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notesSlides/notesSlide2.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notesSlides/notesSlide3.xml" ContentType="application/vnd.openxmlformats-officedocument.presentationml.notesSlide+xml"/>
  <Override PartName="/ppt/charts/chart5.xml" ContentType="application/vnd.openxmlformats-officedocument.drawingml.chart+xml"/>
  <Override PartName="/ppt/notesSlides/notesSlide4.xml" ContentType="application/vnd.openxmlformats-officedocument.presentationml.notesSlide+xml"/>
  <Override PartName="/ppt/charts/chart6.xml" ContentType="application/vnd.openxmlformats-officedocument.drawingml.chart+xml"/>
  <Override PartName="/ppt/charts/style3.xml" ContentType="application/vnd.ms-office.chartstyle+xml"/>
  <Override PartName="/ppt/charts/colors3.xml" ContentType="application/vnd.ms-office.chartcolorstyl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5.xml" ContentType="application/vnd.openxmlformats-officedocument.presentationml.notesSlide+xml"/>
  <Override PartName="/ppt/charts/chart7.xml" ContentType="application/vnd.openxmlformats-officedocument.drawingml.chart+xml"/>
  <Override PartName="/ppt/charts/style4.xml" ContentType="application/vnd.ms-office.chartstyle+xml"/>
  <Override PartName="/ppt/charts/colors4.xml" ContentType="application/vnd.ms-office.chartcolorstyl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6.xml" ContentType="application/vnd.openxmlformats-officedocument.presentationml.notesSlide+xml"/>
  <Override PartName="/ppt/charts/chart8.xml" ContentType="application/vnd.openxmlformats-officedocument.drawingml.chart+xml"/>
  <Override PartName="/ppt/charts/style5.xml" ContentType="application/vnd.ms-office.chartstyle+xml"/>
  <Override PartName="/ppt/charts/colors5.xml" ContentType="application/vnd.ms-office.chartcolorstyl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7.xml" ContentType="application/vnd.openxmlformats-officedocument.presentationml.notesSlide+xml"/>
  <Override PartName="/ppt/charts/chart9.xml" ContentType="application/vnd.openxmlformats-officedocument.drawingml.chart+xml"/>
  <Override PartName="/ppt/charts/style6.xml" ContentType="application/vnd.ms-office.chartstyle+xml"/>
  <Override PartName="/ppt/charts/colors6.xml" ContentType="application/vnd.ms-office.chartcolorstyle+xml"/>
  <Override PartName="/ppt/charts/chart10.xml" ContentType="application/vnd.openxmlformats-officedocument.drawingml.chart+xml"/>
  <Override PartName="/ppt/charts/style7.xml" ContentType="application/vnd.ms-office.chartstyle+xml"/>
  <Override PartName="/ppt/charts/colors7.xml" ContentType="application/vnd.ms-office.chartcolorstyl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8.xml" ContentType="application/vnd.openxmlformats-officedocument.presentationml.notesSlide+xml"/>
  <Override PartName="/ppt/charts/chart11.xml" ContentType="application/vnd.openxmlformats-officedocument.drawingml.chart+xml"/>
  <Override PartName="/ppt/charts/style8.xml" ContentType="application/vnd.ms-office.chartstyle+xml"/>
  <Override PartName="/ppt/charts/colors8.xml" ContentType="application/vnd.ms-office.chartcolorstyle+xml"/>
  <Override PartName="/ppt/charts/chart12.xml" ContentType="application/vnd.openxmlformats-officedocument.drawingml.chart+xml"/>
  <Override PartName="/ppt/charts/style9.xml" ContentType="application/vnd.ms-office.chartstyle+xml"/>
  <Override PartName="/ppt/charts/colors9.xml" ContentType="application/vnd.ms-office.chartcolorstyl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9.xml" ContentType="application/vnd.openxmlformats-officedocument.presentationml.notesSlide+xml"/>
  <Override PartName="/ppt/charts/chart13.xml" ContentType="application/vnd.openxmlformats-officedocument.drawingml.chart+xml"/>
  <Override PartName="/ppt/charts/style10.xml" ContentType="application/vnd.ms-office.chartstyle+xml"/>
  <Override PartName="/ppt/charts/colors10.xml" ContentType="application/vnd.ms-office.chartcolorstyle+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10.xml" ContentType="application/vnd.openxmlformats-officedocument.presentationml.notesSlide+xml"/>
  <Override PartName="/ppt/charts/chart14.xml" ContentType="application/vnd.openxmlformats-officedocument.drawingml.chart+xml"/>
  <Override PartName="/ppt/charts/style11.xml" ContentType="application/vnd.ms-office.chartstyle+xml"/>
  <Override PartName="/ppt/charts/colors11.xml" ContentType="application/vnd.ms-office.chartcolorstyl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notesSlides/notesSlide11.xml" ContentType="application/vnd.openxmlformats-officedocument.presentationml.notesSlide+xml"/>
  <Override PartName="/ppt/charts/chart15.xml" ContentType="application/vnd.openxmlformats-officedocument.drawingml.chart+xml"/>
  <Override PartName="/ppt/charts/style12.xml" ContentType="application/vnd.ms-office.chartstyle+xml"/>
  <Override PartName="/ppt/charts/colors12.xml" ContentType="application/vnd.ms-office.chartcolorstyle+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notesSlides/notesSlide12.xml" ContentType="application/vnd.openxmlformats-officedocument.presentationml.notesSlide+xml"/>
  <Override PartName="/ppt/charts/chart16.xml" ContentType="application/vnd.openxmlformats-officedocument.drawingml.chart+xml"/>
  <Override PartName="/ppt/charts/style13.xml" ContentType="application/vnd.ms-office.chartstyle+xml"/>
  <Override PartName="/ppt/charts/colors13.xml" ContentType="application/vnd.ms-office.chartcolorstyl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notesSlides/notesSlide13.xml" ContentType="application/vnd.openxmlformats-officedocument.presentationml.notesSlide+xml"/>
  <Override PartName="/ppt/charts/chart17.xml" ContentType="application/vnd.openxmlformats-officedocument.drawingml.chart+xml"/>
  <Override PartName="/ppt/charts/style14.xml" ContentType="application/vnd.ms-office.chartstyle+xml"/>
  <Override PartName="/ppt/charts/colors14.xml" ContentType="application/vnd.ms-office.chartcolorstyle+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notesSlides/notesSlide14.xml" ContentType="application/vnd.openxmlformats-officedocument.presentationml.notesSlide+xml"/>
  <Override PartName="/ppt/charts/chart18.xml" ContentType="application/vnd.openxmlformats-officedocument.drawingml.chart+xml"/>
  <Override PartName="/ppt/charts/style15.xml" ContentType="application/vnd.ms-office.chartstyle+xml"/>
  <Override PartName="/ppt/charts/colors15.xml" ContentType="application/vnd.ms-office.chartcolorstyle+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notesSlides/notesSlide15.xml" ContentType="application/vnd.openxmlformats-officedocument.presentationml.notesSlide+xml"/>
  <Override PartName="/ppt/charts/chart19.xml" ContentType="application/vnd.openxmlformats-officedocument.drawingml.chart+xml"/>
  <Override PartName="/ppt/charts/style16.xml" ContentType="application/vnd.ms-office.chartstyle+xml"/>
  <Override PartName="/ppt/charts/colors16.xml" ContentType="application/vnd.ms-office.chartcolorstyle+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notesSlides/notesSlide16.xml" ContentType="application/vnd.openxmlformats-officedocument.presentationml.notesSlide+xml"/>
  <Override PartName="/ppt/charts/chart20.xml" ContentType="application/vnd.openxmlformats-officedocument.drawingml.chart+xml"/>
  <Override PartName="/ppt/charts/style17.xml" ContentType="application/vnd.ms-office.chartstyle+xml"/>
  <Override PartName="/ppt/charts/colors17.xml" ContentType="application/vnd.ms-office.chartcolorstyle+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notesSlides/notesSlide17.xml" ContentType="application/vnd.openxmlformats-officedocument.presentationml.notesSlide+xml"/>
  <Override PartName="/ppt/charts/chart21.xml" ContentType="application/vnd.openxmlformats-officedocument.drawingml.chart+xml"/>
  <Override PartName="/ppt/charts/style18.xml" ContentType="application/vnd.ms-office.chartstyle+xml"/>
  <Override PartName="/ppt/charts/colors18.xml" ContentType="application/vnd.ms-office.chartcolorstyle+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notesSlides/notesSlide18.xml" ContentType="application/vnd.openxmlformats-officedocument.presentationml.notesSlide+xml"/>
  <Override PartName="/ppt/charts/chart22.xml" ContentType="application/vnd.openxmlformats-officedocument.drawingml.chart+xml"/>
  <Override PartName="/ppt/charts/style19.xml" ContentType="application/vnd.ms-office.chartstyle+xml"/>
  <Override PartName="/ppt/charts/colors19.xml" ContentType="application/vnd.ms-office.chartcolorstyle+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notesSlides/notesSlide19.xml" ContentType="application/vnd.openxmlformats-officedocument.presentationml.notesSlide+xml"/>
  <Override PartName="/ppt/charts/chart23.xml" ContentType="application/vnd.openxmlformats-officedocument.drawingml.chart+xml"/>
  <Override PartName="/ppt/charts/style20.xml" ContentType="application/vnd.ms-office.chartstyle+xml"/>
  <Override PartName="/ppt/charts/colors20.xml" ContentType="application/vnd.ms-office.chartcolorstyle+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notesSlides/notesSlide20.xml" ContentType="application/vnd.openxmlformats-officedocument.presentationml.notesSlide+xml"/>
  <Override PartName="/ppt/charts/chart24.xml" ContentType="application/vnd.openxmlformats-officedocument.drawingml.chart+xml"/>
  <Override PartName="/ppt/charts/style21.xml" ContentType="application/vnd.ms-office.chartstyle+xml"/>
  <Override PartName="/ppt/charts/colors21.xml" ContentType="application/vnd.ms-office.chartcolorstyle+xml"/>
  <Override PartName="/ppt/notesSlides/notesSlide21.xml" ContentType="application/vnd.openxmlformats-officedocument.presentationml.notesSlide+xml"/>
  <Override PartName="/ppt/charts/chart25.xml" ContentType="application/vnd.openxmlformats-officedocument.drawingml.chart+xml"/>
  <Override PartName="/ppt/charts/chart26.xml" ContentType="application/vnd.openxmlformats-officedocument.drawingml.chart+xml"/>
  <Override PartName="/ppt/notesSlides/notesSlide22.xml" ContentType="application/vnd.openxmlformats-officedocument.presentationml.notesSlide+xml"/>
  <Override PartName="/ppt/charts/chart27.xml" ContentType="application/vnd.openxmlformats-officedocument.drawingml.chart+xml"/>
  <Override PartName="/ppt/charts/style22.xml" ContentType="application/vnd.ms-office.chartstyle+xml"/>
  <Override PartName="/ppt/charts/colors22.xml" ContentType="application/vnd.ms-office.chartcolorstyle+xml"/>
  <Override PartName="/ppt/notesSlides/notesSlide23.xml" ContentType="application/vnd.openxmlformats-officedocument.presentationml.notesSlide+xml"/>
  <Override PartName="/ppt/charts/chart28.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24.xml" ContentType="application/vnd.openxmlformats-officedocument.presentationml.notesSlide+xml"/>
  <Override PartName="/ppt/charts/chart29.xml" ContentType="application/vnd.openxmlformats-officedocument.drawingml.chart+xml"/>
  <Override PartName="/ppt/charts/chart30.xml" ContentType="application/vnd.openxmlformats-officedocument.drawingml.chart+xml"/>
  <Override PartName="/ppt/notesSlides/notesSlide25.xml" ContentType="application/vnd.openxmlformats-officedocument.presentationml.notesSlide+xml"/>
  <Override PartName="/ppt/charts/chart31.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32.xml" ContentType="application/vnd.openxmlformats-officedocument.drawingml.chart+xml"/>
  <Override PartName="/ppt/notesSlides/notesSlide26.xml" ContentType="application/vnd.openxmlformats-officedocument.presentationml.notesSlide+xml"/>
  <Override PartName="/ppt/charts/chart33.xml" ContentType="application/vnd.openxmlformats-officedocument.drawingml.chart+xml"/>
  <Override PartName="/ppt/charts/chart34.xml" ContentType="application/vnd.openxmlformats-officedocument.drawingml.chart+xml"/>
  <Override PartName="/ppt/notesSlides/notesSlide27.xml" ContentType="application/vnd.openxmlformats-officedocument.presentationml.notesSlide+xml"/>
  <Override PartName="/ppt/charts/chart35.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36.xml" ContentType="application/vnd.openxmlformats-officedocument.drawingml.chart+xml"/>
  <Override PartName="/ppt/charts/style26.xml" ContentType="application/vnd.ms-office.chartstyle+xml"/>
  <Override PartName="/ppt/charts/colors26.xml" ContentType="application/vnd.ms-office.chartcolorstyle+xml"/>
  <Override PartName="/ppt/notesSlides/notesSlide28.xml" ContentType="application/vnd.openxmlformats-officedocument.presentationml.notesSlide+xml"/>
  <Override PartName="/ppt/charts/chart37.xml" ContentType="application/vnd.openxmlformats-officedocument.drawingml.chart+xml"/>
  <Override PartName="/ppt/charts/chart38.xml" ContentType="application/vnd.openxmlformats-officedocument.drawingml.chart+xml"/>
  <Override PartName="/ppt/notesSlides/notesSlide29.xml" ContentType="application/vnd.openxmlformats-officedocument.presentationml.notesSlide+xml"/>
  <Override PartName="/ppt/charts/chart39.xml" ContentType="application/vnd.openxmlformats-officedocument.drawingml.chart+xml"/>
  <Override PartName="/ppt/charts/style27.xml" ContentType="application/vnd.ms-office.chartstyle+xml"/>
  <Override PartName="/ppt/charts/colors27.xml" ContentType="application/vnd.ms-office.chartcolorstyle+xml"/>
  <Override PartName="/ppt/notesSlides/notesSlide30.xml" ContentType="application/vnd.openxmlformats-officedocument.presentationml.notesSlide+xml"/>
  <Override PartName="/ppt/charts/chart40.xml" ContentType="application/vnd.openxmlformats-officedocument.drawingml.chart+xml"/>
  <Override PartName="/ppt/charts/style28.xml" ContentType="application/vnd.ms-office.chartstyle+xml"/>
  <Override PartName="/ppt/charts/colors28.xml" ContentType="application/vnd.ms-office.chartcolorstyle+xml"/>
  <Override PartName="/ppt/notesSlides/notesSlide31.xml" ContentType="application/vnd.openxmlformats-officedocument.presentationml.notesSlide+xml"/>
  <Override PartName="/ppt/charts/chart41.xml" ContentType="application/vnd.openxmlformats-officedocument.drawingml.chart+xml"/>
  <Override PartName="/ppt/charts/chart42.xml" ContentType="application/vnd.openxmlformats-officedocument.drawingml.chart+xml"/>
  <Override PartName="/ppt/notesSlides/notesSlide32.xml" ContentType="application/vnd.openxmlformats-officedocument.presentationml.notesSlide+xml"/>
  <Override PartName="/ppt/charts/chart43.xml" ContentType="application/vnd.openxmlformats-officedocument.drawingml.chart+xml"/>
  <Override PartName="/ppt/charts/style29.xml" ContentType="application/vnd.ms-office.chartstyle+xml"/>
  <Override PartName="/ppt/charts/colors29.xml" ContentType="application/vnd.ms-office.chartcolorstyle+xml"/>
  <Override PartName="/ppt/notesSlides/notesSlide33.xml" ContentType="application/vnd.openxmlformats-officedocument.presentationml.notesSlide+xml"/>
  <Override PartName="/ppt/charts/chart44.xml" ContentType="application/vnd.openxmlformats-officedocument.drawingml.chart+xml"/>
  <Override PartName="/ppt/charts/style30.xml" ContentType="application/vnd.ms-office.chartstyle+xml"/>
  <Override PartName="/ppt/charts/colors30.xml" ContentType="application/vnd.ms-office.chartcolorstyle+xml"/>
  <Override PartName="/ppt/notesSlides/notesSlide34.xml" ContentType="application/vnd.openxmlformats-officedocument.presentationml.notesSlide+xml"/>
  <Override PartName="/ppt/charts/chart45.xml" ContentType="application/vnd.openxmlformats-officedocument.drawingml.chart+xml"/>
  <Override PartName="/ppt/charts/chart46.xml" ContentType="application/vnd.openxmlformats-officedocument.drawingml.chart+xml"/>
  <Override PartName="/ppt/notesSlides/notesSlide35.xml" ContentType="application/vnd.openxmlformats-officedocument.presentationml.notesSlide+xml"/>
  <Override PartName="/ppt/charts/chart47.xml" ContentType="application/vnd.openxmlformats-officedocument.drawingml.chart+xml"/>
  <Override PartName="/ppt/charts/style31.xml" ContentType="application/vnd.ms-office.chartstyle+xml"/>
  <Override PartName="/ppt/charts/colors31.xml" ContentType="application/vnd.ms-office.chartcolorstyle+xml"/>
  <Override PartName="/ppt/notesSlides/notesSlide36.xml" ContentType="application/vnd.openxmlformats-officedocument.presentationml.notesSlide+xml"/>
  <Override PartName="/ppt/charts/chart48.xml" ContentType="application/vnd.openxmlformats-officedocument.drawingml.chart+xml"/>
  <Override PartName="/ppt/charts/style32.xml" ContentType="application/vnd.ms-office.chartstyle+xml"/>
  <Override PartName="/ppt/charts/colors32.xml" ContentType="application/vnd.ms-office.chartcolorstyle+xml"/>
  <Override PartName="/ppt/notesSlides/notesSlide37.xml" ContentType="application/vnd.openxmlformats-officedocument.presentationml.notesSlide+xml"/>
  <Override PartName="/ppt/charts/chart49.xml" ContentType="application/vnd.openxmlformats-officedocument.drawingml.chart+xml"/>
  <Override PartName="/ppt/charts/chart50.xml" ContentType="application/vnd.openxmlformats-officedocument.drawingml.chart+xml"/>
  <Override PartName="/ppt/notesSlides/notesSlide38.xml" ContentType="application/vnd.openxmlformats-officedocument.presentationml.notesSlide+xml"/>
  <Override PartName="/ppt/charts/chart51.xml" ContentType="application/vnd.openxmlformats-officedocument.drawingml.chart+xml"/>
  <Override PartName="/ppt/charts/style33.xml" ContentType="application/vnd.ms-office.chartstyle+xml"/>
  <Override PartName="/ppt/charts/colors33.xml" ContentType="application/vnd.ms-office.chartcolorstyle+xml"/>
  <Override PartName="/ppt/charts/chart52.xml" ContentType="application/vnd.openxmlformats-officedocument.drawingml.chart+xml"/>
  <Override PartName="/ppt/charts/style34.xml" ContentType="application/vnd.ms-office.chartstyle+xml"/>
  <Override PartName="/ppt/charts/colors34.xml" ContentType="application/vnd.ms-office.chartcolorstyle+xml"/>
  <Override PartName="/ppt/notesSlides/notesSlide39.xml" ContentType="application/vnd.openxmlformats-officedocument.presentationml.notesSlide+xml"/>
  <Override PartName="/ppt/charts/chart53.xml" ContentType="application/vnd.openxmlformats-officedocument.drawingml.chart+xml"/>
  <Override PartName="/ppt/charts/chart54.xml" ContentType="application/vnd.openxmlformats-officedocument.drawingml.chart+xml"/>
  <Override PartName="/ppt/notesSlides/notesSlide40.xml" ContentType="application/vnd.openxmlformats-officedocument.presentationml.notesSlide+xml"/>
  <Override PartName="/ppt/charts/chart55.xml" ContentType="application/vnd.openxmlformats-officedocument.drawingml.chart+xml"/>
  <Override PartName="/ppt/charts/style35.xml" ContentType="application/vnd.ms-office.chartstyle+xml"/>
  <Override PartName="/ppt/charts/colors35.xml" ContentType="application/vnd.ms-office.chartcolorstyle+xml"/>
  <Override PartName="/ppt/charts/chart56.xml" ContentType="application/vnd.openxmlformats-officedocument.drawingml.chart+xml"/>
  <Override PartName="/ppt/charts/style36.xml" ContentType="application/vnd.ms-office.chartstyle+xml"/>
  <Override PartName="/ppt/charts/colors36.xml" ContentType="application/vnd.ms-office.chartcolorstyle+xml"/>
  <Override PartName="/ppt/notesSlides/notesSlide41.xml" ContentType="application/vnd.openxmlformats-officedocument.presentationml.notesSlide+xml"/>
  <Override PartName="/ppt/charts/chart57.xml" ContentType="application/vnd.openxmlformats-officedocument.drawingml.chart+xml"/>
  <Override PartName="/ppt/charts/chart58.xml" ContentType="application/vnd.openxmlformats-officedocument.drawingml.chart+xml"/>
  <Override PartName="/ppt/notesSlides/notesSlide42.xml" ContentType="application/vnd.openxmlformats-officedocument.presentationml.notesSlide+xml"/>
  <Override PartName="/ppt/charts/chart59.xml" ContentType="application/vnd.openxmlformats-officedocument.drawingml.chart+xml"/>
  <Override PartName="/ppt/charts/style37.xml" ContentType="application/vnd.ms-office.chartstyle+xml"/>
  <Override PartName="/ppt/charts/colors37.xml" ContentType="application/vnd.ms-office.chartcolorstyle+xml"/>
  <Override PartName="/ppt/charts/chart60.xml" ContentType="application/vnd.openxmlformats-officedocument.drawingml.chart+xml"/>
  <Override PartName="/ppt/charts/style38.xml" ContentType="application/vnd.ms-office.chartstyle+xml"/>
  <Override PartName="/ppt/charts/colors38.xml" ContentType="application/vnd.ms-office.chartcolorstyle+xml"/>
  <Override PartName="/ppt/notesSlides/notesSlide43.xml" ContentType="application/vnd.openxmlformats-officedocument.presentationml.notesSlide+xml"/>
  <Override PartName="/ppt/charts/chart61.xml" ContentType="application/vnd.openxmlformats-officedocument.drawingml.chart+xml"/>
  <Override PartName="/ppt/charts/chart62.xml" ContentType="application/vnd.openxmlformats-officedocument.drawingml.chart+xml"/>
  <Override PartName="/ppt/notesSlides/notesSlide44.xml" ContentType="application/vnd.openxmlformats-officedocument.presentationml.notesSlide+xml"/>
  <Override PartName="/ppt/charts/chart63.xml" ContentType="application/vnd.openxmlformats-officedocument.drawingml.chart+xml"/>
  <Override PartName="/ppt/charts/style39.xml" ContentType="application/vnd.ms-office.chartstyle+xml"/>
  <Override PartName="/ppt/charts/colors39.xml" ContentType="application/vnd.ms-office.chartcolorstyle+xml"/>
  <Override PartName="/ppt/charts/chart64.xml" ContentType="application/vnd.openxmlformats-officedocument.drawingml.chart+xml"/>
  <Override PartName="/ppt/charts/style40.xml" ContentType="application/vnd.ms-office.chartstyle+xml"/>
  <Override PartName="/ppt/charts/colors40.xml" ContentType="application/vnd.ms-office.chartcolorstyle+xml"/>
  <Override PartName="/ppt/notesSlides/notesSlide45.xml" ContentType="application/vnd.openxmlformats-officedocument.presentationml.notesSlide+xml"/>
  <Override PartName="/ppt/charts/chart65.xml" ContentType="application/vnd.openxmlformats-officedocument.drawingml.chart+xml"/>
  <Override PartName="/ppt/charts/chart66.xml" ContentType="application/vnd.openxmlformats-officedocument.drawingml.chart+xml"/>
  <Override PartName="/ppt/notesSlides/notesSlide46.xml" ContentType="application/vnd.openxmlformats-officedocument.presentationml.notesSlide+xml"/>
  <Override PartName="/ppt/charts/chart67.xml" ContentType="application/vnd.openxmlformats-officedocument.drawingml.chart+xml"/>
  <Override PartName="/ppt/charts/style41.xml" ContentType="application/vnd.ms-office.chartstyle+xml"/>
  <Override PartName="/ppt/charts/colors41.xml" ContentType="application/vnd.ms-office.chartcolorstyle+xml"/>
  <Override PartName="/ppt/charts/chart68.xml" ContentType="application/vnd.openxmlformats-officedocument.drawingml.chart+xml"/>
  <Override PartName="/ppt/charts/style42.xml" ContentType="application/vnd.ms-office.chartstyle+xml"/>
  <Override PartName="/ppt/charts/colors42.xml" ContentType="application/vnd.ms-office.chartcolorstyle+xml"/>
  <Override PartName="/ppt/notesSlides/notesSlide47.xml" ContentType="application/vnd.openxmlformats-officedocument.presentationml.notesSlide+xml"/>
  <Override PartName="/ppt/charts/chart69.xml" ContentType="application/vnd.openxmlformats-officedocument.drawingml.chart+xml"/>
  <Override PartName="/ppt/charts/chart70.xml" ContentType="application/vnd.openxmlformats-officedocument.drawingml.chart+xml"/>
  <Override PartName="/ppt/notesSlides/notesSlide48.xml" ContentType="application/vnd.openxmlformats-officedocument.presentationml.notesSlide+xml"/>
  <Override PartName="/ppt/charts/chart71.xml" ContentType="application/vnd.openxmlformats-officedocument.drawingml.chart+xml"/>
  <Override PartName="/ppt/charts/style43.xml" ContentType="application/vnd.ms-office.chartstyle+xml"/>
  <Override PartName="/ppt/charts/colors43.xml" ContentType="application/vnd.ms-office.chartcolorstyle+xml"/>
  <Override PartName="/ppt/charts/chart72.xml" ContentType="application/vnd.openxmlformats-officedocument.drawingml.chart+xml"/>
  <Override PartName="/ppt/charts/style44.xml" ContentType="application/vnd.ms-office.chartstyle+xml"/>
  <Override PartName="/ppt/charts/colors44.xml" ContentType="application/vnd.ms-office.chartcolorstyle+xml"/>
  <Override PartName="/ppt/notesSlides/notesSlide49.xml" ContentType="application/vnd.openxmlformats-officedocument.presentationml.notesSlide+xml"/>
  <Override PartName="/ppt/charts/chart73.xml" ContentType="application/vnd.openxmlformats-officedocument.drawingml.chart+xml"/>
  <Override PartName="/ppt/charts/chart74.xml" ContentType="application/vnd.openxmlformats-officedocument.drawingml.chart+xml"/>
  <Override PartName="/ppt/notesSlides/notesSlide50.xml" ContentType="application/vnd.openxmlformats-officedocument.presentationml.notesSlide+xml"/>
  <Override PartName="/ppt/charts/chart75.xml" ContentType="application/vnd.openxmlformats-officedocument.drawingml.chart+xml"/>
  <Override PartName="/ppt/charts/style45.xml" ContentType="application/vnd.ms-office.chartstyle+xml"/>
  <Override PartName="/ppt/charts/colors45.xml" ContentType="application/vnd.ms-office.chartcolorstyle+xml"/>
  <Override PartName="/ppt/notesSlides/notesSlide51.xml" ContentType="application/vnd.openxmlformats-officedocument.presentationml.notesSlide+xml"/>
  <Override PartName="/ppt/charts/chart76.xml" ContentType="application/vnd.openxmlformats-officedocument.drawingml.chart+xml"/>
  <Override PartName="/ppt/charts/style46.xml" ContentType="application/vnd.ms-office.chartstyle+xml"/>
  <Override PartName="/ppt/charts/colors46.xml" ContentType="application/vnd.ms-office.chartcolorstyle+xml"/>
  <Override PartName="/ppt/notesSlides/notesSlide52.xml" ContentType="application/vnd.openxmlformats-officedocument.presentationml.notesSlide+xml"/>
  <Override PartName="/ppt/charts/chart77.xml" ContentType="application/vnd.openxmlformats-officedocument.drawingml.chart+xml"/>
  <Override PartName="/ppt/charts/chart78.xml" ContentType="application/vnd.openxmlformats-officedocument.drawingml.chart+xml"/>
  <Override PartName="/ppt/notesSlides/notesSlide53.xml" ContentType="application/vnd.openxmlformats-officedocument.presentationml.notesSlide+xml"/>
  <Override PartName="/ppt/charts/chart79.xml" ContentType="application/vnd.openxmlformats-officedocument.drawingml.chart+xml"/>
  <Override PartName="/ppt/charts/style47.xml" ContentType="application/vnd.ms-office.chartstyle+xml"/>
  <Override PartName="/ppt/charts/colors47.xml" ContentType="application/vnd.ms-office.chartcolorstyle+xml"/>
  <Override PartName="/ppt/charts/chart80.xml" ContentType="application/vnd.openxmlformats-officedocument.drawingml.chart+xml"/>
  <Override PartName="/ppt/charts/style48.xml" ContentType="application/vnd.ms-office.chartstyle+xml"/>
  <Override PartName="/ppt/charts/colors48.xml" ContentType="application/vnd.ms-office.chartcolorstyle+xml"/>
  <Override PartName="/ppt/notesSlides/notesSlide54.xml" ContentType="application/vnd.openxmlformats-officedocument.presentationml.notesSlide+xml"/>
  <Override PartName="/ppt/charts/chart81.xml" ContentType="application/vnd.openxmlformats-officedocument.drawingml.chart+xml"/>
  <Override PartName="/ppt/charts/chart82.xml" ContentType="application/vnd.openxmlformats-officedocument.drawingml.chart+xml"/>
  <Override PartName="/ppt/notesSlides/notesSlide55.xml" ContentType="application/vnd.openxmlformats-officedocument.presentationml.notesSlide+xml"/>
  <Override PartName="/ppt/charts/chart83.xml" ContentType="application/vnd.openxmlformats-officedocument.drawingml.chart+xml"/>
  <Override PartName="/ppt/charts/style49.xml" ContentType="application/vnd.ms-office.chartstyle+xml"/>
  <Override PartName="/ppt/charts/colors49.xml" ContentType="application/vnd.ms-office.chartcolorstyle+xml"/>
  <Override PartName="/ppt/charts/chart84.xml" ContentType="application/vnd.openxmlformats-officedocument.drawingml.chart+xml"/>
  <Override PartName="/ppt/charts/style50.xml" ContentType="application/vnd.ms-office.chartstyle+xml"/>
  <Override PartName="/ppt/charts/colors50.xml" ContentType="application/vnd.ms-office.chartcolorstyle+xml"/>
  <Override PartName="/ppt/notesSlides/notesSlide56.xml" ContentType="application/vnd.openxmlformats-officedocument.presentationml.notesSlide+xml"/>
  <Override PartName="/ppt/charts/chart85.xml" ContentType="application/vnd.openxmlformats-officedocument.drawingml.chart+xml"/>
  <Override PartName="/ppt/charts/chart86.xml" ContentType="application/vnd.openxmlformats-officedocument.drawingml.chart+xml"/>
  <Override PartName="/ppt/notesSlides/notesSlide57.xml" ContentType="application/vnd.openxmlformats-officedocument.presentationml.notesSlide+xml"/>
  <Override PartName="/ppt/charts/chart87.xml" ContentType="application/vnd.openxmlformats-officedocument.drawingml.chart+xml"/>
  <Override PartName="/ppt/charts/style51.xml" ContentType="application/vnd.ms-office.chartstyle+xml"/>
  <Override PartName="/ppt/charts/colors51.xml" ContentType="application/vnd.ms-office.chartcolorstyle+xml"/>
  <Override PartName="/ppt/notesSlides/notesSlide58.xml" ContentType="application/vnd.openxmlformats-officedocument.presentationml.notesSlide+xml"/>
  <Override PartName="/ppt/charts/chart88.xml" ContentType="application/vnd.openxmlformats-officedocument.drawingml.chart+xml"/>
  <Override PartName="/ppt/charts/style52.xml" ContentType="application/vnd.ms-office.chartstyle+xml"/>
  <Override PartName="/ppt/charts/colors52.xml" ContentType="application/vnd.ms-office.chartcolorstyle+xml"/>
  <Override PartName="/ppt/notesSlides/notesSlide59.xml" ContentType="application/vnd.openxmlformats-officedocument.presentationml.notesSlide+xml"/>
  <Override PartName="/ppt/charts/chart89.xml" ContentType="application/vnd.openxmlformats-officedocument.drawingml.chart+xml"/>
  <Override PartName="/ppt/charts/chart90.xml" ContentType="application/vnd.openxmlformats-officedocument.drawingml.chart+xml"/>
  <Override PartName="/ppt/notesSlides/notesSlide60.xml" ContentType="application/vnd.openxmlformats-officedocument.presentationml.notesSlide+xml"/>
  <Override PartName="/ppt/charts/chart91.xml" ContentType="application/vnd.openxmlformats-officedocument.drawingml.chart+xml"/>
  <Override PartName="/ppt/charts/style53.xml" ContentType="application/vnd.ms-office.chartstyle+xml"/>
  <Override PartName="/ppt/charts/colors53.xml" ContentType="application/vnd.ms-office.chartcolorstyle+xml"/>
  <Override PartName="/ppt/notesSlides/notesSlide61.xml" ContentType="application/vnd.openxmlformats-officedocument.presentationml.notesSlide+xml"/>
  <Override PartName="/ppt/charts/chart92.xml" ContentType="application/vnd.openxmlformats-officedocument.drawingml.chart+xml"/>
  <Override PartName="/ppt/charts/style54.xml" ContentType="application/vnd.ms-office.chartstyle+xml"/>
  <Override PartName="/ppt/charts/colors54.xml" ContentType="application/vnd.ms-office.chartcolorstyle+xml"/>
  <Override PartName="/ppt/notesSlides/notesSlide62.xml" ContentType="application/vnd.openxmlformats-officedocument.presentationml.notesSlide+xml"/>
  <Override PartName="/ppt/charts/chart93.xml" ContentType="application/vnd.openxmlformats-officedocument.drawingml.chart+xml"/>
  <Override PartName="/ppt/charts/chart94.xml" ContentType="application/vnd.openxmlformats-officedocument.drawingml.chart+xml"/>
  <Override PartName="/ppt/notesSlides/notesSlide63.xml" ContentType="application/vnd.openxmlformats-officedocument.presentationml.notesSlide+xml"/>
  <Override PartName="/ppt/charts/chart95.xml" ContentType="application/vnd.openxmlformats-officedocument.drawingml.chart+xml"/>
  <Override PartName="/ppt/charts/style55.xml" ContentType="application/vnd.ms-office.chartstyle+xml"/>
  <Override PartName="/ppt/charts/colors55.xml" ContentType="application/vnd.ms-office.chartcolorstyle+xml"/>
  <Override PartName="/ppt/notesSlides/notesSlide64.xml" ContentType="application/vnd.openxmlformats-officedocument.presentationml.notesSlide+xml"/>
  <Override PartName="/ppt/charts/chart96.xml" ContentType="application/vnd.openxmlformats-officedocument.drawingml.chart+xml"/>
  <Override PartName="/ppt/charts/style56.xml" ContentType="application/vnd.ms-office.chartstyle+xml"/>
  <Override PartName="/ppt/charts/colors56.xml" ContentType="application/vnd.ms-office.chartcolorstyle+xml"/>
  <Override PartName="/ppt/notesSlides/notesSlide65.xml" ContentType="application/vnd.openxmlformats-officedocument.presentationml.notesSlide+xml"/>
  <Override PartName="/ppt/charts/chart97.xml" ContentType="application/vnd.openxmlformats-officedocument.drawingml.chart+xml"/>
  <Override PartName="/ppt/charts/chart98.xml" ContentType="application/vnd.openxmlformats-officedocument.drawingml.chart+xml"/>
  <Override PartName="/ppt/notesSlides/notesSlide66.xml" ContentType="application/vnd.openxmlformats-officedocument.presentationml.notesSlide+xml"/>
  <Override PartName="/ppt/charts/chart99.xml" ContentType="application/vnd.openxmlformats-officedocument.drawingml.chart+xml"/>
  <Override PartName="/ppt/charts/style57.xml" ContentType="application/vnd.ms-office.chartstyle+xml"/>
  <Override PartName="/ppt/charts/colors57.xml" ContentType="application/vnd.ms-office.chartcolorstyle+xml"/>
  <Override PartName="/ppt/notesSlides/notesSlide67.xml" ContentType="application/vnd.openxmlformats-officedocument.presentationml.notesSlide+xml"/>
  <Override PartName="/ppt/charts/chart100.xml" ContentType="application/vnd.openxmlformats-officedocument.drawingml.chart+xml"/>
  <Override PartName="/ppt/charts/style58.xml" ContentType="application/vnd.ms-office.chartstyle+xml"/>
  <Override PartName="/ppt/charts/colors58.xml" ContentType="application/vnd.ms-office.chartcolorstyle+xml"/>
  <Override PartName="/ppt/notesSlides/notesSlide68.xml" ContentType="application/vnd.openxmlformats-officedocument.presentationml.notesSlide+xml"/>
  <Override PartName="/ppt/charts/chart101.xml" ContentType="application/vnd.openxmlformats-officedocument.drawingml.chart+xml"/>
  <Override PartName="/ppt/charts/chart102.xml" ContentType="application/vnd.openxmlformats-officedocument.drawingml.chart+xml"/>
  <Override PartName="/ppt/notesSlides/notesSlide69.xml" ContentType="application/vnd.openxmlformats-officedocument.presentationml.notesSlide+xml"/>
  <Override PartName="/ppt/charts/chart103.xml" ContentType="application/vnd.openxmlformats-officedocument.drawingml.chart+xml"/>
  <Override PartName="/ppt/charts/style59.xml" ContentType="application/vnd.ms-office.chartstyle+xml"/>
  <Override PartName="/ppt/charts/colors59.xml" ContentType="application/vnd.ms-office.chartcolorstyle+xml"/>
  <Override PartName="/ppt/notesSlides/notesSlide70.xml" ContentType="application/vnd.openxmlformats-officedocument.presentationml.notesSlide+xml"/>
  <Override PartName="/ppt/charts/chart104.xml" ContentType="application/vnd.openxmlformats-officedocument.drawingml.chart+xml"/>
  <Override PartName="/ppt/charts/style60.xml" ContentType="application/vnd.ms-office.chartstyle+xml"/>
  <Override PartName="/ppt/charts/colors60.xml" ContentType="application/vnd.ms-office.chartcolorstyle+xml"/>
  <Override PartName="/ppt/notesSlides/notesSlide71.xml" ContentType="application/vnd.openxmlformats-officedocument.presentationml.notesSlide+xml"/>
  <Override PartName="/ppt/charts/chart105.xml" ContentType="application/vnd.openxmlformats-officedocument.drawingml.chart+xml"/>
  <Override PartName="/ppt/charts/chart106.xml" ContentType="application/vnd.openxmlformats-officedocument.drawingml.chart+xml"/>
  <Override PartName="/ppt/notesSlides/notesSlide72.xml" ContentType="application/vnd.openxmlformats-officedocument.presentationml.notesSlide+xml"/>
  <Override PartName="/ppt/charts/chart107.xml" ContentType="application/vnd.openxmlformats-officedocument.drawingml.chart+xml"/>
  <Override PartName="/ppt/charts/style61.xml" ContentType="application/vnd.ms-office.chartstyle+xml"/>
  <Override PartName="/ppt/charts/colors61.xml" ContentType="application/vnd.ms-office.chartcolorstyle+xml"/>
  <Override PartName="/ppt/notesSlides/notesSlide73.xml" ContentType="application/vnd.openxmlformats-officedocument.presentationml.notesSlide+xml"/>
  <Override PartName="/ppt/charts/chart108.xml" ContentType="application/vnd.openxmlformats-officedocument.drawingml.chart+xml"/>
  <Override PartName="/ppt/charts/style62.xml" ContentType="application/vnd.ms-office.chartstyle+xml"/>
  <Override PartName="/ppt/charts/colors62.xml" ContentType="application/vnd.ms-office.chartcolorstyle+xml"/>
  <Override PartName="/ppt/notesSlides/notesSlide74.xml" ContentType="application/vnd.openxmlformats-officedocument.presentationml.notesSlide+xml"/>
  <Override PartName="/ppt/charts/chart109.xml" ContentType="application/vnd.openxmlformats-officedocument.drawingml.chart+xml"/>
  <Override PartName="/ppt/charts/chart110.xml" ContentType="application/vnd.openxmlformats-officedocument.drawingml.chart+xml"/>
  <Override PartName="/ppt/notesSlides/notesSlide75.xml" ContentType="application/vnd.openxmlformats-officedocument.presentationml.notesSlide+xml"/>
  <Override PartName="/ppt/charts/chart111.xml" ContentType="application/vnd.openxmlformats-officedocument.drawingml.chart+xml"/>
  <Override PartName="/ppt/charts/style63.xml" ContentType="application/vnd.ms-office.chartstyle+xml"/>
  <Override PartName="/ppt/charts/colors63.xml" ContentType="application/vnd.ms-office.chartcolorstyle+xml"/>
  <Override PartName="/ppt/notesSlides/notesSlide76.xml" ContentType="application/vnd.openxmlformats-officedocument.presentationml.notesSlide+xml"/>
  <Override PartName="/ppt/charts/chart112.xml" ContentType="application/vnd.openxmlformats-officedocument.drawingml.chart+xml"/>
  <Override PartName="/ppt/charts/style64.xml" ContentType="application/vnd.ms-office.chartstyle+xml"/>
  <Override PartName="/ppt/charts/colors64.xml" ContentType="application/vnd.ms-office.chartcolorstyle+xml"/>
  <Override PartName="/ppt/notesSlides/notesSlide77.xml" ContentType="application/vnd.openxmlformats-officedocument.presentationml.notesSlide+xml"/>
  <Override PartName="/ppt/charts/chart113.xml" ContentType="application/vnd.openxmlformats-officedocument.drawingml.chart+xml"/>
  <Override PartName="/ppt/charts/chart114.xml" ContentType="application/vnd.openxmlformats-officedocument.drawingml.chart+xml"/>
  <Override PartName="/ppt/notesSlides/notesSlide78.xml" ContentType="application/vnd.openxmlformats-officedocument.presentationml.notesSlide+xml"/>
  <Override PartName="/ppt/charts/chart115.xml" ContentType="application/vnd.openxmlformats-officedocument.drawingml.chart+xml"/>
  <Override PartName="/ppt/charts/style65.xml" ContentType="application/vnd.ms-office.chartstyle+xml"/>
  <Override PartName="/ppt/charts/colors65.xml" ContentType="application/vnd.ms-office.chartcolorstyle+xml"/>
  <Override PartName="/ppt/notesSlides/notesSlide79.xml" ContentType="application/vnd.openxmlformats-officedocument.presentationml.notesSlide+xml"/>
  <Override PartName="/ppt/charts/chart116.xml" ContentType="application/vnd.openxmlformats-officedocument.drawingml.chart+xml"/>
  <Override PartName="/ppt/charts/style66.xml" ContentType="application/vnd.ms-office.chartstyle+xml"/>
  <Override PartName="/ppt/charts/colors66.xml" ContentType="application/vnd.ms-office.chartcolorstyle+xml"/>
  <Override PartName="/ppt/notesSlides/notesSlide80.xml" ContentType="application/vnd.openxmlformats-officedocument.presentationml.notesSlide+xml"/>
  <Override PartName="/ppt/charts/chart117.xml" ContentType="application/vnd.openxmlformats-officedocument.drawingml.chart+xml"/>
  <Override PartName="/ppt/charts/chart118.xml" ContentType="application/vnd.openxmlformats-officedocument.drawingml.chart+xml"/>
  <Override PartName="/ppt/notesSlides/notesSlide81.xml" ContentType="application/vnd.openxmlformats-officedocument.presentationml.notesSlide+xml"/>
  <Override PartName="/ppt/charts/chart119.xml" ContentType="application/vnd.openxmlformats-officedocument.drawingml.chart+xml"/>
  <Override PartName="/ppt/charts/style67.xml" ContentType="application/vnd.ms-office.chartstyle+xml"/>
  <Override PartName="/ppt/charts/colors67.xml" ContentType="application/vnd.ms-office.chartcolorstyle+xml"/>
  <Override PartName="/ppt/notesSlides/notesSlide82.xml" ContentType="application/vnd.openxmlformats-officedocument.presentationml.notesSlide+xml"/>
  <Override PartName="/ppt/charts/chart120.xml" ContentType="application/vnd.openxmlformats-officedocument.drawingml.chart+xml"/>
  <Override PartName="/ppt/charts/style68.xml" ContentType="application/vnd.ms-office.chartstyle+xml"/>
  <Override PartName="/ppt/charts/colors68.xml" ContentType="application/vnd.ms-office.chartcolorstyle+xml"/>
  <Override PartName="/ppt/notesSlides/notesSlide83.xml" ContentType="application/vnd.openxmlformats-officedocument.presentationml.notesSlide+xml"/>
  <Override PartName="/ppt/charts/chart121.xml" ContentType="application/vnd.openxmlformats-officedocument.drawingml.chart+xml"/>
  <Override PartName="/ppt/charts/chart122.xml" ContentType="application/vnd.openxmlformats-officedocument.drawingml.chart+xml"/>
  <Override PartName="/ppt/notesSlides/notesSlide84.xml" ContentType="application/vnd.openxmlformats-officedocument.presentationml.notesSlide+xml"/>
  <Override PartName="/ppt/charts/chart123.xml" ContentType="application/vnd.openxmlformats-officedocument.drawingml.chart+xml"/>
  <Override PartName="/ppt/charts/style69.xml" ContentType="application/vnd.ms-office.chartstyle+xml"/>
  <Override PartName="/ppt/charts/colors69.xml" ContentType="application/vnd.ms-office.chartcolorstyle+xml"/>
  <Override PartName="/ppt/notesSlides/notesSlide85.xml" ContentType="application/vnd.openxmlformats-officedocument.presentationml.notesSlide+xml"/>
  <Override PartName="/ppt/charts/chart124.xml" ContentType="application/vnd.openxmlformats-officedocument.drawingml.chart+xml"/>
  <Override PartName="/ppt/charts/style70.xml" ContentType="application/vnd.ms-office.chartstyle+xml"/>
  <Override PartName="/ppt/charts/colors70.xml" ContentType="application/vnd.ms-office.chartcolorstyle+xml"/>
  <Override PartName="/ppt/notesSlides/notesSlide86.xml" ContentType="application/vnd.openxmlformats-officedocument.presentationml.notesSlide+xml"/>
  <Override PartName="/ppt/charts/chart125.xml" ContentType="application/vnd.openxmlformats-officedocument.drawingml.chart+xml"/>
  <Override PartName="/ppt/charts/chart126.xml" ContentType="application/vnd.openxmlformats-officedocument.drawingml.chart+xml"/>
  <Override PartName="/ppt/notesSlides/notesSlide87.xml" ContentType="application/vnd.openxmlformats-officedocument.presentationml.notesSlide+xml"/>
  <Override PartName="/ppt/charts/chart127.xml" ContentType="application/vnd.openxmlformats-officedocument.drawingml.chart+xml"/>
  <Override PartName="/ppt/charts/style71.xml" ContentType="application/vnd.ms-office.chartstyle+xml"/>
  <Override PartName="/ppt/charts/colors71.xml" ContentType="application/vnd.ms-office.chartcolorstyle+xml"/>
  <Override PartName="/ppt/notesSlides/notesSlide88.xml" ContentType="application/vnd.openxmlformats-officedocument.presentationml.notesSlide+xml"/>
  <Override PartName="/ppt/charts/chart128.xml" ContentType="application/vnd.openxmlformats-officedocument.drawingml.chart+xml"/>
  <Override PartName="/ppt/charts/style72.xml" ContentType="application/vnd.ms-office.chartstyle+xml"/>
  <Override PartName="/ppt/charts/colors72.xml" ContentType="application/vnd.ms-office.chartcolorstyle+xml"/>
  <Override PartName="/ppt/notesSlides/notesSlide89.xml" ContentType="application/vnd.openxmlformats-officedocument.presentationml.notesSlide+xml"/>
  <Override PartName="/ppt/charts/chart129.xml" ContentType="application/vnd.openxmlformats-officedocument.drawingml.chart+xml"/>
  <Override PartName="/ppt/charts/chart130.xml" ContentType="application/vnd.openxmlformats-officedocument.drawingml.chart+xml"/>
  <Override PartName="/ppt/notesSlides/notesSlide90.xml" ContentType="application/vnd.openxmlformats-officedocument.presentationml.notesSlide+xml"/>
  <Override PartName="/ppt/charts/chart131.xml" ContentType="application/vnd.openxmlformats-officedocument.drawingml.chart+xml"/>
  <Override PartName="/ppt/charts/style73.xml" ContentType="application/vnd.ms-office.chartstyle+xml"/>
  <Override PartName="/ppt/charts/colors73.xml" ContentType="application/vnd.ms-office.chartcolorstyle+xml"/>
  <Override PartName="/ppt/notesSlides/notesSlide91.xml" ContentType="application/vnd.openxmlformats-officedocument.presentationml.notesSlide+xml"/>
  <Override PartName="/ppt/charts/chart132.xml" ContentType="application/vnd.openxmlformats-officedocument.drawingml.chart+xml"/>
  <Override PartName="/ppt/charts/style74.xml" ContentType="application/vnd.ms-office.chartstyle+xml"/>
  <Override PartName="/ppt/charts/colors74.xml" ContentType="application/vnd.ms-office.chartcolorstyle+xml"/>
  <Override PartName="/ppt/notesSlides/notesSlide92.xml" ContentType="application/vnd.openxmlformats-officedocument.presentationml.notesSlide+xml"/>
  <Override PartName="/ppt/charts/chart133.xml" ContentType="application/vnd.openxmlformats-officedocument.drawingml.chart+xml"/>
  <Override PartName="/ppt/charts/chart134.xml" ContentType="application/vnd.openxmlformats-officedocument.drawingml.chart+xml"/>
  <Override PartName="/ppt/notesSlides/notesSlide93.xml" ContentType="application/vnd.openxmlformats-officedocument.presentationml.notesSlide+xml"/>
  <Override PartName="/ppt/charts/chart135.xml" ContentType="application/vnd.openxmlformats-officedocument.drawingml.chart+xml"/>
  <Override PartName="/ppt/charts/style75.xml" ContentType="application/vnd.ms-office.chartstyle+xml"/>
  <Override PartName="/ppt/charts/colors75.xml" ContentType="application/vnd.ms-office.chartcolorstyle+xml"/>
  <Override PartName="/ppt/notesSlides/notesSlide94.xml" ContentType="application/vnd.openxmlformats-officedocument.presentationml.notesSlide+xml"/>
  <Override PartName="/ppt/charts/chart136.xml" ContentType="application/vnd.openxmlformats-officedocument.drawingml.chart+xml"/>
  <Override PartName="/ppt/charts/style76.xml" ContentType="application/vnd.ms-office.chartstyle+xml"/>
  <Override PartName="/ppt/charts/colors76.xml" ContentType="application/vnd.ms-office.chartcolorstyle+xml"/>
  <Override PartName="/ppt/notesSlides/notesSlide95.xml" ContentType="application/vnd.openxmlformats-officedocument.presentationml.notesSlide+xml"/>
  <Override PartName="/ppt/charts/chart137.xml" ContentType="application/vnd.openxmlformats-officedocument.drawingml.chart+xml"/>
  <Override PartName="/ppt/charts/chart138.xml" ContentType="application/vnd.openxmlformats-officedocument.drawingml.chart+xml"/>
  <Override PartName="/ppt/notesSlides/notesSlide96.xml" ContentType="application/vnd.openxmlformats-officedocument.presentationml.notesSlide+xml"/>
  <Override PartName="/ppt/charts/chart139.xml" ContentType="application/vnd.openxmlformats-officedocument.drawingml.chart+xml"/>
  <Override PartName="/ppt/charts/style77.xml" ContentType="application/vnd.ms-office.chartstyle+xml"/>
  <Override PartName="/ppt/charts/colors77.xml" ContentType="application/vnd.ms-office.chartcolorstyle+xml"/>
  <Override PartName="/ppt/notesSlides/notesSlide97.xml" ContentType="application/vnd.openxmlformats-officedocument.presentationml.notesSlide+xml"/>
  <Override PartName="/ppt/charts/chart140.xml" ContentType="application/vnd.openxmlformats-officedocument.drawingml.chart+xml"/>
  <Override PartName="/ppt/charts/style78.xml" ContentType="application/vnd.ms-office.chartstyle+xml"/>
  <Override PartName="/ppt/charts/colors78.xml" ContentType="application/vnd.ms-office.chartcolorstyle+xml"/>
  <Override PartName="/ppt/notesSlides/notesSlide98.xml" ContentType="application/vnd.openxmlformats-officedocument.presentationml.notesSlide+xml"/>
  <Override PartName="/ppt/charts/chart141.xml" ContentType="application/vnd.openxmlformats-officedocument.drawingml.chart+xml"/>
  <Override PartName="/ppt/charts/chart142.xml" ContentType="application/vnd.openxmlformats-officedocument.drawingml.chart+xml"/>
  <Override PartName="/ppt/notesSlides/notesSlide99.xml" ContentType="application/vnd.openxmlformats-officedocument.presentationml.notesSlide+xml"/>
  <Override PartName="/ppt/charts/chart143.xml" ContentType="application/vnd.openxmlformats-officedocument.drawingml.chart+xml"/>
  <Override PartName="/ppt/charts/style79.xml" ContentType="application/vnd.ms-office.chartstyle+xml"/>
  <Override PartName="/ppt/charts/colors79.xml" ContentType="application/vnd.ms-office.chartcolorstyle+xml"/>
  <Override PartName="/ppt/notesSlides/notesSlide100.xml" ContentType="application/vnd.openxmlformats-officedocument.presentationml.notesSlide+xml"/>
  <Override PartName="/ppt/charts/chart144.xml" ContentType="application/vnd.openxmlformats-officedocument.drawingml.chart+xml"/>
  <Override PartName="/ppt/charts/style80.xml" ContentType="application/vnd.ms-office.chartstyle+xml"/>
  <Override PartName="/ppt/charts/colors80.xml" ContentType="application/vnd.ms-office.chartcolorstyle+xml"/>
  <Override PartName="/ppt/notesSlides/notesSlide101.xml" ContentType="application/vnd.openxmlformats-officedocument.presentationml.notesSlide+xml"/>
  <Override PartName="/ppt/charts/chart145.xml" ContentType="application/vnd.openxmlformats-officedocument.drawingml.chart+xml"/>
  <Override PartName="/ppt/charts/chart146.xml" ContentType="application/vnd.openxmlformats-officedocument.drawingml.chart+xml"/>
  <Override PartName="/ppt/notesSlides/notesSlide102.xml" ContentType="application/vnd.openxmlformats-officedocument.presentationml.notesSlide+xml"/>
  <Override PartName="/ppt/charts/chart147.xml" ContentType="application/vnd.openxmlformats-officedocument.drawingml.chart+xml"/>
  <Override PartName="/ppt/charts/style81.xml" ContentType="application/vnd.ms-office.chartstyle+xml"/>
  <Override PartName="/ppt/charts/colors81.xml" ContentType="application/vnd.ms-office.chartcolorstyle+xml"/>
  <Override PartName="/ppt/notesSlides/notesSlide103.xml" ContentType="application/vnd.openxmlformats-officedocument.presentationml.notesSlide+xml"/>
  <Override PartName="/ppt/charts/chart148.xml" ContentType="application/vnd.openxmlformats-officedocument.drawingml.chart+xml"/>
  <Override PartName="/ppt/charts/style82.xml" ContentType="application/vnd.ms-office.chartstyle+xml"/>
  <Override PartName="/ppt/charts/colors82.xml" ContentType="application/vnd.ms-office.chartcolorstyle+xml"/>
  <Override PartName="/ppt/notesSlides/notesSlide104.xml" ContentType="application/vnd.openxmlformats-officedocument.presentationml.notesSlide+xml"/>
  <Override PartName="/ppt/charts/chart149.xml" ContentType="application/vnd.openxmlformats-officedocument.drawingml.chart+xml"/>
  <Override PartName="/ppt/charts/chart150.xml" ContentType="application/vnd.openxmlformats-officedocument.drawingml.chart+xml"/>
  <Override PartName="/ppt/notesSlides/notesSlide105.xml" ContentType="application/vnd.openxmlformats-officedocument.presentationml.notesSlide+xml"/>
  <Override PartName="/ppt/charts/chart151.xml" ContentType="application/vnd.openxmlformats-officedocument.drawingml.chart+xml"/>
  <Override PartName="/ppt/charts/style83.xml" ContentType="application/vnd.ms-office.chartstyle+xml"/>
  <Override PartName="/ppt/charts/colors83.xml" ContentType="application/vnd.ms-office.chartcolorstyle+xml"/>
  <Override PartName="/ppt/notesSlides/notesSlide106.xml" ContentType="application/vnd.openxmlformats-officedocument.presentationml.notesSlide+xml"/>
  <Override PartName="/ppt/charts/chart152.xml" ContentType="application/vnd.openxmlformats-officedocument.drawingml.chart+xml"/>
  <Override PartName="/ppt/charts/style84.xml" ContentType="application/vnd.ms-office.chartstyle+xml"/>
  <Override PartName="/ppt/charts/colors84.xml" ContentType="application/vnd.ms-office.chartcolorstyle+xml"/>
  <Override PartName="/ppt/notesSlides/notesSlide107.xml" ContentType="application/vnd.openxmlformats-officedocument.presentationml.notesSlide+xml"/>
  <Override PartName="/ppt/charts/chart153.xml" ContentType="application/vnd.openxmlformats-officedocument.drawingml.chart+xml"/>
  <Override PartName="/ppt/charts/chart154.xml" ContentType="application/vnd.openxmlformats-officedocument.drawingml.chart+xml"/>
  <Override PartName="/ppt/notesSlides/notesSlide108.xml" ContentType="application/vnd.openxmlformats-officedocument.presentationml.notesSlide+xml"/>
  <Override PartName="/ppt/charts/chart155.xml" ContentType="application/vnd.openxmlformats-officedocument.drawingml.chart+xml"/>
  <Override PartName="/ppt/charts/style85.xml" ContentType="application/vnd.ms-office.chartstyle+xml"/>
  <Override PartName="/ppt/charts/colors85.xml" ContentType="application/vnd.ms-office.chartcolorstyle+xml"/>
  <Override PartName="/ppt/notesSlides/notesSlide109.xml" ContentType="application/vnd.openxmlformats-officedocument.presentationml.notesSlide+xml"/>
  <Override PartName="/ppt/charts/chart156.xml" ContentType="application/vnd.openxmlformats-officedocument.drawingml.chart+xml"/>
  <Override PartName="/ppt/charts/style86.xml" ContentType="application/vnd.ms-office.chartstyle+xml"/>
  <Override PartName="/ppt/charts/colors86.xml" ContentType="application/vnd.ms-office.chartcolorstyle+xml"/>
  <Override PartName="/ppt/notesSlides/notesSlide110.xml" ContentType="application/vnd.openxmlformats-officedocument.presentationml.notesSlide+xml"/>
  <Override PartName="/ppt/charts/chart157.xml" ContentType="application/vnd.openxmlformats-officedocument.drawingml.chart+xml"/>
  <Override PartName="/ppt/charts/chart158.xml" ContentType="application/vnd.openxmlformats-officedocument.drawingml.chart+xml"/>
  <Override PartName="/ppt/notesSlides/notesSlide111.xml" ContentType="application/vnd.openxmlformats-officedocument.presentationml.notesSlide+xml"/>
  <Override PartName="/ppt/charts/chart159.xml" ContentType="application/vnd.openxmlformats-officedocument.drawingml.chart+xml"/>
  <Override PartName="/ppt/charts/style87.xml" ContentType="application/vnd.ms-office.chartstyle+xml"/>
  <Override PartName="/ppt/charts/colors87.xml" ContentType="application/vnd.ms-office.chartcolorstyle+xml"/>
  <Override PartName="/ppt/notesSlides/notesSlide112.xml" ContentType="application/vnd.openxmlformats-officedocument.presentationml.notesSlide+xml"/>
  <Override PartName="/ppt/charts/chart160.xml" ContentType="application/vnd.openxmlformats-officedocument.drawingml.chart+xml"/>
  <Override PartName="/ppt/charts/style88.xml" ContentType="application/vnd.ms-office.chartstyle+xml"/>
  <Override PartName="/ppt/charts/colors88.xml" ContentType="application/vnd.ms-office.chartcolorstyle+xml"/>
  <Override PartName="/ppt/notesSlides/notesSlide113.xml" ContentType="application/vnd.openxmlformats-officedocument.presentationml.notesSlide+xml"/>
  <Override PartName="/ppt/charts/chart161.xml" ContentType="application/vnd.openxmlformats-officedocument.drawingml.chart+xml"/>
  <Override PartName="/ppt/charts/chart162.xml" ContentType="application/vnd.openxmlformats-officedocument.drawingml.chart+xml"/>
  <Override PartName="/ppt/notesSlides/notesSlide114.xml" ContentType="application/vnd.openxmlformats-officedocument.presentationml.notesSlide+xml"/>
  <Override PartName="/ppt/charts/chart163.xml" ContentType="application/vnd.openxmlformats-officedocument.drawingml.chart+xml"/>
  <Override PartName="/ppt/charts/style89.xml" ContentType="application/vnd.ms-office.chartstyle+xml"/>
  <Override PartName="/ppt/charts/colors89.xml" ContentType="application/vnd.ms-office.chartcolorstyle+xml"/>
  <Override PartName="/ppt/notesSlides/notesSlide115.xml" ContentType="application/vnd.openxmlformats-officedocument.presentationml.notesSlide+xml"/>
  <Override PartName="/ppt/charts/chart164.xml" ContentType="application/vnd.openxmlformats-officedocument.drawingml.chart+xml"/>
  <Override PartName="/ppt/charts/style90.xml" ContentType="application/vnd.ms-office.chartstyle+xml"/>
  <Override PartName="/ppt/charts/colors90.xml" ContentType="application/vnd.ms-office.chartcolorstyle+xml"/>
  <Override PartName="/ppt/notesSlides/notesSlide116.xml" ContentType="application/vnd.openxmlformats-officedocument.presentationml.notesSlide+xml"/>
  <Override PartName="/ppt/charts/chart165.xml" ContentType="application/vnd.openxmlformats-officedocument.drawingml.chart+xml"/>
  <Override PartName="/ppt/charts/chart166.xml" ContentType="application/vnd.openxmlformats-officedocument.drawingml.chart+xml"/>
  <Override PartName="/ppt/notesSlides/notesSlide117.xml" ContentType="application/vnd.openxmlformats-officedocument.presentationml.notesSlide+xml"/>
  <Override PartName="/ppt/charts/chart167.xml" ContentType="application/vnd.openxmlformats-officedocument.drawingml.chart+xml"/>
  <Override PartName="/ppt/charts/style91.xml" ContentType="application/vnd.ms-office.chartstyle+xml"/>
  <Override PartName="/ppt/charts/colors91.xml" ContentType="application/vnd.ms-office.chartcolorstyle+xml"/>
  <Override PartName="/ppt/notesSlides/notesSlide118.xml" ContentType="application/vnd.openxmlformats-officedocument.presentationml.notesSlide+xml"/>
  <Override PartName="/ppt/charts/chart168.xml" ContentType="application/vnd.openxmlformats-officedocument.drawingml.chart+xml"/>
  <Override PartName="/ppt/charts/style92.xml" ContentType="application/vnd.ms-office.chartstyle+xml"/>
  <Override PartName="/ppt/charts/colors92.xml" ContentType="application/vnd.ms-office.chartcolorstyle+xml"/>
  <Override PartName="/ppt/notesSlides/notesSlide119.xml" ContentType="application/vnd.openxmlformats-officedocument.presentationml.notesSlide+xml"/>
  <Override PartName="/ppt/charts/chart169.xml" ContentType="application/vnd.openxmlformats-officedocument.drawingml.chart+xml"/>
  <Override PartName="/ppt/charts/chart170.xml" ContentType="application/vnd.openxmlformats-officedocument.drawingml.chart+xml"/>
  <Override PartName="/ppt/notesSlides/notesSlide120.xml" ContentType="application/vnd.openxmlformats-officedocument.presentationml.notesSlide+xml"/>
  <Override PartName="/ppt/charts/chart171.xml" ContentType="application/vnd.openxmlformats-officedocument.drawingml.chart+xml"/>
  <Override PartName="/ppt/charts/style93.xml" ContentType="application/vnd.ms-office.chartstyle+xml"/>
  <Override PartName="/ppt/charts/colors93.xml" ContentType="application/vnd.ms-office.chartcolorstyle+xml"/>
  <Override PartName="/ppt/notesSlides/notesSlide121.xml" ContentType="application/vnd.openxmlformats-officedocument.presentationml.notesSlide+xml"/>
  <Override PartName="/ppt/charts/chart172.xml" ContentType="application/vnd.openxmlformats-officedocument.drawingml.chart+xml"/>
  <Override PartName="/ppt/charts/style94.xml" ContentType="application/vnd.ms-office.chartstyle+xml"/>
  <Override PartName="/ppt/charts/colors94.xml" ContentType="application/vnd.ms-office.chartcolorstyle+xml"/>
  <Override PartName="/ppt/notesSlides/notesSlide122.xml" ContentType="application/vnd.openxmlformats-officedocument.presentationml.notesSlide+xml"/>
  <Override PartName="/ppt/charts/chart173.xml" ContentType="application/vnd.openxmlformats-officedocument.drawingml.chart+xml"/>
  <Override PartName="/ppt/charts/chart174.xml" ContentType="application/vnd.openxmlformats-officedocument.drawingml.chart+xml"/>
  <Override PartName="/ppt/notesSlides/notesSlide123.xml" ContentType="application/vnd.openxmlformats-officedocument.presentationml.notesSlide+xml"/>
  <Override PartName="/ppt/charts/chart175.xml" ContentType="application/vnd.openxmlformats-officedocument.drawingml.chart+xml"/>
  <Override PartName="/ppt/charts/style95.xml" ContentType="application/vnd.ms-office.chartstyle+xml"/>
  <Override PartName="/ppt/charts/colors95.xml" ContentType="application/vnd.ms-office.chartcolorstyle+xml"/>
  <Override PartName="/ppt/notesSlides/notesSlide124.xml" ContentType="application/vnd.openxmlformats-officedocument.presentationml.notesSlide+xml"/>
  <Override PartName="/ppt/charts/chart176.xml" ContentType="application/vnd.openxmlformats-officedocument.drawingml.chart+xml"/>
  <Override PartName="/ppt/charts/style96.xml" ContentType="application/vnd.ms-office.chartstyle+xml"/>
  <Override PartName="/ppt/charts/colors96.xml" ContentType="application/vnd.ms-office.chartcolorstyle+xml"/>
  <Override PartName="/ppt/notesSlides/notesSlide125.xml" ContentType="application/vnd.openxmlformats-officedocument.presentationml.notesSlide+xml"/>
  <Override PartName="/ppt/charts/chart177.xml" ContentType="application/vnd.openxmlformats-officedocument.drawingml.chart+xml"/>
  <Override PartName="/ppt/charts/chart178.xml" ContentType="application/vnd.openxmlformats-officedocument.drawingml.chart+xml"/>
  <Override PartName="/ppt/notesSlides/notesSlide126.xml" ContentType="application/vnd.openxmlformats-officedocument.presentationml.notesSlide+xml"/>
  <Override PartName="/ppt/charts/chart179.xml" ContentType="application/vnd.openxmlformats-officedocument.drawingml.chart+xml"/>
  <Override PartName="/ppt/charts/style97.xml" ContentType="application/vnd.ms-office.chartstyle+xml"/>
  <Override PartName="/ppt/charts/colors97.xml" ContentType="application/vnd.ms-office.chartcolorstyle+xml"/>
  <Override PartName="/ppt/notesSlides/notesSlide127.xml" ContentType="application/vnd.openxmlformats-officedocument.presentationml.notesSlide+xml"/>
  <Override PartName="/ppt/charts/chart180.xml" ContentType="application/vnd.openxmlformats-officedocument.drawingml.chart+xml"/>
  <Override PartName="/ppt/charts/style98.xml" ContentType="application/vnd.ms-office.chartstyle+xml"/>
  <Override PartName="/ppt/charts/colors98.xml" ContentType="application/vnd.ms-office.chartcolorstyle+xml"/>
  <Override PartName="/ppt/notesSlides/notesSlide128.xml" ContentType="application/vnd.openxmlformats-officedocument.presentationml.notesSlide+xml"/>
  <Override PartName="/ppt/charts/chart181.xml" ContentType="application/vnd.openxmlformats-officedocument.drawingml.chart+xml"/>
  <Override PartName="/ppt/charts/chart182.xml" ContentType="application/vnd.openxmlformats-officedocument.drawingml.chart+xml"/>
  <Override PartName="/ppt/notesSlides/notesSlide129.xml" ContentType="application/vnd.openxmlformats-officedocument.presentationml.notesSlide+xml"/>
  <Override PartName="/ppt/charts/chart183.xml" ContentType="application/vnd.openxmlformats-officedocument.drawingml.chart+xml"/>
  <Override PartName="/ppt/charts/style99.xml" ContentType="application/vnd.ms-office.chartstyle+xml"/>
  <Override PartName="/ppt/charts/colors99.xml" ContentType="application/vnd.ms-office.chartcolorstyle+xml"/>
  <Override PartName="/ppt/notesSlides/notesSlide130.xml" ContentType="application/vnd.openxmlformats-officedocument.presentationml.notesSlide+xml"/>
  <Override PartName="/ppt/charts/chart184.xml" ContentType="application/vnd.openxmlformats-officedocument.drawingml.chart+xml"/>
  <Override PartName="/ppt/charts/style100.xml" ContentType="application/vnd.ms-office.chartstyle+xml"/>
  <Override PartName="/ppt/charts/colors100.xml" ContentType="application/vnd.ms-office.chartcolorstyle+xml"/>
  <Override PartName="/ppt/notesSlides/notesSlide131.xml" ContentType="application/vnd.openxmlformats-officedocument.presentationml.notesSlide+xml"/>
  <Override PartName="/ppt/charts/chart185.xml" ContentType="application/vnd.openxmlformats-officedocument.drawingml.chart+xml"/>
  <Override PartName="/ppt/charts/chart186.xml" ContentType="application/vnd.openxmlformats-officedocument.drawingml.chart+xml"/>
  <Override PartName="/ppt/notesSlides/notesSlide132.xml" ContentType="application/vnd.openxmlformats-officedocument.presentationml.notesSlide+xml"/>
  <Override PartName="/ppt/charts/chart187.xml" ContentType="application/vnd.openxmlformats-officedocument.drawingml.chart+xml"/>
  <Override PartName="/ppt/charts/style101.xml" ContentType="application/vnd.ms-office.chartstyle+xml"/>
  <Override PartName="/ppt/charts/colors101.xml" ContentType="application/vnd.ms-office.chartcolorstyle+xml"/>
  <Override PartName="/ppt/notesSlides/notesSlide133.xml" ContentType="application/vnd.openxmlformats-officedocument.presentationml.notesSlide+xml"/>
  <Override PartName="/ppt/charts/chart188.xml" ContentType="application/vnd.openxmlformats-officedocument.drawingml.chart+xml"/>
  <Override PartName="/ppt/charts/style102.xml" ContentType="application/vnd.ms-office.chartstyle+xml"/>
  <Override PartName="/ppt/charts/colors102.xml" ContentType="application/vnd.ms-office.chartcolorstyle+xml"/>
  <Override PartName="/ppt/notesSlides/notesSlide134.xml" ContentType="application/vnd.openxmlformats-officedocument.presentationml.notesSlide+xml"/>
  <Override PartName="/ppt/charts/chart189.xml" ContentType="application/vnd.openxmlformats-officedocument.drawingml.chart+xml"/>
  <Override PartName="/ppt/charts/chart190.xml" ContentType="application/vnd.openxmlformats-officedocument.drawingml.chart+xml"/>
  <Override PartName="/ppt/notesSlides/notesSlide135.xml" ContentType="application/vnd.openxmlformats-officedocument.presentationml.notesSlide+xml"/>
  <Override PartName="/ppt/charts/chart191.xml" ContentType="application/vnd.openxmlformats-officedocument.drawingml.chart+xml"/>
  <Override PartName="/ppt/charts/style103.xml" ContentType="application/vnd.ms-office.chartstyle+xml"/>
  <Override PartName="/ppt/charts/colors103.xml" ContentType="application/vnd.ms-office.chartcolorstyle+xml"/>
  <Override PartName="/ppt/notesSlides/notesSlide136.xml" ContentType="application/vnd.openxmlformats-officedocument.presentationml.notesSlide+xml"/>
  <Override PartName="/ppt/charts/chart192.xml" ContentType="application/vnd.openxmlformats-officedocument.drawingml.chart+xml"/>
  <Override PartName="/ppt/charts/style104.xml" ContentType="application/vnd.ms-office.chartstyle+xml"/>
  <Override PartName="/ppt/charts/colors104.xml" ContentType="application/vnd.ms-office.chartcolorstyle+xml"/>
  <Override PartName="/ppt/notesSlides/notesSlide137.xml" ContentType="application/vnd.openxmlformats-officedocument.presentationml.notesSlide+xml"/>
  <Override PartName="/ppt/charts/chart193.xml" ContentType="application/vnd.openxmlformats-officedocument.drawingml.chart+xml"/>
  <Override PartName="/ppt/charts/chart194.xml" ContentType="application/vnd.openxmlformats-officedocument.drawingml.chart+xml"/>
  <Override PartName="/ppt/notesSlides/notesSlide138.xml" ContentType="application/vnd.openxmlformats-officedocument.presentationml.notesSlide+xml"/>
  <Override PartName="/ppt/charts/chart195.xml" ContentType="application/vnd.openxmlformats-officedocument.drawingml.chart+xml"/>
  <Override PartName="/ppt/charts/style105.xml" ContentType="application/vnd.ms-office.chartstyle+xml"/>
  <Override PartName="/ppt/charts/colors105.xml" ContentType="application/vnd.ms-office.chartcolorstyle+xml"/>
  <Override PartName="/ppt/notesSlides/notesSlide139.xml" ContentType="application/vnd.openxmlformats-officedocument.presentationml.notesSlide+xml"/>
  <Override PartName="/ppt/charts/chart196.xml" ContentType="application/vnd.openxmlformats-officedocument.drawingml.chart+xml"/>
  <Override PartName="/ppt/charts/style106.xml" ContentType="application/vnd.ms-office.chartstyle+xml"/>
  <Override PartName="/ppt/charts/colors106.xml" ContentType="application/vnd.ms-office.chartcolorstyle+xml"/>
  <Override PartName="/ppt/notesSlides/notesSlide140.xml" ContentType="application/vnd.openxmlformats-officedocument.presentationml.notesSlide+xml"/>
  <Override PartName="/ppt/charts/chart197.xml" ContentType="application/vnd.openxmlformats-officedocument.drawingml.chart+xml"/>
  <Override PartName="/ppt/charts/chart198.xml" ContentType="application/vnd.openxmlformats-officedocument.drawingml.chart+xml"/>
  <Override PartName="/ppt/notesSlides/notesSlide141.xml" ContentType="application/vnd.openxmlformats-officedocument.presentationml.notesSlide+xml"/>
  <Override PartName="/ppt/charts/chart199.xml" ContentType="application/vnd.openxmlformats-officedocument.drawingml.chart+xml"/>
  <Override PartName="/ppt/charts/style107.xml" ContentType="application/vnd.ms-office.chartstyle+xml"/>
  <Override PartName="/ppt/charts/colors107.xml" ContentType="application/vnd.ms-office.chartcolorstyle+xml"/>
  <Override PartName="/ppt/notesSlides/notesSlide142.xml" ContentType="application/vnd.openxmlformats-officedocument.presentationml.notesSlide+xml"/>
  <Override PartName="/ppt/charts/chart200.xml" ContentType="application/vnd.openxmlformats-officedocument.drawingml.chart+xml"/>
  <Override PartName="/ppt/charts/style108.xml" ContentType="application/vnd.ms-office.chartstyle+xml"/>
  <Override PartName="/ppt/charts/colors108.xml" ContentType="application/vnd.ms-office.chartcolorstyle+xml"/>
  <Override PartName="/ppt/notesSlides/notesSlide143.xml" ContentType="application/vnd.openxmlformats-officedocument.presentationml.notesSlide+xml"/>
  <Override PartName="/ppt/charts/chart201.xml" ContentType="application/vnd.openxmlformats-officedocument.drawingml.chart+xml"/>
  <Override PartName="/ppt/charts/chart202.xml" ContentType="application/vnd.openxmlformats-officedocument.drawingml.chart+xml"/>
  <Override PartName="/ppt/notesSlides/notesSlide144.xml" ContentType="application/vnd.openxmlformats-officedocument.presentationml.notesSlide+xml"/>
  <Override PartName="/ppt/charts/chart203.xml" ContentType="application/vnd.openxmlformats-officedocument.drawingml.chart+xml"/>
  <Override PartName="/ppt/charts/style109.xml" ContentType="application/vnd.ms-office.chartstyle+xml"/>
  <Override PartName="/ppt/charts/colors109.xml" ContentType="application/vnd.ms-office.chartcolorstyle+xml"/>
  <Override PartName="/ppt/notesSlides/notesSlide145.xml" ContentType="application/vnd.openxmlformats-officedocument.presentationml.notesSlide+xml"/>
  <Override PartName="/ppt/charts/chart204.xml" ContentType="application/vnd.openxmlformats-officedocument.drawingml.chart+xml"/>
  <Override PartName="/ppt/charts/style110.xml" ContentType="application/vnd.ms-office.chartstyle+xml"/>
  <Override PartName="/ppt/charts/colors110.xml" ContentType="application/vnd.ms-office.chartcolorstyle+xml"/>
  <Override PartName="/ppt/notesSlides/notesSlide146.xml" ContentType="application/vnd.openxmlformats-officedocument.presentationml.notesSlide+xml"/>
  <Override PartName="/ppt/charts/chart205.xml" ContentType="application/vnd.openxmlformats-officedocument.drawingml.chart+xml"/>
  <Override PartName="/ppt/charts/chart206.xml" ContentType="application/vnd.openxmlformats-officedocument.drawingml.chart+xml"/>
  <Override PartName="/ppt/notesSlides/notesSlide147.xml" ContentType="application/vnd.openxmlformats-officedocument.presentationml.notesSlide+xml"/>
  <Override PartName="/ppt/charts/chart207.xml" ContentType="application/vnd.openxmlformats-officedocument.drawingml.chart+xml"/>
  <Override PartName="/ppt/charts/style111.xml" ContentType="application/vnd.ms-office.chartstyle+xml"/>
  <Override PartName="/ppt/charts/colors111.xml" ContentType="application/vnd.ms-office.chartcolorstyle+xml"/>
  <Override PartName="/ppt/notesSlides/notesSlide148.xml" ContentType="application/vnd.openxmlformats-officedocument.presentationml.notesSlide+xml"/>
  <Override PartName="/ppt/charts/chart208.xml" ContentType="application/vnd.openxmlformats-officedocument.drawingml.chart+xml"/>
  <Override PartName="/ppt/charts/style112.xml" ContentType="application/vnd.ms-office.chartstyle+xml"/>
  <Override PartName="/ppt/charts/colors112.xml" ContentType="application/vnd.ms-office.chartcolorstyle+xml"/>
  <Override PartName="/ppt/notesSlides/notesSlide149.xml" ContentType="application/vnd.openxmlformats-officedocument.presentationml.notesSlide+xml"/>
  <Override PartName="/ppt/charts/chart209.xml" ContentType="application/vnd.openxmlformats-officedocument.drawingml.chart+xml"/>
  <Override PartName="/ppt/charts/chart210.xml" ContentType="application/vnd.openxmlformats-officedocument.drawingml.chart+xml"/>
  <Override PartName="/ppt/notesSlides/notesSlide150.xml" ContentType="application/vnd.openxmlformats-officedocument.presentationml.notesSlide+xml"/>
  <Override PartName="/ppt/charts/chart211.xml" ContentType="application/vnd.openxmlformats-officedocument.drawingml.chart+xml"/>
  <Override PartName="/ppt/charts/style113.xml" ContentType="application/vnd.ms-office.chartstyle+xml"/>
  <Override PartName="/ppt/charts/colors113.xml" ContentType="application/vnd.ms-office.chartcolorstyle+xml"/>
  <Override PartName="/ppt/notesSlides/notesSlide151.xml" ContentType="application/vnd.openxmlformats-officedocument.presentationml.notesSlide+xml"/>
  <Override PartName="/ppt/charts/chart212.xml" ContentType="application/vnd.openxmlformats-officedocument.drawingml.chart+xml"/>
  <Override PartName="/ppt/charts/style114.xml" ContentType="application/vnd.ms-office.chartstyle+xml"/>
  <Override PartName="/ppt/charts/colors114.xml" ContentType="application/vnd.ms-office.chartcolorstyle+xml"/>
  <Override PartName="/ppt/notesSlides/notesSlide152.xml" ContentType="application/vnd.openxmlformats-officedocument.presentationml.notesSlide+xml"/>
  <Override PartName="/ppt/charts/chart213.xml" ContentType="application/vnd.openxmlformats-officedocument.drawingml.chart+xml"/>
  <Override PartName="/ppt/charts/chart214.xml" ContentType="application/vnd.openxmlformats-officedocument.drawingml.chart+xml"/>
  <Override PartName="/ppt/notesSlides/notesSlide153.xml" ContentType="application/vnd.openxmlformats-officedocument.presentationml.notesSlide+xml"/>
  <Override PartName="/ppt/charts/chart215.xml" ContentType="application/vnd.openxmlformats-officedocument.drawingml.chart+xml"/>
  <Override PartName="/ppt/charts/style115.xml" ContentType="application/vnd.ms-office.chartstyle+xml"/>
  <Override PartName="/ppt/charts/colors115.xml" ContentType="application/vnd.ms-office.chartcolorstyle+xml"/>
  <Override PartName="/ppt/notesSlides/notesSlide154.xml" ContentType="application/vnd.openxmlformats-officedocument.presentationml.notesSlide+xml"/>
  <Override PartName="/ppt/charts/chart216.xml" ContentType="application/vnd.openxmlformats-officedocument.drawingml.chart+xml"/>
  <Override PartName="/ppt/charts/style116.xml" ContentType="application/vnd.ms-office.chartstyle+xml"/>
  <Override PartName="/ppt/charts/colors116.xml" ContentType="application/vnd.ms-office.chartcolorstyle+xml"/>
  <Override PartName="/ppt/notesSlides/notesSlide155.xml" ContentType="application/vnd.openxmlformats-officedocument.presentationml.notesSlide+xml"/>
  <Override PartName="/ppt/charts/chart217.xml" ContentType="application/vnd.openxmlformats-officedocument.drawingml.chart+xml"/>
  <Override PartName="/ppt/charts/chart218.xml" ContentType="application/vnd.openxmlformats-officedocument.drawingml.chart+xml"/>
  <Override PartName="/ppt/notesSlides/notesSlide156.xml" ContentType="application/vnd.openxmlformats-officedocument.presentationml.notesSlide+xml"/>
  <Override PartName="/ppt/charts/chart219.xml" ContentType="application/vnd.openxmlformats-officedocument.drawingml.chart+xml"/>
  <Override PartName="/ppt/charts/style117.xml" ContentType="application/vnd.ms-office.chartstyle+xml"/>
  <Override PartName="/ppt/charts/colors117.xml" ContentType="application/vnd.ms-office.chartcolorstyle+xml"/>
  <Override PartName="/ppt/notesSlides/notesSlide157.xml" ContentType="application/vnd.openxmlformats-officedocument.presentationml.notesSlide+xml"/>
  <Override PartName="/ppt/charts/chart220.xml" ContentType="application/vnd.openxmlformats-officedocument.drawingml.chart+xml"/>
  <Override PartName="/ppt/charts/style118.xml" ContentType="application/vnd.ms-office.chartstyle+xml"/>
  <Override PartName="/ppt/charts/colors118.xml" ContentType="application/vnd.ms-office.chartcolorstyle+xml"/>
  <Override PartName="/ppt/notesSlides/notesSlide158.xml" ContentType="application/vnd.openxmlformats-officedocument.presentationml.notesSlide+xml"/>
  <Override PartName="/ppt/charts/chart221.xml" ContentType="application/vnd.openxmlformats-officedocument.drawingml.chart+xml"/>
  <Override PartName="/ppt/charts/chart222.xml" ContentType="application/vnd.openxmlformats-officedocument.drawingml.chart+xml"/>
  <Override PartName="/ppt/notesSlides/notesSlide159.xml" ContentType="application/vnd.openxmlformats-officedocument.presentationml.notesSlide+xml"/>
  <Override PartName="/ppt/charts/chart223.xml" ContentType="application/vnd.openxmlformats-officedocument.drawingml.chart+xml"/>
  <Override PartName="/ppt/charts/style119.xml" ContentType="application/vnd.ms-office.chartstyle+xml"/>
  <Override PartName="/ppt/charts/colors119.xml" ContentType="application/vnd.ms-office.chartcolorstyle+xml"/>
  <Override PartName="/ppt/notesSlides/notesSlide160.xml" ContentType="application/vnd.openxmlformats-officedocument.presentationml.notesSlide+xml"/>
  <Override PartName="/ppt/charts/chart224.xml" ContentType="application/vnd.openxmlformats-officedocument.drawingml.chart+xml"/>
  <Override PartName="/ppt/charts/style120.xml" ContentType="application/vnd.ms-office.chartstyle+xml"/>
  <Override PartName="/ppt/charts/colors120.xml" ContentType="application/vnd.ms-office.chartcolorstyle+xml"/>
  <Override PartName="/ppt/notesSlides/notesSlide161.xml" ContentType="application/vnd.openxmlformats-officedocument.presentationml.notesSlide+xml"/>
  <Override PartName="/ppt/charts/chart225.xml" ContentType="application/vnd.openxmlformats-officedocument.drawingml.chart+xml"/>
  <Override PartName="/ppt/charts/chart226.xml" ContentType="application/vnd.openxmlformats-officedocument.drawingml.chart+xml"/>
  <Override PartName="/ppt/notesSlides/notesSlide162.xml" ContentType="application/vnd.openxmlformats-officedocument.presentationml.notesSlide+xml"/>
  <Override PartName="/ppt/charts/chart227.xml" ContentType="application/vnd.openxmlformats-officedocument.drawingml.chart+xml"/>
  <Override PartName="/ppt/charts/style121.xml" ContentType="application/vnd.ms-office.chartstyle+xml"/>
  <Override PartName="/ppt/charts/colors121.xml" ContentType="application/vnd.ms-office.chartcolorstyle+xml"/>
  <Override PartName="/ppt/notesSlides/notesSlide163.xml" ContentType="application/vnd.openxmlformats-officedocument.presentationml.notesSlide+xml"/>
  <Override PartName="/ppt/charts/chart228.xml" ContentType="application/vnd.openxmlformats-officedocument.drawingml.chart+xml"/>
  <Override PartName="/ppt/charts/style122.xml" ContentType="application/vnd.ms-office.chartstyle+xml"/>
  <Override PartName="/ppt/charts/colors122.xml" ContentType="application/vnd.ms-office.chartcolorstyle+xml"/>
  <Override PartName="/ppt/notesSlides/notesSlide164.xml" ContentType="application/vnd.openxmlformats-officedocument.presentationml.notesSlide+xml"/>
  <Override PartName="/ppt/charts/chart229.xml" ContentType="application/vnd.openxmlformats-officedocument.drawingml.chart+xml"/>
  <Override PartName="/ppt/charts/chart230.xml" ContentType="application/vnd.openxmlformats-officedocument.drawingml.chart+xml"/>
  <Override PartName="/ppt/notesSlides/notesSlide165.xml" ContentType="application/vnd.openxmlformats-officedocument.presentationml.notesSlide+xml"/>
  <Override PartName="/ppt/charts/chart231.xml" ContentType="application/vnd.openxmlformats-officedocument.drawingml.chart+xml"/>
  <Override PartName="/ppt/charts/style123.xml" ContentType="application/vnd.ms-office.chartstyle+xml"/>
  <Override PartName="/ppt/charts/colors123.xml" ContentType="application/vnd.ms-office.chartcolorstyle+xml"/>
  <Override PartName="/ppt/notesSlides/notesSlide166.xml" ContentType="application/vnd.openxmlformats-officedocument.presentationml.notesSlide+xml"/>
  <Override PartName="/ppt/charts/chart232.xml" ContentType="application/vnd.openxmlformats-officedocument.drawingml.chart+xml"/>
  <Override PartName="/ppt/charts/style124.xml" ContentType="application/vnd.ms-office.chartstyle+xml"/>
  <Override PartName="/ppt/charts/colors124.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7"/>
  </p:notesMasterIdLst>
  <p:handoutMasterIdLst>
    <p:handoutMasterId r:id="rId188"/>
  </p:handoutMasterIdLst>
  <p:sldIdLst>
    <p:sldId id="564" r:id="rId2"/>
    <p:sldId id="539" r:id="rId3"/>
    <p:sldId id="540" r:id="rId4"/>
    <p:sldId id="547" r:id="rId5"/>
    <p:sldId id="541" r:id="rId6"/>
    <p:sldId id="566" r:id="rId7"/>
    <p:sldId id="567" r:id="rId8"/>
    <p:sldId id="568" r:id="rId9"/>
    <p:sldId id="556" r:id="rId10"/>
    <p:sldId id="546" r:id="rId11"/>
    <p:sldId id="544" r:id="rId12"/>
    <p:sldId id="548" r:id="rId13"/>
    <p:sldId id="545" r:id="rId14"/>
    <p:sldId id="723" r:id="rId15"/>
    <p:sldId id="549" r:id="rId16"/>
    <p:sldId id="558" r:id="rId17"/>
    <p:sldId id="550" r:id="rId18"/>
    <p:sldId id="724" r:id="rId19"/>
    <p:sldId id="729" r:id="rId20"/>
    <p:sldId id="736" r:id="rId21"/>
    <p:sldId id="734" r:id="rId22"/>
    <p:sldId id="737" r:id="rId23"/>
    <p:sldId id="735" r:id="rId24"/>
    <p:sldId id="732" r:id="rId25"/>
    <p:sldId id="733" r:id="rId26"/>
    <p:sldId id="730" r:id="rId27"/>
    <p:sldId id="731" r:id="rId28"/>
    <p:sldId id="563" r:id="rId29"/>
    <p:sldId id="725" r:id="rId30"/>
    <p:sldId id="569" r:id="rId31"/>
    <p:sldId id="362" r:id="rId32"/>
    <p:sldId id="417" r:id="rId33"/>
    <p:sldId id="573" r:id="rId34"/>
    <p:sldId id="574" r:id="rId35"/>
    <p:sldId id="575" r:id="rId36"/>
    <p:sldId id="576" r:id="rId37"/>
    <p:sldId id="577" r:id="rId38"/>
    <p:sldId id="578" r:id="rId39"/>
    <p:sldId id="579" r:id="rId40"/>
    <p:sldId id="580" r:id="rId41"/>
    <p:sldId id="581" r:id="rId42"/>
    <p:sldId id="582" r:id="rId43"/>
    <p:sldId id="583" r:id="rId44"/>
    <p:sldId id="584" r:id="rId45"/>
    <p:sldId id="585" r:id="rId46"/>
    <p:sldId id="586" r:id="rId47"/>
    <p:sldId id="587" r:id="rId48"/>
    <p:sldId id="588" r:id="rId49"/>
    <p:sldId id="589" r:id="rId50"/>
    <p:sldId id="590" r:id="rId51"/>
    <p:sldId id="591" r:id="rId52"/>
    <p:sldId id="592" r:id="rId53"/>
    <p:sldId id="593" r:id="rId54"/>
    <p:sldId id="594" r:id="rId55"/>
    <p:sldId id="595" r:id="rId56"/>
    <p:sldId id="596" r:id="rId57"/>
    <p:sldId id="597" r:id="rId58"/>
    <p:sldId id="598" r:id="rId59"/>
    <p:sldId id="599" r:id="rId60"/>
    <p:sldId id="600" r:id="rId61"/>
    <p:sldId id="601" r:id="rId62"/>
    <p:sldId id="602" r:id="rId63"/>
    <p:sldId id="603" r:id="rId64"/>
    <p:sldId id="604" r:id="rId65"/>
    <p:sldId id="605" r:id="rId66"/>
    <p:sldId id="606" r:id="rId67"/>
    <p:sldId id="607" r:id="rId68"/>
    <p:sldId id="608" r:id="rId69"/>
    <p:sldId id="609" r:id="rId70"/>
    <p:sldId id="610" r:id="rId71"/>
    <p:sldId id="611" r:id="rId72"/>
    <p:sldId id="612" r:id="rId73"/>
    <p:sldId id="613" r:id="rId74"/>
    <p:sldId id="614" r:id="rId75"/>
    <p:sldId id="615" r:id="rId76"/>
    <p:sldId id="616" r:id="rId77"/>
    <p:sldId id="617" r:id="rId78"/>
    <p:sldId id="618" r:id="rId79"/>
    <p:sldId id="619" r:id="rId80"/>
    <p:sldId id="620" r:id="rId81"/>
    <p:sldId id="621" r:id="rId82"/>
    <p:sldId id="622" r:id="rId83"/>
    <p:sldId id="623" r:id="rId84"/>
    <p:sldId id="624" r:id="rId85"/>
    <p:sldId id="625" r:id="rId86"/>
    <p:sldId id="626" r:id="rId87"/>
    <p:sldId id="627" r:id="rId88"/>
    <p:sldId id="628" r:id="rId89"/>
    <p:sldId id="629" r:id="rId90"/>
    <p:sldId id="630" r:id="rId91"/>
    <p:sldId id="631" r:id="rId92"/>
    <p:sldId id="632" r:id="rId93"/>
    <p:sldId id="633" r:id="rId94"/>
    <p:sldId id="634" r:id="rId95"/>
    <p:sldId id="635" r:id="rId96"/>
    <p:sldId id="636" r:id="rId97"/>
    <p:sldId id="637" r:id="rId98"/>
    <p:sldId id="638" r:id="rId99"/>
    <p:sldId id="639" r:id="rId100"/>
    <p:sldId id="640" r:id="rId101"/>
    <p:sldId id="641" r:id="rId102"/>
    <p:sldId id="642" r:id="rId103"/>
    <p:sldId id="643" r:id="rId104"/>
    <p:sldId id="644" r:id="rId105"/>
    <p:sldId id="726" r:id="rId106"/>
    <p:sldId id="727" r:id="rId107"/>
    <p:sldId id="728" r:id="rId108"/>
    <p:sldId id="645" r:id="rId109"/>
    <p:sldId id="646" r:id="rId110"/>
    <p:sldId id="647" r:id="rId111"/>
    <p:sldId id="648" r:id="rId112"/>
    <p:sldId id="649" r:id="rId113"/>
    <p:sldId id="650" r:id="rId114"/>
    <p:sldId id="651" r:id="rId115"/>
    <p:sldId id="652" r:id="rId116"/>
    <p:sldId id="653" r:id="rId117"/>
    <p:sldId id="654" r:id="rId118"/>
    <p:sldId id="655" r:id="rId119"/>
    <p:sldId id="656" r:id="rId120"/>
    <p:sldId id="657" r:id="rId121"/>
    <p:sldId id="658" r:id="rId122"/>
    <p:sldId id="659" r:id="rId123"/>
    <p:sldId id="660" r:id="rId124"/>
    <p:sldId id="661" r:id="rId125"/>
    <p:sldId id="662" r:id="rId126"/>
    <p:sldId id="663" r:id="rId127"/>
    <p:sldId id="664" r:id="rId128"/>
    <p:sldId id="665" r:id="rId129"/>
    <p:sldId id="666" r:id="rId130"/>
    <p:sldId id="667" r:id="rId131"/>
    <p:sldId id="668" r:id="rId132"/>
    <p:sldId id="669" r:id="rId133"/>
    <p:sldId id="670" r:id="rId134"/>
    <p:sldId id="671" r:id="rId135"/>
    <p:sldId id="672" r:id="rId136"/>
    <p:sldId id="673" r:id="rId137"/>
    <p:sldId id="674" r:id="rId138"/>
    <p:sldId id="675" r:id="rId139"/>
    <p:sldId id="676" r:id="rId140"/>
    <p:sldId id="677" r:id="rId141"/>
    <p:sldId id="678" r:id="rId142"/>
    <p:sldId id="679" r:id="rId143"/>
    <p:sldId id="680" r:id="rId144"/>
    <p:sldId id="681" r:id="rId145"/>
    <p:sldId id="682" r:id="rId146"/>
    <p:sldId id="683" r:id="rId147"/>
    <p:sldId id="684" r:id="rId148"/>
    <p:sldId id="685" r:id="rId149"/>
    <p:sldId id="686" r:id="rId150"/>
    <p:sldId id="687" r:id="rId151"/>
    <p:sldId id="688" r:id="rId152"/>
    <p:sldId id="689" r:id="rId153"/>
    <p:sldId id="690" r:id="rId154"/>
    <p:sldId id="691" r:id="rId155"/>
    <p:sldId id="692" r:id="rId156"/>
    <p:sldId id="693" r:id="rId157"/>
    <p:sldId id="694" r:id="rId158"/>
    <p:sldId id="695" r:id="rId159"/>
    <p:sldId id="696" r:id="rId160"/>
    <p:sldId id="697" r:id="rId161"/>
    <p:sldId id="698" r:id="rId162"/>
    <p:sldId id="699" r:id="rId163"/>
    <p:sldId id="700" r:id="rId164"/>
    <p:sldId id="701" r:id="rId165"/>
    <p:sldId id="702" r:id="rId166"/>
    <p:sldId id="703" r:id="rId167"/>
    <p:sldId id="704" r:id="rId168"/>
    <p:sldId id="705" r:id="rId169"/>
    <p:sldId id="706" r:id="rId170"/>
    <p:sldId id="707" r:id="rId171"/>
    <p:sldId id="708" r:id="rId172"/>
    <p:sldId id="709" r:id="rId173"/>
    <p:sldId id="710" r:id="rId174"/>
    <p:sldId id="711" r:id="rId175"/>
    <p:sldId id="712" r:id="rId176"/>
    <p:sldId id="713" r:id="rId177"/>
    <p:sldId id="714" r:id="rId178"/>
    <p:sldId id="715" r:id="rId179"/>
    <p:sldId id="716" r:id="rId180"/>
    <p:sldId id="717" r:id="rId181"/>
    <p:sldId id="718" r:id="rId182"/>
    <p:sldId id="719" r:id="rId183"/>
    <p:sldId id="720" r:id="rId184"/>
    <p:sldId id="721" r:id="rId185"/>
    <p:sldId id="722" r:id="rId186"/>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457200" rtl="0" eaLnBrk="1" latinLnBrk="0" hangingPunct="1">
      <a:defRPr kern="1200">
        <a:solidFill>
          <a:schemeClr val="tx1"/>
        </a:solidFill>
        <a:latin typeface="Arial" charset="0"/>
        <a:ea typeface="+mn-ea"/>
        <a:cs typeface="+mn-cs"/>
      </a:defRPr>
    </a:lvl6pPr>
    <a:lvl7pPr marL="2743200" algn="l" defTabSz="457200" rtl="0" eaLnBrk="1" latinLnBrk="0" hangingPunct="1">
      <a:defRPr kern="1200">
        <a:solidFill>
          <a:schemeClr val="tx1"/>
        </a:solidFill>
        <a:latin typeface="Arial" charset="0"/>
        <a:ea typeface="+mn-ea"/>
        <a:cs typeface="+mn-cs"/>
      </a:defRPr>
    </a:lvl7pPr>
    <a:lvl8pPr marL="3200400" algn="l" defTabSz="457200" rtl="0" eaLnBrk="1" latinLnBrk="0" hangingPunct="1">
      <a:defRPr kern="1200">
        <a:solidFill>
          <a:schemeClr val="tx1"/>
        </a:solidFill>
        <a:latin typeface="Arial" charset="0"/>
        <a:ea typeface="+mn-ea"/>
        <a:cs typeface="+mn-cs"/>
      </a:defRPr>
    </a:lvl8pPr>
    <a:lvl9pPr marL="3657600" algn="l" defTabSz="4572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805" userDrawn="1">
          <p15:clr>
            <a:srgbClr val="A4A3A4"/>
          </p15:clr>
        </p15:guide>
        <p15:guide id="2" orient="horz" pos="204" userDrawn="1">
          <p15:clr>
            <a:srgbClr val="A4A3A4"/>
          </p15:clr>
        </p15:guide>
        <p15:guide id="3" orient="horz" pos="3116" userDrawn="1">
          <p15:clr>
            <a:srgbClr val="A4A3A4"/>
          </p15:clr>
        </p15:guide>
        <p15:guide id="4" pos="302" userDrawn="1">
          <p15:clr>
            <a:srgbClr val="A4A3A4"/>
          </p15:clr>
        </p15:guide>
        <p15:guide id="5" pos="5478" userDrawn="1">
          <p15:clr>
            <a:srgbClr val="A4A3A4"/>
          </p15:clr>
        </p15:guide>
        <p15:guide id="6" pos="400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Microsoft Office User" initials="Office" lastIdx="1" clrIdx="6"/>
  <p:cmAuthor id="1" name="John Holland" initials="JH" lastIdx="12" clrIdx="0"/>
  <p:cmAuthor id="8" name="Microsoft Office User" initials="Office [2]" lastIdx="1" clrIdx="7"/>
  <p:cmAuthor id="2" name="Travis Kurtz" initials="TK" lastIdx="7" clrIdx="1"/>
  <p:cmAuthor id="3" name="Travis Kurtz" initials="TK [2]" lastIdx="1" clrIdx="2"/>
  <p:cmAuthor id="4" name="Travis Kurtz" initials="TK [3]" lastIdx="1" clrIdx="3"/>
  <p:cmAuthor id="5" name="Lindsay Farhadian" initials="LF" lastIdx="24" clrIdx="4"/>
  <p:cmAuthor id="6" name="Bethany Kapadia" initials="BK" lastIdx="26" clrIdx="5"/>
</p:cmAuthorLst>
</file>

<file path=ppt/presProps.xml><?xml version="1.0" encoding="utf-8"?>
<p:presentationPr xmlns:a="http://schemas.openxmlformats.org/drawingml/2006/main" xmlns:r="http://schemas.openxmlformats.org/officeDocument/2006/relationships" xmlns:p="http://schemas.openxmlformats.org/presentationml/2006/main">
  <p:prnPr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6F7879"/>
    <a:srgbClr val="373C3C"/>
    <a:srgbClr val="002663"/>
    <a:srgbClr val="00A3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15" autoAdjust="0"/>
    <p:restoredTop sz="94422" autoAdjust="0"/>
  </p:normalViewPr>
  <p:slideViewPr>
    <p:cSldViewPr snapToGrid="0" showGuides="1">
      <p:cViewPr>
        <p:scale>
          <a:sx n="185" d="100"/>
          <a:sy n="185" d="100"/>
        </p:scale>
        <p:origin x="144" y="-224"/>
      </p:cViewPr>
      <p:guideLst>
        <p:guide orient="horz" pos="805"/>
        <p:guide orient="horz" pos="204"/>
        <p:guide orient="horz" pos="3116"/>
        <p:guide pos="302"/>
        <p:guide pos="5478"/>
        <p:guide pos="4002"/>
      </p:guideLst>
    </p:cSldViewPr>
  </p:slideViewPr>
  <p:notesTextViewPr>
    <p:cViewPr>
      <p:scale>
        <a:sx n="100" d="100"/>
        <a:sy n="100" d="100"/>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viewProps" Target="view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theme" Target="theme/theme1.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tableStyles" Target="tableStyles.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commentAuthors" Target="commentAuthor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0"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notesMaster" Target="notesMasters/notesMaster1.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8" Type="http://schemas.openxmlformats.org/officeDocument/2006/relationships/slide" Target="slides/slide17.xml"/><Relationship Id="rId39" Type="http://schemas.openxmlformats.org/officeDocument/2006/relationships/slide" Target="slides/slide3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7.xml"/><Relationship Id="rId1" Type="http://schemas.microsoft.com/office/2011/relationships/chartStyle" Target="style7.xml"/></Relationships>
</file>

<file path=ppt/charts/_rels/chart100.xml.rels><?xml version="1.0" encoding="UTF-8" standalone="yes"?>
<Relationships xmlns="http://schemas.openxmlformats.org/package/2006/relationships"><Relationship Id="rId3" Type="http://schemas.openxmlformats.org/officeDocument/2006/relationships/package" Target="../embeddings/Microsoft_Excel_Worksheet99.xlsx"/><Relationship Id="rId2" Type="http://schemas.microsoft.com/office/2011/relationships/chartColorStyle" Target="colors58.xml"/><Relationship Id="rId1" Type="http://schemas.microsoft.com/office/2011/relationships/chartStyle" Target="style58.xml"/></Relationships>
</file>

<file path=ppt/charts/_rels/chart101.xml.rels><?xml version="1.0" encoding="UTF-8" standalone="yes"?>
<Relationships xmlns="http://schemas.openxmlformats.org/package/2006/relationships"><Relationship Id="rId1" Type="http://schemas.openxmlformats.org/officeDocument/2006/relationships/package" Target="../embeddings/Microsoft_Excel_Worksheet100.xlsx"/></Relationships>
</file>

<file path=ppt/charts/_rels/chart102.xml.rels><?xml version="1.0" encoding="UTF-8" standalone="yes"?>
<Relationships xmlns="http://schemas.openxmlformats.org/package/2006/relationships"><Relationship Id="rId1" Type="http://schemas.openxmlformats.org/officeDocument/2006/relationships/package" Target="../embeddings/Microsoft_Excel_Worksheet101.xlsx"/></Relationships>
</file>

<file path=ppt/charts/_rels/chart103.xml.rels><?xml version="1.0" encoding="UTF-8" standalone="yes"?>
<Relationships xmlns="http://schemas.openxmlformats.org/package/2006/relationships"><Relationship Id="rId3" Type="http://schemas.openxmlformats.org/officeDocument/2006/relationships/package" Target="../embeddings/Microsoft_Excel_Worksheet102.xlsx"/><Relationship Id="rId2" Type="http://schemas.microsoft.com/office/2011/relationships/chartColorStyle" Target="colors59.xml"/><Relationship Id="rId1" Type="http://schemas.microsoft.com/office/2011/relationships/chartStyle" Target="style59.xml"/></Relationships>
</file>

<file path=ppt/charts/_rels/chart104.xml.rels><?xml version="1.0" encoding="UTF-8" standalone="yes"?>
<Relationships xmlns="http://schemas.openxmlformats.org/package/2006/relationships"><Relationship Id="rId3" Type="http://schemas.openxmlformats.org/officeDocument/2006/relationships/package" Target="../embeddings/Microsoft_Excel_Worksheet103.xlsx"/><Relationship Id="rId2" Type="http://schemas.microsoft.com/office/2011/relationships/chartColorStyle" Target="colors60.xml"/><Relationship Id="rId1" Type="http://schemas.microsoft.com/office/2011/relationships/chartStyle" Target="style60.xml"/></Relationships>
</file>

<file path=ppt/charts/_rels/chart105.xml.rels><?xml version="1.0" encoding="UTF-8" standalone="yes"?>
<Relationships xmlns="http://schemas.openxmlformats.org/package/2006/relationships"><Relationship Id="rId1" Type="http://schemas.openxmlformats.org/officeDocument/2006/relationships/package" Target="../embeddings/Microsoft_Excel_Worksheet104.xlsx"/></Relationships>
</file>

<file path=ppt/charts/_rels/chart106.xml.rels><?xml version="1.0" encoding="UTF-8" standalone="yes"?>
<Relationships xmlns="http://schemas.openxmlformats.org/package/2006/relationships"><Relationship Id="rId1" Type="http://schemas.openxmlformats.org/officeDocument/2006/relationships/package" Target="../embeddings/Microsoft_Excel_Worksheet105.xlsx"/></Relationships>
</file>

<file path=ppt/charts/_rels/chart107.xml.rels><?xml version="1.0" encoding="UTF-8" standalone="yes"?>
<Relationships xmlns="http://schemas.openxmlformats.org/package/2006/relationships"><Relationship Id="rId3" Type="http://schemas.openxmlformats.org/officeDocument/2006/relationships/package" Target="../embeddings/Microsoft_Excel_Worksheet106.xlsx"/><Relationship Id="rId2" Type="http://schemas.microsoft.com/office/2011/relationships/chartColorStyle" Target="colors61.xml"/><Relationship Id="rId1" Type="http://schemas.microsoft.com/office/2011/relationships/chartStyle" Target="style61.xml"/></Relationships>
</file>

<file path=ppt/charts/_rels/chart108.xml.rels><?xml version="1.0" encoding="UTF-8" standalone="yes"?>
<Relationships xmlns="http://schemas.openxmlformats.org/package/2006/relationships"><Relationship Id="rId3" Type="http://schemas.openxmlformats.org/officeDocument/2006/relationships/package" Target="../embeddings/Microsoft_Excel_Worksheet107.xlsx"/><Relationship Id="rId2" Type="http://schemas.microsoft.com/office/2011/relationships/chartColorStyle" Target="colors62.xml"/><Relationship Id="rId1" Type="http://schemas.microsoft.com/office/2011/relationships/chartStyle" Target="style62.xml"/></Relationships>
</file>

<file path=ppt/charts/_rels/chart109.xml.rels><?xml version="1.0" encoding="UTF-8" standalone="yes"?>
<Relationships xmlns="http://schemas.openxmlformats.org/package/2006/relationships"><Relationship Id="rId1" Type="http://schemas.openxmlformats.org/officeDocument/2006/relationships/package" Target="../embeddings/Microsoft_Excel_Worksheet108.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8.xml"/><Relationship Id="rId1" Type="http://schemas.microsoft.com/office/2011/relationships/chartStyle" Target="style8.xml"/></Relationships>
</file>

<file path=ppt/charts/_rels/chart110.xml.rels><?xml version="1.0" encoding="UTF-8" standalone="yes"?>
<Relationships xmlns="http://schemas.openxmlformats.org/package/2006/relationships"><Relationship Id="rId1" Type="http://schemas.openxmlformats.org/officeDocument/2006/relationships/package" Target="../embeddings/Microsoft_Excel_Worksheet109.xlsx"/></Relationships>
</file>

<file path=ppt/charts/_rels/chart111.xml.rels><?xml version="1.0" encoding="UTF-8" standalone="yes"?>
<Relationships xmlns="http://schemas.openxmlformats.org/package/2006/relationships"><Relationship Id="rId3" Type="http://schemas.openxmlformats.org/officeDocument/2006/relationships/package" Target="../embeddings/Microsoft_Excel_Worksheet110.xlsx"/><Relationship Id="rId2" Type="http://schemas.microsoft.com/office/2011/relationships/chartColorStyle" Target="colors63.xml"/><Relationship Id="rId1" Type="http://schemas.microsoft.com/office/2011/relationships/chartStyle" Target="style63.xml"/></Relationships>
</file>

<file path=ppt/charts/_rels/chart112.xml.rels><?xml version="1.0" encoding="UTF-8" standalone="yes"?>
<Relationships xmlns="http://schemas.openxmlformats.org/package/2006/relationships"><Relationship Id="rId3" Type="http://schemas.openxmlformats.org/officeDocument/2006/relationships/package" Target="../embeddings/Microsoft_Excel_Worksheet111.xlsx"/><Relationship Id="rId2" Type="http://schemas.microsoft.com/office/2011/relationships/chartColorStyle" Target="colors64.xml"/><Relationship Id="rId1" Type="http://schemas.microsoft.com/office/2011/relationships/chartStyle" Target="style64.xml"/></Relationships>
</file>

<file path=ppt/charts/_rels/chart113.xml.rels><?xml version="1.0" encoding="UTF-8" standalone="yes"?>
<Relationships xmlns="http://schemas.openxmlformats.org/package/2006/relationships"><Relationship Id="rId1" Type="http://schemas.openxmlformats.org/officeDocument/2006/relationships/package" Target="../embeddings/Microsoft_Excel_Worksheet112.xlsx"/></Relationships>
</file>

<file path=ppt/charts/_rels/chart114.xml.rels><?xml version="1.0" encoding="UTF-8" standalone="yes"?>
<Relationships xmlns="http://schemas.openxmlformats.org/package/2006/relationships"><Relationship Id="rId1" Type="http://schemas.openxmlformats.org/officeDocument/2006/relationships/package" Target="../embeddings/Microsoft_Excel_Worksheet113.xlsx"/></Relationships>
</file>

<file path=ppt/charts/_rels/chart115.xml.rels><?xml version="1.0" encoding="UTF-8" standalone="yes"?>
<Relationships xmlns="http://schemas.openxmlformats.org/package/2006/relationships"><Relationship Id="rId3" Type="http://schemas.openxmlformats.org/officeDocument/2006/relationships/package" Target="../embeddings/Microsoft_Excel_Worksheet114.xlsx"/><Relationship Id="rId2" Type="http://schemas.microsoft.com/office/2011/relationships/chartColorStyle" Target="colors65.xml"/><Relationship Id="rId1" Type="http://schemas.microsoft.com/office/2011/relationships/chartStyle" Target="style65.xml"/></Relationships>
</file>

<file path=ppt/charts/_rels/chart116.xml.rels><?xml version="1.0" encoding="UTF-8" standalone="yes"?>
<Relationships xmlns="http://schemas.openxmlformats.org/package/2006/relationships"><Relationship Id="rId3" Type="http://schemas.openxmlformats.org/officeDocument/2006/relationships/package" Target="../embeddings/Microsoft_Excel_Worksheet115.xlsx"/><Relationship Id="rId2" Type="http://schemas.microsoft.com/office/2011/relationships/chartColorStyle" Target="colors66.xml"/><Relationship Id="rId1" Type="http://schemas.microsoft.com/office/2011/relationships/chartStyle" Target="style66.xml"/></Relationships>
</file>

<file path=ppt/charts/_rels/chart117.xml.rels><?xml version="1.0" encoding="UTF-8" standalone="yes"?>
<Relationships xmlns="http://schemas.openxmlformats.org/package/2006/relationships"><Relationship Id="rId1" Type="http://schemas.openxmlformats.org/officeDocument/2006/relationships/package" Target="../embeddings/Microsoft_Excel_Worksheet116.xlsx"/></Relationships>
</file>

<file path=ppt/charts/_rels/chart118.xml.rels><?xml version="1.0" encoding="UTF-8" standalone="yes"?>
<Relationships xmlns="http://schemas.openxmlformats.org/package/2006/relationships"><Relationship Id="rId1" Type="http://schemas.openxmlformats.org/officeDocument/2006/relationships/package" Target="../embeddings/Microsoft_Excel_Worksheet117.xlsx"/></Relationships>
</file>

<file path=ppt/charts/_rels/chart119.xml.rels><?xml version="1.0" encoding="UTF-8" standalone="yes"?>
<Relationships xmlns="http://schemas.openxmlformats.org/package/2006/relationships"><Relationship Id="rId3" Type="http://schemas.openxmlformats.org/officeDocument/2006/relationships/package" Target="../embeddings/Microsoft_Excel_Worksheet118.xlsx"/><Relationship Id="rId2" Type="http://schemas.microsoft.com/office/2011/relationships/chartColorStyle" Target="colors67.xml"/><Relationship Id="rId1" Type="http://schemas.microsoft.com/office/2011/relationships/chartStyle" Target="style67.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9.xml"/><Relationship Id="rId1" Type="http://schemas.microsoft.com/office/2011/relationships/chartStyle" Target="style9.xml"/></Relationships>
</file>

<file path=ppt/charts/_rels/chart120.xml.rels><?xml version="1.0" encoding="UTF-8" standalone="yes"?>
<Relationships xmlns="http://schemas.openxmlformats.org/package/2006/relationships"><Relationship Id="rId3" Type="http://schemas.openxmlformats.org/officeDocument/2006/relationships/package" Target="../embeddings/Microsoft_Excel_Worksheet119.xlsx"/><Relationship Id="rId2" Type="http://schemas.microsoft.com/office/2011/relationships/chartColorStyle" Target="colors68.xml"/><Relationship Id="rId1" Type="http://schemas.microsoft.com/office/2011/relationships/chartStyle" Target="style68.xml"/></Relationships>
</file>

<file path=ppt/charts/_rels/chart121.xml.rels><?xml version="1.0" encoding="UTF-8" standalone="yes"?>
<Relationships xmlns="http://schemas.openxmlformats.org/package/2006/relationships"><Relationship Id="rId1" Type="http://schemas.openxmlformats.org/officeDocument/2006/relationships/package" Target="../embeddings/Microsoft_Excel_Worksheet120.xlsx"/></Relationships>
</file>

<file path=ppt/charts/_rels/chart122.xml.rels><?xml version="1.0" encoding="UTF-8" standalone="yes"?>
<Relationships xmlns="http://schemas.openxmlformats.org/package/2006/relationships"><Relationship Id="rId1" Type="http://schemas.openxmlformats.org/officeDocument/2006/relationships/package" Target="../embeddings/Microsoft_Excel_Worksheet121.xlsx"/></Relationships>
</file>

<file path=ppt/charts/_rels/chart123.xml.rels><?xml version="1.0" encoding="UTF-8" standalone="yes"?>
<Relationships xmlns="http://schemas.openxmlformats.org/package/2006/relationships"><Relationship Id="rId3" Type="http://schemas.openxmlformats.org/officeDocument/2006/relationships/package" Target="../embeddings/Microsoft_Excel_Worksheet122.xlsx"/><Relationship Id="rId2" Type="http://schemas.microsoft.com/office/2011/relationships/chartColorStyle" Target="colors69.xml"/><Relationship Id="rId1" Type="http://schemas.microsoft.com/office/2011/relationships/chartStyle" Target="style69.xml"/></Relationships>
</file>

<file path=ppt/charts/_rels/chart124.xml.rels><?xml version="1.0" encoding="UTF-8" standalone="yes"?>
<Relationships xmlns="http://schemas.openxmlformats.org/package/2006/relationships"><Relationship Id="rId3" Type="http://schemas.openxmlformats.org/officeDocument/2006/relationships/package" Target="../embeddings/Microsoft_Excel_Worksheet123.xlsx"/><Relationship Id="rId2" Type="http://schemas.microsoft.com/office/2011/relationships/chartColorStyle" Target="colors70.xml"/><Relationship Id="rId1" Type="http://schemas.microsoft.com/office/2011/relationships/chartStyle" Target="style70.xml"/></Relationships>
</file>

<file path=ppt/charts/_rels/chart125.xml.rels><?xml version="1.0" encoding="UTF-8" standalone="yes"?>
<Relationships xmlns="http://schemas.openxmlformats.org/package/2006/relationships"><Relationship Id="rId1" Type="http://schemas.openxmlformats.org/officeDocument/2006/relationships/package" Target="../embeddings/Microsoft_Excel_Worksheet124.xlsx"/></Relationships>
</file>

<file path=ppt/charts/_rels/chart126.xml.rels><?xml version="1.0" encoding="UTF-8" standalone="yes"?>
<Relationships xmlns="http://schemas.openxmlformats.org/package/2006/relationships"><Relationship Id="rId1" Type="http://schemas.openxmlformats.org/officeDocument/2006/relationships/package" Target="../embeddings/Microsoft_Excel_Worksheet125.xlsx"/></Relationships>
</file>

<file path=ppt/charts/_rels/chart127.xml.rels><?xml version="1.0" encoding="UTF-8" standalone="yes"?>
<Relationships xmlns="http://schemas.openxmlformats.org/package/2006/relationships"><Relationship Id="rId3" Type="http://schemas.openxmlformats.org/officeDocument/2006/relationships/package" Target="../embeddings/Microsoft_Excel_Worksheet126.xlsx"/><Relationship Id="rId2" Type="http://schemas.microsoft.com/office/2011/relationships/chartColorStyle" Target="colors71.xml"/><Relationship Id="rId1" Type="http://schemas.microsoft.com/office/2011/relationships/chartStyle" Target="style71.xml"/></Relationships>
</file>

<file path=ppt/charts/_rels/chart128.xml.rels><?xml version="1.0" encoding="UTF-8" standalone="yes"?>
<Relationships xmlns="http://schemas.openxmlformats.org/package/2006/relationships"><Relationship Id="rId3" Type="http://schemas.openxmlformats.org/officeDocument/2006/relationships/package" Target="../embeddings/Microsoft_Excel_Worksheet127.xlsx"/><Relationship Id="rId2" Type="http://schemas.microsoft.com/office/2011/relationships/chartColorStyle" Target="colors72.xml"/><Relationship Id="rId1" Type="http://schemas.microsoft.com/office/2011/relationships/chartStyle" Target="style72.xml"/></Relationships>
</file>

<file path=ppt/charts/_rels/chart129.xml.rels><?xml version="1.0" encoding="UTF-8" standalone="yes"?>
<Relationships xmlns="http://schemas.openxmlformats.org/package/2006/relationships"><Relationship Id="rId1" Type="http://schemas.openxmlformats.org/officeDocument/2006/relationships/package" Target="../embeddings/Microsoft_Excel_Worksheet128.xlsx"/></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0.xml"/><Relationship Id="rId1" Type="http://schemas.microsoft.com/office/2011/relationships/chartStyle" Target="style10.xml"/></Relationships>
</file>

<file path=ppt/charts/_rels/chart130.xml.rels><?xml version="1.0" encoding="UTF-8" standalone="yes"?>
<Relationships xmlns="http://schemas.openxmlformats.org/package/2006/relationships"><Relationship Id="rId1" Type="http://schemas.openxmlformats.org/officeDocument/2006/relationships/package" Target="../embeddings/Microsoft_Excel_Worksheet129.xlsx"/></Relationships>
</file>

<file path=ppt/charts/_rels/chart131.xml.rels><?xml version="1.0" encoding="UTF-8" standalone="yes"?>
<Relationships xmlns="http://schemas.openxmlformats.org/package/2006/relationships"><Relationship Id="rId3" Type="http://schemas.openxmlformats.org/officeDocument/2006/relationships/package" Target="../embeddings/Microsoft_Excel_Worksheet130.xlsx"/><Relationship Id="rId2" Type="http://schemas.microsoft.com/office/2011/relationships/chartColorStyle" Target="colors73.xml"/><Relationship Id="rId1" Type="http://schemas.microsoft.com/office/2011/relationships/chartStyle" Target="style73.xml"/></Relationships>
</file>

<file path=ppt/charts/_rels/chart132.xml.rels><?xml version="1.0" encoding="UTF-8" standalone="yes"?>
<Relationships xmlns="http://schemas.openxmlformats.org/package/2006/relationships"><Relationship Id="rId3" Type="http://schemas.openxmlformats.org/officeDocument/2006/relationships/package" Target="../embeddings/Microsoft_Excel_Worksheet131.xlsx"/><Relationship Id="rId2" Type="http://schemas.microsoft.com/office/2011/relationships/chartColorStyle" Target="colors74.xml"/><Relationship Id="rId1" Type="http://schemas.microsoft.com/office/2011/relationships/chartStyle" Target="style74.xml"/></Relationships>
</file>

<file path=ppt/charts/_rels/chart133.xml.rels><?xml version="1.0" encoding="UTF-8" standalone="yes"?>
<Relationships xmlns="http://schemas.openxmlformats.org/package/2006/relationships"><Relationship Id="rId1" Type="http://schemas.openxmlformats.org/officeDocument/2006/relationships/package" Target="../embeddings/Microsoft_Excel_Worksheet132.xlsx"/></Relationships>
</file>

<file path=ppt/charts/_rels/chart134.xml.rels><?xml version="1.0" encoding="UTF-8" standalone="yes"?>
<Relationships xmlns="http://schemas.openxmlformats.org/package/2006/relationships"><Relationship Id="rId1" Type="http://schemas.openxmlformats.org/officeDocument/2006/relationships/package" Target="../embeddings/Microsoft_Excel_Worksheet133.xlsx"/></Relationships>
</file>

<file path=ppt/charts/_rels/chart135.xml.rels><?xml version="1.0" encoding="UTF-8" standalone="yes"?>
<Relationships xmlns="http://schemas.openxmlformats.org/package/2006/relationships"><Relationship Id="rId3" Type="http://schemas.openxmlformats.org/officeDocument/2006/relationships/package" Target="../embeddings/Microsoft_Excel_Worksheet134.xlsx"/><Relationship Id="rId2" Type="http://schemas.microsoft.com/office/2011/relationships/chartColorStyle" Target="colors75.xml"/><Relationship Id="rId1" Type="http://schemas.microsoft.com/office/2011/relationships/chartStyle" Target="style75.xml"/></Relationships>
</file>

<file path=ppt/charts/_rels/chart136.xml.rels><?xml version="1.0" encoding="UTF-8" standalone="yes"?>
<Relationships xmlns="http://schemas.openxmlformats.org/package/2006/relationships"><Relationship Id="rId3" Type="http://schemas.openxmlformats.org/officeDocument/2006/relationships/package" Target="../embeddings/Microsoft_Excel_Worksheet135.xlsx"/><Relationship Id="rId2" Type="http://schemas.microsoft.com/office/2011/relationships/chartColorStyle" Target="colors76.xml"/><Relationship Id="rId1" Type="http://schemas.microsoft.com/office/2011/relationships/chartStyle" Target="style76.xml"/></Relationships>
</file>

<file path=ppt/charts/_rels/chart137.xml.rels><?xml version="1.0" encoding="UTF-8" standalone="yes"?>
<Relationships xmlns="http://schemas.openxmlformats.org/package/2006/relationships"><Relationship Id="rId1" Type="http://schemas.openxmlformats.org/officeDocument/2006/relationships/package" Target="../embeddings/Microsoft_Excel_Worksheet136.xlsx"/></Relationships>
</file>

<file path=ppt/charts/_rels/chart138.xml.rels><?xml version="1.0" encoding="UTF-8" standalone="yes"?>
<Relationships xmlns="http://schemas.openxmlformats.org/package/2006/relationships"><Relationship Id="rId1" Type="http://schemas.openxmlformats.org/officeDocument/2006/relationships/package" Target="../embeddings/Microsoft_Excel_Worksheet137.xlsx"/></Relationships>
</file>

<file path=ppt/charts/_rels/chart139.xml.rels><?xml version="1.0" encoding="UTF-8" standalone="yes"?>
<Relationships xmlns="http://schemas.openxmlformats.org/package/2006/relationships"><Relationship Id="rId3" Type="http://schemas.openxmlformats.org/officeDocument/2006/relationships/package" Target="../embeddings/Microsoft_Excel_Worksheet138.xlsx"/><Relationship Id="rId2" Type="http://schemas.microsoft.com/office/2011/relationships/chartColorStyle" Target="colors77.xml"/><Relationship Id="rId1" Type="http://schemas.microsoft.com/office/2011/relationships/chartStyle" Target="style77.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1.xml"/><Relationship Id="rId1" Type="http://schemas.microsoft.com/office/2011/relationships/chartStyle" Target="style11.xml"/></Relationships>
</file>

<file path=ppt/charts/_rels/chart140.xml.rels><?xml version="1.0" encoding="UTF-8" standalone="yes"?>
<Relationships xmlns="http://schemas.openxmlformats.org/package/2006/relationships"><Relationship Id="rId3" Type="http://schemas.openxmlformats.org/officeDocument/2006/relationships/package" Target="../embeddings/Microsoft_Excel_Worksheet139.xlsx"/><Relationship Id="rId2" Type="http://schemas.microsoft.com/office/2011/relationships/chartColorStyle" Target="colors78.xml"/><Relationship Id="rId1" Type="http://schemas.microsoft.com/office/2011/relationships/chartStyle" Target="style78.xml"/></Relationships>
</file>

<file path=ppt/charts/_rels/chart141.xml.rels><?xml version="1.0" encoding="UTF-8" standalone="yes"?>
<Relationships xmlns="http://schemas.openxmlformats.org/package/2006/relationships"><Relationship Id="rId1" Type="http://schemas.openxmlformats.org/officeDocument/2006/relationships/package" Target="../embeddings/Microsoft_Excel_Worksheet140.xlsx"/></Relationships>
</file>

<file path=ppt/charts/_rels/chart142.xml.rels><?xml version="1.0" encoding="UTF-8" standalone="yes"?>
<Relationships xmlns="http://schemas.openxmlformats.org/package/2006/relationships"><Relationship Id="rId1" Type="http://schemas.openxmlformats.org/officeDocument/2006/relationships/package" Target="../embeddings/Microsoft_Excel_Worksheet141.xlsx"/></Relationships>
</file>

<file path=ppt/charts/_rels/chart143.xml.rels><?xml version="1.0" encoding="UTF-8" standalone="yes"?>
<Relationships xmlns="http://schemas.openxmlformats.org/package/2006/relationships"><Relationship Id="rId3" Type="http://schemas.openxmlformats.org/officeDocument/2006/relationships/package" Target="../embeddings/Microsoft_Excel_Worksheet142.xlsx"/><Relationship Id="rId2" Type="http://schemas.microsoft.com/office/2011/relationships/chartColorStyle" Target="colors79.xml"/><Relationship Id="rId1" Type="http://schemas.microsoft.com/office/2011/relationships/chartStyle" Target="style79.xml"/></Relationships>
</file>

<file path=ppt/charts/_rels/chart144.xml.rels><?xml version="1.0" encoding="UTF-8" standalone="yes"?>
<Relationships xmlns="http://schemas.openxmlformats.org/package/2006/relationships"><Relationship Id="rId3" Type="http://schemas.openxmlformats.org/officeDocument/2006/relationships/package" Target="../embeddings/Microsoft_Excel_Worksheet143.xlsx"/><Relationship Id="rId2" Type="http://schemas.microsoft.com/office/2011/relationships/chartColorStyle" Target="colors80.xml"/><Relationship Id="rId1" Type="http://schemas.microsoft.com/office/2011/relationships/chartStyle" Target="style80.xml"/></Relationships>
</file>

<file path=ppt/charts/_rels/chart145.xml.rels><?xml version="1.0" encoding="UTF-8" standalone="yes"?>
<Relationships xmlns="http://schemas.openxmlformats.org/package/2006/relationships"><Relationship Id="rId1" Type="http://schemas.openxmlformats.org/officeDocument/2006/relationships/package" Target="../embeddings/Microsoft_Excel_Worksheet144.xlsx"/></Relationships>
</file>

<file path=ppt/charts/_rels/chart146.xml.rels><?xml version="1.0" encoding="UTF-8" standalone="yes"?>
<Relationships xmlns="http://schemas.openxmlformats.org/package/2006/relationships"><Relationship Id="rId1" Type="http://schemas.openxmlformats.org/officeDocument/2006/relationships/package" Target="../embeddings/Microsoft_Excel_Worksheet145.xlsx"/></Relationships>
</file>

<file path=ppt/charts/_rels/chart147.xml.rels><?xml version="1.0" encoding="UTF-8" standalone="yes"?>
<Relationships xmlns="http://schemas.openxmlformats.org/package/2006/relationships"><Relationship Id="rId3" Type="http://schemas.openxmlformats.org/officeDocument/2006/relationships/package" Target="../embeddings/Microsoft_Excel_Worksheet146.xlsx"/><Relationship Id="rId2" Type="http://schemas.microsoft.com/office/2011/relationships/chartColorStyle" Target="colors81.xml"/><Relationship Id="rId1" Type="http://schemas.microsoft.com/office/2011/relationships/chartStyle" Target="style81.xml"/></Relationships>
</file>

<file path=ppt/charts/_rels/chart148.xml.rels><?xml version="1.0" encoding="UTF-8" standalone="yes"?>
<Relationships xmlns="http://schemas.openxmlformats.org/package/2006/relationships"><Relationship Id="rId3" Type="http://schemas.openxmlformats.org/officeDocument/2006/relationships/package" Target="../embeddings/Microsoft_Excel_Worksheet147.xlsx"/><Relationship Id="rId2" Type="http://schemas.microsoft.com/office/2011/relationships/chartColorStyle" Target="colors82.xml"/><Relationship Id="rId1" Type="http://schemas.microsoft.com/office/2011/relationships/chartStyle" Target="style82.xml"/></Relationships>
</file>

<file path=ppt/charts/_rels/chart149.xml.rels><?xml version="1.0" encoding="UTF-8" standalone="yes"?>
<Relationships xmlns="http://schemas.openxmlformats.org/package/2006/relationships"><Relationship Id="rId1" Type="http://schemas.openxmlformats.org/officeDocument/2006/relationships/package" Target="../embeddings/Microsoft_Excel_Worksheet148.xlsx"/></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2.xml"/><Relationship Id="rId1" Type="http://schemas.microsoft.com/office/2011/relationships/chartStyle" Target="style12.xml"/></Relationships>
</file>

<file path=ppt/charts/_rels/chart150.xml.rels><?xml version="1.0" encoding="UTF-8" standalone="yes"?>
<Relationships xmlns="http://schemas.openxmlformats.org/package/2006/relationships"><Relationship Id="rId1" Type="http://schemas.openxmlformats.org/officeDocument/2006/relationships/package" Target="../embeddings/Microsoft_Excel_Worksheet149.xlsx"/></Relationships>
</file>

<file path=ppt/charts/_rels/chart151.xml.rels><?xml version="1.0" encoding="UTF-8" standalone="yes"?>
<Relationships xmlns="http://schemas.openxmlformats.org/package/2006/relationships"><Relationship Id="rId3" Type="http://schemas.openxmlformats.org/officeDocument/2006/relationships/package" Target="../embeddings/Microsoft_Excel_Worksheet150.xlsx"/><Relationship Id="rId2" Type="http://schemas.microsoft.com/office/2011/relationships/chartColorStyle" Target="colors83.xml"/><Relationship Id="rId1" Type="http://schemas.microsoft.com/office/2011/relationships/chartStyle" Target="style83.xml"/></Relationships>
</file>

<file path=ppt/charts/_rels/chart152.xml.rels><?xml version="1.0" encoding="UTF-8" standalone="yes"?>
<Relationships xmlns="http://schemas.openxmlformats.org/package/2006/relationships"><Relationship Id="rId3" Type="http://schemas.openxmlformats.org/officeDocument/2006/relationships/package" Target="../embeddings/Microsoft_Excel_Worksheet151.xlsx"/><Relationship Id="rId2" Type="http://schemas.microsoft.com/office/2011/relationships/chartColorStyle" Target="colors84.xml"/><Relationship Id="rId1" Type="http://schemas.microsoft.com/office/2011/relationships/chartStyle" Target="style84.xml"/></Relationships>
</file>

<file path=ppt/charts/_rels/chart153.xml.rels><?xml version="1.0" encoding="UTF-8" standalone="yes"?>
<Relationships xmlns="http://schemas.openxmlformats.org/package/2006/relationships"><Relationship Id="rId1" Type="http://schemas.openxmlformats.org/officeDocument/2006/relationships/package" Target="../embeddings/Microsoft_Excel_Worksheet152.xlsx"/></Relationships>
</file>

<file path=ppt/charts/_rels/chart154.xml.rels><?xml version="1.0" encoding="UTF-8" standalone="yes"?>
<Relationships xmlns="http://schemas.openxmlformats.org/package/2006/relationships"><Relationship Id="rId1" Type="http://schemas.openxmlformats.org/officeDocument/2006/relationships/package" Target="../embeddings/Microsoft_Excel_Worksheet153.xlsx"/></Relationships>
</file>

<file path=ppt/charts/_rels/chart155.xml.rels><?xml version="1.0" encoding="UTF-8" standalone="yes"?>
<Relationships xmlns="http://schemas.openxmlformats.org/package/2006/relationships"><Relationship Id="rId3" Type="http://schemas.openxmlformats.org/officeDocument/2006/relationships/package" Target="../embeddings/Microsoft_Excel_Worksheet154.xlsx"/><Relationship Id="rId2" Type="http://schemas.microsoft.com/office/2011/relationships/chartColorStyle" Target="colors85.xml"/><Relationship Id="rId1" Type="http://schemas.microsoft.com/office/2011/relationships/chartStyle" Target="style85.xml"/></Relationships>
</file>

<file path=ppt/charts/_rels/chart156.xml.rels><?xml version="1.0" encoding="UTF-8" standalone="yes"?>
<Relationships xmlns="http://schemas.openxmlformats.org/package/2006/relationships"><Relationship Id="rId3" Type="http://schemas.openxmlformats.org/officeDocument/2006/relationships/package" Target="../embeddings/Microsoft_Excel_Worksheet155.xlsx"/><Relationship Id="rId2" Type="http://schemas.microsoft.com/office/2011/relationships/chartColorStyle" Target="colors86.xml"/><Relationship Id="rId1" Type="http://schemas.microsoft.com/office/2011/relationships/chartStyle" Target="style86.xml"/></Relationships>
</file>

<file path=ppt/charts/_rels/chart157.xml.rels><?xml version="1.0" encoding="UTF-8" standalone="yes"?>
<Relationships xmlns="http://schemas.openxmlformats.org/package/2006/relationships"><Relationship Id="rId1" Type="http://schemas.openxmlformats.org/officeDocument/2006/relationships/package" Target="../embeddings/Microsoft_Excel_Worksheet156.xlsx"/></Relationships>
</file>

<file path=ppt/charts/_rels/chart158.xml.rels><?xml version="1.0" encoding="UTF-8" standalone="yes"?>
<Relationships xmlns="http://schemas.openxmlformats.org/package/2006/relationships"><Relationship Id="rId1" Type="http://schemas.openxmlformats.org/officeDocument/2006/relationships/package" Target="../embeddings/Microsoft_Excel_Worksheet157.xlsx"/></Relationships>
</file>

<file path=ppt/charts/_rels/chart159.xml.rels><?xml version="1.0" encoding="UTF-8" standalone="yes"?>
<Relationships xmlns="http://schemas.openxmlformats.org/package/2006/relationships"><Relationship Id="rId3" Type="http://schemas.openxmlformats.org/officeDocument/2006/relationships/package" Target="../embeddings/Microsoft_Excel_Worksheet158.xlsx"/><Relationship Id="rId2" Type="http://schemas.microsoft.com/office/2011/relationships/chartColorStyle" Target="colors87.xml"/><Relationship Id="rId1" Type="http://schemas.microsoft.com/office/2011/relationships/chartStyle" Target="style87.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3.xml"/><Relationship Id="rId1" Type="http://schemas.microsoft.com/office/2011/relationships/chartStyle" Target="style13.xml"/></Relationships>
</file>

<file path=ppt/charts/_rels/chart160.xml.rels><?xml version="1.0" encoding="UTF-8" standalone="yes"?>
<Relationships xmlns="http://schemas.openxmlformats.org/package/2006/relationships"><Relationship Id="rId3" Type="http://schemas.openxmlformats.org/officeDocument/2006/relationships/package" Target="../embeddings/Microsoft_Excel_Worksheet159.xlsx"/><Relationship Id="rId2" Type="http://schemas.microsoft.com/office/2011/relationships/chartColorStyle" Target="colors88.xml"/><Relationship Id="rId1" Type="http://schemas.microsoft.com/office/2011/relationships/chartStyle" Target="style88.xml"/></Relationships>
</file>

<file path=ppt/charts/_rels/chart161.xml.rels><?xml version="1.0" encoding="UTF-8" standalone="yes"?>
<Relationships xmlns="http://schemas.openxmlformats.org/package/2006/relationships"><Relationship Id="rId1" Type="http://schemas.openxmlformats.org/officeDocument/2006/relationships/package" Target="../embeddings/Microsoft_Excel_Worksheet160.xlsx"/></Relationships>
</file>

<file path=ppt/charts/_rels/chart162.xml.rels><?xml version="1.0" encoding="UTF-8" standalone="yes"?>
<Relationships xmlns="http://schemas.openxmlformats.org/package/2006/relationships"><Relationship Id="rId1" Type="http://schemas.openxmlformats.org/officeDocument/2006/relationships/package" Target="../embeddings/Microsoft_Excel_Worksheet161.xlsx"/></Relationships>
</file>

<file path=ppt/charts/_rels/chart163.xml.rels><?xml version="1.0" encoding="UTF-8" standalone="yes"?>
<Relationships xmlns="http://schemas.openxmlformats.org/package/2006/relationships"><Relationship Id="rId3" Type="http://schemas.openxmlformats.org/officeDocument/2006/relationships/package" Target="../embeddings/Microsoft_Excel_Worksheet162.xlsx"/><Relationship Id="rId2" Type="http://schemas.microsoft.com/office/2011/relationships/chartColorStyle" Target="colors89.xml"/><Relationship Id="rId1" Type="http://schemas.microsoft.com/office/2011/relationships/chartStyle" Target="style89.xml"/></Relationships>
</file>

<file path=ppt/charts/_rels/chart164.xml.rels><?xml version="1.0" encoding="UTF-8" standalone="yes"?>
<Relationships xmlns="http://schemas.openxmlformats.org/package/2006/relationships"><Relationship Id="rId3" Type="http://schemas.openxmlformats.org/officeDocument/2006/relationships/package" Target="../embeddings/Microsoft_Excel_Worksheet163.xlsx"/><Relationship Id="rId2" Type="http://schemas.microsoft.com/office/2011/relationships/chartColorStyle" Target="colors90.xml"/><Relationship Id="rId1" Type="http://schemas.microsoft.com/office/2011/relationships/chartStyle" Target="style90.xml"/></Relationships>
</file>

<file path=ppt/charts/_rels/chart165.xml.rels><?xml version="1.0" encoding="UTF-8" standalone="yes"?>
<Relationships xmlns="http://schemas.openxmlformats.org/package/2006/relationships"><Relationship Id="rId1" Type="http://schemas.openxmlformats.org/officeDocument/2006/relationships/package" Target="../embeddings/Microsoft_Excel_Worksheet164.xlsx"/></Relationships>
</file>

<file path=ppt/charts/_rels/chart166.xml.rels><?xml version="1.0" encoding="UTF-8" standalone="yes"?>
<Relationships xmlns="http://schemas.openxmlformats.org/package/2006/relationships"><Relationship Id="rId1" Type="http://schemas.openxmlformats.org/officeDocument/2006/relationships/package" Target="../embeddings/Microsoft_Excel_Worksheet165.xlsx"/></Relationships>
</file>

<file path=ppt/charts/_rels/chart167.xml.rels><?xml version="1.0" encoding="UTF-8" standalone="yes"?>
<Relationships xmlns="http://schemas.openxmlformats.org/package/2006/relationships"><Relationship Id="rId3" Type="http://schemas.openxmlformats.org/officeDocument/2006/relationships/package" Target="../embeddings/Microsoft_Excel_Worksheet166.xlsx"/><Relationship Id="rId2" Type="http://schemas.microsoft.com/office/2011/relationships/chartColorStyle" Target="colors91.xml"/><Relationship Id="rId1" Type="http://schemas.microsoft.com/office/2011/relationships/chartStyle" Target="style91.xml"/></Relationships>
</file>

<file path=ppt/charts/_rels/chart168.xml.rels><?xml version="1.0" encoding="UTF-8" standalone="yes"?>
<Relationships xmlns="http://schemas.openxmlformats.org/package/2006/relationships"><Relationship Id="rId3" Type="http://schemas.openxmlformats.org/officeDocument/2006/relationships/package" Target="../embeddings/Microsoft_Excel_Worksheet167.xlsx"/><Relationship Id="rId2" Type="http://schemas.microsoft.com/office/2011/relationships/chartColorStyle" Target="colors92.xml"/><Relationship Id="rId1" Type="http://schemas.microsoft.com/office/2011/relationships/chartStyle" Target="style92.xml"/></Relationships>
</file>

<file path=ppt/charts/_rels/chart169.xml.rels><?xml version="1.0" encoding="UTF-8" standalone="yes"?>
<Relationships xmlns="http://schemas.openxmlformats.org/package/2006/relationships"><Relationship Id="rId1" Type="http://schemas.openxmlformats.org/officeDocument/2006/relationships/package" Target="../embeddings/Microsoft_Excel_Worksheet168.xlsx"/></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4.xml"/><Relationship Id="rId1" Type="http://schemas.microsoft.com/office/2011/relationships/chartStyle" Target="style14.xml"/></Relationships>
</file>

<file path=ppt/charts/_rels/chart170.xml.rels><?xml version="1.0" encoding="UTF-8" standalone="yes"?>
<Relationships xmlns="http://schemas.openxmlformats.org/package/2006/relationships"><Relationship Id="rId1" Type="http://schemas.openxmlformats.org/officeDocument/2006/relationships/package" Target="../embeddings/Microsoft_Excel_Worksheet169.xlsx"/></Relationships>
</file>

<file path=ppt/charts/_rels/chart171.xml.rels><?xml version="1.0" encoding="UTF-8" standalone="yes"?>
<Relationships xmlns="http://schemas.openxmlformats.org/package/2006/relationships"><Relationship Id="rId3" Type="http://schemas.openxmlformats.org/officeDocument/2006/relationships/package" Target="../embeddings/Microsoft_Excel_Worksheet170.xlsx"/><Relationship Id="rId2" Type="http://schemas.microsoft.com/office/2011/relationships/chartColorStyle" Target="colors93.xml"/><Relationship Id="rId1" Type="http://schemas.microsoft.com/office/2011/relationships/chartStyle" Target="style93.xml"/></Relationships>
</file>

<file path=ppt/charts/_rels/chart172.xml.rels><?xml version="1.0" encoding="UTF-8" standalone="yes"?>
<Relationships xmlns="http://schemas.openxmlformats.org/package/2006/relationships"><Relationship Id="rId3" Type="http://schemas.openxmlformats.org/officeDocument/2006/relationships/package" Target="../embeddings/Microsoft_Excel_Worksheet171.xlsx"/><Relationship Id="rId2" Type="http://schemas.microsoft.com/office/2011/relationships/chartColorStyle" Target="colors94.xml"/><Relationship Id="rId1" Type="http://schemas.microsoft.com/office/2011/relationships/chartStyle" Target="style94.xml"/></Relationships>
</file>

<file path=ppt/charts/_rels/chart173.xml.rels><?xml version="1.0" encoding="UTF-8" standalone="yes"?>
<Relationships xmlns="http://schemas.openxmlformats.org/package/2006/relationships"><Relationship Id="rId1" Type="http://schemas.openxmlformats.org/officeDocument/2006/relationships/package" Target="../embeddings/Microsoft_Excel_Worksheet172.xlsx"/></Relationships>
</file>

<file path=ppt/charts/_rels/chart174.xml.rels><?xml version="1.0" encoding="UTF-8" standalone="yes"?>
<Relationships xmlns="http://schemas.openxmlformats.org/package/2006/relationships"><Relationship Id="rId1" Type="http://schemas.openxmlformats.org/officeDocument/2006/relationships/package" Target="../embeddings/Microsoft_Excel_Worksheet173.xlsx"/></Relationships>
</file>

<file path=ppt/charts/_rels/chart175.xml.rels><?xml version="1.0" encoding="UTF-8" standalone="yes"?>
<Relationships xmlns="http://schemas.openxmlformats.org/package/2006/relationships"><Relationship Id="rId3" Type="http://schemas.openxmlformats.org/officeDocument/2006/relationships/package" Target="../embeddings/Microsoft_Excel_Worksheet174.xlsx"/><Relationship Id="rId2" Type="http://schemas.microsoft.com/office/2011/relationships/chartColorStyle" Target="colors95.xml"/><Relationship Id="rId1" Type="http://schemas.microsoft.com/office/2011/relationships/chartStyle" Target="style95.xml"/></Relationships>
</file>

<file path=ppt/charts/_rels/chart176.xml.rels><?xml version="1.0" encoding="UTF-8" standalone="yes"?>
<Relationships xmlns="http://schemas.openxmlformats.org/package/2006/relationships"><Relationship Id="rId3" Type="http://schemas.openxmlformats.org/officeDocument/2006/relationships/package" Target="../embeddings/Microsoft_Excel_Worksheet175.xlsx"/><Relationship Id="rId2" Type="http://schemas.microsoft.com/office/2011/relationships/chartColorStyle" Target="colors96.xml"/><Relationship Id="rId1" Type="http://schemas.microsoft.com/office/2011/relationships/chartStyle" Target="style96.xml"/></Relationships>
</file>

<file path=ppt/charts/_rels/chart177.xml.rels><?xml version="1.0" encoding="UTF-8" standalone="yes"?>
<Relationships xmlns="http://schemas.openxmlformats.org/package/2006/relationships"><Relationship Id="rId1" Type="http://schemas.openxmlformats.org/officeDocument/2006/relationships/package" Target="../embeddings/Microsoft_Excel_Worksheet176.xlsx"/></Relationships>
</file>

<file path=ppt/charts/_rels/chart178.xml.rels><?xml version="1.0" encoding="UTF-8" standalone="yes"?>
<Relationships xmlns="http://schemas.openxmlformats.org/package/2006/relationships"><Relationship Id="rId1" Type="http://schemas.openxmlformats.org/officeDocument/2006/relationships/package" Target="../embeddings/Microsoft_Excel_Worksheet177.xlsx"/></Relationships>
</file>

<file path=ppt/charts/_rels/chart179.xml.rels><?xml version="1.0" encoding="UTF-8" standalone="yes"?>
<Relationships xmlns="http://schemas.openxmlformats.org/package/2006/relationships"><Relationship Id="rId3" Type="http://schemas.openxmlformats.org/officeDocument/2006/relationships/package" Target="../embeddings/Microsoft_Excel_Worksheet178.xlsx"/><Relationship Id="rId2" Type="http://schemas.microsoft.com/office/2011/relationships/chartColorStyle" Target="colors97.xml"/><Relationship Id="rId1" Type="http://schemas.microsoft.com/office/2011/relationships/chartStyle" Target="style9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5.xml"/><Relationship Id="rId1" Type="http://schemas.microsoft.com/office/2011/relationships/chartStyle" Target="style15.xml"/></Relationships>
</file>

<file path=ppt/charts/_rels/chart180.xml.rels><?xml version="1.0" encoding="UTF-8" standalone="yes"?>
<Relationships xmlns="http://schemas.openxmlformats.org/package/2006/relationships"><Relationship Id="rId3" Type="http://schemas.openxmlformats.org/officeDocument/2006/relationships/package" Target="../embeddings/Microsoft_Excel_Worksheet179.xlsx"/><Relationship Id="rId2" Type="http://schemas.microsoft.com/office/2011/relationships/chartColorStyle" Target="colors98.xml"/><Relationship Id="rId1" Type="http://schemas.microsoft.com/office/2011/relationships/chartStyle" Target="style98.xml"/></Relationships>
</file>

<file path=ppt/charts/_rels/chart181.xml.rels><?xml version="1.0" encoding="UTF-8" standalone="yes"?>
<Relationships xmlns="http://schemas.openxmlformats.org/package/2006/relationships"><Relationship Id="rId1" Type="http://schemas.openxmlformats.org/officeDocument/2006/relationships/package" Target="../embeddings/Microsoft_Excel_Worksheet180.xlsx"/></Relationships>
</file>

<file path=ppt/charts/_rels/chart182.xml.rels><?xml version="1.0" encoding="UTF-8" standalone="yes"?>
<Relationships xmlns="http://schemas.openxmlformats.org/package/2006/relationships"><Relationship Id="rId1" Type="http://schemas.openxmlformats.org/officeDocument/2006/relationships/package" Target="../embeddings/Microsoft_Excel_Worksheet181.xlsx"/></Relationships>
</file>

<file path=ppt/charts/_rels/chart183.xml.rels><?xml version="1.0" encoding="UTF-8" standalone="yes"?>
<Relationships xmlns="http://schemas.openxmlformats.org/package/2006/relationships"><Relationship Id="rId3" Type="http://schemas.openxmlformats.org/officeDocument/2006/relationships/package" Target="../embeddings/Microsoft_Excel_Worksheet182.xlsx"/><Relationship Id="rId2" Type="http://schemas.microsoft.com/office/2011/relationships/chartColorStyle" Target="colors99.xml"/><Relationship Id="rId1" Type="http://schemas.microsoft.com/office/2011/relationships/chartStyle" Target="style99.xml"/></Relationships>
</file>

<file path=ppt/charts/_rels/chart184.xml.rels><?xml version="1.0" encoding="UTF-8" standalone="yes"?>
<Relationships xmlns="http://schemas.openxmlformats.org/package/2006/relationships"><Relationship Id="rId3" Type="http://schemas.openxmlformats.org/officeDocument/2006/relationships/package" Target="../embeddings/Microsoft_Excel_Worksheet183.xlsx"/><Relationship Id="rId2" Type="http://schemas.microsoft.com/office/2011/relationships/chartColorStyle" Target="colors100.xml"/><Relationship Id="rId1" Type="http://schemas.microsoft.com/office/2011/relationships/chartStyle" Target="style100.xml"/></Relationships>
</file>

<file path=ppt/charts/_rels/chart185.xml.rels><?xml version="1.0" encoding="UTF-8" standalone="yes"?>
<Relationships xmlns="http://schemas.openxmlformats.org/package/2006/relationships"><Relationship Id="rId1" Type="http://schemas.openxmlformats.org/officeDocument/2006/relationships/package" Target="../embeddings/Microsoft_Excel_Worksheet184.xlsx"/></Relationships>
</file>

<file path=ppt/charts/_rels/chart186.xml.rels><?xml version="1.0" encoding="UTF-8" standalone="yes"?>
<Relationships xmlns="http://schemas.openxmlformats.org/package/2006/relationships"><Relationship Id="rId1" Type="http://schemas.openxmlformats.org/officeDocument/2006/relationships/package" Target="../embeddings/Microsoft_Excel_Worksheet185.xlsx"/></Relationships>
</file>

<file path=ppt/charts/_rels/chart187.xml.rels><?xml version="1.0" encoding="UTF-8" standalone="yes"?>
<Relationships xmlns="http://schemas.openxmlformats.org/package/2006/relationships"><Relationship Id="rId3" Type="http://schemas.openxmlformats.org/officeDocument/2006/relationships/package" Target="../embeddings/Microsoft_Excel_Worksheet186.xlsx"/><Relationship Id="rId2" Type="http://schemas.microsoft.com/office/2011/relationships/chartColorStyle" Target="colors101.xml"/><Relationship Id="rId1" Type="http://schemas.microsoft.com/office/2011/relationships/chartStyle" Target="style101.xml"/></Relationships>
</file>

<file path=ppt/charts/_rels/chart188.xml.rels><?xml version="1.0" encoding="UTF-8" standalone="yes"?>
<Relationships xmlns="http://schemas.openxmlformats.org/package/2006/relationships"><Relationship Id="rId3" Type="http://schemas.openxmlformats.org/officeDocument/2006/relationships/package" Target="../embeddings/Microsoft_Excel_Worksheet187.xlsx"/><Relationship Id="rId2" Type="http://schemas.microsoft.com/office/2011/relationships/chartColorStyle" Target="colors102.xml"/><Relationship Id="rId1" Type="http://schemas.microsoft.com/office/2011/relationships/chartStyle" Target="style102.xml"/></Relationships>
</file>

<file path=ppt/charts/_rels/chart189.xml.rels><?xml version="1.0" encoding="UTF-8" standalone="yes"?>
<Relationships xmlns="http://schemas.openxmlformats.org/package/2006/relationships"><Relationship Id="rId1" Type="http://schemas.openxmlformats.org/officeDocument/2006/relationships/package" Target="../embeddings/Microsoft_Excel_Worksheet188.xlsx"/></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6.xml"/><Relationship Id="rId1" Type="http://schemas.microsoft.com/office/2011/relationships/chartStyle" Target="style16.xml"/></Relationships>
</file>

<file path=ppt/charts/_rels/chart190.xml.rels><?xml version="1.0" encoding="UTF-8" standalone="yes"?>
<Relationships xmlns="http://schemas.openxmlformats.org/package/2006/relationships"><Relationship Id="rId1" Type="http://schemas.openxmlformats.org/officeDocument/2006/relationships/package" Target="../embeddings/Microsoft_Excel_Worksheet189.xlsx"/></Relationships>
</file>

<file path=ppt/charts/_rels/chart191.xml.rels><?xml version="1.0" encoding="UTF-8" standalone="yes"?>
<Relationships xmlns="http://schemas.openxmlformats.org/package/2006/relationships"><Relationship Id="rId3" Type="http://schemas.openxmlformats.org/officeDocument/2006/relationships/package" Target="../embeddings/Microsoft_Excel_Worksheet190.xlsx"/><Relationship Id="rId2" Type="http://schemas.microsoft.com/office/2011/relationships/chartColorStyle" Target="colors103.xml"/><Relationship Id="rId1" Type="http://schemas.microsoft.com/office/2011/relationships/chartStyle" Target="style103.xml"/></Relationships>
</file>

<file path=ppt/charts/_rels/chart192.xml.rels><?xml version="1.0" encoding="UTF-8" standalone="yes"?>
<Relationships xmlns="http://schemas.openxmlformats.org/package/2006/relationships"><Relationship Id="rId3" Type="http://schemas.openxmlformats.org/officeDocument/2006/relationships/package" Target="../embeddings/Microsoft_Excel_Worksheet191.xlsx"/><Relationship Id="rId2" Type="http://schemas.microsoft.com/office/2011/relationships/chartColorStyle" Target="colors104.xml"/><Relationship Id="rId1" Type="http://schemas.microsoft.com/office/2011/relationships/chartStyle" Target="style104.xml"/></Relationships>
</file>

<file path=ppt/charts/_rels/chart193.xml.rels><?xml version="1.0" encoding="UTF-8" standalone="yes"?>
<Relationships xmlns="http://schemas.openxmlformats.org/package/2006/relationships"><Relationship Id="rId1" Type="http://schemas.openxmlformats.org/officeDocument/2006/relationships/package" Target="../embeddings/Microsoft_Excel_Worksheet192.xlsx"/></Relationships>
</file>

<file path=ppt/charts/_rels/chart194.xml.rels><?xml version="1.0" encoding="UTF-8" standalone="yes"?>
<Relationships xmlns="http://schemas.openxmlformats.org/package/2006/relationships"><Relationship Id="rId1" Type="http://schemas.openxmlformats.org/officeDocument/2006/relationships/package" Target="../embeddings/Microsoft_Excel_Worksheet193.xlsx"/></Relationships>
</file>

<file path=ppt/charts/_rels/chart195.xml.rels><?xml version="1.0" encoding="UTF-8" standalone="yes"?>
<Relationships xmlns="http://schemas.openxmlformats.org/package/2006/relationships"><Relationship Id="rId3" Type="http://schemas.openxmlformats.org/officeDocument/2006/relationships/package" Target="../embeddings/Microsoft_Excel_Worksheet194.xlsx"/><Relationship Id="rId2" Type="http://schemas.microsoft.com/office/2011/relationships/chartColorStyle" Target="colors105.xml"/><Relationship Id="rId1" Type="http://schemas.microsoft.com/office/2011/relationships/chartStyle" Target="style105.xml"/></Relationships>
</file>

<file path=ppt/charts/_rels/chart196.xml.rels><?xml version="1.0" encoding="UTF-8" standalone="yes"?>
<Relationships xmlns="http://schemas.openxmlformats.org/package/2006/relationships"><Relationship Id="rId3" Type="http://schemas.openxmlformats.org/officeDocument/2006/relationships/package" Target="../embeddings/Microsoft_Excel_Worksheet195.xlsx"/><Relationship Id="rId2" Type="http://schemas.microsoft.com/office/2011/relationships/chartColorStyle" Target="colors106.xml"/><Relationship Id="rId1" Type="http://schemas.microsoft.com/office/2011/relationships/chartStyle" Target="style106.xml"/></Relationships>
</file>

<file path=ppt/charts/_rels/chart197.xml.rels><?xml version="1.0" encoding="UTF-8" standalone="yes"?>
<Relationships xmlns="http://schemas.openxmlformats.org/package/2006/relationships"><Relationship Id="rId1" Type="http://schemas.openxmlformats.org/officeDocument/2006/relationships/package" Target="../embeddings/Microsoft_Excel_Worksheet196.xlsx"/></Relationships>
</file>

<file path=ppt/charts/_rels/chart198.xml.rels><?xml version="1.0" encoding="UTF-8" standalone="yes"?>
<Relationships xmlns="http://schemas.openxmlformats.org/package/2006/relationships"><Relationship Id="rId1" Type="http://schemas.openxmlformats.org/officeDocument/2006/relationships/package" Target="../embeddings/Microsoft_Excel_Worksheet197.xlsx"/></Relationships>
</file>

<file path=ppt/charts/_rels/chart199.xml.rels><?xml version="1.0" encoding="UTF-8" standalone="yes"?>
<Relationships xmlns="http://schemas.openxmlformats.org/package/2006/relationships"><Relationship Id="rId3" Type="http://schemas.openxmlformats.org/officeDocument/2006/relationships/package" Target="../embeddings/Microsoft_Excel_Worksheet198.xlsx"/><Relationship Id="rId2" Type="http://schemas.microsoft.com/office/2011/relationships/chartColorStyle" Target="colors107.xml"/><Relationship Id="rId1" Type="http://schemas.microsoft.com/office/2011/relationships/chartStyle" Target="style107.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17.xml"/><Relationship Id="rId1" Type="http://schemas.microsoft.com/office/2011/relationships/chartStyle" Target="style17.xml"/></Relationships>
</file>

<file path=ppt/charts/_rels/chart200.xml.rels><?xml version="1.0" encoding="UTF-8" standalone="yes"?>
<Relationships xmlns="http://schemas.openxmlformats.org/package/2006/relationships"><Relationship Id="rId3" Type="http://schemas.openxmlformats.org/officeDocument/2006/relationships/package" Target="../embeddings/Microsoft_Excel_Worksheet199.xlsx"/><Relationship Id="rId2" Type="http://schemas.microsoft.com/office/2011/relationships/chartColorStyle" Target="colors108.xml"/><Relationship Id="rId1" Type="http://schemas.microsoft.com/office/2011/relationships/chartStyle" Target="style108.xml"/></Relationships>
</file>

<file path=ppt/charts/_rels/chart201.xml.rels><?xml version="1.0" encoding="UTF-8" standalone="yes"?>
<Relationships xmlns="http://schemas.openxmlformats.org/package/2006/relationships"><Relationship Id="rId1" Type="http://schemas.openxmlformats.org/officeDocument/2006/relationships/package" Target="../embeddings/Microsoft_Excel_Worksheet200.xlsx"/></Relationships>
</file>

<file path=ppt/charts/_rels/chart202.xml.rels><?xml version="1.0" encoding="UTF-8" standalone="yes"?>
<Relationships xmlns="http://schemas.openxmlformats.org/package/2006/relationships"><Relationship Id="rId1" Type="http://schemas.openxmlformats.org/officeDocument/2006/relationships/package" Target="../embeddings/Microsoft_Excel_Worksheet201.xlsx"/></Relationships>
</file>

<file path=ppt/charts/_rels/chart203.xml.rels><?xml version="1.0" encoding="UTF-8" standalone="yes"?>
<Relationships xmlns="http://schemas.openxmlformats.org/package/2006/relationships"><Relationship Id="rId3" Type="http://schemas.openxmlformats.org/officeDocument/2006/relationships/package" Target="../embeddings/Microsoft_Excel_Worksheet202.xlsx"/><Relationship Id="rId2" Type="http://schemas.microsoft.com/office/2011/relationships/chartColorStyle" Target="colors109.xml"/><Relationship Id="rId1" Type="http://schemas.microsoft.com/office/2011/relationships/chartStyle" Target="style109.xml"/></Relationships>
</file>

<file path=ppt/charts/_rels/chart204.xml.rels><?xml version="1.0" encoding="UTF-8" standalone="yes"?>
<Relationships xmlns="http://schemas.openxmlformats.org/package/2006/relationships"><Relationship Id="rId3" Type="http://schemas.openxmlformats.org/officeDocument/2006/relationships/package" Target="../embeddings/Microsoft_Excel_Worksheet203.xlsx"/><Relationship Id="rId2" Type="http://schemas.microsoft.com/office/2011/relationships/chartColorStyle" Target="colors110.xml"/><Relationship Id="rId1" Type="http://schemas.microsoft.com/office/2011/relationships/chartStyle" Target="style110.xml"/></Relationships>
</file>

<file path=ppt/charts/_rels/chart205.xml.rels><?xml version="1.0" encoding="UTF-8" standalone="yes"?>
<Relationships xmlns="http://schemas.openxmlformats.org/package/2006/relationships"><Relationship Id="rId1" Type="http://schemas.openxmlformats.org/officeDocument/2006/relationships/package" Target="../embeddings/Microsoft_Excel_Worksheet204.xlsx"/></Relationships>
</file>

<file path=ppt/charts/_rels/chart206.xml.rels><?xml version="1.0" encoding="UTF-8" standalone="yes"?>
<Relationships xmlns="http://schemas.openxmlformats.org/package/2006/relationships"><Relationship Id="rId1" Type="http://schemas.openxmlformats.org/officeDocument/2006/relationships/package" Target="../embeddings/Microsoft_Excel_Worksheet205.xlsx"/></Relationships>
</file>

<file path=ppt/charts/_rels/chart207.xml.rels><?xml version="1.0" encoding="UTF-8" standalone="yes"?>
<Relationships xmlns="http://schemas.openxmlformats.org/package/2006/relationships"><Relationship Id="rId3" Type="http://schemas.openxmlformats.org/officeDocument/2006/relationships/package" Target="../embeddings/Microsoft_Excel_Worksheet206.xlsx"/><Relationship Id="rId2" Type="http://schemas.microsoft.com/office/2011/relationships/chartColorStyle" Target="colors111.xml"/><Relationship Id="rId1" Type="http://schemas.microsoft.com/office/2011/relationships/chartStyle" Target="style111.xml"/></Relationships>
</file>

<file path=ppt/charts/_rels/chart208.xml.rels><?xml version="1.0" encoding="UTF-8" standalone="yes"?>
<Relationships xmlns="http://schemas.openxmlformats.org/package/2006/relationships"><Relationship Id="rId3" Type="http://schemas.openxmlformats.org/officeDocument/2006/relationships/package" Target="../embeddings/Microsoft_Excel_Worksheet207.xlsx"/><Relationship Id="rId2" Type="http://schemas.microsoft.com/office/2011/relationships/chartColorStyle" Target="colors112.xml"/><Relationship Id="rId1" Type="http://schemas.microsoft.com/office/2011/relationships/chartStyle" Target="style112.xml"/></Relationships>
</file>

<file path=ppt/charts/_rels/chart209.xml.rels><?xml version="1.0" encoding="UTF-8" standalone="yes"?>
<Relationships xmlns="http://schemas.openxmlformats.org/package/2006/relationships"><Relationship Id="rId1" Type="http://schemas.openxmlformats.org/officeDocument/2006/relationships/package" Target="../embeddings/Microsoft_Excel_Worksheet208.xlsx"/></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18.xml"/><Relationship Id="rId1" Type="http://schemas.microsoft.com/office/2011/relationships/chartStyle" Target="style18.xml"/></Relationships>
</file>

<file path=ppt/charts/_rels/chart210.xml.rels><?xml version="1.0" encoding="UTF-8" standalone="yes"?>
<Relationships xmlns="http://schemas.openxmlformats.org/package/2006/relationships"><Relationship Id="rId1" Type="http://schemas.openxmlformats.org/officeDocument/2006/relationships/package" Target="../embeddings/Microsoft_Excel_Worksheet209.xlsx"/></Relationships>
</file>

<file path=ppt/charts/_rels/chart211.xml.rels><?xml version="1.0" encoding="UTF-8" standalone="yes"?>
<Relationships xmlns="http://schemas.openxmlformats.org/package/2006/relationships"><Relationship Id="rId3" Type="http://schemas.openxmlformats.org/officeDocument/2006/relationships/package" Target="../embeddings/Microsoft_Excel_Worksheet210.xlsx"/><Relationship Id="rId2" Type="http://schemas.microsoft.com/office/2011/relationships/chartColorStyle" Target="colors113.xml"/><Relationship Id="rId1" Type="http://schemas.microsoft.com/office/2011/relationships/chartStyle" Target="style113.xml"/></Relationships>
</file>

<file path=ppt/charts/_rels/chart212.xml.rels><?xml version="1.0" encoding="UTF-8" standalone="yes"?>
<Relationships xmlns="http://schemas.openxmlformats.org/package/2006/relationships"><Relationship Id="rId3" Type="http://schemas.openxmlformats.org/officeDocument/2006/relationships/package" Target="../embeddings/Microsoft_Excel_Worksheet211.xlsx"/><Relationship Id="rId2" Type="http://schemas.microsoft.com/office/2011/relationships/chartColorStyle" Target="colors114.xml"/><Relationship Id="rId1" Type="http://schemas.microsoft.com/office/2011/relationships/chartStyle" Target="style114.xml"/></Relationships>
</file>

<file path=ppt/charts/_rels/chart213.xml.rels><?xml version="1.0" encoding="UTF-8" standalone="yes"?>
<Relationships xmlns="http://schemas.openxmlformats.org/package/2006/relationships"><Relationship Id="rId1" Type="http://schemas.openxmlformats.org/officeDocument/2006/relationships/package" Target="../embeddings/Microsoft_Excel_Worksheet212.xlsx"/></Relationships>
</file>

<file path=ppt/charts/_rels/chart214.xml.rels><?xml version="1.0" encoding="UTF-8" standalone="yes"?>
<Relationships xmlns="http://schemas.openxmlformats.org/package/2006/relationships"><Relationship Id="rId1" Type="http://schemas.openxmlformats.org/officeDocument/2006/relationships/package" Target="../embeddings/Microsoft_Excel_Worksheet213.xlsx"/></Relationships>
</file>

<file path=ppt/charts/_rels/chart215.xml.rels><?xml version="1.0" encoding="UTF-8" standalone="yes"?>
<Relationships xmlns="http://schemas.openxmlformats.org/package/2006/relationships"><Relationship Id="rId3" Type="http://schemas.openxmlformats.org/officeDocument/2006/relationships/package" Target="../embeddings/Microsoft_Excel_Worksheet214.xlsx"/><Relationship Id="rId2" Type="http://schemas.microsoft.com/office/2011/relationships/chartColorStyle" Target="colors115.xml"/><Relationship Id="rId1" Type="http://schemas.microsoft.com/office/2011/relationships/chartStyle" Target="style115.xml"/></Relationships>
</file>

<file path=ppt/charts/_rels/chart216.xml.rels><?xml version="1.0" encoding="UTF-8" standalone="yes"?>
<Relationships xmlns="http://schemas.openxmlformats.org/package/2006/relationships"><Relationship Id="rId3" Type="http://schemas.openxmlformats.org/officeDocument/2006/relationships/package" Target="../embeddings/Microsoft_Excel_Worksheet215.xlsx"/><Relationship Id="rId2" Type="http://schemas.microsoft.com/office/2011/relationships/chartColorStyle" Target="colors116.xml"/><Relationship Id="rId1" Type="http://schemas.microsoft.com/office/2011/relationships/chartStyle" Target="style116.xml"/></Relationships>
</file>

<file path=ppt/charts/_rels/chart217.xml.rels><?xml version="1.0" encoding="UTF-8" standalone="yes"?>
<Relationships xmlns="http://schemas.openxmlformats.org/package/2006/relationships"><Relationship Id="rId1" Type="http://schemas.openxmlformats.org/officeDocument/2006/relationships/package" Target="../embeddings/Microsoft_Excel_Worksheet216.xlsx"/></Relationships>
</file>

<file path=ppt/charts/_rels/chart218.xml.rels><?xml version="1.0" encoding="UTF-8" standalone="yes"?>
<Relationships xmlns="http://schemas.openxmlformats.org/package/2006/relationships"><Relationship Id="rId1" Type="http://schemas.openxmlformats.org/officeDocument/2006/relationships/package" Target="../embeddings/Microsoft_Excel_Worksheet217.xlsx"/></Relationships>
</file>

<file path=ppt/charts/_rels/chart219.xml.rels><?xml version="1.0" encoding="UTF-8" standalone="yes"?>
<Relationships xmlns="http://schemas.openxmlformats.org/package/2006/relationships"><Relationship Id="rId3" Type="http://schemas.openxmlformats.org/officeDocument/2006/relationships/package" Target="../embeddings/Microsoft_Excel_Worksheet218.xlsx"/><Relationship Id="rId2" Type="http://schemas.microsoft.com/office/2011/relationships/chartColorStyle" Target="colors117.xml"/><Relationship Id="rId1" Type="http://schemas.microsoft.com/office/2011/relationships/chartStyle" Target="style117.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19.xml"/><Relationship Id="rId1" Type="http://schemas.microsoft.com/office/2011/relationships/chartStyle" Target="style19.xml"/></Relationships>
</file>

<file path=ppt/charts/_rels/chart220.xml.rels><?xml version="1.0" encoding="UTF-8" standalone="yes"?>
<Relationships xmlns="http://schemas.openxmlformats.org/package/2006/relationships"><Relationship Id="rId3" Type="http://schemas.openxmlformats.org/officeDocument/2006/relationships/package" Target="../embeddings/Microsoft_Excel_Worksheet219.xlsx"/><Relationship Id="rId2" Type="http://schemas.microsoft.com/office/2011/relationships/chartColorStyle" Target="colors118.xml"/><Relationship Id="rId1" Type="http://schemas.microsoft.com/office/2011/relationships/chartStyle" Target="style118.xml"/></Relationships>
</file>

<file path=ppt/charts/_rels/chart221.xml.rels><?xml version="1.0" encoding="UTF-8" standalone="yes"?>
<Relationships xmlns="http://schemas.openxmlformats.org/package/2006/relationships"><Relationship Id="rId1" Type="http://schemas.openxmlformats.org/officeDocument/2006/relationships/package" Target="../embeddings/Microsoft_Excel_Worksheet220.xlsx"/></Relationships>
</file>

<file path=ppt/charts/_rels/chart222.xml.rels><?xml version="1.0" encoding="UTF-8" standalone="yes"?>
<Relationships xmlns="http://schemas.openxmlformats.org/package/2006/relationships"><Relationship Id="rId1" Type="http://schemas.openxmlformats.org/officeDocument/2006/relationships/package" Target="../embeddings/Microsoft_Excel_Worksheet221.xlsx"/></Relationships>
</file>

<file path=ppt/charts/_rels/chart223.xml.rels><?xml version="1.0" encoding="UTF-8" standalone="yes"?>
<Relationships xmlns="http://schemas.openxmlformats.org/package/2006/relationships"><Relationship Id="rId3" Type="http://schemas.openxmlformats.org/officeDocument/2006/relationships/package" Target="../embeddings/Microsoft_Excel_Worksheet222.xlsx"/><Relationship Id="rId2" Type="http://schemas.microsoft.com/office/2011/relationships/chartColorStyle" Target="colors119.xml"/><Relationship Id="rId1" Type="http://schemas.microsoft.com/office/2011/relationships/chartStyle" Target="style119.xml"/></Relationships>
</file>

<file path=ppt/charts/_rels/chart224.xml.rels><?xml version="1.0" encoding="UTF-8" standalone="yes"?>
<Relationships xmlns="http://schemas.openxmlformats.org/package/2006/relationships"><Relationship Id="rId3" Type="http://schemas.openxmlformats.org/officeDocument/2006/relationships/package" Target="../embeddings/Microsoft_Excel_Worksheet223.xlsx"/><Relationship Id="rId2" Type="http://schemas.microsoft.com/office/2011/relationships/chartColorStyle" Target="colors120.xml"/><Relationship Id="rId1" Type="http://schemas.microsoft.com/office/2011/relationships/chartStyle" Target="style120.xml"/></Relationships>
</file>

<file path=ppt/charts/_rels/chart225.xml.rels><?xml version="1.0" encoding="UTF-8" standalone="yes"?>
<Relationships xmlns="http://schemas.openxmlformats.org/package/2006/relationships"><Relationship Id="rId1" Type="http://schemas.openxmlformats.org/officeDocument/2006/relationships/package" Target="../embeddings/Microsoft_Excel_Worksheet224.xlsx"/></Relationships>
</file>

<file path=ppt/charts/_rels/chart226.xml.rels><?xml version="1.0" encoding="UTF-8" standalone="yes"?>
<Relationships xmlns="http://schemas.openxmlformats.org/package/2006/relationships"><Relationship Id="rId1" Type="http://schemas.openxmlformats.org/officeDocument/2006/relationships/package" Target="../embeddings/Microsoft_Excel_Worksheet225.xlsx"/></Relationships>
</file>

<file path=ppt/charts/_rels/chart227.xml.rels><?xml version="1.0" encoding="UTF-8" standalone="yes"?>
<Relationships xmlns="http://schemas.openxmlformats.org/package/2006/relationships"><Relationship Id="rId3" Type="http://schemas.openxmlformats.org/officeDocument/2006/relationships/package" Target="../embeddings/Microsoft_Excel_Worksheet226.xlsx"/><Relationship Id="rId2" Type="http://schemas.microsoft.com/office/2011/relationships/chartColorStyle" Target="colors121.xml"/><Relationship Id="rId1" Type="http://schemas.microsoft.com/office/2011/relationships/chartStyle" Target="style121.xml"/></Relationships>
</file>

<file path=ppt/charts/_rels/chart228.xml.rels><?xml version="1.0" encoding="UTF-8" standalone="yes"?>
<Relationships xmlns="http://schemas.openxmlformats.org/package/2006/relationships"><Relationship Id="rId3" Type="http://schemas.openxmlformats.org/officeDocument/2006/relationships/package" Target="../embeddings/Microsoft_Excel_Worksheet227.xlsx"/><Relationship Id="rId2" Type="http://schemas.microsoft.com/office/2011/relationships/chartColorStyle" Target="colors122.xml"/><Relationship Id="rId1" Type="http://schemas.microsoft.com/office/2011/relationships/chartStyle" Target="style122.xml"/></Relationships>
</file>

<file path=ppt/charts/_rels/chart229.xml.rels><?xml version="1.0" encoding="UTF-8" standalone="yes"?>
<Relationships xmlns="http://schemas.openxmlformats.org/package/2006/relationships"><Relationship Id="rId1" Type="http://schemas.openxmlformats.org/officeDocument/2006/relationships/package" Target="../embeddings/Microsoft_Excel_Worksheet228.xlsx"/></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0.xml"/><Relationship Id="rId1" Type="http://schemas.microsoft.com/office/2011/relationships/chartStyle" Target="style20.xml"/></Relationships>
</file>

<file path=ppt/charts/_rels/chart230.xml.rels><?xml version="1.0" encoding="UTF-8" standalone="yes"?>
<Relationships xmlns="http://schemas.openxmlformats.org/package/2006/relationships"><Relationship Id="rId1" Type="http://schemas.openxmlformats.org/officeDocument/2006/relationships/package" Target="../embeddings/Microsoft_Excel_Worksheet229.xlsx"/></Relationships>
</file>

<file path=ppt/charts/_rels/chart231.xml.rels><?xml version="1.0" encoding="UTF-8" standalone="yes"?>
<Relationships xmlns="http://schemas.openxmlformats.org/package/2006/relationships"><Relationship Id="rId3" Type="http://schemas.openxmlformats.org/officeDocument/2006/relationships/package" Target="../embeddings/Microsoft_Excel_Worksheet230.xlsx"/><Relationship Id="rId2" Type="http://schemas.microsoft.com/office/2011/relationships/chartColorStyle" Target="colors123.xml"/><Relationship Id="rId1" Type="http://schemas.microsoft.com/office/2011/relationships/chartStyle" Target="style123.xml"/></Relationships>
</file>

<file path=ppt/charts/_rels/chart232.xml.rels><?xml version="1.0" encoding="UTF-8" standalone="yes"?>
<Relationships xmlns="http://schemas.openxmlformats.org/package/2006/relationships"><Relationship Id="rId3" Type="http://schemas.openxmlformats.org/officeDocument/2006/relationships/package" Target="../embeddings/Microsoft_Excel_Worksheet231.xlsx"/><Relationship Id="rId2" Type="http://schemas.microsoft.com/office/2011/relationships/chartColorStyle" Target="colors124.xml"/><Relationship Id="rId1" Type="http://schemas.microsoft.com/office/2011/relationships/chartStyle" Target="style124.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1.xml"/><Relationship Id="rId1" Type="http://schemas.microsoft.com/office/2011/relationships/chartStyle" Target="style21.xml"/></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26.xlsx"/><Relationship Id="rId2" Type="http://schemas.microsoft.com/office/2011/relationships/chartColorStyle" Target="colors22.xml"/><Relationship Id="rId1" Type="http://schemas.microsoft.com/office/2011/relationships/chartStyle" Target="style22.xml"/></Relationships>
</file>

<file path=ppt/charts/_rels/chart28.xml.rels><?xml version="1.0" encoding="UTF-8" standalone="yes"?>
<Relationships xmlns="http://schemas.openxmlformats.org/package/2006/relationships"><Relationship Id="rId3" Type="http://schemas.openxmlformats.org/officeDocument/2006/relationships/package" Target="../embeddings/Microsoft_Excel_Worksheet27.xlsx"/><Relationship Id="rId2" Type="http://schemas.microsoft.com/office/2011/relationships/chartColorStyle" Target="colors23.xml"/><Relationship Id="rId1" Type="http://schemas.microsoft.com/office/2011/relationships/chartStyle" Target="style23.xml"/></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3" Type="http://schemas.openxmlformats.org/officeDocument/2006/relationships/package" Target="../embeddings/Microsoft_Excel_Worksheet30.xlsx"/><Relationship Id="rId2" Type="http://schemas.microsoft.com/office/2011/relationships/chartColorStyle" Target="colors24.xml"/><Relationship Id="rId1" Type="http://schemas.microsoft.com/office/2011/relationships/chartStyle" Target="style24.xml"/></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3" Type="http://schemas.openxmlformats.org/officeDocument/2006/relationships/package" Target="../embeddings/Microsoft_Excel_Worksheet34.xlsx"/><Relationship Id="rId2" Type="http://schemas.microsoft.com/office/2011/relationships/chartColorStyle" Target="colors25.xml"/><Relationship Id="rId1" Type="http://schemas.microsoft.com/office/2011/relationships/chartStyle" Target="style25.xml"/></Relationships>
</file>

<file path=ppt/charts/_rels/chart36.xml.rels><?xml version="1.0" encoding="UTF-8" standalone="yes"?>
<Relationships xmlns="http://schemas.openxmlformats.org/package/2006/relationships"><Relationship Id="rId3" Type="http://schemas.openxmlformats.org/officeDocument/2006/relationships/package" Target="../embeddings/Microsoft_Excel_Worksheet35.xlsx"/><Relationship Id="rId2" Type="http://schemas.microsoft.com/office/2011/relationships/chartColorStyle" Target="colors26.xml"/><Relationship Id="rId1" Type="http://schemas.microsoft.com/office/2011/relationships/chartStyle" Target="style26.xml"/></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Excel_Worksheet36.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Worksheet37.xlsx"/></Relationships>
</file>

<file path=ppt/charts/_rels/chart39.xml.rels><?xml version="1.0" encoding="UTF-8" standalone="yes"?>
<Relationships xmlns="http://schemas.openxmlformats.org/package/2006/relationships"><Relationship Id="rId3" Type="http://schemas.openxmlformats.org/officeDocument/2006/relationships/package" Target="../embeddings/Microsoft_Excel_Worksheet38.xlsx"/><Relationship Id="rId2" Type="http://schemas.microsoft.com/office/2011/relationships/chartColorStyle" Target="colors27.xml"/><Relationship Id="rId1" Type="http://schemas.microsoft.com/office/2011/relationships/chartStyle" Target="style27.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0.xml.rels><?xml version="1.0" encoding="UTF-8" standalone="yes"?>
<Relationships xmlns="http://schemas.openxmlformats.org/package/2006/relationships"><Relationship Id="rId3" Type="http://schemas.openxmlformats.org/officeDocument/2006/relationships/package" Target="../embeddings/Microsoft_Excel_Worksheet39.xlsx"/><Relationship Id="rId2" Type="http://schemas.microsoft.com/office/2011/relationships/chartColorStyle" Target="colors28.xml"/><Relationship Id="rId1" Type="http://schemas.microsoft.com/office/2011/relationships/chartStyle" Target="style28.xml"/></Relationships>
</file>

<file path=ppt/charts/_rels/chart41.xml.rels><?xml version="1.0" encoding="UTF-8" standalone="yes"?>
<Relationships xmlns="http://schemas.openxmlformats.org/package/2006/relationships"><Relationship Id="rId1" Type="http://schemas.openxmlformats.org/officeDocument/2006/relationships/package" Target="../embeddings/Microsoft_Excel_Worksheet40.xlsx"/></Relationships>
</file>

<file path=ppt/charts/_rels/chart42.xml.rels><?xml version="1.0" encoding="UTF-8" standalone="yes"?>
<Relationships xmlns="http://schemas.openxmlformats.org/package/2006/relationships"><Relationship Id="rId1" Type="http://schemas.openxmlformats.org/officeDocument/2006/relationships/package" Target="../embeddings/Microsoft_Excel_Worksheet41.xlsx"/></Relationships>
</file>

<file path=ppt/charts/_rels/chart43.xml.rels><?xml version="1.0" encoding="UTF-8" standalone="yes"?>
<Relationships xmlns="http://schemas.openxmlformats.org/package/2006/relationships"><Relationship Id="rId3" Type="http://schemas.openxmlformats.org/officeDocument/2006/relationships/package" Target="../embeddings/Microsoft_Excel_Worksheet42.xlsx"/><Relationship Id="rId2" Type="http://schemas.microsoft.com/office/2011/relationships/chartColorStyle" Target="colors29.xml"/><Relationship Id="rId1" Type="http://schemas.microsoft.com/office/2011/relationships/chartStyle" Target="style29.xml"/></Relationships>
</file>

<file path=ppt/charts/_rels/chart44.xml.rels><?xml version="1.0" encoding="UTF-8" standalone="yes"?>
<Relationships xmlns="http://schemas.openxmlformats.org/package/2006/relationships"><Relationship Id="rId3" Type="http://schemas.openxmlformats.org/officeDocument/2006/relationships/package" Target="../embeddings/Microsoft_Excel_Worksheet43.xlsx"/><Relationship Id="rId2" Type="http://schemas.microsoft.com/office/2011/relationships/chartColorStyle" Target="colors30.xml"/><Relationship Id="rId1" Type="http://schemas.microsoft.com/office/2011/relationships/chartStyle" Target="style30.xml"/></Relationships>
</file>

<file path=ppt/charts/_rels/chart45.xml.rels><?xml version="1.0" encoding="UTF-8" standalone="yes"?>
<Relationships xmlns="http://schemas.openxmlformats.org/package/2006/relationships"><Relationship Id="rId1" Type="http://schemas.openxmlformats.org/officeDocument/2006/relationships/package" Target="../embeddings/Microsoft_Excel_Worksheet44.xlsx"/></Relationships>
</file>

<file path=ppt/charts/_rels/chart46.xml.rels><?xml version="1.0" encoding="UTF-8" standalone="yes"?>
<Relationships xmlns="http://schemas.openxmlformats.org/package/2006/relationships"><Relationship Id="rId1" Type="http://schemas.openxmlformats.org/officeDocument/2006/relationships/package" Target="../embeddings/Microsoft_Excel_Worksheet45.xlsx"/></Relationships>
</file>

<file path=ppt/charts/_rels/chart47.xml.rels><?xml version="1.0" encoding="UTF-8" standalone="yes"?>
<Relationships xmlns="http://schemas.openxmlformats.org/package/2006/relationships"><Relationship Id="rId3" Type="http://schemas.openxmlformats.org/officeDocument/2006/relationships/package" Target="../embeddings/Microsoft_Excel_Worksheet46.xlsx"/><Relationship Id="rId2" Type="http://schemas.microsoft.com/office/2011/relationships/chartColorStyle" Target="colors31.xml"/><Relationship Id="rId1" Type="http://schemas.microsoft.com/office/2011/relationships/chartStyle" Target="style31.xml"/></Relationships>
</file>

<file path=ppt/charts/_rels/chart48.xml.rels><?xml version="1.0" encoding="UTF-8" standalone="yes"?>
<Relationships xmlns="http://schemas.openxmlformats.org/package/2006/relationships"><Relationship Id="rId3" Type="http://schemas.openxmlformats.org/officeDocument/2006/relationships/package" Target="../embeddings/Microsoft_Excel_Worksheet47.xlsx"/><Relationship Id="rId2" Type="http://schemas.microsoft.com/office/2011/relationships/chartColorStyle" Target="colors32.xml"/><Relationship Id="rId1" Type="http://schemas.microsoft.com/office/2011/relationships/chartStyle" Target="style32.xml"/></Relationships>
</file>

<file path=ppt/charts/_rels/chart49.xml.rels><?xml version="1.0" encoding="UTF-8" standalone="yes"?>
<Relationships xmlns="http://schemas.openxmlformats.org/package/2006/relationships"><Relationship Id="rId1" Type="http://schemas.openxmlformats.org/officeDocument/2006/relationships/package" Target="../embeddings/Microsoft_Excel_Worksheet48.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0.xml.rels><?xml version="1.0" encoding="UTF-8" standalone="yes"?>
<Relationships xmlns="http://schemas.openxmlformats.org/package/2006/relationships"><Relationship Id="rId1" Type="http://schemas.openxmlformats.org/officeDocument/2006/relationships/package" Target="../embeddings/Microsoft_Excel_Worksheet49.xlsx"/></Relationships>
</file>

<file path=ppt/charts/_rels/chart51.xml.rels><?xml version="1.0" encoding="UTF-8" standalone="yes"?>
<Relationships xmlns="http://schemas.openxmlformats.org/package/2006/relationships"><Relationship Id="rId3" Type="http://schemas.openxmlformats.org/officeDocument/2006/relationships/package" Target="../embeddings/Microsoft_Excel_Worksheet50.xlsx"/><Relationship Id="rId2" Type="http://schemas.microsoft.com/office/2011/relationships/chartColorStyle" Target="colors33.xml"/><Relationship Id="rId1" Type="http://schemas.microsoft.com/office/2011/relationships/chartStyle" Target="style33.xml"/></Relationships>
</file>

<file path=ppt/charts/_rels/chart52.xml.rels><?xml version="1.0" encoding="UTF-8" standalone="yes"?>
<Relationships xmlns="http://schemas.openxmlformats.org/package/2006/relationships"><Relationship Id="rId3" Type="http://schemas.openxmlformats.org/officeDocument/2006/relationships/package" Target="../embeddings/Microsoft_Excel_Worksheet51.xlsx"/><Relationship Id="rId2" Type="http://schemas.microsoft.com/office/2011/relationships/chartColorStyle" Target="colors34.xml"/><Relationship Id="rId1" Type="http://schemas.microsoft.com/office/2011/relationships/chartStyle" Target="style34.xml"/></Relationships>
</file>

<file path=ppt/charts/_rels/chart53.xml.rels><?xml version="1.0" encoding="UTF-8" standalone="yes"?>
<Relationships xmlns="http://schemas.openxmlformats.org/package/2006/relationships"><Relationship Id="rId1" Type="http://schemas.openxmlformats.org/officeDocument/2006/relationships/package" Target="../embeddings/Microsoft_Excel_Worksheet52.xlsx"/></Relationships>
</file>

<file path=ppt/charts/_rels/chart54.xml.rels><?xml version="1.0" encoding="UTF-8" standalone="yes"?>
<Relationships xmlns="http://schemas.openxmlformats.org/package/2006/relationships"><Relationship Id="rId1" Type="http://schemas.openxmlformats.org/officeDocument/2006/relationships/package" Target="../embeddings/Microsoft_Excel_Worksheet53.xlsx"/></Relationships>
</file>

<file path=ppt/charts/_rels/chart55.xml.rels><?xml version="1.0" encoding="UTF-8" standalone="yes"?>
<Relationships xmlns="http://schemas.openxmlformats.org/package/2006/relationships"><Relationship Id="rId3" Type="http://schemas.openxmlformats.org/officeDocument/2006/relationships/package" Target="../embeddings/Microsoft_Excel_Worksheet54.xlsx"/><Relationship Id="rId2" Type="http://schemas.microsoft.com/office/2011/relationships/chartColorStyle" Target="colors35.xml"/><Relationship Id="rId1" Type="http://schemas.microsoft.com/office/2011/relationships/chartStyle" Target="style35.xml"/></Relationships>
</file>

<file path=ppt/charts/_rels/chart56.xml.rels><?xml version="1.0" encoding="UTF-8" standalone="yes"?>
<Relationships xmlns="http://schemas.openxmlformats.org/package/2006/relationships"><Relationship Id="rId3" Type="http://schemas.openxmlformats.org/officeDocument/2006/relationships/package" Target="../embeddings/Microsoft_Excel_Worksheet55.xlsx"/><Relationship Id="rId2" Type="http://schemas.microsoft.com/office/2011/relationships/chartColorStyle" Target="colors36.xml"/><Relationship Id="rId1" Type="http://schemas.microsoft.com/office/2011/relationships/chartStyle" Target="style36.xml"/></Relationships>
</file>

<file path=ppt/charts/_rels/chart57.xml.rels><?xml version="1.0" encoding="UTF-8" standalone="yes"?>
<Relationships xmlns="http://schemas.openxmlformats.org/package/2006/relationships"><Relationship Id="rId1" Type="http://schemas.openxmlformats.org/officeDocument/2006/relationships/package" Target="../embeddings/Microsoft_Excel_Worksheet56.xlsx"/></Relationships>
</file>

<file path=ppt/charts/_rels/chart58.xml.rels><?xml version="1.0" encoding="UTF-8" standalone="yes"?>
<Relationships xmlns="http://schemas.openxmlformats.org/package/2006/relationships"><Relationship Id="rId1" Type="http://schemas.openxmlformats.org/officeDocument/2006/relationships/package" Target="../embeddings/Microsoft_Excel_Worksheet57.xlsx"/></Relationships>
</file>

<file path=ppt/charts/_rels/chart59.xml.rels><?xml version="1.0" encoding="UTF-8" standalone="yes"?>
<Relationships xmlns="http://schemas.openxmlformats.org/package/2006/relationships"><Relationship Id="rId3" Type="http://schemas.openxmlformats.org/officeDocument/2006/relationships/package" Target="../embeddings/Microsoft_Excel_Worksheet58.xlsx"/><Relationship Id="rId2" Type="http://schemas.microsoft.com/office/2011/relationships/chartColorStyle" Target="colors37.xml"/><Relationship Id="rId1" Type="http://schemas.microsoft.com/office/2011/relationships/chartStyle" Target="style37.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3.xml"/><Relationship Id="rId1" Type="http://schemas.microsoft.com/office/2011/relationships/chartStyle" Target="style3.xml"/></Relationships>
</file>

<file path=ppt/charts/_rels/chart60.xml.rels><?xml version="1.0" encoding="UTF-8" standalone="yes"?>
<Relationships xmlns="http://schemas.openxmlformats.org/package/2006/relationships"><Relationship Id="rId3" Type="http://schemas.openxmlformats.org/officeDocument/2006/relationships/package" Target="../embeddings/Microsoft_Excel_Worksheet59.xlsx"/><Relationship Id="rId2" Type="http://schemas.microsoft.com/office/2011/relationships/chartColorStyle" Target="colors38.xml"/><Relationship Id="rId1" Type="http://schemas.microsoft.com/office/2011/relationships/chartStyle" Target="style38.xml"/></Relationships>
</file>

<file path=ppt/charts/_rels/chart61.xml.rels><?xml version="1.0" encoding="UTF-8" standalone="yes"?>
<Relationships xmlns="http://schemas.openxmlformats.org/package/2006/relationships"><Relationship Id="rId1" Type="http://schemas.openxmlformats.org/officeDocument/2006/relationships/package" Target="../embeddings/Microsoft_Excel_Worksheet60.xlsx"/></Relationships>
</file>

<file path=ppt/charts/_rels/chart62.xml.rels><?xml version="1.0" encoding="UTF-8" standalone="yes"?>
<Relationships xmlns="http://schemas.openxmlformats.org/package/2006/relationships"><Relationship Id="rId1" Type="http://schemas.openxmlformats.org/officeDocument/2006/relationships/package" Target="../embeddings/Microsoft_Excel_Worksheet61.xlsx"/></Relationships>
</file>

<file path=ppt/charts/_rels/chart63.xml.rels><?xml version="1.0" encoding="UTF-8" standalone="yes"?>
<Relationships xmlns="http://schemas.openxmlformats.org/package/2006/relationships"><Relationship Id="rId3" Type="http://schemas.openxmlformats.org/officeDocument/2006/relationships/package" Target="../embeddings/Microsoft_Excel_Worksheet62.xlsx"/><Relationship Id="rId2" Type="http://schemas.microsoft.com/office/2011/relationships/chartColorStyle" Target="colors39.xml"/><Relationship Id="rId1" Type="http://schemas.microsoft.com/office/2011/relationships/chartStyle" Target="style39.xml"/></Relationships>
</file>

<file path=ppt/charts/_rels/chart64.xml.rels><?xml version="1.0" encoding="UTF-8" standalone="yes"?>
<Relationships xmlns="http://schemas.openxmlformats.org/package/2006/relationships"><Relationship Id="rId3" Type="http://schemas.openxmlformats.org/officeDocument/2006/relationships/package" Target="../embeddings/Microsoft_Excel_Worksheet63.xlsx"/><Relationship Id="rId2" Type="http://schemas.microsoft.com/office/2011/relationships/chartColorStyle" Target="colors40.xml"/><Relationship Id="rId1" Type="http://schemas.microsoft.com/office/2011/relationships/chartStyle" Target="style40.xml"/></Relationships>
</file>

<file path=ppt/charts/_rels/chart65.xml.rels><?xml version="1.0" encoding="UTF-8" standalone="yes"?>
<Relationships xmlns="http://schemas.openxmlformats.org/package/2006/relationships"><Relationship Id="rId1" Type="http://schemas.openxmlformats.org/officeDocument/2006/relationships/package" Target="../embeddings/Microsoft_Excel_Worksheet64.xlsx"/></Relationships>
</file>

<file path=ppt/charts/_rels/chart66.xml.rels><?xml version="1.0" encoding="UTF-8" standalone="yes"?>
<Relationships xmlns="http://schemas.openxmlformats.org/package/2006/relationships"><Relationship Id="rId1" Type="http://schemas.openxmlformats.org/officeDocument/2006/relationships/package" Target="../embeddings/Microsoft_Excel_Worksheet65.xlsx"/></Relationships>
</file>

<file path=ppt/charts/_rels/chart67.xml.rels><?xml version="1.0" encoding="UTF-8" standalone="yes"?>
<Relationships xmlns="http://schemas.openxmlformats.org/package/2006/relationships"><Relationship Id="rId3" Type="http://schemas.openxmlformats.org/officeDocument/2006/relationships/package" Target="../embeddings/Microsoft_Excel_Worksheet66.xlsx"/><Relationship Id="rId2" Type="http://schemas.microsoft.com/office/2011/relationships/chartColorStyle" Target="colors41.xml"/><Relationship Id="rId1" Type="http://schemas.microsoft.com/office/2011/relationships/chartStyle" Target="style41.xml"/></Relationships>
</file>

<file path=ppt/charts/_rels/chart68.xml.rels><?xml version="1.0" encoding="UTF-8" standalone="yes"?>
<Relationships xmlns="http://schemas.openxmlformats.org/package/2006/relationships"><Relationship Id="rId3" Type="http://schemas.openxmlformats.org/officeDocument/2006/relationships/package" Target="../embeddings/Microsoft_Excel_Worksheet67.xlsx"/><Relationship Id="rId2" Type="http://schemas.microsoft.com/office/2011/relationships/chartColorStyle" Target="colors42.xml"/><Relationship Id="rId1" Type="http://schemas.microsoft.com/office/2011/relationships/chartStyle" Target="style42.xml"/></Relationships>
</file>

<file path=ppt/charts/_rels/chart69.xml.rels><?xml version="1.0" encoding="UTF-8" standalone="yes"?>
<Relationships xmlns="http://schemas.openxmlformats.org/package/2006/relationships"><Relationship Id="rId1" Type="http://schemas.openxmlformats.org/officeDocument/2006/relationships/package" Target="../embeddings/Microsoft_Excel_Worksheet68.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4.xml"/><Relationship Id="rId1" Type="http://schemas.microsoft.com/office/2011/relationships/chartStyle" Target="style4.xml"/></Relationships>
</file>

<file path=ppt/charts/_rels/chart70.xml.rels><?xml version="1.0" encoding="UTF-8" standalone="yes"?>
<Relationships xmlns="http://schemas.openxmlformats.org/package/2006/relationships"><Relationship Id="rId1" Type="http://schemas.openxmlformats.org/officeDocument/2006/relationships/package" Target="../embeddings/Microsoft_Excel_Worksheet69.xlsx"/></Relationships>
</file>

<file path=ppt/charts/_rels/chart71.xml.rels><?xml version="1.0" encoding="UTF-8" standalone="yes"?>
<Relationships xmlns="http://schemas.openxmlformats.org/package/2006/relationships"><Relationship Id="rId3" Type="http://schemas.openxmlformats.org/officeDocument/2006/relationships/package" Target="../embeddings/Microsoft_Excel_Worksheet70.xlsx"/><Relationship Id="rId2" Type="http://schemas.microsoft.com/office/2011/relationships/chartColorStyle" Target="colors43.xml"/><Relationship Id="rId1" Type="http://schemas.microsoft.com/office/2011/relationships/chartStyle" Target="style43.xml"/></Relationships>
</file>

<file path=ppt/charts/_rels/chart72.xml.rels><?xml version="1.0" encoding="UTF-8" standalone="yes"?>
<Relationships xmlns="http://schemas.openxmlformats.org/package/2006/relationships"><Relationship Id="rId3" Type="http://schemas.openxmlformats.org/officeDocument/2006/relationships/package" Target="../embeddings/Microsoft_Excel_Worksheet71.xlsx"/><Relationship Id="rId2" Type="http://schemas.microsoft.com/office/2011/relationships/chartColorStyle" Target="colors44.xml"/><Relationship Id="rId1" Type="http://schemas.microsoft.com/office/2011/relationships/chartStyle" Target="style44.xml"/></Relationships>
</file>

<file path=ppt/charts/_rels/chart73.xml.rels><?xml version="1.0" encoding="UTF-8" standalone="yes"?>
<Relationships xmlns="http://schemas.openxmlformats.org/package/2006/relationships"><Relationship Id="rId1" Type="http://schemas.openxmlformats.org/officeDocument/2006/relationships/package" Target="../embeddings/Microsoft_Excel_Worksheet72.xlsx"/></Relationships>
</file>

<file path=ppt/charts/_rels/chart74.xml.rels><?xml version="1.0" encoding="UTF-8" standalone="yes"?>
<Relationships xmlns="http://schemas.openxmlformats.org/package/2006/relationships"><Relationship Id="rId1" Type="http://schemas.openxmlformats.org/officeDocument/2006/relationships/package" Target="../embeddings/Microsoft_Excel_Worksheet73.xlsx"/></Relationships>
</file>

<file path=ppt/charts/_rels/chart75.xml.rels><?xml version="1.0" encoding="UTF-8" standalone="yes"?>
<Relationships xmlns="http://schemas.openxmlformats.org/package/2006/relationships"><Relationship Id="rId3" Type="http://schemas.openxmlformats.org/officeDocument/2006/relationships/package" Target="../embeddings/Microsoft_Excel_Worksheet74.xlsx"/><Relationship Id="rId2" Type="http://schemas.microsoft.com/office/2011/relationships/chartColorStyle" Target="colors45.xml"/><Relationship Id="rId1" Type="http://schemas.microsoft.com/office/2011/relationships/chartStyle" Target="style45.xml"/></Relationships>
</file>

<file path=ppt/charts/_rels/chart76.xml.rels><?xml version="1.0" encoding="UTF-8" standalone="yes"?>
<Relationships xmlns="http://schemas.openxmlformats.org/package/2006/relationships"><Relationship Id="rId3" Type="http://schemas.openxmlformats.org/officeDocument/2006/relationships/package" Target="../embeddings/Microsoft_Excel_Worksheet75.xlsx"/><Relationship Id="rId2" Type="http://schemas.microsoft.com/office/2011/relationships/chartColorStyle" Target="colors46.xml"/><Relationship Id="rId1" Type="http://schemas.microsoft.com/office/2011/relationships/chartStyle" Target="style46.xml"/></Relationships>
</file>

<file path=ppt/charts/_rels/chart77.xml.rels><?xml version="1.0" encoding="UTF-8" standalone="yes"?>
<Relationships xmlns="http://schemas.openxmlformats.org/package/2006/relationships"><Relationship Id="rId1" Type="http://schemas.openxmlformats.org/officeDocument/2006/relationships/package" Target="../embeddings/Microsoft_Excel_Worksheet76.xlsx"/></Relationships>
</file>

<file path=ppt/charts/_rels/chart78.xml.rels><?xml version="1.0" encoding="UTF-8" standalone="yes"?>
<Relationships xmlns="http://schemas.openxmlformats.org/package/2006/relationships"><Relationship Id="rId1" Type="http://schemas.openxmlformats.org/officeDocument/2006/relationships/package" Target="../embeddings/Microsoft_Excel_Worksheet77.xlsx"/></Relationships>
</file>

<file path=ppt/charts/_rels/chart79.xml.rels><?xml version="1.0" encoding="UTF-8" standalone="yes"?>
<Relationships xmlns="http://schemas.openxmlformats.org/package/2006/relationships"><Relationship Id="rId3" Type="http://schemas.openxmlformats.org/officeDocument/2006/relationships/package" Target="../embeddings/Microsoft_Excel_Worksheet78.xlsx"/><Relationship Id="rId2" Type="http://schemas.microsoft.com/office/2011/relationships/chartColorStyle" Target="colors47.xml"/><Relationship Id="rId1" Type="http://schemas.microsoft.com/office/2011/relationships/chartStyle" Target="style4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5.xml"/><Relationship Id="rId1" Type="http://schemas.microsoft.com/office/2011/relationships/chartStyle" Target="style5.xml"/></Relationships>
</file>

<file path=ppt/charts/_rels/chart80.xml.rels><?xml version="1.0" encoding="UTF-8" standalone="yes"?>
<Relationships xmlns="http://schemas.openxmlformats.org/package/2006/relationships"><Relationship Id="rId3" Type="http://schemas.openxmlformats.org/officeDocument/2006/relationships/package" Target="../embeddings/Microsoft_Excel_Worksheet79.xlsx"/><Relationship Id="rId2" Type="http://schemas.microsoft.com/office/2011/relationships/chartColorStyle" Target="colors48.xml"/><Relationship Id="rId1" Type="http://schemas.microsoft.com/office/2011/relationships/chartStyle" Target="style48.xml"/></Relationships>
</file>

<file path=ppt/charts/_rels/chart81.xml.rels><?xml version="1.0" encoding="UTF-8" standalone="yes"?>
<Relationships xmlns="http://schemas.openxmlformats.org/package/2006/relationships"><Relationship Id="rId1" Type="http://schemas.openxmlformats.org/officeDocument/2006/relationships/package" Target="../embeddings/Microsoft_Excel_Worksheet80.xlsx"/></Relationships>
</file>

<file path=ppt/charts/_rels/chart82.xml.rels><?xml version="1.0" encoding="UTF-8" standalone="yes"?>
<Relationships xmlns="http://schemas.openxmlformats.org/package/2006/relationships"><Relationship Id="rId1" Type="http://schemas.openxmlformats.org/officeDocument/2006/relationships/package" Target="../embeddings/Microsoft_Excel_Worksheet81.xlsx"/></Relationships>
</file>

<file path=ppt/charts/_rels/chart83.xml.rels><?xml version="1.0" encoding="UTF-8" standalone="yes"?>
<Relationships xmlns="http://schemas.openxmlformats.org/package/2006/relationships"><Relationship Id="rId3" Type="http://schemas.openxmlformats.org/officeDocument/2006/relationships/package" Target="../embeddings/Microsoft_Excel_Worksheet82.xlsx"/><Relationship Id="rId2" Type="http://schemas.microsoft.com/office/2011/relationships/chartColorStyle" Target="colors49.xml"/><Relationship Id="rId1" Type="http://schemas.microsoft.com/office/2011/relationships/chartStyle" Target="style49.xml"/></Relationships>
</file>

<file path=ppt/charts/_rels/chart84.xml.rels><?xml version="1.0" encoding="UTF-8" standalone="yes"?>
<Relationships xmlns="http://schemas.openxmlformats.org/package/2006/relationships"><Relationship Id="rId3" Type="http://schemas.openxmlformats.org/officeDocument/2006/relationships/package" Target="../embeddings/Microsoft_Excel_Worksheet83.xlsx"/><Relationship Id="rId2" Type="http://schemas.microsoft.com/office/2011/relationships/chartColorStyle" Target="colors50.xml"/><Relationship Id="rId1" Type="http://schemas.microsoft.com/office/2011/relationships/chartStyle" Target="style50.xml"/></Relationships>
</file>

<file path=ppt/charts/_rels/chart85.xml.rels><?xml version="1.0" encoding="UTF-8" standalone="yes"?>
<Relationships xmlns="http://schemas.openxmlformats.org/package/2006/relationships"><Relationship Id="rId1" Type="http://schemas.openxmlformats.org/officeDocument/2006/relationships/package" Target="../embeddings/Microsoft_Excel_Worksheet84.xlsx"/></Relationships>
</file>

<file path=ppt/charts/_rels/chart86.xml.rels><?xml version="1.0" encoding="UTF-8" standalone="yes"?>
<Relationships xmlns="http://schemas.openxmlformats.org/package/2006/relationships"><Relationship Id="rId1" Type="http://schemas.openxmlformats.org/officeDocument/2006/relationships/package" Target="../embeddings/Microsoft_Excel_Worksheet85.xlsx"/></Relationships>
</file>

<file path=ppt/charts/_rels/chart87.xml.rels><?xml version="1.0" encoding="UTF-8" standalone="yes"?>
<Relationships xmlns="http://schemas.openxmlformats.org/package/2006/relationships"><Relationship Id="rId3" Type="http://schemas.openxmlformats.org/officeDocument/2006/relationships/package" Target="../embeddings/Microsoft_Excel_Worksheet86.xlsx"/><Relationship Id="rId2" Type="http://schemas.microsoft.com/office/2011/relationships/chartColorStyle" Target="colors51.xml"/><Relationship Id="rId1" Type="http://schemas.microsoft.com/office/2011/relationships/chartStyle" Target="style51.xml"/></Relationships>
</file>

<file path=ppt/charts/_rels/chart88.xml.rels><?xml version="1.0" encoding="UTF-8" standalone="yes"?>
<Relationships xmlns="http://schemas.openxmlformats.org/package/2006/relationships"><Relationship Id="rId3" Type="http://schemas.openxmlformats.org/officeDocument/2006/relationships/package" Target="../embeddings/Microsoft_Excel_Worksheet87.xlsx"/><Relationship Id="rId2" Type="http://schemas.microsoft.com/office/2011/relationships/chartColorStyle" Target="colors52.xml"/><Relationship Id="rId1" Type="http://schemas.microsoft.com/office/2011/relationships/chartStyle" Target="style52.xml"/></Relationships>
</file>

<file path=ppt/charts/_rels/chart89.xml.rels><?xml version="1.0" encoding="UTF-8" standalone="yes"?>
<Relationships xmlns="http://schemas.openxmlformats.org/package/2006/relationships"><Relationship Id="rId1" Type="http://schemas.openxmlformats.org/officeDocument/2006/relationships/package" Target="../embeddings/Microsoft_Excel_Worksheet88.xlsx"/></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6.xml"/><Relationship Id="rId1" Type="http://schemas.microsoft.com/office/2011/relationships/chartStyle" Target="style6.xml"/></Relationships>
</file>

<file path=ppt/charts/_rels/chart90.xml.rels><?xml version="1.0" encoding="UTF-8" standalone="yes"?>
<Relationships xmlns="http://schemas.openxmlformats.org/package/2006/relationships"><Relationship Id="rId1" Type="http://schemas.openxmlformats.org/officeDocument/2006/relationships/package" Target="../embeddings/Microsoft_Excel_Worksheet89.xlsx"/></Relationships>
</file>

<file path=ppt/charts/_rels/chart91.xml.rels><?xml version="1.0" encoding="UTF-8" standalone="yes"?>
<Relationships xmlns="http://schemas.openxmlformats.org/package/2006/relationships"><Relationship Id="rId3" Type="http://schemas.openxmlformats.org/officeDocument/2006/relationships/package" Target="../embeddings/Microsoft_Excel_Worksheet90.xlsx"/><Relationship Id="rId2" Type="http://schemas.microsoft.com/office/2011/relationships/chartColorStyle" Target="colors53.xml"/><Relationship Id="rId1" Type="http://schemas.microsoft.com/office/2011/relationships/chartStyle" Target="style53.xml"/></Relationships>
</file>

<file path=ppt/charts/_rels/chart92.xml.rels><?xml version="1.0" encoding="UTF-8" standalone="yes"?>
<Relationships xmlns="http://schemas.openxmlformats.org/package/2006/relationships"><Relationship Id="rId3" Type="http://schemas.openxmlformats.org/officeDocument/2006/relationships/package" Target="../embeddings/Microsoft_Excel_Worksheet91.xlsx"/><Relationship Id="rId2" Type="http://schemas.microsoft.com/office/2011/relationships/chartColorStyle" Target="colors54.xml"/><Relationship Id="rId1" Type="http://schemas.microsoft.com/office/2011/relationships/chartStyle" Target="style54.xml"/></Relationships>
</file>

<file path=ppt/charts/_rels/chart93.xml.rels><?xml version="1.0" encoding="UTF-8" standalone="yes"?>
<Relationships xmlns="http://schemas.openxmlformats.org/package/2006/relationships"><Relationship Id="rId1" Type="http://schemas.openxmlformats.org/officeDocument/2006/relationships/package" Target="../embeddings/Microsoft_Excel_Worksheet92.xlsx"/></Relationships>
</file>

<file path=ppt/charts/_rels/chart94.xml.rels><?xml version="1.0" encoding="UTF-8" standalone="yes"?>
<Relationships xmlns="http://schemas.openxmlformats.org/package/2006/relationships"><Relationship Id="rId1" Type="http://schemas.openxmlformats.org/officeDocument/2006/relationships/package" Target="../embeddings/Microsoft_Excel_Worksheet93.xlsx"/></Relationships>
</file>

<file path=ppt/charts/_rels/chart95.xml.rels><?xml version="1.0" encoding="UTF-8" standalone="yes"?>
<Relationships xmlns="http://schemas.openxmlformats.org/package/2006/relationships"><Relationship Id="rId3" Type="http://schemas.openxmlformats.org/officeDocument/2006/relationships/package" Target="../embeddings/Microsoft_Excel_Worksheet94.xlsx"/><Relationship Id="rId2" Type="http://schemas.microsoft.com/office/2011/relationships/chartColorStyle" Target="colors55.xml"/><Relationship Id="rId1" Type="http://schemas.microsoft.com/office/2011/relationships/chartStyle" Target="style55.xml"/></Relationships>
</file>

<file path=ppt/charts/_rels/chart96.xml.rels><?xml version="1.0" encoding="UTF-8" standalone="yes"?>
<Relationships xmlns="http://schemas.openxmlformats.org/package/2006/relationships"><Relationship Id="rId3" Type="http://schemas.openxmlformats.org/officeDocument/2006/relationships/package" Target="../embeddings/Microsoft_Excel_Worksheet95.xlsx"/><Relationship Id="rId2" Type="http://schemas.microsoft.com/office/2011/relationships/chartColorStyle" Target="colors56.xml"/><Relationship Id="rId1" Type="http://schemas.microsoft.com/office/2011/relationships/chartStyle" Target="style56.xml"/></Relationships>
</file>

<file path=ppt/charts/_rels/chart97.xml.rels><?xml version="1.0" encoding="UTF-8" standalone="yes"?>
<Relationships xmlns="http://schemas.openxmlformats.org/package/2006/relationships"><Relationship Id="rId1" Type="http://schemas.openxmlformats.org/officeDocument/2006/relationships/package" Target="../embeddings/Microsoft_Excel_Worksheet96.xlsx"/></Relationships>
</file>

<file path=ppt/charts/_rels/chart98.xml.rels><?xml version="1.0" encoding="UTF-8" standalone="yes"?>
<Relationships xmlns="http://schemas.openxmlformats.org/package/2006/relationships"><Relationship Id="rId1" Type="http://schemas.openxmlformats.org/officeDocument/2006/relationships/package" Target="../embeddings/Microsoft_Excel_Worksheet97.xlsx"/></Relationships>
</file>

<file path=ppt/charts/_rels/chart99.xml.rels><?xml version="1.0" encoding="UTF-8" standalone="yes"?>
<Relationships xmlns="http://schemas.openxmlformats.org/package/2006/relationships"><Relationship Id="rId3" Type="http://schemas.openxmlformats.org/officeDocument/2006/relationships/package" Target="../embeddings/Microsoft_Excel_Worksheet98.xlsx"/><Relationship Id="rId2" Type="http://schemas.microsoft.com/office/2011/relationships/chartColorStyle" Target="colors57.xml"/><Relationship Id="rId1" Type="http://schemas.microsoft.com/office/2011/relationships/chartStyle" Target="style5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400" b="0" i="0" dirty="0">
                <a:latin typeface="Benton Sans" panose="02000504020000020004" pitchFamily="2" charset="77"/>
              </a:rPr>
              <a:t>Spend Opportunity</a:t>
            </a:r>
          </a:p>
        </c:rich>
      </c:tx>
      <c:layout>
        <c:manualLayout>
          <c:xMode val="edge"/>
          <c:yMode val="edge"/>
          <c:x val="0.35183187093725699"/>
          <c:y val="8.7815844672079493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Spend Opportunity</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2-693E-9D4E-AFB2-ED72F632ADC7}"/>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1-693E-9D4E-AFB2-ED72F632ADC7}"/>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3-693E-9D4E-AFB2-ED72F632ADC7}"/>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4-693E-9D4E-AFB2-ED72F632ADC7}"/>
              </c:ext>
            </c:extLst>
          </c:dPt>
          <c:dLbls>
            <c:dLbl>
              <c:idx val="0"/>
              <c:layout>
                <c:manualLayout>
                  <c:x val="-0.17810080780805801"/>
                  <c:y val="0.17223329732713399"/>
                </c:manualLayout>
              </c:layout>
              <c:tx>
                <c:rich>
                  <a:bodyPr rot="0" spcFirstLastPara="1" vertOverflow="ellipsis" vert="horz" wrap="square" lIns="0" tIns="0" rIns="0" bIns="0" anchor="ctr" anchorCtr="0">
                    <a:noAutofit/>
                  </a:bodyPr>
                  <a:lstStyle/>
                  <a:p>
                    <a:pPr algn="ctr">
                      <a:defRPr sz="1000" b="0" i="0" u="none" strike="noStrike" kern="1200" baseline="0">
                        <a:solidFill>
                          <a:schemeClr val="bg1"/>
                        </a:solidFill>
                        <a:latin typeface="+mn-lt"/>
                        <a:ea typeface="+mn-ea"/>
                        <a:cs typeface="+mn-cs"/>
                      </a:defRPr>
                    </a:pPr>
                    <a:fld id="{0E7A64BE-42F8-0F4C-87E5-19A1E0D17231}" type="CATEGORYNAME">
                      <a:rPr lang="en-US"/>
                      <a:pPr algn="ctr">
                        <a:defRPr sz="1000">
                          <a:solidFill>
                            <a:schemeClr val="bg1"/>
                          </a:solidFill>
                        </a:defRPr>
                      </a:pPr>
                      <a:t>[CATEGORY NAME]</a:t>
                    </a:fld>
                    <a:r>
                      <a:rPr lang="en-US" baseline="0" dirty="0"/>
                      <a:t>
</a:t>
                    </a:r>
                    <a:fld id="{97972735-9CBC-D543-A03A-D353D108EC6F}" type="PERCENTAGE">
                      <a:rPr lang="en-US" sz="1800" baseline="0"/>
                      <a:pPr algn="ctr">
                        <a:defRPr sz="1000">
                          <a:solidFill>
                            <a:schemeClr val="bg1"/>
                          </a:solidFill>
                        </a:defRPr>
                      </a:pPr>
                      <a:t>[PERCENTAGE]</a:t>
                    </a:fld>
                    <a:endParaRPr lang="en-US" baseline="0" dirty="0"/>
                  </a:p>
                </c:rich>
              </c:tx>
              <c:spPr>
                <a:noFill/>
                <a:ln>
                  <a:noFill/>
                </a:ln>
                <a:effectLst/>
              </c:spPr>
              <c:txPr>
                <a:bodyPr rot="0" spcFirstLastPara="1" vertOverflow="ellipsis" vert="horz" wrap="square" lIns="0" tIns="0" rIns="0" bIns="0" anchor="ctr" anchorCtr="0">
                  <a:noAutofit/>
                </a:bodyPr>
                <a:lstStyle/>
                <a:p>
                  <a:pPr algn="ctr">
                    <a:defRPr sz="1000" b="0"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41484899761051"/>
                      <c:h val="0.19726126401303101"/>
                    </c:manualLayout>
                  </c15:layout>
                  <c15:dlblFieldTable/>
                  <c15:showDataLabelsRange val="0"/>
                </c:ext>
                <c:ext xmlns:c16="http://schemas.microsoft.com/office/drawing/2014/chart" uri="{C3380CC4-5D6E-409C-BE32-E72D297353CC}">
                  <c16:uniqueId val="{00000002-693E-9D4E-AFB2-ED72F632ADC7}"/>
                </c:ext>
              </c:extLst>
            </c:dLbl>
            <c:dLbl>
              <c:idx val="1"/>
              <c:layout>
                <c:manualLayout>
                  <c:x val="0.119156433569632"/>
                  <c:y val="-0.21437182509344499"/>
                </c:manualLayout>
              </c:layout>
              <c:tx>
                <c:rich>
                  <a:bodyPr rot="0" spcFirstLastPara="1" vertOverflow="ellipsis" vert="horz" wrap="square" lIns="0" tIns="0" rIns="0" bIns="0" anchor="ctr" anchorCtr="0">
                    <a:noAutofit/>
                  </a:bodyPr>
                  <a:lstStyle/>
                  <a:p>
                    <a:pPr algn="l">
                      <a:defRPr sz="1000" b="0" i="0" u="none" strike="noStrike" kern="1200" baseline="0">
                        <a:solidFill>
                          <a:schemeClr val="bg1"/>
                        </a:solidFill>
                        <a:latin typeface="+mn-lt"/>
                        <a:ea typeface="+mn-ea"/>
                        <a:cs typeface="+mn-cs"/>
                      </a:defRPr>
                    </a:pPr>
                    <a:fld id="{6C70CF65-A689-7742-A08B-7808A9ED3990}" type="CATEGORYNAME">
                      <a:rPr lang="en-US">
                        <a:solidFill>
                          <a:schemeClr val="tx2"/>
                        </a:solidFill>
                        <a:latin typeface="+mn-lt"/>
                      </a:rPr>
                      <a:pPr algn="l">
                        <a:defRPr sz="1000">
                          <a:solidFill>
                            <a:schemeClr val="bg1"/>
                          </a:solidFill>
                        </a:defRPr>
                      </a:pPr>
                      <a:t>[CATEGORY NAME]</a:t>
                    </a:fld>
                    <a:r>
                      <a:rPr lang="en-US" baseline="0" dirty="0">
                        <a:solidFill>
                          <a:schemeClr val="tx2"/>
                        </a:solidFill>
                      </a:rPr>
                      <a:t>
</a:t>
                    </a:r>
                    <a:fld id="{6A534A05-EBC4-B24E-BB41-12F8535FF407}" type="PERCENTAGE">
                      <a:rPr lang="en-US" sz="1800" baseline="0">
                        <a:solidFill>
                          <a:schemeClr val="tx2"/>
                        </a:solidFill>
                      </a:rPr>
                      <a:pPr algn="l">
                        <a:defRPr sz="1000">
                          <a:solidFill>
                            <a:schemeClr val="bg1"/>
                          </a:solidFill>
                        </a:defRPr>
                      </a:pPr>
                      <a:t>[PERCENTAGE]</a:t>
                    </a:fld>
                    <a:endParaRPr lang="en-US" baseline="0" dirty="0">
                      <a:solidFill>
                        <a:schemeClr val="tx2"/>
                      </a:solidFill>
                    </a:endParaRPr>
                  </a:p>
                </c:rich>
              </c:tx>
              <c:spPr>
                <a:noFill/>
                <a:ln>
                  <a:noFill/>
                </a:ln>
                <a:effectLst/>
              </c:spPr>
              <c:txPr>
                <a:bodyPr rot="0" spcFirstLastPara="1" vertOverflow="ellipsis" vert="horz" wrap="square" lIns="0" tIns="0" rIns="0" bIns="0" anchor="ctr" anchorCtr="0">
                  <a:noAutofit/>
                </a:bodyPr>
                <a:lstStyle/>
                <a:p>
                  <a:pPr algn="l">
                    <a:defRPr sz="1000" b="0"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5916127076528"/>
                      <c:h val="0.22593504633856601"/>
                    </c:manualLayout>
                  </c15:layout>
                  <c15:dlblFieldTable/>
                  <c15:showDataLabelsRange val="0"/>
                </c:ext>
                <c:ext xmlns:c16="http://schemas.microsoft.com/office/drawing/2014/chart" uri="{C3380CC4-5D6E-409C-BE32-E72D297353CC}">
                  <c16:uniqueId val="{00000001-693E-9D4E-AFB2-ED72F632ADC7}"/>
                </c:ext>
              </c:extLst>
            </c:dLbl>
            <c:dLbl>
              <c:idx val="2"/>
              <c:layout>
                <c:manualLayout>
                  <c:x val="6.4629344460570295E-2"/>
                  <c:y val="-2.0999441117236398E-2"/>
                </c:manualLayout>
              </c:layout>
              <c:tx>
                <c:rich>
                  <a:bodyPr rot="0" spcFirstLastPara="1" vertOverflow="ellipsis" vert="horz" wrap="square" lIns="0" tIns="0" rIns="0" bIns="0" anchor="t" anchorCtr="0">
                    <a:noAutofit/>
                  </a:bodyPr>
                  <a:lstStyle/>
                  <a:p>
                    <a:pPr algn="l">
                      <a:defRPr sz="1000" b="0" i="0" u="none" strike="noStrike" kern="1200" baseline="0">
                        <a:solidFill>
                          <a:srgbClr val="FF0000"/>
                        </a:solidFill>
                        <a:latin typeface="+mn-lt"/>
                        <a:ea typeface="+mn-ea"/>
                        <a:cs typeface="+mn-cs"/>
                      </a:defRPr>
                    </a:pPr>
                    <a:fld id="{78C2ECA5-89BB-EB4A-A159-4D899F063552}" type="CATEGORYNAME">
                      <a:rPr lang="en-US">
                        <a:solidFill>
                          <a:schemeClr val="accent2"/>
                        </a:solidFill>
                      </a:rPr>
                      <a:pPr algn="l">
                        <a:defRPr sz="1000">
                          <a:solidFill>
                            <a:srgbClr val="FF0000"/>
                          </a:solidFill>
                        </a:defRPr>
                      </a:pPr>
                      <a:t>[CATEGORY NAME]</a:t>
                    </a:fld>
                    <a:r>
                      <a:rPr lang="en-US" baseline="0" dirty="0">
                        <a:solidFill>
                          <a:schemeClr val="accent2"/>
                        </a:solidFill>
                      </a:rPr>
                      <a:t>
</a:t>
                    </a:r>
                    <a:fld id="{D6E15FD9-D8F8-7B4F-BE92-BAE4C3553F75}" type="PERCENTAGE">
                      <a:rPr lang="en-US" sz="1800" baseline="0">
                        <a:solidFill>
                          <a:schemeClr val="accent2"/>
                        </a:solidFill>
                      </a:rPr>
                      <a:pPr algn="l">
                        <a:defRPr sz="1000">
                          <a:solidFill>
                            <a:srgbClr val="FF0000"/>
                          </a:solidFill>
                        </a:defRPr>
                      </a:pPr>
                      <a:t>[PERCENTAGE]</a:t>
                    </a:fld>
                    <a:endParaRPr lang="en-US" baseline="0" dirty="0">
                      <a:solidFill>
                        <a:schemeClr val="accent2"/>
                      </a:solidFill>
                    </a:endParaRPr>
                  </a:p>
                </c:rich>
              </c:tx>
              <c:spPr>
                <a:noFill/>
                <a:ln>
                  <a:noFill/>
                </a:ln>
                <a:effectLst/>
              </c:spPr>
              <c:txPr>
                <a:bodyPr rot="0" spcFirstLastPara="1" vertOverflow="ellipsis" vert="horz" wrap="square" lIns="0" tIns="0" rIns="0" bIns="0" anchor="t" anchorCtr="0">
                  <a:noAutofit/>
                </a:bodyPr>
                <a:lstStyle/>
                <a:p>
                  <a:pPr algn="l">
                    <a:defRPr sz="1000" b="0" i="0" u="none" strike="noStrike" kern="1200" baseline="0">
                      <a:solidFill>
                        <a:srgbClr val="FF0000"/>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289054434900403"/>
                      <c:h val="0.12504212665263501"/>
                    </c:manualLayout>
                  </c15:layout>
                  <c15:dlblFieldTable/>
                  <c15:showDataLabelsRange val="0"/>
                </c:ext>
                <c:ext xmlns:c16="http://schemas.microsoft.com/office/drawing/2014/chart" uri="{C3380CC4-5D6E-409C-BE32-E72D297353CC}">
                  <c16:uniqueId val="{00000003-693E-9D4E-AFB2-ED72F632ADC7}"/>
                </c:ext>
              </c:extLst>
            </c:dLbl>
            <c:dLbl>
              <c:idx val="3"/>
              <c:layout>
                <c:manualLayout>
                  <c:x val="0.19279589467230601"/>
                  <c:y val="-0.10140039365308801"/>
                </c:manualLayout>
              </c:layout>
              <c:tx>
                <c:rich>
                  <a:bodyPr rot="0" spcFirstLastPara="1" vertOverflow="ellipsis" vert="horz" wrap="square" lIns="0" tIns="0" rIns="0" bIns="0" anchor="ctr" anchorCtr="0">
                    <a:noAutofit/>
                  </a:bodyPr>
                  <a:lstStyle/>
                  <a:p>
                    <a:pPr algn="ctr">
                      <a:defRPr sz="1000" b="0" i="0" u="none" strike="noStrike" kern="1200" baseline="0">
                        <a:solidFill>
                          <a:schemeClr val="tx2"/>
                        </a:solidFill>
                        <a:latin typeface="+mn-lt"/>
                        <a:ea typeface="+mn-ea"/>
                        <a:cs typeface="+mn-cs"/>
                      </a:defRPr>
                    </a:pPr>
                    <a:fld id="{9BFAE5B9-D488-EE44-AEE2-30137276964B}" type="CATEGORYNAME">
                      <a:rPr lang="en-US" sz="1000" dirty="0">
                        <a:solidFill>
                          <a:schemeClr val="tx2"/>
                        </a:solidFill>
                      </a:rPr>
                      <a:pPr algn="ctr">
                        <a:defRPr sz="1000">
                          <a:solidFill>
                            <a:schemeClr val="tx2"/>
                          </a:solidFill>
                        </a:defRPr>
                      </a:pPr>
                      <a:t>[CATEGORY NAME]</a:t>
                    </a:fld>
                    <a:r>
                      <a:rPr lang="en-US" sz="1000" baseline="0" dirty="0">
                        <a:solidFill>
                          <a:schemeClr val="tx2"/>
                        </a:solidFill>
                      </a:rPr>
                      <a:t>
</a:t>
                    </a:r>
                    <a:fld id="{94A9489B-6E4C-8B44-90F2-414CFA274D6B}" type="PERCENTAGE">
                      <a:rPr lang="en-US" sz="1800" baseline="0" dirty="0">
                        <a:solidFill>
                          <a:schemeClr val="tx2"/>
                        </a:solidFill>
                      </a:rPr>
                      <a:pPr algn="ctr">
                        <a:defRPr sz="1000">
                          <a:solidFill>
                            <a:schemeClr val="tx2"/>
                          </a:solidFill>
                        </a:defRPr>
                      </a:pPr>
                      <a:t>[PERCENTAGE]</a:t>
                    </a:fld>
                    <a:endParaRPr lang="en-US" sz="1000" baseline="0" dirty="0">
                      <a:solidFill>
                        <a:schemeClr val="tx2"/>
                      </a:solidFill>
                    </a:endParaRPr>
                  </a:p>
                </c:rich>
              </c:tx>
              <c:spPr>
                <a:noFill/>
                <a:ln>
                  <a:noFill/>
                </a:ln>
                <a:effectLst/>
              </c:spPr>
              <c:txPr>
                <a:bodyPr rot="0" spcFirstLastPara="1" vertOverflow="ellipsis" vert="horz" wrap="square" lIns="0" tIns="0" rIns="0" bIns="0" anchor="ctr" anchorCtr="0">
                  <a:noAutofit/>
                </a:bodyPr>
                <a:lstStyle/>
                <a:p>
                  <a:pPr algn="ctr">
                    <a:defRPr sz="1000" b="0" i="0" u="none" strike="noStrike" kern="1200" baseline="0">
                      <a:solidFill>
                        <a:schemeClr val="tx2"/>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21058584175833"/>
                      <c:h val="0.14119260591189101"/>
                    </c:manualLayout>
                  </c15:layout>
                  <c15:dlblFieldTable/>
                  <c15:showDataLabelsRange val="0"/>
                </c:ext>
                <c:ext xmlns:c16="http://schemas.microsoft.com/office/drawing/2014/chart" uri="{C3380CC4-5D6E-409C-BE32-E72D297353CC}">
                  <c16:uniqueId val="{00000004-693E-9D4E-AFB2-ED72F632ADC7}"/>
                </c:ext>
              </c:extLst>
            </c:dLbl>
            <c:spPr>
              <a:noFill/>
              <a:ln>
                <a:noFill/>
              </a:ln>
              <a:effectLst/>
            </c:spPr>
            <c:txPr>
              <a:bodyPr rot="0" spcFirstLastPara="1" vertOverflow="ellipsis" vert="horz" wrap="square" lIns="38100" tIns="19050" rIns="38100" bIns="19050" anchor="ctr" anchorCtr="0">
                <a:spAutoFit/>
              </a:bodyPr>
              <a:lstStyle/>
              <a:p>
                <a:pPr algn="l">
                  <a:defRPr sz="1000" b="0"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Employee w/o Card</c:v>
                </c:pt>
                <c:pt idx="1">
                  <c:v>Choice (Employee w/Card)</c:v>
                </c:pt>
                <c:pt idx="2">
                  <c:v>Coverage Gap</c:v>
                </c:pt>
                <c:pt idx="3">
                  <c:v>Amex</c:v>
                </c:pt>
              </c:strCache>
            </c:strRef>
          </c:cat>
          <c:val>
            <c:numRef>
              <c:f>Sheet1!$B$2:$B$5</c:f>
              <c:numCache>
                <c:formatCode>0%</c:formatCode>
                <c:ptCount val="4"/>
                <c:pt idx="0">
                  <c:v>0.33</c:v>
                </c:pt>
                <c:pt idx="1">
                  <c:v>0.06</c:v>
                </c:pt>
                <c:pt idx="2">
                  <c:v>0.03</c:v>
                </c:pt>
                <c:pt idx="3">
                  <c:v>0.57999999999999996</c:v>
                </c:pt>
              </c:numCache>
            </c:numRef>
          </c:val>
          <c:extLst>
            <c:ext xmlns:c16="http://schemas.microsoft.com/office/drawing/2014/chart" uri="{C3380CC4-5D6E-409C-BE32-E72D297353CC}">
              <c16:uniqueId val="{00000000-693E-9D4E-AFB2-ED72F632ADC7}"/>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Accepting Merchants1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Norway</c:v>
                </c:pt>
                <c:pt idx="1">
                  <c:v>Poland</c:v>
                </c:pt>
                <c:pt idx="2">
                  <c:v>Portugal</c:v>
                </c:pt>
                <c:pt idx="3">
                  <c:v>Romania</c:v>
                </c:pt>
                <c:pt idx="4">
                  <c:v>Russian Federation</c:v>
                </c:pt>
                <c:pt idx="5">
                  <c:v>Slovakia</c:v>
                </c:pt>
                <c:pt idx="6">
                  <c:v>Spain</c:v>
                </c:pt>
                <c:pt idx="7">
                  <c:v>Sweden</c:v>
                </c:pt>
                <c:pt idx="8">
                  <c:v>Switzerland</c:v>
                </c:pt>
                <c:pt idx="9">
                  <c:v>Turkey</c:v>
                </c:pt>
                <c:pt idx="10">
                  <c:v>United Kingdom</c:v>
                </c:pt>
              </c:strCache>
            </c:strRef>
          </c:cat>
          <c:val>
            <c:numRef>
              <c:f>Sheet1!$B$2:$B$12</c:f>
              <c:numCache>
                <c:formatCode>0%</c:formatCode>
                <c:ptCount val="11"/>
                <c:pt idx="0">
                  <c:v>0.90546345134279604</c:v>
                </c:pt>
                <c:pt idx="1">
                  <c:v>0.86461192737343795</c:v>
                </c:pt>
                <c:pt idx="2">
                  <c:v>0.943833692712989</c:v>
                </c:pt>
                <c:pt idx="3">
                  <c:v>0.746221439030755</c:v>
                </c:pt>
                <c:pt idx="4">
                  <c:v>0.83888480970671997</c:v>
                </c:pt>
                <c:pt idx="5">
                  <c:v>0.82693793748730804</c:v>
                </c:pt>
                <c:pt idx="6">
                  <c:v>0.96159542335307602</c:v>
                </c:pt>
                <c:pt idx="7">
                  <c:v>0.91993630160022899</c:v>
                </c:pt>
                <c:pt idx="8">
                  <c:v>0.93613470684289501</c:v>
                </c:pt>
                <c:pt idx="9">
                  <c:v>0.89755091916102303</c:v>
                </c:pt>
                <c:pt idx="10">
                  <c:v>0.97047057226938205</c:v>
                </c:pt>
              </c:numCache>
            </c:numRef>
          </c:val>
          <c:extLst>
            <c:ext xmlns:c16="http://schemas.microsoft.com/office/drawing/2014/chart" uri="{C3380CC4-5D6E-409C-BE32-E72D297353CC}">
              <c16:uniqueId val="{00000000-1AF7-7746-89F4-2E9423049ABA}"/>
            </c:ext>
          </c:extLst>
        </c:ser>
        <c:ser>
          <c:idx val="1"/>
          <c:order val="1"/>
          <c:tx>
            <c:strRef>
              <c:f>Sheet1!$C$1</c:f>
              <c:strCache>
                <c:ptCount val="1"/>
                <c:pt idx="0">
                  <c:v>Non-accepting Merchants</c:v>
                </c:pt>
              </c:strCache>
            </c:strRef>
          </c:tx>
          <c:spPr>
            <a:solidFill>
              <a:schemeClr val="accent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Norway</c:v>
                </c:pt>
                <c:pt idx="1">
                  <c:v>Poland</c:v>
                </c:pt>
                <c:pt idx="2">
                  <c:v>Portugal</c:v>
                </c:pt>
                <c:pt idx="3">
                  <c:v>Romania</c:v>
                </c:pt>
                <c:pt idx="4">
                  <c:v>Russian Federation</c:v>
                </c:pt>
                <c:pt idx="5">
                  <c:v>Slovakia</c:v>
                </c:pt>
                <c:pt idx="6">
                  <c:v>Spain</c:v>
                </c:pt>
                <c:pt idx="7">
                  <c:v>Sweden</c:v>
                </c:pt>
                <c:pt idx="8">
                  <c:v>Switzerland</c:v>
                </c:pt>
                <c:pt idx="9">
                  <c:v>Turkey</c:v>
                </c:pt>
                <c:pt idx="10">
                  <c:v>United Kingdom</c:v>
                </c:pt>
              </c:strCache>
            </c:strRef>
          </c:cat>
          <c:val>
            <c:numRef>
              <c:f>Sheet1!$C$2:$C$12</c:f>
              <c:numCache>
                <c:formatCode>0%</c:formatCode>
                <c:ptCount val="11"/>
                <c:pt idx="0">
                  <c:v>9.4536548657203498E-2</c:v>
                </c:pt>
                <c:pt idx="1">
                  <c:v>0.13538807262656199</c:v>
                </c:pt>
                <c:pt idx="2">
                  <c:v>5.6166307287011198E-2</c:v>
                </c:pt>
                <c:pt idx="3">
                  <c:v>0.253778560969245</c:v>
                </c:pt>
                <c:pt idx="4">
                  <c:v>0.16111519029328</c:v>
                </c:pt>
                <c:pt idx="5">
                  <c:v>0.17306206251269199</c:v>
                </c:pt>
                <c:pt idx="6">
                  <c:v>3.8404576646924302E-2</c:v>
                </c:pt>
                <c:pt idx="7">
                  <c:v>8.0063698399770997E-2</c:v>
                </c:pt>
                <c:pt idx="8">
                  <c:v>6.3865293157104902E-2</c:v>
                </c:pt>
                <c:pt idx="9">
                  <c:v>0.102449080838977</c:v>
                </c:pt>
                <c:pt idx="10">
                  <c:v>2.9529427730618198E-2</c:v>
                </c:pt>
              </c:numCache>
            </c:numRef>
          </c:val>
          <c:extLst>
            <c:ext xmlns:c16="http://schemas.microsoft.com/office/drawing/2014/chart" uri="{C3380CC4-5D6E-409C-BE32-E72D297353CC}">
              <c16:uniqueId val="{00000001-1AF7-7746-89F4-2E9423049ABA}"/>
            </c:ext>
          </c:extLst>
        </c:ser>
        <c:dLbls>
          <c:showLegendKey val="0"/>
          <c:showVal val="0"/>
          <c:showCatName val="0"/>
          <c:showSerName val="0"/>
          <c:showPercent val="0"/>
          <c:showBubbleSize val="0"/>
        </c:dLbls>
        <c:gapWidth val="25"/>
        <c:overlap val="100"/>
        <c:axId val="440965952"/>
        <c:axId val="440970768"/>
      </c:barChart>
      <c:catAx>
        <c:axId val="44096595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440970768"/>
        <c:crosses val="autoZero"/>
        <c:auto val="1"/>
        <c:lblAlgn val="ctr"/>
        <c:lblOffset val="100"/>
        <c:noMultiLvlLbl val="0"/>
      </c:catAx>
      <c:valAx>
        <c:axId val="440970768"/>
        <c:scaling>
          <c:orientation val="minMax"/>
          <c:min val="0"/>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409659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0.99</c:v>
                </c:pt>
                <c:pt idx="1">
                  <c:v>0.76</c:v>
                </c:pt>
                <c:pt idx="2">
                  <c:v>0.82</c:v>
                </c:pt>
                <c:pt idx="3">
                  <c:v>0.75</c:v>
                </c:pt>
                <c:pt idx="4">
                  <c:v>0.81</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0.11459782789976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1.0926104516578601E-16"/>
                  <c:y val="-9.87912309480721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2.2347935141831801E-3"/>
                  <c:y val="-0.122500970798868"/>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9.48395817101493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12250128195235099"/>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1.0000000000000009E-2</c:v>
                </c:pt>
                <c:pt idx="1">
                  <c:v>0.24</c:v>
                </c:pt>
                <c:pt idx="2">
                  <c:v>0.18000000000000005</c:v>
                </c:pt>
                <c:pt idx="3">
                  <c:v>0.25</c:v>
                </c:pt>
                <c:pt idx="4">
                  <c:v>0.18999999999999995</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761542576"/>
        <c:axId val="761518816"/>
      </c:barChart>
      <c:catAx>
        <c:axId val="761542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61518816"/>
        <c:crosses val="autoZero"/>
        <c:auto val="1"/>
        <c:lblAlgn val="ctr"/>
        <c:lblOffset val="100"/>
        <c:noMultiLvlLbl val="0"/>
      </c:catAx>
      <c:valAx>
        <c:axId val="761518816"/>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6154257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7250367419319599"/>
                  <c:y val="3.5191210255117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33775913834458"/>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8090819230851499"/>
                  <c:y val="0.10966997951912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0.34</c:v>
                </c:pt>
                <c:pt idx="1">
                  <c:v>0.05</c:v>
                </c:pt>
                <c:pt idx="2">
                  <c:v>0.16</c:v>
                </c:pt>
                <c:pt idx="3">
                  <c:v>0.45</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0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24804838309471999"/>
                  <c:y val="-0.151494453268563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1373971847669501"/>
                  <c:y val="-3.9552224854840598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7062941633395099"/>
                  <c:y val="7.0457198564815096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0.12</c:v>
                </c:pt>
                <c:pt idx="1">
                  <c:v>0.06</c:v>
                </c:pt>
                <c:pt idx="2">
                  <c:v>0.39</c:v>
                </c:pt>
                <c:pt idx="3">
                  <c:v>0.44</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0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1"/>
              <c:layout>
                <c:manualLayout>
                  <c:x val="-5.4630522582892898E-17"/>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3DE-8F43-AB9D-1A692A23A30F}"/>
                </c:ext>
              </c:extLst>
            </c:dLbl>
            <c:dLbl>
              <c:idx val="4"/>
              <c:layout>
                <c:manualLayout>
                  <c:x val="-1.0926104516578601E-16"/>
                  <c:y val="-8.69362832343034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C8E-BF45-82EC-F6E5615FECF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$5.7M</c:v>
                </c:pt>
                <c:pt idx="1">
                  <c:v>Car Rental
$0.2M</c:v>
                </c:pt>
                <c:pt idx="2">
                  <c:v>Lodging
$19.7M</c:v>
                </c:pt>
                <c:pt idx="3">
                  <c:v>Meals
$4.8M</c:v>
                </c:pt>
                <c:pt idx="4">
                  <c:v>Ground Trans.
$3.0M</c:v>
                </c:pt>
              </c:strCache>
            </c:strRef>
          </c:cat>
          <c:val>
            <c:numRef>
              <c:f>Sheet1!$B$2:$B$6</c:f>
              <c:numCache>
                <c:formatCode>0%</c:formatCode>
                <c:ptCount val="5"/>
                <c:pt idx="0">
                  <c:v>0.94</c:v>
                </c:pt>
                <c:pt idx="1">
                  <c:v>0.43</c:v>
                </c:pt>
                <c:pt idx="2">
                  <c:v>0.94</c:v>
                </c:pt>
                <c:pt idx="3">
                  <c:v>0.87</c:v>
                </c:pt>
                <c:pt idx="4">
                  <c:v>0.74</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2.73152612914464E-17"/>
                  <c:y val="-5.92747385688432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2.9798811097828601E-3"/>
                  <c:y val="-0.245002252751219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6.32263878067662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88297E-4"/>
                  <c:y val="-8.7774375141574795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1.0926104516578601E-16"/>
                  <c:y val="-0.1229719015958439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0.10274288018599501"/>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$5.7M</c:v>
                </c:pt>
                <c:pt idx="1">
                  <c:v>Car Rental
$0.2M</c:v>
                </c:pt>
                <c:pt idx="2">
                  <c:v>Lodging
$19.7M</c:v>
                </c:pt>
                <c:pt idx="3">
                  <c:v>Meals
$4.8M</c:v>
                </c:pt>
                <c:pt idx="4">
                  <c:v>Ground Trans.
$3.0M</c:v>
                </c:pt>
              </c:strCache>
            </c:strRef>
          </c:cat>
          <c:val>
            <c:numRef>
              <c:f>Sheet1!$C$2:$C$6</c:f>
              <c:numCache>
                <c:formatCode>0%</c:formatCode>
                <c:ptCount val="5"/>
                <c:pt idx="0">
                  <c:v>6.0000000000000053E-2</c:v>
                </c:pt>
                <c:pt idx="1">
                  <c:v>0.57000000000000006</c:v>
                </c:pt>
                <c:pt idx="2">
                  <c:v>6.0000000000000053E-2</c:v>
                </c:pt>
                <c:pt idx="3">
                  <c:v>0.13</c:v>
                </c:pt>
                <c:pt idx="4">
                  <c:v>0.26</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374746096"/>
        <c:axId val="374736384"/>
      </c:barChart>
      <c:catAx>
        <c:axId val="374746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74736384"/>
        <c:crosses val="autoZero"/>
        <c:auto val="1"/>
        <c:lblAlgn val="ctr"/>
        <c:lblOffset val="100"/>
        <c:noMultiLvlLbl val="0"/>
      </c:catAx>
      <c:valAx>
        <c:axId val="37473638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7474609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1"/>
              <c:layout>
                <c:manualLayout>
                  <c:x val="-5.4630522582892898E-17"/>
                  <c:y val="-5.92747385688434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5A4-1742-9DC5-9B7563963BF0}"/>
                </c:ext>
              </c:extLst>
            </c:dLbl>
            <c:dLbl>
              <c:idx val="3"/>
              <c:layout>
                <c:manualLayout>
                  <c:x val="0"/>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5A4-1742-9DC5-9B7563963BF0}"/>
                </c:ext>
              </c:extLst>
            </c:dLbl>
            <c:dLbl>
              <c:idx val="4"/>
              <c:layout>
                <c:manualLayout>
                  <c:x val="-1.0926104516578601E-16"/>
                  <c:y val="-8.69362832343034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5A4-1742-9DC5-9B7563963BF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0.87</c:v>
                </c:pt>
                <c:pt idx="1">
                  <c:v>0.4</c:v>
                </c:pt>
                <c:pt idx="2">
                  <c:v>0.82</c:v>
                </c:pt>
                <c:pt idx="3">
                  <c:v>0.63</c:v>
                </c:pt>
                <c:pt idx="4">
                  <c:v>0.42</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8.29846339963806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2.9798811097828601E-3"/>
                  <c:y val="-0.24895390198914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1.4899405548913999E-3"/>
                  <c:y val="-9.08879324722264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2.2347935141831801E-3"/>
                  <c:y val="-0.16201746317809701"/>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0.245002252751219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22919581137626899"/>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0.13</c:v>
                </c:pt>
                <c:pt idx="1">
                  <c:v>0.6</c:v>
                </c:pt>
                <c:pt idx="2">
                  <c:v>0.18000000000000005</c:v>
                </c:pt>
                <c:pt idx="3">
                  <c:v>0.37</c:v>
                </c:pt>
                <c:pt idx="4">
                  <c:v>0.58000000000000007</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818711344"/>
        <c:axId val="804566912"/>
      </c:barChart>
      <c:catAx>
        <c:axId val="8187113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04566912"/>
        <c:crosses val="autoZero"/>
        <c:auto val="1"/>
        <c:lblAlgn val="ctr"/>
        <c:lblOffset val="100"/>
        <c:noMultiLvlLbl val="0"/>
      </c:catAx>
      <c:valAx>
        <c:axId val="80456691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1871134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4435313667073299"/>
                  <c:y val="0.175884562070631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03894442352617"/>
                  <c:y val="7.9250543871869097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0.6</c:v>
                </c:pt>
                <c:pt idx="1">
                  <c:v>0.02</c:v>
                </c:pt>
                <c:pt idx="2">
                  <c:v>0.04</c:v>
                </c:pt>
                <c:pt idx="3">
                  <c:v>0.34</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0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7557148814512399"/>
                  <c:y val="0.161709447099372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6559167957912"/>
                  <c:y val="5.7267180604234497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0.56999999999999995</c:v>
                </c:pt>
                <c:pt idx="1">
                  <c:v>0.02</c:v>
                </c:pt>
                <c:pt idx="2">
                  <c:v>7.0000000000000007E-2</c:v>
                </c:pt>
                <c:pt idx="3">
                  <c:v>0.33</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0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$64.0M</c:v>
                </c:pt>
                <c:pt idx="1">
                  <c:v>Car Rental
$2.3M</c:v>
                </c:pt>
                <c:pt idx="2">
                  <c:v>Lodging
$32.3M</c:v>
                </c:pt>
                <c:pt idx="3">
                  <c:v>Meals
$8.6M</c:v>
                </c:pt>
                <c:pt idx="4">
                  <c:v>Ground Trans.
$4.7M</c:v>
                </c:pt>
              </c:strCache>
            </c:strRef>
          </c:cat>
          <c:val>
            <c:numRef>
              <c:f>Sheet1!$B$2:$B$6</c:f>
              <c:numCache>
                <c:formatCode>0%</c:formatCode>
                <c:ptCount val="5"/>
                <c:pt idx="0">
                  <c:v>1</c:v>
                </c:pt>
                <c:pt idx="1">
                  <c:v>0.99</c:v>
                </c:pt>
                <c:pt idx="2">
                  <c:v>0.97</c:v>
                </c:pt>
                <c:pt idx="3">
                  <c:v>0.91</c:v>
                </c:pt>
                <c:pt idx="4">
                  <c:v>0.93</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1.4899405548913999E-3"/>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88297E-4"/>
                  <c:y val="-5.9274582992101699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0"/>
                  <c:y val="-5.137144009299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7.9032984758457797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$64.0M</c:v>
                </c:pt>
                <c:pt idx="1">
                  <c:v>Car Rental
$2.3M</c:v>
                </c:pt>
                <c:pt idx="2">
                  <c:v>Lodging
$32.3M</c:v>
                </c:pt>
                <c:pt idx="3">
                  <c:v>Meals
$8.6M</c:v>
                </c:pt>
                <c:pt idx="4">
                  <c:v>Ground Trans.
$4.7M</c:v>
                </c:pt>
              </c:strCache>
            </c:strRef>
          </c:cat>
          <c:val>
            <c:numRef>
              <c:f>Sheet1!$C$2:$C$6</c:f>
              <c:numCache>
                <c:formatCode>0%</c:formatCode>
                <c:ptCount val="5"/>
                <c:pt idx="0">
                  <c:v>0</c:v>
                </c:pt>
                <c:pt idx="1">
                  <c:v>1.0000000000000009E-2</c:v>
                </c:pt>
                <c:pt idx="2">
                  <c:v>3.0000000000000027E-2</c:v>
                </c:pt>
                <c:pt idx="3">
                  <c:v>8.9999999999999969E-2</c:v>
                </c:pt>
                <c:pt idx="4">
                  <c:v>6.9999999999999951E-2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380487856"/>
        <c:axId val="754195104"/>
      </c:barChart>
      <c:catAx>
        <c:axId val="3804878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54195104"/>
        <c:crosses val="autoZero"/>
        <c:auto val="1"/>
        <c:lblAlgn val="ctr"/>
        <c:lblOffset val="100"/>
        <c:noMultiLvlLbl val="0"/>
      </c:catAx>
      <c:valAx>
        <c:axId val="75419510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048785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0.99</c:v>
                </c:pt>
                <c:pt idx="1">
                  <c:v>0.98</c:v>
                </c:pt>
                <c:pt idx="2">
                  <c:v>0.96</c:v>
                </c:pt>
                <c:pt idx="3">
                  <c:v>0.88</c:v>
                </c:pt>
                <c:pt idx="4">
                  <c:v>0.88</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2.73152612914464E-17"/>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5.137144009299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85295929188297E-4"/>
                  <c:y val="-7.9032829181716099E-2"/>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7.11296862826120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12250128195235099"/>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1.0000000000000009E-2</c:v>
                </c:pt>
                <c:pt idx="1">
                  <c:v>2.0000000000000018E-2</c:v>
                </c:pt>
                <c:pt idx="2">
                  <c:v>4.0000000000000036E-2</c:v>
                </c:pt>
                <c:pt idx="3">
                  <c:v>0.12</c:v>
                </c:pt>
                <c:pt idx="4">
                  <c:v>0.12</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374714112"/>
        <c:axId val="374709856"/>
      </c:barChart>
      <c:catAx>
        <c:axId val="374714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74709856"/>
        <c:crosses val="autoZero"/>
        <c:auto val="1"/>
        <c:lblAlgn val="ctr"/>
        <c:lblOffset val="100"/>
        <c:noMultiLvlLbl val="0"/>
      </c:catAx>
      <c:valAx>
        <c:axId val="374709856"/>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74714112"/>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561168014593801"/>
                  <c:y val="-0.133907762654455"/>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06789839619515"/>
                  <c:y val="0.127521162881834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1491268404946101"/>
                  <c:y val="3.3024204548444298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0.52</c:v>
                </c:pt>
                <c:pt idx="1">
                  <c:v>0.1</c:v>
                </c:pt>
                <c:pt idx="2">
                  <c:v>7.0000000000000007E-2</c:v>
                </c:pt>
                <c:pt idx="3">
                  <c:v>0.32</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Accepting Merchants1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Austria</c:v>
                </c:pt>
                <c:pt idx="1">
                  <c:v>Belgium</c:v>
                </c:pt>
                <c:pt idx="2">
                  <c:v>Czech Republic</c:v>
                </c:pt>
                <c:pt idx="3">
                  <c:v>Denmark</c:v>
                </c:pt>
                <c:pt idx="4">
                  <c:v>Finland</c:v>
                </c:pt>
                <c:pt idx="5">
                  <c:v>France</c:v>
                </c:pt>
                <c:pt idx="6">
                  <c:v>Germany</c:v>
                </c:pt>
                <c:pt idx="7">
                  <c:v>Greece</c:v>
                </c:pt>
                <c:pt idx="8">
                  <c:v>Hungary</c:v>
                </c:pt>
                <c:pt idx="9">
                  <c:v>Ireland</c:v>
                </c:pt>
                <c:pt idx="10">
                  <c:v>Italy</c:v>
                </c:pt>
                <c:pt idx="11">
                  <c:v>Netherlands</c:v>
                </c:pt>
              </c:strCache>
            </c:strRef>
          </c:cat>
          <c:val>
            <c:numRef>
              <c:f>Sheet1!$B$2:$B$13</c:f>
              <c:numCache>
                <c:formatCode>0%</c:formatCode>
                <c:ptCount val="12"/>
                <c:pt idx="0">
                  <c:v>0.87511842550874697</c:v>
                </c:pt>
                <c:pt idx="1">
                  <c:v>0.91364230818078496</c:v>
                </c:pt>
                <c:pt idx="2">
                  <c:v>0.79481854921731099</c:v>
                </c:pt>
                <c:pt idx="3">
                  <c:v>0.88306264752181396</c:v>
                </c:pt>
                <c:pt idx="4">
                  <c:v>0.89077139310025</c:v>
                </c:pt>
                <c:pt idx="5">
                  <c:v>0.821026464064884</c:v>
                </c:pt>
                <c:pt idx="6">
                  <c:v>0.92715474172043899</c:v>
                </c:pt>
                <c:pt idx="7">
                  <c:v>0.89885279502189697</c:v>
                </c:pt>
                <c:pt idx="8">
                  <c:v>0.78298408130227504</c:v>
                </c:pt>
                <c:pt idx="9">
                  <c:v>0.92537569072038806</c:v>
                </c:pt>
                <c:pt idx="10">
                  <c:v>0.90830482445711902</c:v>
                </c:pt>
                <c:pt idx="11">
                  <c:v>0.97472575963987496</c:v>
                </c:pt>
              </c:numCache>
            </c:numRef>
          </c:val>
          <c:extLst>
            <c:ext xmlns:c16="http://schemas.microsoft.com/office/drawing/2014/chart" uri="{C3380CC4-5D6E-409C-BE32-E72D297353CC}">
              <c16:uniqueId val="{00000000-1AF7-7746-89F4-2E9423049ABA}"/>
            </c:ext>
          </c:extLst>
        </c:ser>
        <c:ser>
          <c:idx val="1"/>
          <c:order val="1"/>
          <c:tx>
            <c:strRef>
              <c:f>Sheet1!$C$1</c:f>
              <c:strCache>
                <c:ptCount val="1"/>
                <c:pt idx="0">
                  <c:v>Non-accepting Merchants</c:v>
                </c:pt>
              </c:strCache>
            </c:strRef>
          </c:tx>
          <c:spPr>
            <a:solidFill>
              <a:schemeClr val="accent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Austria</c:v>
                </c:pt>
                <c:pt idx="1">
                  <c:v>Belgium</c:v>
                </c:pt>
                <c:pt idx="2">
                  <c:v>Czech Republic</c:v>
                </c:pt>
                <c:pt idx="3">
                  <c:v>Denmark</c:v>
                </c:pt>
                <c:pt idx="4">
                  <c:v>Finland</c:v>
                </c:pt>
                <c:pt idx="5">
                  <c:v>France</c:v>
                </c:pt>
                <c:pt idx="6">
                  <c:v>Germany</c:v>
                </c:pt>
                <c:pt idx="7">
                  <c:v>Greece</c:v>
                </c:pt>
                <c:pt idx="8">
                  <c:v>Hungary</c:v>
                </c:pt>
                <c:pt idx="9">
                  <c:v>Ireland</c:v>
                </c:pt>
                <c:pt idx="10">
                  <c:v>Italy</c:v>
                </c:pt>
                <c:pt idx="11">
                  <c:v>Netherlands</c:v>
                </c:pt>
              </c:strCache>
            </c:strRef>
          </c:cat>
          <c:val>
            <c:numRef>
              <c:f>Sheet1!$C$2:$C$13</c:f>
              <c:numCache>
                <c:formatCode>0%</c:formatCode>
                <c:ptCount val="12"/>
                <c:pt idx="0">
                  <c:v>0.12488157449125301</c:v>
                </c:pt>
                <c:pt idx="1">
                  <c:v>8.6357691819214696E-2</c:v>
                </c:pt>
                <c:pt idx="2">
                  <c:v>0.20518145078268801</c:v>
                </c:pt>
                <c:pt idx="3">
                  <c:v>0.116937352478186</c:v>
                </c:pt>
                <c:pt idx="4">
                  <c:v>0.10922860689975</c:v>
                </c:pt>
                <c:pt idx="5">
                  <c:v>0.178973535935116</c:v>
                </c:pt>
                <c:pt idx="6">
                  <c:v>7.2845258279560399E-2</c:v>
                </c:pt>
                <c:pt idx="7">
                  <c:v>0.10114720497810301</c:v>
                </c:pt>
                <c:pt idx="8">
                  <c:v>0.21701591869772499</c:v>
                </c:pt>
                <c:pt idx="9">
                  <c:v>7.4624309279611695E-2</c:v>
                </c:pt>
                <c:pt idx="10">
                  <c:v>9.16951755428808E-2</c:v>
                </c:pt>
                <c:pt idx="11">
                  <c:v>2.5274240360125599E-2</c:v>
                </c:pt>
              </c:numCache>
            </c:numRef>
          </c:val>
          <c:extLst>
            <c:ext xmlns:c16="http://schemas.microsoft.com/office/drawing/2014/chart" uri="{C3380CC4-5D6E-409C-BE32-E72D297353CC}">
              <c16:uniqueId val="{00000001-1AF7-7746-89F4-2E9423049ABA}"/>
            </c:ext>
          </c:extLst>
        </c:ser>
        <c:dLbls>
          <c:showLegendKey val="0"/>
          <c:showVal val="0"/>
          <c:showCatName val="0"/>
          <c:showSerName val="0"/>
          <c:showPercent val="0"/>
          <c:showBubbleSize val="0"/>
        </c:dLbls>
        <c:gapWidth val="25"/>
        <c:overlap val="100"/>
        <c:axId val="441380608"/>
        <c:axId val="441385408"/>
      </c:barChart>
      <c:catAx>
        <c:axId val="44138060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441385408"/>
        <c:crosses val="autoZero"/>
        <c:auto val="1"/>
        <c:lblAlgn val="ctr"/>
        <c:lblOffset val="100"/>
        <c:noMultiLvlLbl val="0"/>
      </c:catAx>
      <c:valAx>
        <c:axId val="441385408"/>
        <c:scaling>
          <c:orientation val="minMax"/>
          <c:min val="0"/>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4138060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9026247707424901"/>
                  <c:y val="0.13130697499228"/>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5824618511455799"/>
                  <c:y val="5.7267180604234497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0.5</c:v>
                </c:pt>
                <c:pt idx="1">
                  <c:v>0.06</c:v>
                </c:pt>
                <c:pt idx="2">
                  <c:v>0.12</c:v>
                </c:pt>
                <c:pt idx="3">
                  <c:v>0.32</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$9.0M</c:v>
                </c:pt>
                <c:pt idx="1">
                  <c:v>Car Rental
$1.9M</c:v>
                </c:pt>
                <c:pt idx="2">
                  <c:v>Lodging
$20.3M</c:v>
                </c:pt>
                <c:pt idx="3">
                  <c:v>Meals
$3.6M</c:v>
                </c:pt>
                <c:pt idx="4">
                  <c:v>Ground Trans.
$2.2M</c:v>
                </c:pt>
              </c:strCache>
            </c:strRef>
          </c:cat>
          <c:val>
            <c:numRef>
              <c:f>Sheet1!$B$2:$B$6</c:f>
              <c:numCache>
                <c:formatCode>0%</c:formatCode>
                <c:ptCount val="5"/>
                <c:pt idx="0">
                  <c:v>0.98</c:v>
                </c:pt>
                <c:pt idx="1">
                  <c:v>0.99</c:v>
                </c:pt>
                <c:pt idx="2">
                  <c:v>0.94</c:v>
                </c:pt>
                <c:pt idx="3">
                  <c:v>0.91</c:v>
                </c:pt>
                <c:pt idx="4">
                  <c:v>0.9</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88297E-4"/>
                  <c:y val="-5.9274582992101699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4.4698216646741097E-3"/>
                  <c:y val="-6.32263878067662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6.3226387806766204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$9.0M</c:v>
                </c:pt>
                <c:pt idx="1">
                  <c:v>Car Rental
$1.9M</c:v>
                </c:pt>
                <c:pt idx="2">
                  <c:v>Lodging
$20.3M</c:v>
                </c:pt>
                <c:pt idx="3">
                  <c:v>Meals
$3.6M</c:v>
                </c:pt>
                <c:pt idx="4">
                  <c:v>Ground Trans.
$2.2M</c:v>
                </c:pt>
              </c:strCache>
            </c:strRef>
          </c:cat>
          <c:val>
            <c:numRef>
              <c:f>Sheet1!$C$2:$C$6</c:f>
              <c:numCache>
                <c:formatCode>0%</c:formatCode>
                <c:ptCount val="5"/>
                <c:pt idx="0">
                  <c:v>2.0000000000000018E-2</c:v>
                </c:pt>
                <c:pt idx="1">
                  <c:v>1.0000000000000009E-2</c:v>
                </c:pt>
                <c:pt idx="2">
                  <c:v>6.0000000000000053E-2</c:v>
                </c:pt>
                <c:pt idx="3">
                  <c:v>8.9999999999999969E-2</c:v>
                </c:pt>
                <c:pt idx="4">
                  <c:v>9.9999999999999978E-2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380008176"/>
        <c:axId val="380294368"/>
      </c:barChart>
      <c:catAx>
        <c:axId val="3800081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80294368"/>
        <c:crosses val="autoZero"/>
        <c:auto val="1"/>
        <c:lblAlgn val="ctr"/>
        <c:lblOffset val="100"/>
        <c:noMultiLvlLbl val="0"/>
      </c:catAx>
      <c:valAx>
        <c:axId val="380294368"/>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000817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979423568982484"/>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0.97</c:v>
                </c:pt>
                <c:pt idx="1">
                  <c:v>0.98</c:v>
                </c:pt>
                <c:pt idx="2">
                  <c:v>0.93</c:v>
                </c:pt>
                <c:pt idx="3">
                  <c:v>0.91</c:v>
                </c:pt>
                <c:pt idx="4">
                  <c:v>0.84</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1.4899405548913999E-3"/>
                  <c:y val="-5.92747385688432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85295929188297E-4"/>
                  <c:y val="-5.9274582992101699E-2"/>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8.29846339963806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7.9033140335199398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3.0000000000000027E-2</c:v>
                </c:pt>
                <c:pt idx="1">
                  <c:v>2.0000000000000018E-2</c:v>
                </c:pt>
                <c:pt idx="2">
                  <c:v>6.9999999999999951E-2</c:v>
                </c:pt>
                <c:pt idx="3">
                  <c:v>8.9999999999999969E-2</c:v>
                </c:pt>
                <c:pt idx="4">
                  <c:v>0.16000000000000003</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751325840"/>
        <c:axId val="751248576"/>
      </c:barChart>
      <c:catAx>
        <c:axId val="751325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51248576"/>
        <c:crosses val="autoZero"/>
        <c:auto val="1"/>
        <c:lblAlgn val="ctr"/>
        <c:lblOffset val="100"/>
        <c:noMultiLvlLbl val="0"/>
      </c:catAx>
      <c:valAx>
        <c:axId val="751248576"/>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5132584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10462586851796"/>
                  <c:y val="0.184677907377686"/>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1491268404946101"/>
                  <c:y val="2.64904720295456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0.61</c:v>
                </c:pt>
                <c:pt idx="1">
                  <c:v>0.04</c:v>
                </c:pt>
                <c:pt idx="2">
                  <c:v>0.03</c:v>
                </c:pt>
                <c:pt idx="3">
                  <c:v>0.32</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3944894910266401"/>
                  <c:y val="0.131377252515796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5090069064999498"/>
                  <c:y val="0.114741039442654"/>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0.42</c:v>
                </c:pt>
                <c:pt idx="1">
                  <c:v>7.0000000000000007E-2</c:v>
                </c:pt>
                <c:pt idx="2">
                  <c:v>0.09</c:v>
                </c:pt>
                <c:pt idx="3">
                  <c:v>0.35</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$43.3M</c:v>
                </c:pt>
                <c:pt idx="1">
                  <c:v>Car Rental
$7.7M</c:v>
                </c:pt>
                <c:pt idx="2">
                  <c:v>Lodging
$63.9M</c:v>
                </c:pt>
                <c:pt idx="3">
                  <c:v>Meals
$18.5M</c:v>
                </c:pt>
                <c:pt idx="4">
                  <c:v>Ground Trans.
$20.5M</c:v>
                </c:pt>
              </c:strCache>
            </c:strRef>
          </c:cat>
          <c:val>
            <c:numRef>
              <c:f>Sheet1!$B$2:$B$6</c:f>
              <c:numCache>
                <c:formatCode>0%</c:formatCode>
                <c:ptCount val="5"/>
                <c:pt idx="0">
                  <c:v>1</c:v>
                </c:pt>
                <c:pt idx="1">
                  <c:v>1</c:v>
                </c:pt>
                <c:pt idx="2">
                  <c:v>0.98</c:v>
                </c:pt>
                <c:pt idx="3">
                  <c:v>0.92</c:v>
                </c:pt>
                <c:pt idx="4">
                  <c:v>0.95</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88297E-4"/>
                  <c:y val="-5.53229337541788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0"/>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5.1371440092997503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$43.3M</c:v>
                </c:pt>
                <c:pt idx="1">
                  <c:v>Car Rental
$7.7M</c:v>
                </c:pt>
                <c:pt idx="2">
                  <c:v>Lodging
$63.9M</c:v>
                </c:pt>
                <c:pt idx="3">
                  <c:v>Meals
$18.5M</c:v>
                </c:pt>
                <c:pt idx="4">
                  <c:v>Ground Trans.
$20.5M</c:v>
                </c:pt>
              </c:strCache>
            </c:strRef>
          </c:cat>
          <c:val>
            <c:numRef>
              <c:f>Sheet1!$C$2:$C$6</c:f>
              <c:numCache>
                <c:formatCode>0%</c:formatCode>
                <c:ptCount val="5"/>
                <c:pt idx="0">
                  <c:v>0</c:v>
                </c:pt>
                <c:pt idx="1">
                  <c:v>0</c:v>
                </c:pt>
                <c:pt idx="2">
                  <c:v>2.0000000000000018E-2</c:v>
                </c:pt>
                <c:pt idx="3">
                  <c:v>7.999999999999996E-2</c:v>
                </c:pt>
                <c:pt idx="4">
                  <c:v>5.0000000000000044E-2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777082256"/>
        <c:axId val="777220176"/>
      </c:barChart>
      <c:catAx>
        <c:axId val="777082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77220176"/>
        <c:crosses val="autoZero"/>
        <c:auto val="1"/>
        <c:lblAlgn val="ctr"/>
        <c:lblOffset val="100"/>
        <c:noMultiLvlLbl val="0"/>
      </c:catAx>
      <c:valAx>
        <c:axId val="777220176"/>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7708225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0.99</c:v>
                </c:pt>
                <c:pt idx="1">
                  <c:v>0.99</c:v>
                </c:pt>
                <c:pt idx="2">
                  <c:v>0.97</c:v>
                </c:pt>
                <c:pt idx="3">
                  <c:v>0.87</c:v>
                </c:pt>
                <c:pt idx="4">
                  <c:v>0.89</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85295929188297E-4"/>
                  <c:y val="-8.6936127657561896E-2"/>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7.11296862826120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8.2984789573122303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1.0000000000000009E-2</c:v>
                </c:pt>
                <c:pt idx="1">
                  <c:v>1.0000000000000009E-2</c:v>
                </c:pt>
                <c:pt idx="2">
                  <c:v>3.0000000000000027E-2</c:v>
                </c:pt>
                <c:pt idx="3">
                  <c:v>0.13</c:v>
                </c:pt>
                <c:pt idx="4">
                  <c:v>0.10999999999999999</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373967136"/>
        <c:axId val="373958320"/>
      </c:barChart>
      <c:catAx>
        <c:axId val="373967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73958320"/>
        <c:crosses val="autoZero"/>
        <c:auto val="1"/>
        <c:lblAlgn val="ctr"/>
        <c:lblOffset val="100"/>
        <c:noMultiLvlLbl val="0"/>
      </c:catAx>
      <c:valAx>
        <c:axId val="373958320"/>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7396713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81080608993546"/>
                  <c:y val="0.19347125268474"/>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00221695120336"/>
                  <c:y val="3.08871446830725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0.62</c:v>
                </c:pt>
                <c:pt idx="1">
                  <c:v>0.05</c:v>
                </c:pt>
                <c:pt idx="2">
                  <c:v>0.08</c:v>
                </c:pt>
                <c:pt idx="3">
                  <c:v>0.26</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34335443861625"/>
                  <c:y val="0.145108026593292"/>
                </c:manualLayout>
              </c:layout>
              <c:tx>
                <c:rich>
                  <a:bodyPr rot="0" spcFirstLastPara="1" vertOverflow="ellipsis" vert="horz" wrap="square" lIns="0" tIns="0" rIns="0" bIns="0" anchor="t" anchorCtr="0">
                    <a:no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5024226704905"/>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0315497663033799"/>
                  <c:y val="6.6060525911288304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0.55000000000000004</c:v>
                </c:pt>
                <c:pt idx="1">
                  <c:v>0.08</c:v>
                </c:pt>
                <c:pt idx="2">
                  <c:v>0.15</c:v>
                </c:pt>
                <c:pt idx="3">
                  <c:v>0.22</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$98.1M</c:v>
                </c:pt>
                <c:pt idx="1">
                  <c:v>Car Rental
$2.3M</c:v>
                </c:pt>
                <c:pt idx="2">
                  <c:v>Lodging
$128.3M</c:v>
                </c:pt>
                <c:pt idx="3">
                  <c:v>Meals
$27.4M</c:v>
                </c:pt>
                <c:pt idx="4">
                  <c:v>Ground Trans.
$63.9M</c:v>
                </c:pt>
              </c:strCache>
            </c:strRef>
          </c:cat>
          <c:val>
            <c:numRef>
              <c:f>Sheet1!$B$2:$B$6</c:f>
              <c:numCache>
                <c:formatCode>0%</c:formatCode>
                <c:ptCount val="5"/>
                <c:pt idx="0">
                  <c:v>0.98</c:v>
                </c:pt>
                <c:pt idx="1">
                  <c:v>0.92</c:v>
                </c:pt>
                <c:pt idx="2">
                  <c:v>0.94</c:v>
                </c:pt>
                <c:pt idx="3">
                  <c:v>0.91</c:v>
                </c:pt>
                <c:pt idx="4">
                  <c:v>0.91</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0"/>
                  <c:y val="-5.53230893309204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88297E-4"/>
                  <c:y val="-6.3226232230024604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0"/>
                  <c:y val="-6.32263878067662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4.7419790855074702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$98.1M</c:v>
                </c:pt>
                <c:pt idx="1">
                  <c:v>Car Rental
$2.3M</c:v>
                </c:pt>
                <c:pt idx="2">
                  <c:v>Lodging
$128.3M</c:v>
                </c:pt>
                <c:pt idx="3">
                  <c:v>Meals
$27.4M</c:v>
                </c:pt>
                <c:pt idx="4">
                  <c:v>Ground Trans.
$63.9M</c:v>
                </c:pt>
              </c:strCache>
            </c:strRef>
          </c:cat>
          <c:val>
            <c:numRef>
              <c:f>Sheet1!$C$2:$C$6</c:f>
              <c:numCache>
                <c:formatCode>0%</c:formatCode>
                <c:ptCount val="5"/>
                <c:pt idx="0">
                  <c:v>2.0000000000000018E-2</c:v>
                </c:pt>
                <c:pt idx="1">
                  <c:v>7.999999999999996E-2</c:v>
                </c:pt>
                <c:pt idx="2">
                  <c:v>6.0000000000000053E-2</c:v>
                </c:pt>
                <c:pt idx="3">
                  <c:v>8.9999999999999969E-2</c:v>
                </c:pt>
                <c:pt idx="4">
                  <c:v>8.9999999999999969E-2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373534656"/>
        <c:axId val="373509600"/>
      </c:barChart>
      <c:catAx>
        <c:axId val="3735346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73509600"/>
        <c:crosses val="autoZero"/>
        <c:auto val="1"/>
        <c:lblAlgn val="ctr"/>
        <c:lblOffset val="100"/>
        <c:noMultiLvlLbl val="0"/>
      </c:catAx>
      <c:valAx>
        <c:axId val="373509600"/>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7353465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egendEntry>
        <c:idx val="1"/>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Accepting Merchants1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Norway</c:v>
                </c:pt>
                <c:pt idx="1">
                  <c:v>Poland</c:v>
                </c:pt>
                <c:pt idx="2">
                  <c:v>Portugal</c:v>
                </c:pt>
                <c:pt idx="3">
                  <c:v>Romania</c:v>
                </c:pt>
                <c:pt idx="4">
                  <c:v>Russian Federation</c:v>
                </c:pt>
                <c:pt idx="5">
                  <c:v>Slovakia</c:v>
                </c:pt>
                <c:pt idx="6">
                  <c:v>Spain</c:v>
                </c:pt>
                <c:pt idx="7">
                  <c:v>Sweden</c:v>
                </c:pt>
                <c:pt idx="8">
                  <c:v>Switzerland</c:v>
                </c:pt>
                <c:pt idx="9">
                  <c:v>Turkey</c:v>
                </c:pt>
                <c:pt idx="10">
                  <c:v>United Kingdom</c:v>
                </c:pt>
              </c:strCache>
            </c:strRef>
          </c:cat>
          <c:val>
            <c:numRef>
              <c:f>Sheet1!$B$2:$B$12</c:f>
              <c:numCache>
                <c:formatCode>0%</c:formatCode>
                <c:ptCount val="11"/>
                <c:pt idx="0">
                  <c:v>0.84007424954143195</c:v>
                </c:pt>
                <c:pt idx="1">
                  <c:v>0.73361076163747196</c:v>
                </c:pt>
                <c:pt idx="2">
                  <c:v>0.75098656076664105</c:v>
                </c:pt>
                <c:pt idx="3">
                  <c:v>0.44975791694756501</c:v>
                </c:pt>
                <c:pt idx="4">
                  <c:v>0.59482111764893397</c:v>
                </c:pt>
                <c:pt idx="5">
                  <c:v>0.60952312450550195</c:v>
                </c:pt>
                <c:pt idx="6">
                  <c:v>0.88741955581674903</c:v>
                </c:pt>
                <c:pt idx="7">
                  <c:v>0.88844291121197205</c:v>
                </c:pt>
                <c:pt idx="8">
                  <c:v>0.85959387730667802</c:v>
                </c:pt>
                <c:pt idx="9">
                  <c:v>0.76660823354496499</c:v>
                </c:pt>
                <c:pt idx="10">
                  <c:v>0.95249666707633296</c:v>
                </c:pt>
              </c:numCache>
            </c:numRef>
          </c:val>
          <c:extLst>
            <c:ext xmlns:c16="http://schemas.microsoft.com/office/drawing/2014/chart" uri="{C3380CC4-5D6E-409C-BE32-E72D297353CC}">
              <c16:uniqueId val="{00000000-1DC5-E842-829D-3486CA432284}"/>
            </c:ext>
          </c:extLst>
        </c:ser>
        <c:ser>
          <c:idx val="1"/>
          <c:order val="1"/>
          <c:tx>
            <c:strRef>
              <c:f>Sheet1!$C$1</c:f>
              <c:strCache>
                <c:ptCount val="1"/>
                <c:pt idx="0">
                  <c:v>Non-accepting Merchants</c:v>
                </c:pt>
              </c:strCache>
            </c:strRef>
          </c:tx>
          <c:spPr>
            <a:solidFill>
              <a:schemeClr val="accent2">
                <a:lumMod val="60000"/>
                <a:lumOff val="40000"/>
              </a:schemeClr>
            </a:solidFill>
            <a:ln>
              <a:noFill/>
            </a:ln>
            <a:effectLst/>
          </c:spPr>
          <c:invertIfNegative val="0"/>
          <c:dLbls>
            <c:dLbl>
              <c:idx val="2"/>
              <c:tx>
                <c:rich>
                  <a:bodyPr/>
                  <a:lstStyle/>
                  <a:p>
                    <a:r>
                      <a:rPr lang="en-US" dirty="0"/>
                      <a:t>34%</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DED-4543-B445-45F463A73417}"/>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Norway</c:v>
                </c:pt>
                <c:pt idx="1">
                  <c:v>Poland</c:v>
                </c:pt>
                <c:pt idx="2">
                  <c:v>Portugal</c:v>
                </c:pt>
                <c:pt idx="3">
                  <c:v>Romania</c:v>
                </c:pt>
                <c:pt idx="4">
                  <c:v>Russian Federation</c:v>
                </c:pt>
                <c:pt idx="5">
                  <c:v>Slovakia</c:v>
                </c:pt>
                <c:pt idx="6">
                  <c:v>Spain</c:v>
                </c:pt>
                <c:pt idx="7">
                  <c:v>Sweden</c:v>
                </c:pt>
                <c:pt idx="8">
                  <c:v>Switzerland</c:v>
                </c:pt>
                <c:pt idx="9">
                  <c:v>Turkey</c:v>
                </c:pt>
                <c:pt idx="10">
                  <c:v>United Kingdom</c:v>
                </c:pt>
              </c:strCache>
            </c:strRef>
          </c:cat>
          <c:val>
            <c:numRef>
              <c:f>Sheet1!$C$2:$C$12</c:f>
              <c:numCache>
                <c:formatCode>0%</c:formatCode>
                <c:ptCount val="11"/>
                <c:pt idx="0">
                  <c:v>0.15992575045856799</c:v>
                </c:pt>
                <c:pt idx="1">
                  <c:v>0.26638923836252798</c:v>
                </c:pt>
                <c:pt idx="2">
                  <c:v>0.249013439233359</c:v>
                </c:pt>
                <c:pt idx="3">
                  <c:v>0.55024208305243505</c:v>
                </c:pt>
                <c:pt idx="4">
                  <c:v>0.40517888235106703</c:v>
                </c:pt>
                <c:pt idx="5">
                  <c:v>0.390476875494498</c:v>
                </c:pt>
                <c:pt idx="6">
                  <c:v>0.112580444183251</c:v>
                </c:pt>
                <c:pt idx="7">
                  <c:v>0.111557088788028</c:v>
                </c:pt>
                <c:pt idx="8">
                  <c:v>0.14040612269332201</c:v>
                </c:pt>
                <c:pt idx="9">
                  <c:v>0.23339176645503501</c:v>
                </c:pt>
                <c:pt idx="10">
                  <c:v>4.7503332923666403E-2</c:v>
                </c:pt>
              </c:numCache>
            </c:numRef>
          </c:val>
          <c:extLst>
            <c:ext xmlns:c16="http://schemas.microsoft.com/office/drawing/2014/chart" uri="{C3380CC4-5D6E-409C-BE32-E72D297353CC}">
              <c16:uniqueId val="{00000001-1DC5-E842-829D-3486CA432284}"/>
            </c:ext>
          </c:extLst>
        </c:ser>
        <c:dLbls>
          <c:showLegendKey val="0"/>
          <c:showVal val="0"/>
          <c:showCatName val="0"/>
          <c:showSerName val="0"/>
          <c:showPercent val="0"/>
          <c:showBubbleSize val="0"/>
        </c:dLbls>
        <c:gapWidth val="25"/>
        <c:overlap val="100"/>
        <c:axId val="802659280"/>
        <c:axId val="802647888"/>
      </c:barChart>
      <c:catAx>
        <c:axId val="80265928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802647888"/>
        <c:crosses val="autoZero"/>
        <c:auto val="1"/>
        <c:lblAlgn val="ctr"/>
        <c:lblOffset val="100"/>
        <c:noMultiLvlLbl val="0"/>
      </c:catAx>
      <c:valAx>
        <c:axId val="802647888"/>
        <c:scaling>
          <c:orientation val="minMax"/>
          <c:min val="0"/>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0265928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0.97</c:v>
                </c:pt>
                <c:pt idx="1">
                  <c:v>0.9</c:v>
                </c:pt>
                <c:pt idx="2">
                  <c:v>0.91</c:v>
                </c:pt>
                <c:pt idx="3">
                  <c:v>0.86</c:v>
                </c:pt>
                <c:pt idx="4">
                  <c:v>0.83</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5.92747385688432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5.8659076854967502E-8"/>
                  <c:y val="-6.3226543383507902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5.8326342751741797E-2"/>
                    </c:manualLayout>
                  </c15:layout>
                </c:ext>
                <c:ext xmlns:c16="http://schemas.microsoft.com/office/drawing/2014/chart" uri="{C3380CC4-5D6E-409C-BE32-E72D297353CC}">
                  <c16:uniqueId val="{00000003-5FE5-E648-BC5C-1012F1BF2D4F}"/>
                </c:ext>
              </c:extLst>
            </c:dLbl>
            <c:dLbl>
              <c:idx val="3"/>
              <c:layout>
                <c:manualLayout>
                  <c:x val="-7.4485295929188297E-4"/>
                  <c:y val="-7.7056848986013005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5.4084842142558001E-2"/>
                      <c:h val="5.4374693513819003E-2"/>
                    </c:manualLayout>
                  </c15:layout>
                </c:ext>
                <c:ext xmlns:c16="http://schemas.microsoft.com/office/drawing/2014/chart" uri="{C3380CC4-5D6E-409C-BE32-E72D297353CC}">
                  <c16:uniqueId val="{00000004-5FE5-E648-BC5C-1012F1BF2D4F}"/>
                </c:ext>
              </c:extLst>
            </c:dLbl>
            <c:dLbl>
              <c:idx val="4"/>
              <c:layout>
                <c:manualLayout>
                  <c:x val="4.4697630055972604E-3"/>
                  <c:y val="-8.4960614192083797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6635139368100903E-2"/>
                      <c:h val="7.0181290465510499E-2"/>
                    </c:manualLayout>
                  </c15:layout>
                </c:ext>
                <c:ext xmlns:c16="http://schemas.microsoft.com/office/drawing/2014/chart" uri="{C3380CC4-5D6E-409C-BE32-E72D297353CC}">
                  <c16:uniqueId val="{00000005-5FE5-E648-BC5C-1012F1BF2D4F}"/>
                </c:ext>
              </c:extLst>
            </c:dLbl>
            <c:dLbl>
              <c:idx val="5"/>
              <c:layout>
                <c:manualLayout>
                  <c:x val="-7.4502893652277601E-4"/>
                  <c:y val="-7.1129841859353601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3.0000000000000027E-2</c:v>
                </c:pt>
                <c:pt idx="1">
                  <c:v>9.9999999999999978E-2</c:v>
                </c:pt>
                <c:pt idx="2">
                  <c:v>8.9999999999999969E-2</c:v>
                </c:pt>
                <c:pt idx="3">
                  <c:v>0.14000000000000001</c:v>
                </c:pt>
                <c:pt idx="4">
                  <c:v>0.17000000000000004</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381591904"/>
        <c:axId val="381596288"/>
      </c:barChart>
      <c:catAx>
        <c:axId val="3815919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81596288"/>
        <c:crosses val="autoZero"/>
        <c:auto val="1"/>
        <c:lblAlgn val="ctr"/>
        <c:lblOffset val="100"/>
        <c:noMultiLvlLbl val="0"/>
      </c:catAx>
      <c:valAx>
        <c:axId val="381596288"/>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159190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6332180611249201"/>
                  <c:y val="1.32076738901344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3683522552114"/>
                  <c:y val="0.11135767866762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0.33</c:v>
                </c:pt>
                <c:pt idx="1">
                  <c:v>0.06</c:v>
                </c:pt>
                <c:pt idx="2">
                  <c:v>0.14000000000000001</c:v>
                </c:pt>
                <c:pt idx="3">
                  <c:v>0.46</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6357519675224999"/>
                  <c:y val="-8.1147690812131204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1741246570897599"/>
                  <c:y val="3.0794537601590798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4124743847569999"/>
                  <c:y val="0.110027252446558"/>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0.19</c:v>
                </c:pt>
                <c:pt idx="1">
                  <c:v>7.0000000000000007E-2</c:v>
                </c:pt>
                <c:pt idx="2">
                  <c:v>0.28000000000000003</c:v>
                </c:pt>
                <c:pt idx="3">
                  <c:v>0.46</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$2.6M</c:v>
                </c:pt>
                <c:pt idx="1">
                  <c:v>Car Rental
$0.1M</c:v>
                </c:pt>
                <c:pt idx="2">
                  <c:v>Lodging
$2.9M</c:v>
                </c:pt>
                <c:pt idx="3">
                  <c:v>Meals
$0.6M</c:v>
                </c:pt>
                <c:pt idx="4">
                  <c:v>Ground Trans.
$0.2M</c:v>
                </c:pt>
              </c:strCache>
            </c:strRef>
          </c:cat>
          <c:val>
            <c:numRef>
              <c:f>Sheet1!$B$2:$B$6</c:f>
              <c:numCache>
                <c:formatCode>0%</c:formatCode>
                <c:ptCount val="5"/>
                <c:pt idx="0">
                  <c:v>0.97</c:v>
                </c:pt>
                <c:pt idx="1">
                  <c:v>0.85</c:v>
                </c:pt>
                <c:pt idx="2">
                  <c:v>0.9</c:v>
                </c:pt>
                <c:pt idx="3">
                  <c:v>0.87</c:v>
                </c:pt>
                <c:pt idx="4">
                  <c:v>0.79</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2.73152612914464E-17"/>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8.69362832343034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1.0926104516578601E-16"/>
                  <c:y val="-5.92747385688432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2.2347935141832898E-3"/>
                  <c:y val="-7.9032829181716099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1.0926104516578601E-16"/>
                  <c:y val="-0.11459782789976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0.12645277561353199"/>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$2.6M</c:v>
                </c:pt>
                <c:pt idx="1">
                  <c:v>Car Rental
$0.1M</c:v>
                </c:pt>
                <c:pt idx="2">
                  <c:v>Lodging
$2.9M</c:v>
                </c:pt>
                <c:pt idx="3">
                  <c:v>Meals
$0.6M</c:v>
                </c:pt>
                <c:pt idx="4">
                  <c:v>Ground Trans.
$0.2M</c:v>
                </c:pt>
              </c:strCache>
            </c:strRef>
          </c:cat>
          <c:val>
            <c:numRef>
              <c:f>Sheet1!$C$2:$C$6</c:f>
              <c:numCache>
                <c:formatCode>0%</c:formatCode>
                <c:ptCount val="5"/>
                <c:pt idx="0">
                  <c:v>3.0000000000000027E-2</c:v>
                </c:pt>
                <c:pt idx="1">
                  <c:v>0.15000000000000002</c:v>
                </c:pt>
                <c:pt idx="2">
                  <c:v>9.9999999999999978E-2</c:v>
                </c:pt>
                <c:pt idx="3">
                  <c:v>0.13</c:v>
                </c:pt>
                <c:pt idx="4">
                  <c:v>0.20999999999999996</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373740336"/>
        <c:axId val="373744768"/>
      </c:barChart>
      <c:catAx>
        <c:axId val="3737403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73744768"/>
        <c:crosses val="autoZero"/>
        <c:auto val="1"/>
        <c:lblAlgn val="ctr"/>
        <c:lblOffset val="100"/>
        <c:noMultiLvlLbl val="0"/>
      </c:catAx>
      <c:valAx>
        <c:axId val="373744768"/>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7374033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5"/>
              <c:layout>
                <c:manualLayout>
                  <c:x val="0"/>
                  <c:y val="-7.9032984758457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815-B24C-96D9-1A95A06461BD}"/>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0.94</c:v>
                </c:pt>
                <c:pt idx="1">
                  <c:v>0.6</c:v>
                </c:pt>
                <c:pt idx="2">
                  <c:v>0.82</c:v>
                </c:pt>
                <c:pt idx="3">
                  <c:v>0.83</c:v>
                </c:pt>
                <c:pt idx="4">
                  <c:v>0.59</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2.73152612914464E-17"/>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1.48994055489146E-3"/>
                  <c:y val="-0.16992091723068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4.4698216646742103E-3"/>
                  <c:y val="-8.69362832343034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2.2350281504909301E-3"/>
                  <c:y val="-8.6936127657561896E-2"/>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0.1738725664686069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20548591594873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6.0000000000000053E-2</c:v>
                </c:pt>
                <c:pt idx="1">
                  <c:v>0.4</c:v>
                </c:pt>
                <c:pt idx="2">
                  <c:v>0.18000000000000005</c:v>
                </c:pt>
                <c:pt idx="3">
                  <c:v>0.17000000000000004</c:v>
                </c:pt>
                <c:pt idx="4">
                  <c:v>0.41000000000000003</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863907184"/>
        <c:axId val="853278880"/>
      </c:barChart>
      <c:catAx>
        <c:axId val="8639071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53278880"/>
        <c:crosses val="autoZero"/>
        <c:auto val="1"/>
        <c:lblAlgn val="ctr"/>
        <c:lblOffset val="100"/>
        <c:noMultiLvlLbl val="0"/>
      </c:catAx>
      <c:valAx>
        <c:axId val="853278880"/>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6390718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5597631164793"/>
                  <c:y val="0.140711180842415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8102213423052502"/>
                  <c:y val="8.5306873903428102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0.38</c:v>
                </c:pt>
                <c:pt idx="1">
                  <c:v>0.06</c:v>
                </c:pt>
                <c:pt idx="2">
                  <c:v>0.15</c:v>
                </c:pt>
                <c:pt idx="3">
                  <c:v>0.4</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6357519675224999"/>
                  <c:y val="-8.1147690812131204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1741246570897599"/>
                  <c:y val="3.0794537601590798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4124743847569999"/>
                  <c:y val="0.110027252446558"/>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0.2</c:v>
                </c:pt>
                <c:pt idx="1">
                  <c:v>0.08</c:v>
                </c:pt>
                <c:pt idx="2">
                  <c:v>0.33</c:v>
                </c:pt>
                <c:pt idx="3">
                  <c:v>0.4</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$16.0M</c:v>
                </c:pt>
                <c:pt idx="1">
                  <c:v>Car Rental
$0.6M</c:v>
                </c:pt>
                <c:pt idx="2">
                  <c:v>Lodging
$22.0M</c:v>
                </c:pt>
                <c:pt idx="3">
                  <c:v>Meals
$3.5M</c:v>
                </c:pt>
                <c:pt idx="4">
                  <c:v>Ground Trans.
$2.2M</c:v>
                </c:pt>
              </c:strCache>
            </c:strRef>
          </c:cat>
          <c:val>
            <c:numRef>
              <c:f>Sheet1!$B$2:$B$6</c:f>
              <c:numCache>
                <c:formatCode>0%</c:formatCode>
                <c:ptCount val="5"/>
                <c:pt idx="0">
                  <c:v>0.86</c:v>
                </c:pt>
                <c:pt idx="1">
                  <c:v>0.84</c:v>
                </c:pt>
                <c:pt idx="2">
                  <c:v>0.95</c:v>
                </c:pt>
                <c:pt idx="3">
                  <c:v>0.84</c:v>
                </c:pt>
                <c:pt idx="4">
                  <c:v>0.75</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7.50813355205349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8.69362832343034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5.1371440092997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2.2347935141831801E-3"/>
                  <c:y val="-8.6936127657561896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1.0926104516578601E-16"/>
                  <c:y val="-0.11854947713768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0.12645277561353199"/>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$16.0M</c:v>
                </c:pt>
                <c:pt idx="1">
                  <c:v>Car Rental
$0.6M</c:v>
                </c:pt>
                <c:pt idx="2">
                  <c:v>Lodging
$22.0M</c:v>
                </c:pt>
                <c:pt idx="3">
                  <c:v>Meals
$3.5M</c:v>
                </c:pt>
                <c:pt idx="4">
                  <c:v>Ground Trans.
$2.2M</c:v>
                </c:pt>
              </c:strCache>
            </c:strRef>
          </c:cat>
          <c:val>
            <c:numRef>
              <c:f>Sheet1!$C$2:$C$6</c:f>
              <c:numCache>
                <c:formatCode>0%</c:formatCode>
                <c:ptCount val="5"/>
                <c:pt idx="0">
                  <c:v>0.14000000000000001</c:v>
                </c:pt>
                <c:pt idx="1">
                  <c:v>0.16000000000000003</c:v>
                </c:pt>
                <c:pt idx="2">
                  <c:v>5.0000000000000044E-2</c:v>
                </c:pt>
                <c:pt idx="3">
                  <c:v>0.16000000000000003</c:v>
                </c:pt>
                <c:pt idx="4">
                  <c:v>0.25</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818715072"/>
        <c:axId val="373853264"/>
      </c:barChart>
      <c:catAx>
        <c:axId val="8187150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73853264"/>
        <c:crosses val="autoZero"/>
        <c:auto val="1"/>
        <c:lblAlgn val="ctr"/>
        <c:lblOffset val="100"/>
        <c:noMultiLvlLbl val="0"/>
      </c:catAx>
      <c:valAx>
        <c:axId val="37385326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18715072"/>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3"/>
              <c:layout>
                <c:manualLayout>
                  <c:x val="0"/>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101-0F44-95DC-9B8A5934360F}"/>
                </c:ext>
              </c:extLst>
            </c:dLbl>
            <c:dLbl>
              <c:idx val="4"/>
              <c:layout>
                <c:manualLayout>
                  <c:x val="-1.0926104516578601E-16"/>
                  <c:y val="-5.92747385688432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101-0F44-95DC-9B8A5934360F}"/>
                </c:ext>
              </c:extLst>
            </c:dLbl>
            <c:dLbl>
              <c:idx val="5"/>
              <c:layout>
                <c:manualLayout>
                  <c:x val="0"/>
                  <c:y val="-7.9032984758457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815-B24C-96D9-1A95A06461BD}"/>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0.83</c:v>
                </c:pt>
                <c:pt idx="1">
                  <c:v>0.65</c:v>
                </c:pt>
                <c:pt idx="2">
                  <c:v>0.91</c:v>
                </c:pt>
                <c:pt idx="3">
                  <c:v>0.73</c:v>
                </c:pt>
                <c:pt idx="4">
                  <c:v>0.57999999999999996</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8.29846339963806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0.150162671041070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1.4899405548913999E-3"/>
                  <c:y val="-5.53230893309204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85295929188297E-4"/>
                  <c:y val="-0.122500970798868"/>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0.1738725664686069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20548591594873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0.17000000000000004</c:v>
                </c:pt>
                <c:pt idx="1">
                  <c:v>0.35</c:v>
                </c:pt>
                <c:pt idx="2">
                  <c:v>8.9999999999999969E-2</c:v>
                </c:pt>
                <c:pt idx="3">
                  <c:v>0.27</c:v>
                </c:pt>
                <c:pt idx="4">
                  <c:v>0.42000000000000004</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380326144"/>
        <c:axId val="380071312"/>
      </c:barChart>
      <c:catAx>
        <c:axId val="380326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80071312"/>
        <c:crosses val="autoZero"/>
        <c:auto val="1"/>
        <c:lblAlgn val="ctr"/>
        <c:lblOffset val="100"/>
        <c:noMultiLvlLbl val="0"/>
      </c:catAx>
      <c:valAx>
        <c:axId val="38007131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032614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979423568982484"/>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4802588390301399"/>
                  <c:y val="0.145107853495942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2593092574630499"/>
                  <c:y val="2.20937993760187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0.62</c:v>
                </c:pt>
                <c:pt idx="1">
                  <c:v>0.06</c:v>
                </c:pt>
                <c:pt idx="2">
                  <c:v>0.03</c:v>
                </c:pt>
                <c:pt idx="3">
                  <c:v>0.28999999999999998</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59628894708399"/>
          <c:y val="0.157717202919917"/>
          <c:w val="0.79855244153060501"/>
          <c:h val="0.7364437251839"/>
        </c:manualLayout>
      </c:layout>
      <c:barChart>
        <c:barDir val="col"/>
        <c:grouping val="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Israel</c:v>
                </c:pt>
                <c:pt idx="1">
                  <c:v>Kenya</c:v>
                </c:pt>
                <c:pt idx="2">
                  <c:v>Saudi Arabia</c:v>
                </c:pt>
                <c:pt idx="3">
                  <c:v>South Africa</c:v>
                </c:pt>
                <c:pt idx="4">
                  <c:v>United Arab Emirates</c:v>
                </c:pt>
              </c:strCache>
            </c:strRef>
          </c:cat>
          <c:val>
            <c:numRef>
              <c:f>Sheet1!$B$2:$B$6</c:f>
              <c:numCache>
                <c:formatCode>0%</c:formatCode>
                <c:ptCount val="5"/>
                <c:pt idx="0">
                  <c:v>0.93447443648200001</c:v>
                </c:pt>
                <c:pt idx="1">
                  <c:v>0.86</c:v>
                </c:pt>
                <c:pt idx="2">
                  <c:v>0.90448645864708721</c:v>
                </c:pt>
                <c:pt idx="3">
                  <c:v>0.89599035795256898</c:v>
                </c:pt>
                <c:pt idx="4">
                  <c:v>0.90587074370021081</c:v>
                </c:pt>
              </c:numCache>
            </c:numRef>
          </c:val>
          <c:extLst>
            <c:ext xmlns:c16="http://schemas.microsoft.com/office/drawing/2014/chart" uri="{C3380CC4-5D6E-409C-BE32-E72D297353CC}">
              <c16:uniqueId val="{00000000-F866-8843-954D-16441A5CBC75}"/>
            </c:ext>
          </c:extLst>
        </c:ser>
        <c:ser>
          <c:idx val="1"/>
          <c:order val="1"/>
          <c:tx>
            <c:strRef>
              <c:f>Sheet1!$C$1</c:f>
              <c:strCache>
                <c:ptCount val="1"/>
                <c:pt idx="0">
                  <c:v>Non-Amex-accepting Merchants</c:v>
                </c:pt>
              </c:strCache>
            </c:strRef>
          </c:tx>
          <c:spPr>
            <a:solidFill>
              <a:schemeClr val="accent2">
                <a:lumMod val="60000"/>
                <a:lumOff val="40000"/>
              </a:schemeClr>
            </a:solidFill>
            <a:ln>
              <a:noFill/>
            </a:ln>
            <a:effectLst/>
          </c:spPr>
          <c:invertIfNegative val="0"/>
          <c:dLbls>
            <c:dLbl>
              <c:idx val="0"/>
              <c:layout>
                <c:manualLayout>
                  <c:x val="-2.7116028943933599E-17"/>
                  <c:y val="-4.6278191161847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866-8843-954D-16441A5CBC75}"/>
                </c:ext>
              </c:extLst>
            </c:dLbl>
            <c:dLbl>
              <c:idx val="1"/>
              <c:layout>
                <c:manualLayout>
                  <c:x val="0"/>
                  <c:y val="-7.36855445275545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866-8843-954D-16441A5CBC75}"/>
                </c:ext>
              </c:extLst>
            </c:dLbl>
            <c:dLbl>
              <c:idx val="2"/>
              <c:layout>
                <c:manualLayout>
                  <c:x val="0"/>
                  <c:y val="-6.08810856399997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866-8843-954D-16441A5CBC75}"/>
                </c:ext>
              </c:extLst>
            </c:dLbl>
            <c:dLbl>
              <c:idx val="3"/>
              <c:layout>
                <c:manualLayout>
                  <c:x val="-1.08464115775734E-16"/>
                  <c:y val="-6.48748139142751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866-8843-954D-16441A5CBC75}"/>
                </c:ext>
              </c:extLst>
            </c:dLbl>
            <c:dLbl>
              <c:idx val="4"/>
              <c:layout>
                <c:manualLayout>
                  <c:x val="0"/>
                  <c:y val="-6.38996523884066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DBA-DC43-B1BA-BC33D153ED78}"/>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Israel</c:v>
                </c:pt>
                <c:pt idx="1">
                  <c:v>Kenya</c:v>
                </c:pt>
                <c:pt idx="2">
                  <c:v>Saudi Arabia</c:v>
                </c:pt>
                <c:pt idx="3">
                  <c:v>South Africa</c:v>
                </c:pt>
                <c:pt idx="4">
                  <c:v>United Arab Emirates</c:v>
                </c:pt>
              </c:strCache>
            </c:strRef>
          </c:cat>
          <c:val>
            <c:numRef>
              <c:f>Sheet1!$C$2:$C$6</c:f>
              <c:numCache>
                <c:formatCode>0%</c:formatCode>
                <c:ptCount val="5"/>
                <c:pt idx="0">
                  <c:v>6.5525563517999985E-2</c:v>
                </c:pt>
                <c:pt idx="1">
                  <c:v>0.14000000000000001</c:v>
                </c:pt>
                <c:pt idx="2">
                  <c:v>9.551354135291279E-2</c:v>
                </c:pt>
                <c:pt idx="3">
                  <c:v>0.10400964204743102</c:v>
                </c:pt>
                <c:pt idx="4">
                  <c:v>9.4129256299789188E-2</c:v>
                </c:pt>
              </c:numCache>
            </c:numRef>
          </c:val>
          <c:extLst>
            <c:ext xmlns:c16="http://schemas.microsoft.com/office/drawing/2014/chart" uri="{C3380CC4-5D6E-409C-BE32-E72D297353CC}">
              <c16:uniqueId val="{0000000B-F866-8843-954D-16441A5CBC75}"/>
            </c:ext>
          </c:extLst>
        </c:ser>
        <c:dLbls>
          <c:showLegendKey val="0"/>
          <c:showVal val="0"/>
          <c:showCatName val="0"/>
          <c:showSerName val="0"/>
          <c:showPercent val="0"/>
          <c:showBubbleSize val="0"/>
        </c:dLbls>
        <c:gapWidth val="40"/>
        <c:overlap val="100"/>
        <c:axId val="772679648"/>
        <c:axId val="772642928"/>
      </c:barChart>
      <c:catAx>
        <c:axId val="772679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2"/>
                </a:solidFill>
                <a:latin typeface="+mn-lt"/>
                <a:ea typeface="+mn-ea"/>
                <a:cs typeface="+mn-cs"/>
              </a:defRPr>
            </a:pPr>
            <a:endParaRPr lang="en-US"/>
          </a:p>
        </c:txPr>
        <c:crossAx val="772642928"/>
        <c:crosses val="autoZero"/>
        <c:auto val="1"/>
        <c:lblAlgn val="ctr"/>
        <c:lblOffset val="100"/>
        <c:noMultiLvlLbl val="0"/>
      </c:catAx>
      <c:valAx>
        <c:axId val="772642928"/>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772679648"/>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0"/>
          <c:y val="0.50427427021119198"/>
          <c:w val="0.14258405503177199"/>
          <c:h val="0.29794079454861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733394989216"/>
                  <c:y val="0.140584992875313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3253695448858899"/>
                  <c:y val="0.145200633674774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0.46</c:v>
                </c:pt>
                <c:pt idx="1">
                  <c:v>7.0000000000000007E-2</c:v>
                </c:pt>
                <c:pt idx="2">
                  <c:v>0.1</c:v>
                </c:pt>
                <c:pt idx="3">
                  <c:v>0.36</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$91.3M</c:v>
                </c:pt>
                <c:pt idx="1">
                  <c:v>Car Rental
$7.5M</c:v>
                </c:pt>
                <c:pt idx="2">
                  <c:v>Lodging
$98.0M</c:v>
                </c:pt>
                <c:pt idx="3">
                  <c:v>Meals
$34.7M</c:v>
                </c:pt>
                <c:pt idx="4">
                  <c:v>Ground Trans.
$11.9M</c:v>
                </c:pt>
              </c:strCache>
            </c:strRef>
          </c:cat>
          <c:val>
            <c:numRef>
              <c:f>Sheet1!$B$2:$B$6</c:f>
              <c:numCache>
                <c:formatCode>0%</c:formatCode>
                <c:ptCount val="5"/>
                <c:pt idx="0">
                  <c:v>1</c:v>
                </c:pt>
                <c:pt idx="1">
                  <c:v>0.99</c:v>
                </c:pt>
                <c:pt idx="2">
                  <c:v>0.97</c:v>
                </c:pt>
                <c:pt idx="3">
                  <c:v>0.96</c:v>
                </c:pt>
                <c:pt idx="4">
                  <c:v>0.84</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774E-4"/>
                  <c:y val="-5.1371284516255902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1.0926104516578601E-16"/>
                  <c:y val="-8.69362832343034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7.5081335520534906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$91.3M</c:v>
                </c:pt>
                <c:pt idx="1">
                  <c:v>Car Rental
$7.5M</c:v>
                </c:pt>
                <c:pt idx="2">
                  <c:v>Lodging
$98.0M</c:v>
                </c:pt>
                <c:pt idx="3">
                  <c:v>Meals
$34.7M</c:v>
                </c:pt>
                <c:pt idx="4">
                  <c:v>Ground Trans.
$11.9M</c:v>
                </c:pt>
              </c:strCache>
            </c:strRef>
          </c:cat>
          <c:val>
            <c:numRef>
              <c:f>Sheet1!$C$2:$C$6</c:f>
              <c:numCache>
                <c:formatCode>0%</c:formatCode>
                <c:ptCount val="5"/>
                <c:pt idx="0">
                  <c:v>0</c:v>
                </c:pt>
                <c:pt idx="1">
                  <c:v>1.0000000000000009E-2</c:v>
                </c:pt>
                <c:pt idx="2">
                  <c:v>3.0000000000000027E-2</c:v>
                </c:pt>
                <c:pt idx="3">
                  <c:v>4.0000000000000036E-2</c:v>
                </c:pt>
                <c:pt idx="4">
                  <c:v>0.16000000000000003</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852655552"/>
        <c:axId val="380751152"/>
      </c:barChart>
      <c:catAx>
        <c:axId val="8526555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80751152"/>
        <c:crosses val="autoZero"/>
        <c:auto val="1"/>
        <c:lblAlgn val="ctr"/>
        <c:lblOffset val="100"/>
        <c:noMultiLvlLbl val="0"/>
      </c:catAx>
      <c:valAx>
        <c:axId val="38075115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52655552"/>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0.99</c:v>
                </c:pt>
                <c:pt idx="1">
                  <c:v>0.98</c:v>
                </c:pt>
                <c:pt idx="2">
                  <c:v>0.95</c:v>
                </c:pt>
                <c:pt idx="3">
                  <c:v>0.95</c:v>
                </c:pt>
                <c:pt idx="4">
                  <c:v>0.78</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0"/>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4.3468141617151797E-2"/>
                </c:manualLayout>
              </c:layout>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85295929188297E-4"/>
                  <c:y val="-5.1371284516255902E-2"/>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0.10578720586661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9.8791386524813896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1.0000000000000009E-2</c:v>
                </c:pt>
                <c:pt idx="1">
                  <c:v>2.0000000000000018E-2</c:v>
                </c:pt>
                <c:pt idx="2">
                  <c:v>5.0000000000000044E-2</c:v>
                </c:pt>
                <c:pt idx="3">
                  <c:v>5.0000000000000044E-2</c:v>
                </c:pt>
                <c:pt idx="4">
                  <c:v>0.21999999999999997</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381255808"/>
        <c:axId val="381242448"/>
      </c:barChart>
      <c:catAx>
        <c:axId val="3812558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81242448"/>
        <c:crosses val="autoZero"/>
        <c:auto val="1"/>
        <c:lblAlgn val="ctr"/>
        <c:lblOffset val="100"/>
        <c:noMultiLvlLbl val="0"/>
      </c:catAx>
      <c:valAx>
        <c:axId val="381242448"/>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1255808"/>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3700764220617001"/>
                  <c:y val="0.140711180842415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2593092574630499"/>
                  <c:y val="7.9250543871869195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0.53</c:v>
                </c:pt>
                <c:pt idx="1">
                  <c:v>0.04</c:v>
                </c:pt>
                <c:pt idx="2">
                  <c:v>0.03</c:v>
                </c:pt>
                <c:pt idx="3">
                  <c:v>0.4</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2331720216478099"/>
                  <c:y val="0.153901371900346"/>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0315497663033799"/>
                  <c:y val="-4.2862365451430996E-3"/>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0.68</c:v>
                </c:pt>
                <c:pt idx="1">
                  <c:v>0.03</c:v>
                </c:pt>
                <c:pt idx="2">
                  <c:v>0.03</c:v>
                </c:pt>
                <c:pt idx="3">
                  <c:v>0.26</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$56.6M</c:v>
                </c:pt>
                <c:pt idx="1">
                  <c:v>Car Rental
$4.7M</c:v>
                </c:pt>
                <c:pt idx="2">
                  <c:v>Lodging
$56.6M</c:v>
                </c:pt>
                <c:pt idx="3">
                  <c:v>Meals
$12.6M</c:v>
                </c:pt>
                <c:pt idx="4">
                  <c:v>Ground Trans.
$46.4M</c:v>
                </c:pt>
              </c:strCache>
            </c:strRef>
          </c:cat>
          <c:val>
            <c:numRef>
              <c:f>Sheet1!$B$2:$B$6</c:f>
              <c:numCache>
                <c:formatCode>0%</c:formatCode>
                <c:ptCount val="5"/>
                <c:pt idx="0">
                  <c:v>1</c:v>
                </c:pt>
                <c:pt idx="1">
                  <c:v>0.99</c:v>
                </c:pt>
                <c:pt idx="2">
                  <c:v>0.98</c:v>
                </c:pt>
                <c:pt idx="3">
                  <c:v>0.91</c:v>
                </c:pt>
                <c:pt idx="4">
                  <c:v>0.98</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1.48988189581444E-3"/>
                  <c:y val="-4.3468297193893397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5.8326342751741797E-2"/>
                    </c:manualLayout>
                  </c15:layout>
                </c:ext>
                <c:ext xmlns:c16="http://schemas.microsoft.com/office/drawing/2014/chart" uri="{C3380CC4-5D6E-409C-BE32-E72D297353CC}">
                  <c16:uniqueId val="{00000005-5033-004E-A4A9-396D8DFABC7F}"/>
                </c:ext>
              </c:extLst>
            </c:dLbl>
            <c:dLbl>
              <c:idx val="3"/>
              <c:layout>
                <c:manualLayout>
                  <c:x val="-7.4485295929188297E-4"/>
                  <c:y val="-5.7298602796398597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5.1104961032775197E-2"/>
                      <c:h val="5.4374693513819003E-2"/>
                    </c:manualLayout>
                  </c15:layout>
                </c:ext>
                <c:ext xmlns:c16="http://schemas.microsoft.com/office/drawing/2014/chart" uri="{C3380CC4-5D6E-409C-BE32-E72D297353CC}">
                  <c16:uniqueId val="{00000006-5033-004E-A4A9-396D8DFABC7F}"/>
                </c:ext>
              </c:extLst>
            </c:dLbl>
            <c:dLbl>
              <c:idx val="4"/>
              <c:layout>
                <c:manualLayout>
                  <c:x val="0"/>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4.3468141617151797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$56.6M</c:v>
                </c:pt>
                <c:pt idx="1">
                  <c:v>Car Rental
$4.7M</c:v>
                </c:pt>
                <c:pt idx="2">
                  <c:v>Lodging
$56.6M</c:v>
                </c:pt>
                <c:pt idx="3">
                  <c:v>Meals
$12.6M</c:v>
                </c:pt>
                <c:pt idx="4">
                  <c:v>Ground Trans.
$46.4M</c:v>
                </c:pt>
              </c:strCache>
            </c:strRef>
          </c:cat>
          <c:val>
            <c:numRef>
              <c:f>Sheet1!$C$2:$C$6</c:f>
              <c:numCache>
                <c:formatCode>0%</c:formatCode>
                <c:ptCount val="5"/>
                <c:pt idx="0">
                  <c:v>0</c:v>
                </c:pt>
                <c:pt idx="1">
                  <c:v>1.0000000000000009E-2</c:v>
                </c:pt>
                <c:pt idx="2">
                  <c:v>2.0000000000000018E-2</c:v>
                </c:pt>
                <c:pt idx="3">
                  <c:v>8.9999999999999969E-2</c:v>
                </c:pt>
                <c:pt idx="4">
                  <c:v>2.0000000000000018E-2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373730208"/>
        <c:axId val="373706160"/>
      </c:barChart>
      <c:catAx>
        <c:axId val="3737302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73706160"/>
        <c:crosses val="autoZero"/>
        <c:auto val="1"/>
        <c:lblAlgn val="ctr"/>
        <c:lblOffset val="100"/>
        <c:noMultiLvlLbl val="0"/>
      </c:catAx>
      <c:valAx>
        <c:axId val="373706160"/>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73730208"/>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1</c:v>
                </c:pt>
                <c:pt idx="1">
                  <c:v>0.99</c:v>
                </c:pt>
                <c:pt idx="2">
                  <c:v>0.96</c:v>
                </c:pt>
                <c:pt idx="3">
                  <c:v>0.92</c:v>
                </c:pt>
                <c:pt idx="4">
                  <c:v>0.99</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2.2350281504909301E-3"/>
                  <c:y val="-5.53229337541788E-2"/>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4.4698216646742103E-3"/>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3.5564998718047601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0</c:v>
                </c:pt>
                <c:pt idx="1">
                  <c:v>1.0000000000000009E-2</c:v>
                </c:pt>
                <c:pt idx="2">
                  <c:v>4.0000000000000036E-2</c:v>
                </c:pt>
                <c:pt idx="3">
                  <c:v>7.999999999999996E-2</c:v>
                </c:pt>
                <c:pt idx="4">
                  <c:v>1.0000000000000009E-2</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852902080"/>
        <c:axId val="852906592"/>
      </c:barChart>
      <c:catAx>
        <c:axId val="852902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52906592"/>
        <c:crosses val="autoZero"/>
        <c:auto val="1"/>
        <c:lblAlgn val="ctr"/>
        <c:lblOffset val="100"/>
        <c:noMultiLvlLbl val="0"/>
      </c:catAx>
      <c:valAx>
        <c:axId val="85290659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5290208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6638962006442101"/>
                  <c:y val="0.13966047993663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8102213423052502"/>
                  <c:y val="6.1663853257761303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0.53</c:v>
                </c:pt>
                <c:pt idx="1">
                  <c:v>0.04</c:v>
                </c:pt>
                <c:pt idx="2">
                  <c:v>0.05</c:v>
                </c:pt>
                <c:pt idx="3">
                  <c:v>0.38</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8435774061844401"/>
                  <c:y val="0.130932738524684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39882448953151"/>
                  <c:y val="9.2422905902896493E-2"/>
                </c:manualLayout>
              </c:layout>
              <c:tx>
                <c:rich>
                  <a:bodyPr rot="0" spcFirstLastPara="1" vertOverflow="ellipsis" vert="horz" wrap="square" lIns="0" tIns="0" rIns="0" bIns="0" anchor="t" anchorCtr="0">
                    <a:no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6811378691472501"/>
                      <c:h val="0.22938237481253601"/>
                    </c:manualLayout>
                  </c15:layout>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0.44</c:v>
                </c:pt>
                <c:pt idx="1">
                  <c:v>0.05</c:v>
                </c:pt>
                <c:pt idx="2">
                  <c:v>0.1</c:v>
                </c:pt>
                <c:pt idx="3">
                  <c:v>0.4</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$11.1M</c:v>
                </c:pt>
                <c:pt idx="1">
                  <c:v>Car Rental
$1.5M</c:v>
                </c:pt>
                <c:pt idx="2">
                  <c:v>Lodging
$11.0M</c:v>
                </c:pt>
                <c:pt idx="3">
                  <c:v>Meals
$3.1M</c:v>
                </c:pt>
                <c:pt idx="4">
                  <c:v>Ground Trans.
$2.5M</c:v>
                </c:pt>
              </c:strCache>
            </c:strRef>
          </c:cat>
          <c:val>
            <c:numRef>
              <c:f>Sheet1!$B$2:$B$6</c:f>
              <c:numCache>
                <c:formatCode>0%</c:formatCode>
                <c:ptCount val="5"/>
                <c:pt idx="0">
                  <c:v>0.99</c:v>
                </c:pt>
                <c:pt idx="1">
                  <c:v>1</c:v>
                </c:pt>
                <c:pt idx="2">
                  <c:v>0.98</c:v>
                </c:pt>
                <c:pt idx="3">
                  <c:v>0.91</c:v>
                </c:pt>
                <c:pt idx="4">
                  <c:v>0.93</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88297E-4"/>
                  <c:y val="-5.9274582992101699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0"/>
                  <c:y val="-5.1371440092997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6.3226387806766204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$11.1M</c:v>
                </c:pt>
                <c:pt idx="1">
                  <c:v>Car Rental
$1.5M</c:v>
                </c:pt>
                <c:pt idx="2">
                  <c:v>Lodging
$11.0M</c:v>
                </c:pt>
                <c:pt idx="3">
                  <c:v>Meals
$3.1M</c:v>
                </c:pt>
                <c:pt idx="4">
                  <c:v>Ground Trans.
$2.5M</c:v>
                </c:pt>
              </c:strCache>
            </c:strRef>
          </c:cat>
          <c:val>
            <c:numRef>
              <c:f>Sheet1!$C$2:$C$6</c:f>
              <c:numCache>
                <c:formatCode>0%</c:formatCode>
                <c:ptCount val="5"/>
                <c:pt idx="0">
                  <c:v>1.0000000000000009E-2</c:v>
                </c:pt>
                <c:pt idx="1">
                  <c:v>0</c:v>
                </c:pt>
                <c:pt idx="2">
                  <c:v>2.0000000000000018E-2</c:v>
                </c:pt>
                <c:pt idx="3">
                  <c:v>8.9999999999999969E-2</c:v>
                </c:pt>
                <c:pt idx="4">
                  <c:v>6.9999999999999951E-2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762165120"/>
        <c:axId val="866913472"/>
      </c:barChart>
      <c:catAx>
        <c:axId val="7621651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66913472"/>
        <c:crosses val="autoZero"/>
        <c:auto val="1"/>
        <c:lblAlgn val="ctr"/>
        <c:lblOffset val="100"/>
        <c:noMultiLvlLbl val="0"/>
      </c:catAx>
      <c:valAx>
        <c:axId val="86691347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6216512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59628894708399"/>
          <c:y val="0.157717202919917"/>
          <c:w val="0.79855244153060501"/>
          <c:h val="0.7364437251839"/>
        </c:manualLayout>
      </c:layout>
      <c:barChart>
        <c:barDir val="col"/>
        <c:grouping val="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Israel</c:v>
                </c:pt>
                <c:pt idx="1">
                  <c:v>Kenya</c:v>
                </c:pt>
                <c:pt idx="2">
                  <c:v>Saudi Arabia</c:v>
                </c:pt>
                <c:pt idx="3">
                  <c:v>South Africa</c:v>
                </c:pt>
                <c:pt idx="4">
                  <c:v>United Arab Emirates</c:v>
                </c:pt>
              </c:strCache>
            </c:strRef>
          </c:cat>
          <c:val>
            <c:numRef>
              <c:f>Sheet1!$B$2:$B$6</c:f>
              <c:numCache>
                <c:formatCode>0%</c:formatCode>
                <c:ptCount val="5"/>
                <c:pt idx="0">
                  <c:v>0.88312519275827306</c:v>
                </c:pt>
                <c:pt idx="1">
                  <c:v>0.72</c:v>
                </c:pt>
                <c:pt idx="2">
                  <c:v>0.82810670309783185</c:v>
                </c:pt>
                <c:pt idx="3">
                  <c:v>0.78389343870059203</c:v>
                </c:pt>
                <c:pt idx="4">
                  <c:v>0.81054787506400405</c:v>
                </c:pt>
              </c:numCache>
            </c:numRef>
          </c:val>
          <c:extLst>
            <c:ext xmlns:c16="http://schemas.microsoft.com/office/drawing/2014/chart" uri="{C3380CC4-5D6E-409C-BE32-E72D297353CC}">
              <c16:uniqueId val="{00000000-D707-514B-A806-6155F3239811}"/>
            </c:ext>
          </c:extLst>
        </c:ser>
        <c:ser>
          <c:idx val="1"/>
          <c:order val="1"/>
          <c:tx>
            <c:strRef>
              <c:f>Sheet1!$C$1</c:f>
              <c:strCache>
                <c:ptCount val="1"/>
                <c:pt idx="0">
                  <c:v>Non-Amex-accepting Merchants</c:v>
                </c:pt>
              </c:strCache>
            </c:strRef>
          </c:tx>
          <c:spPr>
            <a:solidFill>
              <a:schemeClr val="accent2">
                <a:lumMod val="60000"/>
                <a:lumOff val="40000"/>
              </a:schemeClr>
            </a:solidFill>
            <a:ln>
              <a:noFill/>
            </a:ln>
            <a:effectLst/>
          </c:spPr>
          <c:invertIfNegative val="0"/>
          <c:dLbls>
            <c:dLbl>
              <c:idx val="0"/>
              <c:layout>
                <c:manualLayout>
                  <c:x val="0"/>
                  <c:y val="-7.4234289081775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707-514B-A806-6155F3239811}"/>
                </c:ext>
              </c:extLst>
            </c:dLbl>
            <c:dLbl>
              <c:idx val="1"/>
              <c:layout>
                <c:manualLayout>
                  <c:x val="-5.42320578878671E-17"/>
                  <c:y val="-0.13758519691596099"/>
                </c:manualLayout>
              </c:layout>
              <c:tx>
                <c:rich>
                  <a:bodyPr/>
                  <a:lstStyle/>
                  <a:p>
                    <a:fld id="{B1E85064-E048-D046-BDA5-078046731A57}" type="VALUE">
                      <a:rPr lang="en-US" dirty="0">
                        <a:solidFill>
                          <a:schemeClr val="accent2"/>
                        </a:solidFill>
                      </a:rPr>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D707-514B-A806-6155F3239811}"/>
                </c:ext>
              </c:extLst>
            </c:dLbl>
            <c:dLbl>
              <c:idx val="2"/>
              <c:layout>
                <c:manualLayout>
                  <c:x val="0"/>
                  <c:y val="-9.68246401084784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707-514B-A806-6155F3239811}"/>
                </c:ext>
              </c:extLst>
            </c:dLbl>
            <c:dLbl>
              <c:idx val="3"/>
              <c:layout>
                <c:manualLayout>
                  <c:x val="0"/>
                  <c:y val="-0.10880582493130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707-514B-A806-6155F3239811}"/>
                </c:ext>
              </c:extLst>
            </c:dLbl>
            <c:dLbl>
              <c:idx val="4"/>
              <c:layout>
                <c:manualLayout>
                  <c:x val="0"/>
                  <c:y val="-0.10383693513116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3C6-CD4A-A0C7-E1F9D542097D}"/>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Israel</c:v>
                </c:pt>
                <c:pt idx="1">
                  <c:v>Kenya</c:v>
                </c:pt>
                <c:pt idx="2">
                  <c:v>Saudi Arabia</c:v>
                </c:pt>
                <c:pt idx="3">
                  <c:v>South Africa</c:v>
                </c:pt>
                <c:pt idx="4">
                  <c:v>United Arab Emirates</c:v>
                </c:pt>
              </c:strCache>
            </c:strRef>
          </c:cat>
          <c:val>
            <c:numRef>
              <c:f>Sheet1!$C$2:$C$6</c:f>
              <c:numCache>
                <c:formatCode>0%</c:formatCode>
                <c:ptCount val="5"/>
                <c:pt idx="0">
                  <c:v>0.11687480724172694</c:v>
                </c:pt>
                <c:pt idx="1">
                  <c:v>0.28000000000000003</c:v>
                </c:pt>
                <c:pt idx="2">
                  <c:v>0.17189329690216815</c:v>
                </c:pt>
                <c:pt idx="3">
                  <c:v>0.21610656129940797</c:v>
                </c:pt>
                <c:pt idx="4">
                  <c:v>0.18945212493599595</c:v>
                </c:pt>
              </c:numCache>
            </c:numRef>
          </c:val>
          <c:extLst>
            <c:ext xmlns:c16="http://schemas.microsoft.com/office/drawing/2014/chart" uri="{C3380CC4-5D6E-409C-BE32-E72D297353CC}">
              <c16:uniqueId val="{00000005-D707-514B-A806-6155F3239811}"/>
            </c:ext>
          </c:extLst>
        </c:ser>
        <c:dLbls>
          <c:showLegendKey val="0"/>
          <c:showVal val="0"/>
          <c:showCatName val="0"/>
          <c:showSerName val="0"/>
          <c:showPercent val="0"/>
          <c:showBubbleSize val="0"/>
        </c:dLbls>
        <c:gapWidth val="40"/>
        <c:overlap val="100"/>
        <c:axId val="772448032"/>
        <c:axId val="772442096"/>
      </c:barChart>
      <c:catAx>
        <c:axId val="772448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2"/>
                </a:solidFill>
                <a:latin typeface="+mn-lt"/>
                <a:ea typeface="+mn-ea"/>
                <a:cs typeface="+mn-cs"/>
              </a:defRPr>
            </a:pPr>
            <a:endParaRPr lang="en-US"/>
          </a:p>
        </c:txPr>
        <c:crossAx val="772442096"/>
        <c:crosses val="autoZero"/>
        <c:auto val="1"/>
        <c:lblAlgn val="ctr"/>
        <c:lblOffset val="100"/>
        <c:noMultiLvlLbl val="0"/>
      </c:catAx>
      <c:valAx>
        <c:axId val="772442096"/>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772448032"/>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0"/>
          <c:y val="0.50427427021119198"/>
          <c:w val="0.14258405503177199"/>
          <c:h val="0.29794079454861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0.96</c:v>
                </c:pt>
                <c:pt idx="1">
                  <c:v>0.99</c:v>
                </c:pt>
                <c:pt idx="2">
                  <c:v>0.97</c:v>
                </c:pt>
                <c:pt idx="3">
                  <c:v>0.86</c:v>
                </c:pt>
                <c:pt idx="4">
                  <c:v>0.91</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7.4497027744567501E-4"/>
                  <c:y val="-4.7419635278332997E-2"/>
                </c:manualLayout>
              </c:layout>
              <c:showLegendKey val="0"/>
              <c:showVal val="1"/>
              <c:showCatName val="0"/>
              <c:showSerName val="0"/>
              <c:showPercent val="0"/>
              <c:showBubbleSize val="0"/>
              <c:extLst>
                <c:ext xmlns:c15="http://schemas.microsoft.com/office/drawing/2012/chart" uri="{CE6537A1-D6FC-4f65-9D91-7224C49458BB}">
                  <c15:layout>
                    <c:manualLayout>
                      <c:w val="3.9185436593643902E-2"/>
                      <c:h val="6.6229641227587593E-2"/>
                    </c:manualLayout>
                  </c15:layout>
                </c:ext>
                <c:ext xmlns:c16="http://schemas.microsoft.com/office/drawing/2014/chart" uri="{C3380CC4-5D6E-409C-BE32-E72D297353CC}">
                  <c16:uniqueId val="{00000001-5FE5-E648-BC5C-1012F1BF2D4F}"/>
                </c:ext>
              </c:extLst>
            </c:dLbl>
            <c:dLbl>
              <c:idx val="1"/>
              <c:layout>
                <c:manualLayout>
                  <c:x val="-5.4630522582892898E-17"/>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85295929188297E-4"/>
                  <c:y val="-7.9032829181716099E-2"/>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5.8659076964228499E-8"/>
                  <c:y val="-5.9274582992101699E-2"/>
                </c:manualLayout>
              </c:layout>
              <c:showLegendKey val="0"/>
              <c:showVal val="1"/>
              <c:showCatName val="0"/>
              <c:showSerName val="0"/>
              <c:showPercent val="0"/>
              <c:showBubbleSize val="0"/>
              <c:extLst>
                <c:ext xmlns:c15="http://schemas.microsoft.com/office/drawing/2012/chart" uri="{CE6537A1-D6FC-4f65-9D91-7224C49458BB}">
                  <c15:layout>
                    <c:manualLayout>
                      <c:w val="3.4715614928969699E-2"/>
                      <c:h val="6.6229641227587593E-2"/>
                    </c:manualLayout>
                  </c15:layout>
                </c:ext>
                <c:ext xmlns:c16="http://schemas.microsoft.com/office/drawing/2014/chart" uri="{C3380CC4-5D6E-409C-BE32-E72D297353CC}">
                  <c16:uniqueId val="{00000005-5FE5-E648-BC5C-1012F1BF2D4F}"/>
                </c:ext>
              </c:extLst>
            </c:dLbl>
            <c:dLbl>
              <c:idx val="5"/>
              <c:layout>
                <c:manualLayout>
                  <c:x val="-7.4502893652277601E-4"/>
                  <c:y val="-8.2984789573122303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4.0000000000000036E-2</c:v>
                </c:pt>
                <c:pt idx="1">
                  <c:v>1.0000000000000009E-2</c:v>
                </c:pt>
                <c:pt idx="2">
                  <c:v>3.0000000000000027E-2</c:v>
                </c:pt>
                <c:pt idx="3">
                  <c:v>0.14000000000000001</c:v>
                </c:pt>
                <c:pt idx="4">
                  <c:v>8.9999999999999969E-2</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850060768"/>
        <c:axId val="852947232"/>
      </c:barChart>
      <c:catAx>
        <c:axId val="8500607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52947232"/>
        <c:crosses val="autoZero"/>
        <c:auto val="1"/>
        <c:lblAlgn val="ctr"/>
        <c:lblOffset val="100"/>
        <c:noMultiLvlLbl val="0"/>
      </c:catAx>
      <c:valAx>
        <c:axId val="85294723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50060768"/>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59649058880211"/>
                  <c:y val="0.127521162881834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58985650836837"/>
                  <c:y val="0.122942045622922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0.47</c:v>
                </c:pt>
                <c:pt idx="1">
                  <c:v>0.04</c:v>
                </c:pt>
                <c:pt idx="2">
                  <c:v>0.09</c:v>
                </c:pt>
                <c:pt idx="3">
                  <c:v>0.39</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8435774061844401"/>
                  <c:y val="0.11872799067213"/>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32068288806334"/>
                  <c:y val="9.9770542154743305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0.42</c:v>
                </c:pt>
                <c:pt idx="1">
                  <c:v>0.05</c:v>
                </c:pt>
                <c:pt idx="2">
                  <c:v>0.16</c:v>
                </c:pt>
                <c:pt idx="3">
                  <c:v>0.37</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$11.5M</c:v>
                </c:pt>
                <c:pt idx="1">
                  <c:v>Car Rental
$1.0M</c:v>
                </c:pt>
                <c:pt idx="2">
                  <c:v>Lodging
$10.4M</c:v>
                </c:pt>
                <c:pt idx="3">
                  <c:v>Meals
$2.2M</c:v>
                </c:pt>
                <c:pt idx="4">
                  <c:v>Ground Trans.
$3.6M</c:v>
                </c:pt>
              </c:strCache>
            </c:strRef>
          </c:cat>
          <c:val>
            <c:numRef>
              <c:f>Sheet1!$B$2:$B$6</c:f>
              <c:numCache>
                <c:formatCode>0%</c:formatCode>
                <c:ptCount val="5"/>
                <c:pt idx="0">
                  <c:v>0.97</c:v>
                </c:pt>
                <c:pt idx="1">
                  <c:v>0.99</c:v>
                </c:pt>
                <c:pt idx="2">
                  <c:v>0.95</c:v>
                </c:pt>
                <c:pt idx="3">
                  <c:v>0.83</c:v>
                </c:pt>
                <c:pt idx="4">
                  <c:v>0.88</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2.73152612914464E-17"/>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88297E-4"/>
                  <c:y val="-8.6936127657561896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1.0926104516578601E-16"/>
                  <c:y val="-7.22999345333071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1161836880702E-4"/>
                  <c:y val="-9.0887932472226401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$11.5M</c:v>
                </c:pt>
                <c:pt idx="1">
                  <c:v>Car Rental
$1.0M</c:v>
                </c:pt>
                <c:pt idx="2">
                  <c:v>Lodging
$10.4M</c:v>
                </c:pt>
                <c:pt idx="3">
                  <c:v>Meals
$2.2M</c:v>
                </c:pt>
                <c:pt idx="4">
                  <c:v>Ground Trans.
$3.6M</c:v>
                </c:pt>
              </c:strCache>
            </c:strRef>
          </c:cat>
          <c:val>
            <c:numRef>
              <c:f>Sheet1!$C$2:$C$6</c:f>
              <c:numCache>
                <c:formatCode>0%</c:formatCode>
                <c:ptCount val="5"/>
                <c:pt idx="0">
                  <c:v>3.0000000000000027E-2</c:v>
                </c:pt>
                <c:pt idx="1">
                  <c:v>1.0000000000000009E-2</c:v>
                </c:pt>
                <c:pt idx="2">
                  <c:v>5.0000000000000044E-2</c:v>
                </c:pt>
                <c:pt idx="3">
                  <c:v>0.17000000000000004</c:v>
                </c:pt>
                <c:pt idx="4">
                  <c:v>0.12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849970800"/>
        <c:axId val="849975232"/>
      </c:barChart>
      <c:catAx>
        <c:axId val="849970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49975232"/>
        <c:crosses val="autoZero"/>
        <c:auto val="1"/>
        <c:lblAlgn val="ctr"/>
        <c:lblOffset val="100"/>
        <c:noMultiLvlLbl val="0"/>
      </c:catAx>
      <c:valAx>
        <c:axId val="84997523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4997080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61"/>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3"/>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E4D-C545-8453-381B483ADE96}"/>
                </c:ext>
              </c:extLst>
            </c:dLbl>
            <c:dLbl>
              <c:idx val="4"/>
              <c:layout>
                <c:manualLayout>
                  <c:x val="0"/>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E4D-C545-8453-381B483ADE9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0.98</c:v>
                </c:pt>
                <c:pt idx="1">
                  <c:v>0.96</c:v>
                </c:pt>
                <c:pt idx="2">
                  <c:v>0.93</c:v>
                </c:pt>
                <c:pt idx="3">
                  <c:v>0.76</c:v>
                </c:pt>
                <c:pt idx="4">
                  <c:v>0.85</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5.8659076964228499E-8"/>
                  <c:y val="-4.1492472574932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5.4374693513819003E-2"/>
                    </c:manualLayout>
                  </c15:layout>
                </c:ext>
                <c:ext xmlns:c16="http://schemas.microsoft.com/office/drawing/2014/chart" uri="{C3380CC4-5D6E-409C-BE32-E72D297353CC}">
                  <c16:uniqueId val="{00000001-5FE5-E648-BC5C-1012F1BF2D4F}"/>
                </c:ext>
              </c:extLst>
            </c:dLbl>
            <c:dLbl>
              <c:idx val="1"/>
              <c:layout>
                <c:manualLayout>
                  <c:x val="-5.4630522582892898E-17"/>
                  <c:y val="-5.137144009299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5.1371440092997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85295929188297E-4"/>
                  <c:y val="-0.114597672323022"/>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7.92066084021396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9.8791386524813896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2.0000000000000018E-2</c:v>
                </c:pt>
                <c:pt idx="1">
                  <c:v>4.0000000000000036E-2</c:v>
                </c:pt>
                <c:pt idx="2">
                  <c:v>6.9999999999999951E-2</c:v>
                </c:pt>
                <c:pt idx="3">
                  <c:v>0.24</c:v>
                </c:pt>
                <c:pt idx="4">
                  <c:v>0.15000000000000002</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854151984"/>
        <c:axId val="854149216"/>
      </c:barChart>
      <c:catAx>
        <c:axId val="8541519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54149216"/>
        <c:crosses val="autoZero"/>
        <c:auto val="1"/>
        <c:lblAlgn val="ctr"/>
        <c:lblOffset val="100"/>
        <c:noMultiLvlLbl val="0"/>
      </c:catAx>
      <c:valAx>
        <c:axId val="854149216"/>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5415198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0311709238723399"/>
                  <c:y val="0.131917835535361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2593092574630499"/>
                  <c:y val="-8.6829091986700604E-3"/>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0.65</c:v>
                </c:pt>
                <c:pt idx="1">
                  <c:v>0.02</c:v>
                </c:pt>
                <c:pt idx="2">
                  <c:v>0.05</c:v>
                </c:pt>
                <c:pt idx="3">
                  <c:v>0.28000000000000003</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4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63717421719875"/>
                  <c:y val="0.13093446949817"/>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4722794341771401"/>
                  <c:y val="-2.62695998127779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0.5</c:v>
                </c:pt>
                <c:pt idx="1">
                  <c:v>0.02</c:v>
                </c:pt>
                <c:pt idx="2">
                  <c:v>0.22</c:v>
                </c:pt>
                <c:pt idx="3">
                  <c:v>0.27</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4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$3.3M</c:v>
                </c:pt>
                <c:pt idx="1">
                  <c:v>Car Rental
$0.1M</c:v>
                </c:pt>
                <c:pt idx="2">
                  <c:v>Lodging
$6.5M</c:v>
                </c:pt>
                <c:pt idx="3">
                  <c:v>Meals
$2.2M</c:v>
                </c:pt>
                <c:pt idx="4">
                  <c:v>Ground Trans.
$0.5M</c:v>
                </c:pt>
              </c:strCache>
            </c:strRef>
          </c:cat>
          <c:val>
            <c:numRef>
              <c:f>Sheet1!$B$2:$B$6</c:f>
              <c:numCache>
                <c:formatCode>0%</c:formatCode>
                <c:ptCount val="5"/>
                <c:pt idx="0">
                  <c:v>0.99</c:v>
                </c:pt>
                <c:pt idx="1">
                  <c:v>0.91</c:v>
                </c:pt>
                <c:pt idx="2">
                  <c:v>0.98</c:v>
                </c:pt>
                <c:pt idx="3">
                  <c:v>0.93</c:v>
                </c:pt>
                <c:pt idx="4">
                  <c:v>0.82</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4.4697630055971996E-3"/>
                  <c:y val="-5.7298913949881902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5.4374693513819003E-2"/>
                    </c:manualLayout>
                  </c15:layout>
                </c:ext>
                <c:ext xmlns:c16="http://schemas.microsoft.com/office/drawing/2014/chart" uri="{C3380CC4-5D6E-409C-BE32-E72D297353CC}">
                  <c16:uniqueId val="{00000004-5033-004E-A4A9-396D8DFABC7F}"/>
                </c:ext>
              </c:extLst>
            </c:dLbl>
            <c:dLbl>
              <c:idx val="2"/>
              <c:layout>
                <c:manualLayout>
                  <c:x val="5.8659076964228499E-8"/>
                  <c:y val="-4.3468297193893397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5.0423044275896098E-2"/>
                    </c:manualLayout>
                  </c15:layout>
                </c:ext>
                <c:ext xmlns:c16="http://schemas.microsoft.com/office/drawing/2014/chart" uri="{C3380CC4-5D6E-409C-BE32-E72D297353CC}">
                  <c16:uniqueId val="{00000005-5033-004E-A4A9-396D8DFABC7F}"/>
                </c:ext>
              </c:extLst>
            </c:dLbl>
            <c:dLbl>
              <c:idx val="3"/>
              <c:layout>
                <c:manualLayout>
                  <c:x val="-7.4485295929188297E-4"/>
                  <c:y val="-5.53229337541788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1.0926104516578601E-16"/>
                  <c:y val="-9.8791075371330597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4631227980849002E-2"/>
                      <c:h val="5.8326342751741797E-2"/>
                    </c:manualLayout>
                  </c15:layout>
                </c:ext>
                <c:ext xmlns:c16="http://schemas.microsoft.com/office/drawing/2014/chart" uri="{C3380CC4-5D6E-409C-BE32-E72D297353CC}">
                  <c16:uniqueId val="{00000007-5033-004E-A4A9-396D8DFABC7F}"/>
                </c:ext>
              </c:extLst>
            </c:dLbl>
            <c:dLbl>
              <c:idx val="5"/>
              <c:layout>
                <c:manualLayout>
                  <c:x val="-7.4497027744581195E-4"/>
                  <c:y val="-0.118549477137687"/>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$3.3M</c:v>
                </c:pt>
                <c:pt idx="1">
                  <c:v>Car Rental
$0.1M</c:v>
                </c:pt>
                <c:pt idx="2">
                  <c:v>Lodging
$6.5M</c:v>
                </c:pt>
                <c:pt idx="3">
                  <c:v>Meals
$2.2M</c:v>
                </c:pt>
                <c:pt idx="4">
                  <c:v>Ground Trans.
$0.5M</c:v>
                </c:pt>
              </c:strCache>
            </c:strRef>
          </c:cat>
          <c:val>
            <c:numRef>
              <c:f>Sheet1!$C$2:$C$6</c:f>
              <c:numCache>
                <c:formatCode>0%</c:formatCode>
                <c:ptCount val="5"/>
                <c:pt idx="0">
                  <c:v>1.0000000000000009E-2</c:v>
                </c:pt>
                <c:pt idx="1">
                  <c:v>8.9999999999999969E-2</c:v>
                </c:pt>
                <c:pt idx="2">
                  <c:v>2.0000000000000018E-2</c:v>
                </c:pt>
                <c:pt idx="3">
                  <c:v>6.9999999999999951E-2</c:v>
                </c:pt>
                <c:pt idx="4">
                  <c:v>0.18000000000000005</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863072176"/>
        <c:axId val="403542160"/>
      </c:barChart>
      <c:catAx>
        <c:axId val="8630721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403542160"/>
        <c:crosses val="autoZero"/>
        <c:auto val="1"/>
        <c:lblAlgn val="ctr"/>
        <c:lblOffset val="100"/>
        <c:noMultiLvlLbl val="0"/>
      </c:catAx>
      <c:valAx>
        <c:axId val="403542160"/>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6307217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5"/>
              <c:layout>
                <c:manualLayout>
                  <c:x val="1.4899405548915101E-3"/>
                  <c:y val="-5.92747385688435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8C2-1149-A1D8-C7D4952273D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0.95</c:v>
                </c:pt>
                <c:pt idx="1">
                  <c:v>0.8</c:v>
                </c:pt>
                <c:pt idx="2">
                  <c:v>0.91</c:v>
                </c:pt>
                <c:pt idx="3">
                  <c:v>0.84</c:v>
                </c:pt>
                <c:pt idx="4">
                  <c:v>0.56999999999999995</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2.73152612914464E-17"/>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9.87912309480721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5.92747385688432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85295929188297E-4"/>
                  <c:y val="-8.2984478419639005E-2"/>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0.18177586494445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20943756518665499"/>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5.0000000000000044E-2</c:v>
                </c:pt>
                <c:pt idx="1">
                  <c:v>0.19999999999999996</c:v>
                </c:pt>
                <c:pt idx="2">
                  <c:v>8.9999999999999969E-2</c:v>
                </c:pt>
                <c:pt idx="3">
                  <c:v>0.16000000000000003</c:v>
                </c:pt>
                <c:pt idx="4">
                  <c:v>0.43000000000000005</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403358816"/>
        <c:axId val="403363040"/>
      </c:barChart>
      <c:catAx>
        <c:axId val="4033588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403363040"/>
        <c:crosses val="autoZero"/>
        <c:auto val="1"/>
        <c:lblAlgn val="ctr"/>
        <c:lblOffset val="100"/>
        <c:noMultiLvlLbl val="0"/>
      </c:catAx>
      <c:valAx>
        <c:axId val="403363040"/>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0335881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61"/>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42737821999"/>
                  <c:y val="-7.6751018158604301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8252136700230401"/>
                  <c:y val="0.140711180842415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4796740913999299"/>
                  <c:y val="0.114423925100085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0.45</c:v>
                </c:pt>
                <c:pt idx="1">
                  <c:v>0.04</c:v>
                </c:pt>
                <c:pt idx="2">
                  <c:v>0.13</c:v>
                </c:pt>
                <c:pt idx="3">
                  <c:v>0.38</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0098531897553"/>
          <c:y val="0.157717202919917"/>
          <c:w val="0.86806888241927005"/>
          <c:h val="0.69891829107186099"/>
        </c:manualLayout>
      </c:layout>
      <c:barChart>
        <c:barDir val="col"/>
        <c:grouping val="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Australia</c:v>
                </c:pt>
                <c:pt idx="1">
                  <c:v>China</c:v>
                </c:pt>
                <c:pt idx="2">
                  <c:v>Hong Kong</c:v>
                </c:pt>
                <c:pt idx="3">
                  <c:v>India</c:v>
                </c:pt>
                <c:pt idx="4">
                  <c:v>Indonesia</c:v>
                </c:pt>
                <c:pt idx="5">
                  <c:v>Japan</c:v>
                </c:pt>
                <c:pt idx="6">
                  <c:v>Malaysia</c:v>
                </c:pt>
                <c:pt idx="7">
                  <c:v>New Zealand</c:v>
                </c:pt>
                <c:pt idx="8">
                  <c:v>Philippines</c:v>
                </c:pt>
                <c:pt idx="9">
                  <c:v>Singapore</c:v>
                </c:pt>
                <c:pt idx="10">
                  <c:v>South Korea</c:v>
                </c:pt>
                <c:pt idx="11">
                  <c:v>Taiwan</c:v>
                </c:pt>
                <c:pt idx="12">
                  <c:v>Thailand</c:v>
                </c:pt>
                <c:pt idx="13">
                  <c:v>Vietnam</c:v>
                </c:pt>
              </c:strCache>
            </c:strRef>
          </c:cat>
          <c:val>
            <c:numRef>
              <c:f>Sheet1!$B$2:$B$15</c:f>
              <c:numCache>
                <c:formatCode>0%</c:formatCode>
                <c:ptCount val="14"/>
                <c:pt idx="0">
                  <c:v>0.91718069493154653</c:v>
                </c:pt>
                <c:pt idx="1">
                  <c:v>0.98436176237874395</c:v>
                </c:pt>
                <c:pt idx="2">
                  <c:v>0.92350234024047351</c:v>
                </c:pt>
                <c:pt idx="3">
                  <c:v>0.91298900802550353</c:v>
                </c:pt>
                <c:pt idx="4">
                  <c:v>0.84286003176203661</c:v>
                </c:pt>
                <c:pt idx="5">
                  <c:v>0.9203483489604265</c:v>
                </c:pt>
                <c:pt idx="6">
                  <c:v>0.84861116408071824</c:v>
                </c:pt>
                <c:pt idx="7">
                  <c:v>0.94739923137143012</c:v>
                </c:pt>
                <c:pt idx="8">
                  <c:v>0.8731683522270528</c:v>
                </c:pt>
                <c:pt idx="9">
                  <c:v>0.91087830016481031</c:v>
                </c:pt>
                <c:pt idx="10">
                  <c:v>0.9881763393637637</c:v>
                </c:pt>
                <c:pt idx="11">
                  <c:v>0.89798101829401922</c:v>
                </c:pt>
                <c:pt idx="12">
                  <c:v>0.86752801544260993</c:v>
                </c:pt>
                <c:pt idx="13">
                  <c:v>0.74626426392139533</c:v>
                </c:pt>
              </c:numCache>
            </c:numRef>
          </c:val>
          <c:extLst>
            <c:ext xmlns:c16="http://schemas.microsoft.com/office/drawing/2014/chart" uri="{C3380CC4-5D6E-409C-BE32-E72D297353CC}">
              <c16:uniqueId val="{00000000-1C97-314F-AD25-113FDDCAA4AE}"/>
            </c:ext>
          </c:extLst>
        </c:ser>
        <c:ser>
          <c:idx val="1"/>
          <c:order val="1"/>
          <c:tx>
            <c:strRef>
              <c:f>Sheet1!$C$1</c:f>
              <c:strCache>
                <c:ptCount val="1"/>
                <c:pt idx="0">
                  <c:v>Non-Amex-accepting Merchants</c:v>
                </c:pt>
              </c:strCache>
            </c:strRef>
          </c:tx>
          <c:spPr>
            <a:solidFill>
              <a:schemeClr val="accent2">
                <a:lumMod val="60000"/>
                <a:lumOff val="40000"/>
              </a:schemeClr>
            </a:solidFill>
            <a:ln>
              <a:noFill/>
            </a:ln>
            <a:effectLst/>
          </c:spPr>
          <c:invertIfNegative val="0"/>
          <c:dLbls>
            <c:dLbl>
              <c:idx val="0"/>
              <c:layout>
                <c:manualLayout>
                  <c:x val="-1.4790732103971201E-3"/>
                  <c:y val="-5.7535722337441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C97-314F-AD25-113FDDCAA4AE}"/>
                </c:ext>
              </c:extLst>
            </c:dLbl>
            <c:dLbl>
              <c:idx val="1"/>
              <c:layout>
                <c:manualLayout>
                  <c:x val="7.3959483642731401E-4"/>
                  <c:y val="-3.4712990641972301E-2"/>
                </c:manualLayout>
              </c:layout>
              <c:showLegendKey val="0"/>
              <c:showVal val="1"/>
              <c:showCatName val="0"/>
              <c:showSerName val="0"/>
              <c:showPercent val="0"/>
              <c:showBubbleSize val="0"/>
              <c:extLst>
                <c:ext xmlns:c15="http://schemas.microsoft.com/office/drawing/2012/chart" uri="{CE6537A1-D6FC-4f65-9D91-7224C49458BB}">
                  <c15:layout>
                    <c:manualLayout>
                      <c:w val="3.1726120363018098E-2"/>
                      <c:h val="5.4374422159298899E-2"/>
                    </c:manualLayout>
                  </c15:layout>
                </c:ext>
                <c:ext xmlns:c16="http://schemas.microsoft.com/office/drawing/2014/chart" uri="{C3380CC4-5D6E-409C-BE32-E72D297353CC}">
                  <c16:uniqueId val="{00000002-1C97-314F-AD25-113FDDCAA4AE}"/>
                </c:ext>
              </c:extLst>
            </c:dLbl>
            <c:dLbl>
              <c:idx val="2"/>
              <c:layout>
                <c:manualLayout>
                  <c:x val="-5.42320578878671E-17"/>
                  <c:y val="-5.616382620442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C97-314F-AD25-113FDDCAA4AE}"/>
                </c:ext>
              </c:extLst>
            </c:dLbl>
            <c:dLbl>
              <c:idx val="3"/>
              <c:layout>
                <c:manualLayout>
                  <c:x val="2.9581464207942298E-3"/>
                  <c:y val="-6.43925437164468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C97-314F-AD25-113FDDCAA4AE}"/>
                </c:ext>
              </c:extLst>
            </c:dLbl>
            <c:dLbl>
              <c:idx val="4"/>
              <c:layout>
                <c:manualLayout>
                  <c:x val="2.9581464207942298E-3"/>
                  <c:y val="-8.6117433481652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C97-314F-AD25-113FDDCAA4AE}"/>
                </c:ext>
              </c:extLst>
            </c:dLbl>
            <c:dLbl>
              <c:idx val="5"/>
              <c:layout>
                <c:manualLayout>
                  <c:x val="-5.4232057887867297E-17"/>
                  <c:y val="-5.09619671861828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1C97-314F-AD25-113FDDCAA4AE}"/>
                </c:ext>
              </c:extLst>
            </c:dLbl>
            <c:dLbl>
              <c:idx val="6"/>
              <c:layout>
                <c:manualLayout>
                  <c:x val="-2.9581464207942298E-3"/>
                  <c:y val="-7.92278142411859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1C97-314F-AD25-113FDDCAA4AE}"/>
                </c:ext>
              </c:extLst>
            </c:dLbl>
            <c:dLbl>
              <c:idx val="7"/>
              <c:layout>
                <c:manualLayout>
                  <c:x val="0"/>
                  <c:y val="-4.61451136948208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1C97-314F-AD25-113FDDCAA4AE}"/>
                </c:ext>
              </c:extLst>
            </c:dLbl>
            <c:dLbl>
              <c:idx val="8"/>
              <c:layout>
                <c:manualLayout>
                  <c:x val="1.4790732103971201E-3"/>
                  <c:y val="-6.65982737687726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C97-314F-AD25-113FDDCAA4AE}"/>
                </c:ext>
              </c:extLst>
            </c:dLbl>
            <c:dLbl>
              <c:idx val="9"/>
              <c:layout>
                <c:manualLayout>
                  <c:x val="-1.4790732103971201E-3"/>
                  <c:y val="-5.72946137342670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1C97-314F-AD25-113FDDCAA4AE}"/>
                </c:ext>
              </c:extLst>
            </c:dLbl>
            <c:dLbl>
              <c:idx val="10"/>
              <c:layout>
                <c:manualLayout>
                  <c:x val="-1.08464115775734E-16"/>
                  <c:y val="-3.37729330181981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B5E-2F4F-AA64-C8BE8DF245D8}"/>
                </c:ext>
              </c:extLst>
            </c:dLbl>
            <c:dLbl>
              <c:idx val="11"/>
              <c:layout>
                <c:manualLayout>
                  <c:x val="-1.4790732103971201E-3"/>
                  <c:y val="-6.00407698101299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B5E-2F4F-AA64-C8BE8DF245D8}"/>
                </c:ext>
              </c:extLst>
            </c:dLbl>
            <c:dLbl>
              <c:idx val="12"/>
              <c:layout>
                <c:manualLayout>
                  <c:x val="-2.95814642079434E-3"/>
                  <c:y val="-6.75458660363962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B5E-2F4F-AA64-C8BE8DF245D8}"/>
                </c:ext>
              </c:extLst>
            </c:dLbl>
            <c:dLbl>
              <c:idx val="13"/>
              <c:layout>
                <c:manualLayout>
                  <c:x val="0"/>
                  <c:y val="-0.11257644339399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B5E-2F4F-AA64-C8BE8DF245D8}"/>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Australia</c:v>
                </c:pt>
                <c:pt idx="1">
                  <c:v>China</c:v>
                </c:pt>
                <c:pt idx="2">
                  <c:v>Hong Kong</c:v>
                </c:pt>
                <c:pt idx="3">
                  <c:v>India</c:v>
                </c:pt>
                <c:pt idx="4">
                  <c:v>Indonesia</c:v>
                </c:pt>
                <c:pt idx="5">
                  <c:v>Japan</c:v>
                </c:pt>
                <c:pt idx="6">
                  <c:v>Malaysia</c:v>
                </c:pt>
                <c:pt idx="7">
                  <c:v>New Zealand</c:v>
                </c:pt>
                <c:pt idx="8">
                  <c:v>Philippines</c:v>
                </c:pt>
                <c:pt idx="9">
                  <c:v>Singapore</c:v>
                </c:pt>
                <c:pt idx="10">
                  <c:v>South Korea</c:v>
                </c:pt>
                <c:pt idx="11">
                  <c:v>Taiwan</c:v>
                </c:pt>
                <c:pt idx="12">
                  <c:v>Thailand</c:v>
                </c:pt>
                <c:pt idx="13">
                  <c:v>Vietnam</c:v>
                </c:pt>
              </c:strCache>
            </c:strRef>
          </c:cat>
          <c:val>
            <c:numRef>
              <c:f>Sheet1!$C$2:$C$15</c:f>
              <c:numCache>
                <c:formatCode>0%</c:formatCode>
                <c:ptCount val="14"/>
                <c:pt idx="0">
                  <c:v>8.2819305068453475E-2</c:v>
                </c:pt>
                <c:pt idx="1">
                  <c:v>1.5638237621256046E-2</c:v>
                </c:pt>
                <c:pt idx="2">
                  <c:v>7.6497659759526493E-2</c:v>
                </c:pt>
                <c:pt idx="3">
                  <c:v>8.7010991974496465E-2</c:v>
                </c:pt>
                <c:pt idx="4">
                  <c:v>0.15713996823796339</c:v>
                </c:pt>
                <c:pt idx="5">
                  <c:v>7.9651651039573501E-2</c:v>
                </c:pt>
                <c:pt idx="6">
                  <c:v>0.15138883591928176</c:v>
                </c:pt>
                <c:pt idx="7">
                  <c:v>5.2600768628569883E-2</c:v>
                </c:pt>
                <c:pt idx="8">
                  <c:v>0.1268316477729472</c:v>
                </c:pt>
                <c:pt idx="9">
                  <c:v>8.9121699835189694E-2</c:v>
                </c:pt>
                <c:pt idx="10">
                  <c:v>1.1823660636236299E-2</c:v>
                </c:pt>
                <c:pt idx="11">
                  <c:v>0.10201898170598078</c:v>
                </c:pt>
                <c:pt idx="12">
                  <c:v>0.13247198455739007</c:v>
                </c:pt>
                <c:pt idx="13">
                  <c:v>0.25373573607860467</c:v>
                </c:pt>
              </c:numCache>
            </c:numRef>
          </c:val>
          <c:extLst>
            <c:ext xmlns:c16="http://schemas.microsoft.com/office/drawing/2014/chart" uri="{C3380CC4-5D6E-409C-BE32-E72D297353CC}">
              <c16:uniqueId val="{0000000B-1C97-314F-AD25-113FDDCAA4AE}"/>
            </c:ext>
          </c:extLst>
        </c:ser>
        <c:dLbls>
          <c:showLegendKey val="0"/>
          <c:showVal val="0"/>
          <c:showCatName val="0"/>
          <c:showSerName val="0"/>
          <c:showPercent val="0"/>
          <c:showBubbleSize val="0"/>
        </c:dLbls>
        <c:gapWidth val="40"/>
        <c:overlap val="100"/>
        <c:axId val="772160688"/>
        <c:axId val="772156192"/>
      </c:barChart>
      <c:catAx>
        <c:axId val="7721606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2"/>
                </a:solidFill>
                <a:latin typeface="+mn-lt"/>
                <a:ea typeface="+mn-ea"/>
                <a:cs typeface="+mn-cs"/>
              </a:defRPr>
            </a:pPr>
            <a:endParaRPr lang="en-US"/>
          </a:p>
        </c:txPr>
        <c:crossAx val="772156192"/>
        <c:crosses val="autoZero"/>
        <c:auto val="1"/>
        <c:lblAlgn val="ctr"/>
        <c:lblOffset val="100"/>
        <c:noMultiLvlLbl val="0"/>
      </c:catAx>
      <c:valAx>
        <c:axId val="772156192"/>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772160688"/>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egendEntry>
        <c:idx val="1"/>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Entry>
      <c:layout>
        <c:manualLayout>
          <c:xMode val="edge"/>
          <c:yMode val="edge"/>
          <c:x val="0"/>
          <c:y val="0.50427423265385496"/>
          <c:w val="0.105607224771844"/>
          <c:h val="0.297940794548614"/>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5622970228768801"/>
                  <c:y val="-0.13830443530798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1006697124441301"/>
                  <c:y val="-4.83455701618945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9633864695992002"/>
                  <c:y val="0.110027252446558"/>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0.17</c:v>
                </c:pt>
                <c:pt idx="1">
                  <c:v>0.06</c:v>
                </c:pt>
                <c:pt idx="2">
                  <c:v>0.39</c:v>
                </c:pt>
                <c:pt idx="3">
                  <c:v>0.38</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5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$11.1M</c:v>
                </c:pt>
                <c:pt idx="1">
                  <c:v>Car Rental
$0.4M</c:v>
                </c:pt>
                <c:pt idx="2">
                  <c:v>Lodging
$18.6M</c:v>
                </c:pt>
                <c:pt idx="3">
                  <c:v>Meals
$5.1M</c:v>
                </c:pt>
                <c:pt idx="4">
                  <c:v>Ground Trans.
$1.7M</c:v>
                </c:pt>
              </c:strCache>
            </c:strRef>
          </c:cat>
          <c:val>
            <c:numRef>
              <c:f>Sheet1!$B$2:$B$6</c:f>
              <c:numCache>
                <c:formatCode>0%</c:formatCode>
                <c:ptCount val="5"/>
                <c:pt idx="0">
                  <c:v>0.93</c:v>
                </c:pt>
                <c:pt idx="1">
                  <c:v>0.88</c:v>
                </c:pt>
                <c:pt idx="2">
                  <c:v>0.95</c:v>
                </c:pt>
                <c:pt idx="3">
                  <c:v>0.8</c:v>
                </c:pt>
                <c:pt idx="4">
                  <c:v>0.75</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2.73152612914464E-17"/>
                  <c:y val="-5.1371440092997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7.11296862826120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5.1371440092997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88297E-4"/>
                  <c:y val="-9.8791075371330597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1.0926104516578601E-16"/>
                  <c:y val="-0.11459782789976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0.10274288018599501"/>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$11.1M</c:v>
                </c:pt>
                <c:pt idx="1">
                  <c:v>Car Rental
$0.4M</c:v>
                </c:pt>
                <c:pt idx="2">
                  <c:v>Lodging
$18.6M</c:v>
                </c:pt>
                <c:pt idx="3">
                  <c:v>Meals
$5.1M</c:v>
                </c:pt>
                <c:pt idx="4">
                  <c:v>Ground Trans.
$1.7M</c:v>
                </c:pt>
              </c:strCache>
            </c:strRef>
          </c:cat>
          <c:val>
            <c:numRef>
              <c:f>Sheet1!$C$2:$C$6</c:f>
              <c:numCache>
                <c:formatCode>0%</c:formatCode>
                <c:ptCount val="5"/>
                <c:pt idx="0">
                  <c:v>6.9999999999999951E-2</c:v>
                </c:pt>
                <c:pt idx="1">
                  <c:v>0.12</c:v>
                </c:pt>
                <c:pt idx="2">
                  <c:v>5.0000000000000044E-2</c:v>
                </c:pt>
                <c:pt idx="3">
                  <c:v>0.19999999999999996</c:v>
                </c:pt>
                <c:pt idx="4">
                  <c:v>0.25</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859576624"/>
        <c:axId val="859568128"/>
      </c:barChart>
      <c:catAx>
        <c:axId val="8595766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59568128"/>
        <c:crosses val="autoZero"/>
        <c:auto val="1"/>
        <c:lblAlgn val="ctr"/>
        <c:lblOffset val="100"/>
        <c:noMultiLvlLbl val="0"/>
      </c:catAx>
      <c:valAx>
        <c:axId val="859568128"/>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5957662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4"/>
              <c:layout>
                <c:manualLayout>
                  <c:x val="-1.0926104516578601E-16"/>
                  <c:y val="-7.9032984758457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9EA-7A40-BED4-0730178036D0}"/>
                </c:ext>
              </c:extLst>
            </c:dLbl>
            <c:dLbl>
              <c:idx val="5"/>
              <c:layout>
                <c:manualLayout>
                  <c:x val="0"/>
                  <c:y val="-9.48395817101493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456-4241-B1D0-3FF96CD7ABD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0.89</c:v>
                </c:pt>
                <c:pt idx="1">
                  <c:v>0.77</c:v>
                </c:pt>
                <c:pt idx="2">
                  <c:v>0.86</c:v>
                </c:pt>
                <c:pt idx="3">
                  <c:v>0.69</c:v>
                </c:pt>
                <c:pt idx="4">
                  <c:v>0.36</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7.11296862826120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1.48994055489135E-3"/>
                  <c:y val="-0.116573496941984"/>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4631227980849002E-2"/>
                      <c:h val="6.2277991989664702E-2"/>
                    </c:manualLayout>
                  </c15:layout>
                </c:ext>
                <c:ext xmlns:c16="http://schemas.microsoft.com/office/drawing/2014/chart" uri="{C3380CC4-5D6E-409C-BE32-E72D297353CC}">
                  <c16:uniqueId val="{00000002-5FE5-E648-BC5C-1012F1BF2D4F}"/>
                </c:ext>
              </c:extLst>
            </c:dLbl>
            <c:dLbl>
              <c:idx val="2"/>
              <c:layout>
                <c:manualLayout>
                  <c:x val="4.4698216646742103E-3"/>
                  <c:y val="-8.1008964954160906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4631227980849002E-2"/>
                      <c:h val="6.2277991989664702E-2"/>
                    </c:manualLayout>
                  </c15:layout>
                </c:ext>
                <c:ext xmlns:c16="http://schemas.microsoft.com/office/drawing/2014/chart" uri="{C3380CC4-5D6E-409C-BE32-E72D297353CC}">
                  <c16:uniqueId val="{00000003-5FE5-E648-BC5C-1012F1BF2D4F}"/>
                </c:ext>
              </c:extLst>
            </c:dLbl>
            <c:dLbl>
              <c:idx val="3"/>
              <c:layout>
                <c:manualLayout>
                  <c:x val="-7.4485295929188297E-4"/>
                  <c:y val="-0.138307567750559"/>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2.9798811097829199E-3"/>
                  <c:y val="-0.2647604989408339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245002408327961"/>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0.10999999999999999</c:v>
                </c:pt>
                <c:pt idx="1">
                  <c:v>0.22999999999999998</c:v>
                </c:pt>
                <c:pt idx="2">
                  <c:v>0.14000000000000001</c:v>
                </c:pt>
                <c:pt idx="3">
                  <c:v>0.31000000000000005</c:v>
                </c:pt>
                <c:pt idx="4">
                  <c:v>0.64</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402847920"/>
        <c:axId val="402839472"/>
      </c:barChart>
      <c:catAx>
        <c:axId val="4028479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402839472"/>
        <c:crosses val="autoZero"/>
        <c:auto val="1"/>
        <c:lblAlgn val="ctr"/>
        <c:lblOffset val="100"/>
        <c:noMultiLvlLbl val="0"/>
      </c:catAx>
      <c:valAx>
        <c:axId val="40283947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0284792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61"/>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6415763084089699"/>
                  <c:y val="0.136314508188888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8469473686645802"/>
                  <c:y val="0.111097859547427"/>
                </c:manualLayout>
              </c:layout>
              <c:tx>
                <c:rich>
                  <a:bodyPr rot="0" spcFirstLastPara="1" vertOverflow="ellipsis" vert="horz" wrap="square" lIns="0" tIns="0" rIns="0" bIns="0" anchor="t" anchorCtr="0">
                    <a:no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8280477584384999"/>
                      <c:h val="0.18755720867369999"/>
                    </c:manualLayout>
                  </c15:layout>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0.42</c:v>
                </c:pt>
                <c:pt idx="1">
                  <c:v>0.05</c:v>
                </c:pt>
                <c:pt idx="2">
                  <c:v>0.14000000000000001</c:v>
                </c:pt>
                <c:pt idx="3">
                  <c:v>0.39</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5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2292158655739799"/>
                  <c:y val="0.120925980804196"/>
                </c:manualLayout>
              </c:layout>
              <c:tx>
                <c:rich>
                  <a:bodyPr rot="0" spcFirstLastPara="1" vertOverflow="ellipsis" vert="horz" wrap="square" lIns="0" tIns="0" rIns="0" bIns="0" anchor="t" anchorCtr="0">
                    <a:no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70187009348443"/>
                      <c:h val="0.163432285009631"/>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7660992127596401"/>
                  <c:y val="9.6837234485977003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0.33</c:v>
                </c:pt>
                <c:pt idx="1">
                  <c:v>0.04</c:v>
                </c:pt>
                <c:pt idx="2">
                  <c:v>0.27</c:v>
                </c:pt>
                <c:pt idx="3">
                  <c:v>0.36</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5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4"/>
              <c:layout>
                <c:manualLayout>
                  <c:x val="0"/>
                  <c:y val="-2.3709895427537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1C2-0B4A-9182-7F853D0C409D}"/>
                </c:ext>
              </c:extLst>
            </c:dLbl>
            <c:dLbl>
              <c:idx val="5"/>
              <c:layout>
                <c:manualLayout>
                  <c:x val="0"/>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1C2-0B4A-9182-7F853D0C409D}"/>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$17.9M</c:v>
                </c:pt>
                <c:pt idx="1">
                  <c:v>Car Rental
$1.1M</c:v>
                </c:pt>
                <c:pt idx="2">
                  <c:v>Lodging
$19.0M</c:v>
                </c:pt>
                <c:pt idx="3">
                  <c:v>Meals
$4.1M</c:v>
                </c:pt>
                <c:pt idx="4">
                  <c:v>Ground Trans.
$1.7M</c:v>
                </c:pt>
              </c:strCache>
            </c:strRef>
          </c:cat>
          <c:val>
            <c:numRef>
              <c:f>Sheet1!$B$2:$B$6</c:f>
              <c:numCache>
                <c:formatCode>0%</c:formatCode>
                <c:ptCount val="5"/>
                <c:pt idx="0">
                  <c:v>0.97</c:v>
                </c:pt>
                <c:pt idx="1">
                  <c:v>0.92</c:v>
                </c:pt>
                <c:pt idx="2">
                  <c:v>0.93</c:v>
                </c:pt>
                <c:pt idx="3">
                  <c:v>0.75</c:v>
                </c:pt>
                <c:pt idx="4">
                  <c:v>0.67</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2.73152612914464E-17"/>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0"/>
                  <c:y val="-5.53230893309204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1.4899405548913999E-3"/>
                  <c:y val="-5.1371440092997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88297E-4"/>
                  <c:y val="-0.118549321560945"/>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1.0926104516578601E-16"/>
                  <c:y val="-0.1462110218031469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0.16596926799276099"/>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$17.9M</c:v>
                </c:pt>
                <c:pt idx="1">
                  <c:v>Car Rental
$1.1M</c:v>
                </c:pt>
                <c:pt idx="2">
                  <c:v>Lodging
$19.0M</c:v>
                </c:pt>
                <c:pt idx="3">
                  <c:v>Meals
$4.1M</c:v>
                </c:pt>
                <c:pt idx="4">
                  <c:v>Ground Trans.
$1.7M</c:v>
                </c:pt>
              </c:strCache>
            </c:strRef>
          </c:cat>
          <c:val>
            <c:numRef>
              <c:f>Sheet1!$C$2:$C$6</c:f>
              <c:numCache>
                <c:formatCode>0%</c:formatCode>
                <c:ptCount val="5"/>
                <c:pt idx="0">
                  <c:v>3.0000000000000027E-2</c:v>
                </c:pt>
                <c:pt idx="1">
                  <c:v>7.999999999999996E-2</c:v>
                </c:pt>
                <c:pt idx="2">
                  <c:v>6.9999999999999951E-2</c:v>
                </c:pt>
                <c:pt idx="3">
                  <c:v>0.25</c:v>
                </c:pt>
                <c:pt idx="4">
                  <c:v>0.32999999999999996</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799830240"/>
        <c:axId val="689996992"/>
      </c:barChart>
      <c:catAx>
        <c:axId val="7998302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689996992"/>
        <c:crosses val="autoZero"/>
        <c:auto val="1"/>
        <c:lblAlgn val="ctr"/>
        <c:lblOffset val="100"/>
        <c:noMultiLvlLbl val="0"/>
      </c:catAx>
      <c:valAx>
        <c:axId val="68999699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9983024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4"/>
              <c:layout>
                <c:manualLayout>
                  <c:x val="0"/>
                  <c:y val="-5.1371440092997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BF3-E74F-A0B4-56EF6918AAB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0.96</c:v>
                </c:pt>
                <c:pt idx="1">
                  <c:v>0.86</c:v>
                </c:pt>
                <c:pt idx="2">
                  <c:v>0.86</c:v>
                </c:pt>
                <c:pt idx="3">
                  <c:v>0.73</c:v>
                </c:pt>
                <c:pt idx="4">
                  <c:v>0.64</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1.48994055489143E-3"/>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7.9032984758457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1.0926104516578601E-16"/>
                  <c:y val="-7.9032984758457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508759559952095E-4"/>
                  <c:y val="-0.122500970798868"/>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0.159166208233868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17782437128327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4.0000000000000036E-2</c:v>
                </c:pt>
                <c:pt idx="1">
                  <c:v>0.14000000000000001</c:v>
                </c:pt>
                <c:pt idx="2">
                  <c:v>0.14000000000000001</c:v>
                </c:pt>
                <c:pt idx="3">
                  <c:v>0.27</c:v>
                </c:pt>
                <c:pt idx="4">
                  <c:v>0.36</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760808656"/>
        <c:axId val="859747040"/>
      </c:barChart>
      <c:catAx>
        <c:axId val="7608086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59747040"/>
        <c:crosses val="autoZero"/>
        <c:auto val="1"/>
        <c:lblAlgn val="ctr"/>
        <c:lblOffset val="100"/>
        <c:noMultiLvlLbl val="0"/>
      </c:catAx>
      <c:valAx>
        <c:axId val="859747040"/>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6080865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1780808131635901"/>
                  <c:y val="0.101141126960674"/>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1491268404946101"/>
                  <c:y val="-3.5062945119831802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0.65</c:v>
                </c:pt>
                <c:pt idx="1">
                  <c:v>0.03</c:v>
                </c:pt>
                <c:pt idx="2">
                  <c:v>0.06</c:v>
                </c:pt>
                <c:pt idx="3">
                  <c:v>0.26</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5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42737821999"/>
                  <c:y val="-0.1119243993868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9537598231528799"/>
                  <c:y val="0.153901371900346"/>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6559167957912"/>
                  <c:y val="0.10563057979303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c:v>
                </c:pt>
                <c:pt idx="1">
                  <c:v>0.05</c:v>
                </c:pt>
                <c:pt idx="2">
                  <c:v>0.25</c:v>
                </c:pt>
                <c:pt idx="3">
                  <c:v>0.31</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5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$16.1M</c:v>
                </c:pt>
                <c:pt idx="1">
                  <c:v>Car Rental
$0.6M</c:v>
                </c:pt>
                <c:pt idx="2">
                  <c:v>Lodging
$9.0M</c:v>
                </c:pt>
                <c:pt idx="3">
                  <c:v>Meals
$1.7M</c:v>
                </c:pt>
                <c:pt idx="4">
                  <c:v>Ground Trans.
$0.8M</c:v>
                </c:pt>
              </c:strCache>
            </c:strRef>
          </c:cat>
          <c:val>
            <c:numRef>
              <c:f>Sheet1!$B$2:$B$6</c:f>
              <c:numCache>
                <c:formatCode>0%</c:formatCode>
                <c:ptCount val="5"/>
                <c:pt idx="0">
                  <c:v>0.99</c:v>
                </c:pt>
                <c:pt idx="1">
                  <c:v>0.92</c:v>
                </c:pt>
                <c:pt idx="2">
                  <c:v>0.94</c:v>
                </c:pt>
                <c:pt idx="3">
                  <c:v>0.85</c:v>
                </c:pt>
                <c:pt idx="4">
                  <c:v>0.76</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0"/>
                  <c:y val="-5.53230893309204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5.2147919421199097E-3"/>
                  <c:y val="-4.3468141617151797E-2"/>
                </c:manualLayout>
              </c:layout>
              <c:showLegendKey val="0"/>
              <c:showVal val="1"/>
              <c:showCatName val="0"/>
              <c:showSerName val="0"/>
              <c:showPercent val="0"/>
              <c:showBubbleSize val="0"/>
              <c:extLst>
                <c:ext xmlns:c15="http://schemas.microsoft.com/office/drawing/2012/chart" uri="{CE6537A1-D6FC-4f65-9D91-7224C49458BB}">
                  <c15:layout>
                    <c:manualLayout>
                      <c:w val="3.6205555483861097E-2"/>
                      <c:h val="6.6229641227587593E-2"/>
                    </c:manualLayout>
                  </c15:layout>
                </c:ext>
                <c:ext xmlns:c16="http://schemas.microsoft.com/office/drawing/2014/chart" uri="{C3380CC4-5D6E-409C-BE32-E72D297353CC}">
                  <c16:uniqueId val="{00000005-5033-004E-A4A9-396D8DFABC7F}"/>
                </c:ext>
              </c:extLst>
            </c:dLbl>
            <c:dLbl>
              <c:idx val="3"/>
              <c:layout>
                <c:manualLayout>
                  <c:x val="-7.4485295929188297E-4"/>
                  <c:y val="-7.9032829181716099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1.4899405548913999E-3"/>
                  <c:y val="-0.11854947713768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0.118549477137687"/>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$16.1M</c:v>
                </c:pt>
                <c:pt idx="1">
                  <c:v>Car Rental
$0.6M</c:v>
                </c:pt>
                <c:pt idx="2">
                  <c:v>Lodging
$9.0M</c:v>
                </c:pt>
                <c:pt idx="3">
                  <c:v>Meals
$1.7M</c:v>
                </c:pt>
                <c:pt idx="4">
                  <c:v>Ground Trans.
$0.8M</c:v>
                </c:pt>
              </c:strCache>
            </c:strRef>
          </c:cat>
          <c:val>
            <c:numRef>
              <c:f>Sheet1!$C$2:$C$6</c:f>
              <c:numCache>
                <c:formatCode>0%</c:formatCode>
                <c:ptCount val="5"/>
                <c:pt idx="0">
                  <c:v>1.0000000000000009E-2</c:v>
                </c:pt>
                <c:pt idx="1">
                  <c:v>7.999999999999996E-2</c:v>
                </c:pt>
                <c:pt idx="2">
                  <c:v>6.0000000000000053E-2</c:v>
                </c:pt>
                <c:pt idx="3">
                  <c:v>0.15000000000000002</c:v>
                </c:pt>
                <c:pt idx="4">
                  <c:v>0.24</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755608560"/>
        <c:axId val="755612992"/>
      </c:barChart>
      <c:catAx>
        <c:axId val="755608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55612992"/>
        <c:crosses val="autoZero"/>
        <c:auto val="1"/>
        <c:lblAlgn val="ctr"/>
        <c:lblOffset val="100"/>
        <c:noMultiLvlLbl val="0"/>
      </c:catAx>
      <c:valAx>
        <c:axId val="75561299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5560856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0098531897553"/>
          <c:y val="0.157717202919917"/>
          <c:w val="0.86806888241927005"/>
          <c:h val="0.69891829107186099"/>
        </c:manualLayout>
      </c:layout>
      <c:barChart>
        <c:barDir val="col"/>
        <c:grouping val="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Australia</c:v>
                </c:pt>
                <c:pt idx="1">
                  <c:v>China</c:v>
                </c:pt>
                <c:pt idx="2">
                  <c:v>Hong Kong</c:v>
                </c:pt>
                <c:pt idx="3">
                  <c:v>India</c:v>
                </c:pt>
                <c:pt idx="4">
                  <c:v>Indonesia</c:v>
                </c:pt>
                <c:pt idx="5">
                  <c:v>Japan</c:v>
                </c:pt>
                <c:pt idx="6">
                  <c:v>Malaysia</c:v>
                </c:pt>
                <c:pt idx="7">
                  <c:v>New Zealand</c:v>
                </c:pt>
                <c:pt idx="8">
                  <c:v>Philippines</c:v>
                </c:pt>
                <c:pt idx="9">
                  <c:v>Singapore</c:v>
                </c:pt>
                <c:pt idx="10">
                  <c:v>South Korea</c:v>
                </c:pt>
                <c:pt idx="11">
                  <c:v>Taiwan</c:v>
                </c:pt>
                <c:pt idx="12">
                  <c:v>Thailand</c:v>
                </c:pt>
                <c:pt idx="13">
                  <c:v>Vietnam</c:v>
                </c:pt>
              </c:strCache>
            </c:strRef>
          </c:cat>
          <c:val>
            <c:numRef>
              <c:f>Sheet1!$B$2:$B$15</c:f>
              <c:numCache>
                <c:formatCode>0%</c:formatCode>
                <c:ptCount val="14"/>
                <c:pt idx="0">
                  <c:v>0.85</c:v>
                </c:pt>
                <c:pt idx="1">
                  <c:v>0.98</c:v>
                </c:pt>
                <c:pt idx="2">
                  <c:v>0.79</c:v>
                </c:pt>
                <c:pt idx="3">
                  <c:v>0.82</c:v>
                </c:pt>
                <c:pt idx="4">
                  <c:v>0.61</c:v>
                </c:pt>
                <c:pt idx="5">
                  <c:v>0.85</c:v>
                </c:pt>
                <c:pt idx="6">
                  <c:v>0.67</c:v>
                </c:pt>
                <c:pt idx="7">
                  <c:v>0.9</c:v>
                </c:pt>
                <c:pt idx="8">
                  <c:v>0.61</c:v>
                </c:pt>
                <c:pt idx="9">
                  <c:v>0.86</c:v>
                </c:pt>
                <c:pt idx="10">
                  <c:v>0.99</c:v>
                </c:pt>
                <c:pt idx="11">
                  <c:v>0.75</c:v>
                </c:pt>
                <c:pt idx="12">
                  <c:v>0.65</c:v>
                </c:pt>
                <c:pt idx="13">
                  <c:v>0.49</c:v>
                </c:pt>
              </c:numCache>
            </c:numRef>
          </c:val>
          <c:extLst>
            <c:ext xmlns:c16="http://schemas.microsoft.com/office/drawing/2014/chart" uri="{C3380CC4-5D6E-409C-BE32-E72D297353CC}">
              <c16:uniqueId val="{00000000-1C97-314F-AD25-113FDDCAA4AE}"/>
            </c:ext>
          </c:extLst>
        </c:ser>
        <c:ser>
          <c:idx val="1"/>
          <c:order val="1"/>
          <c:tx>
            <c:strRef>
              <c:f>Sheet1!$C$1</c:f>
              <c:strCache>
                <c:ptCount val="1"/>
                <c:pt idx="0">
                  <c:v>Non-Amex-accepting Merchants</c:v>
                </c:pt>
              </c:strCache>
            </c:strRef>
          </c:tx>
          <c:spPr>
            <a:solidFill>
              <a:schemeClr val="accent2">
                <a:lumMod val="60000"/>
                <a:lumOff val="40000"/>
              </a:schemeClr>
            </a:solidFill>
            <a:ln>
              <a:noFill/>
            </a:ln>
            <a:effectLst/>
          </c:spPr>
          <c:invertIfNegative val="0"/>
          <c:dLbls>
            <c:dLbl>
              <c:idx val="0"/>
              <c:layout>
                <c:manualLayout>
                  <c:x val="-1.4790732103971401E-3"/>
                  <c:y val="-8.38035591293734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C97-314F-AD25-113FDDCAA4AE}"/>
                </c:ext>
              </c:extLst>
            </c:dLbl>
            <c:dLbl>
              <c:idx val="1"/>
              <c:layout>
                <c:manualLayout>
                  <c:x val="7.3959483642731401E-4"/>
                  <c:y val="-3.47126951657429E-2"/>
                </c:manualLayout>
              </c:layout>
              <c:showLegendKey val="0"/>
              <c:showVal val="1"/>
              <c:showCatName val="0"/>
              <c:showSerName val="0"/>
              <c:showPercent val="0"/>
              <c:showBubbleSize val="0"/>
              <c:extLst>
                <c:ext xmlns:c15="http://schemas.microsoft.com/office/drawing/2012/chart" uri="{CE6537A1-D6FC-4f65-9D91-7224C49458BB}">
                  <c15:layout>
                    <c:manualLayout>
                      <c:w val="3.1726120363018098E-2"/>
                      <c:h val="5.4374422159298899E-2"/>
                    </c:manualLayout>
                  </c15:layout>
                </c:ext>
                <c:ext xmlns:c16="http://schemas.microsoft.com/office/drawing/2014/chart" uri="{C3380CC4-5D6E-409C-BE32-E72D297353CC}">
                  <c16:uniqueId val="{00000002-1C97-314F-AD25-113FDDCAA4AE}"/>
                </c:ext>
              </c:extLst>
            </c:dLbl>
            <c:dLbl>
              <c:idx val="2"/>
              <c:layout>
                <c:manualLayout>
                  <c:x val="0"/>
                  <c:y val="-9.74418554488919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C97-314F-AD25-113FDDCAA4AE}"/>
                </c:ext>
              </c:extLst>
            </c:dLbl>
            <c:dLbl>
              <c:idx val="3"/>
              <c:layout>
                <c:manualLayout>
                  <c:x val="2.9581464207942298E-3"/>
                  <c:y val="-8.31552842821124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C97-314F-AD25-113FDDCAA4AE}"/>
                </c:ext>
              </c:extLst>
            </c:dLbl>
            <c:dLbl>
              <c:idx val="4"/>
              <c:layout>
                <c:manualLayout>
                  <c:x val="-2.9581464207942298E-3"/>
                  <c:y val="-0.1611683957443149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C97-314F-AD25-113FDDCAA4AE}"/>
                </c:ext>
              </c:extLst>
            </c:dLbl>
            <c:dLbl>
              <c:idx val="5"/>
              <c:layout>
                <c:manualLayout>
                  <c:x val="-2.9581464207942298E-3"/>
                  <c:y val="-7.34772558649816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1C97-314F-AD25-113FDDCAA4AE}"/>
                </c:ext>
              </c:extLst>
            </c:dLbl>
            <c:dLbl>
              <c:idx val="6"/>
              <c:layout>
                <c:manualLayout>
                  <c:x val="4.4372196311913501E-3"/>
                  <c:y val="-0.139268584051316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1C97-314F-AD25-113FDDCAA4AE}"/>
                </c:ext>
              </c:extLst>
            </c:dLbl>
            <c:dLbl>
              <c:idx val="7"/>
              <c:layout>
                <c:manualLayout>
                  <c:x val="2.9581464207941201E-3"/>
                  <c:y val="-6.1155306147353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1C97-314F-AD25-113FDDCAA4AE}"/>
                </c:ext>
              </c:extLst>
            </c:dLbl>
            <c:dLbl>
              <c:idx val="8"/>
              <c:layout>
                <c:manualLayout>
                  <c:x val="1.4790732103971201E-3"/>
                  <c:y val="-0.1566594284839679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C97-314F-AD25-113FDDCAA4AE}"/>
                </c:ext>
              </c:extLst>
            </c:dLbl>
            <c:dLbl>
              <c:idx val="9"/>
              <c:layout>
                <c:manualLayout>
                  <c:x val="0"/>
                  <c:y val="-6.85522580736663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1C97-314F-AD25-113FDDCAA4AE}"/>
                </c:ext>
              </c:extLst>
            </c:dLbl>
            <c:dLbl>
              <c:idx val="10"/>
              <c:layout>
                <c:manualLayout>
                  <c:x val="-1.08464115775734E-16"/>
                  <c:y val="-3.00203849050649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86C-6A4F-B774-127ECFC09029}"/>
                </c:ext>
              </c:extLst>
            </c:dLbl>
            <c:dLbl>
              <c:idx val="11"/>
              <c:layout>
                <c:manualLayout>
                  <c:x val="-1.4790732103971201E-3"/>
                  <c:y val="-0.108823895280860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86C-6A4F-B774-127ECFC09029}"/>
                </c:ext>
              </c:extLst>
            </c:dLbl>
            <c:dLbl>
              <c:idx val="12"/>
              <c:layout>
                <c:manualLayout>
                  <c:x val="-2.95814642079434E-3"/>
                  <c:y val="-0.138844280185926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86C-6A4F-B774-127ECFC09029}"/>
                </c:ext>
              </c:extLst>
            </c:dLbl>
            <c:dLbl>
              <c:idx val="13"/>
              <c:layout>
                <c:manualLayout>
                  <c:x val="-2.9581464207942298E-3"/>
                  <c:y val="-0.19513250188292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86C-6A4F-B774-127ECFC09029}"/>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Australia</c:v>
                </c:pt>
                <c:pt idx="1">
                  <c:v>China</c:v>
                </c:pt>
                <c:pt idx="2">
                  <c:v>Hong Kong</c:v>
                </c:pt>
                <c:pt idx="3">
                  <c:v>India</c:v>
                </c:pt>
                <c:pt idx="4">
                  <c:v>Indonesia</c:v>
                </c:pt>
                <c:pt idx="5">
                  <c:v>Japan</c:v>
                </c:pt>
                <c:pt idx="6">
                  <c:v>Malaysia</c:v>
                </c:pt>
                <c:pt idx="7">
                  <c:v>New Zealand</c:v>
                </c:pt>
                <c:pt idx="8">
                  <c:v>Philippines</c:v>
                </c:pt>
                <c:pt idx="9">
                  <c:v>Singapore</c:v>
                </c:pt>
                <c:pt idx="10">
                  <c:v>South Korea</c:v>
                </c:pt>
                <c:pt idx="11">
                  <c:v>Taiwan</c:v>
                </c:pt>
                <c:pt idx="12">
                  <c:v>Thailand</c:v>
                </c:pt>
                <c:pt idx="13">
                  <c:v>Vietnam</c:v>
                </c:pt>
              </c:strCache>
            </c:strRef>
          </c:cat>
          <c:val>
            <c:numRef>
              <c:f>Sheet1!$C$2:$C$15</c:f>
              <c:numCache>
                <c:formatCode>0%</c:formatCode>
                <c:ptCount val="14"/>
                <c:pt idx="0">
                  <c:v>0.15000000000000002</c:v>
                </c:pt>
                <c:pt idx="1">
                  <c:v>2.0000000000000018E-2</c:v>
                </c:pt>
                <c:pt idx="2">
                  <c:v>0.20999999999999996</c:v>
                </c:pt>
                <c:pt idx="3">
                  <c:v>0.18000000000000005</c:v>
                </c:pt>
                <c:pt idx="4">
                  <c:v>0.39</c:v>
                </c:pt>
                <c:pt idx="5">
                  <c:v>0.15000000000000002</c:v>
                </c:pt>
                <c:pt idx="6">
                  <c:v>0.32999999999999996</c:v>
                </c:pt>
                <c:pt idx="7">
                  <c:v>9.9999999999999978E-2</c:v>
                </c:pt>
                <c:pt idx="8">
                  <c:v>0.39</c:v>
                </c:pt>
                <c:pt idx="9">
                  <c:v>0.14000000000000001</c:v>
                </c:pt>
                <c:pt idx="10">
                  <c:v>1.0000000000000009E-2</c:v>
                </c:pt>
                <c:pt idx="11">
                  <c:v>0.25</c:v>
                </c:pt>
                <c:pt idx="12">
                  <c:v>0.35</c:v>
                </c:pt>
                <c:pt idx="13">
                  <c:v>0.51</c:v>
                </c:pt>
              </c:numCache>
            </c:numRef>
          </c:val>
          <c:extLst>
            <c:ext xmlns:c16="http://schemas.microsoft.com/office/drawing/2014/chart" uri="{C3380CC4-5D6E-409C-BE32-E72D297353CC}">
              <c16:uniqueId val="{0000000B-1C97-314F-AD25-113FDDCAA4AE}"/>
            </c:ext>
          </c:extLst>
        </c:ser>
        <c:dLbls>
          <c:showLegendKey val="0"/>
          <c:showVal val="0"/>
          <c:showCatName val="0"/>
          <c:showSerName val="0"/>
          <c:showPercent val="0"/>
          <c:showBubbleSize val="0"/>
        </c:dLbls>
        <c:gapWidth val="40"/>
        <c:overlap val="100"/>
        <c:axId val="439457808"/>
        <c:axId val="439462208"/>
      </c:barChart>
      <c:catAx>
        <c:axId val="4394578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2"/>
                </a:solidFill>
                <a:latin typeface="+mn-lt"/>
                <a:ea typeface="+mn-ea"/>
                <a:cs typeface="+mn-cs"/>
              </a:defRPr>
            </a:pPr>
            <a:endParaRPr lang="en-US"/>
          </a:p>
        </c:txPr>
        <c:crossAx val="439462208"/>
        <c:crosses val="autoZero"/>
        <c:auto val="1"/>
        <c:lblAlgn val="ctr"/>
        <c:lblOffset val="100"/>
        <c:noMultiLvlLbl val="0"/>
      </c:catAx>
      <c:valAx>
        <c:axId val="439462208"/>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39457808"/>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egendEntry>
        <c:idx val="1"/>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Entry>
      <c:layout>
        <c:manualLayout>
          <c:xMode val="edge"/>
          <c:yMode val="edge"/>
          <c:x val="0"/>
          <c:y val="0.50427423265385496"/>
          <c:w val="0.105607224771844"/>
          <c:h val="0.297940794548614"/>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6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3"/>
              <c:layout>
                <c:manualLayout>
                  <c:x val="1.4899405548913999E-3"/>
                  <c:y val="-3.55648431413059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855-4647-A5E9-B693A393BF45}"/>
                </c:ext>
              </c:extLst>
            </c:dLbl>
            <c:dLbl>
              <c:idx val="4"/>
              <c:layout>
                <c:manualLayout>
                  <c:x val="-1.0926104516578601E-16"/>
                  <c:y val="-8.29846339963806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17D-964A-BA12-B29DA88520EC}"/>
                </c:ext>
              </c:extLst>
            </c:dLbl>
            <c:dLbl>
              <c:idx val="5"/>
              <c:layout>
                <c:manualLayout>
                  <c:x val="0"/>
                  <c:y val="-7.11296862826119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855-4647-A5E9-B693A393BF4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0.99</c:v>
                </c:pt>
                <c:pt idx="1">
                  <c:v>0.91</c:v>
                </c:pt>
                <c:pt idx="2">
                  <c:v>0.93</c:v>
                </c:pt>
                <c:pt idx="3">
                  <c:v>0.79</c:v>
                </c:pt>
                <c:pt idx="4">
                  <c:v>0.41</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0"/>
                  <c:y val="-5.92747385688432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4.4698216646742103E-3"/>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85295929188297E-4"/>
                  <c:y val="-0.100923099038909"/>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2.9798811097829199E-3"/>
                  <c:y val="-0.23709895427537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25290570680380697"/>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1.0000000000000009E-2</c:v>
                </c:pt>
                <c:pt idx="1">
                  <c:v>8.9999999999999969E-2</c:v>
                </c:pt>
                <c:pt idx="2">
                  <c:v>6.9999999999999951E-2</c:v>
                </c:pt>
                <c:pt idx="3">
                  <c:v>0.20999999999999996</c:v>
                </c:pt>
                <c:pt idx="4">
                  <c:v>0.59000000000000008</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863826064"/>
        <c:axId val="403412336"/>
      </c:barChart>
      <c:catAx>
        <c:axId val="863826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403412336"/>
        <c:crosses val="autoZero"/>
        <c:auto val="1"/>
        <c:lblAlgn val="ctr"/>
        <c:lblOffset val="100"/>
        <c:noMultiLvlLbl val="0"/>
      </c:catAx>
      <c:valAx>
        <c:axId val="403412336"/>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6382606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6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1780808131635901"/>
                  <c:y val="-1.31723620310273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4429466190771201"/>
                  <c:y val="-0.171359797379168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136031616859009"/>
                  <c:y val="-0.196184034331436"/>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0.76</c:v>
                </c:pt>
                <c:pt idx="1">
                  <c:v>0.02</c:v>
                </c:pt>
                <c:pt idx="2">
                  <c:v>0.02</c:v>
                </c:pt>
                <c:pt idx="3">
                  <c:v>0.2</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6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9760797153881199"/>
                  <c:y val="6.5967918829806502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0315497663033799"/>
                  <c:y val="-6.1442981040993598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198468319807791"/>
                  <c:y val="-0.147820635142638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0.72</c:v>
                </c:pt>
                <c:pt idx="1">
                  <c:v>0.04</c:v>
                </c:pt>
                <c:pt idx="2">
                  <c:v>0.05</c:v>
                </c:pt>
                <c:pt idx="3">
                  <c:v>0.19</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6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$6.6M</c:v>
                </c:pt>
                <c:pt idx="1">
                  <c:v>Car Rental
$1.5M</c:v>
                </c:pt>
                <c:pt idx="2">
                  <c:v>Lodging
$14.3M</c:v>
                </c:pt>
                <c:pt idx="3">
                  <c:v>Meals
$5.5M</c:v>
                </c:pt>
                <c:pt idx="4">
                  <c:v>Ground Trans.
$1.4M</c:v>
                </c:pt>
              </c:strCache>
            </c:strRef>
          </c:cat>
          <c:val>
            <c:numRef>
              <c:f>Sheet1!$B$2:$B$6</c:f>
              <c:numCache>
                <c:formatCode>0%</c:formatCode>
                <c:ptCount val="5"/>
                <c:pt idx="0">
                  <c:v>1</c:v>
                </c:pt>
                <c:pt idx="1">
                  <c:v>1</c:v>
                </c:pt>
                <c:pt idx="2">
                  <c:v>0.99</c:v>
                </c:pt>
                <c:pt idx="3">
                  <c:v>0.97</c:v>
                </c:pt>
                <c:pt idx="4">
                  <c:v>0.94</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774E-4"/>
                  <c:y val="-3.9516336802487201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0"/>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4.3468141617151797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$6.6M</c:v>
                </c:pt>
                <c:pt idx="1">
                  <c:v>Car Rental
$1.5M</c:v>
                </c:pt>
                <c:pt idx="2">
                  <c:v>Lodging
$14.3M</c:v>
                </c:pt>
                <c:pt idx="3">
                  <c:v>Meals
$5.5M</c:v>
                </c:pt>
                <c:pt idx="4">
                  <c:v>Ground Trans.
$1.4M</c:v>
                </c:pt>
              </c:strCache>
            </c:strRef>
          </c:cat>
          <c:val>
            <c:numRef>
              <c:f>Sheet1!$C$2:$C$6</c:f>
              <c:numCache>
                <c:formatCode>0%</c:formatCode>
                <c:ptCount val="5"/>
                <c:pt idx="0">
                  <c:v>0</c:v>
                </c:pt>
                <c:pt idx="1">
                  <c:v>0</c:v>
                </c:pt>
                <c:pt idx="2">
                  <c:v>1.0000000000000009E-2</c:v>
                </c:pt>
                <c:pt idx="3">
                  <c:v>3.0000000000000027E-2</c:v>
                </c:pt>
                <c:pt idx="4">
                  <c:v>6.0000000000000053E-2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755567904"/>
        <c:axId val="854013760"/>
      </c:barChart>
      <c:catAx>
        <c:axId val="7555679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54013760"/>
        <c:crosses val="autoZero"/>
        <c:auto val="1"/>
        <c:lblAlgn val="ctr"/>
        <c:lblOffset val="100"/>
        <c:noMultiLvlLbl val="0"/>
      </c:catAx>
      <c:valAx>
        <c:axId val="854013760"/>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5556790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6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0.99</c:v>
                </c:pt>
                <c:pt idx="1">
                  <c:v>1</c:v>
                </c:pt>
                <c:pt idx="2">
                  <c:v>0.99</c:v>
                </c:pt>
                <c:pt idx="3">
                  <c:v>0.98</c:v>
                </c:pt>
                <c:pt idx="4">
                  <c:v>0.84</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5.8659076865375797E-8"/>
                  <c:y val="-3.9516336802487201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6.6229641227587593E-2"/>
                    </c:manualLayout>
                  </c15:layout>
                </c:ext>
                <c:ext xmlns:c16="http://schemas.microsoft.com/office/drawing/2014/chart" uri="{C3380CC4-5D6E-409C-BE32-E72D297353CC}">
                  <c16:uniqueId val="{00000003-5FE5-E648-BC5C-1012F1BF2D4F}"/>
                </c:ext>
              </c:extLst>
            </c:dLbl>
            <c:dLbl>
              <c:idx val="3"/>
              <c:layout>
                <c:manualLayout>
                  <c:x val="-7.4485295929188297E-4"/>
                  <c:y val="-3.9516336802487201E-2"/>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8.29846339963806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9.8791386524813896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1.0000000000000009E-2</c:v>
                </c:pt>
                <c:pt idx="1">
                  <c:v>0</c:v>
                </c:pt>
                <c:pt idx="2">
                  <c:v>1.0000000000000009E-2</c:v>
                </c:pt>
                <c:pt idx="3">
                  <c:v>2.0000000000000018E-2</c:v>
                </c:pt>
                <c:pt idx="4">
                  <c:v>0.16000000000000003</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854468944"/>
        <c:axId val="866379456"/>
      </c:barChart>
      <c:catAx>
        <c:axId val="854468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66379456"/>
        <c:crosses val="autoZero"/>
        <c:auto val="1"/>
        <c:lblAlgn val="ctr"/>
        <c:lblOffset val="100"/>
        <c:noMultiLvlLbl val="0"/>
      </c:catAx>
      <c:valAx>
        <c:axId val="866379456"/>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5446894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6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8252136700230401"/>
                  <c:y val="0.140711180842415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9204037592736898"/>
                  <c:y val="0.127613943060666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c:v>
                </c:pt>
                <c:pt idx="1">
                  <c:v>0.05</c:v>
                </c:pt>
                <c:pt idx="2">
                  <c:v>0.25</c:v>
                </c:pt>
                <c:pt idx="3">
                  <c:v>0.3</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6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70920691216813"/>
                  <c:y val="-0.1251144173474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9904872954757"/>
                  <c:y val="-2.63622068942597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30231915190193398"/>
                  <c:y val="4.4077162643653502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0.19</c:v>
                </c:pt>
                <c:pt idx="1">
                  <c:v>0.06</c:v>
                </c:pt>
                <c:pt idx="2">
                  <c:v>0.55000000000000004</c:v>
                </c:pt>
                <c:pt idx="3">
                  <c:v>0.2</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6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3"/>
              <c:layout>
                <c:manualLayout>
                  <c:x val="0"/>
                  <c:y val="-9.08879324722264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4FE-A747-97B6-69EDA661829E}"/>
                </c:ext>
              </c:extLst>
            </c:dLbl>
            <c:dLbl>
              <c:idx val="4"/>
              <c:layout>
                <c:manualLayout>
                  <c:x val="-1.0926104516578601E-16"/>
                  <c:y val="-8.29846339963806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4FE-A747-97B6-69EDA661829E}"/>
                </c:ext>
              </c:extLst>
            </c:dLbl>
            <c:dLbl>
              <c:idx val="5"/>
              <c:layout>
                <c:manualLayout>
                  <c:x val="0"/>
                  <c:y val="-0.11854947713768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4FE-A747-97B6-69EDA661829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$3.3M</c:v>
                </c:pt>
                <c:pt idx="1">
                  <c:v>Car Rental
$0.3M</c:v>
                </c:pt>
                <c:pt idx="2">
                  <c:v>Lodging
$5.1M</c:v>
                </c:pt>
                <c:pt idx="3">
                  <c:v>Meals
$0.6M</c:v>
                </c:pt>
                <c:pt idx="4">
                  <c:v>Ground Trans.
$0.2M</c:v>
                </c:pt>
              </c:strCache>
            </c:strRef>
          </c:cat>
          <c:val>
            <c:numRef>
              <c:f>Sheet1!$B$2:$B$6</c:f>
              <c:numCache>
                <c:formatCode>0%</c:formatCode>
                <c:ptCount val="5"/>
                <c:pt idx="0">
                  <c:v>0.92</c:v>
                </c:pt>
                <c:pt idx="1">
                  <c:v>0.83</c:v>
                </c:pt>
                <c:pt idx="2">
                  <c:v>0.84</c:v>
                </c:pt>
                <c:pt idx="3">
                  <c:v>0.45</c:v>
                </c:pt>
                <c:pt idx="4">
                  <c:v>0.43</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2.73152612914464E-17"/>
                  <c:y val="-5.92747385688432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9.08879324722264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1.4899405548913999E-3"/>
                  <c:y val="-8.69362832343034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88297E-4"/>
                  <c:y val="-0.22524385098486299"/>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1.0926104516578601E-16"/>
                  <c:y val="-0.23709895427537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0.209437409609913"/>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$3.3M</c:v>
                </c:pt>
                <c:pt idx="1">
                  <c:v>Car Rental
$0.3M</c:v>
                </c:pt>
                <c:pt idx="2">
                  <c:v>Lodging
$5.1M</c:v>
                </c:pt>
                <c:pt idx="3">
                  <c:v>Meals
$0.6M</c:v>
                </c:pt>
                <c:pt idx="4">
                  <c:v>Ground Trans.
$0.2M</c:v>
                </c:pt>
              </c:strCache>
            </c:strRef>
          </c:cat>
          <c:val>
            <c:numRef>
              <c:f>Sheet1!$C$2:$C$6</c:f>
              <c:numCache>
                <c:formatCode>0%</c:formatCode>
                <c:ptCount val="5"/>
                <c:pt idx="0">
                  <c:v>7.999999999999996E-2</c:v>
                </c:pt>
                <c:pt idx="1">
                  <c:v>0.17000000000000004</c:v>
                </c:pt>
                <c:pt idx="2">
                  <c:v>0.16000000000000003</c:v>
                </c:pt>
                <c:pt idx="3">
                  <c:v>0.55000000000000004</c:v>
                </c:pt>
                <c:pt idx="4">
                  <c:v>0.57000000000000006</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756934560"/>
        <c:axId val="859265056"/>
      </c:barChart>
      <c:catAx>
        <c:axId val="756934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59265056"/>
        <c:crosses val="autoZero"/>
        <c:auto val="1"/>
        <c:lblAlgn val="ctr"/>
        <c:lblOffset val="100"/>
        <c:noMultiLvlLbl val="0"/>
      </c:catAx>
      <c:valAx>
        <c:axId val="859265056"/>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5693456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6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3"/>
              <c:layout>
                <c:manualLayout>
                  <c:x val="0"/>
                  <c:y val="-6.32263878067662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675-014F-AD09-0C530310953A}"/>
                </c:ext>
              </c:extLst>
            </c:dLbl>
            <c:dLbl>
              <c:idx val="4"/>
              <c:layout>
                <c:manualLayout>
                  <c:x val="-1.0926104516578601E-16"/>
                  <c:y val="-0.118549477137687"/>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675-014F-AD09-0C530310953A}"/>
                </c:ext>
              </c:extLst>
            </c:dLbl>
            <c:dLbl>
              <c:idx val="5"/>
              <c:layout>
                <c:manualLayout>
                  <c:x val="2.9798811097828102E-3"/>
                  <c:y val="-0.126452620036791"/>
                </c:manualLayout>
              </c:layout>
              <c:showLegendKey val="0"/>
              <c:showVal val="1"/>
              <c:showCatName val="0"/>
              <c:showSerName val="0"/>
              <c:showPercent val="0"/>
              <c:showBubbleSize val="0"/>
              <c:extLst>
                <c:ext xmlns:c15="http://schemas.microsoft.com/office/drawing/2012/chart" uri="{CE6537A1-D6FC-4f65-9D91-7224C49458BB}">
                  <c15:layout>
                    <c:manualLayout>
                      <c:w val="4.6121168535740401E-2"/>
                      <c:h val="6.6229641227587593E-2"/>
                    </c:manualLayout>
                  </c15:layout>
                </c:ext>
                <c:ext xmlns:c16="http://schemas.microsoft.com/office/drawing/2014/chart" uri="{C3380CC4-5D6E-409C-BE32-E72D297353CC}">
                  <c16:uniqueId val="{00000002-9675-014F-AD09-0C530310953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0.88</c:v>
                </c:pt>
                <c:pt idx="1">
                  <c:v>0.54</c:v>
                </c:pt>
                <c:pt idx="2">
                  <c:v>0.75</c:v>
                </c:pt>
                <c:pt idx="3">
                  <c:v>0.31</c:v>
                </c:pt>
                <c:pt idx="4">
                  <c:v>0.28000000000000003</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6.71780370446890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1.48994055489135E-3"/>
                  <c:y val="-0.19165514361600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7611109090631799E-2"/>
                      <c:h val="7.0181290465510499E-2"/>
                    </c:manualLayout>
                  </c15:layout>
                </c:ext>
                <c:ext xmlns:c16="http://schemas.microsoft.com/office/drawing/2014/chart" uri="{C3380CC4-5D6E-409C-BE32-E72D297353CC}">
                  <c16:uniqueId val="{00000002-5FE5-E648-BC5C-1012F1BF2D4F}"/>
                </c:ext>
              </c:extLst>
            </c:dLbl>
            <c:dLbl>
              <c:idx val="2"/>
              <c:layout>
                <c:manualLayout>
                  <c:x val="-1.0926104516578601E-16"/>
                  <c:y val="-0.11459782789976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508759559952095E-4"/>
                  <c:y val="-0.280566940315783"/>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0.2884703943683710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300325497658881"/>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0.12</c:v>
                </c:pt>
                <c:pt idx="1">
                  <c:v>0.45999999999999996</c:v>
                </c:pt>
                <c:pt idx="2">
                  <c:v>0.25</c:v>
                </c:pt>
                <c:pt idx="3">
                  <c:v>0.69</c:v>
                </c:pt>
                <c:pt idx="4">
                  <c:v>0.72</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840369344"/>
        <c:axId val="840367376"/>
      </c:barChart>
      <c:catAx>
        <c:axId val="8403693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40367376"/>
        <c:crosses val="autoZero"/>
        <c:auto val="1"/>
        <c:lblAlgn val="ctr"/>
        <c:lblOffset val="100"/>
        <c:noMultiLvlLbl val="0"/>
      </c:catAx>
      <c:valAx>
        <c:axId val="840367376"/>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4036934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6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9353960869914799"/>
                  <c:y val="0.167091216763577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55312903604556"/>
                  <c:y val="0.132010615714193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c:v>
                </c:pt>
                <c:pt idx="1">
                  <c:v>0.02</c:v>
                </c:pt>
                <c:pt idx="2">
                  <c:v>0.16</c:v>
                </c:pt>
                <c:pt idx="3">
                  <c:v>0.42</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59628894708399"/>
          <c:y val="0.157717202919917"/>
          <c:w val="0.79411522189941397"/>
          <c:h val="0.7364437251839"/>
        </c:manualLayout>
      </c:layout>
      <c:barChart>
        <c:barDir val="col"/>
        <c:grouping val="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Advertising/Marketing
$543.6M</c:v>
                </c:pt>
                <c:pt idx="1">
                  <c:v>Computer
$164.1M</c:v>
                </c:pt>
                <c:pt idx="2">
                  <c:v>Office
$654.1M</c:v>
                </c:pt>
                <c:pt idx="3">
                  <c:v>Telecom
$395.2M</c:v>
                </c:pt>
              </c:strCache>
            </c:strRef>
          </c:cat>
          <c:val>
            <c:numRef>
              <c:f>Sheet1!$B$2:$B$5</c:f>
              <c:numCache>
                <c:formatCode>0%</c:formatCode>
                <c:ptCount val="4"/>
                <c:pt idx="0">
                  <c:v>0.98</c:v>
                </c:pt>
                <c:pt idx="1">
                  <c:v>0.99</c:v>
                </c:pt>
                <c:pt idx="2">
                  <c:v>0.97</c:v>
                </c:pt>
                <c:pt idx="3">
                  <c:v>0.98</c:v>
                </c:pt>
              </c:numCache>
            </c:numRef>
          </c:val>
          <c:extLst>
            <c:ext xmlns:c16="http://schemas.microsoft.com/office/drawing/2014/chart" uri="{C3380CC4-5D6E-409C-BE32-E72D297353CC}">
              <c16:uniqueId val="{00000000-B915-0A4F-B93F-3715C2D0B35A}"/>
            </c:ext>
          </c:extLst>
        </c:ser>
        <c:ser>
          <c:idx val="1"/>
          <c:order val="1"/>
          <c:tx>
            <c:strRef>
              <c:f>Sheet1!$C$1</c:f>
              <c:strCache>
                <c:ptCount val="1"/>
                <c:pt idx="0">
                  <c:v>Non-Amex-accepting Merchants</c:v>
                </c:pt>
              </c:strCache>
            </c:strRef>
          </c:tx>
          <c:spPr>
            <a:solidFill>
              <a:schemeClr val="accent2">
                <a:lumMod val="60000"/>
                <a:lumOff val="40000"/>
              </a:schemeClr>
            </a:solidFill>
            <a:ln>
              <a:noFill/>
            </a:ln>
            <a:effectLst/>
          </c:spPr>
          <c:invertIfNegative val="0"/>
          <c:dLbls>
            <c:dLbl>
              <c:idx val="0"/>
              <c:layout>
                <c:manualLayout>
                  <c:x val="0"/>
                  <c:y val="-3.82907346132970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915-0A4F-B93F-3715C2D0B35A}"/>
                </c:ext>
              </c:extLst>
            </c:dLbl>
            <c:dLbl>
              <c:idx val="1"/>
              <c:layout>
                <c:manualLayout>
                  <c:x val="1.4790732103971201E-3"/>
                  <c:y val="-3.37482617848003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915-0A4F-B93F-3715C2D0B35A}"/>
                </c:ext>
              </c:extLst>
            </c:dLbl>
            <c:dLbl>
              <c:idx val="2"/>
              <c:layout>
                <c:manualLayout>
                  <c:x val="2.9581464207942298E-3"/>
                  <c:y val="-3.6918715994347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915-0A4F-B93F-3715C2D0B35A}"/>
                </c:ext>
              </c:extLst>
            </c:dLbl>
            <c:dLbl>
              <c:idx val="3"/>
              <c:layout>
                <c:manualLayout>
                  <c:x val="0"/>
                  <c:y val="-2.893125944579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915-0A4F-B93F-3715C2D0B35A}"/>
                </c:ext>
              </c:extLst>
            </c:dLbl>
            <c:dLbl>
              <c:idx val="4"/>
              <c:layout>
                <c:manualLayout>
                  <c:x val="1.4790732103971201E-3"/>
                  <c:y val="-3.23759286990571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915-0A4F-B93F-3715C2D0B35A}"/>
                </c:ext>
              </c:extLst>
            </c:dLbl>
            <c:dLbl>
              <c:idx val="5"/>
              <c:layout>
                <c:manualLayout>
                  <c:x val="0"/>
                  <c:y val="-3.80162051027898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915-0A4F-B93F-3715C2D0B35A}"/>
                </c:ext>
              </c:extLst>
            </c:dLbl>
            <c:dLbl>
              <c:idx val="6"/>
              <c:layout>
                <c:manualLayout>
                  <c:x val="0"/>
                  <c:y val="-3.34737322742929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915-0A4F-B93F-3715C2D0B35A}"/>
                </c:ext>
              </c:extLst>
            </c:dLbl>
            <c:dLbl>
              <c:idx val="7"/>
              <c:layout>
                <c:manualLayout>
                  <c:x val="-4.4372196311913501E-3"/>
                  <c:y val="-3.71929310380611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915-0A4F-B93F-3715C2D0B35A}"/>
                </c:ext>
              </c:extLst>
            </c:dLbl>
            <c:dLbl>
              <c:idx val="8"/>
              <c:layout>
                <c:manualLayout>
                  <c:x val="-1.08464115775734E-16"/>
                  <c:y val="-4.80766267524447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915-0A4F-B93F-3715C2D0B35A}"/>
                </c:ext>
              </c:extLst>
            </c:dLbl>
            <c:dLbl>
              <c:idx val="9"/>
              <c:layout>
                <c:manualLayout>
                  <c:x val="-2.95814642079434E-3"/>
                  <c:y val="-3.429700633902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915-0A4F-B93F-3715C2D0B35A}"/>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Advertising/Marketing
$543.6M</c:v>
                </c:pt>
                <c:pt idx="1">
                  <c:v>Computer
$164.1M</c:v>
                </c:pt>
                <c:pt idx="2">
                  <c:v>Office
$654.1M</c:v>
                </c:pt>
                <c:pt idx="3">
                  <c:v>Telecom
$395.2M</c:v>
                </c:pt>
              </c:strCache>
            </c:strRef>
          </c:cat>
          <c:val>
            <c:numRef>
              <c:f>Sheet1!$C$2:$C$5</c:f>
              <c:numCache>
                <c:formatCode>0%</c:formatCode>
                <c:ptCount val="4"/>
                <c:pt idx="0">
                  <c:v>2.0000000000000018E-2</c:v>
                </c:pt>
                <c:pt idx="1">
                  <c:v>1.0000000000000009E-2</c:v>
                </c:pt>
                <c:pt idx="2">
                  <c:v>3.0000000000000027E-2</c:v>
                </c:pt>
                <c:pt idx="3">
                  <c:v>2.0000000000000018E-2</c:v>
                </c:pt>
              </c:numCache>
            </c:numRef>
          </c:val>
          <c:extLst>
            <c:ext xmlns:c16="http://schemas.microsoft.com/office/drawing/2014/chart" uri="{C3380CC4-5D6E-409C-BE32-E72D297353CC}">
              <c16:uniqueId val="{0000000B-B915-0A4F-B93F-3715C2D0B35A}"/>
            </c:ext>
          </c:extLst>
        </c:ser>
        <c:dLbls>
          <c:showLegendKey val="0"/>
          <c:showVal val="0"/>
          <c:showCatName val="0"/>
          <c:showSerName val="0"/>
          <c:showPercent val="0"/>
          <c:showBubbleSize val="0"/>
        </c:dLbls>
        <c:gapWidth val="40"/>
        <c:overlap val="100"/>
        <c:axId val="438182544"/>
        <c:axId val="376550480"/>
      </c:barChart>
      <c:catAx>
        <c:axId val="4381825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2"/>
                </a:solidFill>
                <a:latin typeface="+mn-lt"/>
                <a:ea typeface="+mn-ea"/>
                <a:cs typeface="+mn-cs"/>
              </a:defRPr>
            </a:pPr>
            <a:endParaRPr lang="en-US"/>
          </a:p>
        </c:txPr>
        <c:crossAx val="376550480"/>
        <c:crosses val="autoZero"/>
        <c:auto val="1"/>
        <c:lblAlgn val="ctr"/>
        <c:lblOffset val="100"/>
        <c:noMultiLvlLbl val="0"/>
      </c:catAx>
      <c:valAx>
        <c:axId val="376550480"/>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3818254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0"/>
          <c:y val="0.50427427021119198"/>
          <c:w val="0.14258405503177199"/>
          <c:h val="0.29794079454861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7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42737821999"/>
                  <c:y val="-0.116321072040347"/>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1373971847669501"/>
                  <c:y val="-2.63622068942597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333066119282733"/>
                  <c:y val="0.118820597753612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0.22</c:v>
                </c:pt>
                <c:pt idx="1">
                  <c:v>0.01</c:v>
                </c:pt>
                <c:pt idx="2">
                  <c:v>0.41</c:v>
                </c:pt>
                <c:pt idx="3">
                  <c:v>0.36</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7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$10.3M</c:v>
                </c:pt>
                <c:pt idx="1">
                  <c:v>Car Rental
$0.1M</c:v>
                </c:pt>
                <c:pt idx="2">
                  <c:v>Lodging
$13.6M</c:v>
                </c:pt>
                <c:pt idx="3">
                  <c:v>Meals
$1.6M</c:v>
                </c:pt>
                <c:pt idx="4">
                  <c:v>Ground Trans.
$1.4M</c:v>
                </c:pt>
              </c:strCache>
            </c:strRef>
          </c:cat>
          <c:val>
            <c:numRef>
              <c:f>Sheet1!$B$2:$B$6</c:f>
              <c:numCache>
                <c:formatCode>0%</c:formatCode>
                <c:ptCount val="5"/>
                <c:pt idx="0">
                  <c:v>0.95</c:v>
                </c:pt>
                <c:pt idx="1">
                  <c:v>0.75</c:v>
                </c:pt>
                <c:pt idx="2">
                  <c:v>0.88</c:v>
                </c:pt>
                <c:pt idx="3">
                  <c:v>0.69</c:v>
                </c:pt>
                <c:pt idx="4">
                  <c:v>0.69</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5.8659076909597997E-8"/>
                  <c:y val="-4.9395615474036099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5.4374693513819003E-2"/>
                    </c:manualLayout>
                  </c15:layout>
                </c:ext>
                <c:ext xmlns:c16="http://schemas.microsoft.com/office/drawing/2014/chart" uri="{C3380CC4-5D6E-409C-BE32-E72D297353CC}">
                  <c16:uniqueId val="{00000003-5033-004E-A4A9-396D8DFABC7F}"/>
                </c:ext>
              </c:extLst>
            </c:dLbl>
            <c:dLbl>
              <c:idx val="1"/>
              <c:layout>
                <c:manualLayout>
                  <c:x val="-5.4630522582892898E-17"/>
                  <c:y val="-0.11854947713768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5.21490926027384E-3"/>
                  <c:y val="-7.11295307058704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5.7064723252340799E-2"/>
                      <c:h val="6.6229641227587593E-2"/>
                    </c:manualLayout>
                  </c15:layout>
                </c:ext>
                <c:ext xmlns:c16="http://schemas.microsoft.com/office/drawing/2014/chart" uri="{C3380CC4-5D6E-409C-BE32-E72D297353CC}">
                  <c16:uniqueId val="{00000005-5033-004E-A4A9-396D8DFABC7F}"/>
                </c:ext>
              </c:extLst>
            </c:dLbl>
            <c:dLbl>
              <c:idx val="3"/>
              <c:layout>
                <c:manualLayout>
                  <c:x val="-7.4485295929188297E-4"/>
                  <c:y val="-0.14028354794626299"/>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5.1104961032775197E-2"/>
                      <c:h val="5.4374693513819003E-2"/>
                    </c:manualLayout>
                  </c15:layout>
                </c:ext>
                <c:ext xmlns:c16="http://schemas.microsoft.com/office/drawing/2014/chart" uri="{C3380CC4-5D6E-409C-BE32-E72D297353CC}">
                  <c16:uniqueId val="{00000006-5033-004E-A4A9-396D8DFABC7F}"/>
                </c:ext>
              </c:extLst>
            </c:dLbl>
            <c:dLbl>
              <c:idx val="4"/>
              <c:layout>
                <c:manualLayout>
                  <c:x val="-1.0926104516578601E-16"/>
                  <c:y val="-0.138307723327301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0.12645277561353199"/>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$10.3M</c:v>
                </c:pt>
                <c:pt idx="1">
                  <c:v>Car Rental
$0.1M</c:v>
                </c:pt>
                <c:pt idx="2">
                  <c:v>Lodging
$13.6M</c:v>
                </c:pt>
                <c:pt idx="3">
                  <c:v>Meals
$1.6M</c:v>
                </c:pt>
                <c:pt idx="4">
                  <c:v>Ground Trans.
$1.4M</c:v>
                </c:pt>
              </c:strCache>
            </c:strRef>
          </c:cat>
          <c:val>
            <c:numRef>
              <c:f>Sheet1!$C$2:$C$6</c:f>
              <c:numCache>
                <c:formatCode>0%</c:formatCode>
                <c:ptCount val="5"/>
                <c:pt idx="0">
                  <c:v>5.0000000000000044E-2</c:v>
                </c:pt>
                <c:pt idx="1">
                  <c:v>0.25</c:v>
                </c:pt>
                <c:pt idx="2">
                  <c:v>0.12</c:v>
                </c:pt>
                <c:pt idx="3">
                  <c:v>0.31000000000000005</c:v>
                </c:pt>
                <c:pt idx="4">
                  <c:v>0.31000000000000005</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372167824"/>
        <c:axId val="859304528"/>
      </c:barChart>
      <c:catAx>
        <c:axId val="372167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59304528"/>
        <c:crosses val="autoZero"/>
        <c:auto val="1"/>
        <c:lblAlgn val="ctr"/>
        <c:lblOffset val="100"/>
        <c:noMultiLvlLbl val="0"/>
      </c:catAx>
      <c:valAx>
        <c:axId val="859304528"/>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7216782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7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3"/>
              <c:layout>
                <c:manualLayout>
                  <c:x val="0"/>
                  <c:y val="-5.53230893309204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ADD-BE45-A84D-F3CFE147A80F}"/>
                </c:ext>
              </c:extLst>
            </c:dLbl>
            <c:dLbl>
              <c:idx val="4"/>
              <c:layout>
                <c:manualLayout>
                  <c:x val="-1.0926104516578601E-16"/>
                  <c:y val="-7.90329847584578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34D-F44C-9171-834CB7974DB0}"/>
                </c:ext>
              </c:extLst>
            </c:dLbl>
            <c:dLbl>
              <c:idx val="5"/>
              <c:layout>
                <c:manualLayout>
                  <c:x val="0"/>
                  <c:y val="-5.92747385688434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ADD-BE45-A84D-F3CFE147A80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0.94</c:v>
                </c:pt>
                <c:pt idx="1">
                  <c:v>0.81</c:v>
                </c:pt>
                <c:pt idx="2">
                  <c:v>0.83</c:v>
                </c:pt>
                <c:pt idx="3">
                  <c:v>0.55000000000000004</c:v>
                </c:pt>
                <c:pt idx="4">
                  <c:v>0.44</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2.73152612914464E-17"/>
                  <c:y val="-5.53230893309204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9.4839737286891004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4631227980849002E-2"/>
                      <c:h val="5.8326342751741797E-2"/>
                    </c:manualLayout>
                  </c15:layout>
                </c:ext>
                <c:ext xmlns:c16="http://schemas.microsoft.com/office/drawing/2014/chart" uri="{C3380CC4-5D6E-409C-BE32-E72D297353CC}">
                  <c16:uniqueId val="{00000002-5FE5-E648-BC5C-1012F1BF2D4F}"/>
                </c:ext>
              </c:extLst>
            </c:dLbl>
            <c:dLbl>
              <c:idx val="2"/>
              <c:layout>
                <c:manualLayout>
                  <c:x val="1.48994055489135E-3"/>
                  <c:y val="-8.69362832343034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85295929188297E-4"/>
                  <c:y val="-0.20153395555732601"/>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0.2331473050374499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8759559952095E-4"/>
                  <c:y val="-0.23117148041848901"/>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4374693513819003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6.0000000000000053E-2</c:v>
                </c:pt>
                <c:pt idx="1">
                  <c:v>0.18</c:v>
                </c:pt>
                <c:pt idx="2">
                  <c:v>0.16</c:v>
                </c:pt>
                <c:pt idx="3">
                  <c:v>0.52</c:v>
                </c:pt>
                <c:pt idx="4">
                  <c:v>0.56000000000000005</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760512368"/>
        <c:axId val="760650672"/>
      </c:barChart>
      <c:catAx>
        <c:axId val="7605123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60650672"/>
        <c:crosses val="autoZero"/>
        <c:auto val="1"/>
        <c:lblAlgn val="ctr"/>
        <c:lblOffset val="100"/>
        <c:noMultiLvlLbl val="0"/>
      </c:catAx>
      <c:valAx>
        <c:axId val="76065067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60512368"/>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7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5904412559985801"/>
                  <c:y val="0.18028123472415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1491268404946101"/>
                  <c:y val="-3.5062945119831802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0.63</c:v>
                </c:pt>
                <c:pt idx="1">
                  <c:v>7.0000000000000007E-2</c:v>
                </c:pt>
                <c:pt idx="2">
                  <c:v>0.1</c:v>
                </c:pt>
                <c:pt idx="3">
                  <c:v>0.2</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7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9026247707424901"/>
                  <c:y val="0.14950469924681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0315497663033799"/>
                  <c:y val="6.6060525911288304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0.5</c:v>
                </c:pt>
                <c:pt idx="1">
                  <c:v>0.1</c:v>
                </c:pt>
                <c:pt idx="2">
                  <c:v>0.17</c:v>
                </c:pt>
                <c:pt idx="3">
                  <c:v>0.23</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7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$11.6M</c:v>
                </c:pt>
                <c:pt idx="1">
                  <c:v>Car Rental
$2.3M</c:v>
                </c:pt>
                <c:pt idx="2">
                  <c:v>Lodging
$17.9M</c:v>
                </c:pt>
                <c:pt idx="3">
                  <c:v>Meals
$2.6M</c:v>
                </c:pt>
                <c:pt idx="4">
                  <c:v>Ground Trans.
$1.1M</c:v>
                </c:pt>
              </c:strCache>
            </c:strRef>
          </c:cat>
          <c:val>
            <c:numRef>
              <c:f>Sheet1!$B$2:$B$6</c:f>
              <c:numCache>
                <c:formatCode>0%</c:formatCode>
                <c:ptCount val="5"/>
                <c:pt idx="0">
                  <c:v>0.99</c:v>
                </c:pt>
                <c:pt idx="1">
                  <c:v>0.93</c:v>
                </c:pt>
                <c:pt idx="2">
                  <c:v>0.96</c:v>
                </c:pt>
                <c:pt idx="3">
                  <c:v>0.91</c:v>
                </c:pt>
                <c:pt idx="4">
                  <c:v>0.79</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8659076964228499E-8"/>
                  <c:y val="-4.9395926627519397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5.4374693513819003E-2"/>
                    </c:manualLayout>
                  </c15:layout>
                </c:ext>
                <c:ext xmlns:c16="http://schemas.microsoft.com/office/drawing/2014/chart" uri="{C3380CC4-5D6E-409C-BE32-E72D297353CC}">
                  <c16:uniqueId val="{00000004-5033-004E-A4A9-396D8DFABC7F}"/>
                </c:ext>
              </c:extLst>
            </c:dLbl>
            <c:dLbl>
              <c:idx val="2"/>
              <c:layout>
                <c:manualLayout>
                  <c:x val="0"/>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774E-4"/>
                  <c:y val="-6.3226232230024604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2.9798811097829199E-3"/>
                  <c:y val="-0.102742880185995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8.2984633996380605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$11.6M</c:v>
                </c:pt>
                <c:pt idx="1">
                  <c:v>Car Rental
$2.3M</c:v>
                </c:pt>
                <c:pt idx="2">
                  <c:v>Lodging
$17.9M</c:v>
                </c:pt>
                <c:pt idx="3">
                  <c:v>Meals
$2.6M</c:v>
                </c:pt>
                <c:pt idx="4">
                  <c:v>Ground Trans.
$1.1M</c:v>
                </c:pt>
              </c:strCache>
            </c:strRef>
          </c:cat>
          <c:val>
            <c:numRef>
              <c:f>Sheet1!$C$2:$C$6</c:f>
              <c:numCache>
                <c:formatCode>0%</c:formatCode>
                <c:ptCount val="5"/>
                <c:pt idx="0">
                  <c:v>1.0000000000000009E-2</c:v>
                </c:pt>
                <c:pt idx="1">
                  <c:v>6.9999999999999951E-2</c:v>
                </c:pt>
                <c:pt idx="2">
                  <c:v>4.0000000000000036E-2</c:v>
                </c:pt>
                <c:pt idx="3">
                  <c:v>8.9999999999999969E-2</c:v>
                </c:pt>
                <c:pt idx="4">
                  <c:v>0.20999999999999996</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372214368"/>
        <c:axId val="371716752"/>
      </c:barChart>
      <c:catAx>
        <c:axId val="3722143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71716752"/>
        <c:crosses val="autoZero"/>
        <c:auto val="1"/>
        <c:lblAlgn val="ctr"/>
        <c:lblOffset val="100"/>
        <c:noMultiLvlLbl val="0"/>
      </c:catAx>
      <c:valAx>
        <c:axId val="37171675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72214368"/>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7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0.98</c:v>
                </c:pt>
                <c:pt idx="1">
                  <c:v>0.88</c:v>
                </c:pt>
                <c:pt idx="2">
                  <c:v>0.95</c:v>
                </c:pt>
                <c:pt idx="3">
                  <c:v>0.82</c:v>
                </c:pt>
                <c:pt idx="4">
                  <c:v>0.68</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2.73152612914464E-17"/>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7.50813355205349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852959291774E-4"/>
                  <c:y val="-9.4839426133407706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5.7064723252340799E-2"/>
                      <c:h val="5.8326342751741797E-2"/>
                    </c:manualLayout>
                  </c15:layout>
                </c:ext>
                <c:ext xmlns:c16="http://schemas.microsoft.com/office/drawing/2014/chart" uri="{C3380CC4-5D6E-409C-BE32-E72D297353CC}">
                  <c16:uniqueId val="{00000004-5FE5-E648-BC5C-1012F1BF2D4F}"/>
                </c:ext>
              </c:extLst>
            </c:dLbl>
            <c:dLbl>
              <c:idx val="4"/>
              <c:layout>
                <c:manualLayout>
                  <c:x val="-1.0926104516578601E-16"/>
                  <c:y val="-0.150162671041070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4099E-4"/>
                  <c:y val="-0.18177602052119499"/>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0423044275896098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2.0000000000000018E-2</c:v>
                </c:pt>
                <c:pt idx="1">
                  <c:v>0.12</c:v>
                </c:pt>
                <c:pt idx="2">
                  <c:v>5.0000000000000044E-2</c:v>
                </c:pt>
                <c:pt idx="3">
                  <c:v>0.18000000000000005</c:v>
                </c:pt>
                <c:pt idx="4">
                  <c:v>0.31999999999999995</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853808736"/>
        <c:axId val="854077424"/>
      </c:barChart>
      <c:catAx>
        <c:axId val="8538087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54077424"/>
        <c:crosses val="autoZero"/>
        <c:auto val="1"/>
        <c:lblAlgn val="ctr"/>
        <c:lblOffset val="100"/>
        <c:noMultiLvlLbl val="0"/>
      </c:catAx>
      <c:valAx>
        <c:axId val="85407742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5380873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7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9209885069039001"/>
                  <c:y val="0.14058897411433"/>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7367663976596202"/>
                  <c:y val="7.0457198564815304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0.51</c:v>
                </c:pt>
                <c:pt idx="1">
                  <c:v>7.0000000000000007E-2</c:v>
                </c:pt>
                <c:pt idx="2">
                  <c:v>0.09</c:v>
                </c:pt>
                <c:pt idx="3">
                  <c:v>0.33</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7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06394224012132"/>
                  <c:y val="0.132323056428350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65591679579121"/>
                  <c:y val="0.114423925100085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c:v>
                </c:pt>
                <c:pt idx="1">
                  <c:v>0.11</c:v>
                </c:pt>
                <c:pt idx="2">
                  <c:v>0.14000000000000001</c:v>
                </c:pt>
                <c:pt idx="3">
                  <c:v>0.35</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7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$176.3M</c:v>
                </c:pt>
                <c:pt idx="1">
                  <c:v>Car Rental
$0.6M</c:v>
                </c:pt>
                <c:pt idx="2">
                  <c:v>Lodging
$85.0M</c:v>
                </c:pt>
                <c:pt idx="3">
                  <c:v>Meals
$19.6M</c:v>
                </c:pt>
                <c:pt idx="4">
                  <c:v>Ground Trans.
$13.7M</c:v>
                </c:pt>
              </c:strCache>
            </c:strRef>
          </c:cat>
          <c:val>
            <c:numRef>
              <c:f>Sheet1!$B$2:$B$6</c:f>
              <c:numCache>
                <c:formatCode>0%</c:formatCode>
                <c:ptCount val="5"/>
                <c:pt idx="0">
                  <c:v>0.99</c:v>
                </c:pt>
                <c:pt idx="1">
                  <c:v>0.9</c:v>
                </c:pt>
                <c:pt idx="2">
                  <c:v>0.89</c:v>
                </c:pt>
                <c:pt idx="3">
                  <c:v>0.8</c:v>
                </c:pt>
                <c:pt idx="4">
                  <c:v>0.9</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7.4496441153800597E-3"/>
                  <c:y val="-6.12505631878048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9615020477883798E-2"/>
                      <c:h val="6.2277991989664702E-2"/>
                    </c:manualLayout>
                  </c15:layout>
                </c:ext>
                <c:ext xmlns:c16="http://schemas.microsoft.com/office/drawing/2014/chart" uri="{C3380CC4-5D6E-409C-BE32-E72D297353CC}">
                  <c16:uniqueId val="{00000004-5033-004E-A4A9-396D8DFABC7F}"/>
                </c:ext>
              </c:extLst>
            </c:dLbl>
            <c:dLbl>
              <c:idx val="2"/>
              <c:layout>
                <c:manualLayout>
                  <c:x val="4.4698216646742103E-3"/>
                  <c:y val="-7.11296862826120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774E-4"/>
                  <c:y val="-0.10076689999029199"/>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5.1104961032775197E-2"/>
                      <c:h val="6.2277991989664702E-2"/>
                    </c:manualLayout>
                  </c15:layout>
                </c:ext>
                <c:ext xmlns:c16="http://schemas.microsoft.com/office/drawing/2014/chart" uri="{C3380CC4-5D6E-409C-BE32-E72D297353CC}">
                  <c16:uniqueId val="{00000006-5033-004E-A4A9-396D8DFABC7F}"/>
                </c:ext>
              </c:extLst>
            </c:dLbl>
            <c:dLbl>
              <c:idx val="4"/>
              <c:layout>
                <c:manualLayout>
                  <c:x val="-2.9798811097829199E-3"/>
                  <c:y val="-6.71780370446890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7.1129686282612001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$176.3M</c:v>
                </c:pt>
                <c:pt idx="1">
                  <c:v>Car Rental
$0.6M</c:v>
                </c:pt>
                <c:pt idx="2">
                  <c:v>Lodging
$85.0M</c:v>
                </c:pt>
                <c:pt idx="3">
                  <c:v>Meals
$19.6M</c:v>
                </c:pt>
                <c:pt idx="4">
                  <c:v>Ground Trans.
$13.7M</c:v>
                </c:pt>
              </c:strCache>
            </c:strRef>
          </c:cat>
          <c:val>
            <c:numRef>
              <c:f>Sheet1!$C$2:$C$6</c:f>
              <c:numCache>
                <c:formatCode>0%</c:formatCode>
                <c:ptCount val="5"/>
                <c:pt idx="0">
                  <c:v>1.0000000000000009E-2</c:v>
                </c:pt>
                <c:pt idx="1">
                  <c:v>9.9999999999999978E-2</c:v>
                </c:pt>
                <c:pt idx="2">
                  <c:v>0.10999999999999999</c:v>
                </c:pt>
                <c:pt idx="3">
                  <c:v>0.19999999999999996</c:v>
                </c:pt>
                <c:pt idx="4">
                  <c:v>9.9999999999999978E-2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371879760"/>
        <c:axId val="371883856"/>
      </c:barChart>
      <c:catAx>
        <c:axId val="371879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71883856"/>
        <c:crosses val="autoZero"/>
        <c:auto val="1"/>
        <c:lblAlgn val="ctr"/>
        <c:lblOffset val="100"/>
        <c:noMultiLvlLbl val="0"/>
      </c:catAx>
      <c:valAx>
        <c:axId val="371883856"/>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7187976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59628894708399"/>
          <c:y val="0.157717202919917"/>
          <c:w val="0.79411522189941397"/>
          <c:h val="0.7364437251839"/>
        </c:manualLayout>
      </c:layout>
      <c:barChart>
        <c:barDir val="col"/>
        <c:grouping val="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Advertising/Marketing
1.30M</c:v>
                </c:pt>
                <c:pt idx="1">
                  <c:v>Computer
0.43M</c:v>
                </c:pt>
                <c:pt idx="2">
                  <c:v>Office
4.81M</c:v>
                </c:pt>
                <c:pt idx="3">
                  <c:v>Telecom
4.94M</c:v>
                </c:pt>
              </c:strCache>
            </c:strRef>
          </c:cat>
          <c:val>
            <c:numRef>
              <c:f>Sheet1!$B$2:$B$5</c:f>
              <c:numCache>
                <c:formatCode>0%</c:formatCode>
                <c:ptCount val="4"/>
                <c:pt idx="0">
                  <c:v>0.97</c:v>
                </c:pt>
                <c:pt idx="1">
                  <c:v>0.98</c:v>
                </c:pt>
                <c:pt idx="2">
                  <c:v>0.98</c:v>
                </c:pt>
                <c:pt idx="3">
                  <c:v>0.97</c:v>
                </c:pt>
              </c:numCache>
            </c:numRef>
          </c:val>
          <c:extLst>
            <c:ext xmlns:c16="http://schemas.microsoft.com/office/drawing/2014/chart" uri="{C3380CC4-5D6E-409C-BE32-E72D297353CC}">
              <c16:uniqueId val="{00000000-B915-0A4F-B93F-3715C2D0B35A}"/>
            </c:ext>
          </c:extLst>
        </c:ser>
        <c:ser>
          <c:idx val="1"/>
          <c:order val="1"/>
          <c:tx>
            <c:strRef>
              <c:f>Sheet1!$C$1</c:f>
              <c:strCache>
                <c:ptCount val="1"/>
                <c:pt idx="0">
                  <c:v>Non-Amex-accepting Merchants</c:v>
                </c:pt>
              </c:strCache>
            </c:strRef>
          </c:tx>
          <c:spPr>
            <a:solidFill>
              <a:schemeClr val="accent2">
                <a:lumMod val="60000"/>
                <a:lumOff val="40000"/>
              </a:schemeClr>
            </a:solidFill>
            <a:ln>
              <a:noFill/>
            </a:ln>
            <a:effectLst/>
          </c:spPr>
          <c:invertIfNegative val="0"/>
          <c:dLbls>
            <c:dLbl>
              <c:idx val="0"/>
              <c:layout>
                <c:manualLayout>
                  <c:x val="0"/>
                  <c:y val="-3.429700633902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915-0A4F-B93F-3715C2D0B35A}"/>
                </c:ext>
              </c:extLst>
            </c:dLbl>
            <c:dLbl>
              <c:idx val="1"/>
              <c:layout>
                <c:manualLayout>
                  <c:x val="1.4790732103971201E-3"/>
                  <c:y val="-3.37482617848003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915-0A4F-B93F-3715C2D0B35A}"/>
                </c:ext>
              </c:extLst>
            </c:dLbl>
            <c:dLbl>
              <c:idx val="2"/>
              <c:layout>
                <c:manualLayout>
                  <c:x val="-1.4790732103972201E-3"/>
                  <c:y val="-3.29249877200716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915-0A4F-B93F-3715C2D0B35A}"/>
                </c:ext>
              </c:extLst>
            </c:dLbl>
            <c:dLbl>
              <c:idx val="3"/>
              <c:layout>
                <c:manualLayout>
                  <c:x val="0"/>
                  <c:y val="-3.29249877200716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915-0A4F-B93F-3715C2D0B35A}"/>
                </c:ext>
              </c:extLst>
            </c:dLbl>
            <c:dLbl>
              <c:idx val="4"/>
              <c:layout>
                <c:manualLayout>
                  <c:x val="1.4790732103971201E-3"/>
                  <c:y val="-3.63696569733326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915-0A4F-B93F-3715C2D0B35A}"/>
                </c:ext>
              </c:extLst>
            </c:dLbl>
            <c:dLbl>
              <c:idx val="5"/>
              <c:layout>
                <c:manualLayout>
                  <c:x val="0"/>
                  <c:y val="-3.80162051027898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915-0A4F-B93F-3715C2D0B35A}"/>
                </c:ext>
              </c:extLst>
            </c:dLbl>
            <c:dLbl>
              <c:idx val="6"/>
              <c:layout>
                <c:manualLayout>
                  <c:x val="0"/>
                  <c:y val="-3.34737322742929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915-0A4F-B93F-3715C2D0B35A}"/>
                </c:ext>
              </c:extLst>
            </c:dLbl>
            <c:dLbl>
              <c:idx val="7"/>
              <c:layout>
                <c:manualLayout>
                  <c:x val="-4.4372196311913501E-3"/>
                  <c:y val="-3.71929310380611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915-0A4F-B93F-3715C2D0B35A}"/>
                </c:ext>
              </c:extLst>
            </c:dLbl>
            <c:dLbl>
              <c:idx val="8"/>
              <c:layout>
                <c:manualLayout>
                  <c:x val="-1.08464115775734E-16"/>
                  <c:y val="-4.80766267524447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915-0A4F-B93F-3715C2D0B35A}"/>
                </c:ext>
              </c:extLst>
            </c:dLbl>
            <c:dLbl>
              <c:idx val="9"/>
              <c:layout>
                <c:manualLayout>
                  <c:x val="-2.95814642079434E-3"/>
                  <c:y val="-3.429700633902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915-0A4F-B93F-3715C2D0B35A}"/>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Advertising/Marketing
1.30M</c:v>
                </c:pt>
                <c:pt idx="1">
                  <c:v>Computer
0.43M</c:v>
                </c:pt>
                <c:pt idx="2">
                  <c:v>Office
4.81M</c:v>
                </c:pt>
                <c:pt idx="3">
                  <c:v>Telecom
4.94M</c:v>
                </c:pt>
              </c:strCache>
            </c:strRef>
          </c:cat>
          <c:val>
            <c:numRef>
              <c:f>Sheet1!$C$2:$C$5</c:f>
              <c:numCache>
                <c:formatCode>0%</c:formatCode>
                <c:ptCount val="4"/>
                <c:pt idx="0">
                  <c:v>3.0000000000000027E-2</c:v>
                </c:pt>
                <c:pt idx="1">
                  <c:v>2.0000000000000018E-2</c:v>
                </c:pt>
                <c:pt idx="2">
                  <c:v>2.0000000000000018E-2</c:v>
                </c:pt>
                <c:pt idx="3">
                  <c:v>3.0000000000000027E-2</c:v>
                </c:pt>
              </c:numCache>
            </c:numRef>
          </c:val>
          <c:extLst>
            <c:ext xmlns:c16="http://schemas.microsoft.com/office/drawing/2014/chart" uri="{C3380CC4-5D6E-409C-BE32-E72D297353CC}">
              <c16:uniqueId val="{0000000B-B915-0A4F-B93F-3715C2D0B35A}"/>
            </c:ext>
          </c:extLst>
        </c:ser>
        <c:dLbls>
          <c:showLegendKey val="0"/>
          <c:showVal val="0"/>
          <c:showCatName val="0"/>
          <c:showSerName val="0"/>
          <c:showPercent val="0"/>
          <c:showBubbleSize val="0"/>
        </c:dLbls>
        <c:gapWidth val="40"/>
        <c:overlap val="100"/>
        <c:axId val="437840944"/>
        <c:axId val="437845728"/>
      </c:barChart>
      <c:catAx>
        <c:axId val="437840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2"/>
                </a:solidFill>
                <a:latin typeface="+mn-lt"/>
                <a:ea typeface="+mn-ea"/>
                <a:cs typeface="+mn-cs"/>
              </a:defRPr>
            </a:pPr>
            <a:endParaRPr lang="en-US"/>
          </a:p>
        </c:txPr>
        <c:crossAx val="437845728"/>
        <c:crosses val="autoZero"/>
        <c:auto val="1"/>
        <c:lblAlgn val="ctr"/>
        <c:lblOffset val="100"/>
        <c:noMultiLvlLbl val="0"/>
      </c:catAx>
      <c:valAx>
        <c:axId val="437845728"/>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3784094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0"/>
          <c:y val="0.50427427021119198"/>
          <c:w val="0.14258405503177199"/>
          <c:h val="0.29794079454861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8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0.98</c:v>
                </c:pt>
                <c:pt idx="1">
                  <c:v>0.92</c:v>
                </c:pt>
                <c:pt idx="2">
                  <c:v>0.88</c:v>
                </c:pt>
                <c:pt idx="3">
                  <c:v>0.73</c:v>
                </c:pt>
                <c:pt idx="4">
                  <c:v>0.92</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5.92747385688432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5.2148506011968796E-3"/>
                  <c:y val="-6.9153706086908906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8125079922992399E-2"/>
                      <c:h val="7.0181290465510499E-2"/>
                    </c:manualLayout>
                  </c15:layout>
                </c:ext>
                <c:ext xmlns:c16="http://schemas.microsoft.com/office/drawing/2014/chart" uri="{C3380CC4-5D6E-409C-BE32-E72D297353CC}">
                  <c16:uniqueId val="{00000003-5FE5-E648-BC5C-1012F1BF2D4F}"/>
                </c:ext>
              </c:extLst>
            </c:dLbl>
            <c:dLbl>
              <c:idx val="3"/>
              <c:layout>
                <c:manualLayout>
                  <c:x val="-7.4485295929188297E-4"/>
                  <c:y val="-0.122500970798868"/>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0"/>
                  <c:y val="-5.53230893309204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6.3226543383507902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2.0000000000000018E-2</c:v>
                </c:pt>
                <c:pt idx="1">
                  <c:v>7.999999999999996E-2</c:v>
                </c:pt>
                <c:pt idx="2">
                  <c:v>0.12</c:v>
                </c:pt>
                <c:pt idx="3">
                  <c:v>0.27</c:v>
                </c:pt>
                <c:pt idx="4">
                  <c:v>7.999999999999996E-2</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840278608"/>
        <c:axId val="840302368"/>
      </c:barChart>
      <c:catAx>
        <c:axId val="8402786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40302368"/>
        <c:crosses val="autoZero"/>
        <c:auto val="1"/>
        <c:lblAlgn val="ctr"/>
        <c:lblOffset val="100"/>
        <c:noMultiLvlLbl val="0"/>
      </c:catAx>
      <c:valAx>
        <c:axId val="840302368"/>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40278608"/>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8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193893291365701"/>
                  <c:y val="-0.173477816536197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52303564415648"/>
                  <c:y val="0.132756319091806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1491268404946101"/>
                  <c:y val="0.127613943060666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0.45</c:v>
                </c:pt>
                <c:pt idx="1">
                  <c:v>0.06</c:v>
                </c:pt>
                <c:pt idx="2">
                  <c:v>0.17</c:v>
                </c:pt>
                <c:pt idx="3">
                  <c:v>0.32</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8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20764816353962601"/>
                  <c:y val="-8.1147690812131107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1373971847669501"/>
                  <c:y val="8.7951282097441297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8762816297280802"/>
                  <c:y val="8.80438891789230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0.25</c:v>
                </c:pt>
                <c:pt idx="1">
                  <c:v>7.0000000000000007E-2</c:v>
                </c:pt>
                <c:pt idx="2">
                  <c:v>0.39</c:v>
                </c:pt>
                <c:pt idx="3">
                  <c:v>0.28000000000000003</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8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4"/>
              <c:layout>
                <c:manualLayout>
                  <c:x val="0"/>
                  <c:y val="-6.32263878067662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A0B-9E41-92AD-E3097ADB7AD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$0.4M</c:v>
                </c:pt>
                <c:pt idx="1">
                  <c:v>Car Rental
$0.0M</c:v>
                </c:pt>
                <c:pt idx="2">
                  <c:v>Lodging
$3.0M</c:v>
                </c:pt>
                <c:pt idx="3">
                  <c:v>Meals
$0.4M</c:v>
                </c:pt>
                <c:pt idx="4">
                  <c:v>Ground Trans.
$0.4M</c:v>
                </c:pt>
              </c:strCache>
            </c:strRef>
          </c:cat>
          <c:val>
            <c:numRef>
              <c:f>Sheet1!$B$2:$B$6</c:f>
              <c:numCache>
                <c:formatCode>0%</c:formatCode>
                <c:ptCount val="5"/>
                <c:pt idx="0">
                  <c:v>0.91</c:v>
                </c:pt>
                <c:pt idx="1">
                  <c:v>0.84</c:v>
                </c:pt>
                <c:pt idx="2">
                  <c:v>0.9</c:v>
                </c:pt>
                <c:pt idx="3">
                  <c:v>0.73</c:v>
                </c:pt>
                <c:pt idx="4">
                  <c:v>0.76</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1.48994055489143E-3"/>
                  <c:y val="-6.32263878067662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1.48994055489135E-3"/>
                  <c:y val="-8.4960614192083797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4631227980849002E-2"/>
                      <c:h val="6.2277991989664702E-2"/>
                    </c:manualLayout>
                  </c15:layout>
                </c:ext>
                <c:ext xmlns:c16="http://schemas.microsoft.com/office/drawing/2014/chart" uri="{C3380CC4-5D6E-409C-BE32-E72D297353CC}">
                  <c16:uniqueId val="{00000004-5033-004E-A4A9-396D8DFABC7F}"/>
                </c:ext>
              </c:extLst>
            </c:dLbl>
            <c:dLbl>
              <c:idx val="2"/>
              <c:layout>
                <c:manualLayout>
                  <c:x val="4.4698216646742103E-3"/>
                  <c:y val="-6.71780370446890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88297E-4"/>
                  <c:y val="-0.13040426927471399"/>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1.0926104516578601E-16"/>
                  <c:y val="-0.11968472062151"/>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4631227980849002E-2"/>
                      <c:h val="5.8326342751741797E-2"/>
                    </c:manualLayout>
                  </c15:layout>
                </c:ext>
                <c:ext xmlns:c16="http://schemas.microsoft.com/office/drawing/2014/chart" uri="{C3380CC4-5D6E-409C-BE32-E72D297353CC}">
                  <c16:uniqueId val="{00000007-5033-004E-A4A9-396D8DFABC7F}"/>
                </c:ext>
              </c:extLst>
            </c:dLbl>
            <c:dLbl>
              <c:idx val="5"/>
              <c:layout>
                <c:manualLayout>
                  <c:x val="-7.4497027744581195E-4"/>
                  <c:y val="-0.10669452942391799"/>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$0.4M</c:v>
                </c:pt>
                <c:pt idx="1">
                  <c:v>Car Rental
$0.0M</c:v>
                </c:pt>
                <c:pt idx="2">
                  <c:v>Lodging
$3.0M</c:v>
                </c:pt>
                <c:pt idx="3">
                  <c:v>Meals
$0.4M</c:v>
                </c:pt>
                <c:pt idx="4">
                  <c:v>Ground Trans.
$0.4M</c:v>
                </c:pt>
              </c:strCache>
            </c:strRef>
          </c:cat>
          <c:val>
            <c:numRef>
              <c:f>Sheet1!$C$2:$C$6</c:f>
              <c:numCache>
                <c:formatCode>0%</c:formatCode>
                <c:ptCount val="5"/>
                <c:pt idx="0">
                  <c:v>8.9999999999999969E-2</c:v>
                </c:pt>
                <c:pt idx="1">
                  <c:v>0.16000000000000003</c:v>
                </c:pt>
                <c:pt idx="2">
                  <c:v>9.9999999999999978E-2</c:v>
                </c:pt>
                <c:pt idx="3">
                  <c:v>0.27</c:v>
                </c:pt>
                <c:pt idx="4">
                  <c:v>0.24</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863876768"/>
        <c:axId val="372456704"/>
      </c:barChart>
      <c:catAx>
        <c:axId val="8638767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72456704"/>
        <c:crosses val="autoZero"/>
        <c:auto val="1"/>
        <c:lblAlgn val="ctr"/>
        <c:lblOffset val="100"/>
        <c:noMultiLvlLbl val="0"/>
      </c:catAx>
      <c:valAx>
        <c:axId val="37245670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63876768"/>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8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4"/>
              <c:layout>
                <c:manualLayout>
                  <c:x val="0"/>
                  <c:y val="-7.11296862826120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759-DA42-9EF0-91626BBEF9A1}"/>
                </c:ext>
              </c:extLst>
            </c:dLbl>
            <c:dLbl>
              <c:idx val="5"/>
              <c:layout>
                <c:manualLayout>
                  <c:x val="0"/>
                  <c:y val="-7.50813355205350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759-DA42-9EF0-91626BBEF9A1}"/>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0.96</c:v>
                </c:pt>
                <c:pt idx="1">
                  <c:v>0.81</c:v>
                </c:pt>
                <c:pt idx="2">
                  <c:v>0.85</c:v>
                </c:pt>
                <c:pt idx="3">
                  <c:v>0.66</c:v>
                </c:pt>
                <c:pt idx="4">
                  <c:v>0.44</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2.73152612914464E-17"/>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1.48994055489135E-3"/>
                  <c:y val="-9.87912309480721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1.48994055489135E-3"/>
                  <c:y val="-7.9032984758457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85295929188297E-4"/>
                  <c:y val="-0.15016251546432799"/>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0.22919565579952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225244162138346"/>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4.0000000000000036E-2</c:v>
                </c:pt>
                <c:pt idx="1">
                  <c:v>0.18999999999999995</c:v>
                </c:pt>
                <c:pt idx="2">
                  <c:v>0.15000000000000002</c:v>
                </c:pt>
                <c:pt idx="3">
                  <c:v>0.33999999999999997</c:v>
                </c:pt>
                <c:pt idx="4">
                  <c:v>0.56000000000000005</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744246720"/>
        <c:axId val="371239072"/>
      </c:barChart>
      <c:catAx>
        <c:axId val="744246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71239072"/>
        <c:crosses val="autoZero"/>
        <c:auto val="1"/>
        <c:lblAlgn val="ctr"/>
        <c:lblOffset val="100"/>
        <c:noMultiLvlLbl val="0"/>
      </c:catAx>
      <c:valAx>
        <c:axId val="37123907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4424672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8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04557850395992"/>
                  <c:y val="0.127521162881834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1858543128174299"/>
                  <c:y val="0.149597306328301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0.48</c:v>
                </c:pt>
                <c:pt idx="1">
                  <c:v>0.04</c:v>
                </c:pt>
                <c:pt idx="2">
                  <c:v>0.1</c:v>
                </c:pt>
                <c:pt idx="3">
                  <c:v>0.38</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8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193893291365701"/>
                  <c:y val="-7.6751018158604301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24757960173539"/>
                  <c:y val="0.136314681286238"/>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35373761315387198"/>
                  <c:y val="0.105428748284605"/>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0.35</c:v>
                </c:pt>
                <c:pt idx="1">
                  <c:v>0.04</c:v>
                </c:pt>
                <c:pt idx="2">
                  <c:v>0.22</c:v>
                </c:pt>
                <c:pt idx="3">
                  <c:v>0.4</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8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$15.8M</c:v>
                </c:pt>
                <c:pt idx="1">
                  <c:v>Car Rental
$1.2M</c:v>
                </c:pt>
                <c:pt idx="2">
                  <c:v>Lodging
$11.7M</c:v>
                </c:pt>
                <c:pt idx="3">
                  <c:v>Meals
$2.4M</c:v>
                </c:pt>
                <c:pt idx="4">
                  <c:v>Ground Trans.
$1.6M</c:v>
                </c:pt>
              </c:strCache>
            </c:strRef>
          </c:cat>
          <c:val>
            <c:numRef>
              <c:f>Sheet1!$B$2:$B$6</c:f>
              <c:numCache>
                <c:formatCode>0%</c:formatCode>
                <c:ptCount val="5"/>
                <c:pt idx="0">
                  <c:v>0.97</c:v>
                </c:pt>
                <c:pt idx="1">
                  <c:v>0.88</c:v>
                </c:pt>
                <c:pt idx="2">
                  <c:v>0.93</c:v>
                </c:pt>
                <c:pt idx="3">
                  <c:v>0.85</c:v>
                </c:pt>
                <c:pt idx="4">
                  <c:v>0.87</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2.73152612914464E-17"/>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1.48994055489135E-3"/>
                  <c:y val="-5.53230893309204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774E-4"/>
                  <c:y val="-9.4839426133407706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1.4899405548913999E-3"/>
                  <c:y val="-7.11296862826120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7.9032984758457797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$15.8M</c:v>
                </c:pt>
                <c:pt idx="1">
                  <c:v>Car Rental
$1.2M</c:v>
                </c:pt>
                <c:pt idx="2">
                  <c:v>Lodging
$11.7M</c:v>
                </c:pt>
                <c:pt idx="3">
                  <c:v>Meals
$2.4M</c:v>
                </c:pt>
                <c:pt idx="4">
                  <c:v>Ground Trans.
$1.6M</c:v>
                </c:pt>
              </c:strCache>
            </c:strRef>
          </c:cat>
          <c:val>
            <c:numRef>
              <c:f>Sheet1!$C$2:$C$6</c:f>
              <c:numCache>
                <c:formatCode>0%</c:formatCode>
                <c:ptCount val="5"/>
                <c:pt idx="0">
                  <c:v>3.0000000000000027E-2</c:v>
                </c:pt>
                <c:pt idx="1">
                  <c:v>0.01</c:v>
                </c:pt>
                <c:pt idx="2">
                  <c:v>7.0000000000000007E-2</c:v>
                </c:pt>
                <c:pt idx="3">
                  <c:v>0.18</c:v>
                </c:pt>
                <c:pt idx="4">
                  <c:v>0.13</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861766816"/>
        <c:axId val="840290736"/>
      </c:barChart>
      <c:catAx>
        <c:axId val="8617668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40290736"/>
        <c:crosses val="autoZero"/>
        <c:auto val="1"/>
        <c:lblAlgn val="ctr"/>
        <c:lblOffset val="100"/>
        <c:noMultiLvlLbl val="0"/>
      </c:catAx>
      <c:valAx>
        <c:axId val="840290736"/>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6176681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8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4"/>
              <c:layout>
                <c:manualLayout>
                  <c:x val="-1.0926104516578601E-16"/>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DD7-364D-BA73-A0660C80E4DF}"/>
                </c:ext>
              </c:extLst>
            </c:dLbl>
            <c:dLbl>
              <c:idx val="5"/>
              <c:layout>
                <c:manualLayout>
                  <c:x val="1.4899405548915101E-3"/>
                  <c:y val="-7.11296862826120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DDA-CD45-87BB-0BA1DA2E3FC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0.94</c:v>
                </c:pt>
                <c:pt idx="1">
                  <c:v>0.84</c:v>
                </c:pt>
                <c:pt idx="2">
                  <c:v>0.9</c:v>
                </c:pt>
                <c:pt idx="3">
                  <c:v>0.8</c:v>
                </c:pt>
                <c:pt idx="4">
                  <c:v>0.62</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1.48994055489143E-3"/>
                  <c:y val="-5.92747385688432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8.69362832343034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1.48994055489135E-3"/>
                  <c:y val="-6.71780370446890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2.2347935141831801E-3"/>
                  <c:y val="-0.11064602308509899"/>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5.4084842142558001E-2"/>
                      <c:h val="5.8326342751741797E-2"/>
                    </c:manualLayout>
                  </c15:layout>
                </c:ext>
                <c:ext xmlns:c16="http://schemas.microsoft.com/office/drawing/2014/chart" uri="{C3380CC4-5D6E-409C-BE32-E72D297353CC}">
                  <c16:uniqueId val="{00000004-5FE5-E648-BC5C-1012F1BF2D4F}"/>
                </c:ext>
              </c:extLst>
            </c:dLbl>
            <c:dLbl>
              <c:idx val="4"/>
              <c:layout>
                <c:manualLayout>
                  <c:x val="-1.0926104516578601E-16"/>
                  <c:y val="-0.16201761875483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8759559952095E-4"/>
                  <c:y val="-0.18770333880133699"/>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4.64713950379732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6.0000000000000053E-2</c:v>
                </c:pt>
                <c:pt idx="1">
                  <c:v>0.16000000000000003</c:v>
                </c:pt>
                <c:pt idx="2">
                  <c:v>9.9999999999999978E-2</c:v>
                </c:pt>
                <c:pt idx="3">
                  <c:v>0.19999999999999996</c:v>
                </c:pt>
                <c:pt idx="4">
                  <c:v>0.38</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834050592"/>
        <c:axId val="834055136"/>
      </c:barChart>
      <c:catAx>
        <c:axId val="8340505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34055136"/>
        <c:crosses val="autoZero"/>
        <c:auto val="1"/>
        <c:lblAlgn val="ctr"/>
        <c:lblOffset val="100"/>
        <c:noMultiLvlLbl val="0"/>
      </c:catAx>
      <c:valAx>
        <c:axId val="834055136"/>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34050592"/>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8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1924883932511699"/>
                  <c:y val="0.149504526149469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30305861762421299"/>
                  <c:y val="8.80438891789230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0.38</c:v>
                </c:pt>
                <c:pt idx="1">
                  <c:v>0.11</c:v>
                </c:pt>
                <c:pt idx="2">
                  <c:v>0.01</c:v>
                </c:pt>
                <c:pt idx="3">
                  <c:v>0.5</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59628894708399"/>
          <c:y val="0.157717202919917"/>
          <c:w val="0.79411522189941397"/>
          <c:h val="0.7364437251839"/>
        </c:manualLayout>
      </c:layout>
      <c:barChart>
        <c:barDir val="col"/>
        <c:grouping val="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Advertising/Marketing
$21.9M</c:v>
                </c:pt>
                <c:pt idx="1">
                  <c:v>Computer
$6.8M</c:v>
                </c:pt>
                <c:pt idx="2">
                  <c:v>Office
$31.4</c:v>
                </c:pt>
                <c:pt idx="3">
                  <c:v>Telecom
$22.9M</c:v>
                </c:pt>
              </c:strCache>
            </c:strRef>
          </c:cat>
          <c:val>
            <c:numRef>
              <c:f>Sheet1!$B$2:$B$5</c:f>
              <c:numCache>
                <c:formatCode>0%</c:formatCode>
                <c:ptCount val="4"/>
                <c:pt idx="0">
                  <c:v>0.92</c:v>
                </c:pt>
                <c:pt idx="1">
                  <c:v>0.91</c:v>
                </c:pt>
                <c:pt idx="2">
                  <c:v>0.85</c:v>
                </c:pt>
                <c:pt idx="3">
                  <c:v>0.88</c:v>
                </c:pt>
              </c:numCache>
            </c:numRef>
          </c:val>
          <c:extLst>
            <c:ext xmlns:c16="http://schemas.microsoft.com/office/drawing/2014/chart" uri="{C3380CC4-5D6E-409C-BE32-E72D297353CC}">
              <c16:uniqueId val="{00000000-B915-0A4F-B93F-3715C2D0B35A}"/>
            </c:ext>
          </c:extLst>
        </c:ser>
        <c:ser>
          <c:idx val="1"/>
          <c:order val="1"/>
          <c:tx>
            <c:strRef>
              <c:f>Sheet1!$C$1</c:f>
              <c:strCache>
                <c:ptCount val="1"/>
                <c:pt idx="0">
                  <c:v>Non-Amex-accepting Merchants</c:v>
                </c:pt>
              </c:strCache>
            </c:strRef>
          </c:tx>
          <c:spPr>
            <a:solidFill>
              <a:schemeClr val="accent2">
                <a:lumMod val="60000"/>
                <a:lumOff val="40000"/>
              </a:schemeClr>
            </a:solidFill>
            <a:ln>
              <a:noFill/>
            </a:ln>
            <a:effectLst/>
          </c:spPr>
          <c:invertIfNegative val="0"/>
          <c:dLbls>
            <c:dLbl>
              <c:idx val="0"/>
              <c:layout>
                <c:manualLayout>
                  <c:x val="0"/>
                  <c:y val="-5.42656477103986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915-0A4F-B93F-3715C2D0B35A}"/>
                </c:ext>
              </c:extLst>
            </c:dLbl>
            <c:dLbl>
              <c:idx val="1"/>
              <c:layout>
                <c:manualLayout>
                  <c:x val="1.47907321039706E-3"/>
                  <c:y val="-5.7710631430452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915-0A4F-B93F-3715C2D0B35A}"/>
                </c:ext>
              </c:extLst>
            </c:dLbl>
            <c:dLbl>
              <c:idx val="2"/>
              <c:layout>
                <c:manualLayout>
                  <c:x val="2.9581464207942298E-3"/>
                  <c:y val="-8.08497270113767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915-0A4F-B93F-3715C2D0B35A}"/>
                </c:ext>
              </c:extLst>
            </c:dLbl>
            <c:dLbl>
              <c:idx val="3"/>
              <c:layout>
                <c:manualLayout>
                  <c:x val="-2.95814642079434E-3"/>
                  <c:y val="-8.08497270113767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915-0A4F-B93F-3715C2D0B35A}"/>
                </c:ext>
              </c:extLst>
            </c:dLbl>
            <c:dLbl>
              <c:idx val="4"/>
              <c:layout>
                <c:manualLayout>
                  <c:x val="1.4790732103971201E-3"/>
                  <c:y val="-7.23132114418113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915-0A4F-B93F-3715C2D0B35A}"/>
                </c:ext>
              </c:extLst>
            </c:dLbl>
            <c:dLbl>
              <c:idx val="5"/>
              <c:layout>
                <c:manualLayout>
                  <c:x val="0"/>
                  <c:y val="-3.80162051027898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915-0A4F-B93F-3715C2D0B35A}"/>
                </c:ext>
              </c:extLst>
            </c:dLbl>
            <c:dLbl>
              <c:idx val="6"/>
              <c:layout>
                <c:manualLayout>
                  <c:x val="0"/>
                  <c:y val="-3.34737322742929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915-0A4F-B93F-3715C2D0B35A}"/>
                </c:ext>
              </c:extLst>
            </c:dLbl>
            <c:dLbl>
              <c:idx val="7"/>
              <c:layout>
                <c:manualLayout>
                  <c:x val="-4.4372196311913501E-3"/>
                  <c:y val="-3.71929310380611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915-0A4F-B93F-3715C2D0B35A}"/>
                </c:ext>
              </c:extLst>
            </c:dLbl>
            <c:dLbl>
              <c:idx val="8"/>
              <c:layout>
                <c:manualLayout>
                  <c:x val="-1.08464115775734E-16"/>
                  <c:y val="-4.80766267524447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915-0A4F-B93F-3715C2D0B35A}"/>
                </c:ext>
              </c:extLst>
            </c:dLbl>
            <c:dLbl>
              <c:idx val="9"/>
              <c:layout>
                <c:manualLayout>
                  <c:x val="-2.95814642079434E-3"/>
                  <c:y val="-3.429700633902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915-0A4F-B93F-3715C2D0B35A}"/>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Advertising/Marketing
$21.9M</c:v>
                </c:pt>
                <c:pt idx="1">
                  <c:v>Computer
$6.8M</c:v>
                </c:pt>
                <c:pt idx="2">
                  <c:v>Office
$31.4</c:v>
                </c:pt>
                <c:pt idx="3">
                  <c:v>Telecom
$22.9M</c:v>
                </c:pt>
              </c:strCache>
            </c:strRef>
          </c:cat>
          <c:val>
            <c:numRef>
              <c:f>Sheet1!$C$2:$C$5</c:f>
              <c:numCache>
                <c:formatCode>0%</c:formatCode>
                <c:ptCount val="4"/>
                <c:pt idx="0">
                  <c:v>7.999999999999996E-2</c:v>
                </c:pt>
                <c:pt idx="1">
                  <c:v>8.9999999999999969E-2</c:v>
                </c:pt>
                <c:pt idx="2">
                  <c:v>0.15000000000000002</c:v>
                </c:pt>
                <c:pt idx="3">
                  <c:v>0.12</c:v>
                </c:pt>
              </c:numCache>
            </c:numRef>
          </c:val>
          <c:extLst>
            <c:ext xmlns:c16="http://schemas.microsoft.com/office/drawing/2014/chart" uri="{C3380CC4-5D6E-409C-BE32-E72D297353CC}">
              <c16:uniqueId val="{0000000B-B915-0A4F-B93F-3715C2D0B35A}"/>
            </c:ext>
          </c:extLst>
        </c:ser>
        <c:dLbls>
          <c:showLegendKey val="0"/>
          <c:showVal val="0"/>
          <c:showCatName val="0"/>
          <c:showSerName val="0"/>
          <c:showPercent val="0"/>
          <c:showBubbleSize val="0"/>
        </c:dLbls>
        <c:gapWidth val="40"/>
        <c:overlap val="100"/>
        <c:axId val="860142560"/>
        <c:axId val="859863440"/>
      </c:barChart>
      <c:catAx>
        <c:axId val="860142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2"/>
                </a:solidFill>
                <a:latin typeface="+mn-lt"/>
                <a:ea typeface="+mn-ea"/>
                <a:cs typeface="+mn-cs"/>
              </a:defRPr>
            </a:pPr>
            <a:endParaRPr lang="en-US"/>
          </a:p>
        </c:txPr>
        <c:crossAx val="859863440"/>
        <c:crosses val="autoZero"/>
        <c:auto val="1"/>
        <c:lblAlgn val="ctr"/>
        <c:lblOffset val="100"/>
        <c:noMultiLvlLbl val="0"/>
      </c:catAx>
      <c:valAx>
        <c:axId val="859863440"/>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86014256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0"/>
          <c:y val="0.50427427021119198"/>
          <c:w val="0.14258405503177199"/>
          <c:h val="0.29794079454861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9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200302669075063"/>
                  <c:y val="-3.2784291623334703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31290389374828997"/>
                  <c:y val="-3.07588795477866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48592932940263"/>
                  <c:y val="0.10563057979303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0.35</c:v>
                </c:pt>
                <c:pt idx="1">
                  <c:v>0.12</c:v>
                </c:pt>
                <c:pt idx="2">
                  <c:v>0.01</c:v>
                </c:pt>
                <c:pt idx="3">
                  <c:v>0.52</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9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$22.4M</c:v>
                </c:pt>
                <c:pt idx="1">
                  <c:v>Car Rental
$1.8M</c:v>
                </c:pt>
                <c:pt idx="2">
                  <c:v>Lodging
$50.8M</c:v>
                </c:pt>
                <c:pt idx="3">
                  <c:v>Meals
$33.6M</c:v>
                </c:pt>
                <c:pt idx="4">
                  <c:v>Ground Trans.
$28.5M</c:v>
                </c:pt>
              </c:strCache>
            </c:strRef>
          </c:cat>
          <c:val>
            <c:numRef>
              <c:f>Sheet1!$B$2:$B$6</c:f>
              <c:numCache>
                <c:formatCode>0%</c:formatCode>
                <c:ptCount val="5"/>
                <c:pt idx="0">
                  <c:v>1</c:v>
                </c:pt>
                <c:pt idx="1">
                  <c:v>1</c:v>
                </c:pt>
                <c:pt idx="2">
                  <c:v>0.99</c:v>
                </c:pt>
                <c:pt idx="3">
                  <c:v>1</c:v>
                </c:pt>
                <c:pt idx="4">
                  <c:v>0.99</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2.9799397688597198E-3"/>
                  <c:y val="-2.17342263853176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6.2277991989664702E-2"/>
                    </c:manualLayout>
                  </c15:layout>
                </c:ext>
                <c:ext xmlns:c16="http://schemas.microsoft.com/office/drawing/2014/chart" uri="{C3380CC4-5D6E-409C-BE32-E72D297353CC}">
                  <c16:uniqueId val="{00000003-5033-004E-A4A9-396D8DFABC7F}"/>
                </c:ext>
              </c:extLst>
            </c:dLbl>
            <c:dLbl>
              <c:idx val="1"/>
              <c:layout>
                <c:manualLayout>
                  <c:x val="-5.4630522582892898E-17"/>
                  <c:y val="-2.1734070808575898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4631227980849002E-2"/>
                      <c:h val="5.4374693513819003E-2"/>
                    </c:manualLayout>
                  </c15:layout>
                </c:ext>
                <c:ext xmlns:c16="http://schemas.microsoft.com/office/drawing/2014/chart" uri="{C3380CC4-5D6E-409C-BE32-E72D297353CC}">
                  <c16:uniqueId val="{00000004-5033-004E-A4A9-396D8DFABC7F}"/>
                </c:ext>
              </c:extLst>
            </c:dLbl>
            <c:dLbl>
              <c:idx val="2"/>
              <c:layout>
                <c:manualLayout>
                  <c:x val="5.8659076854967502E-8"/>
                  <c:y val="-2.7661544665460201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4.2519745800050301E-2"/>
                    </c:manualLayout>
                  </c15:layout>
                </c:ext>
                <c:ext xmlns:c16="http://schemas.microsoft.com/office/drawing/2014/chart" uri="{C3380CC4-5D6E-409C-BE32-E72D297353CC}">
                  <c16:uniqueId val="{00000005-5033-004E-A4A9-396D8DFABC7F}"/>
                </c:ext>
              </c:extLst>
            </c:dLbl>
            <c:dLbl>
              <c:idx val="3"/>
              <c:layout>
                <c:manualLayout>
                  <c:x val="-7.4485295929188297E-4"/>
                  <c:y val="-2.76613890887186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0"/>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6.7178037044689096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0423044275896098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$22.4M</c:v>
                </c:pt>
                <c:pt idx="1">
                  <c:v>Car Rental
$1.8M</c:v>
                </c:pt>
                <c:pt idx="2">
                  <c:v>Lodging
$50.8M</c:v>
                </c:pt>
                <c:pt idx="3">
                  <c:v>Meals
$33.6M</c:v>
                </c:pt>
                <c:pt idx="4">
                  <c:v>Ground Trans.
$28.5M</c:v>
                </c:pt>
              </c:strCache>
            </c:strRef>
          </c:cat>
          <c:val>
            <c:numRef>
              <c:f>Sheet1!$C$2:$C$6</c:f>
              <c:numCache>
                <c:formatCode>0%</c:formatCode>
                <c:ptCount val="5"/>
                <c:pt idx="0">
                  <c:v>0</c:v>
                </c:pt>
                <c:pt idx="1">
                  <c:v>0</c:v>
                </c:pt>
                <c:pt idx="2">
                  <c:v>1.0000000000000009E-2</c:v>
                </c:pt>
                <c:pt idx="3">
                  <c:v>0</c:v>
                </c:pt>
                <c:pt idx="4">
                  <c:v>1.0000000000000009E-2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834011808"/>
        <c:axId val="833909744"/>
      </c:barChart>
      <c:catAx>
        <c:axId val="8340118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33909744"/>
        <c:crosses val="autoZero"/>
        <c:auto val="1"/>
        <c:lblAlgn val="ctr"/>
        <c:lblOffset val="100"/>
        <c:noMultiLvlLbl val="0"/>
      </c:catAx>
      <c:valAx>
        <c:axId val="83390974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34011808"/>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9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1</c:v>
                </c:pt>
                <c:pt idx="1">
                  <c:v>1</c:v>
                </c:pt>
                <c:pt idx="2">
                  <c:v>0.99</c:v>
                </c:pt>
                <c:pt idx="3">
                  <c:v>1</c:v>
                </c:pt>
                <c:pt idx="4">
                  <c:v>0.99</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8.9396433293484501E-3"/>
                  <c:y val="-2.76615446654602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2.9798811097828601E-3"/>
                  <c:y val="-2.68909730640653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4631227980849002E-2"/>
                      <c:h val="8.5987887417201994E-2"/>
                    </c:manualLayout>
                  </c15:layout>
                </c:ext>
                <c:ext xmlns:c16="http://schemas.microsoft.com/office/drawing/2014/chart" uri="{C3380CC4-5D6E-409C-BE32-E72D297353CC}">
                  <c16:uniqueId val="{00000002-5FE5-E648-BC5C-1012F1BF2D4F}"/>
                </c:ext>
              </c:extLst>
            </c:dLbl>
            <c:dLbl>
              <c:idx val="2"/>
              <c:layout>
                <c:manualLayout>
                  <c:x val="4.4698803237511802E-3"/>
                  <c:y val="-3.1613193903383102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5.0423044275896098E-2"/>
                    </c:manualLayout>
                  </c15:layout>
                </c:ext>
                <c:ext xmlns:c16="http://schemas.microsoft.com/office/drawing/2014/chart" uri="{C3380CC4-5D6E-409C-BE32-E72D297353CC}">
                  <c16:uniqueId val="{00000003-5FE5-E648-BC5C-1012F1BF2D4F}"/>
                </c:ext>
              </c:extLst>
            </c:dLbl>
            <c:dLbl>
              <c:idx val="3"/>
              <c:layout>
                <c:manualLayout>
                  <c:x val="-2.2347935141831801E-3"/>
                  <c:y val="-3.1613038326641502E-2"/>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0"/>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7.5081491097276506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0</c:v>
                </c:pt>
                <c:pt idx="1">
                  <c:v>0</c:v>
                </c:pt>
                <c:pt idx="2">
                  <c:v>1.0000000000000009E-2</c:v>
                </c:pt>
                <c:pt idx="3">
                  <c:v>0</c:v>
                </c:pt>
                <c:pt idx="4">
                  <c:v>1.0000000000000009E-2</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834447024"/>
        <c:axId val="403446368"/>
      </c:barChart>
      <c:catAx>
        <c:axId val="834447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403446368"/>
        <c:crosses val="autoZero"/>
        <c:auto val="1"/>
        <c:lblAlgn val="ctr"/>
        <c:lblOffset val="100"/>
        <c:noMultiLvlLbl val="0"/>
      </c:catAx>
      <c:valAx>
        <c:axId val="403446368"/>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3444702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9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52303564415649"/>
                  <c:y val="0.131917835535361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1858543128174299"/>
                  <c:y val="0.162787324288881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0.5</c:v>
                </c:pt>
                <c:pt idx="1">
                  <c:v>0.05</c:v>
                </c:pt>
                <c:pt idx="2">
                  <c:v>0.04</c:v>
                </c:pt>
                <c:pt idx="3">
                  <c:v>0.41</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9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200302669075063"/>
                  <c:y val="-4.1577636930388601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24757960173539"/>
                  <c:y val="8.35546094439141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34088270864819198"/>
                  <c:y val="0.100156203047344"/>
                </c:manualLayout>
              </c:layout>
              <c:tx>
                <c:rich>
                  <a:bodyPr rot="0" spcFirstLastPara="1" vertOverflow="ellipsis" vert="horz" wrap="square" lIns="0" tIns="0" rIns="0" bIns="0" anchor="t" anchorCtr="0">
                    <a:no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64441039682443"/>
                      <c:h val="0.185415648277266"/>
                    </c:manualLayout>
                  </c15:layout>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0.36</c:v>
                </c:pt>
                <c:pt idx="1">
                  <c:v>0.08</c:v>
                </c:pt>
                <c:pt idx="2">
                  <c:v>0.11</c:v>
                </c:pt>
                <c:pt idx="3">
                  <c:v>0.45</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9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$45.7M</c:v>
                </c:pt>
                <c:pt idx="1">
                  <c:v>Car Rental
$3.8M</c:v>
                </c:pt>
                <c:pt idx="2">
                  <c:v>Lodging
$63.8M</c:v>
                </c:pt>
                <c:pt idx="3">
                  <c:v>Meals
$17.1M</c:v>
                </c:pt>
                <c:pt idx="4">
                  <c:v>Ground Trans.
$19.6M</c:v>
                </c:pt>
              </c:strCache>
            </c:strRef>
          </c:cat>
          <c:val>
            <c:numRef>
              <c:f>Sheet1!$B$2:$B$6</c:f>
              <c:numCache>
                <c:formatCode>0%</c:formatCode>
                <c:ptCount val="5"/>
                <c:pt idx="0">
                  <c:v>1</c:v>
                </c:pt>
                <c:pt idx="1">
                  <c:v>0.99</c:v>
                </c:pt>
                <c:pt idx="2">
                  <c:v>0.98</c:v>
                </c:pt>
                <c:pt idx="3">
                  <c:v>0.91</c:v>
                </c:pt>
                <c:pt idx="4">
                  <c:v>0.92</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774E-4"/>
                  <c:y val="-7.7057004562754702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5.1104961032775197E-2"/>
                      <c:h val="5.4374693513819003E-2"/>
                    </c:manualLayout>
                  </c15:layout>
                </c:ext>
                <c:ext xmlns:c16="http://schemas.microsoft.com/office/drawing/2014/chart" uri="{C3380CC4-5D6E-409C-BE32-E72D297353CC}">
                  <c16:uniqueId val="{00000006-5033-004E-A4A9-396D8DFABC7F}"/>
                </c:ext>
              </c:extLst>
            </c:dLbl>
            <c:dLbl>
              <c:idx val="4"/>
              <c:layout>
                <c:manualLayout>
                  <c:x val="0"/>
                  <c:y val="-5.53230893309204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6.3226387806766204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$45.7M</c:v>
                </c:pt>
                <c:pt idx="1">
                  <c:v>Car Rental
$3.8M</c:v>
                </c:pt>
                <c:pt idx="2">
                  <c:v>Lodging
$63.8M</c:v>
                </c:pt>
                <c:pt idx="3">
                  <c:v>Meals
$17.1M</c:v>
                </c:pt>
                <c:pt idx="4">
                  <c:v>Ground Trans.
$19.6M</c:v>
                </c:pt>
              </c:strCache>
            </c:strRef>
          </c:cat>
          <c:val>
            <c:numRef>
              <c:f>Sheet1!$C$2:$C$6</c:f>
              <c:numCache>
                <c:formatCode>0%</c:formatCode>
                <c:ptCount val="5"/>
                <c:pt idx="0">
                  <c:v>0</c:v>
                </c:pt>
                <c:pt idx="1">
                  <c:v>1.0000000000000009E-2</c:v>
                </c:pt>
                <c:pt idx="2">
                  <c:v>2.0000000000000018E-2</c:v>
                </c:pt>
                <c:pt idx="3">
                  <c:v>8.9999999999999969E-2</c:v>
                </c:pt>
                <c:pt idx="4">
                  <c:v>7.999999999999996E-2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833664512"/>
        <c:axId val="833668960"/>
      </c:barChart>
      <c:catAx>
        <c:axId val="8336645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33668960"/>
        <c:crosses val="autoZero"/>
        <c:auto val="1"/>
        <c:lblAlgn val="ctr"/>
        <c:lblOffset val="100"/>
        <c:noMultiLvlLbl val="0"/>
      </c:catAx>
      <c:valAx>
        <c:axId val="833668960"/>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33664512"/>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979423568982484"/>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9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1</c:v>
                </c:pt>
                <c:pt idx="1">
                  <c:v>0.98</c:v>
                </c:pt>
                <c:pt idx="2">
                  <c:v>0.97</c:v>
                </c:pt>
                <c:pt idx="3">
                  <c:v>0.88</c:v>
                </c:pt>
                <c:pt idx="4">
                  <c:v>0.84</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5.8659076909597997E-8"/>
                  <c:y val="-2.1734070808575898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5.4374693513819003E-2"/>
                    </c:manualLayout>
                  </c15:layout>
                </c:ext>
                <c:ext xmlns:c16="http://schemas.microsoft.com/office/drawing/2014/chart" uri="{C3380CC4-5D6E-409C-BE32-E72D297353CC}">
                  <c16:uniqueId val="{00000001-5FE5-E648-BC5C-1012F1BF2D4F}"/>
                </c:ext>
              </c:extLst>
            </c:dLbl>
            <c:dLbl>
              <c:idx val="1"/>
              <c:layout>
                <c:manualLayout>
                  <c:x val="-5.4630522582892898E-17"/>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508759559952095E-4"/>
                  <c:y val="-7.9032829181716099E-2"/>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7.9032984758457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110646334238583"/>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0</c:v>
                </c:pt>
                <c:pt idx="1">
                  <c:v>2.0000000000000018E-2</c:v>
                </c:pt>
                <c:pt idx="2">
                  <c:v>3.0000000000000027E-2</c:v>
                </c:pt>
                <c:pt idx="3">
                  <c:v>0.12</c:v>
                </c:pt>
                <c:pt idx="4">
                  <c:v>0.16000000000000003</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833812384"/>
        <c:axId val="833817312"/>
      </c:barChart>
      <c:catAx>
        <c:axId val="8338123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33817312"/>
        <c:crosses val="autoZero"/>
        <c:auto val="1"/>
        <c:lblAlgn val="ctr"/>
        <c:lblOffset val="100"/>
        <c:noMultiLvlLbl val="0"/>
      </c:catAx>
      <c:valAx>
        <c:axId val="83381731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3381238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9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7006236729670199"/>
                  <c:y val="0.132752164755440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5164015637227399"/>
                  <c:y val="4.8473835297180398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0.5</c:v>
                </c:pt>
                <c:pt idx="1">
                  <c:v>0.04</c:v>
                </c:pt>
                <c:pt idx="2">
                  <c:v>0.08</c:v>
                </c:pt>
                <c:pt idx="3">
                  <c:v>0.38</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9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12298960467937"/>
                  <c:y val="0.13130697499228"/>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30231915190193398"/>
                  <c:y val="4.4077162643653502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0.49</c:v>
                </c:pt>
                <c:pt idx="1">
                  <c:v>0.03</c:v>
                </c:pt>
                <c:pt idx="2">
                  <c:v>0.11</c:v>
                </c:pt>
                <c:pt idx="3">
                  <c:v>0.36</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19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$17.1M</c:v>
                </c:pt>
                <c:pt idx="1">
                  <c:v>Car Rental
$2.0M</c:v>
                </c:pt>
                <c:pt idx="2">
                  <c:v>Lodging
$30.1M</c:v>
                </c:pt>
                <c:pt idx="3">
                  <c:v>Meals
$7.0M</c:v>
                </c:pt>
                <c:pt idx="4">
                  <c:v>Ground Trans.
$11.4M</c:v>
                </c:pt>
              </c:strCache>
            </c:strRef>
          </c:cat>
          <c:val>
            <c:numRef>
              <c:f>Sheet1!$B$2:$B$6</c:f>
              <c:numCache>
                <c:formatCode>0%</c:formatCode>
                <c:ptCount val="5"/>
                <c:pt idx="0">
                  <c:v>0.98</c:v>
                </c:pt>
                <c:pt idx="1">
                  <c:v>1</c:v>
                </c:pt>
                <c:pt idx="2">
                  <c:v>0.94</c:v>
                </c:pt>
                <c:pt idx="3">
                  <c:v>0.88</c:v>
                </c:pt>
                <c:pt idx="4">
                  <c:v>0.91</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2.73152612914464E-17"/>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1.4899405548913999E-3"/>
                  <c:y val="-2.76615446654602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4.4698216646742103E-3"/>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88297E-4"/>
                  <c:y val="-7.11295307058704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1.0926104516578601E-16"/>
                  <c:y val="-5.9274894145584997E-2"/>
                </c:manualLayout>
              </c:layout>
              <c:showLegendKey val="0"/>
              <c:showVal val="1"/>
              <c:showCatName val="0"/>
              <c:showSerName val="0"/>
              <c:showPercent val="0"/>
              <c:showBubbleSize val="0"/>
              <c:extLst>
                <c:ext xmlns:c15="http://schemas.microsoft.com/office/drawing/2012/chart" uri="{CE6537A1-D6FC-4f65-9D91-7224C49458BB}">
                  <c15:layout>
                    <c:manualLayout>
                      <c:w val="4.4631227980849002E-2"/>
                      <c:h val="6.6229641227587593E-2"/>
                    </c:manualLayout>
                  </c15:layout>
                </c:ext>
                <c:ext xmlns:c16="http://schemas.microsoft.com/office/drawing/2014/chart" uri="{C3380CC4-5D6E-409C-BE32-E72D297353CC}">
                  <c16:uniqueId val="{00000007-5033-004E-A4A9-396D8DFABC7F}"/>
                </c:ext>
              </c:extLst>
            </c:dLbl>
            <c:dLbl>
              <c:idx val="5"/>
              <c:layout>
                <c:manualLayout>
                  <c:x val="-7.4497027744581195E-4"/>
                  <c:y val="-5.1371440092997503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$17.1M</c:v>
                </c:pt>
                <c:pt idx="1">
                  <c:v>Car Rental
$2.0M</c:v>
                </c:pt>
                <c:pt idx="2">
                  <c:v>Lodging
$30.1M</c:v>
                </c:pt>
                <c:pt idx="3">
                  <c:v>Meals
$7.0M</c:v>
                </c:pt>
                <c:pt idx="4">
                  <c:v>Ground Trans.
$11.4M</c:v>
                </c:pt>
              </c:strCache>
            </c:strRef>
          </c:cat>
          <c:val>
            <c:numRef>
              <c:f>Sheet1!$C$2:$C$6</c:f>
              <c:numCache>
                <c:formatCode>0%</c:formatCode>
                <c:ptCount val="5"/>
                <c:pt idx="0">
                  <c:v>2.0000000000000018E-2</c:v>
                </c:pt>
                <c:pt idx="1">
                  <c:v>0</c:v>
                </c:pt>
                <c:pt idx="2">
                  <c:v>6.0000000000000053E-2</c:v>
                </c:pt>
                <c:pt idx="3">
                  <c:v>0.12</c:v>
                </c:pt>
                <c:pt idx="4">
                  <c:v>8.9999999999999969E-2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371138416"/>
        <c:axId val="760358032"/>
      </c:barChart>
      <c:catAx>
        <c:axId val="3711384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60358032"/>
        <c:crosses val="autoZero"/>
        <c:auto val="1"/>
        <c:lblAlgn val="ctr"/>
        <c:lblOffset val="100"/>
        <c:noMultiLvlLbl val="0"/>
      </c:catAx>
      <c:valAx>
        <c:axId val="76035803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7113841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400" b="0" i="0" dirty="0">
                <a:solidFill>
                  <a:schemeClr val="bg2"/>
                </a:solidFill>
                <a:latin typeface="Benton Sans" panose="02000504020000020004" pitchFamily="2" charset="77"/>
              </a:rPr>
              <a:t>Total Spend</a:t>
            </a:r>
          </a:p>
        </c:rich>
      </c:tx>
      <c:layout>
        <c:manualLayout>
          <c:xMode val="edge"/>
          <c:yMode val="edge"/>
          <c:x val="0.39774550904624401"/>
          <c:y val="8.7815844672079493E-2"/>
        </c:manualLayout>
      </c:layout>
      <c:overlay val="0"/>
      <c:spPr>
        <a:noFill/>
        <a:ln>
          <a:noFill/>
        </a:ln>
        <a:effectLst/>
      </c:spPr>
    </c:title>
    <c:autoTitleDeleted val="0"/>
    <c:plotArea>
      <c:layout/>
      <c:pieChart>
        <c:varyColors val="1"/>
        <c:ser>
          <c:idx val="0"/>
          <c:order val="0"/>
          <c:tx>
            <c:strRef>
              <c:f>Sheet1!$B$1</c:f>
              <c:strCache>
                <c:ptCount val="1"/>
                <c:pt idx="0">
                  <c:v>Total 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2-693E-9D4E-AFB2-ED72F632ADC7}"/>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1-693E-9D4E-AFB2-ED72F632ADC7}"/>
              </c:ext>
            </c:extLst>
          </c:dPt>
          <c:dLbls>
            <c:dLbl>
              <c:idx val="0"/>
              <c:layout>
                <c:manualLayout>
                  <c:x val="-0.21069146527882299"/>
                  <c:y val="8.6326492756620896E-2"/>
                </c:manualLayout>
              </c:layout>
              <c:tx>
                <c:rich>
                  <a:bodyPr/>
                  <a:lstStyle/>
                  <a:p>
                    <a:fld id="{0E7A64BE-42F8-0F4C-87E5-19A1E0D17231}" type="CATEGORYNAME">
                      <a:rPr lang="en-US"/>
                      <a:pPr/>
                      <a:t>[CATEGORY NAME]</a:t>
                    </a:fld>
                    <a:r>
                      <a:rPr lang="en-US" baseline="0" dirty="0"/>
                      <a:t>
</a:t>
                    </a:r>
                    <a:fld id="{97972735-9CBC-D543-A03A-D353D108EC6F}" type="PERCENTAGE">
                      <a:rPr lang="en-US" sz="1800" baseline="0"/>
                      <a:pPr/>
                      <a:t>[PERCENTAGE]</a:t>
                    </a:fld>
                    <a:endParaRPr lang="en-US" baseline="0" dirty="0"/>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693E-9D4E-AFB2-ED72F632ADC7}"/>
                </c:ext>
              </c:extLst>
            </c:dLbl>
            <c:dLbl>
              <c:idx val="1"/>
              <c:layout>
                <c:manualLayout>
                  <c:x val="0.19309783363554001"/>
                  <c:y val="-7.6921088098743401E-2"/>
                </c:manualLayout>
              </c:layout>
              <c:tx>
                <c:rich>
                  <a:bodyPr/>
                  <a:lstStyle/>
                  <a:p>
                    <a:fld id="{6C70CF65-A689-7742-A08B-7808A9ED3990}" type="CATEGORYNAME">
                      <a:rPr lang="en-US"/>
                      <a:pPr/>
                      <a:t>[CATEGORY NAME]</a:t>
                    </a:fld>
                    <a:r>
                      <a:rPr lang="en-US" baseline="0" dirty="0"/>
                      <a:t>
</a:t>
                    </a:r>
                    <a:fld id="{6A534A05-EBC4-B24E-BB41-12F8535FF407}" type="PERCENTAGE">
                      <a:rPr lang="en-US" sz="1800" baseline="0"/>
                      <a:pPr/>
                      <a:t>[PERCENTAGE]</a:t>
                    </a:fld>
                    <a:endParaRPr lang="en-US" baseline="0" dirty="0"/>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693E-9D4E-AFB2-ED72F632ADC7}"/>
                </c:ext>
              </c:extLst>
            </c:dLbl>
            <c:spPr>
              <a:noFill/>
              <a:ln>
                <a:noFill/>
              </a:ln>
              <a:effectLst/>
            </c:spPr>
            <c:txPr>
              <a:bodyPr rot="0" spcFirstLastPara="1" vertOverflow="ellipsis" vert="horz" wrap="square" lIns="0" tIns="0" rIns="0" bIns="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Sheet1!$A$2:$A$3</c:f>
              <c:strCache>
                <c:ptCount val="2"/>
                <c:pt idx="0">
                  <c:v>Spend Opportunity</c:v>
                </c:pt>
                <c:pt idx="1">
                  <c:v>Spend on Amex</c:v>
                </c:pt>
              </c:strCache>
            </c:strRef>
          </c:cat>
          <c:val>
            <c:numRef>
              <c:f>Sheet1!$B$2:$B$3</c:f>
              <c:numCache>
                <c:formatCode>0%</c:formatCode>
                <c:ptCount val="2"/>
                <c:pt idx="0">
                  <c:v>0.42</c:v>
                </c:pt>
                <c:pt idx="1">
                  <c:v>0.57999999999999996</c:v>
                </c:pt>
              </c:numCache>
            </c:numRef>
          </c:val>
          <c:extLst>
            <c:ext xmlns:c16="http://schemas.microsoft.com/office/drawing/2014/chart" uri="{C3380CC4-5D6E-409C-BE32-E72D297353CC}">
              <c16:uniqueId val="{00000000-693E-9D4E-AFB2-ED72F632ADC7}"/>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59628894708399"/>
          <c:y val="0.157717202919917"/>
          <c:w val="0.79411522189941397"/>
          <c:h val="0.7364437251839"/>
        </c:manualLayout>
      </c:layout>
      <c:barChart>
        <c:barDir val="col"/>
        <c:grouping val="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Advertising/Marketing
0.06M</c:v>
                </c:pt>
                <c:pt idx="1">
                  <c:v>Computer
0.03M</c:v>
                </c:pt>
                <c:pt idx="2">
                  <c:v>Office
0.31M</c:v>
                </c:pt>
                <c:pt idx="3">
                  <c:v>Telecom
0.32M</c:v>
                </c:pt>
              </c:strCache>
            </c:strRef>
          </c:cat>
          <c:val>
            <c:numRef>
              <c:f>Sheet1!$B$2:$B$5</c:f>
              <c:numCache>
                <c:formatCode>0%</c:formatCode>
                <c:ptCount val="4"/>
                <c:pt idx="0">
                  <c:v>0.87</c:v>
                </c:pt>
                <c:pt idx="1">
                  <c:v>0.91</c:v>
                </c:pt>
                <c:pt idx="2">
                  <c:v>0.84</c:v>
                </c:pt>
                <c:pt idx="3">
                  <c:v>0.84</c:v>
                </c:pt>
              </c:numCache>
            </c:numRef>
          </c:val>
          <c:extLst>
            <c:ext xmlns:c16="http://schemas.microsoft.com/office/drawing/2014/chart" uri="{C3380CC4-5D6E-409C-BE32-E72D297353CC}">
              <c16:uniqueId val="{00000000-B915-0A4F-B93F-3715C2D0B35A}"/>
            </c:ext>
          </c:extLst>
        </c:ser>
        <c:ser>
          <c:idx val="1"/>
          <c:order val="1"/>
          <c:tx>
            <c:strRef>
              <c:f>Sheet1!$C$1</c:f>
              <c:strCache>
                <c:ptCount val="1"/>
                <c:pt idx="0">
                  <c:v>Non-Amex-accepting Merchants</c:v>
                </c:pt>
              </c:strCache>
            </c:strRef>
          </c:tx>
          <c:spPr>
            <a:solidFill>
              <a:schemeClr val="accent2">
                <a:lumMod val="60000"/>
                <a:lumOff val="40000"/>
              </a:schemeClr>
            </a:solidFill>
            <a:ln>
              <a:noFill/>
            </a:ln>
            <a:effectLst/>
          </c:spPr>
          <c:invertIfNegative val="0"/>
          <c:dLbls>
            <c:dLbl>
              <c:idx val="0"/>
              <c:layout>
                <c:manualLayout>
                  <c:x val="-2.7116028943933599E-17"/>
                  <c:y val="-7.024056080750039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915-0A4F-B93F-3715C2D0B35A}"/>
                </c:ext>
              </c:extLst>
            </c:dLbl>
            <c:dLbl>
              <c:idx val="1"/>
              <c:layout>
                <c:manualLayout>
                  <c:x val="1.4790732103971201E-3"/>
                  <c:y val="-6.17043597047282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915-0A4F-B93F-3715C2D0B35A}"/>
                </c:ext>
              </c:extLst>
            </c:dLbl>
            <c:dLbl>
              <c:idx val="2"/>
              <c:layout>
                <c:manualLayout>
                  <c:x val="0"/>
                  <c:y val="-8.88371835599276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915-0A4F-B93F-3715C2D0B35A}"/>
                </c:ext>
              </c:extLst>
            </c:dLbl>
            <c:dLbl>
              <c:idx val="3"/>
              <c:layout>
                <c:manualLayout>
                  <c:x val="1.4790732103970099E-3"/>
                  <c:y val="-9.28309118342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915-0A4F-B93F-3715C2D0B35A}"/>
                </c:ext>
              </c:extLst>
            </c:dLbl>
            <c:dLbl>
              <c:idx val="4"/>
              <c:layout>
                <c:manualLayout>
                  <c:x val="1.4790732103971201E-3"/>
                  <c:y val="-8.42943962646376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915-0A4F-B93F-3715C2D0B35A}"/>
                </c:ext>
              </c:extLst>
            </c:dLbl>
            <c:dLbl>
              <c:idx val="5"/>
              <c:layout>
                <c:manualLayout>
                  <c:x val="0"/>
                  <c:y val="-3.80162051027898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915-0A4F-B93F-3715C2D0B35A}"/>
                </c:ext>
              </c:extLst>
            </c:dLbl>
            <c:dLbl>
              <c:idx val="6"/>
              <c:layout>
                <c:manualLayout>
                  <c:x val="0"/>
                  <c:y val="-3.34737322742929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915-0A4F-B93F-3715C2D0B35A}"/>
                </c:ext>
              </c:extLst>
            </c:dLbl>
            <c:dLbl>
              <c:idx val="7"/>
              <c:layout>
                <c:manualLayout>
                  <c:x val="-4.4372196311913501E-3"/>
                  <c:y val="-3.71929310380611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915-0A4F-B93F-3715C2D0B35A}"/>
                </c:ext>
              </c:extLst>
            </c:dLbl>
            <c:dLbl>
              <c:idx val="8"/>
              <c:layout>
                <c:manualLayout>
                  <c:x val="-1.08464115775734E-16"/>
                  <c:y val="-4.80766267524447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915-0A4F-B93F-3715C2D0B35A}"/>
                </c:ext>
              </c:extLst>
            </c:dLbl>
            <c:dLbl>
              <c:idx val="9"/>
              <c:layout>
                <c:manualLayout>
                  <c:x val="-2.95814642079434E-3"/>
                  <c:y val="-3.429700633902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915-0A4F-B93F-3715C2D0B35A}"/>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Advertising/Marketing
0.06M</c:v>
                </c:pt>
                <c:pt idx="1">
                  <c:v>Computer
0.03M</c:v>
                </c:pt>
                <c:pt idx="2">
                  <c:v>Office
0.31M</c:v>
                </c:pt>
                <c:pt idx="3">
                  <c:v>Telecom
0.32M</c:v>
                </c:pt>
              </c:strCache>
            </c:strRef>
          </c:cat>
          <c:val>
            <c:numRef>
              <c:f>Sheet1!$C$2:$C$5</c:f>
              <c:numCache>
                <c:formatCode>0%</c:formatCode>
                <c:ptCount val="4"/>
                <c:pt idx="0">
                  <c:v>0.13</c:v>
                </c:pt>
                <c:pt idx="1">
                  <c:v>8.9999999999999969E-2</c:v>
                </c:pt>
                <c:pt idx="2">
                  <c:v>0.16000000000000003</c:v>
                </c:pt>
                <c:pt idx="3">
                  <c:v>0.16000000000000003</c:v>
                </c:pt>
              </c:numCache>
            </c:numRef>
          </c:val>
          <c:extLst>
            <c:ext xmlns:c16="http://schemas.microsoft.com/office/drawing/2014/chart" uri="{C3380CC4-5D6E-409C-BE32-E72D297353CC}">
              <c16:uniqueId val="{0000000B-B915-0A4F-B93F-3715C2D0B35A}"/>
            </c:ext>
          </c:extLst>
        </c:ser>
        <c:dLbls>
          <c:showLegendKey val="0"/>
          <c:showVal val="0"/>
          <c:showCatName val="0"/>
          <c:showSerName val="0"/>
          <c:showPercent val="0"/>
          <c:showBubbleSize val="0"/>
        </c:dLbls>
        <c:gapWidth val="40"/>
        <c:overlap val="100"/>
        <c:axId val="407699424"/>
        <c:axId val="407704208"/>
      </c:barChart>
      <c:catAx>
        <c:axId val="4076994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2"/>
                </a:solidFill>
                <a:latin typeface="+mn-lt"/>
                <a:ea typeface="+mn-ea"/>
                <a:cs typeface="+mn-cs"/>
              </a:defRPr>
            </a:pPr>
            <a:endParaRPr lang="en-US"/>
          </a:p>
        </c:txPr>
        <c:crossAx val="407704208"/>
        <c:crosses val="autoZero"/>
        <c:auto val="1"/>
        <c:lblAlgn val="ctr"/>
        <c:lblOffset val="100"/>
        <c:noMultiLvlLbl val="0"/>
      </c:catAx>
      <c:valAx>
        <c:axId val="407704208"/>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0769942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0"/>
          <c:y val="0.50427427021119198"/>
          <c:w val="0.14258405503177199"/>
          <c:h val="0.29794079454861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0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0.95</c:v>
                </c:pt>
                <c:pt idx="1">
                  <c:v>0.99</c:v>
                </c:pt>
                <c:pt idx="2">
                  <c:v>0.93</c:v>
                </c:pt>
                <c:pt idx="3">
                  <c:v>0.88</c:v>
                </c:pt>
                <c:pt idx="4">
                  <c:v>0.89</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2.73152612914464E-17"/>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4.4698216646742103E-3"/>
                  <c:y val="-5.53230893309204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508759559952095E-4"/>
                  <c:y val="-7.11295307058704E-2"/>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6.71780370446890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6.3226543383507902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5.0000000000000044E-2</c:v>
                </c:pt>
                <c:pt idx="1">
                  <c:v>1.0000000000000009E-2</c:v>
                </c:pt>
                <c:pt idx="2">
                  <c:v>6.9999999999999951E-2</c:v>
                </c:pt>
                <c:pt idx="3">
                  <c:v>0.12</c:v>
                </c:pt>
                <c:pt idx="4">
                  <c:v>0.10999999999999999</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335142816"/>
        <c:axId val="335141520"/>
      </c:barChart>
      <c:catAx>
        <c:axId val="3351428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35141520"/>
        <c:crosses val="autoZero"/>
        <c:auto val="1"/>
        <c:lblAlgn val="ctr"/>
        <c:lblOffset val="100"/>
        <c:noMultiLvlLbl val="0"/>
      </c:catAx>
      <c:valAx>
        <c:axId val="335141520"/>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3514281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0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8986686146686599"/>
                  <c:y val="0.136314508188888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18920345342349201"/>
                  <c:y val="0.127613943060666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0.44</c:v>
                </c:pt>
                <c:pt idx="1">
                  <c:v>7.0000000000000007E-2</c:v>
                </c:pt>
                <c:pt idx="2">
                  <c:v>0.06</c:v>
                </c:pt>
                <c:pt idx="3">
                  <c:v>0.43</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20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9537598231528799"/>
                  <c:y val="0.13191800863271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43555196185433"/>
                  <c:y val="0.136407288367720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0.43</c:v>
                </c:pt>
                <c:pt idx="1">
                  <c:v>0.06</c:v>
                </c:pt>
                <c:pt idx="2">
                  <c:v>0.14000000000000001</c:v>
                </c:pt>
                <c:pt idx="3">
                  <c:v>0.37</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20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$131.9M</c:v>
                </c:pt>
                <c:pt idx="1">
                  <c:v>Car Rental
$3.9M</c:v>
                </c:pt>
                <c:pt idx="2">
                  <c:v>Lodging
$63.1M</c:v>
                </c:pt>
                <c:pt idx="3">
                  <c:v>Meals
$17.5M</c:v>
                </c:pt>
                <c:pt idx="4">
                  <c:v>Ground Trans.
$17.9M</c:v>
                </c:pt>
              </c:strCache>
            </c:strRef>
          </c:cat>
          <c:val>
            <c:numRef>
              <c:f>Sheet1!$B$2:$B$6</c:f>
              <c:numCache>
                <c:formatCode>0%</c:formatCode>
                <c:ptCount val="5"/>
                <c:pt idx="0">
                  <c:v>1</c:v>
                </c:pt>
                <c:pt idx="1">
                  <c:v>0.94</c:v>
                </c:pt>
                <c:pt idx="2">
                  <c:v>0.94</c:v>
                </c:pt>
                <c:pt idx="3">
                  <c:v>0.87</c:v>
                </c:pt>
                <c:pt idx="4">
                  <c:v>0.83</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2.73152612914464E-17"/>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0"/>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5.1371440092997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88297E-4"/>
                  <c:y val="-7.5081179943793194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2.9798811097829199E-3"/>
                  <c:y val="-9.48395817101493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8.2984633996380605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$131.9M</c:v>
                </c:pt>
                <c:pt idx="1">
                  <c:v>Car Rental
$3.9M</c:v>
                </c:pt>
                <c:pt idx="2">
                  <c:v>Lodging
$63.1M</c:v>
                </c:pt>
                <c:pt idx="3">
                  <c:v>Meals
$17.5M</c:v>
                </c:pt>
                <c:pt idx="4">
                  <c:v>Ground Trans.
$17.9M</c:v>
                </c:pt>
              </c:strCache>
            </c:strRef>
          </c:cat>
          <c:val>
            <c:numRef>
              <c:f>Sheet1!$C$2:$C$6</c:f>
              <c:numCache>
                <c:formatCode>0%</c:formatCode>
                <c:ptCount val="5"/>
                <c:pt idx="0">
                  <c:v>0</c:v>
                </c:pt>
                <c:pt idx="1">
                  <c:v>6.0000000000000053E-2</c:v>
                </c:pt>
                <c:pt idx="2">
                  <c:v>6.0000000000000053E-2</c:v>
                </c:pt>
                <c:pt idx="3">
                  <c:v>0.13</c:v>
                </c:pt>
                <c:pt idx="4">
                  <c:v>0.17000000000000004</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371651072"/>
        <c:axId val="778574784"/>
      </c:barChart>
      <c:catAx>
        <c:axId val="3716510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78574784"/>
        <c:crosses val="autoZero"/>
        <c:auto val="1"/>
        <c:lblAlgn val="ctr"/>
        <c:lblOffset val="100"/>
        <c:noMultiLvlLbl val="0"/>
      </c:catAx>
      <c:valAx>
        <c:axId val="77857478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71651072"/>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0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0.98</c:v>
                </c:pt>
                <c:pt idx="1">
                  <c:v>0.92</c:v>
                </c:pt>
                <c:pt idx="2">
                  <c:v>0.94</c:v>
                </c:pt>
                <c:pt idx="3">
                  <c:v>0.87</c:v>
                </c:pt>
                <c:pt idx="4">
                  <c:v>0.78</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0"/>
                  <c:y val="-5.53230893309204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1.48994055489135E-3"/>
                  <c:y val="-5.3347264711958997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5.4374693513819003E-2"/>
                    </c:manualLayout>
                  </c15:layout>
                </c:ext>
                <c:ext xmlns:c16="http://schemas.microsoft.com/office/drawing/2014/chart" uri="{C3380CC4-5D6E-409C-BE32-E72D297353CC}">
                  <c16:uniqueId val="{00000003-5FE5-E648-BC5C-1012F1BF2D4F}"/>
                </c:ext>
              </c:extLst>
            </c:dLbl>
            <c:dLbl>
              <c:idx val="3"/>
              <c:layout>
                <c:manualLayout>
                  <c:x val="-7.4485295929188297E-4"/>
                  <c:y val="-7.7057004562754702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5.4084842142558001E-2"/>
                      <c:h val="6.2277991989664702E-2"/>
                    </c:manualLayout>
                  </c15:layout>
                </c:ext>
                <c:ext xmlns:c16="http://schemas.microsoft.com/office/drawing/2014/chart" uri="{C3380CC4-5D6E-409C-BE32-E72D297353CC}">
                  <c16:uniqueId val="{00000004-5FE5-E648-BC5C-1012F1BF2D4F}"/>
                </c:ext>
              </c:extLst>
            </c:dLbl>
            <c:dLbl>
              <c:idx val="4"/>
              <c:layout>
                <c:manualLayout>
                  <c:x val="-1.0926104516578601E-16"/>
                  <c:y val="-0.102742880185995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8.2984789573122303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2.0000000000000018E-2</c:v>
                </c:pt>
                <c:pt idx="1">
                  <c:v>7.999999999999996E-2</c:v>
                </c:pt>
                <c:pt idx="2">
                  <c:v>6.0000000000000053E-2</c:v>
                </c:pt>
                <c:pt idx="3">
                  <c:v>0.13</c:v>
                </c:pt>
                <c:pt idx="4">
                  <c:v>0.21999999999999997</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335123040"/>
        <c:axId val="335014048"/>
      </c:barChart>
      <c:catAx>
        <c:axId val="335123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35014048"/>
        <c:crosses val="autoZero"/>
        <c:auto val="1"/>
        <c:lblAlgn val="ctr"/>
        <c:lblOffset val="100"/>
        <c:noMultiLvlLbl val="0"/>
      </c:catAx>
      <c:valAx>
        <c:axId val="335014048"/>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3512304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0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1780808131635901"/>
                  <c:y val="0.153901198802996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1491268404946101"/>
                  <c:y val="0.10563057979303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0.47</c:v>
                </c:pt>
                <c:pt idx="1">
                  <c:v>0.08</c:v>
                </c:pt>
                <c:pt idx="2">
                  <c:v>0.1</c:v>
                </c:pt>
                <c:pt idx="3">
                  <c:v>0.35</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20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9904872954757"/>
                  <c:y val="5.27779008692255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324355635295622"/>
                  <c:y val="6.6060525911288304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0.32</c:v>
                </c:pt>
                <c:pt idx="1">
                  <c:v>0.09</c:v>
                </c:pt>
                <c:pt idx="2">
                  <c:v>0.25</c:v>
                </c:pt>
                <c:pt idx="3">
                  <c:v>0.34</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20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4"/>
              <c:layout>
                <c:manualLayout>
                  <c:x val="0"/>
                  <c:y val="-2.76615446654603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9A7-DC46-840B-ED55AD52BECD}"/>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$16.4M</c:v>
                </c:pt>
                <c:pt idx="1">
                  <c:v>Car Rental
$0.3M</c:v>
                </c:pt>
                <c:pt idx="2">
                  <c:v>Lodging
$33.7M</c:v>
                </c:pt>
                <c:pt idx="3">
                  <c:v>Meals
$6.6M</c:v>
                </c:pt>
                <c:pt idx="4">
                  <c:v>Ground Trans.
$3.5M</c:v>
                </c:pt>
              </c:strCache>
            </c:strRef>
          </c:cat>
          <c:val>
            <c:numRef>
              <c:f>Sheet1!$B$2:$B$6</c:f>
              <c:numCache>
                <c:formatCode>0%</c:formatCode>
                <c:ptCount val="5"/>
                <c:pt idx="0">
                  <c:v>0.99</c:v>
                </c:pt>
                <c:pt idx="1">
                  <c:v>0.95</c:v>
                </c:pt>
                <c:pt idx="2">
                  <c:v>0.94</c:v>
                </c:pt>
                <c:pt idx="3">
                  <c:v>0.85</c:v>
                </c:pt>
                <c:pt idx="4">
                  <c:v>0.8</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7.4497027744570201E-3"/>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4.4698803237511802E-3"/>
                  <c:y val="-5.1371595669739201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5.8326342751741797E-2"/>
                    </c:manualLayout>
                  </c15:layout>
                </c:ext>
                <c:ext xmlns:c16="http://schemas.microsoft.com/office/drawing/2014/chart" uri="{C3380CC4-5D6E-409C-BE32-E72D297353CC}">
                  <c16:uniqueId val="{00000005-5033-004E-A4A9-396D8DFABC7F}"/>
                </c:ext>
              </c:extLst>
            </c:dLbl>
            <c:dLbl>
              <c:idx val="3"/>
              <c:layout>
                <c:manualLayout>
                  <c:x val="-7.4485295929188297E-4"/>
                  <c:y val="-8.2984478419639005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1.4899405548913999E-3"/>
                  <c:y val="-9.73036061444099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8.2984633996380605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$16.4M</c:v>
                </c:pt>
                <c:pt idx="1">
                  <c:v>Car Rental
$0.3M</c:v>
                </c:pt>
                <c:pt idx="2">
                  <c:v>Lodging
$33.7M</c:v>
                </c:pt>
                <c:pt idx="3">
                  <c:v>Meals
$6.6M</c:v>
                </c:pt>
                <c:pt idx="4">
                  <c:v>Ground Trans.
$3.5M</c:v>
                </c:pt>
              </c:strCache>
            </c:strRef>
          </c:cat>
          <c:val>
            <c:numRef>
              <c:f>Sheet1!$C$2:$C$6</c:f>
              <c:numCache>
                <c:formatCode>0%</c:formatCode>
                <c:ptCount val="5"/>
                <c:pt idx="0">
                  <c:v>1.0000000000000009E-2</c:v>
                </c:pt>
                <c:pt idx="1">
                  <c:v>5.0000000000000044E-2</c:v>
                </c:pt>
                <c:pt idx="2">
                  <c:v>6.0000000000000053E-2</c:v>
                </c:pt>
                <c:pt idx="3">
                  <c:v>0.15000000000000002</c:v>
                </c:pt>
                <c:pt idx="4">
                  <c:v>0.19999999999999996</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331890336"/>
        <c:axId val="331894672"/>
      </c:barChart>
      <c:catAx>
        <c:axId val="3318903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31894672"/>
        <c:crosses val="autoZero"/>
        <c:auto val="1"/>
        <c:lblAlgn val="ctr"/>
        <c:lblOffset val="100"/>
        <c:noMultiLvlLbl val="0"/>
      </c:catAx>
      <c:valAx>
        <c:axId val="33189467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3189033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681435458004206"/>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0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0.99</c:v>
                </c:pt>
                <c:pt idx="1">
                  <c:v>0.92</c:v>
                </c:pt>
                <c:pt idx="2">
                  <c:v>0.91</c:v>
                </c:pt>
                <c:pt idx="3">
                  <c:v>0.83</c:v>
                </c:pt>
                <c:pt idx="4">
                  <c:v>0.71</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0"/>
                  <c:y val="-6.3226387806766204E-2"/>
                </c:manualLayout>
              </c:layout>
              <c:spPr>
                <a:noFill/>
                <a:ln>
                  <a:noFill/>
                </a:ln>
                <a:effectLst/>
              </c:spPr>
              <c:txPr>
                <a:bodyPr rot="0" spcFirstLastPara="1" vertOverflow="overflow" horzOverflow="overflow"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4.4698803237511802E-3"/>
                  <c:y val="-6.7178192621430793E-2"/>
                </c:manualLayout>
              </c:layout>
              <c:spPr>
                <a:noFill/>
                <a:ln>
                  <a:noFill/>
                </a:ln>
                <a:effectLst/>
              </c:spPr>
              <c:txPr>
                <a:bodyPr rot="0" spcFirstLastPara="1" vertOverflow="overflow" horzOverflow="overflow"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5.8326342751741797E-2"/>
                    </c:manualLayout>
                  </c15:layout>
                </c:ext>
                <c:ext xmlns:c16="http://schemas.microsoft.com/office/drawing/2014/chart" uri="{C3380CC4-5D6E-409C-BE32-E72D297353CC}">
                  <c16:uniqueId val="{00000003-5FE5-E648-BC5C-1012F1BF2D4F}"/>
                </c:ext>
              </c:extLst>
            </c:dLbl>
            <c:dLbl>
              <c:idx val="3"/>
              <c:layout>
                <c:manualLayout>
                  <c:x val="-7.44852959291774E-4"/>
                  <c:y val="-9.0887776895484801E-2"/>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0.130404424851455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102743035762737"/>
                </c:manualLayout>
              </c:layout>
              <c:spPr>
                <a:noFill/>
                <a:ln>
                  <a:noFill/>
                </a:ln>
                <a:effectLst/>
              </c:spPr>
              <c:txPr>
                <a:bodyPr rot="0" spcFirstLastPara="1" vertOverflow="overflow" horzOverflow="overflow"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1.0000000000000009E-2</c:v>
                </c:pt>
                <c:pt idx="1">
                  <c:v>7.999999999999996E-2</c:v>
                </c:pt>
                <c:pt idx="2">
                  <c:v>8.9999999999999969E-2</c:v>
                </c:pt>
                <c:pt idx="3">
                  <c:v>0.17000000000000004</c:v>
                </c:pt>
                <c:pt idx="4">
                  <c:v>0.29000000000000004</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335335776"/>
        <c:axId val="335232160"/>
      </c:barChart>
      <c:catAx>
        <c:axId val="3353357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35232160"/>
        <c:crosses val="autoZero"/>
        <c:auto val="1"/>
        <c:lblAlgn val="ctr"/>
        <c:lblOffset val="100"/>
        <c:noMultiLvlLbl val="0"/>
      </c:catAx>
      <c:valAx>
        <c:axId val="335232160"/>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3533577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0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0823059762827301"/>
                  <c:y val="0.113078612507045"/>
                </c:manualLayout>
              </c:layout>
              <c:tx>
                <c:rich>
                  <a:bodyPr rot="0" spcFirstLastPara="1" vertOverflow="ellipsis" vert="horz" wrap="square" lIns="0" tIns="0" rIns="0" bIns="0" anchor="t" anchorCtr="0">
                    <a:no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1541217767305099"/>
                      <c:h val="0.156530547527685"/>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7000389253368101"/>
                  <c:y val="0.127613943060666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0.36</c:v>
                </c:pt>
                <c:pt idx="1">
                  <c:v>0.09</c:v>
                </c:pt>
                <c:pt idx="2">
                  <c:v>0.13</c:v>
                </c:pt>
                <c:pt idx="3">
                  <c:v>0.42</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59628894708399"/>
          <c:y val="0.157717202919917"/>
          <c:w val="0.79411522189941397"/>
          <c:h val="0.7364437251839"/>
        </c:manualLayout>
      </c:layout>
      <c:barChart>
        <c:barDir val="col"/>
        <c:grouping val="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Advertising/Marketing
$1.8M</c:v>
                </c:pt>
                <c:pt idx="1">
                  <c:v>Computer
$0.2M</c:v>
                </c:pt>
                <c:pt idx="2">
                  <c:v>Office
$1.8M</c:v>
                </c:pt>
                <c:pt idx="3">
                  <c:v>Telecom
$7.1M</c:v>
                </c:pt>
              </c:strCache>
            </c:strRef>
          </c:cat>
          <c:val>
            <c:numRef>
              <c:f>Sheet1!$B$2:$B$5</c:f>
              <c:numCache>
                <c:formatCode>0%</c:formatCode>
                <c:ptCount val="4"/>
                <c:pt idx="0">
                  <c:v>0.88</c:v>
                </c:pt>
                <c:pt idx="1">
                  <c:v>0.85</c:v>
                </c:pt>
                <c:pt idx="2">
                  <c:v>0.71</c:v>
                </c:pt>
                <c:pt idx="3">
                  <c:v>0.86</c:v>
                </c:pt>
              </c:numCache>
            </c:numRef>
          </c:val>
          <c:extLst>
            <c:ext xmlns:c16="http://schemas.microsoft.com/office/drawing/2014/chart" uri="{C3380CC4-5D6E-409C-BE32-E72D297353CC}">
              <c16:uniqueId val="{00000000-B915-0A4F-B93F-3715C2D0B35A}"/>
            </c:ext>
          </c:extLst>
        </c:ser>
        <c:ser>
          <c:idx val="1"/>
          <c:order val="1"/>
          <c:tx>
            <c:strRef>
              <c:f>Sheet1!$C$1</c:f>
              <c:strCache>
                <c:ptCount val="1"/>
                <c:pt idx="0">
                  <c:v>Non-Amex-accepting Merchants</c:v>
                </c:pt>
              </c:strCache>
            </c:strRef>
          </c:tx>
          <c:spPr>
            <a:solidFill>
              <a:schemeClr val="accent2">
                <a:lumMod val="60000"/>
                <a:lumOff val="40000"/>
              </a:schemeClr>
            </a:solidFill>
            <a:ln>
              <a:noFill/>
            </a:ln>
            <a:effectLst/>
          </c:spPr>
          <c:invertIfNegative val="0"/>
          <c:dLbls>
            <c:dLbl>
              <c:idx val="0"/>
              <c:layout>
                <c:manualLayout>
                  <c:x val="4.4372196311912903E-3"/>
                  <c:y val="-7.024056080750039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915-0A4F-B93F-3715C2D0B35A}"/>
                </c:ext>
              </c:extLst>
            </c:dLbl>
            <c:dLbl>
              <c:idx val="1"/>
              <c:layout>
                <c:manualLayout>
                  <c:x val="4.4372196311914004E-3"/>
                  <c:y val="-7.76792728018299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915-0A4F-B93F-3715C2D0B35A}"/>
                </c:ext>
              </c:extLst>
            </c:dLbl>
            <c:dLbl>
              <c:idx val="2"/>
              <c:layout>
                <c:manualLayout>
                  <c:x val="2.9581464207942298E-3"/>
                  <c:y val="-0.136761922851233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915-0A4F-B93F-3715C2D0B35A}"/>
                </c:ext>
              </c:extLst>
            </c:dLbl>
            <c:dLbl>
              <c:idx val="3"/>
              <c:layout>
                <c:manualLayout>
                  <c:x val="2.9581464207941201E-3"/>
                  <c:y val="-8.08497270113767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915-0A4F-B93F-3715C2D0B35A}"/>
                </c:ext>
              </c:extLst>
            </c:dLbl>
            <c:dLbl>
              <c:idx val="4"/>
              <c:layout>
                <c:manualLayout>
                  <c:x val="1.4790732103971201E-3"/>
                  <c:y val="-7.63069397160868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915-0A4F-B93F-3715C2D0B35A}"/>
                </c:ext>
              </c:extLst>
            </c:dLbl>
            <c:dLbl>
              <c:idx val="5"/>
              <c:layout>
                <c:manualLayout>
                  <c:x val="0"/>
                  <c:y val="-3.80162051027898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915-0A4F-B93F-3715C2D0B35A}"/>
                </c:ext>
              </c:extLst>
            </c:dLbl>
            <c:dLbl>
              <c:idx val="6"/>
              <c:layout>
                <c:manualLayout>
                  <c:x val="0"/>
                  <c:y val="-3.34737322742929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915-0A4F-B93F-3715C2D0B35A}"/>
                </c:ext>
              </c:extLst>
            </c:dLbl>
            <c:dLbl>
              <c:idx val="7"/>
              <c:layout>
                <c:manualLayout>
                  <c:x val="-4.4372196311913501E-3"/>
                  <c:y val="-3.71929310380611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915-0A4F-B93F-3715C2D0B35A}"/>
                </c:ext>
              </c:extLst>
            </c:dLbl>
            <c:dLbl>
              <c:idx val="8"/>
              <c:layout>
                <c:manualLayout>
                  <c:x val="-1.08464115775734E-16"/>
                  <c:y val="-4.80766267524447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915-0A4F-B93F-3715C2D0B35A}"/>
                </c:ext>
              </c:extLst>
            </c:dLbl>
            <c:dLbl>
              <c:idx val="9"/>
              <c:layout>
                <c:manualLayout>
                  <c:x val="-2.95814642079434E-3"/>
                  <c:y val="-3.429700633902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915-0A4F-B93F-3715C2D0B35A}"/>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Advertising/Marketing
$1.8M</c:v>
                </c:pt>
                <c:pt idx="1">
                  <c:v>Computer
$0.2M</c:v>
                </c:pt>
                <c:pt idx="2">
                  <c:v>Office
$1.8M</c:v>
                </c:pt>
                <c:pt idx="3">
                  <c:v>Telecom
$7.1M</c:v>
                </c:pt>
              </c:strCache>
            </c:strRef>
          </c:cat>
          <c:val>
            <c:numRef>
              <c:f>Sheet1!$C$2:$C$5</c:f>
              <c:numCache>
                <c:formatCode>0%</c:formatCode>
                <c:ptCount val="4"/>
                <c:pt idx="0">
                  <c:v>0.12</c:v>
                </c:pt>
                <c:pt idx="1">
                  <c:v>0.15000000000000002</c:v>
                </c:pt>
                <c:pt idx="2">
                  <c:v>0.29000000000000004</c:v>
                </c:pt>
                <c:pt idx="3">
                  <c:v>0.14000000000000001</c:v>
                </c:pt>
              </c:numCache>
            </c:numRef>
          </c:val>
          <c:extLst>
            <c:ext xmlns:c16="http://schemas.microsoft.com/office/drawing/2014/chart" uri="{C3380CC4-5D6E-409C-BE32-E72D297353CC}">
              <c16:uniqueId val="{0000000B-B915-0A4F-B93F-3715C2D0B35A}"/>
            </c:ext>
          </c:extLst>
        </c:ser>
        <c:dLbls>
          <c:showLegendKey val="0"/>
          <c:showVal val="0"/>
          <c:showCatName val="0"/>
          <c:showSerName val="0"/>
          <c:showPercent val="0"/>
          <c:showBubbleSize val="0"/>
        </c:dLbls>
        <c:gapWidth val="40"/>
        <c:overlap val="100"/>
        <c:axId val="437899008"/>
        <c:axId val="437903792"/>
      </c:barChart>
      <c:catAx>
        <c:axId val="4378990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2"/>
                </a:solidFill>
                <a:latin typeface="+mn-lt"/>
                <a:ea typeface="+mn-ea"/>
                <a:cs typeface="+mn-cs"/>
              </a:defRPr>
            </a:pPr>
            <a:endParaRPr lang="en-US"/>
          </a:p>
        </c:txPr>
        <c:crossAx val="437903792"/>
        <c:crosses val="autoZero"/>
        <c:auto val="1"/>
        <c:lblAlgn val="ctr"/>
        <c:lblOffset val="100"/>
        <c:noMultiLvlLbl val="0"/>
      </c:catAx>
      <c:valAx>
        <c:axId val="437903792"/>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37899008"/>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0"/>
          <c:y val="0.50427427021119198"/>
          <c:w val="0.14258405503177199"/>
          <c:h val="0.29794079454861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74593438449094"/>
                  <c:y val="-8.9941036119185205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1741246570897599"/>
                  <c:y val="-4.3788436266249502E-3"/>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32204787758588899"/>
                  <c:y val="0.101233907139504"/>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0.2</c:v>
                </c:pt>
                <c:pt idx="1">
                  <c:v>0.08</c:v>
                </c:pt>
                <c:pt idx="2">
                  <c:v>0.35</c:v>
                </c:pt>
                <c:pt idx="3">
                  <c:v>0.37</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2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$9.3M</c:v>
                </c:pt>
                <c:pt idx="1">
                  <c:v>Car Rental
$0.4M</c:v>
                </c:pt>
                <c:pt idx="2">
                  <c:v>Lodging
$23.5M</c:v>
                </c:pt>
                <c:pt idx="3">
                  <c:v>Meals
$4.8M</c:v>
                </c:pt>
                <c:pt idx="4">
                  <c:v>Ground Trans.
$1.4M</c:v>
                </c:pt>
              </c:strCache>
            </c:strRef>
          </c:cat>
          <c:val>
            <c:numRef>
              <c:f>Sheet1!$B$2:$B$6</c:f>
              <c:numCache>
                <c:formatCode>0%</c:formatCode>
                <c:ptCount val="5"/>
                <c:pt idx="0">
                  <c:v>0.98</c:v>
                </c:pt>
                <c:pt idx="1">
                  <c:v>0.82</c:v>
                </c:pt>
                <c:pt idx="2">
                  <c:v>0.94</c:v>
                </c:pt>
                <c:pt idx="3">
                  <c:v>0.79</c:v>
                </c:pt>
                <c:pt idx="4">
                  <c:v>0.62</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2.73152612914464E-17"/>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9.48395817101493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5.137144009299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774E-4"/>
                  <c:y val="-0.102742724609253"/>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1.0926104516578601E-16"/>
                  <c:y val="-0.16201761875483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0.13830772332730101"/>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$9.3M</c:v>
                </c:pt>
                <c:pt idx="1">
                  <c:v>Car Rental
$0.4M</c:v>
                </c:pt>
                <c:pt idx="2">
                  <c:v>Lodging
$23.5M</c:v>
                </c:pt>
                <c:pt idx="3">
                  <c:v>Meals
$4.8M</c:v>
                </c:pt>
                <c:pt idx="4">
                  <c:v>Ground Trans.
$1.4M</c:v>
                </c:pt>
              </c:strCache>
            </c:strRef>
          </c:cat>
          <c:val>
            <c:numRef>
              <c:f>Sheet1!$C$2:$C$6</c:f>
              <c:numCache>
                <c:formatCode>0%</c:formatCode>
                <c:ptCount val="5"/>
                <c:pt idx="0">
                  <c:v>2.0000000000000018E-2</c:v>
                </c:pt>
                <c:pt idx="1">
                  <c:v>0.18000000000000005</c:v>
                </c:pt>
                <c:pt idx="2">
                  <c:v>6.0000000000000053E-2</c:v>
                </c:pt>
                <c:pt idx="3">
                  <c:v>0.20999999999999996</c:v>
                </c:pt>
                <c:pt idx="4">
                  <c:v>0.38</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371791744"/>
        <c:axId val="744226272"/>
      </c:barChart>
      <c:catAx>
        <c:axId val="3717917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44226272"/>
        <c:crosses val="autoZero"/>
        <c:auto val="1"/>
        <c:lblAlgn val="ctr"/>
        <c:lblOffset val="100"/>
        <c:noMultiLvlLbl val="0"/>
      </c:catAx>
      <c:valAx>
        <c:axId val="74422627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7179174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4"/>
              <c:layout>
                <c:manualLayout>
                  <c:x val="-1.0926104516578601E-16"/>
                  <c:y val="-0.134356074089378"/>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73B-A44E-B50E-E5672AB651D6}"/>
                </c:ext>
              </c:extLst>
            </c:dLbl>
            <c:dLbl>
              <c:idx val="5"/>
              <c:layout>
                <c:manualLayout>
                  <c:x val="0"/>
                  <c:y val="-9.48395817101494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28C-A246-B11C-D1C4515EB3A8}"/>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0.97</c:v>
                </c:pt>
                <c:pt idx="1">
                  <c:v>0.72</c:v>
                </c:pt>
                <c:pt idx="2">
                  <c:v>0.79</c:v>
                </c:pt>
                <c:pt idx="3">
                  <c:v>0.72</c:v>
                </c:pt>
                <c:pt idx="4">
                  <c:v>0.28999999999999998</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1.48999921396831E-3"/>
                  <c:y val="-4.5443966236113201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7695496038752503E-2"/>
                      <c:h val="5.4374693513819003E-2"/>
                    </c:manualLayout>
                  </c15:layout>
                </c:ext>
                <c:ext xmlns:c16="http://schemas.microsoft.com/office/drawing/2014/chart" uri="{C3380CC4-5D6E-409C-BE32-E72D297353CC}">
                  <c16:uniqueId val="{00000001-5FE5-E648-BC5C-1012F1BF2D4F}"/>
                </c:ext>
              </c:extLst>
            </c:dLbl>
            <c:dLbl>
              <c:idx val="1"/>
              <c:layout>
                <c:manualLayout>
                  <c:x val="-5.4630522582892898E-17"/>
                  <c:y val="-0.13238024947041699"/>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4631227980849002E-2"/>
                      <c:h val="5.4374693513819003E-2"/>
                    </c:manualLayout>
                  </c15:layout>
                </c:ext>
                <c:ext xmlns:c16="http://schemas.microsoft.com/office/drawing/2014/chart" uri="{C3380CC4-5D6E-409C-BE32-E72D297353CC}">
                  <c16:uniqueId val="{00000002-5FE5-E648-BC5C-1012F1BF2D4F}"/>
                </c:ext>
              </c:extLst>
            </c:dLbl>
            <c:dLbl>
              <c:idx val="2"/>
              <c:layout>
                <c:manualLayout>
                  <c:x val="4.4698216646742103E-3"/>
                  <c:y val="-0.110646178661841"/>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4631227980849002E-2"/>
                      <c:h val="5.0423044275896098E-2"/>
                    </c:manualLayout>
                  </c15:layout>
                </c:ext>
                <c:ext xmlns:c16="http://schemas.microsoft.com/office/drawing/2014/chart" uri="{C3380CC4-5D6E-409C-BE32-E72D297353CC}">
                  <c16:uniqueId val="{00000003-5FE5-E648-BC5C-1012F1BF2D4F}"/>
                </c:ext>
              </c:extLst>
            </c:dLbl>
            <c:dLbl>
              <c:idx val="3"/>
              <c:layout>
                <c:manualLayout>
                  <c:x val="-7.4485295929188297E-4"/>
                  <c:y val="-0.13040426927471399"/>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0.2805670958925249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28451890070718999"/>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3.0000000000000027E-2</c:v>
                </c:pt>
                <c:pt idx="1">
                  <c:v>0.28000000000000003</c:v>
                </c:pt>
                <c:pt idx="2">
                  <c:v>0.20999999999999996</c:v>
                </c:pt>
                <c:pt idx="3">
                  <c:v>0.28000000000000003</c:v>
                </c:pt>
                <c:pt idx="4">
                  <c:v>0.71</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437177520"/>
        <c:axId val="436779856"/>
      </c:barChart>
      <c:catAx>
        <c:axId val="4371775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436779856"/>
        <c:crosses val="autoZero"/>
        <c:auto val="1"/>
        <c:lblAlgn val="ctr"/>
        <c:lblOffset val="100"/>
        <c:noMultiLvlLbl val="0"/>
      </c:catAx>
      <c:valAx>
        <c:axId val="436779856"/>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3717752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7066730057705501"/>
                  <c:y val="0.1309367197637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4429466190771201"/>
                  <c:y val="0.127613943060666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0.47</c:v>
                </c:pt>
                <c:pt idx="1">
                  <c:v>0.05</c:v>
                </c:pt>
                <c:pt idx="2">
                  <c:v>0.1</c:v>
                </c:pt>
                <c:pt idx="3">
                  <c:v>0.38</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2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561168014593801"/>
                  <c:y val="-9.4337708772712095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3577620187038301"/>
                  <c:y val="6.1571246176279397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1553820784973099"/>
                  <c:y val="0.132010615714193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0.23</c:v>
                </c:pt>
                <c:pt idx="1">
                  <c:v>7.0000000000000007E-2</c:v>
                </c:pt>
                <c:pt idx="2">
                  <c:v>0.23</c:v>
                </c:pt>
                <c:pt idx="3">
                  <c:v>0.46</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2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$8.2M</c:v>
                </c:pt>
                <c:pt idx="1">
                  <c:v>Car Rental
$0.6M</c:v>
                </c:pt>
                <c:pt idx="2">
                  <c:v>Lodging
$9.5M</c:v>
                </c:pt>
                <c:pt idx="3">
                  <c:v>Meals
$2.8M</c:v>
                </c:pt>
                <c:pt idx="4">
                  <c:v>Ground Trans.
$1.5M</c:v>
                </c:pt>
              </c:strCache>
            </c:strRef>
          </c:cat>
          <c:val>
            <c:numRef>
              <c:f>Sheet1!$B$2:$B$6</c:f>
              <c:numCache>
                <c:formatCode>0%</c:formatCode>
                <c:ptCount val="5"/>
                <c:pt idx="0">
                  <c:v>0.95</c:v>
                </c:pt>
                <c:pt idx="1">
                  <c:v>0.88</c:v>
                </c:pt>
                <c:pt idx="2">
                  <c:v>0.94</c:v>
                </c:pt>
                <c:pt idx="3">
                  <c:v>0.87</c:v>
                </c:pt>
                <c:pt idx="4">
                  <c:v>0.77</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5.8659076909597997E-8"/>
                  <c:y val="-4.7419635278332997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5.8326342751741797E-2"/>
                    </c:manualLayout>
                  </c15:layout>
                </c:ext>
                <c:ext xmlns:c16="http://schemas.microsoft.com/office/drawing/2014/chart" uri="{C3380CC4-5D6E-409C-BE32-E72D297353CC}">
                  <c16:uniqueId val="{00000003-5033-004E-A4A9-396D8DFABC7F}"/>
                </c:ext>
              </c:extLst>
            </c:dLbl>
            <c:dLbl>
              <c:idx val="1"/>
              <c:layout>
                <c:manualLayout>
                  <c:x val="1.4899405548913999E-3"/>
                  <c:y val="-7.3105510901573495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4631227980849002E-2"/>
                      <c:h val="5.4374693513819003E-2"/>
                    </c:manualLayout>
                  </c15:layout>
                </c:ext>
                <c:ext xmlns:c16="http://schemas.microsoft.com/office/drawing/2014/chart" uri="{C3380CC4-5D6E-409C-BE32-E72D297353CC}">
                  <c16:uniqueId val="{00000004-5033-004E-A4A9-396D8DFABC7F}"/>
                </c:ext>
              </c:extLst>
            </c:dLbl>
            <c:dLbl>
              <c:idx val="2"/>
              <c:layout>
                <c:manualLayout>
                  <c:x val="0"/>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2.2350281504909301E-3"/>
                  <c:y val="-8.1008498223935896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5.1104961032775197E-2"/>
                      <c:h val="5.4374693513819003E-2"/>
                    </c:manualLayout>
                  </c15:layout>
                </c:ext>
                <c:ext xmlns:c16="http://schemas.microsoft.com/office/drawing/2014/chart" uri="{C3380CC4-5D6E-409C-BE32-E72D297353CC}">
                  <c16:uniqueId val="{00000006-5033-004E-A4A9-396D8DFABC7F}"/>
                </c:ext>
              </c:extLst>
            </c:dLbl>
            <c:dLbl>
              <c:idx val="4"/>
              <c:layout>
                <c:manualLayout>
                  <c:x val="-1.0926104516578601E-16"/>
                  <c:y val="-0.1066945294239179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0.114597827899764"/>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$8.2M</c:v>
                </c:pt>
                <c:pt idx="1">
                  <c:v>Car Rental
$0.6M</c:v>
                </c:pt>
                <c:pt idx="2">
                  <c:v>Lodging
$9.5M</c:v>
                </c:pt>
                <c:pt idx="3">
                  <c:v>Meals
$2.8M</c:v>
                </c:pt>
                <c:pt idx="4">
                  <c:v>Ground Trans.
$1.5M</c:v>
                </c:pt>
              </c:strCache>
            </c:strRef>
          </c:cat>
          <c:val>
            <c:numRef>
              <c:f>Sheet1!$C$2:$C$6</c:f>
              <c:numCache>
                <c:formatCode>0%</c:formatCode>
                <c:ptCount val="5"/>
                <c:pt idx="0">
                  <c:v>5.0000000000000044E-2</c:v>
                </c:pt>
                <c:pt idx="1">
                  <c:v>0.12</c:v>
                </c:pt>
                <c:pt idx="2">
                  <c:v>6.0000000000000053E-2</c:v>
                </c:pt>
                <c:pt idx="3">
                  <c:v>0.13</c:v>
                </c:pt>
                <c:pt idx="4">
                  <c:v>0.22999999999999998</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404118448"/>
        <c:axId val="404110256"/>
      </c:barChart>
      <c:catAx>
        <c:axId val="4041184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404110256"/>
        <c:crosses val="autoZero"/>
        <c:auto val="1"/>
        <c:lblAlgn val="ctr"/>
        <c:lblOffset val="100"/>
        <c:noMultiLvlLbl val="0"/>
      </c:catAx>
      <c:valAx>
        <c:axId val="404110256"/>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04118448"/>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5"/>
              <c:layout>
                <c:manualLayout>
                  <c:x val="1.4899405548915101E-3"/>
                  <c:y val="-5.1371440092997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FCA-4F4E-8F26-6B1D9360E8A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0.85</c:v>
                </c:pt>
                <c:pt idx="1">
                  <c:v>0.88</c:v>
                </c:pt>
                <c:pt idx="2">
                  <c:v>0.91</c:v>
                </c:pt>
                <c:pt idx="3">
                  <c:v>0.84</c:v>
                </c:pt>
                <c:pt idx="4">
                  <c:v>0.65</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1.4899992139683401E-3"/>
                  <c:y val="-7.9032673604974499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6635139368100903E-2"/>
                      <c:h val="5.8326342751741797E-2"/>
                    </c:manualLayout>
                  </c15:layout>
                </c:ext>
                <c:ext xmlns:c16="http://schemas.microsoft.com/office/drawing/2014/chart" uri="{C3380CC4-5D6E-409C-BE32-E72D297353CC}">
                  <c16:uniqueId val="{00000001-5FE5-E648-BC5C-1012F1BF2D4F}"/>
                </c:ext>
              </c:extLst>
            </c:dLbl>
            <c:dLbl>
              <c:idx val="1"/>
              <c:layout>
                <c:manualLayout>
                  <c:x val="-5.4630522582892898E-17"/>
                  <c:y val="-6.71780370446890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5.8659076964228499E-8"/>
                  <c:y val="-5.7298758373140198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4.64713950379732E-2"/>
                    </c:manualLayout>
                  </c15:layout>
                </c:ext>
                <c:ext xmlns:c16="http://schemas.microsoft.com/office/drawing/2014/chart" uri="{C3380CC4-5D6E-409C-BE32-E72D297353CC}">
                  <c16:uniqueId val="{00000003-5FE5-E648-BC5C-1012F1BF2D4F}"/>
                </c:ext>
              </c:extLst>
            </c:dLbl>
            <c:dLbl>
              <c:idx val="3"/>
              <c:layout>
                <c:manualLayout>
                  <c:x val="-7.4485295929188297E-4"/>
                  <c:y val="-8.2984322842897404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5.4084842142558001E-2"/>
                      <c:h val="5.0423044275896098E-2"/>
                    </c:manualLayout>
                  </c15:layout>
                </c:ext>
                <c:ext xmlns:c16="http://schemas.microsoft.com/office/drawing/2014/chart" uri="{C3380CC4-5D6E-409C-BE32-E72D297353CC}">
                  <c16:uniqueId val="{00000004-5FE5-E648-BC5C-1012F1BF2D4F}"/>
                </c:ext>
              </c:extLst>
            </c:dLbl>
            <c:dLbl>
              <c:idx val="4"/>
              <c:layout>
                <c:manualLayout>
                  <c:x val="-1.0926104516578601E-16"/>
                  <c:y val="-0.150162671041070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20153426671080901"/>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0.15000000000000002</c:v>
                </c:pt>
                <c:pt idx="1">
                  <c:v>0.12</c:v>
                </c:pt>
                <c:pt idx="2">
                  <c:v>8.9999999999999969E-2</c:v>
                </c:pt>
                <c:pt idx="3">
                  <c:v>0.16000000000000003</c:v>
                </c:pt>
                <c:pt idx="4">
                  <c:v>0.35</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403708912"/>
        <c:axId val="776651056"/>
      </c:barChart>
      <c:catAx>
        <c:axId val="4037089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76651056"/>
        <c:crosses val="autoZero"/>
        <c:auto val="1"/>
        <c:lblAlgn val="ctr"/>
        <c:lblOffset val="100"/>
        <c:noMultiLvlLbl val="0"/>
      </c:catAx>
      <c:valAx>
        <c:axId val="776651056"/>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03708912"/>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9944434515495199"/>
                  <c:y val="0.136314508188888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6633114530139901"/>
                  <c:y val="6.6060525911288304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0.5</c:v>
                </c:pt>
                <c:pt idx="1">
                  <c:v>0.08</c:v>
                </c:pt>
                <c:pt idx="2">
                  <c:v>0.09</c:v>
                </c:pt>
                <c:pt idx="3">
                  <c:v>0.33</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2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6148543249635198"/>
                  <c:y val="9.3221750166519707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0682772386261999"/>
                  <c:y val="0.127613943060666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0.35</c:v>
                </c:pt>
                <c:pt idx="1">
                  <c:v>0.14000000000000001</c:v>
                </c:pt>
                <c:pt idx="2">
                  <c:v>0.19</c:v>
                </c:pt>
                <c:pt idx="3">
                  <c:v>0.32</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2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$60.8M</c:v>
                </c:pt>
                <c:pt idx="1">
                  <c:v>Car Rental
$1.2M</c:v>
                </c:pt>
                <c:pt idx="2">
                  <c:v>Lodging
$41.1M</c:v>
                </c:pt>
                <c:pt idx="3">
                  <c:v>Meals
$8.7M</c:v>
                </c:pt>
                <c:pt idx="4">
                  <c:v>Ground Trans.
$3.9M</c:v>
                </c:pt>
              </c:strCache>
            </c:strRef>
          </c:cat>
          <c:val>
            <c:numRef>
              <c:f>Sheet1!$B$2:$B$6</c:f>
              <c:numCache>
                <c:formatCode>0%</c:formatCode>
                <c:ptCount val="5"/>
                <c:pt idx="0">
                  <c:v>0.99</c:v>
                </c:pt>
                <c:pt idx="1">
                  <c:v>0.91</c:v>
                </c:pt>
                <c:pt idx="2">
                  <c:v>0.96</c:v>
                </c:pt>
                <c:pt idx="3">
                  <c:v>0.87</c:v>
                </c:pt>
                <c:pt idx="4">
                  <c:v>0.78</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0"/>
                  <c:y val="-5.92747385688432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774E-4"/>
                  <c:y val="-7.3105355324831797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5.1104961032775197E-2"/>
                      <c:h val="5.4374693513819003E-2"/>
                    </c:manualLayout>
                  </c15:layout>
                </c:ext>
                <c:ext xmlns:c16="http://schemas.microsoft.com/office/drawing/2014/chart" uri="{C3380CC4-5D6E-409C-BE32-E72D297353CC}">
                  <c16:uniqueId val="{00000006-5033-004E-A4A9-396D8DFABC7F}"/>
                </c:ext>
              </c:extLst>
            </c:dLbl>
            <c:dLbl>
              <c:idx val="4"/>
              <c:layout>
                <c:manualLayout>
                  <c:x val="-2.9798811097829199E-3"/>
                  <c:y val="-0.114597983476505"/>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4631227980849002E-2"/>
                      <c:h val="5.8326342751741797E-2"/>
                    </c:manualLayout>
                  </c15:layout>
                </c:ext>
                <c:ext xmlns:c16="http://schemas.microsoft.com/office/drawing/2014/chart" uri="{C3380CC4-5D6E-409C-BE32-E72D297353CC}">
                  <c16:uniqueId val="{00000007-5033-004E-A4A9-396D8DFABC7F}"/>
                </c:ext>
              </c:extLst>
            </c:dLbl>
            <c:dLbl>
              <c:idx val="5"/>
              <c:layout>
                <c:manualLayout>
                  <c:x val="-7.4497027744581195E-4"/>
                  <c:y val="-8.6936283234303496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$60.8M</c:v>
                </c:pt>
                <c:pt idx="1">
                  <c:v>Car Rental
$1.2M</c:v>
                </c:pt>
                <c:pt idx="2">
                  <c:v>Lodging
$41.1M</c:v>
                </c:pt>
                <c:pt idx="3">
                  <c:v>Meals
$8.7M</c:v>
                </c:pt>
                <c:pt idx="4">
                  <c:v>Ground Trans.
$3.9M</c:v>
                </c:pt>
              </c:strCache>
            </c:strRef>
          </c:cat>
          <c:val>
            <c:numRef>
              <c:f>Sheet1!$C$2:$C$6</c:f>
              <c:numCache>
                <c:formatCode>0%</c:formatCode>
                <c:ptCount val="5"/>
                <c:pt idx="0">
                  <c:v>1.0000000000000009E-2</c:v>
                </c:pt>
                <c:pt idx="1">
                  <c:v>8.9999999999999969E-2</c:v>
                </c:pt>
                <c:pt idx="2">
                  <c:v>4.0000000000000036E-2</c:v>
                </c:pt>
                <c:pt idx="3">
                  <c:v>0.13</c:v>
                </c:pt>
                <c:pt idx="4">
                  <c:v>0.21999999999999997</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436521600"/>
        <c:axId val="436525888"/>
      </c:barChart>
      <c:catAx>
        <c:axId val="436521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436525888"/>
        <c:crosses val="autoZero"/>
        <c:auto val="1"/>
        <c:lblAlgn val="ctr"/>
        <c:lblOffset val="100"/>
        <c:noMultiLvlLbl val="0"/>
      </c:catAx>
      <c:valAx>
        <c:axId val="436525888"/>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3652160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59628894708399"/>
          <c:y val="0.157717202919917"/>
          <c:w val="0.79411522189941397"/>
          <c:h val="0.7364437251839"/>
        </c:manualLayout>
      </c:layout>
      <c:barChart>
        <c:barDir val="col"/>
        <c:grouping val="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Advertising/Marketing
0.1M</c:v>
                </c:pt>
                <c:pt idx="1">
                  <c:v>Computer
0.00M</c:v>
                </c:pt>
                <c:pt idx="2">
                  <c:v>Office
0.01M</c:v>
                </c:pt>
                <c:pt idx="3">
                  <c:v>Telecom
0.05M</c:v>
                </c:pt>
              </c:strCache>
            </c:strRef>
          </c:cat>
          <c:val>
            <c:numRef>
              <c:f>Sheet1!$B$2:$B$5</c:f>
              <c:numCache>
                <c:formatCode>0%</c:formatCode>
                <c:ptCount val="4"/>
                <c:pt idx="0">
                  <c:v>0.68</c:v>
                </c:pt>
                <c:pt idx="1">
                  <c:v>0.66</c:v>
                </c:pt>
                <c:pt idx="2">
                  <c:v>0.62</c:v>
                </c:pt>
                <c:pt idx="3">
                  <c:v>0.78</c:v>
                </c:pt>
              </c:numCache>
            </c:numRef>
          </c:val>
          <c:extLst>
            <c:ext xmlns:c16="http://schemas.microsoft.com/office/drawing/2014/chart" uri="{C3380CC4-5D6E-409C-BE32-E72D297353CC}">
              <c16:uniqueId val="{00000000-B915-0A4F-B93F-3715C2D0B35A}"/>
            </c:ext>
          </c:extLst>
        </c:ser>
        <c:ser>
          <c:idx val="1"/>
          <c:order val="1"/>
          <c:tx>
            <c:strRef>
              <c:f>Sheet1!$C$1</c:f>
              <c:strCache>
                <c:ptCount val="1"/>
                <c:pt idx="0">
                  <c:v>Non-Amex-accepting Merchants</c:v>
                </c:pt>
              </c:strCache>
            </c:strRef>
          </c:tx>
          <c:spPr>
            <a:solidFill>
              <a:schemeClr val="accent2">
                <a:lumMod val="60000"/>
                <a:lumOff val="40000"/>
              </a:schemeClr>
            </a:solidFill>
            <a:ln>
              <a:noFill/>
            </a:ln>
            <a:effectLst/>
          </c:spPr>
          <c:invertIfNegative val="0"/>
          <c:dLbls>
            <c:dLbl>
              <c:idx val="0"/>
              <c:layout>
                <c:manualLayout>
                  <c:x val="-2.7116028943933599E-17"/>
                  <c:y val="-0.142127669744458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915-0A4F-B93F-3715C2D0B35A}"/>
                </c:ext>
              </c:extLst>
            </c:dLbl>
            <c:dLbl>
              <c:idx val="1"/>
              <c:layout>
                <c:manualLayout>
                  <c:x val="-1.4790732103971201E-3"/>
                  <c:y val="-0.1535601100130629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915-0A4F-B93F-3715C2D0B35A}"/>
                </c:ext>
              </c:extLst>
            </c:dLbl>
            <c:dLbl>
              <c:idx val="2"/>
              <c:layout>
                <c:manualLayout>
                  <c:x val="2.9581464207942298E-3"/>
                  <c:y val="-0.168711749045436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915-0A4F-B93F-3715C2D0B35A}"/>
                </c:ext>
              </c:extLst>
            </c:dLbl>
            <c:dLbl>
              <c:idx val="3"/>
              <c:layout>
                <c:manualLayout>
                  <c:x val="-7.3953660519856896E-3"/>
                  <c:y val="-0.11679328147985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915-0A4F-B93F-3715C2D0B35A}"/>
                </c:ext>
              </c:extLst>
            </c:dLbl>
            <c:dLbl>
              <c:idx val="4"/>
              <c:layout>
                <c:manualLayout>
                  <c:x val="1.4790732103971201E-3"/>
                  <c:y val="-0.1082567659102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915-0A4F-B93F-3715C2D0B35A}"/>
                </c:ext>
              </c:extLst>
            </c:dLbl>
            <c:dLbl>
              <c:idx val="5"/>
              <c:layout>
                <c:manualLayout>
                  <c:x val="0"/>
                  <c:y val="-3.80162051027898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915-0A4F-B93F-3715C2D0B35A}"/>
                </c:ext>
              </c:extLst>
            </c:dLbl>
            <c:dLbl>
              <c:idx val="6"/>
              <c:layout>
                <c:manualLayout>
                  <c:x val="0"/>
                  <c:y val="-3.34737322742929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915-0A4F-B93F-3715C2D0B35A}"/>
                </c:ext>
              </c:extLst>
            </c:dLbl>
            <c:dLbl>
              <c:idx val="7"/>
              <c:layout>
                <c:manualLayout>
                  <c:x val="-4.4372196311913501E-3"/>
                  <c:y val="-3.71929310380611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915-0A4F-B93F-3715C2D0B35A}"/>
                </c:ext>
              </c:extLst>
            </c:dLbl>
            <c:dLbl>
              <c:idx val="8"/>
              <c:layout>
                <c:manualLayout>
                  <c:x val="-1.08464115775734E-16"/>
                  <c:y val="-4.80766267524447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915-0A4F-B93F-3715C2D0B35A}"/>
                </c:ext>
              </c:extLst>
            </c:dLbl>
            <c:dLbl>
              <c:idx val="9"/>
              <c:layout>
                <c:manualLayout>
                  <c:x val="-2.95814642079434E-3"/>
                  <c:y val="-3.429700633902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915-0A4F-B93F-3715C2D0B35A}"/>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Advertising/Marketing
0.1M</c:v>
                </c:pt>
                <c:pt idx="1">
                  <c:v>Computer
0.00M</c:v>
                </c:pt>
                <c:pt idx="2">
                  <c:v>Office
0.01M</c:v>
                </c:pt>
                <c:pt idx="3">
                  <c:v>Telecom
0.05M</c:v>
                </c:pt>
              </c:strCache>
            </c:strRef>
          </c:cat>
          <c:val>
            <c:numRef>
              <c:f>Sheet1!$C$2:$C$5</c:f>
              <c:numCache>
                <c:formatCode>0%</c:formatCode>
                <c:ptCount val="4"/>
                <c:pt idx="0">
                  <c:v>0.31999999999999995</c:v>
                </c:pt>
                <c:pt idx="1">
                  <c:v>0.33999999999999997</c:v>
                </c:pt>
                <c:pt idx="2">
                  <c:v>0.38</c:v>
                </c:pt>
                <c:pt idx="3">
                  <c:v>0.21999999999999997</c:v>
                </c:pt>
              </c:numCache>
            </c:numRef>
          </c:val>
          <c:extLst>
            <c:ext xmlns:c16="http://schemas.microsoft.com/office/drawing/2014/chart" uri="{C3380CC4-5D6E-409C-BE32-E72D297353CC}">
              <c16:uniqueId val="{0000000B-B915-0A4F-B93F-3715C2D0B35A}"/>
            </c:ext>
          </c:extLst>
        </c:ser>
        <c:dLbls>
          <c:showLegendKey val="0"/>
          <c:showVal val="0"/>
          <c:showCatName val="0"/>
          <c:showSerName val="0"/>
          <c:showPercent val="0"/>
          <c:showBubbleSize val="0"/>
        </c:dLbls>
        <c:gapWidth val="40"/>
        <c:overlap val="100"/>
        <c:axId val="816440928"/>
        <c:axId val="816421472"/>
      </c:barChart>
      <c:catAx>
        <c:axId val="8164409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2"/>
                </a:solidFill>
                <a:latin typeface="+mn-lt"/>
                <a:ea typeface="+mn-ea"/>
                <a:cs typeface="+mn-cs"/>
              </a:defRPr>
            </a:pPr>
            <a:endParaRPr lang="en-US"/>
          </a:p>
        </c:txPr>
        <c:crossAx val="816421472"/>
        <c:crosses val="autoZero"/>
        <c:auto val="1"/>
        <c:lblAlgn val="ctr"/>
        <c:lblOffset val="100"/>
        <c:noMultiLvlLbl val="0"/>
      </c:catAx>
      <c:valAx>
        <c:axId val="816421472"/>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816440928"/>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0"/>
          <c:y val="0.50427427021119198"/>
          <c:w val="0.14258405503177199"/>
          <c:h val="0.29794079454861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0.99</c:v>
                </c:pt>
                <c:pt idx="1">
                  <c:v>0.87</c:v>
                </c:pt>
                <c:pt idx="2">
                  <c:v>0.96</c:v>
                </c:pt>
                <c:pt idx="3">
                  <c:v>0.82</c:v>
                </c:pt>
                <c:pt idx="4">
                  <c:v>0.71</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7.50813355205349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3.4694469519536204E-18"/>
                  <c:y val="-4.9395615474036099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5.4374693513819003E-2"/>
                    </c:manualLayout>
                  </c15:layout>
                </c:ext>
                <c:ext xmlns:c16="http://schemas.microsoft.com/office/drawing/2014/chart" uri="{C3380CC4-5D6E-409C-BE32-E72D297353CC}">
                  <c16:uniqueId val="{00000003-5FE5-E648-BC5C-1012F1BF2D4F}"/>
                </c:ext>
              </c:extLst>
            </c:dLbl>
            <c:dLbl>
              <c:idx val="3"/>
              <c:layout>
                <c:manualLayout>
                  <c:x val="-7.4485295929188297E-4"/>
                  <c:y val="-9.6815406329110801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5.4084842142558001E-2"/>
                      <c:h val="5.4374693513819003E-2"/>
                    </c:manualLayout>
                  </c15:layout>
                </c:ext>
                <c:ext xmlns:c16="http://schemas.microsoft.com/office/drawing/2014/chart" uri="{C3380CC4-5D6E-409C-BE32-E72D297353CC}">
                  <c16:uniqueId val="{00000004-5FE5-E648-BC5C-1012F1BF2D4F}"/>
                </c:ext>
              </c:extLst>
            </c:dLbl>
            <c:dLbl>
              <c:idx val="4"/>
              <c:layout>
                <c:manualLayout>
                  <c:x val="-1.0926104516578601E-16"/>
                  <c:y val="-0.13435607408937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9.8791386524813896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1.0000000000000009E-2</c:v>
                </c:pt>
                <c:pt idx="1">
                  <c:v>0.13</c:v>
                </c:pt>
                <c:pt idx="2">
                  <c:v>4.0000000000000036E-2</c:v>
                </c:pt>
                <c:pt idx="3">
                  <c:v>0.18000000000000005</c:v>
                </c:pt>
                <c:pt idx="4">
                  <c:v>0.29000000000000004</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855941952"/>
        <c:axId val="370163744"/>
      </c:barChart>
      <c:catAx>
        <c:axId val="855941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70163744"/>
        <c:crosses val="autoZero"/>
        <c:auto val="1"/>
        <c:lblAlgn val="ctr"/>
        <c:lblOffset val="100"/>
        <c:noMultiLvlLbl val="0"/>
      </c:catAx>
      <c:valAx>
        <c:axId val="37016374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55941952"/>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7373511452898299"/>
                  <c:y val="0.18028123472415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1491268404946101"/>
                  <c:y val="7.0457198564815401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0.6</c:v>
                </c:pt>
                <c:pt idx="1">
                  <c:v>0.05</c:v>
                </c:pt>
                <c:pt idx="2">
                  <c:v>0.03</c:v>
                </c:pt>
                <c:pt idx="3">
                  <c:v>0.32</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2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6822599368056099"/>
                  <c:y val="0.140711353939765"/>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5824618511455799"/>
                  <c:y val="9.2440561832450002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0.5</c:v>
                </c:pt>
                <c:pt idx="1">
                  <c:v>7.0000000000000007E-2</c:v>
                </c:pt>
                <c:pt idx="2">
                  <c:v>0.05</c:v>
                </c:pt>
                <c:pt idx="3">
                  <c:v>0.38</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2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$569.4M</c:v>
                </c:pt>
                <c:pt idx="1">
                  <c:v>Car Rental
$12.6M</c:v>
                </c:pt>
                <c:pt idx="2">
                  <c:v>Lodging
$349.9M</c:v>
                </c:pt>
                <c:pt idx="3">
                  <c:v>Meals
$98.6M</c:v>
                </c:pt>
                <c:pt idx="4">
                  <c:v>Ground Trans.
$165.1M</c:v>
                </c:pt>
              </c:strCache>
            </c:strRef>
          </c:cat>
          <c:val>
            <c:numRef>
              <c:f>Sheet1!$B$2:$B$6</c:f>
              <c:numCache>
                <c:formatCode>0%</c:formatCode>
                <c:ptCount val="5"/>
                <c:pt idx="0">
                  <c:v>1</c:v>
                </c:pt>
                <c:pt idx="1">
                  <c:v>0.99</c:v>
                </c:pt>
                <c:pt idx="2">
                  <c:v>0.98</c:v>
                </c:pt>
                <c:pt idx="3">
                  <c:v>0.96</c:v>
                </c:pt>
                <c:pt idx="4">
                  <c:v>0.97</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5.8659076964228499E-8"/>
                  <c:y val="-4.1492472574932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5.4374693513819003E-2"/>
                    </c:manualLayout>
                  </c15:layout>
                </c:ext>
                <c:ext xmlns:c16="http://schemas.microsoft.com/office/drawing/2014/chart" uri="{C3380CC4-5D6E-409C-BE32-E72D297353CC}">
                  <c16:uniqueId val="{00000005-5033-004E-A4A9-396D8DFABC7F}"/>
                </c:ext>
              </c:extLst>
            </c:dLbl>
            <c:dLbl>
              <c:idx val="3"/>
              <c:layout>
                <c:manualLayout>
                  <c:x val="-7.4485295929188297E-4"/>
                  <c:y val="-5.1247756583385401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5.1104961032775197E-2"/>
                      <c:h val="5.8326342751741797E-2"/>
                    </c:manualLayout>
                  </c15:layout>
                </c:ext>
                <c:ext xmlns:c16="http://schemas.microsoft.com/office/drawing/2014/chart" uri="{C3380CC4-5D6E-409C-BE32-E72D297353CC}">
                  <c16:uniqueId val="{00000006-5033-004E-A4A9-396D8DFABC7F}"/>
                </c:ext>
              </c:extLst>
            </c:dLbl>
            <c:dLbl>
              <c:idx val="4"/>
              <c:layout>
                <c:manualLayout>
                  <c:x val="0"/>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5.1371440092997503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$569.4M</c:v>
                </c:pt>
                <c:pt idx="1">
                  <c:v>Car Rental
$12.6M</c:v>
                </c:pt>
                <c:pt idx="2">
                  <c:v>Lodging
$349.9M</c:v>
                </c:pt>
                <c:pt idx="3">
                  <c:v>Meals
$98.6M</c:v>
                </c:pt>
                <c:pt idx="4">
                  <c:v>Ground Trans.
$165.1M</c:v>
                </c:pt>
              </c:strCache>
            </c:strRef>
          </c:cat>
          <c:val>
            <c:numRef>
              <c:f>Sheet1!$C$2:$C$6</c:f>
              <c:numCache>
                <c:formatCode>0%</c:formatCode>
                <c:ptCount val="5"/>
                <c:pt idx="0">
                  <c:v>0</c:v>
                </c:pt>
                <c:pt idx="1">
                  <c:v>1.0000000000000009E-2</c:v>
                </c:pt>
                <c:pt idx="2">
                  <c:v>2.0000000000000018E-2</c:v>
                </c:pt>
                <c:pt idx="3">
                  <c:v>4.0000000000000036E-2</c:v>
                </c:pt>
                <c:pt idx="4">
                  <c:v>3.0000000000000027E-2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331524592"/>
        <c:axId val="331521856"/>
      </c:barChart>
      <c:catAx>
        <c:axId val="3315245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31521856"/>
        <c:crosses val="autoZero"/>
        <c:auto val="1"/>
        <c:lblAlgn val="ctr"/>
        <c:lblOffset val="100"/>
        <c:noMultiLvlLbl val="0"/>
      </c:catAx>
      <c:valAx>
        <c:axId val="331521856"/>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31524592"/>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1</c:v>
                </c:pt>
                <c:pt idx="1">
                  <c:v>0.99</c:v>
                </c:pt>
                <c:pt idx="2">
                  <c:v>0.98</c:v>
                </c:pt>
                <c:pt idx="3">
                  <c:v>0.96</c:v>
                </c:pt>
                <c:pt idx="4">
                  <c:v>0.94</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1.4899405548913999E-3"/>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85295929188297E-4"/>
                  <c:y val="-3.9516336802487201E-2"/>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0"/>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7.5081491097276604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0</c:v>
                </c:pt>
                <c:pt idx="1">
                  <c:v>1.0000000000000009E-2</c:v>
                </c:pt>
                <c:pt idx="2">
                  <c:v>2.0000000000000018E-2</c:v>
                </c:pt>
                <c:pt idx="3">
                  <c:v>4.0000000000000036E-2</c:v>
                </c:pt>
                <c:pt idx="4">
                  <c:v>6.0000000000000053E-2</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797356528"/>
        <c:axId val="797611632"/>
      </c:barChart>
      <c:catAx>
        <c:axId val="7973565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97611632"/>
        <c:crosses val="autoZero"/>
        <c:auto val="1"/>
        <c:lblAlgn val="ctr"/>
        <c:lblOffset val="100"/>
        <c:noMultiLvlLbl val="0"/>
      </c:catAx>
      <c:valAx>
        <c:axId val="79761163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97356528"/>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0311709238723399"/>
                  <c:y val="0.175884562070631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1491268404946101"/>
                  <c:y val="7.0457198564815401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0.61</c:v>
                </c:pt>
                <c:pt idx="1">
                  <c:v>0.06</c:v>
                </c:pt>
                <c:pt idx="2">
                  <c:v>0.02</c:v>
                </c:pt>
                <c:pt idx="3">
                  <c:v>0.31</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2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6822599368056099"/>
                  <c:y val="0.180281407821508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0682772386261999"/>
                  <c:y val="4.8473835297180398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0.62</c:v>
                </c:pt>
                <c:pt idx="1">
                  <c:v>0.06</c:v>
                </c:pt>
                <c:pt idx="2">
                  <c:v>0.03</c:v>
                </c:pt>
                <c:pt idx="3">
                  <c:v>0.3</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2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$6,745.8M</c:v>
                </c:pt>
                <c:pt idx="1">
                  <c:v>Car Rental
$719.5M</c:v>
                </c:pt>
                <c:pt idx="2">
                  <c:v>Lodging
$5,398.7M</c:v>
                </c:pt>
                <c:pt idx="3">
                  <c:v>Meals
$2650.3M</c:v>
                </c:pt>
                <c:pt idx="4">
                  <c:v>Ground Trans.
$1275.7M</c:v>
                </c:pt>
              </c:strCache>
            </c:strRef>
          </c:cat>
          <c:val>
            <c:numRef>
              <c:f>Sheet1!$B$2:$B$6</c:f>
              <c:numCache>
                <c:formatCode>0%</c:formatCode>
                <c:ptCount val="5"/>
                <c:pt idx="0">
                  <c:v>0.99</c:v>
                </c:pt>
                <c:pt idx="1">
                  <c:v>0.97</c:v>
                </c:pt>
                <c:pt idx="2">
                  <c:v>0.99</c:v>
                </c:pt>
                <c:pt idx="3">
                  <c:v>0.98</c:v>
                </c:pt>
                <c:pt idx="4">
                  <c:v>0.98</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0"/>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774E-4"/>
                  <c:y val="-3.9516336802487201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0"/>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4.3468141617151797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$6,745.8M</c:v>
                </c:pt>
                <c:pt idx="1">
                  <c:v>Car Rental
$719.5M</c:v>
                </c:pt>
                <c:pt idx="2">
                  <c:v>Lodging
$5,398.7M</c:v>
                </c:pt>
                <c:pt idx="3">
                  <c:v>Meals
$2650.3M</c:v>
                </c:pt>
                <c:pt idx="4">
                  <c:v>Ground Trans.
$1275.7M</c:v>
                </c:pt>
              </c:strCache>
            </c:strRef>
          </c:cat>
          <c:val>
            <c:numRef>
              <c:f>Sheet1!$C$2:$C$6</c:f>
              <c:numCache>
                <c:formatCode>0%</c:formatCode>
                <c:ptCount val="5"/>
                <c:pt idx="0">
                  <c:v>1.0000000000000009E-2</c:v>
                </c:pt>
                <c:pt idx="1">
                  <c:v>3.0000000000000027E-2</c:v>
                </c:pt>
                <c:pt idx="2">
                  <c:v>1.0000000000000009E-2</c:v>
                </c:pt>
                <c:pt idx="3">
                  <c:v>2.0000000000000018E-2</c:v>
                </c:pt>
                <c:pt idx="4">
                  <c:v>2.0000000000000018E-2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410800960"/>
        <c:axId val="410805376"/>
      </c:barChart>
      <c:catAx>
        <c:axId val="4108009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410805376"/>
        <c:crosses val="autoZero"/>
        <c:auto val="1"/>
        <c:lblAlgn val="ctr"/>
        <c:lblOffset val="100"/>
        <c:noMultiLvlLbl val="0"/>
      </c:catAx>
      <c:valAx>
        <c:axId val="410805376"/>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080096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0.99</c:v>
                </c:pt>
                <c:pt idx="1">
                  <c:v>0.97</c:v>
                </c:pt>
                <c:pt idx="2">
                  <c:v>0.99</c:v>
                </c:pt>
                <c:pt idx="3">
                  <c:v>0.98</c:v>
                </c:pt>
                <c:pt idx="4">
                  <c:v>0.97</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0"/>
                  <c:y val="-3.5564843141306E-2"/>
                </c:manualLayout>
              </c:layout>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3.5564843141306E-2"/>
                </c:manualLayout>
              </c:layout>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852959291774E-4"/>
                  <c:y val="-3.9516336802487201E-2"/>
                </c:manualLayout>
              </c:layout>
              <c:showLegendKey val="0"/>
              <c:showVal val="1"/>
              <c:showCatName val="0"/>
              <c:showSerName val="0"/>
              <c:showPercent val="0"/>
              <c:showBubbleSize val="0"/>
              <c:separator>, </c:separator>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5.8659076964228499E-8"/>
                  <c:y val="-3.5564998718047601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eparator>, </c:separator>
              <c:extLst>
                <c:ext xmlns:c15="http://schemas.microsoft.com/office/drawing/2012/chart" uri="{CE6537A1-D6FC-4f65-9D91-7224C49458BB}">
                  <c15:layout>
                    <c:manualLayout>
                      <c:w val="3.4715614928969699E-2"/>
                      <c:h val="5.8326342751741797E-2"/>
                    </c:manualLayout>
                  </c15:layout>
                </c:ext>
                <c:ext xmlns:c16="http://schemas.microsoft.com/office/drawing/2014/chart" uri="{C3380CC4-5D6E-409C-BE32-E72D297353CC}">
                  <c16:uniqueId val="{00000005-5FE5-E648-BC5C-1012F1BF2D4F}"/>
                </c:ext>
              </c:extLst>
            </c:dLbl>
            <c:dLbl>
              <c:idx val="5"/>
              <c:layout>
                <c:manualLayout>
                  <c:x val="-7.4502893652274099E-4"/>
                  <c:y val="-4.7419946431816302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eparator>, </c:separator>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1.0000000000000009E-2</c:v>
                </c:pt>
                <c:pt idx="1">
                  <c:v>3.0000000000000027E-2</c:v>
                </c:pt>
                <c:pt idx="2">
                  <c:v>1.0000000000000009E-2</c:v>
                </c:pt>
                <c:pt idx="3">
                  <c:v>2.0000000000000018E-2</c:v>
                </c:pt>
                <c:pt idx="4">
                  <c:v>3.0000000000000027E-2</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334718192"/>
        <c:axId val="334705104"/>
      </c:barChart>
      <c:catAx>
        <c:axId val="3347181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34705104"/>
        <c:crosses val="autoZero"/>
        <c:auto val="1"/>
        <c:lblAlgn val="ctr"/>
        <c:lblOffset val="100"/>
        <c:noMultiLvlLbl val="0"/>
      </c:catAx>
      <c:valAx>
        <c:axId val="33470510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34718192"/>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96629921842782"/>
                  <c:y val="-0.116321072040347"/>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33939828254242"/>
                  <c:y val="1.76043465436613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31396291739904703"/>
                  <c:y val="5.84778234600911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0.28999999999999998</c:v>
                </c:pt>
                <c:pt idx="1">
                  <c:v>0.05</c:v>
                </c:pt>
                <c:pt idx="2">
                  <c:v>0.25</c:v>
                </c:pt>
                <c:pt idx="3">
                  <c:v>0.41</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59628894708399"/>
          <c:y val="0.157717202919917"/>
          <c:w val="0.79411522189941397"/>
          <c:h val="0.7364437251839"/>
        </c:manualLayout>
      </c:layout>
      <c:barChart>
        <c:barDir val="col"/>
        <c:grouping val="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Advertising/Marketing
$27.2M</c:v>
                </c:pt>
                <c:pt idx="1">
                  <c:v>Computer
$4.0M</c:v>
                </c:pt>
                <c:pt idx="2">
                  <c:v>Office
$31.6M</c:v>
                </c:pt>
                <c:pt idx="3">
                  <c:v>Telecom
$75.3M</c:v>
                </c:pt>
              </c:strCache>
            </c:strRef>
          </c:cat>
          <c:val>
            <c:numRef>
              <c:f>Sheet1!$B$2:$B$5</c:f>
              <c:numCache>
                <c:formatCode>0%</c:formatCode>
                <c:ptCount val="4"/>
                <c:pt idx="0">
                  <c:v>0.9</c:v>
                </c:pt>
                <c:pt idx="1">
                  <c:v>0.86</c:v>
                </c:pt>
                <c:pt idx="2">
                  <c:v>0.86</c:v>
                </c:pt>
                <c:pt idx="3">
                  <c:v>0.88</c:v>
                </c:pt>
              </c:numCache>
            </c:numRef>
          </c:val>
          <c:extLst>
            <c:ext xmlns:c16="http://schemas.microsoft.com/office/drawing/2014/chart" uri="{C3380CC4-5D6E-409C-BE32-E72D297353CC}">
              <c16:uniqueId val="{00000000-B915-0A4F-B93F-3715C2D0B35A}"/>
            </c:ext>
          </c:extLst>
        </c:ser>
        <c:ser>
          <c:idx val="1"/>
          <c:order val="1"/>
          <c:tx>
            <c:strRef>
              <c:f>Sheet1!$C$1</c:f>
              <c:strCache>
                <c:ptCount val="1"/>
                <c:pt idx="0">
                  <c:v>Non-Amex-accepting Merchants</c:v>
                </c:pt>
              </c:strCache>
            </c:strRef>
          </c:tx>
          <c:spPr>
            <a:solidFill>
              <a:schemeClr val="accent2">
                <a:lumMod val="60000"/>
                <a:lumOff val="40000"/>
              </a:schemeClr>
            </a:solidFill>
            <a:ln>
              <a:noFill/>
            </a:ln>
            <a:effectLst/>
          </c:spPr>
          <c:invertIfNegative val="0"/>
          <c:dLbls>
            <c:dLbl>
              <c:idx val="0"/>
              <c:layout>
                <c:manualLayout>
                  <c:x val="1.47907321039709E-3"/>
                  <c:y val="-6.22531042589496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915-0A4F-B93F-3715C2D0B35A}"/>
                </c:ext>
              </c:extLst>
            </c:dLbl>
            <c:dLbl>
              <c:idx val="1"/>
              <c:layout>
                <c:manualLayout>
                  <c:x val="1.4790732103971201E-3"/>
                  <c:y val="-7.76792728018299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915-0A4F-B93F-3715C2D0B35A}"/>
                </c:ext>
              </c:extLst>
            </c:dLbl>
            <c:dLbl>
              <c:idx val="2"/>
              <c:layout>
                <c:manualLayout>
                  <c:x val="2.9581464207942298E-3"/>
                  <c:y val="-7.68559987371014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915-0A4F-B93F-3715C2D0B35A}"/>
                </c:ext>
              </c:extLst>
            </c:dLbl>
            <c:dLbl>
              <c:idx val="3"/>
              <c:layout>
                <c:manualLayout>
                  <c:x val="4.43721963119124E-3"/>
                  <c:y val="-7.28622704628260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915-0A4F-B93F-3715C2D0B35A}"/>
                </c:ext>
              </c:extLst>
            </c:dLbl>
            <c:dLbl>
              <c:idx val="4"/>
              <c:layout>
                <c:manualLayout>
                  <c:x val="1.4790732103971201E-3"/>
                  <c:y val="-7.23132114418113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915-0A4F-B93F-3715C2D0B35A}"/>
                </c:ext>
              </c:extLst>
            </c:dLbl>
            <c:dLbl>
              <c:idx val="5"/>
              <c:layout>
                <c:manualLayout>
                  <c:x val="0"/>
                  <c:y val="-3.80162051027898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915-0A4F-B93F-3715C2D0B35A}"/>
                </c:ext>
              </c:extLst>
            </c:dLbl>
            <c:dLbl>
              <c:idx val="6"/>
              <c:layout>
                <c:manualLayout>
                  <c:x val="0"/>
                  <c:y val="-3.34737322742929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915-0A4F-B93F-3715C2D0B35A}"/>
                </c:ext>
              </c:extLst>
            </c:dLbl>
            <c:dLbl>
              <c:idx val="7"/>
              <c:layout>
                <c:manualLayout>
                  <c:x val="-4.4372196311913501E-3"/>
                  <c:y val="-3.71929310380611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915-0A4F-B93F-3715C2D0B35A}"/>
                </c:ext>
              </c:extLst>
            </c:dLbl>
            <c:dLbl>
              <c:idx val="8"/>
              <c:layout>
                <c:manualLayout>
                  <c:x val="-1.08464115775734E-16"/>
                  <c:y val="-4.80766267524447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915-0A4F-B93F-3715C2D0B35A}"/>
                </c:ext>
              </c:extLst>
            </c:dLbl>
            <c:dLbl>
              <c:idx val="9"/>
              <c:layout>
                <c:manualLayout>
                  <c:x val="-2.95814642079434E-3"/>
                  <c:y val="-3.429700633902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915-0A4F-B93F-3715C2D0B35A}"/>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Advertising/Marketing
$27.2M</c:v>
                </c:pt>
                <c:pt idx="1">
                  <c:v>Computer
$4.0M</c:v>
                </c:pt>
                <c:pt idx="2">
                  <c:v>Office
$31.6M</c:v>
                </c:pt>
                <c:pt idx="3">
                  <c:v>Telecom
$75.3M</c:v>
                </c:pt>
              </c:strCache>
            </c:strRef>
          </c:cat>
          <c:val>
            <c:numRef>
              <c:f>Sheet1!$C$2:$C$5</c:f>
              <c:numCache>
                <c:formatCode>0%</c:formatCode>
                <c:ptCount val="4"/>
                <c:pt idx="0">
                  <c:v>9.9999999999999978E-2</c:v>
                </c:pt>
                <c:pt idx="1">
                  <c:v>0.14000000000000001</c:v>
                </c:pt>
                <c:pt idx="2">
                  <c:v>0.14000000000000001</c:v>
                </c:pt>
                <c:pt idx="3">
                  <c:v>0.12</c:v>
                </c:pt>
              </c:numCache>
            </c:numRef>
          </c:val>
          <c:extLst>
            <c:ext xmlns:c16="http://schemas.microsoft.com/office/drawing/2014/chart" uri="{C3380CC4-5D6E-409C-BE32-E72D297353CC}">
              <c16:uniqueId val="{0000000B-B915-0A4F-B93F-3715C2D0B35A}"/>
            </c:ext>
          </c:extLst>
        </c:ser>
        <c:dLbls>
          <c:showLegendKey val="0"/>
          <c:showVal val="0"/>
          <c:showCatName val="0"/>
          <c:showSerName val="0"/>
          <c:showPercent val="0"/>
          <c:showBubbleSize val="0"/>
        </c:dLbls>
        <c:gapWidth val="40"/>
        <c:overlap val="100"/>
        <c:axId val="815886320"/>
        <c:axId val="815881696"/>
      </c:barChart>
      <c:catAx>
        <c:axId val="8158863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2"/>
                </a:solidFill>
                <a:latin typeface="+mn-lt"/>
                <a:ea typeface="+mn-ea"/>
                <a:cs typeface="+mn-cs"/>
              </a:defRPr>
            </a:pPr>
            <a:endParaRPr lang="en-US"/>
          </a:p>
        </c:txPr>
        <c:crossAx val="815881696"/>
        <c:crosses val="autoZero"/>
        <c:auto val="1"/>
        <c:lblAlgn val="ctr"/>
        <c:lblOffset val="100"/>
        <c:noMultiLvlLbl val="0"/>
      </c:catAx>
      <c:valAx>
        <c:axId val="815881696"/>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81588632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0"/>
          <c:y val="0.50427427021119198"/>
          <c:w val="0.14258405503177199"/>
          <c:h val="0.29794079454861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5622970228768801"/>
                  <c:y val="-0.160287798575617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2108521294125699"/>
                  <c:y val="-7.4725606083056298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31102963588904498"/>
                  <c:y val="7.0457198564815304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0.14000000000000001</c:v>
                </c:pt>
                <c:pt idx="1">
                  <c:v>0.04</c:v>
                </c:pt>
                <c:pt idx="2">
                  <c:v>0.51</c:v>
                </c:pt>
                <c:pt idx="3">
                  <c:v>0.3</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2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3"/>
              <c:layout>
                <c:manualLayout>
                  <c:x val="0"/>
                  <c:y val="-4.34681416171519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465-274B-BCA2-CCCF99BC1A6B}"/>
                </c:ext>
              </c:extLst>
            </c:dLbl>
            <c:dLbl>
              <c:idx val="4"/>
              <c:layout>
                <c:manualLayout>
                  <c:x val="0"/>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465-274B-BCA2-CCCF99BC1A6B}"/>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$2.7M</c:v>
                </c:pt>
                <c:pt idx="1">
                  <c:v>Car Rental
$0.1M</c:v>
                </c:pt>
                <c:pt idx="2">
                  <c:v>Lodging
$13.0M</c:v>
                </c:pt>
                <c:pt idx="3">
                  <c:v>Meals
$1.4M</c:v>
                </c:pt>
                <c:pt idx="4">
                  <c:v>Ground Trans.
$0.7M</c:v>
                </c:pt>
              </c:strCache>
            </c:strRef>
          </c:cat>
          <c:val>
            <c:numRef>
              <c:f>Sheet1!$B$2:$B$6</c:f>
              <c:numCache>
                <c:formatCode>0%</c:formatCode>
                <c:ptCount val="5"/>
                <c:pt idx="0">
                  <c:v>0.94</c:v>
                </c:pt>
                <c:pt idx="1">
                  <c:v>0.67</c:v>
                </c:pt>
                <c:pt idx="2">
                  <c:v>0.89</c:v>
                </c:pt>
                <c:pt idx="3">
                  <c:v>0.56000000000000005</c:v>
                </c:pt>
                <c:pt idx="4">
                  <c:v>0.59</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3.4694469519536204E-18"/>
                  <c:y val="-5.13714400929976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5.0423044275896098E-2"/>
                    </c:manualLayout>
                  </c15:layout>
                </c:ext>
                <c:ext xmlns:c16="http://schemas.microsoft.com/office/drawing/2014/chart" uri="{C3380CC4-5D6E-409C-BE32-E72D297353CC}">
                  <c16:uniqueId val="{00000003-5033-004E-A4A9-396D8DFABC7F}"/>
                </c:ext>
              </c:extLst>
            </c:dLbl>
            <c:dLbl>
              <c:idx val="1"/>
              <c:layout>
                <c:manualLayout>
                  <c:x val="1.4899405548913999E-3"/>
                  <c:y val="-0.1541143202789929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1.48994055489135E-3"/>
                  <c:y val="-7.50813355205349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88297E-4"/>
                  <c:y val="-0.19363065708148"/>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5.1104961032775197E-2"/>
                      <c:h val="5.8326342751741797E-2"/>
                    </c:manualLayout>
                  </c15:layout>
                </c:ext>
                <c:ext xmlns:c16="http://schemas.microsoft.com/office/drawing/2014/chart" uri="{C3380CC4-5D6E-409C-BE32-E72D297353CC}">
                  <c16:uniqueId val="{00000006-5033-004E-A4A9-396D8DFABC7F}"/>
                </c:ext>
              </c:extLst>
            </c:dLbl>
            <c:dLbl>
              <c:idx val="4"/>
              <c:layout>
                <c:manualLayout>
                  <c:x val="-2.9798811097829199E-3"/>
                  <c:y val="-0.17980019590223301"/>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4631227980849002E-2"/>
                      <c:h val="6.2277991989664702E-2"/>
                    </c:manualLayout>
                  </c15:layout>
                </c:ext>
                <c:ext xmlns:c16="http://schemas.microsoft.com/office/drawing/2014/chart" uri="{C3380CC4-5D6E-409C-BE32-E72D297353CC}">
                  <c16:uniqueId val="{00000007-5033-004E-A4A9-396D8DFABC7F}"/>
                </c:ext>
              </c:extLst>
            </c:dLbl>
            <c:dLbl>
              <c:idx val="5"/>
              <c:layout>
                <c:manualLayout>
                  <c:x val="-7.4497027744581195E-4"/>
                  <c:y val="-0.175848391087569"/>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4.64713950379732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$2.7M</c:v>
                </c:pt>
                <c:pt idx="1">
                  <c:v>Car Rental
$0.1M</c:v>
                </c:pt>
                <c:pt idx="2">
                  <c:v>Lodging
$13.0M</c:v>
                </c:pt>
                <c:pt idx="3">
                  <c:v>Meals
$1.4M</c:v>
                </c:pt>
                <c:pt idx="4">
                  <c:v>Ground Trans.
$0.7M</c:v>
                </c:pt>
              </c:strCache>
            </c:strRef>
          </c:cat>
          <c:val>
            <c:numRef>
              <c:f>Sheet1!$C$2:$C$6</c:f>
              <c:numCache>
                <c:formatCode>0%</c:formatCode>
                <c:ptCount val="5"/>
                <c:pt idx="0">
                  <c:v>6.0000000000000053E-2</c:v>
                </c:pt>
                <c:pt idx="1">
                  <c:v>0.32999999999999996</c:v>
                </c:pt>
                <c:pt idx="2">
                  <c:v>0.10999999999999999</c:v>
                </c:pt>
                <c:pt idx="3">
                  <c:v>0.43999999999999995</c:v>
                </c:pt>
                <c:pt idx="4">
                  <c:v>0.41000000000000003</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760790912"/>
        <c:axId val="804544768"/>
      </c:barChart>
      <c:catAx>
        <c:axId val="7607909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04544768"/>
        <c:crosses val="autoZero"/>
        <c:auto val="1"/>
        <c:lblAlgn val="ctr"/>
        <c:lblOffset val="100"/>
        <c:noMultiLvlLbl val="0"/>
      </c:catAx>
      <c:valAx>
        <c:axId val="804544768"/>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60790912"/>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1"/>
              <c:layout>
                <c:manualLayout>
                  <c:x val="-5.4630522582892898E-17"/>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58F-0E40-82E6-143BF5C2F492}"/>
                </c:ext>
              </c:extLst>
            </c:dLbl>
            <c:dLbl>
              <c:idx val="3"/>
              <c:layout>
                <c:manualLayout>
                  <c:x val="0"/>
                  <c:y val="-4.34681416171519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58F-0E40-82E6-143BF5C2F492}"/>
                </c:ext>
              </c:extLst>
            </c:dLbl>
            <c:dLbl>
              <c:idx val="4"/>
              <c:layout>
                <c:manualLayout>
                  <c:x val="0"/>
                  <c:y val="-5.92747385688434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58F-0E40-82E6-143BF5C2F492}"/>
                </c:ext>
              </c:extLst>
            </c:dLbl>
            <c:dLbl>
              <c:idx val="5"/>
              <c:layout>
                <c:manualLayout>
                  <c:x val="0"/>
                  <c:y val="-0.102742880185995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58F-0E40-82E6-143BF5C2F49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0.92</c:v>
                </c:pt>
                <c:pt idx="1">
                  <c:v>0.47</c:v>
                </c:pt>
                <c:pt idx="2">
                  <c:v>0.72</c:v>
                </c:pt>
                <c:pt idx="3">
                  <c:v>0.52</c:v>
                </c:pt>
                <c:pt idx="4">
                  <c:v>0.4</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3.4694469519536204E-18"/>
                  <c:y val="-5.9274738568843299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5.8326342751741797E-2"/>
                    </c:manualLayout>
                  </c15:layout>
                </c:ext>
                <c:ext xmlns:c16="http://schemas.microsoft.com/office/drawing/2014/chart" uri="{C3380CC4-5D6E-409C-BE32-E72D297353CC}">
                  <c16:uniqueId val="{00000001-5FE5-E648-BC5C-1012F1BF2D4F}"/>
                </c:ext>
              </c:extLst>
            </c:dLbl>
            <c:dLbl>
              <c:idx val="1"/>
              <c:layout>
                <c:manualLayout>
                  <c:x val="1.48994055489135E-3"/>
                  <c:y val="-0.22721983118056599"/>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4631227980849002E-2"/>
                      <c:h val="5.4374693513819003E-2"/>
                    </c:manualLayout>
                  </c15:layout>
                </c:ext>
                <c:ext xmlns:c16="http://schemas.microsoft.com/office/drawing/2014/chart" uri="{C3380CC4-5D6E-409C-BE32-E72D297353CC}">
                  <c16:uniqueId val="{00000002-5FE5-E648-BC5C-1012F1BF2D4F}"/>
                </c:ext>
              </c:extLst>
            </c:dLbl>
            <c:dLbl>
              <c:idx val="2"/>
              <c:layout>
                <c:manualLayout>
                  <c:x val="1.4899405548913999E-3"/>
                  <c:y val="-0.1264527756135319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2.2347935141831801E-3"/>
                  <c:y val="-0.20153395555732601"/>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0"/>
                  <c:y val="-0.245002252751219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28056725146926698"/>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7.999999999999996E-2</c:v>
                </c:pt>
                <c:pt idx="1">
                  <c:v>0.53</c:v>
                </c:pt>
                <c:pt idx="2">
                  <c:v>0.28000000000000003</c:v>
                </c:pt>
                <c:pt idx="3">
                  <c:v>0.48</c:v>
                </c:pt>
                <c:pt idx="4">
                  <c:v>0.6</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814036736"/>
        <c:axId val="404582560"/>
      </c:barChart>
      <c:catAx>
        <c:axId val="8140367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404582560"/>
        <c:crosses val="autoZero"/>
        <c:auto val="1"/>
        <c:lblAlgn val="ctr"/>
        <c:lblOffset val="100"/>
        <c:noMultiLvlLbl val="0"/>
      </c:catAx>
      <c:valAx>
        <c:axId val="404582560"/>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1403673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59628894708399"/>
          <c:y val="0.157717202919917"/>
          <c:w val="0.79411522189941397"/>
          <c:h val="0.7364437251839"/>
        </c:manualLayout>
      </c:layout>
      <c:barChart>
        <c:barDir val="col"/>
        <c:grouping val="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Advertising/Marketing
0.9M</c:v>
                </c:pt>
                <c:pt idx="1">
                  <c:v>Computer
0.2M</c:v>
                </c:pt>
                <c:pt idx="2">
                  <c:v>Office
0.38M</c:v>
                </c:pt>
                <c:pt idx="3">
                  <c:v>Telecom
1.49M</c:v>
                </c:pt>
              </c:strCache>
            </c:strRef>
          </c:cat>
          <c:val>
            <c:numRef>
              <c:f>Sheet1!$B$2:$B$5</c:f>
              <c:numCache>
                <c:formatCode>0%</c:formatCode>
                <c:ptCount val="4"/>
                <c:pt idx="0">
                  <c:v>0.86</c:v>
                </c:pt>
                <c:pt idx="1">
                  <c:v>0.86</c:v>
                </c:pt>
                <c:pt idx="2">
                  <c:v>0.83</c:v>
                </c:pt>
                <c:pt idx="3">
                  <c:v>0.87</c:v>
                </c:pt>
              </c:numCache>
            </c:numRef>
          </c:val>
          <c:extLst>
            <c:ext xmlns:c16="http://schemas.microsoft.com/office/drawing/2014/chart" uri="{C3380CC4-5D6E-409C-BE32-E72D297353CC}">
              <c16:uniqueId val="{00000000-B915-0A4F-B93F-3715C2D0B35A}"/>
            </c:ext>
          </c:extLst>
        </c:ser>
        <c:ser>
          <c:idx val="1"/>
          <c:order val="1"/>
          <c:tx>
            <c:strRef>
              <c:f>Sheet1!$C$1</c:f>
              <c:strCache>
                <c:ptCount val="1"/>
                <c:pt idx="0">
                  <c:v>Non-Amex-accepting Merchants</c:v>
                </c:pt>
              </c:strCache>
            </c:strRef>
          </c:tx>
          <c:spPr>
            <a:solidFill>
              <a:schemeClr val="accent2">
                <a:lumMod val="60000"/>
                <a:lumOff val="40000"/>
              </a:schemeClr>
            </a:solidFill>
            <a:ln>
              <a:noFill/>
            </a:ln>
            <a:effectLst/>
          </c:spPr>
          <c:invertIfNegative val="0"/>
          <c:dLbls>
            <c:dLbl>
              <c:idx val="0"/>
              <c:layout>
                <c:manualLayout>
                  <c:x val="-2.7116028943933599E-17"/>
                  <c:y val="-8.22217456303267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915-0A4F-B93F-3715C2D0B35A}"/>
                </c:ext>
              </c:extLst>
            </c:dLbl>
            <c:dLbl>
              <c:idx val="1"/>
              <c:layout>
                <c:manualLayout>
                  <c:x val="1.4790732103971201E-3"/>
                  <c:y val="-8.16730010761053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915-0A4F-B93F-3715C2D0B35A}"/>
                </c:ext>
              </c:extLst>
            </c:dLbl>
            <c:dLbl>
              <c:idx val="2"/>
              <c:layout>
                <c:manualLayout>
                  <c:x val="2.9581464207942298E-3"/>
                  <c:y val="-8.88371835599276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915-0A4F-B93F-3715C2D0B35A}"/>
                </c:ext>
              </c:extLst>
            </c:dLbl>
            <c:dLbl>
              <c:idx val="3"/>
              <c:layout>
                <c:manualLayout>
                  <c:x val="2.9581464207941201E-3"/>
                  <c:y val="-8.48434552856521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915-0A4F-B93F-3715C2D0B35A}"/>
                </c:ext>
              </c:extLst>
            </c:dLbl>
            <c:dLbl>
              <c:idx val="4"/>
              <c:layout>
                <c:manualLayout>
                  <c:x val="1.4790732103971201E-3"/>
                  <c:y val="-7.63069397160868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915-0A4F-B93F-3715C2D0B35A}"/>
                </c:ext>
              </c:extLst>
            </c:dLbl>
            <c:dLbl>
              <c:idx val="5"/>
              <c:layout>
                <c:manualLayout>
                  <c:x val="0"/>
                  <c:y val="-3.80162051027898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915-0A4F-B93F-3715C2D0B35A}"/>
                </c:ext>
              </c:extLst>
            </c:dLbl>
            <c:dLbl>
              <c:idx val="6"/>
              <c:layout>
                <c:manualLayout>
                  <c:x val="0"/>
                  <c:y val="-3.34737322742929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915-0A4F-B93F-3715C2D0B35A}"/>
                </c:ext>
              </c:extLst>
            </c:dLbl>
            <c:dLbl>
              <c:idx val="7"/>
              <c:layout>
                <c:manualLayout>
                  <c:x val="-4.4372196311913501E-3"/>
                  <c:y val="-3.71929310380611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915-0A4F-B93F-3715C2D0B35A}"/>
                </c:ext>
              </c:extLst>
            </c:dLbl>
            <c:dLbl>
              <c:idx val="8"/>
              <c:layout>
                <c:manualLayout>
                  <c:x val="-1.08464115775734E-16"/>
                  <c:y val="-4.80766267524447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915-0A4F-B93F-3715C2D0B35A}"/>
                </c:ext>
              </c:extLst>
            </c:dLbl>
            <c:dLbl>
              <c:idx val="9"/>
              <c:layout>
                <c:manualLayout>
                  <c:x val="-2.95814642079434E-3"/>
                  <c:y val="-3.429700633902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915-0A4F-B93F-3715C2D0B35A}"/>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Advertising/Marketing
0.9M</c:v>
                </c:pt>
                <c:pt idx="1">
                  <c:v>Computer
0.2M</c:v>
                </c:pt>
                <c:pt idx="2">
                  <c:v>Office
0.38M</c:v>
                </c:pt>
                <c:pt idx="3">
                  <c:v>Telecom
1.49M</c:v>
                </c:pt>
              </c:strCache>
            </c:strRef>
          </c:cat>
          <c:val>
            <c:numRef>
              <c:f>Sheet1!$C$2:$C$5</c:f>
              <c:numCache>
                <c:formatCode>0%</c:formatCode>
                <c:ptCount val="4"/>
                <c:pt idx="0">
                  <c:v>0.14000000000000001</c:v>
                </c:pt>
                <c:pt idx="1">
                  <c:v>0.14000000000000001</c:v>
                </c:pt>
                <c:pt idx="2">
                  <c:v>0.17000000000000004</c:v>
                </c:pt>
                <c:pt idx="3">
                  <c:v>0.13</c:v>
                </c:pt>
              </c:numCache>
            </c:numRef>
          </c:val>
          <c:extLst>
            <c:ext xmlns:c16="http://schemas.microsoft.com/office/drawing/2014/chart" uri="{C3380CC4-5D6E-409C-BE32-E72D297353CC}">
              <c16:uniqueId val="{0000000B-B915-0A4F-B93F-3715C2D0B35A}"/>
            </c:ext>
          </c:extLst>
        </c:ser>
        <c:dLbls>
          <c:showLegendKey val="0"/>
          <c:showVal val="0"/>
          <c:showCatName val="0"/>
          <c:showSerName val="0"/>
          <c:showPercent val="0"/>
          <c:showBubbleSize val="0"/>
        </c:dLbls>
        <c:gapWidth val="40"/>
        <c:overlap val="100"/>
        <c:axId val="843112400"/>
        <c:axId val="843117088"/>
      </c:barChart>
      <c:catAx>
        <c:axId val="8431124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2"/>
                </a:solidFill>
                <a:latin typeface="+mn-lt"/>
                <a:ea typeface="+mn-ea"/>
                <a:cs typeface="+mn-cs"/>
              </a:defRPr>
            </a:pPr>
            <a:endParaRPr lang="en-US"/>
          </a:p>
        </c:txPr>
        <c:crossAx val="843117088"/>
        <c:crosses val="autoZero"/>
        <c:auto val="1"/>
        <c:lblAlgn val="ctr"/>
        <c:lblOffset val="100"/>
        <c:noMultiLvlLbl val="0"/>
      </c:catAx>
      <c:valAx>
        <c:axId val="843117088"/>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84311240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0"/>
          <c:y val="0.50427427021119198"/>
          <c:w val="0.14258405503177199"/>
          <c:h val="0.29794079454861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10462586851796"/>
                  <c:y val="0.127521162881834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3694916744314901"/>
                  <c:y val="-8.6829091986700604E-3"/>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0.59</c:v>
                </c:pt>
                <c:pt idx="1">
                  <c:v>0.06</c:v>
                </c:pt>
                <c:pt idx="2">
                  <c:v>0.04</c:v>
                </c:pt>
                <c:pt idx="3">
                  <c:v>0.31</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03952917115638"/>
                  <c:y val="0.153901371900346"/>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4080503149019299"/>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0315497663033799"/>
                  <c:y val="6.6060525911288304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0.52</c:v>
                </c:pt>
                <c:pt idx="1">
                  <c:v>0.11</c:v>
                </c:pt>
                <c:pt idx="2">
                  <c:v>0.09</c:v>
                </c:pt>
                <c:pt idx="3">
                  <c:v>0.28000000000000003</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$20.5M</c:v>
                </c:pt>
                <c:pt idx="1">
                  <c:v>Car Rental
$0.9M</c:v>
                </c:pt>
                <c:pt idx="2">
                  <c:v>Lodging
$17.7M</c:v>
                </c:pt>
                <c:pt idx="3">
                  <c:v>Meals
$6.5M</c:v>
                </c:pt>
                <c:pt idx="4">
                  <c:v>Ground Trans.
$3.3M</c:v>
                </c:pt>
              </c:strCache>
            </c:strRef>
          </c:cat>
          <c:val>
            <c:numRef>
              <c:f>Sheet1!$B$2:$B$6</c:f>
              <c:numCache>
                <c:formatCode>0%</c:formatCode>
                <c:ptCount val="5"/>
                <c:pt idx="0">
                  <c:v>0.97</c:v>
                </c:pt>
                <c:pt idx="1">
                  <c:v>0.99</c:v>
                </c:pt>
                <c:pt idx="2">
                  <c:v>0.98</c:v>
                </c:pt>
                <c:pt idx="3">
                  <c:v>0.96</c:v>
                </c:pt>
                <c:pt idx="4">
                  <c:v>0.86</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774E-4"/>
                  <c:y val="-5.1371284516255902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0"/>
                  <c:y val="-7.11296862826120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1161836880702E-4"/>
                  <c:y val="-9.0887932472226401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$20.5M</c:v>
                </c:pt>
                <c:pt idx="1">
                  <c:v>Car Rental
$0.9M</c:v>
                </c:pt>
                <c:pt idx="2">
                  <c:v>Lodging
$17.7M</c:v>
                </c:pt>
                <c:pt idx="3">
                  <c:v>Meals
$6.5M</c:v>
                </c:pt>
                <c:pt idx="4">
                  <c:v>Ground Trans.
$3.3M</c:v>
                </c:pt>
              </c:strCache>
            </c:strRef>
          </c:cat>
          <c:val>
            <c:numRef>
              <c:f>Sheet1!$C$2:$C$6</c:f>
              <c:numCache>
                <c:formatCode>0%</c:formatCode>
                <c:ptCount val="5"/>
                <c:pt idx="0">
                  <c:v>0.03</c:v>
                </c:pt>
                <c:pt idx="1">
                  <c:v>0.01</c:v>
                </c:pt>
                <c:pt idx="2">
                  <c:v>0.02</c:v>
                </c:pt>
                <c:pt idx="3">
                  <c:v>0.04</c:v>
                </c:pt>
                <c:pt idx="4">
                  <c:v>0.14000000000000001</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843071904"/>
        <c:axId val="775859008"/>
      </c:barChart>
      <c:catAx>
        <c:axId val="8430719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75859008"/>
        <c:crosses val="autoZero"/>
        <c:auto val="1"/>
        <c:lblAlgn val="ctr"/>
        <c:lblOffset val="100"/>
        <c:noMultiLvlLbl val="0"/>
      </c:catAx>
      <c:valAx>
        <c:axId val="775859008"/>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4307190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egendEntry>
        <c:idx val="1"/>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0.98</c:v>
                </c:pt>
                <c:pt idx="1">
                  <c:v>0.99</c:v>
                </c:pt>
                <c:pt idx="2">
                  <c:v>0.97</c:v>
                </c:pt>
                <c:pt idx="3">
                  <c:v>0.95</c:v>
                </c:pt>
                <c:pt idx="4">
                  <c:v>0.81</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852959291774E-4"/>
                  <c:y val="-6.3226232230024604E-2"/>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0"/>
                  <c:y val="-9.87912309480721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114597983476505"/>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2.0000000000000018E-2</c:v>
                </c:pt>
                <c:pt idx="1">
                  <c:v>1.0000000000000009E-2</c:v>
                </c:pt>
                <c:pt idx="2">
                  <c:v>3.0000000000000027E-2</c:v>
                </c:pt>
                <c:pt idx="3">
                  <c:v>5.0000000000000044E-2</c:v>
                </c:pt>
                <c:pt idx="4">
                  <c:v>0.18999999999999995</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775575968"/>
        <c:axId val="775541392"/>
      </c:barChart>
      <c:catAx>
        <c:axId val="7755759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75541392"/>
        <c:crosses val="autoZero"/>
        <c:auto val="1"/>
        <c:lblAlgn val="ctr"/>
        <c:lblOffset val="100"/>
        <c:noMultiLvlLbl val="0"/>
      </c:catAx>
      <c:valAx>
        <c:axId val="77554139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75575968"/>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6699455334477401"/>
                  <c:y val="0.1309367197637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4429466190771201"/>
                  <c:y val="0.114423925100085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0.45</c:v>
                </c:pt>
                <c:pt idx="1">
                  <c:v>0.09</c:v>
                </c:pt>
                <c:pt idx="2">
                  <c:v>0.08</c:v>
                </c:pt>
                <c:pt idx="3">
                  <c:v>0.38</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400" b="0" i="0" dirty="0">
                <a:latin typeface="Benton Sans" panose="02000504020000020004" pitchFamily="2" charset="77"/>
              </a:rPr>
              <a:t>Spend Opportunity</a:t>
            </a:r>
          </a:p>
        </c:rich>
      </c:tx>
      <c:layout>
        <c:manualLayout>
          <c:xMode val="edge"/>
          <c:yMode val="edge"/>
          <c:x val="0.35183187093725699"/>
          <c:y val="8.7815844672079493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Spend Opportunity</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D1D-DD47-8B01-A27A249ED11E}"/>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3-1D1D-DD47-8B01-A27A249ED11E}"/>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1D1D-DD47-8B01-A27A249ED11E}"/>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1D1D-DD47-8B01-A27A249ED11E}"/>
              </c:ext>
            </c:extLst>
          </c:dPt>
          <c:dLbls>
            <c:dLbl>
              <c:idx val="0"/>
              <c:layout>
                <c:manualLayout>
                  <c:x val="-0.18154432713180499"/>
                  <c:y val="0.18177834751684999"/>
                </c:manualLayout>
              </c:layout>
              <c:tx>
                <c:rich>
                  <a:bodyPr rot="0" spcFirstLastPara="1" vertOverflow="ellipsis" vert="horz" wrap="square" lIns="0" tIns="0" rIns="0" bIns="0" anchor="ctr" anchorCtr="0">
                    <a:noAutofit/>
                  </a:bodyPr>
                  <a:lstStyle/>
                  <a:p>
                    <a:pPr algn="ctr">
                      <a:defRPr sz="1000" b="0" i="0" u="none" strike="noStrike" kern="1200" baseline="0">
                        <a:solidFill>
                          <a:schemeClr val="bg1"/>
                        </a:solidFill>
                        <a:latin typeface="+mn-lt"/>
                        <a:ea typeface="+mn-ea"/>
                        <a:cs typeface="+mn-cs"/>
                      </a:defRPr>
                    </a:pPr>
                    <a:fld id="{0E7A64BE-42F8-0F4C-87E5-19A1E0D17231}" type="CATEGORYNAME">
                      <a:rPr lang="en-US"/>
                      <a:pPr algn="ctr">
                        <a:defRPr sz="1000">
                          <a:solidFill>
                            <a:schemeClr val="bg1"/>
                          </a:solidFill>
                        </a:defRPr>
                      </a:pPr>
                      <a:t>[CATEGORY NAME]</a:t>
                    </a:fld>
                    <a:r>
                      <a:rPr lang="en-US" baseline="0" dirty="0"/>
                      <a:t>
</a:t>
                    </a:r>
                    <a:fld id="{97972735-9CBC-D543-A03A-D353D108EC6F}" type="PERCENTAGE">
                      <a:rPr lang="en-US" sz="1800" baseline="0"/>
                      <a:pPr algn="ctr">
                        <a:defRPr sz="1000">
                          <a:solidFill>
                            <a:schemeClr val="bg1"/>
                          </a:solidFill>
                        </a:defRPr>
                      </a:pPr>
                      <a:t>[PERCENTAGE]</a:t>
                    </a:fld>
                    <a:endParaRPr lang="en-US" baseline="0" dirty="0"/>
                  </a:p>
                </c:rich>
              </c:tx>
              <c:spPr>
                <a:noFill/>
                <a:ln>
                  <a:noFill/>
                </a:ln>
                <a:effectLst/>
              </c:spPr>
              <c:txPr>
                <a:bodyPr rot="0" spcFirstLastPara="1" vertOverflow="ellipsis" vert="horz" wrap="square" lIns="0" tIns="0" rIns="0" bIns="0" anchor="ctr" anchorCtr="0">
                  <a:noAutofit/>
                </a:bodyPr>
                <a:lstStyle/>
                <a:p>
                  <a:pPr algn="ctr">
                    <a:defRPr sz="1000" b="0"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4378057931021501"/>
                      <c:h val="0.22398782543496801"/>
                    </c:manualLayout>
                  </c15:layout>
                  <c15:dlblFieldTable/>
                  <c15:showDataLabelsRange val="0"/>
                </c:ext>
                <c:ext xmlns:c16="http://schemas.microsoft.com/office/drawing/2014/chart" uri="{C3380CC4-5D6E-409C-BE32-E72D297353CC}">
                  <c16:uniqueId val="{00000001-1D1D-DD47-8B01-A27A249ED11E}"/>
                </c:ext>
              </c:extLst>
            </c:dLbl>
            <c:dLbl>
              <c:idx val="1"/>
              <c:layout>
                <c:manualLayout>
                  <c:x val="9.7033313202452898E-2"/>
                  <c:y val="-0.18000910326523986"/>
                </c:manualLayout>
              </c:layout>
              <c:tx>
                <c:rich>
                  <a:bodyPr rot="0" spcFirstLastPara="1" vertOverflow="ellipsis" vert="horz" wrap="square" lIns="0" tIns="0" rIns="0" bIns="0" anchor="ctr" anchorCtr="0">
                    <a:noAutofit/>
                  </a:bodyPr>
                  <a:lstStyle/>
                  <a:p>
                    <a:pPr algn="l">
                      <a:defRPr sz="1000" b="0" i="0" u="none" strike="noStrike" kern="1200" baseline="0">
                        <a:solidFill>
                          <a:schemeClr val="bg1"/>
                        </a:solidFill>
                        <a:latin typeface="+mn-lt"/>
                        <a:ea typeface="+mn-ea"/>
                        <a:cs typeface="+mn-cs"/>
                      </a:defRPr>
                    </a:pPr>
                    <a:fld id="{6C70CF65-A689-7742-A08B-7808A9ED3990}" type="CATEGORYNAME">
                      <a:rPr lang="en-US">
                        <a:solidFill>
                          <a:schemeClr val="tx2"/>
                        </a:solidFill>
                      </a:rPr>
                      <a:pPr algn="l">
                        <a:defRPr sz="1000">
                          <a:solidFill>
                            <a:schemeClr val="bg1"/>
                          </a:solidFill>
                        </a:defRPr>
                      </a:pPr>
                      <a:t>[CATEGORY NAME]</a:t>
                    </a:fld>
                    <a:r>
                      <a:rPr lang="en-US" baseline="0" dirty="0">
                        <a:solidFill>
                          <a:schemeClr val="tx2"/>
                        </a:solidFill>
                      </a:rPr>
                      <a:t>
</a:t>
                    </a:r>
                    <a:fld id="{6A534A05-EBC4-B24E-BB41-12F8535FF407}" type="PERCENTAGE">
                      <a:rPr lang="en-US" sz="1800" baseline="0">
                        <a:solidFill>
                          <a:schemeClr val="tx2"/>
                        </a:solidFill>
                      </a:rPr>
                      <a:pPr algn="l">
                        <a:defRPr sz="1000">
                          <a:solidFill>
                            <a:schemeClr val="bg1"/>
                          </a:solidFill>
                        </a:defRPr>
                      </a:pPr>
                      <a:t>[PERCENTAGE]</a:t>
                    </a:fld>
                    <a:endParaRPr lang="en-US" baseline="0" dirty="0">
                      <a:solidFill>
                        <a:schemeClr val="tx2"/>
                      </a:solidFill>
                    </a:endParaRPr>
                  </a:p>
                </c:rich>
              </c:tx>
              <c:spPr>
                <a:noFill/>
                <a:ln>
                  <a:noFill/>
                </a:ln>
                <a:effectLst/>
              </c:spPr>
              <c:txPr>
                <a:bodyPr rot="0" spcFirstLastPara="1" vertOverflow="ellipsis" vert="horz" wrap="square" lIns="0" tIns="0" rIns="0" bIns="0" anchor="ctr" anchorCtr="0">
                  <a:noAutofit/>
                </a:bodyPr>
                <a:lstStyle/>
                <a:p>
                  <a:pPr algn="l">
                    <a:defRPr sz="1000" b="0"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7449442176983879"/>
                      <c:h val="0.22593504633856629"/>
                    </c:manualLayout>
                  </c15:layout>
                  <c15:dlblFieldTable/>
                  <c15:showDataLabelsRange val="0"/>
                </c:ext>
                <c:ext xmlns:c16="http://schemas.microsoft.com/office/drawing/2014/chart" uri="{C3380CC4-5D6E-409C-BE32-E72D297353CC}">
                  <c16:uniqueId val="{00000003-1D1D-DD47-8B01-A27A249ED11E}"/>
                </c:ext>
              </c:extLst>
            </c:dLbl>
            <c:dLbl>
              <c:idx val="2"/>
              <c:layout>
                <c:manualLayout>
                  <c:x val="6.4629344460570295E-2"/>
                  <c:y val="-2.0999441117236398E-2"/>
                </c:manualLayout>
              </c:layout>
              <c:tx>
                <c:rich>
                  <a:bodyPr rot="0" spcFirstLastPara="1" vertOverflow="ellipsis" vert="horz" wrap="square" lIns="0" tIns="0" rIns="0" bIns="0" anchor="t" anchorCtr="0">
                    <a:noAutofit/>
                  </a:bodyPr>
                  <a:lstStyle/>
                  <a:p>
                    <a:pPr algn="l">
                      <a:defRPr sz="1000" b="0" i="0" u="none" strike="noStrike" kern="1200" baseline="0">
                        <a:solidFill>
                          <a:schemeClr val="bg1"/>
                        </a:solidFill>
                        <a:latin typeface="+mn-lt"/>
                        <a:ea typeface="+mn-ea"/>
                        <a:cs typeface="+mn-cs"/>
                      </a:defRPr>
                    </a:pPr>
                    <a:fld id="{78C2ECA5-89BB-EB4A-A159-4D899F063552}" type="CATEGORYNAME">
                      <a:rPr lang="en-US">
                        <a:solidFill>
                          <a:schemeClr val="accent2"/>
                        </a:solidFill>
                      </a:rPr>
                      <a:pPr algn="l">
                        <a:defRPr sz="1000">
                          <a:solidFill>
                            <a:schemeClr val="bg1"/>
                          </a:solidFill>
                        </a:defRPr>
                      </a:pPr>
                      <a:t>[CATEGORY NAME]</a:t>
                    </a:fld>
                    <a:r>
                      <a:rPr lang="en-US" baseline="0" dirty="0">
                        <a:solidFill>
                          <a:schemeClr val="accent2"/>
                        </a:solidFill>
                      </a:rPr>
                      <a:t>
</a:t>
                    </a:r>
                    <a:fld id="{D6E15FD9-D8F8-7B4F-BE92-BAE4C3553F75}" type="PERCENTAGE">
                      <a:rPr lang="en-US" sz="1800" baseline="0">
                        <a:solidFill>
                          <a:schemeClr val="accent2"/>
                        </a:solidFill>
                      </a:rPr>
                      <a:pPr algn="l">
                        <a:defRPr sz="1000">
                          <a:solidFill>
                            <a:schemeClr val="bg1"/>
                          </a:solidFill>
                        </a:defRPr>
                      </a:pPr>
                      <a:t>[PERCENTAGE]</a:t>
                    </a:fld>
                    <a:endParaRPr lang="en-US" baseline="0" dirty="0">
                      <a:solidFill>
                        <a:schemeClr val="accent2"/>
                      </a:solidFill>
                    </a:endParaRPr>
                  </a:p>
                </c:rich>
              </c:tx>
              <c:spPr>
                <a:noFill/>
                <a:ln>
                  <a:noFill/>
                </a:ln>
                <a:effectLst/>
              </c:spPr>
              <c:txPr>
                <a:bodyPr rot="0" spcFirstLastPara="1" vertOverflow="ellipsis" vert="horz" wrap="square" lIns="0" tIns="0" rIns="0" bIns="0" anchor="t" anchorCtr="0">
                  <a:noAutofit/>
                </a:bodyPr>
                <a:lstStyle/>
                <a:p>
                  <a:pPr algn="l">
                    <a:defRPr sz="1000" b="0"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289054434900403"/>
                      <c:h val="0.12504212665263501"/>
                    </c:manualLayout>
                  </c15:layout>
                  <c15:dlblFieldTable/>
                  <c15:showDataLabelsRange val="0"/>
                </c:ext>
                <c:ext xmlns:c16="http://schemas.microsoft.com/office/drawing/2014/chart" uri="{C3380CC4-5D6E-409C-BE32-E72D297353CC}">
                  <c16:uniqueId val="{00000005-1D1D-DD47-8B01-A27A249ED11E}"/>
                </c:ext>
              </c:extLst>
            </c:dLbl>
            <c:dLbl>
              <c:idx val="3"/>
              <c:layout>
                <c:manualLayout>
                  <c:x val="0.19279589467230601"/>
                  <c:y val="-0.10140039365308801"/>
                </c:manualLayout>
              </c:layout>
              <c:tx>
                <c:rich>
                  <a:bodyPr rot="0" spcFirstLastPara="1" vertOverflow="ellipsis" vert="horz" wrap="square" lIns="0" tIns="0" rIns="0" bIns="0" anchor="ctr" anchorCtr="0">
                    <a:noAutofit/>
                  </a:bodyPr>
                  <a:lstStyle/>
                  <a:p>
                    <a:pPr algn="ctr">
                      <a:defRPr sz="1000" b="0" i="0" u="none" strike="noStrike" kern="1200" baseline="0">
                        <a:solidFill>
                          <a:schemeClr val="tx2"/>
                        </a:solidFill>
                        <a:latin typeface="+mn-lt"/>
                        <a:ea typeface="+mn-ea"/>
                        <a:cs typeface="+mn-cs"/>
                      </a:defRPr>
                    </a:pPr>
                    <a:fld id="{9BFAE5B9-D488-EE44-AEE2-30137276964B}" type="CATEGORYNAME">
                      <a:rPr lang="en-US" sz="1000" dirty="0">
                        <a:solidFill>
                          <a:schemeClr val="tx2"/>
                        </a:solidFill>
                      </a:rPr>
                      <a:pPr algn="ctr">
                        <a:defRPr sz="1000">
                          <a:solidFill>
                            <a:schemeClr val="tx2"/>
                          </a:solidFill>
                        </a:defRPr>
                      </a:pPr>
                      <a:t>[CATEGORY NAME]</a:t>
                    </a:fld>
                    <a:r>
                      <a:rPr lang="en-US" sz="1000" baseline="0" dirty="0">
                        <a:solidFill>
                          <a:schemeClr val="tx2"/>
                        </a:solidFill>
                      </a:rPr>
                      <a:t>
</a:t>
                    </a:r>
                    <a:fld id="{94A9489B-6E4C-8B44-90F2-414CFA274D6B}" type="PERCENTAGE">
                      <a:rPr lang="en-US" sz="1800" baseline="0" dirty="0">
                        <a:solidFill>
                          <a:schemeClr val="tx2"/>
                        </a:solidFill>
                      </a:rPr>
                      <a:pPr algn="ctr">
                        <a:defRPr sz="1000">
                          <a:solidFill>
                            <a:schemeClr val="tx2"/>
                          </a:solidFill>
                        </a:defRPr>
                      </a:pPr>
                      <a:t>[PERCENTAGE]</a:t>
                    </a:fld>
                    <a:endParaRPr lang="en-US" sz="1000" baseline="0" dirty="0">
                      <a:solidFill>
                        <a:schemeClr val="tx2"/>
                      </a:solidFill>
                    </a:endParaRPr>
                  </a:p>
                </c:rich>
              </c:tx>
              <c:spPr>
                <a:noFill/>
                <a:ln>
                  <a:noFill/>
                </a:ln>
                <a:effectLst/>
              </c:spPr>
              <c:txPr>
                <a:bodyPr rot="0" spcFirstLastPara="1" vertOverflow="ellipsis" vert="horz" wrap="square" lIns="0" tIns="0" rIns="0" bIns="0" anchor="ctr" anchorCtr="0">
                  <a:noAutofit/>
                </a:bodyPr>
                <a:lstStyle/>
                <a:p>
                  <a:pPr algn="ctr">
                    <a:defRPr sz="1000" b="0" i="0" u="none" strike="noStrike" kern="1200" baseline="0">
                      <a:solidFill>
                        <a:schemeClr val="tx2"/>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21058584175833"/>
                      <c:h val="0.14119260591189101"/>
                    </c:manualLayout>
                  </c15:layout>
                  <c15:dlblFieldTable/>
                  <c15:showDataLabelsRange val="0"/>
                </c:ext>
                <c:ext xmlns:c16="http://schemas.microsoft.com/office/drawing/2014/chart" uri="{C3380CC4-5D6E-409C-BE32-E72D297353CC}">
                  <c16:uniqueId val="{00000007-1D1D-DD47-8B01-A27A249ED11E}"/>
                </c:ext>
              </c:extLst>
            </c:dLbl>
            <c:spPr>
              <a:noFill/>
              <a:ln>
                <a:noFill/>
              </a:ln>
              <a:effectLst/>
            </c:spPr>
            <c:txPr>
              <a:bodyPr rot="0" spcFirstLastPara="1" vertOverflow="ellipsis" vert="horz" wrap="square" lIns="38100" tIns="19050" rIns="38100" bIns="19050" anchor="ctr" anchorCtr="0">
                <a:spAutoFit/>
              </a:bodyPr>
              <a:lstStyle/>
              <a:p>
                <a:pPr algn="l">
                  <a:defRPr sz="1000" b="0"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Employee w/o Card</c:v>
                </c:pt>
                <c:pt idx="1">
                  <c:v>Choice (Employee w/Card)</c:v>
                </c:pt>
                <c:pt idx="2">
                  <c:v>Coverage Gap</c:v>
                </c:pt>
                <c:pt idx="3">
                  <c:v>Amex</c:v>
                </c:pt>
              </c:strCache>
            </c:strRef>
          </c:cat>
          <c:val>
            <c:numRef>
              <c:f>Sheet1!$B$2:$B$5</c:f>
              <c:numCache>
                <c:formatCode>0%</c:formatCode>
                <c:ptCount val="4"/>
                <c:pt idx="0">
                  <c:v>0.34</c:v>
                </c:pt>
                <c:pt idx="1">
                  <c:v>7.0000000000000007E-2</c:v>
                </c:pt>
                <c:pt idx="2">
                  <c:v>0.05</c:v>
                </c:pt>
                <c:pt idx="3">
                  <c:v>0.54</c:v>
                </c:pt>
              </c:numCache>
            </c:numRef>
          </c:val>
          <c:extLst>
            <c:ext xmlns:c16="http://schemas.microsoft.com/office/drawing/2014/chart" uri="{C3380CC4-5D6E-409C-BE32-E72D297353CC}">
              <c16:uniqueId val="{00000008-1D1D-DD47-8B01-A27A249ED11E}"/>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7617642142547699"/>
                  <c:y val="0.131903814650128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9864640466965198"/>
                  <c:y val="0.10563057979303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0.34</c:v>
                </c:pt>
                <c:pt idx="1">
                  <c:v>0.11</c:v>
                </c:pt>
                <c:pt idx="2">
                  <c:v>0.15</c:v>
                </c:pt>
                <c:pt idx="3">
                  <c:v>0.39</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$338.9M</c:v>
                </c:pt>
                <c:pt idx="1">
                  <c:v>Car Rental
$21.8M</c:v>
                </c:pt>
                <c:pt idx="2">
                  <c:v>Lodging
$202.6M</c:v>
                </c:pt>
                <c:pt idx="3">
                  <c:v>Meals
$53.7M</c:v>
                </c:pt>
                <c:pt idx="4">
                  <c:v>Ground Trans.
$73.2M</c:v>
                </c:pt>
              </c:strCache>
            </c:strRef>
          </c:cat>
          <c:val>
            <c:numRef>
              <c:f>Sheet1!$B$2:$B$6</c:f>
              <c:numCache>
                <c:formatCode>0%</c:formatCode>
                <c:ptCount val="5"/>
                <c:pt idx="0">
                  <c:v>0.99</c:v>
                </c:pt>
                <c:pt idx="1">
                  <c:v>0.98</c:v>
                </c:pt>
                <c:pt idx="2">
                  <c:v>0.96</c:v>
                </c:pt>
                <c:pt idx="3">
                  <c:v>0.82</c:v>
                </c:pt>
                <c:pt idx="4">
                  <c:v>0.86</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1.48994055489135E-3"/>
                  <c:y val="-5.137144009299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1.4898818958145499E-3"/>
                  <c:y val="-0.102742724609253"/>
                </c:manualLayout>
              </c:layout>
              <c:showLegendKey val="0"/>
              <c:showVal val="1"/>
              <c:showCatName val="0"/>
              <c:showSerName val="0"/>
              <c:showPercent val="0"/>
              <c:showBubbleSize val="0"/>
              <c:extLst>
                <c:ext xmlns:c15="http://schemas.microsoft.com/office/drawing/2012/chart" uri="{CE6537A1-D6FC-4f65-9D91-7224C49458BB}">
                  <c15:layout>
                    <c:manualLayout>
                      <c:w val="7.3454069356146207E-2"/>
                      <c:h val="6.6229641227587593E-2"/>
                    </c:manualLayout>
                  </c15:layout>
                </c:ext>
                <c:ext xmlns:c16="http://schemas.microsoft.com/office/drawing/2014/chart" uri="{C3380CC4-5D6E-409C-BE32-E72D297353CC}">
                  <c16:uniqueId val="{00000006-5033-004E-A4A9-396D8DFABC7F}"/>
                </c:ext>
              </c:extLst>
            </c:dLbl>
            <c:dLbl>
              <c:idx val="4"/>
              <c:layout>
                <c:manualLayout>
                  <c:x val="-1.0926104516578601E-16"/>
                  <c:y val="-8.29846339963806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1161836884702E-4"/>
                  <c:y val="-5.53229337541788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$338.9M</c:v>
                </c:pt>
                <c:pt idx="1">
                  <c:v>Car Rental
$21.8M</c:v>
                </c:pt>
                <c:pt idx="2">
                  <c:v>Lodging
$202.6M</c:v>
                </c:pt>
                <c:pt idx="3">
                  <c:v>Meals
$53.7M</c:v>
                </c:pt>
                <c:pt idx="4">
                  <c:v>Ground Trans.
$73.2M</c:v>
                </c:pt>
              </c:strCache>
            </c:strRef>
          </c:cat>
          <c:val>
            <c:numRef>
              <c:f>Sheet1!$C$2:$C$6</c:f>
              <c:numCache>
                <c:formatCode>0%</c:formatCode>
                <c:ptCount val="5"/>
                <c:pt idx="0">
                  <c:v>1.0000000000000009E-2</c:v>
                </c:pt>
                <c:pt idx="1">
                  <c:v>2.0000000000000018E-2</c:v>
                </c:pt>
                <c:pt idx="2">
                  <c:v>4.0000000000000036E-2</c:v>
                </c:pt>
                <c:pt idx="3">
                  <c:v>0.18000000000000005</c:v>
                </c:pt>
                <c:pt idx="4">
                  <c:v>0.14000000000000001</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775446464"/>
        <c:axId val="775392752"/>
      </c:barChart>
      <c:catAx>
        <c:axId val="775446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75392752"/>
        <c:crosses val="autoZero"/>
        <c:auto val="1"/>
        <c:lblAlgn val="ctr"/>
        <c:lblOffset val="100"/>
        <c:noMultiLvlLbl val="0"/>
      </c:catAx>
      <c:valAx>
        <c:axId val="77539275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7544646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61"/>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0.99</c:v>
                </c:pt>
                <c:pt idx="1">
                  <c:v>0.97</c:v>
                </c:pt>
                <c:pt idx="2">
                  <c:v>0.95</c:v>
                </c:pt>
                <c:pt idx="3">
                  <c:v>0.78</c:v>
                </c:pt>
                <c:pt idx="4">
                  <c:v>0.83</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5.53230893309204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5.2165517144288397E-4"/>
                  <c:y val="-0.114597672323022"/>
                </c:manualLayout>
              </c:layout>
              <c:showLegendKey val="0"/>
              <c:showVal val="1"/>
              <c:showCatName val="0"/>
              <c:showSerName val="0"/>
              <c:showPercent val="0"/>
              <c:showBubbleSize val="0"/>
              <c:extLst>
                <c:ext xmlns:c15="http://schemas.microsoft.com/office/drawing/2012/chart" uri="{CE6537A1-D6FC-4f65-9D91-7224C49458BB}">
                  <c15:layout>
                    <c:manualLayout>
                      <c:w val="5.3637859976090503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9.8791230948072198E-2"/>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5FE5-E648-BC5C-1012F1BF2D4F}"/>
                </c:ext>
              </c:extLst>
            </c:dLbl>
            <c:dLbl>
              <c:idx val="5"/>
              <c:layout>
                <c:manualLayout>
                  <c:x val="2.2348521732600299E-3"/>
                  <c:y val="-5.9274894145584997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1.0000000000000009E-2</c:v>
                </c:pt>
                <c:pt idx="1">
                  <c:v>3.0000000000000027E-2</c:v>
                </c:pt>
                <c:pt idx="2">
                  <c:v>5.0000000000000044E-2</c:v>
                </c:pt>
                <c:pt idx="3">
                  <c:v>0.21999999999999997</c:v>
                </c:pt>
                <c:pt idx="4">
                  <c:v>0.17000000000000004</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774989472"/>
        <c:axId val="774975216"/>
      </c:barChart>
      <c:catAx>
        <c:axId val="774989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74975216"/>
        <c:crosses val="autoZero"/>
        <c:auto val="1"/>
        <c:lblAlgn val="ctr"/>
        <c:lblOffset val="100"/>
        <c:noMultiLvlLbl val="0"/>
      </c:catAx>
      <c:valAx>
        <c:axId val="774975216"/>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74989472"/>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61"/>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34044949799039997"/>
                  <c:y val="0.117588837021230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29603672978586"/>
                  <c:y val="0.136407288367720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0.5</c:v>
                </c:pt>
                <c:pt idx="1">
                  <c:v>0.06</c:v>
                </c:pt>
                <c:pt idx="2">
                  <c:v>0.05</c:v>
                </c:pt>
                <c:pt idx="3">
                  <c:v>0.39</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8803048785072601"/>
                  <c:y val="0.128355665199263"/>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61918932346839"/>
                  <c:y val="8.80438891789230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0.41</c:v>
                </c:pt>
                <c:pt idx="1">
                  <c:v>0.06</c:v>
                </c:pt>
                <c:pt idx="2">
                  <c:v>0.12</c:v>
                </c:pt>
                <c:pt idx="3">
                  <c:v>0.41</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$11.8M</c:v>
                </c:pt>
                <c:pt idx="1">
                  <c:v>Car Rental
$1.4M</c:v>
                </c:pt>
                <c:pt idx="2">
                  <c:v>Lodging
$14.5M</c:v>
                </c:pt>
                <c:pt idx="3">
                  <c:v>Meals
$2.7M</c:v>
                </c:pt>
                <c:pt idx="4">
                  <c:v>Ground Trans.
$2.5M</c:v>
                </c:pt>
              </c:strCache>
            </c:strRef>
          </c:cat>
          <c:val>
            <c:numRef>
              <c:f>Sheet1!$B$2:$B$6</c:f>
              <c:numCache>
                <c:formatCode>0%</c:formatCode>
                <c:ptCount val="5"/>
                <c:pt idx="0">
                  <c:v>1</c:v>
                </c:pt>
                <c:pt idx="1">
                  <c:v>0.99</c:v>
                </c:pt>
                <c:pt idx="2">
                  <c:v>0.96</c:v>
                </c:pt>
                <c:pt idx="3">
                  <c:v>0.89</c:v>
                </c:pt>
                <c:pt idx="4">
                  <c:v>0.89</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2.76615446654602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5.137144009299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5.2159651236592002E-4"/>
                  <c:y val="-8.2984478419639005E-2"/>
                </c:manualLayout>
              </c:layout>
              <c:showLegendKey val="0"/>
              <c:showVal val="1"/>
              <c:showCatName val="0"/>
              <c:showSerName val="0"/>
              <c:showPercent val="0"/>
              <c:showBubbleSize val="0"/>
              <c:extLst>
                <c:ext xmlns:c15="http://schemas.microsoft.com/office/drawing/2012/chart" uri="{CE6537A1-D6FC-4f65-9D91-7224C49458BB}">
                  <c15:layout>
                    <c:manualLayout>
                      <c:w val="5.3637859976090503E-2"/>
                      <c:h val="6.6229641227587593E-2"/>
                    </c:manualLayout>
                  </c15:layout>
                </c:ext>
                <c:ext xmlns:c16="http://schemas.microsoft.com/office/drawing/2014/chart" uri="{C3380CC4-5D6E-409C-BE32-E72D297353CC}">
                  <c16:uniqueId val="{00000006-5033-004E-A4A9-396D8DFABC7F}"/>
                </c:ext>
              </c:extLst>
            </c:dLbl>
            <c:dLbl>
              <c:idx val="4"/>
              <c:layout>
                <c:manualLayout>
                  <c:x val="1.4899405548913999E-3"/>
                  <c:y val="-7.11296862826120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1161836884702E-4"/>
                  <c:y val="-7.11295307058704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$11.8M</c:v>
                </c:pt>
                <c:pt idx="1">
                  <c:v>Car Rental
$1.4M</c:v>
                </c:pt>
                <c:pt idx="2">
                  <c:v>Lodging
$14.5M</c:v>
                </c:pt>
                <c:pt idx="3">
                  <c:v>Meals
$2.7M</c:v>
                </c:pt>
                <c:pt idx="4">
                  <c:v>Ground Trans.
$2.5M</c:v>
                </c:pt>
              </c:strCache>
            </c:strRef>
          </c:cat>
          <c:val>
            <c:numRef>
              <c:f>Sheet1!$C$2:$C$6</c:f>
              <c:numCache>
                <c:formatCode>0%</c:formatCode>
                <c:ptCount val="5"/>
                <c:pt idx="0">
                  <c:v>0</c:v>
                </c:pt>
                <c:pt idx="1">
                  <c:v>1.0000000000000009E-2</c:v>
                </c:pt>
                <c:pt idx="2">
                  <c:v>4.0000000000000036E-2</c:v>
                </c:pt>
                <c:pt idx="3">
                  <c:v>0.10999999999999999</c:v>
                </c:pt>
                <c:pt idx="4">
                  <c:v>0.10999999999999999</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777366496"/>
        <c:axId val="777285024"/>
      </c:barChart>
      <c:catAx>
        <c:axId val="777366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77285024"/>
        <c:crosses val="autoZero"/>
        <c:auto val="1"/>
        <c:lblAlgn val="ctr"/>
        <c:lblOffset val="100"/>
        <c:noMultiLvlLbl val="0"/>
      </c:catAx>
      <c:valAx>
        <c:axId val="77728502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7736649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0.99</c:v>
                </c:pt>
                <c:pt idx="1">
                  <c:v>0.96</c:v>
                </c:pt>
                <c:pt idx="2">
                  <c:v>0.94</c:v>
                </c:pt>
                <c:pt idx="3">
                  <c:v>0.87</c:v>
                </c:pt>
                <c:pt idx="4">
                  <c:v>0.85</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5.137144009299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6.32263878067662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9.6828538344862999E-4"/>
                  <c:y val="-7.9032829181716099E-2"/>
                </c:manualLayout>
              </c:layout>
              <c:showLegendKey val="0"/>
              <c:showVal val="1"/>
              <c:showCatName val="0"/>
              <c:showSerName val="0"/>
              <c:showPercent val="0"/>
              <c:showBubbleSize val="0"/>
              <c:extLst>
                <c:ext xmlns:c15="http://schemas.microsoft.com/office/drawing/2012/chart" uri="{CE6537A1-D6FC-4f65-9D91-7224C49458BB}">
                  <c15:layout>
                    <c:manualLayout>
                      <c:w val="5.3637859976090503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8.29846339963806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9.0888088048968099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1.0000000000000009E-2</c:v>
                </c:pt>
                <c:pt idx="1">
                  <c:v>4.0000000000000036E-2</c:v>
                </c:pt>
                <c:pt idx="2">
                  <c:v>6.0000000000000053E-2</c:v>
                </c:pt>
                <c:pt idx="3">
                  <c:v>0.13</c:v>
                </c:pt>
                <c:pt idx="4">
                  <c:v>0.15000000000000002</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837534256"/>
        <c:axId val="382469152"/>
      </c:barChart>
      <c:catAx>
        <c:axId val="837534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82469152"/>
        <c:crosses val="autoZero"/>
        <c:auto val="1"/>
        <c:lblAlgn val="ctr"/>
        <c:lblOffset val="100"/>
        <c:noMultiLvlLbl val="0"/>
      </c:catAx>
      <c:valAx>
        <c:axId val="38246915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3753425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75175872537741"/>
                  <c:y val="0.131917835535361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2225817851402399"/>
                  <c:y val="0.136407288367720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0.47</c:v>
                </c:pt>
                <c:pt idx="1">
                  <c:v>0.04</c:v>
                </c:pt>
                <c:pt idx="2">
                  <c:v>0.04</c:v>
                </c:pt>
                <c:pt idx="3">
                  <c:v>0.44</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8435774061844401"/>
                  <c:y val="0.136739462179614"/>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7660992127596401"/>
                  <c:y val="0.10563057979303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0.44</c:v>
                </c:pt>
                <c:pt idx="1">
                  <c:v>0.05</c:v>
                </c:pt>
                <c:pt idx="2">
                  <c:v>0.09</c:v>
                </c:pt>
                <c:pt idx="3">
                  <c:v>0.42</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$53.1M</c:v>
                </c:pt>
                <c:pt idx="1">
                  <c:v>Car Rental
$2.5M</c:v>
                </c:pt>
                <c:pt idx="2">
                  <c:v>Lodging
$27.3M</c:v>
                </c:pt>
                <c:pt idx="3">
                  <c:v>Meals
$6.8M</c:v>
                </c:pt>
                <c:pt idx="4">
                  <c:v>Ground Trans.
$7.9M</c:v>
                </c:pt>
              </c:strCache>
            </c:strRef>
          </c:cat>
          <c:val>
            <c:numRef>
              <c:f>Sheet1!$B$2:$B$6</c:f>
              <c:numCache>
                <c:formatCode>0%</c:formatCode>
                <c:ptCount val="5"/>
                <c:pt idx="0">
                  <c:v>1</c:v>
                </c:pt>
                <c:pt idx="1">
                  <c:v>0.97</c:v>
                </c:pt>
                <c:pt idx="2">
                  <c:v>0.97</c:v>
                </c:pt>
                <c:pt idx="3">
                  <c:v>0.85</c:v>
                </c:pt>
                <c:pt idx="4">
                  <c:v>0.93</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1.48982323673759E-3"/>
                  <c:y val="-8.8911796699781706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5.2594901587666602E-2"/>
                      <c:h val="7.8084588941356295E-2"/>
                    </c:manualLayout>
                  </c15:layout>
                </c:ext>
                <c:ext xmlns:c16="http://schemas.microsoft.com/office/drawing/2014/chart" uri="{C3380CC4-5D6E-409C-BE32-E72D297353CC}">
                  <c16:uniqueId val="{00000006-5033-004E-A4A9-396D8DFABC7F}"/>
                </c:ext>
              </c:extLst>
            </c:dLbl>
            <c:dLbl>
              <c:idx val="4"/>
              <c:layout>
                <c:manualLayout>
                  <c:x val="0"/>
                  <c:y val="-6.32263878067662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2.2349694914139601E-3"/>
                  <c:y val="-6.3226232230024604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$53.1M</c:v>
                </c:pt>
                <c:pt idx="1">
                  <c:v>Car Rental
$2.5M</c:v>
                </c:pt>
                <c:pt idx="2">
                  <c:v>Lodging
$27.3M</c:v>
                </c:pt>
                <c:pt idx="3">
                  <c:v>Meals
$6.8M</c:v>
                </c:pt>
                <c:pt idx="4">
                  <c:v>Ground Trans.
$7.9M</c:v>
                </c:pt>
              </c:strCache>
            </c:strRef>
          </c:cat>
          <c:val>
            <c:numRef>
              <c:f>Sheet1!$C$2:$C$6</c:f>
              <c:numCache>
                <c:formatCode>0%</c:formatCode>
                <c:ptCount val="5"/>
                <c:pt idx="0">
                  <c:v>0</c:v>
                </c:pt>
                <c:pt idx="1">
                  <c:v>3.0000000000000027E-2</c:v>
                </c:pt>
                <c:pt idx="2">
                  <c:v>3.0000000000000027E-2</c:v>
                </c:pt>
                <c:pt idx="3">
                  <c:v>0.15000000000000002</c:v>
                </c:pt>
                <c:pt idx="4">
                  <c:v>6.9999999999999951E-2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836876752"/>
        <c:axId val="836881632"/>
      </c:barChart>
      <c:catAx>
        <c:axId val="8368767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36881632"/>
        <c:crosses val="autoZero"/>
        <c:auto val="1"/>
        <c:lblAlgn val="ctr"/>
        <c:lblOffset val="100"/>
        <c:noMultiLvlLbl val="0"/>
      </c:catAx>
      <c:valAx>
        <c:axId val="83688163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36876752"/>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400" b="0" i="0" dirty="0">
                <a:solidFill>
                  <a:schemeClr val="bg2"/>
                </a:solidFill>
                <a:latin typeface="Benton Sans" panose="02000504020000020004" pitchFamily="2" charset="77"/>
              </a:rPr>
              <a:t>Total Spend</a:t>
            </a:r>
          </a:p>
        </c:rich>
      </c:tx>
      <c:layout>
        <c:manualLayout>
          <c:xMode val="edge"/>
          <c:yMode val="edge"/>
          <c:x val="0.39774550904624401"/>
          <c:y val="8.7815844672079493E-2"/>
        </c:manualLayout>
      </c:layout>
      <c:overlay val="0"/>
      <c:spPr>
        <a:noFill/>
        <a:ln>
          <a:noFill/>
        </a:ln>
        <a:effectLst/>
      </c:spPr>
    </c:title>
    <c:autoTitleDeleted val="0"/>
    <c:plotArea>
      <c:layout/>
      <c:pieChart>
        <c:varyColors val="1"/>
        <c:ser>
          <c:idx val="0"/>
          <c:order val="0"/>
          <c:tx>
            <c:strRef>
              <c:f>Sheet1!$B$1</c:f>
              <c:strCache>
                <c:ptCount val="1"/>
                <c:pt idx="0">
                  <c:v>Total 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AD57-7D4F-9CE1-7A0E1DE38CB2}"/>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3-AD57-7D4F-9CE1-7A0E1DE38CB2}"/>
              </c:ext>
            </c:extLst>
          </c:dPt>
          <c:dLbls>
            <c:dLbl>
              <c:idx val="0"/>
              <c:layout>
                <c:manualLayout>
                  <c:x val="-0.21069146527882299"/>
                  <c:y val="8.6326492756620896E-2"/>
                </c:manualLayout>
              </c:layout>
              <c:tx>
                <c:rich>
                  <a:bodyPr/>
                  <a:lstStyle/>
                  <a:p>
                    <a:fld id="{0E7A64BE-42F8-0F4C-87E5-19A1E0D17231}" type="CATEGORYNAME">
                      <a:rPr lang="en-US"/>
                      <a:pPr/>
                      <a:t>[CATEGORY NAME]</a:t>
                    </a:fld>
                    <a:r>
                      <a:rPr lang="en-US" baseline="0" dirty="0"/>
                      <a:t>
</a:t>
                    </a:r>
                    <a:fld id="{97972735-9CBC-D543-A03A-D353D108EC6F}" type="PERCENTAGE">
                      <a:rPr lang="en-US" sz="1800" baseline="0"/>
                      <a:pPr/>
                      <a:t>[PERCENTAGE]</a:t>
                    </a:fld>
                    <a:endParaRPr lang="en-US" baseline="0" dirty="0"/>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AD57-7D4F-9CE1-7A0E1DE38CB2}"/>
                </c:ext>
              </c:extLst>
            </c:dLbl>
            <c:dLbl>
              <c:idx val="1"/>
              <c:layout>
                <c:manualLayout>
                  <c:x val="0.19309783363554001"/>
                  <c:y val="-7.6921088098743401E-2"/>
                </c:manualLayout>
              </c:layout>
              <c:tx>
                <c:rich>
                  <a:bodyPr/>
                  <a:lstStyle/>
                  <a:p>
                    <a:fld id="{6C70CF65-A689-7742-A08B-7808A9ED3990}" type="CATEGORYNAME">
                      <a:rPr lang="en-US"/>
                      <a:pPr/>
                      <a:t>[CATEGORY NAME]</a:t>
                    </a:fld>
                    <a:r>
                      <a:rPr lang="en-US" baseline="0" dirty="0"/>
                      <a:t>
</a:t>
                    </a:r>
                    <a:fld id="{6A534A05-EBC4-B24E-BB41-12F8535FF407}" type="PERCENTAGE">
                      <a:rPr lang="en-US" sz="1800" baseline="0"/>
                      <a:pPr/>
                      <a:t>[PERCENTAGE]</a:t>
                    </a:fld>
                    <a:endParaRPr lang="en-US" baseline="0" dirty="0"/>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AD57-7D4F-9CE1-7A0E1DE38CB2}"/>
                </c:ext>
              </c:extLst>
            </c:dLbl>
            <c:spPr>
              <a:noFill/>
              <a:ln>
                <a:noFill/>
              </a:ln>
              <a:effectLst/>
            </c:spPr>
            <c:txPr>
              <a:bodyPr rot="0" spcFirstLastPara="1" vertOverflow="ellipsis" vert="horz" wrap="square" lIns="0" tIns="0" rIns="0" bIns="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Sheet1!$A$2:$A$3</c:f>
              <c:strCache>
                <c:ptCount val="2"/>
                <c:pt idx="0">
                  <c:v>Spend Opportunity</c:v>
                </c:pt>
                <c:pt idx="1">
                  <c:v>Spend on Amex</c:v>
                </c:pt>
              </c:strCache>
            </c:strRef>
          </c:cat>
          <c:val>
            <c:numRef>
              <c:f>Sheet1!$B$2:$B$3</c:f>
              <c:numCache>
                <c:formatCode>0%</c:formatCode>
                <c:ptCount val="2"/>
                <c:pt idx="0">
                  <c:v>0.46</c:v>
                </c:pt>
                <c:pt idx="1">
                  <c:v>0.54</c:v>
                </c:pt>
              </c:numCache>
            </c:numRef>
          </c:val>
          <c:extLst>
            <c:ext xmlns:c16="http://schemas.microsoft.com/office/drawing/2014/chart" uri="{C3380CC4-5D6E-409C-BE32-E72D297353CC}">
              <c16:uniqueId val="{00000004-AD57-7D4F-9CE1-7A0E1DE38CB2}"/>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1</c:v>
                </c:pt>
                <c:pt idx="1">
                  <c:v>0.95</c:v>
                </c:pt>
                <c:pt idx="2">
                  <c:v>0.97</c:v>
                </c:pt>
                <c:pt idx="3">
                  <c:v>0.87</c:v>
                </c:pt>
                <c:pt idx="4">
                  <c:v>0.88</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5.1371440092997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5.1371440092997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502893652266704E-4"/>
                  <c:y val="-7.5081179943793194E-2"/>
                </c:manualLayout>
              </c:layout>
              <c:showLegendKey val="0"/>
              <c:showVal val="1"/>
              <c:showCatName val="0"/>
              <c:showSerName val="0"/>
              <c:showPercent val="0"/>
              <c:showBubbleSize val="0"/>
              <c:extLst>
                <c:ext xmlns:c15="http://schemas.microsoft.com/office/drawing/2012/chart" uri="{CE6537A1-D6FC-4f65-9D91-7224C49458BB}">
                  <c15:layout>
                    <c:manualLayout>
                      <c:w val="4.5145198813209497E-2"/>
                      <c:h val="6.6229641227587593E-2"/>
                    </c:manualLayout>
                  </c15:layout>
                </c:ext>
                <c:ext xmlns:c16="http://schemas.microsoft.com/office/drawing/2014/chart" uri="{C3380CC4-5D6E-409C-BE32-E72D297353CC}">
                  <c16:uniqueId val="{00000004-5FE5-E648-BC5C-1012F1BF2D4F}"/>
                </c:ext>
              </c:extLst>
            </c:dLbl>
            <c:dLbl>
              <c:idx val="4"/>
              <c:layout>
                <c:manualLayout>
                  <c:x val="0"/>
                  <c:y val="-7.50813355205349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2.2348521732600299E-3"/>
                  <c:y val="-9.0888088048968099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0</c:v>
                </c:pt>
                <c:pt idx="1">
                  <c:v>5.0000000000000044E-2</c:v>
                </c:pt>
                <c:pt idx="2">
                  <c:v>3.0000000000000027E-2</c:v>
                </c:pt>
                <c:pt idx="3">
                  <c:v>0.13</c:v>
                </c:pt>
                <c:pt idx="4">
                  <c:v>0.12</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754923008"/>
        <c:axId val="754852960"/>
      </c:barChart>
      <c:catAx>
        <c:axId val="7549230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54852960"/>
        <c:crosses val="autoZero"/>
        <c:auto val="1"/>
        <c:lblAlgn val="ctr"/>
        <c:lblOffset val="100"/>
        <c:noMultiLvlLbl val="0"/>
      </c:catAx>
      <c:valAx>
        <c:axId val="754852960"/>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54923008"/>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32943125629355602"/>
                  <c:y val="0.132756319091806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55312903604556"/>
                  <c:y val="9.2440561832450002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0.49</c:v>
                </c:pt>
                <c:pt idx="1">
                  <c:v>0.06</c:v>
                </c:pt>
                <c:pt idx="2">
                  <c:v>0.03</c:v>
                </c:pt>
                <c:pt idx="3">
                  <c:v>0.42</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32103454638101"/>
                  <c:y val="0.140584992875313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5090069064999498"/>
                  <c:y val="0.145200633674774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c:v>
                </c:pt>
                <c:pt idx="1">
                  <c:v>7.0000000000000007E-2</c:v>
                </c:pt>
                <c:pt idx="2">
                  <c:v>7.0000000000000007E-2</c:v>
                </c:pt>
                <c:pt idx="3">
                  <c:v>0.46</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$80.4M</c:v>
                </c:pt>
                <c:pt idx="1">
                  <c:v>Car Rental
$5.7M</c:v>
                </c:pt>
                <c:pt idx="2">
                  <c:v>Lodging
$56.1M</c:v>
                </c:pt>
                <c:pt idx="3">
                  <c:v>Meals
$26.1M</c:v>
                </c:pt>
                <c:pt idx="4">
                  <c:v>Ground Trans.
$19.3M</c:v>
                </c:pt>
              </c:strCache>
            </c:strRef>
          </c:cat>
          <c:val>
            <c:numRef>
              <c:f>Sheet1!$B$2:$B$6</c:f>
              <c:numCache>
                <c:formatCode>0%</c:formatCode>
                <c:ptCount val="5"/>
                <c:pt idx="0">
                  <c:v>0.99</c:v>
                </c:pt>
                <c:pt idx="1">
                  <c:v>0.99</c:v>
                </c:pt>
                <c:pt idx="2">
                  <c:v>0.99</c:v>
                </c:pt>
                <c:pt idx="3">
                  <c:v>0.98</c:v>
                </c:pt>
                <c:pt idx="4">
                  <c:v>0.94</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5028936522557E-4"/>
                  <c:y val="-3.9516336802487201E-2"/>
                </c:manualLayout>
              </c:layout>
              <c:showLegendKey val="0"/>
              <c:showVal val="1"/>
              <c:showCatName val="0"/>
              <c:showSerName val="0"/>
              <c:showPercent val="0"/>
              <c:showBubbleSize val="0"/>
              <c:extLst>
                <c:ext xmlns:c15="http://schemas.microsoft.com/office/drawing/2012/chart" uri="{CE6537A1-D6FC-4f65-9D91-7224C49458BB}">
                  <c15:layout>
                    <c:manualLayout>
                      <c:w val="3.6205555483861097E-2"/>
                      <c:h val="6.6229641227587593E-2"/>
                    </c:manualLayout>
                  </c15:layout>
                </c:ext>
                <c:ext xmlns:c16="http://schemas.microsoft.com/office/drawing/2014/chart" uri="{C3380CC4-5D6E-409C-BE32-E72D297353CC}">
                  <c16:uniqueId val="{00000006-5033-004E-A4A9-396D8DFABC7F}"/>
                </c:ext>
              </c:extLst>
            </c:dLbl>
            <c:dLbl>
              <c:idx val="4"/>
              <c:layout>
                <c:manualLayout>
                  <c:x val="0"/>
                  <c:y val="-6.32263878067662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2.2349694914139601E-3"/>
                  <c:y val="-6.7177881467947495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$80.4M</c:v>
                </c:pt>
                <c:pt idx="1">
                  <c:v>Car Rental
$5.7M</c:v>
                </c:pt>
                <c:pt idx="2">
                  <c:v>Lodging
$56.1M</c:v>
                </c:pt>
                <c:pt idx="3">
                  <c:v>Meals
$26.1M</c:v>
                </c:pt>
                <c:pt idx="4">
                  <c:v>Ground Trans.
$19.3M</c:v>
                </c:pt>
              </c:strCache>
            </c:strRef>
          </c:cat>
          <c:val>
            <c:numRef>
              <c:f>Sheet1!$C$2:$C$6</c:f>
              <c:numCache>
                <c:formatCode>0%</c:formatCode>
                <c:ptCount val="5"/>
                <c:pt idx="0">
                  <c:v>1.0000000000000009E-2</c:v>
                </c:pt>
                <c:pt idx="1">
                  <c:v>1.0000000000000009E-2</c:v>
                </c:pt>
                <c:pt idx="2">
                  <c:v>1.0000000000000009E-2</c:v>
                </c:pt>
                <c:pt idx="3">
                  <c:v>2.0000000000000018E-2</c:v>
                </c:pt>
                <c:pt idx="4">
                  <c:v>6.0000000000000053E-2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843654608"/>
        <c:axId val="843740816"/>
      </c:barChart>
      <c:catAx>
        <c:axId val="8436546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43740816"/>
        <c:crosses val="autoZero"/>
        <c:auto val="1"/>
        <c:lblAlgn val="ctr"/>
        <c:lblOffset val="100"/>
        <c:noMultiLvlLbl val="0"/>
      </c:catAx>
      <c:valAx>
        <c:axId val="843740816"/>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43654608"/>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0.99</c:v>
                </c:pt>
                <c:pt idx="1">
                  <c:v>0.98</c:v>
                </c:pt>
                <c:pt idx="2">
                  <c:v>0.98</c:v>
                </c:pt>
                <c:pt idx="3">
                  <c:v>0.98</c:v>
                </c:pt>
                <c:pt idx="4">
                  <c:v>0.89</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91161836873795E-4"/>
                  <c:y val="-4.7419635278332997E-2"/>
                </c:manualLayout>
              </c:layout>
              <c:showLegendKey val="0"/>
              <c:showVal val="1"/>
              <c:showCatName val="0"/>
              <c:showSerName val="0"/>
              <c:showPercent val="0"/>
              <c:showBubbleSize val="0"/>
              <c:extLst>
                <c:ext xmlns:c15="http://schemas.microsoft.com/office/drawing/2012/chart" uri="{CE6537A1-D6FC-4f65-9D91-7224C49458BB}">
                  <c15:layout>
                    <c:manualLayout>
                      <c:w val="3.6205555483861097E-2"/>
                      <c:h val="6.6229641227587593E-2"/>
                    </c:manualLayout>
                  </c15:layout>
                </c:ext>
                <c:ext xmlns:c16="http://schemas.microsoft.com/office/drawing/2014/chart" uri="{C3380CC4-5D6E-409C-BE32-E72D297353CC}">
                  <c16:uniqueId val="{00000004-5FE5-E648-BC5C-1012F1BF2D4F}"/>
                </c:ext>
              </c:extLst>
            </c:dLbl>
            <c:dLbl>
              <c:idx val="4"/>
              <c:layout>
                <c:manualLayout>
                  <c:x val="0"/>
                  <c:y val="-7.50813355205349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2.2348521732600299E-3"/>
                  <c:y val="-9.4839737286891004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1.0000000000000009E-2</c:v>
                </c:pt>
                <c:pt idx="1">
                  <c:v>2.0000000000000018E-2</c:v>
                </c:pt>
                <c:pt idx="2">
                  <c:v>2.0000000000000018E-2</c:v>
                </c:pt>
                <c:pt idx="3">
                  <c:v>2.0000000000000018E-2</c:v>
                </c:pt>
                <c:pt idx="4">
                  <c:v>0.10999999999999999</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799761504"/>
        <c:axId val="799569168"/>
      </c:barChart>
      <c:catAx>
        <c:axId val="799761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99569168"/>
        <c:crosses val="autoZero"/>
        <c:auto val="1"/>
        <c:lblAlgn val="ctr"/>
        <c:lblOffset val="100"/>
        <c:noMultiLvlLbl val="0"/>
      </c:catAx>
      <c:valAx>
        <c:axId val="799569168"/>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9976150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681435458004206"/>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3761257548652301"/>
                  <c:y val="0.114343261735654"/>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2225817851402399"/>
                  <c:y val="0.118820597753612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Sheet1!$A$2:$A$6</c:f>
              <c:strCache>
                <c:ptCount val="4"/>
                <c:pt idx="0">
                  <c:v>Amex</c:v>
                </c:pt>
                <c:pt idx="1">
                  <c:v>Choice</c:v>
                </c:pt>
                <c:pt idx="2">
                  <c:v>Coverage Gap</c:v>
                </c:pt>
                <c:pt idx="3">
                  <c:v>No Card</c:v>
                </c:pt>
              </c:strCache>
            </c:strRef>
          </c:cat>
          <c:val>
            <c:numRef>
              <c:f>Sheet1!$B$2:$B$6</c:f>
              <c:numCache>
                <c:formatCode>0%</c:formatCode>
                <c:ptCount val="5"/>
                <c:pt idx="0">
                  <c:v>0.46</c:v>
                </c:pt>
                <c:pt idx="1">
                  <c:v>0.1</c:v>
                </c:pt>
                <c:pt idx="2">
                  <c:v>0.04</c:v>
                </c:pt>
                <c:pt idx="3">
                  <c:v>0.39</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4312169633494499"/>
                  <c:y val="0.127521335979184"/>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1784596555946401"/>
                  <c:y val="0.132010615714193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0.44</c:v>
                </c:pt>
                <c:pt idx="1">
                  <c:v>0.11</c:v>
                </c:pt>
                <c:pt idx="2">
                  <c:v>0.06</c:v>
                </c:pt>
                <c:pt idx="3">
                  <c:v>0.39</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$357.3M</c:v>
                </c:pt>
                <c:pt idx="1">
                  <c:v>Car Rental
$33.7M</c:v>
                </c:pt>
                <c:pt idx="2">
                  <c:v>Lodging
$288.9M</c:v>
                </c:pt>
                <c:pt idx="3">
                  <c:v>Meals
$110.8M</c:v>
                </c:pt>
                <c:pt idx="4">
                  <c:v>Ground Trans.
$80.3M</c:v>
                </c:pt>
              </c:strCache>
            </c:strRef>
          </c:cat>
          <c:val>
            <c:numRef>
              <c:f>Sheet1!$B$2:$B$6</c:f>
              <c:numCache>
                <c:formatCode>0%</c:formatCode>
                <c:ptCount val="5"/>
                <c:pt idx="0">
                  <c:v>1</c:v>
                </c:pt>
                <c:pt idx="1">
                  <c:v>0.99</c:v>
                </c:pt>
                <c:pt idx="2">
                  <c:v>0.97</c:v>
                </c:pt>
                <c:pt idx="3">
                  <c:v>0.94</c:v>
                </c:pt>
                <c:pt idx="4">
                  <c:v>0.93</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502893652266704E-4"/>
                  <c:y val="-5.9274582992101699E-2"/>
                </c:manualLayout>
              </c:layout>
              <c:showLegendKey val="0"/>
              <c:showVal val="1"/>
              <c:showCatName val="0"/>
              <c:showSerName val="0"/>
              <c:showPercent val="0"/>
              <c:showBubbleSize val="0"/>
              <c:extLst>
                <c:ext xmlns:c15="http://schemas.microsoft.com/office/drawing/2012/chart" uri="{CE6537A1-D6FC-4f65-9D91-7224C49458BB}">
                  <c15:layout>
                    <c:manualLayout>
                      <c:w val="3.6205555483861097E-2"/>
                      <c:h val="6.6229641227587593E-2"/>
                    </c:manualLayout>
                  </c15:layout>
                </c:ext>
                <c:ext xmlns:c16="http://schemas.microsoft.com/office/drawing/2014/chart" uri="{C3380CC4-5D6E-409C-BE32-E72D297353CC}">
                  <c16:uniqueId val="{00000006-5033-004E-A4A9-396D8DFABC7F}"/>
                </c:ext>
              </c:extLst>
            </c:dLbl>
            <c:dLbl>
              <c:idx val="4"/>
              <c:layout>
                <c:manualLayout>
                  <c:x val="0"/>
                  <c:y val="-5.1371440092997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2.2349694914139601E-3"/>
                  <c:y val="-5.53229337541788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$357.3M</c:v>
                </c:pt>
                <c:pt idx="1">
                  <c:v>Car Rental
$33.7M</c:v>
                </c:pt>
                <c:pt idx="2">
                  <c:v>Lodging
$288.9M</c:v>
                </c:pt>
                <c:pt idx="3">
                  <c:v>Meals
$110.8M</c:v>
                </c:pt>
                <c:pt idx="4">
                  <c:v>Ground Trans.
$80.3M</c:v>
                </c:pt>
              </c:strCache>
            </c:strRef>
          </c:cat>
          <c:val>
            <c:numRef>
              <c:f>Sheet1!$C$2:$C$6</c:f>
              <c:numCache>
                <c:formatCode>0%</c:formatCode>
                <c:ptCount val="5"/>
                <c:pt idx="0">
                  <c:v>0</c:v>
                </c:pt>
                <c:pt idx="1">
                  <c:v>1.0000000000000009E-2</c:v>
                </c:pt>
                <c:pt idx="2">
                  <c:v>3.0000000000000027E-2</c:v>
                </c:pt>
                <c:pt idx="3">
                  <c:v>6.0000000000000053E-2</c:v>
                </c:pt>
                <c:pt idx="4">
                  <c:v>6.9999999999999951E-2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857825600"/>
        <c:axId val="857830032"/>
      </c:barChart>
      <c:catAx>
        <c:axId val="857825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57830032"/>
        <c:crosses val="autoZero"/>
        <c:auto val="1"/>
        <c:lblAlgn val="ctr"/>
        <c:lblOffset val="100"/>
        <c:noMultiLvlLbl val="0"/>
      </c:catAx>
      <c:valAx>
        <c:axId val="85783003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5782560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0.99</c:v>
                </c:pt>
                <c:pt idx="1">
                  <c:v>0.99</c:v>
                </c:pt>
                <c:pt idx="2">
                  <c:v>0.98</c:v>
                </c:pt>
                <c:pt idx="3">
                  <c:v>0.95</c:v>
                </c:pt>
                <c:pt idx="4">
                  <c:v>0.9</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1.48999921396837E-3"/>
                  <c:y val="-5.1371284516255902E-2"/>
                </c:manualLayout>
              </c:layout>
              <c:showLegendKey val="0"/>
              <c:showVal val="1"/>
              <c:showCatName val="0"/>
              <c:showSerName val="0"/>
              <c:showPercent val="0"/>
              <c:showBubbleSize val="0"/>
              <c:extLst>
                <c:ext xmlns:c15="http://schemas.microsoft.com/office/drawing/2012/chart" uri="{CE6537A1-D6FC-4f65-9D91-7224C49458BB}">
                  <c15:layout>
                    <c:manualLayout>
                      <c:w val="4.6635139368100903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6.32263878067662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2.2348521732600299E-3"/>
                  <c:y val="-6.3226543383507902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1.0000000000000009E-2</c:v>
                </c:pt>
                <c:pt idx="1">
                  <c:v>1.0000000000000009E-2</c:v>
                </c:pt>
                <c:pt idx="2">
                  <c:v>2.0000000000000018E-2</c:v>
                </c:pt>
                <c:pt idx="3">
                  <c:v>5.0000000000000044E-2</c:v>
                </c:pt>
                <c:pt idx="4">
                  <c:v>9.9999999999999978E-2</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372527952"/>
        <c:axId val="372511424"/>
      </c:barChart>
      <c:catAx>
        <c:axId val="372527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72511424"/>
        <c:crosses val="autoZero"/>
        <c:auto val="1"/>
        <c:lblAlgn val="ctr"/>
        <c:lblOffset val="100"/>
        <c:noMultiLvlLbl val="0"/>
      </c:catAx>
      <c:valAx>
        <c:axId val="37251142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72527952"/>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10462586851796"/>
                  <c:y val="0.127521162881834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14227297361232"/>
                  <c:y val="-4.3856290426885797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13235886962672699"/>
                  <c:y val="-0.169803998410273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0.72</c:v>
                </c:pt>
                <c:pt idx="1">
                  <c:v>0.02</c:v>
                </c:pt>
                <c:pt idx="2">
                  <c:v>0.02</c:v>
                </c:pt>
                <c:pt idx="3">
                  <c:v>0.23</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59628894708399"/>
          <c:y val="0.157717202919917"/>
          <c:w val="0.79411522189941397"/>
          <c:h val="0.7364437251839"/>
        </c:manualLayout>
      </c:layout>
      <c:barChart>
        <c:barDir val="col"/>
        <c:grouping val="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Airfare
$9899.5M</c:v>
                </c:pt>
                <c:pt idx="1">
                  <c:v>Lodging
$8488.8M</c:v>
                </c:pt>
                <c:pt idx="2">
                  <c:v>Meal
$3227.2M</c:v>
                </c:pt>
                <c:pt idx="3">
                  <c:v>Ground Trans.
$2047.6M</c:v>
                </c:pt>
                <c:pt idx="4">
                  <c:v>Ent.
$1510.4M</c:v>
                </c:pt>
                <c:pt idx="5">
                  <c:v>Car Rental
$929.8M</c:v>
                </c:pt>
                <c:pt idx="6">
                  <c:v>Meetings
$768.7M</c:v>
                </c:pt>
                <c:pt idx="7">
                  <c:v>Training
$443.3M</c:v>
                </c:pt>
                <c:pt idx="8">
                  <c:v>Gas
$276.7M</c:v>
                </c:pt>
              </c:strCache>
            </c:strRef>
          </c:cat>
          <c:val>
            <c:numRef>
              <c:f>Sheet1!$B$2:$B$10</c:f>
              <c:numCache>
                <c:formatCode>0%</c:formatCode>
                <c:ptCount val="9"/>
                <c:pt idx="0">
                  <c:v>0.99</c:v>
                </c:pt>
                <c:pt idx="1">
                  <c:v>0.98</c:v>
                </c:pt>
                <c:pt idx="2">
                  <c:v>0.96</c:v>
                </c:pt>
                <c:pt idx="3">
                  <c:v>0.95</c:v>
                </c:pt>
                <c:pt idx="4">
                  <c:v>0.94</c:v>
                </c:pt>
                <c:pt idx="5">
                  <c:v>0.97</c:v>
                </c:pt>
                <c:pt idx="6">
                  <c:v>0.97</c:v>
                </c:pt>
                <c:pt idx="7">
                  <c:v>0.93</c:v>
                </c:pt>
                <c:pt idx="8">
                  <c:v>0.95</c:v>
                </c:pt>
              </c:numCache>
            </c:numRef>
          </c:val>
          <c:extLst>
            <c:ext xmlns:c16="http://schemas.microsoft.com/office/drawing/2014/chart" uri="{C3380CC4-5D6E-409C-BE32-E72D297353CC}">
              <c16:uniqueId val="{00000000-9F6B-8243-8359-43689CC67A7E}"/>
            </c:ext>
          </c:extLst>
        </c:ser>
        <c:ser>
          <c:idx val="1"/>
          <c:order val="1"/>
          <c:tx>
            <c:strRef>
              <c:f>Sheet1!$C$1</c:f>
              <c:strCache>
                <c:ptCount val="1"/>
                <c:pt idx="0">
                  <c:v>Non-Amex-accepting Merchants</c:v>
                </c:pt>
              </c:strCache>
            </c:strRef>
          </c:tx>
          <c:spPr>
            <a:solidFill>
              <a:schemeClr val="accent2">
                <a:lumMod val="60000"/>
                <a:lumOff val="40000"/>
              </a:schemeClr>
            </a:solidFill>
            <a:ln>
              <a:noFill/>
            </a:ln>
            <a:effectLst/>
          </c:spPr>
          <c:invertIfNegative val="0"/>
          <c:dLbls>
            <c:dLbl>
              <c:idx val="0"/>
              <c:layout>
                <c:manualLayout>
                  <c:x val="0"/>
                  <c:y val="-2.63095497904708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F6B-8243-8359-43689CC67A7E}"/>
                </c:ext>
              </c:extLst>
            </c:dLbl>
            <c:dLbl>
              <c:idx val="1"/>
              <c:layout>
                <c:manualLayout>
                  <c:x val="0"/>
                  <c:y val="-3.37482617848003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F6B-8243-8359-43689CC67A7E}"/>
                </c:ext>
              </c:extLst>
            </c:dLbl>
            <c:dLbl>
              <c:idx val="2"/>
              <c:layout>
                <c:manualLayout>
                  <c:x val="0"/>
                  <c:y val="-4.09124442686226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F6B-8243-8359-43689CC67A7E}"/>
                </c:ext>
              </c:extLst>
            </c:dLbl>
            <c:dLbl>
              <c:idx val="3"/>
              <c:layout>
                <c:manualLayout>
                  <c:x val="-5.4232057887867501E-17"/>
                  <c:y val="-4.49061725428979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F6B-8243-8359-43689CC67A7E}"/>
                </c:ext>
              </c:extLst>
            </c:dLbl>
            <c:dLbl>
              <c:idx val="4"/>
              <c:layout>
                <c:manualLayout>
                  <c:x val="0"/>
                  <c:y val="-4.8350841796158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F6B-8243-8359-43689CC67A7E}"/>
                </c:ext>
              </c:extLst>
            </c:dLbl>
            <c:dLbl>
              <c:idx val="5"/>
              <c:layout>
                <c:manualLayout>
                  <c:x val="0"/>
                  <c:y val="-3.40224768285143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9F6B-8243-8359-43689CC67A7E}"/>
                </c:ext>
              </c:extLst>
            </c:dLbl>
            <c:dLbl>
              <c:idx val="6"/>
              <c:layout>
                <c:manualLayout>
                  <c:x val="0"/>
                  <c:y val="-3.34737322742929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9F6B-8243-8359-43689CC67A7E}"/>
                </c:ext>
              </c:extLst>
            </c:dLbl>
            <c:dLbl>
              <c:idx val="7"/>
              <c:layout>
                <c:manualLayout>
                  <c:x val="-1.4790732103971201E-3"/>
                  <c:y val="-4.917411586088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9F6B-8243-8359-43689CC67A7E}"/>
                </c:ext>
              </c:extLst>
            </c:dLbl>
            <c:dLbl>
              <c:idx val="8"/>
              <c:layout>
                <c:manualLayout>
                  <c:x val="-1.4790732103971201E-3"/>
                  <c:y val="-4.00891702038939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9F6B-8243-8359-43689CC67A7E}"/>
                </c:ext>
              </c:extLst>
            </c:dLbl>
            <c:dLbl>
              <c:idx val="9"/>
              <c:layout>
                <c:manualLayout>
                  <c:x val="1.08464115775734E-16"/>
                  <c:y val="-2.63095497904708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9F6B-8243-8359-43689CC67A7E}"/>
                </c:ext>
              </c:extLst>
            </c:dLbl>
            <c:spPr>
              <a:noFill/>
              <a:ln>
                <a:noFill/>
              </a:ln>
              <a:effectLst/>
            </c:spPr>
            <c:txPr>
              <a:bodyPr rot="0" spcFirstLastPara="1" vertOverflow="ellipsis" vert="horz" wrap="square" lIns="38100" tIns="19050" rIns="38100" bIns="18288" anchor="ctr" anchorCtr="1">
                <a:spAutoFit/>
              </a:bodyPr>
              <a:lstStyle/>
              <a:p>
                <a:pPr>
                  <a:defRPr sz="1000"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Airfare
$9899.5M</c:v>
                </c:pt>
                <c:pt idx="1">
                  <c:v>Lodging
$8488.8M</c:v>
                </c:pt>
                <c:pt idx="2">
                  <c:v>Meal
$3227.2M</c:v>
                </c:pt>
                <c:pt idx="3">
                  <c:v>Ground Trans.
$2047.6M</c:v>
                </c:pt>
                <c:pt idx="4">
                  <c:v>Ent.
$1510.4M</c:v>
                </c:pt>
                <c:pt idx="5">
                  <c:v>Car Rental
$929.8M</c:v>
                </c:pt>
                <c:pt idx="6">
                  <c:v>Meetings
$768.7M</c:v>
                </c:pt>
                <c:pt idx="7">
                  <c:v>Training
$443.3M</c:v>
                </c:pt>
                <c:pt idx="8">
                  <c:v>Gas
$276.7M</c:v>
                </c:pt>
              </c:strCache>
            </c:strRef>
          </c:cat>
          <c:val>
            <c:numRef>
              <c:f>Sheet1!$C$2:$C$10</c:f>
              <c:numCache>
                <c:formatCode>0%</c:formatCode>
                <c:ptCount val="9"/>
                <c:pt idx="0">
                  <c:v>0.01</c:v>
                </c:pt>
                <c:pt idx="1">
                  <c:v>0.02</c:v>
                </c:pt>
                <c:pt idx="2">
                  <c:v>0.04</c:v>
                </c:pt>
                <c:pt idx="3">
                  <c:v>0.05</c:v>
                </c:pt>
                <c:pt idx="4">
                  <c:v>0.06</c:v>
                </c:pt>
                <c:pt idx="5">
                  <c:v>0.03</c:v>
                </c:pt>
                <c:pt idx="6">
                  <c:v>0.03</c:v>
                </c:pt>
                <c:pt idx="7">
                  <c:v>7.0000000000000007E-2</c:v>
                </c:pt>
                <c:pt idx="8">
                  <c:v>0.05</c:v>
                </c:pt>
              </c:numCache>
            </c:numRef>
          </c:val>
          <c:extLst>
            <c:ext xmlns:c16="http://schemas.microsoft.com/office/drawing/2014/chart" uri="{C3380CC4-5D6E-409C-BE32-E72D297353CC}">
              <c16:uniqueId val="{00000001-9F6B-8243-8359-43689CC67A7E}"/>
            </c:ext>
          </c:extLst>
        </c:ser>
        <c:dLbls>
          <c:showLegendKey val="0"/>
          <c:showVal val="0"/>
          <c:showCatName val="0"/>
          <c:showSerName val="0"/>
          <c:showPercent val="0"/>
          <c:showBubbleSize val="0"/>
        </c:dLbls>
        <c:gapWidth val="40"/>
        <c:overlap val="100"/>
        <c:axId val="439644832"/>
        <c:axId val="439649648"/>
      </c:barChart>
      <c:catAx>
        <c:axId val="439644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crossAx val="439649648"/>
        <c:crosses val="autoZero"/>
        <c:auto val="1"/>
        <c:lblAlgn val="ctr"/>
        <c:lblOffset val="100"/>
        <c:noMultiLvlLbl val="0"/>
      </c:catAx>
      <c:valAx>
        <c:axId val="439649648"/>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39644832"/>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0"/>
          <c:y val="0.50427427021119198"/>
          <c:w val="0.14258405503177199"/>
          <c:h val="0.29794079454861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0128071877109299"/>
                  <c:y val="9.6744627404495201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1784596555946401"/>
                  <c:y val="-2.1872927159250901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0.66</c:v>
                </c:pt>
                <c:pt idx="1">
                  <c:v>0.03</c:v>
                </c:pt>
                <c:pt idx="2">
                  <c:v>0.05</c:v>
                </c:pt>
                <c:pt idx="3">
                  <c:v>0.26</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$7.9M</c:v>
                </c:pt>
                <c:pt idx="1">
                  <c:v>Car Rental
$0.9M</c:v>
                </c:pt>
                <c:pt idx="2">
                  <c:v>Lodging
$11.9M</c:v>
                </c:pt>
                <c:pt idx="3">
                  <c:v>Meals
$4.7M</c:v>
                </c:pt>
                <c:pt idx="4">
                  <c:v>Ground Trans.
$1.4M</c:v>
                </c:pt>
              </c:strCache>
            </c:strRef>
          </c:cat>
          <c:val>
            <c:numRef>
              <c:f>Sheet1!$B$2:$B$6</c:f>
              <c:numCache>
                <c:formatCode>0%</c:formatCode>
                <c:ptCount val="5"/>
                <c:pt idx="0">
                  <c:v>0.99</c:v>
                </c:pt>
                <c:pt idx="1">
                  <c:v>1</c:v>
                </c:pt>
                <c:pt idx="2">
                  <c:v>0.98</c:v>
                </c:pt>
                <c:pt idx="3">
                  <c:v>0.99</c:v>
                </c:pt>
                <c:pt idx="4">
                  <c:v>0.96</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4.46982166467416E-3"/>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4.4698216646742103E-3"/>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91161836873795E-4"/>
                  <c:y val="-4.3467986040410099E-2"/>
                </c:manualLayout>
              </c:layout>
              <c:showLegendKey val="0"/>
              <c:showVal val="1"/>
              <c:showCatName val="0"/>
              <c:showSerName val="0"/>
              <c:showPercent val="0"/>
              <c:showBubbleSize val="0"/>
              <c:extLst>
                <c:ext xmlns:c15="http://schemas.microsoft.com/office/drawing/2012/chart" uri="{CE6537A1-D6FC-4f65-9D91-7224C49458BB}">
                  <c15:layout>
                    <c:manualLayout>
                      <c:w val="3.6205555483861097E-2"/>
                      <c:h val="6.6229641227587593E-2"/>
                    </c:manualLayout>
                  </c15:layout>
                </c:ext>
                <c:ext xmlns:c16="http://schemas.microsoft.com/office/drawing/2014/chart" uri="{C3380CC4-5D6E-409C-BE32-E72D297353CC}">
                  <c16:uniqueId val="{00000006-5033-004E-A4A9-396D8DFABC7F}"/>
                </c:ext>
              </c:extLst>
            </c:dLbl>
            <c:dLbl>
              <c:idx val="4"/>
              <c:layout>
                <c:manualLayout>
                  <c:x val="-1.0926104516578601E-16"/>
                  <c:y val="-4.7419946431816302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4631227980849002E-2"/>
                      <c:h val="5.8326342751741797E-2"/>
                    </c:manualLayout>
                  </c15:layout>
                </c:ext>
                <c:ext xmlns:c16="http://schemas.microsoft.com/office/drawing/2014/chart" uri="{C3380CC4-5D6E-409C-BE32-E72D297353CC}">
                  <c16:uniqueId val="{00000007-5033-004E-A4A9-396D8DFABC7F}"/>
                </c:ext>
              </c:extLst>
            </c:dLbl>
            <c:dLbl>
              <c:idx val="5"/>
              <c:layout>
                <c:manualLayout>
                  <c:x val="2.2349694914139601E-3"/>
                  <c:y val="-6.3226232230024604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$7.9M</c:v>
                </c:pt>
                <c:pt idx="1">
                  <c:v>Car Rental
$0.9M</c:v>
                </c:pt>
                <c:pt idx="2">
                  <c:v>Lodging
$11.9M</c:v>
                </c:pt>
                <c:pt idx="3">
                  <c:v>Meals
$4.7M</c:v>
                </c:pt>
                <c:pt idx="4">
                  <c:v>Ground Trans.
$1.4M</c:v>
                </c:pt>
              </c:strCache>
            </c:strRef>
          </c:cat>
          <c:val>
            <c:numRef>
              <c:f>Sheet1!$C$2:$C$6</c:f>
              <c:numCache>
                <c:formatCode>0%</c:formatCode>
                <c:ptCount val="5"/>
                <c:pt idx="0">
                  <c:v>1.0000000000000009E-2</c:v>
                </c:pt>
                <c:pt idx="1">
                  <c:v>0</c:v>
                </c:pt>
                <c:pt idx="2">
                  <c:v>2.0000000000000018E-2</c:v>
                </c:pt>
                <c:pt idx="3">
                  <c:v>1.0000000000000009E-2</c:v>
                </c:pt>
                <c:pt idx="4">
                  <c:v>4.0000000000000036E-2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369716944"/>
        <c:axId val="369711856"/>
      </c:barChart>
      <c:catAx>
        <c:axId val="369716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69711856"/>
        <c:crosses val="autoZero"/>
        <c:auto val="1"/>
        <c:lblAlgn val="ctr"/>
        <c:lblOffset val="100"/>
        <c:noMultiLvlLbl val="0"/>
      </c:catAx>
      <c:valAx>
        <c:axId val="369711856"/>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6971694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0.99</c:v>
                </c:pt>
                <c:pt idx="1">
                  <c:v>1</c:v>
                </c:pt>
                <c:pt idx="2">
                  <c:v>0.98</c:v>
                </c:pt>
                <c:pt idx="3">
                  <c:v>0.99</c:v>
                </c:pt>
                <c:pt idx="4">
                  <c:v>0.85</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5.8659076854967502E-8"/>
                  <c:y val="-4.1492316998190303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4.64713950379732E-2"/>
                    </c:manualLayout>
                  </c15:layout>
                </c:ext>
                <c:ext xmlns:c16="http://schemas.microsoft.com/office/drawing/2014/chart" uri="{C3380CC4-5D6E-409C-BE32-E72D297353CC}">
                  <c16:uniqueId val="{00000003-5FE5-E648-BC5C-1012F1BF2D4F}"/>
                </c:ext>
              </c:extLst>
            </c:dLbl>
            <c:dLbl>
              <c:idx val="3"/>
              <c:layout>
                <c:manualLayout>
                  <c:x val="7.4502893652266704E-4"/>
                  <c:y val="-3.7540512183525797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6205555483861097E-2"/>
                      <c:h val="5.4374693513819003E-2"/>
                    </c:manualLayout>
                  </c15:layout>
                </c:ext>
                <c:ext xmlns:c16="http://schemas.microsoft.com/office/drawing/2014/chart" uri="{C3380CC4-5D6E-409C-BE32-E72D297353CC}">
                  <c16:uniqueId val="{00000004-5FE5-E648-BC5C-1012F1BF2D4F}"/>
                </c:ext>
              </c:extLst>
            </c:dLbl>
            <c:dLbl>
              <c:idx val="4"/>
              <c:layout>
                <c:manualLayout>
                  <c:x val="-1.0926104516578601E-16"/>
                  <c:y val="-8.29846339963806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2.2349108323370002E-3"/>
                  <c:y val="-0.114597827899764"/>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1.0000000000000009E-2</c:v>
                </c:pt>
                <c:pt idx="1">
                  <c:v>0</c:v>
                </c:pt>
                <c:pt idx="2">
                  <c:v>2.0000000000000018E-2</c:v>
                </c:pt>
                <c:pt idx="3">
                  <c:v>1.0000000000000009E-2</c:v>
                </c:pt>
                <c:pt idx="4">
                  <c:v>0.15000000000000002</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857866784"/>
        <c:axId val="819680688"/>
      </c:barChart>
      <c:catAx>
        <c:axId val="857866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19680688"/>
        <c:crosses val="autoZero"/>
        <c:auto val="1"/>
        <c:lblAlgn val="ctr"/>
        <c:lblOffset val="100"/>
        <c:noMultiLvlLbl val="0"/>
      </c:catAx>
      <c:valAx>
        <c:axId val="819680688"/>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5786678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74593438449094"/>
                  <c:y val="-0.103131054079766"/>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4673631583544001"/>
                  <c:y val="-2.19657073380813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4050797275342101"/>
                  <c:y val="0.145200633674774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191122825343228"/>
                  <c:y val="0.102789706108397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0.27</c:v>
                </c:pt>
                <c:pt idx="1">
                  <c:v>0.06</c:v>
                </c:pt>
                <c:pt idx="2">
                  <c:v>0.02</c:v>
                </c:pt>
                <c:pt idx="3">
                  <c:v>0.65</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229684646933314"/>
                  <c:y val="-0.17736039006448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2276108461142"/>
                  <c:y val="-1.75688615872057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1921095508201199"/>
                  <c:y val="7.4853871218342194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0.16</c:v>
                </c:pt>
                <c:pt idx="1">
                  <c:v>0.16</c:v>
                </c:pt>
                <c:pt idx="2">
                  <c:v>0.02</c:v>
                </c:pt>
                <c:pt idx="3">
                  <c:v>0.67</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$160.2M</c:v>
                </c:pt>
                <c:pt idx="1">
                  <c:v>Car Rental
$3.9M</c:v>
                </c:pt>
                <c:pt idx="2">
                  <c:v>Lodging
$314.5M</c:v>
                </c:pt>
                <c:pt idx="3">
                  <c:v>Meals
$231.2M</c:v>
                </c:pt>
                <c:pt idx="4">
                  <c:v>Ground Trans.
$124.0M</c:v>
                </c:pt>
              </c:strCache>
            </c:strRef>
          </c:cat>
          <c:val>
            <c:numRef>
              <c:f>Sheet1!$B$2:$B$6</c:f>
              <c:numCache>
                <c:formatCode>0%</c:formatCode>
                <c:ptCount val="5"/>
                <c:pt idx="0">
                  <c:v>0.99</c:v>
                </c:pt>
                <c:pt idx="1">
                  <c:v>0.94</c:v>
                </c:pt>
                <c:pt idx="2">
                  <c:v>0.98</c:v>
                </c:pt>
                <c:pt idx="3">
                  <c:v>0.99</c:v>
                </c:pt>
                <c:pt idx="4">
                  <c:v>0.98</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0"/>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5028936522557E-4"/>
                  <c:y val="-3.1613038326641502E-2"/>
                </c:manualLayout>
              </c:layout>
              <c:showLegendKey val="0"/>
              <c:showVal val="1"/>
              <c:showCatName val="0"/>
              <c:showSerName val="0"/>
              <c:showPercent val="0"/>
              <c:showBubbleSize val="0"/>
              <c:extLst>
                <c:ext xmlns:c15="http://schemas.microsoft.com/office/drawing/2012/chart" uri="{CE6537A1-D6FC-4f65-9D91-7224C49458BB}">
                  <c15:layout>
                    <c:manualLayout>
                      <c:w val="3.6205555483861097E-2"/>
                      <c:h val="6.6229641227587593E-2"/>
                    </c:manualLayout>
                  </c15:layout>
                </c:ext>
                <c:ext xmlns:c16="http://schemas.microsoft.com/office/drawing/2014/chart" uri="{C3380CC4-5D6E-409C-BE32-E72D297353CC}">
                  <c16:uniqueId val="{00000006-5033-004E-A4A9-396D8DFABC7F}"/>
                </c:ext>
              </c:extLst>
            </c:dLbl>
            <c:dLbl>
              <c:idx val="4"/>
              <c:layout>
                <c:manualLayout>
                  <c:x val="0"/>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1161836884702E-4"/>
                  <c:y val="-7.5081179943793194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$160.2M</c:v>
                </c:pt>
                <c:pt idx="1">
                  <c:v>Car Rental
$3.9M</c:v>
                </c:pt>
                <c:pt idx="2">
                  <c:v>Lodging
$314.5M</c:v>
                </c:pt>
                <c:pt idx="3">
                  <c:v>Meals
$231.2M</c:v>
                </c:pt>
                <c:pt idx="4">
                  <c:v>Ground Trans.
$124.0M</c:v>
                </c:pt>
              </c:strCache>
            </c:strRef>
          </c:cat>
          <c:val>
            <c:numRef>
              <c:f>Sheet1!$C$2:$C$6</c:f>
              <c:numCache>
                <c:formatCode>0%</c:formatCode>
                <c:ptCount val="5"/>
                <c:pt idx="0">
                  <c:v>1.0000000000000009E-2</c:v>
                </c:pt>
                <c:pt idx="1">
                  <c:v>6.0000000000000053E-2</c:v>
                </c:pt>
                <c:pt idx="2">
                  <c:v>2.0000000000000018E-2</c:v>
                </c:pt>
                <c:pt idx="3">
                  <c:v>1.0000000000000009E-2</c:v>
                </c:pt>
                <c:pt idx="4">
                  <c:v>2.0000000000000018E-2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819319296"/>
        <c:axId val="376056128"/>
      </c:barChart>
      <c:catAx>
        <c:axId val="8193192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76056128"/>
        <c:crosses val="autoZero"/>
        <c:auto val="1"/>
        <c:lblAlgn val="ctr"/>
        <c:lblOffset val="100"/>
        <c:noMultiLvlLbl val="0"/>
      </c:catAx>
      <c:valAx>
        <c:axId val="376056128"/>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1931929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0.99</c:v>
                </c:pt>
                <c:pt idx="1">
                  <c:v>0.95</c:v>
                </c:pt>
                <c:pt idx="2">
                  <c:v>0.99</c:v>
                </c:pt>
                <c:pt idx="3">
                  <c:v>0.98</c:v>
                </c:pt>
                <c:pt idx="4">
                  <c:v>0.99</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0"/>
                  <c:y val="-4.7419790855074702E-2"/>
                </c:manualLayout>
              </c:layout>
              <c:tx>
                <c:rich>
                  <a:bodyPr/>
                  <a:lstStyle/>
                  <a:p>
                    <a:fld id="{B41116E4-20B4-D84F-8B56-9EEC443E673D}"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5FE5-E648-BC5C-1012F1BF2D4F}"/>
                </c:ext>
              </c:extLst>
            </c:dLbl>
            <c:dLbl>
              <c:idx val="2"/>
              <c:layout>
                <c:manualLayout>
                  <c:x val="0"/>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91161836873795E-4"/>
                  <c:y val="-3.55646875645644E-2"/>
                </c:manualLayout>
              </c:layout>
              <c:showLegendKey val="0"/>
              <c:showVal val="1"/>
              <c:showCatName val="0"/>
              <c:showSerName val="0"/>
              <c:showPercent val="0"/>
              <c:showBubbleSize val="0"/>
              <c:extLst>
                <c:ext xmlns:c15="http://schemas.microsoft.com/office/drawing/2012/chart" uri="{CE6537A1-D6FC-4f65-9D91-7224C49458BB}">
                  <c15:layout>
                    <c:manualLayout>
                      <c:w val="3.6205555483861097E-2"/>
                      <c:h val="6.6229641227587593E-2"/>
                    </c:manualLayout>
                  </c15:layout>
                </c:ext>
                <c:ext xmlns:c16="http://schemas.microsoft.com/office/drawing/2014/chart" uri="{C3380CC4-5D6E-409C-BE32-E72D297353CC}">
                  <c16:uniqueId val="{00000004-5FE5-E648-BC5C-1012F1BF2D4F}"/>
                </c:ext>
              </c:extLst>
            </c:dLbl>
            <c:dLbl>
              <c:idx val="4"/>
              <c:layout>
                <c:manualLayout>
                  <c:x val="0"/>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2.23496949141418E-3"/>
                  <c:y val="-9.0887932472226401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6.8984247691472003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1.0000000000000009E-2</c:v>
                </c:pt>
                <c:pt idx="1">
                  <c:v>5.0000000000000044E-2</c:v>
                </c:pt>
                <c:pt idx="2">
                  <c:v>1.0000000000000009E-2</c:v>
                </c:pt>
                <c:pt idx="3">
                  <c:v>2.0000000000000018E-2</c:v>
                </c:pt>
                <c:pt idx="4">
                  <c:v>1.0000000000000009E-2</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837763728"/>
        <c:axId val="775316640"/>
      </c:barChart>
      <c:catAx>
        <c:axId val="8377637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75316640"/>
        <c:crosses val="autoZero"/>
        <c:auto val="1"/>
        <c:lblAlgn val="ctr"/>
        <c:lblOffset val="100"/>
        <c:noMultiLvlLbl val="0"/>
      </c:catAx>
      <c:valAx>
        <c:axId val="775316640"/>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37763728"/>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10462586851796"/>
                  <c:y val="0.145107853495942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1491268404946101"/>
                  <c:y val="1.33004540689647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0.65</c:v>
                </c:pt>
                <c:pt idx="1">
                  <c:v>0.02</c:v>
                </c:pt>
                <c:pt idx="2">
                  <c:v>0.05</c:v>
                </c:pt>
                <c:pt idx="3">
                  <c:v>0.28999999999999998</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9393522430653001"/>
                  <c:y val="0.140711353939765"/>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0315497663033799"/>
                  <c:y val="6.6060525911288304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0.56000000000000005</c:v>
                </c:pt>
                <c:pt idx="1">
                  <c:v>0.04</c:v>
                </c:pt>
                <c:pt idx="2">
                  <c:v>0.11</c:v>
                </c:pt>
                <c:pt idx="3">
                  <c:v>0.28000000000000003</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$14.4M</c:v>
                </c:pt>
                <c:pt idx="1">
                  <c:v>Car Rental
$0.2M</c:v>
                </c:pt>
                <c:pt idx="2">
                  <c:v>Lodging
$21.1M</c:v>
                </c:pt>
                <c:pt idx="3">
                  <c:v>Meals
$7.5M</c:v>
                </c:pt>
                <c:pt idx="4">
                  <c:v>Ground Trans.
$2.6M</c:v>
                </c:pt>
              </c:strCache>
            </c:strRef>
          </c:cat>
          <c:val>
            <c:numRef>
              <c:f>Sheet1!$B$2:$B$6</c:f>
              <c:numCache>
                <c:formatCode>0%</c:formatCode>
                <c:ptCount val="5"/>
                <c:pt idx="0">
                  <c:v>0.92</c:v>
                </c:pt>
                <c:pt idx="1">
                  <c:v>0.96</c:v>
                </c:pt>
                <c:pt idx="2">
                  <c:v>0.98</c:v>
                </c:pt>
                <c:pt idx="3">
                  <c:v>0.97</c:v>
                </c:pt>
                <c:pt idx="4">
                  <c:v>0.89</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1.48994055489143E-3"/>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8659076964228499E-8"/>
                  <c:y val="-4.54438106593716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5.4374693513819003E-2"/>
                    </c:manualLayout>
                  </c15:layout>
                </c:ext>
                <c:ext xmlns:c16="http://schemas.microsoft.com/office/drawing/2014/chart" uri="{C3380CC4-5D6E-409C-BE32-E72D297353CC}">
                  <c16:uniqueId val="{00000004-5033-004E-A4A9-396D8DFABC7F}"/>
                </c:ext>
              </c:extLst>
            </c:dLbl>
            <c:dLbl>
              <c:idx val="2"/>
              <c:layout>
                <c:manualLayout>
                  <c:x val="0"/>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5028936522557E-4"/>
                  <c:y val="-4.3467986040410099E-2"/>
                </c:manualLayout>
              </c:layout>
              <c:showLegendKey val="0"/>
              <c:showVal val="1"/>
              <c:showCatName val="0"/>
              <c:showSerName val="0"/>
              <c:showPercent val="0"/>
              <c:showBubbleSize val="0"/>
              <c:extLst>
                <c:ext xmlns:c15="http://schemas.microsoft.com/office/drawing/2012/chart" uri="{CE6537A1-D6FC-4f65-9D91-7224C49458BB}">
                  <c15:layout>
                    <c:manualLayout>
                      <c:w val="3.6205555483861097E-2"/>
                      <c:h val="6.6229641227587593E-2"/>
                    </c:manualLayout>
                  </c15:layout>
                </c:ext>
                <c:ext xmlns:c16="http://schemas.microsoft.com/office/drawing/2014/chart" uri="{C3380CC4-5D6E-409C-BE32-E72D297353CC}">
                  <c16:uniqueId val="{00000006-5033-004E-A4A9-396D8DFABC7F}"/>
                </c:ext>
              </c:extLst>
            </c:dLbl>
            <c:dLbl>
              <c:idx val="4"/>
              <c:layout>
                <c:manualLayout>
                  <c:x val="-1.0926104516578601E-16"/>
                  <c:y val="-7.50813355205349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5.8659076854967502E-8"/>
                  <c:y val="-0.114597827899764"/>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6433950465929004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$14.4M</c:v>
                </c:pt>
                <c:pt idx="1">
                  <c:v>Car Rental
$0.2M</c:v>
                </c:pt>
                <c:pt idx="2">
                  <c:v>Lodging
$21.1M</c:v>
                </c:pt>
                <c:pt idx="3">
                  <c:v>Meals
$7.5M</c:v>
                </c:pt>
                <c:pt idx="4">
                  <c:v>Ground Trans.
$2.6M</c:v>
                </c:pt>
              </c:strCache>
            </c:strRef>
          </c:cat>
          <c:val>
            <c:numRef>
              <c:f>Sheet1!$C$2:$C$6</c:f>
              <c:numCache>
                <c:formatCode>0%</c:formatCode>
                <c:ptCount val="5"/>
                <c:pt idx="0">
                  <c:v>7.999999999999996E-2</c:v>
                </c:pt>
                <c:pt idx="1">
                  <c:v>4.0000000000000036E-2</c:v>
                </c:pt>
                <c:pt idx="2">
                  <c:v>2.0000000000000018E-2</c:v>
                </c:pt>
                <c:pt idx="3">
                  <c:v>3.0000000000000027E-2</c:v>
                </c:pt>
                <c:pt idx="4">
                  <c:v>0.10999999999999999</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843657680"/>
        <c:axId val="843684704"/>
      </c:barChart>
      <c:catAx>
        <c:axId val="8436576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43684704"/>
        <c:crosses val="autoZero"/>
        <c:auto val="1"/>
        <c:lblAlgn val="ctr"/>
        <c:lblOffset val="100"/>
        <c:noMultiLvlLbl val="0"/>
      </c:catAx>
      <c:valAx>
        <c:axId val="84368470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4365768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61"/>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8554435367878"/>
          <c:y val="0.15771704655303501"/>
          <c:w val="0.79411522189941397"/>
          <c:h val="0.7364437251839"/>
        </c:manualLayout>
      </c:layout>
      <c:barChart>
        <c:barDir val="col"/>
        <c:grouping val="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Airfare
21.3M</c:v>
                </c:pt>
                <c:pt idx="1">
                  <c:v>Lodging
22.8M</c:v>
                </c:pt>
                <c:pt idx="2">
                  <c:v>Meal
57.2M</c:v>
                </c:pt>
                <c:pt idx="3">
                  <c:v>Ground Trans.
62.7M</c:v>
                </c:pt>
                <c:pt idx="4">
                  <c:v>Ent.
11.3M</c:v>
                </c:pt>
                <c:pt idx="5">
                  <c:v>Car Rental
5.4M</c:v>
                </c:pt>
                <c:pt idx="6">
                  <c:v>Meetings
2.4M</c:v>
                </c:pt>
                <c:pt idx="7">
                  <c:v>Training
0.95M</c:v>
                </c:pt>
                <c:pt idx="8">
                  <c:v>Gas
7M</c:v>
                </c:pt>
              </c:strCache>
            </c:strRef>
          </c:cat>
          <c:val>
            <c:numRef>
              <c:f>Sheet1!$B$2:$B$10</c:f>
              <c:numCache>
                <c:formatCode>0%</c:formatCode>
                <c:ptCount val="9"/>
                <c:pt idx="0">
                  <c:v>0.99</c:v>
                </c:pt>
                <c:pt idx="1">
                  <c:v>0.98</c:v>
                </c:pt>
                <c:pt idx="2">
                  <c:v>0.96</c:v>
                </c:pt>
                <c:pt idx="3">
                  <c:v>0.93</c:v>
                </c:pt>
                <c:pt idx="4">
                  <c:v>0.94</c:v>
                </c:pt>
                <c:pt idx="5">
                  <c:v>0.97</c:v>
                </c:pt>
                <c:pt idx="6">
                  <c:v>0.94</c:v>
                </c:pt>
                <c:pt idx="7">
                  <c:v>0.93</c:v>
                </c:pt>
                <c:pt idx="8">
                  <c:v>0.95</c:v>
                </c:pt>
              </c:numCache>
            </c:numRef>
          </c:val>
          <c:extLst>
            <c:ext xmlns:c16="http://schemas.microsoft.com/office/drawing/2014/chart" uri="{C3380CC4-5D6E-409C-BE32-E72D297353CC}">
              <c16:uniqueId val="{00000000-15C2-944D-8CB0-4907F50417AA}"/>
            </c:ext>
          </c:extLst>
        </c:ser>
        <c:ser>
          <c:idx val="1"/>
          <c:order val="1"/>
          <c:tx>
            <c:strRef>
              <c:f>Sheet1!$C$1</c:f>
              <c:strCache>
                <c:ptCount val="1"/>
                <c:pt idx="0">
                  <c:v>Non-Amex-accepting Merchants</c:v>
                </c:pt>
              </c:strCache>
            </c:strRef>
          </c:tx>
          <c:spPr>
            <a:solidFill>
              <a:schemeClr val="accent2">
                <a:lumMod val="60000"/>
                <a:lumOff val="40000"/>
              </a:schemeClr>
            </a:solidFill>
            <a:ln>
              <a:noFill/>
            </a:ln>
            <a:effectLst/>
          </c:spPr>
          <c:invertIfNegative val="0"/>
          <c:dLbls>
            <c:dLbl>
              <c:idx val="0"/>
              <c:layout>
                <c:manualLayout>
                  <c:x val="-2.7116028943933599E-17"/>
                  <c:y val="-3.03032780647462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5C2-944D-8CB0-4907F50417AA}"/>
                </c:ext>
              </c:extLst>
            </c:dLbl>
            <c:dLbl>
              <c:idx val="1"/>
              <c:layout>
                <c:manualLayout>
                  <c:x val="0"/>
                  <c:y val="-4.57294466076266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5C2-944D-8CB0-4907F50417AA}"/>
                </c:ext>
              </c:extLst>
            </c:dLbl>
            <c:dLbl>
              <c:idx val="2"/>
              <c:layout>
                <c:manualLayout>
                  <c:x val="-5.42320578878671E-17"/>
                  <c:y val="-2.893125944579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5C2-944D-8CB0-4907F50417AA}"/>
                </c:ext>
              </c:extLst>
            </c:dLbl>
            <c:dLbl>
              <c:idx val="3"/>
              <c:layout>
                <c:manualLayout>
                  <c:x val="5.42320578878671E-17"/>
                  <c:y val="-3.29249877200716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5C2-944D-8CB0-4907F50417AA}"/>
                </c:ext>
              </c:extLst>
            </c:dLbl>
            <c:dLbl>
              <c:idx val="4"/>
              <c:layout>
                <c:manualLayout>
                  <c:x val="0"/>
                  <c:y val="-4.8350841796158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5C2-944D-8CB0-4907F50417AA}"/>
                </c:ext>
              </c:extLst>
            </c:dLbl>
            <c:dLbl>
              <c:idx val="5"/>
              <c:layout>
                <c:manualLayout>
                  <c:x val="-1.4790732103971201E-3"/>
                  <c:y val="-3.40224768285143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15C2-944D-8CB0-4907F50417AA}"/>
                </c:ext>
              </c:extLst>
            </c:dLbl>
            <c:dLbl>
              <c:idx val="6"/>
              <c:layout>
                <c:manualLayout>
                  <c:x val="1.4790732103971201E-3"/>
                  <c:y val="-3.34737322742929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15C2-944D-8CB0-4907F50417AA}"/>
                </c:ext>
              </c:extLst>
            </c:dLbl>
            <c:dLbl>
              <c:idx val="7"/>
              <c:layout>
                <c:manualLayout>
                  <c:x val="-1.08464115775734E-16"/>
                  <c:y val="-4.51803875866119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15C2-944D-8CB0-4907F50417AA}"/>
                </c:ext>
              </c:extLst>
            </c:dLbl>
            <c:dLbl>
              <c:idx val="8"/>
              <c:layout>
                <c:manualLayout>
                  <c:x val="2.9581464207942298E-3"/>
                  <c:y val="-5.20701977933236E-2"/>
                </c:manualLayout>
              </c:layout>
              <c:spPr>
                <a:noFill/>
                <a:ln>
                  <a:noFill/>
                </a:ln>
                <a:effectLst/>
              </c:spPr>
              <c:txPr>
                <a:bodyPr rot="0" spcFirstLastPara="1" vertOverflow="ellipsis" vert="horz" wrap="square" lIns="38100" tIns="19050" rIns="38100" bIns="19050" anchor="ctr" anchorCtr="1">
                  <a:noAutofit/>
                </a:bodyPr>
                <a:lstStyle/>
                <a:p>
                  <a:pPr>
                    <a:defRPr sz="1000"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0247047152620998E-2"/>
                      <c:h val="4.9881666145699999E-2"/>
                    </c:manualLayout>
                  </c15:layout>
                </c:ext>
                <c:ext xmlns:c16="http://schemas.microsoft.com/office/drawing/2014/chart" uri="{C3380CC4-5D6E-409C-BE32-E72D297353CC}">
                  <c16:uniqueId val="{00000009-15C2-944D-8CB0-4907F50417AA}"/>
                </c:ext>
              </c:extLst>
            </c:dLbl>
            <c:dLbl>
              <c:idx val="9"/>
              <c:layout>
                <c:manualLayout>
                  <c:x val="-2.95814642079434E-3"/>
                  <c:y val="-2.63095497904708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15C2-944D-8CB0-4907F50417AA}"/>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Airfare
21.3M</c:v>
                </c:pt>
                <c:pt idx="1">
                  <c:v>Lodging
22.8M</c:v>
                </c:pt>
                <c:pt idx="2">
                  <c:v>Meal
57.2M</c:v>
                </c:pt>
                <c:pt idx="3">
                  <c:v>Ground Trans.
62.7M</c:v>
                </c:pt>
                <c:pt idx="4">
                  <c:v>Ent.
11.3M</c:v>
                </c:pt>
                <c:pt idx="5">
                  <c:v>Car Rental
5.4M</c:v>
                </c:pt>
                <c:pt idx="6">
                  <c:v>Meetings
2.4M</c:v>
                </c:pt>
                <c:pt idx="7">
                  <c:v>Training
0.95M</c:v>
                </c:pt>
                <c:pt idx="8">
                  <c:v>Gas
7M</c:v>
                </c:pt>
              </c:strCache>
            </c:strRef>
          </c:cat>
          <c:val>
            <c:numRef>
              <c:f>Sheet1!$C$2:$C$10</c:f>
              <c:numCache>
                <c:formatCode>0%</c:formatCode>
                <c:ptCount val="9"/>
                <c:pt idx="0">
                  <c:v>0.01</c:v>
                </c:pt>
                <c:pt idx="1">
                  <c:v>0.02</c:v>
                </c:pt>
                <c:pt idx="2">
                  <c:v>0.04</c:v>
                </c:pt>
                <c:pt idx="3">
                  <c:v>7.0000000000000007E-2</c:v>
                </c:pt>
                <c:pt idx="4">
                  <c:v>0.06</c:v>
                </c:pt>
                <c:pt idx="5">
                  <c:v>0.03</c:v>
                </c:pt>
                <c:pt idx="6">
                  <c:v>0.06</c:v>
                </c:pt>
                <c:pt idx="7">
                  <c:v>7.0000000000000007E-2</c:v>
                </c:pt>
                <c:pt idx="8">
                  <c:v>0.05</c:v>
                </c:pt>
              </c:numCache>
            </c:numRef>
          </c:val>
          <c:extLst>
            <c:ext xmlns:c16="http://schemas.microsoft.com/office/drawing/2014/chart" uri="{C3380CC4-5D6E-409C-BE32-E72D297353CC}">
              <c16:uniqueId val="{0000000B-15C2-944D-8CB0-4907F50417AA}"/>
            </c:ext>
          </c:extLst>
        </c:ser>
        <c:dLbls>
          <c:showLegendKey val="0"/>
          <c:showVal val="0"/>
          <c:showCatName val="0"/>
          <c:showSerName val="0"/>
          <c:showPercent val="0"/>
          <c:showBubbleSize val="0"/>
        </c:dLbls>
        <c:gapWidth val="40"/>
        <c:overlap val="100"/>
        <c:axId val="379355328"/>
        <c:axId val="378590880"/>
      </c:barChart>
      <c:catAx>
        <c:axId val="3793553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crossAx val="378590880"/>
        <c:crosses val="autoZero"/>
        <c:auto val="1"/>
        <c:lblAlgn val="ctr"/>
        <c:lblOffset val="100"/>
        <c:noMultiLvlLbl val="0"/>
      </c:catAx>
      <c:valAx>
        <c:axId val="378590880"/>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379355328"/>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5.9162928415884596E-3"/>
          <c:y val="0.50427423265385496"/>
          <c:w val="0.14258405503177199"/>
          <c:h val="0.29794079454861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0.93</c:v>
                </c:pt>
                <c:pt idx="1">
                  <c:v>0.98</c:v>
                </c:pt>
                <c:pt idx="2">
                  <c:v>0.98</c:v>
                </c:pt>
                <c:pt idx="3">
                  <c:v>0.96</c:v>
                </c:pt>
                <c:pt idx="4">
                  <c:v>0.63</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1.48994055489138E-3"/>
                  <c:y val="-5.92747385688432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1.4898818958145499E-3"/>
                  <c:y val="-4.7419635278332997E-2"/>
                </c:manualLayout>
              </c:layout>
              <c:showLegendKey val="0"/>
              <c:showVal val="1"/>
              <c:showCatName val="0"/>
              <c:showSerName val="0"/>
              <c:showPercent val="0"/>
              <c:showBubbleSize val="0"/>
              <c:extLst>
                <c:ext xmlns:c15="http://schemas.microsoft.com/office/drawing/2012/chart" uri="{CE6537A1-D6FC-4f65-9D91-7224C49458BB}">
                  <c15:layout>
                    <c:manualLayout>
                      <c:w val="4.6635139368100903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0.16201761875483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2.2349108323372201E-3"/>
                  <c:y val="-0.18572751418237601"/>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1964128801254801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6.9999999999999951E-2</c:v>
                </c:pt>
                <c:pt idx="1">
                  <c:v>2.0000000000000018E-2</c:v>
                </c:pt>
                <c:pt idx="2">
                  <c:v>2.0000000000000018E-2</c:v>
                </c:pt>
                <c:pt idx="3">
                  <c:v>4.0000000000000036E-2</c:v>
                </c:pt>
                <c:pt idx="4">
                  <c:v>0.37</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814612720"/>
        <c:axId val="814616992"/>
      </c:barChart>
      <c:catAx>
        <c:axId val="814612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14616992"/>
        <c:crosses val="autoZero"/>
        <c:auto val="1"/>
        <c:lblAlgn val="ctr"/>
        <c:lblOffset val="100"/>
        <c:noMultiLvlLbl val="0"/>
      </c:catAx>
      <c:valAx>
        <c:axId val="81461699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1461272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10462586851796"/>
                  <c:y val="0.171487889417104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1491268404946101"/>
                  <c:y val="2.64904720295456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0.64</c:v>
                </c:pt>
                <c:pt idx="1">
                  <c:v>0.08</c:v>
                </c:pt>
                <c:pt idx="2">
                  <c:v>0.01</c:v>
                </c:pt>
                <c:pt idx="3">
                  <c:v>0.28000000000000003</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6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6822599368056099"/>
                  <c:y val="0.202264771089142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0315497663033799"/>
                  <c:y val="5.72671806042343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0.61</c:v>
                </c:pt>
                <c:pt idx="1">
                  <c:v>0.06</c:v>
                </c:pt>
                <c:pt idx="2">
                  <c:v>0.02</c:v>
                </c:pt>
                <c:pt idx="3">
                  <c:v>0.3</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6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$8.7M</c:v>
                </c:pt>
                <c:pt idx="1">
                  <c:v>Car Rental
$0.4M</c:v>
                </c:pt>
                <c:pt idx="2">
                  <c:v>Lodging
$9.2M</c:v>
                </c:pt>
                <c:pt idx="3">
                  <c:v>Meals
$2.6M</c:v>
                </c:pt>
                <c:pt idx="4">
                  <c:v>Ground Trans.
$0.9M</c:v>
                </c:pt>
              </c:strCache>
            </c:strRef>
          </c:cat>
          <c:val>
            <c:numRef>
              <c:f>Sheet1!$B$2:$B$6</c:f>
              <c:numCache>
                <c:formatCode>0%</c:formatCode>
                <c:ptCount val="5"/>
                <c:pt idx="0">
                  <c:v>1</c:v>
                </c:pt>
                <c:pt idx="1">
                  <c:v>1</c:v>
                </c:pt>
                <c:pt idx="2">
                  <c:v>1</c:v>
                </c:pt>
                <c:pt idx="3">
                  <c:v>0.99</c:v>
                </c:pt>
                <c:pt idx="4">
                  <c:v>0.97</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9597622195656204E-3"/>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7.4491161836884702E-4"/>
                  <c:y val="-2.7661700242201898E-2"/>
                </c:manualLayout>
              </c:layout>
              <c:showLegendKey val="0"/>
              <c:showVal val="1"/>
              <c:showCatName val="0"/>
              <c:showSerName val="0"/>
              <c:showPercent val="0"/>
              <c:showBubbleSize val="0"/>
              <c:extLst>
                <c:ext xmlns:c15="http://schemas.microsoft.com/office/drawing/2012/chart" uri="{CE6537A1-D6FC-4f65-9D91-7224C49458BB}">
                  <c15:layout>
                    <c:manualLayout>
                      <c:w val="8.0903772130603194E-2"/>
                      <c:h val="6.6229641227587593E-2"/>
                    </c:manualLayout>
                  </c15:layout>
                </c:ext>
                <c:ext xmlns:c16="http://schemas.microsoft.com/office/drawing/2014/chart" uri="{C3380CC4-5D6E-409C-BE32-E72D297353CC}">
                  <c16:uniqueId val="{00000005-5033-004E-A4A9-396D8DFABC7F}"/>
                </c:ext>
              </c:extLst>
            </c:dLbl>
            <c:dLbl>
              <c:idx val="3"/>
              <c:layout>
                <c:manualLayout>
                  <c:x val="-7.4485295929188297E-4"/>
                  <c:y val="-2.76613890887186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0"/>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3.9516492379228899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$8.7M</c:v>
                </c:pt>
                <c:pt idx="1">
                  <c:v>Car Rental
$0.4M</c:v>
                </c:pt>
                <c:pt idx="2">
                  <c:v>Lodging
$9.2M</c:v>
                </c:pt>
                <c:pt idx="3">
                  <c:v>Meals
$2.6M</c:v>
                </c:pt>
                <c:pt idx="4">
                  <c:v>Ground Trans.
$0.9M</c:v>
                </c:pt>
              </c:strCache>
            </c:strRef>
          </c:cat>
          <c:val>
            <c:numRef>
              <c:f>Sheet1!$C$2:$C$6</c:f>
              <c:numCache>
                <c:formatCode>0%</c:formatCode>
                <c:ptCount val="5"/>
                <c:pt idx="0">
                  <c:v>0</c:v>
                </c:pt>
                <c:pt idx="1">
                  <c:v>0</c:v>
                </c:pt>
                <c:pt idx="2">
                  <c:v>0</c:v>
                </c:pt>
                <c:pt idx="3">
                  <c:v>1.0000000000000009E-2</c:v>
                </c:pt>
                <c:pt idx="4">
                  <c:v>3.0000000000000027E-2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375799056"/>
        <c:axId val="408914288"/>
      </c:barChart>
      <c:catAx>
        <c:axId val="3757990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408914288"/>
        <c:crosses val="autoZero"/>
        <c:auto val="1"/>
        <c:lblAlgn val="ctr"/>
        <c:lblOffset val="100"/>
        <c:noMultiLvlLbl val="0"/>
      </c:catAx>
      <c:valAx>
        <c:axId val="408914288"/>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7579905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1</c:v>
                </c:pt>
                <c:pt idx="1">
                  <c:v>0.99</c:v>
                </c:pt>
                <c:pt idx="2">
                  <c:v>0.99</c:v>
                </c:pt>
                <c:pt idx="3">
                  <c:v>0.99</c:v>
                </c:pt>
                <c:pt idx="4">
                  <c:v>0.93</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1.48994055489138E-3"/>
                  <c:y val="-2.37098954275372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0"/>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2.76615446654602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85295929188297E-4"/>
                  <c:y val="-4.3467986040410203E-2"/>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0"/>
                  <c:y val="-5.92747385688432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114597983476505"/>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0</c:v>
                </c:pt>
                <c:pt idx="1">
                  <c:v>1.0000000000000009E-2</c:v>
                </c:pt>
                <c:pt idx="2">
                  <c:v>1.0000000000000009E-2</c:v>
                </c:pt>
                <c:pt idx="3">
                  <c:v>1.0000000000000009E-2</c:v>
                </c:pt>
                <c:pt idx="4">
                  <c:v>6.9999999999999951E-2</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799985968"/>
        <c:axId val="799913808"/>
      </c:barChart>
      <c:catAx>
        <c:axId val="7999859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99913808"/>
        <c:crosses val="autoZero"/>
        <c:auto val="1"/>
        <c:lblAlgn val="ctr"/>
        <c:lblOffset val="100"/>
        <c:noMultiLvlLbl val="0"/>
      </c:catAx>
      <c:valAx>
        <c:axId val="799913808"/>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99985968"/>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203975416307345"/>
                  <c:y val="-8.1147690812131204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8252136700230401"/>
                  <c:y val="0.158297871456523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4796740913999299"/>
                  <c:y val="0.130932565427336"/>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0.48</c:v>
                </c:pt>
                <c:pt idx="1">
                  <c:v>0.03</c:v>
                </c:pt>
                <c:pt idx="2">
                  <c:v>0.09</c:v>
                </c:pt>
                <c:pt idx="3">
                  <c:v>0.41</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6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3577620187038301"/>
                  <c:y val="4.39845555621717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30368414142448202"/>
                  <c:y val="9.5304976756487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0.33</c:v>
                </c:pt>
                <c:pt idx="1">
                  <c:v>0.03</c:v>
                </c:pt>
                <c:pt idx="2">
                  <c:v>0.21</c:v>
                </c:pt>
                <c:pt idx="3">
                  <c:v>0.44</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6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$5.2M</c:v>
                </c:pt>
                <c:pt idx="1">
                  <c:v>Car Rental
$0.6M</c:v>
                </c:pt>
                <c:pt idx="2">
                  <c:v>Lodging
$10.4M</c:v>
                </c:pt>
                <c:pt idx="3">
                  <c:v>Meals
$2.4M</c:v>
                </c:pt>
                <c:pt idx="4">
                  <c:v>Ground Trans.
$1.2M</c:v>
                </c:pt>
              </c:strCache>
            </c:strRef>
          </c:cat>
          <c:val>
            <c:numRef>
              <c:f>Sheet1!$B$2:$B$6</c:f>
              <c:numCache>
                <c:formatCode>0%</c:formatCode>
                <c:ptCount val="5"/>
                <c:pt idx="0">
                  <c:v>0.98</c:v>
                </c:pt>
                <c:pt idx="1">
                  <c:v>0.96</c:v>
                </c:pt>
                <c:pt idx="2">
                  <c:v>0.96</c:v>
                </c:pt>
                <c:pt idx="3">
                  <c:v>0.87</c:v>
                </c:pt>
                <c:pt idx="4">
                  <c:v>0.82</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4.5444121812854898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4631227980849002E-2"/>
                      <c:h val="6.2277991989664702E-2"/>
                    </c:manualLayout>
                  </c15:layout>
                </c:ext>
                <c:ext xmlns:c16="http://schemas.microsoft.com/office/drawing/2014/chart" uri="{C3380CC4-5D6E-409C-BE32-E72D297353CC}">
                  <c16:uniqueId val="{00000004-5033-004E-A4A9-396D8DFABC7F}"/>
                </c:ext>
              </c:extLst>
            </c:dLbl>
            <c:dLbl>
              <c:idx val="2"/>
              <c:layout>
                <c:manualLayout>
                  <c:x val="5.8659076964228499E-8"/>
                  <c:y val="-4.9395459897294498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5.4374693513819003E-2"/>
                    </c:manualLayout>
                  </c15:layout>
                </c:ext>
                <c:ext xmlns:c16="http://schemas.microsoft.com/office/drawing/2014/chart" uri="{C3380CC4-5D6E-409C-BE32-E72D297353CC}">
                  <c16:uniqueId val="{00000005-5033-004E-A4A9-396D8DFABC7F}"/>
                </c:ext>
              </c:extLst>
            </c:dLbl>
            <c:dLbl>
              <c:idx val="3"/>
              <c:layout>
                <c:manualLayout>
                  <c:x val="-7.4485295929188297E-4"/>
                  <c:y val="-8.6936127657561896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1.0926104516578601E-16"/>
                  <c:y val="-9.48395817101493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0.10669452942391799"/>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$5.2M</c:v>
                </c:pt>
                <c:pt idx="1">
                  <c:v>Car Rental
$0.6M</c:v>
                </c:pt>
                <c:pt idx="2">
                  <c:v>Lodging
$10.4M</c:v>
                </c:pt>
                <c:pt idx="3">
                  <c:v>Meals
$2.4M</c:v>
                </c:pt>
                <c:pt idx="4">
                  <c:v>Ground Trans.
$1.2M</c:v>
                </c:pt>
              </c:strCache>
            </c:strRef>
          </c:cat>
          <c:val>
            <c:numRef>
              <c:f>Sheet1!$C$2:$C$6</c:f>
              <c:numCache>
                <c:formatCode>0%</c:formatCode>
                <c:ptCount val="5"/>
                <c:pt idx="0">
                  <c:v>2.0000000000000018E-2</c:v>
                </c:pt>
                <c:pt idx="1">
                  <c:v>4.0000000000000036E-2</c:v>
                </c:pt>
                <c:pt idx="2">
                  <c:v>4.0000000000000036E-2</c:v>
                </c:pt>
                <c:pt idx="3">
                  <c:v>0.13</c:v>
                </c:pt>
                <c:pt idx="4">
                  <c:v>0.18000000000000005</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406160288"/>
        <c:axId val="406155184"/>
      </c:barChart>
      <c:catAx>
        <c:axId val="4061602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406155184"/>
        <c:crosses val="autoZero"/>
        <c:auto val="1"/>
        <c:lblAlgn val="ctr"/>
        <c:lblOffset val="100"/>
        <c:noMultiLvlLbl val="0"/>
      </c:catAx>
      <c:valAx>
        <c:axId val="40615518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06160288"/>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4"/>
              <c:layout>
                <c:manualLayout>
                  <c:x val="-1.0926104516578601E-16"/>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888-4E4E-8CAB-71F4E2B5A84D}"/>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0.98</c:v>
                </c:pt>
                <c:pt idx="1">
                  <c:v>0.97</c:v>
                </c:pt>
                <c:pt idx="2">
                  <c:v>0.92</c:v>
                </c:pt>
                <c:pt idx="3">
                  <c:v>0.8</c:v>
                </c:pt>
                <c:pt idx="4">
                  <c:v>0.67</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1.48994055489143E-3"/>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0"/>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6.71780370446890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85295929188297E-4"/>
                  <c:y val="-0.10669437384717601"/>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5.4084842142558001E-2"/>
                      <c:h val="5.8326342751741797E-2"/>
                    </c:manualLayout>
                  </c15:layout>
                </c:ext>
                <c:ext xmlns:c16="http://schemas.microsoft.com/office/drawing/2014/chart" uri="{C3380CC4-5D6E-409C-BE32-E72D297353CC}">
                  <c16:uniqueId val="{00000004-5FE5-E648-BC5C-1012F1BF2D4F}"/>
                </c:ext>
              </c:extLst>
            </c:dLbl>
            <c:dLbl>
              <c:idx val="4"/>
              <c:layout>
                <c:manualLayout>
                  <c:x val="-1.0926104516578601E-16"/>
                  <c:y val="-0.1483078851271119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16201777433157999"/>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2.0000000000000018E-2</c:v>
                </c:pt>
                <c:pt idx="1">
                  <c:v>3.0000000000000027E-2</c:v>
                </c:pt>
                <c:pt idx="2">
                  <c:v>7.999999999999996E-2</c:v>
                </c:pt>
                <c:pt idx="3">
                  <c:v>0.19999999999999996</c:v>
                </c:pt>
                <c:pt idx="4">
                  <c:v>0.32999999999999996</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736654064"/>
        <c:axId val="860046480"/>
      </c:barChart>
      <c:catAx>
        <c:axId val="736654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60046480"/>
        <c:crosses val="autoZero"/>
        <c:auto val="1"/>
        <c:lblAlgn val="ctr"/>
        <c:lblOffset val="100"/>
        <c:noMultiLvlLbl val="0"/>
      </c:catAx>
      <c:valAx>
        <c:axId val="860046480"/>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3665406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979423568982484"/>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45793894679491"/>
                  <c:y val="0.145107853495942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35447707887615099"/>
                  <c:y val="9.36512046883068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0.39</c:v>
                </c:pt>
                <c:pt idx="1">
                  <c:v>0.04</c:v>
                </c:pt>
                <c:pt idx="2">
                  <c:v>7.0000000000000007E-2</c:v>
                </c:pt>
                <c:pt idx="3">
                  <c:v>0.5</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59628894708399"/>
          <c:y val="0.157717202919917"/>
          <c:w val="0.79411522189941397"/>
          <c:h val="0.7364437251839"/>
        </c:manualLayout>
      </c:layout>
      <c:barChart>
        <c:barDir val="col"/>
        <c:grouping val="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Brazil</c:v>
                </c:pt>
                <c:pt idx="1">
                  <c:v>Argentina</c:v>
                </c:pt>
                <c:pt idx="2">
                  <c:v>Colombia</c:v>
                </c:pt>
                <c:pt idx="3">
                  <c:v>Chile</c:v>
                </c:pt>
                <c:pt idx="4">
                  <c:v>Puerto Rico</c:v>
                </c:pt>
                <c:pt idx="5">
                  <c:v>Peru</c:v>
                </c:pt>
                <c:pt idx="6">
                  <c:v>Costa Rica</c:v>
                </c:pt>
                <c:pt idx="7">
                  <c:v>United States</c:v>
                </c:pt>
                <c:pt idx="8">
                  <c:v>Canada</c:v>
                </c:pt>
                <c:pt idx="9">
                  <c:v>Mexico</c:v>
                </c:pt>
              </c:strCache>
            </c:strRef>
          </c:cat>
          <c:val>
            <c:numRef>
              <c:f>Sheet1!$B$2:$B$11</c:f>
              <c:numCache>
                <c:formatCode>0%</c:formatCode>
                <c:ptCount val="10"/>
                <c:pt idx="0">
                  <c:v>0.97141235326031738</c:v>
                </c:pt>
                <c:pt idx="1">
                  <c:v>0.95521591057571675</c:v>
                </c:pt>
                <c:pt idx="2">
                  <c:v>0.95376840330443768</c:v>
                </c:pt>
                <c:pt idx="3">
                  <c:v>0.97779342726576057</c:v>
                </c:pt>
                <c:pt idx="4">
                  <c:v>0.97615686177168404</c:v>
                </c:pt>
                <c:pt idx="5">
                  <c:v>0.95251589709347095</c:v>
                </c:pt>
                <c:pt idx="6">
                  <c:v>0.99012510287589517</c:v>
                </c:pt>
                <c:pt idx="7">
                  <c:v>0.97883476138367853</c:v>
                </c:pt>
                <c:pt idx="8">
                  <c:v>0.95523460772756164</c:v>
                </c:pt>
                <c:pt idx="9">
                  <c:v>0.96638307584921512</c:v>
                </c:pt>
              </c:numCache>
            </c:numRef>
          </c:val>
          <c:extLst>
            <c:ext xmlns:c16="http://schemas.microsoft.com/office/drawing/2014/chart" uri="{C3380CC4-5D6E-409C-BE32-E72D297353CC}">
              <c16:uniqueId val="{00000000-B915-0A4F-B93F-3715C2D0B35A}"/>
            </c:ext>
          </c:extLst>
        </c:ser>
        <c:ser>
          <c:idx val="1"/>
          <c:order val="1"/>
          <c:tx>
            <c:strRef>
              <c:f>Sheet1!$C$1</c:f>
              <c:strCache>
                <c:ptCount val="1"/>
                <c:pt idx="0">
                  <c:v>Non-Amex-accepting Merchants</c:v>
                </c:pt>
              </c:strCache>
            </c:strRef>
          </c:tx>
          <c:spPr>
            <a:solidFill>
              <a:schemeClr val="accent2">
                <a:lumMod val="60000"/>
                <a:lumOff val="40000"/>
              </a:schemeClr>
            </a:solidFill>
            <a:ln>
              <a:noFill/>
            </a:ln>
            <a:effectLst/>
          </c:spPr>
          <c:invertIfNegative val="0"/>
          <c:dLbls>
            <c:dLbl>
              <c:idx val="0"/>
              <c:layout>
                <c:manualLayout>
                  <c:x val="-2.7116028943933599E-17"/>
                  <c:y val="-4.2284462887572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915-0A4F-B93F-3715C2D0B35A}"/>
                </c:ext>
              </c:extLst>
            </c:dLbl>
            <c:dLbl>
              <c:idx val="1"/>
              <c:layout>
                <c:manualLayout>
                  <c:x val="1.4790732103971201E-3"/>
                  <c:y val="-4.57294466076266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915-0A4F-B93F-3715C2D0B35A}"/>
                </c:ext>
              </c:extLst>
            </c:dLbl>
            <c:dLbl>
              <c:idx val="2"/>
              <c:layout>
                <c:manualLayout>
                  <c:x val="2.9581464207942298E-3"/>
                  <c:y val="-4.88999008171734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915-0A4F-B93F-3715C2D0B35A}"/>
                </c:ext>
              </c:extLst>
            </c:dLbl>
            <c:dLbl>
              <c:idx val="3"/>
              <c:layout>
                <c:manualLayout>
                  <c:x val="-1.47907321039717E-3"/>
                  <c:y val="-4.09124442686226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915-0A4F-B93F-3715C2D0B35A}"/>
                </c:ext>
              </c:extLst>
            </c:dLbl>
            <c:dLbl>
              <c:idx val="4"/>
              <c:layout>
                <c:manualLayout>
                  <c:x val="-1.08464115775734E-16"/>
                  <c:y val="-4.03633852476079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915-0A4F-B93F-3715C2D0B35A}"/>
                </c:ext>
              </c:extLst>
            </c:dLbl>
            <c:dLbl>
              <c:idx val="5"/>
              <c:layout>
                <c:manualLayout>
                  <c:x val="2.958146420794232E-3"/>
                  <c:y val="-4.20099333770651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915-0A4F-B93F-3715C2D0B35A}"/>
                </c:ext>
              </c:extLst>
            </c:dLbl>
            <c:dLbl>
              <c:idx val="6"/>
              <c:layout>
                <c:manualLayout>
                  <c:x val="0"/>
                  <c:y val="-3.34737322742929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915-0A4F-B93F-3715C2D0B35A}"/>
                </c:ext>
              </c:extLst>
            </c:dLbl>
            <c:dLbl>
              <c:idx val="7"/>
              <c:layout>
                <c:manualLayout>
                  <c:x val="-4.4372196311913501E-3"/>
                  <c:y val="-3.71929310380611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915-0A4F-B93F-3715C2D0B35A}"/>
                </c:ext>
              </c:extLst>
            </c:dLbl>
            <c:dLbl>
              <c:idx val="8"/>
              <c:layout>
                <c:manualLayout>
                  <c:x val="-1.08464115775734E-16"/>
                  <c:y val="-4.80766267524447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915-0A4F-B93F-3715C2D0B35A}"/>
                </c:ext>
              </c:extLst>
            </c:dLbl>
            <c:dLbl>
              <c:idx val="9"/>
              <c:layout>
                <c:manualLayout>
                  <c:x val="-2.95814642079434E-3"/>
                  <c:y val="-3.429700633902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915-0A4F-B93F-3715C2D0B35A}"/>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Brazil</c:v>
                </c:pt>
                <c:pt idx="1">
                  <c:v>Argentina</c:v>
                </c:pt>
                <c:pt idx="2">
                  <c:v>Colombia</c:v>
                </c:pt>
                <c:pt idx="3">
                  <c:v>Chile</c:v>
                </c:pt>
                <c:pt idx="4">
                  <c:v>Puerto Rico</c:v>
                </c:pt>
                <c:pt idx="5">
                  <c:v>Peru</c:v>
                </c:pt>
                <c:pt idx="6">
                  <c:v>Costa Rica</c:v>
                </c:pt>
                <c:pt idx="7">
                  <c:v>United States</c:v>
                </c:pt>
                <c:pt idx="8">
                  <c:v>Canada</c:v>
                </c:pt>
                <c:pt idx="9">
                  <c:v>Mexico</c:v>
                </c:pt>
              </c:strCache>
            </c:strRef>
          </c:cat>
          <c:val>
            <c:numRef>
              <c:f>Sheet1!$C$2:$C$11</c:f>
              <c:numCache>
                <c:formatCode>0%</c:formatCode>
                <c:ptCount val="10"/>
                <c:pt idx="0">
                  <c:v>0.03</c:v>
                </c:pt>
                <c:pt idx="1">
                  <c:v>0.04</c:v>
                </c:pt>
                <c:pt idx="2">
                  <c:v>0.05</c:v>
                </c:pt>
                <c:pt idx="3">
                  <c:v>0.02</c:v>
                </c:pt>
                <c:pt idx="4">
                  <c:v>0.02</c:v>
                </c:pt>
                <c:pt idx="5">
                  <c:v>0.05</c:v>
                </c:pt>
                <c:pt idx="6">
                  <c:v>0.01</c:v>
                </c:pt>
                <c:pt idx="7">
                  <c:v>0.02</c:v>
                </c:pt>
                <c:pt idx="8">
                  <c:v>0.04</c:v>
                </c:pt>
                <c:pt idx="9">
                  <c:v>0.03</c:v>
                </c:pt>
              </c:numCache>
            </c:numRef>
          </c:val>
          <c:extLst>
            <c:ext xmlns:c16="http://schemas.microsoft.com/office/drawing/2014/chart" uri="{C3380CC4-5D6E-409C-BE32-E72D297353CC}">
              <c16:uniqueId val="{0000000B-B915-0A4F-B93F-3715C2D0B35A}"/>
            </c:ext>
          </c:extLst>
        </c:ser>
        <c:dLbls>
          <c:showLegendKey val="0"/>
          <c:showVal val="0"/>
          <c:showCatName val="0"/>
          <c:showSerName val="0"/>
          <c:showPercent val="0"/>
          <c:showBubbleSize val="0"/>
        </c:dLbls>
        <c:gapWidth val="40"/>
        <c:overlap val="100"/>
        <c:axId val="441144832"/>
        <c:axId val="441149664"/>
      </c:barChart>
      <c:catAx>
        <c:axId val="441144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2"/>
                </a:solidFill>
                <a:latin typeface="+mn-lt"/>
                <a:ea typeface="+mn-ea"/>
                <a:cs typeface="+mn-cs"/>
              </a:defRPr>
            </a:pPr>
            <a:endParaRPr lang="en-US"/>
          </a:p>
        </c:txPr>
        <c:crossAx val="441149664"/>
        <c:crosses val="autoZero"/>
        <c:auto val="1"/>
        <c:lblAlgn val="ctr"/>
        <c:lblOffset val="100"/>
        <c:noMultiLvlLbl val="0"/>
      </c:catAx>
      <c:valAx>
        <c:axId val="441149664"/>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41144832"/>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0"/>
          <c:y val="0.50427427021119198"/>
          <c:w val="0.14258405503177199"/>
          <c:h val="0.29794079454861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6148543249635198"/>
                  <c:y val="4.83812282156987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15310150490094901"/>
                  <c:y val="0.162787324288881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0.28999999999999998</c:v>
                </c:pt>
                <c:pt idx="1">
                  <c:v>0.04</c:v>
                </c:pt>
                <c:pt idx="2">
                  <c:v>0.12</c:v>
                </c:pt>
                <c:pt idx="3">
                  <c:v>0.55000000000000004</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7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$19.7M</c:v>
                </c:pt>
                <c:pt idx="1">
                  <c:v>Car Rental
$1.2M</c:v>
                </c:pt>
                <c:pt idx="2">
                  <c:v>Lodging
$17.7M</c:v>
                </c:pt>
                <c:pt idx="3">
                  <c:v>Meals
$5.2M</c:v>
                </c:pt>
                <c:pt idx="4">
                  <c:v>Ground Trans.
$7.2M</c:v>
                </c:pt>
              </c:strCache>
            </c:strRef>
          </c:cat>
          <c:val>
            <c:numRef>
              <c:f>Sheet1!$B$2:$B$6</c:f>
              <c:numCache>
                <c:formatCode>0%</c:formatCode>
                <c:ptCount val="5"/>
                <c:pt idx="0">
                  <c:v>0.99</c:v>
                </c:pt>
                <c:pt idx="1">
                  <c:v>0.99</c:v>
                </c:pt>
                <c:pt idx="2">
                  <c:v>0.97</c:v>
                </c:pt>
                <c:pt idx="3">
                  <c:v>0.83</c:v>
                </c:pt>
                <c:pt idx="4">
                  <c:v>0.92</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5.8659076964228499E-8"/>
                  <c:y val="-5.1371595669739201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5.8326342751741797E-2"/>
                    </c:manualLayout>
                  </c15:layout>
                </c:ext>
                <c:ext xmlns:c16="http://schemas.microsoft.com/office/drawing/2014/chart" uri="{C3380CC4-5D6E-409C-BE32-E72D297353CC}">
                  <c16:uniqueId val="{00000005-5033-004E-A4A9-396D8DFABC7F}"/>
                </c:ext>
              </c:extLst>
            </c:dLbl>
            <c:dLbl>
              <c:idx val="3"/>
              <c:layout>
                <c:manualLayout>
                  <c:x val="-7.44852959291774E-4"/>
                  <c:y val="-0.102742724609253"/>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0"/>
                  <c:y val="-5.92747385688432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7.5081335520534906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$19.7M</c:v>
                </c:pt>
                <c:pt idx="1">
                  <c:v>Car Rental
$1.2M</c:v>
                </c:pt>
                <c:pt idx="2">
                  <c:v>Lodging
$17.7M</c:v>
                </c:pt>
                <c:pt idx="3">
                  <c:v>Meals
$5.2M</c:v>
                </c:pt>
                <c:pt idx="4">
                  <c:v>Ground Trans.
$7.2M</c:v>
                </c:pt>
              </c:strCache>
            </c:strRef>
          </c:cat>
          <c:val>
            <c:numRef>
              <c:f>Sheet1!$C$2:$C$6</c:f>
              <c:numCache>
                <c:formatCode>0%</c:formatCode>
                <c:ptCount val="5"/>
                <c:pt idx="0">
                  <c:v>1.0000000000000009E-2</c:v>
                </c:pt>
                <c:pt idx="1">
                  <c:v>1.0000000000000009E-2</c:v>
                </c:pt>
                <c:pt idx="2">
                  <c:v>3.0000000000000027E-2</c:v>
                </c:pt>
                <c:pt idx="3">
                  <c:v>0.17000000000000004</c:v>
                </c:pt>
                <c:pt idx="4">
                  <c:v>7.999999999999996E-2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814111856"/>
        <c:axId val="814087888"/>
      </c:barChart>
      <c:catAx>
        <c:axId val="8141118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14087888"/>
        <c:crosses val="autoZero"/>
        <c:auto val="1"/>
        <c:lblAlgn val="ctr"/>
        <c:lblOffset val="100"/>
        <c:noMultiLvlLbl val="0"/>
      </c:catAx>
      <c:valAx>
        <c:axId val="814087888"/>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1411185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0.98</c:v>
                </c:pt>
                <c:pt idx="1">
                  <c:v>0.97</c:v>
                </c:pt>
                <c:pt idx="2">
                  <c:v>0.96</c:v>
                </c:pt>
                <c:pt idx="3">
                  <c:v>0.83</c:v>
                </c:pt>
                <c:pt idx="4">
                  <c:v>0.89</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85295929188297E-4"/>
                  <c:y val="-8.2984478419639005E-2"/>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7.11296862826120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8.2984789573122303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2.0000000000000018E-2</c:v>
                </c:pt>
                <c:pt idx="1">
                  <c:v>3.0000000000000027E-2</c:v>
                </c:pt>
                <c:pt idx="2">
                  <c:v>4.0000000000000036E-2</c:v>
                </c:pt>
                <c:pt idx="3">
                  <c:v>0.17000000000000004</c:v>
                </c:pt>
                <c:pt idx="4">
                  <c:v>0.10999999999999999</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376288576"/>
        <c:axId val="376088704"/>
      </c:barChart>
      <c:catAx>
        <c:axId val="376288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76088704"/>
        <c:crosses val="autoZero"/>
        <c:auto val="1"/>
        <c:lblAlgn val="ctr"/>
        <c:lblOffset val="100"/>
        <c:noMultiLvlLbl val="0"/>
      </c:catAx>
      <c:valAx>
        <c:axId val="37608870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7628857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10462586851796"/>
                  <c:y val="0.153901198802996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1858543128174299"/>
                  <c:y val="2.2093799376018498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0.64</c:v>
                </c:pt>
                <c:pt idx="1">
                  <c:v>0.06</c:v>
                </c:pt>
                <c:pt idx="2">
                  <c:v>0.05</c:v>
                </c:pt>
                <c:pt idx="3">
                  <c:v>0.25</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7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10462586851796"/>
                  <c:y val="0.14950469924681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3345953702562999"/>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0315497663033799"/>
                  <c:y val="5.2870507950707302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0.56000000000000005</c:v>
                </c:pt>
                <c:pt idx="1">
                  <c:v>7.0000000000000007E-2</c:v>
                </c:pt>
                <c:pt idx="2">
                  <c:v>0.11</c:v>
                </c:pt>
                <c:pt idx="3">
                  <c:v>0.26</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7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4"/>
              <c:layout>
                <c:manualLayout>
                  <c:x val="0"/>
                  <c:y val="-7.9032984758457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594-7248-AE92-374DEF663A1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$25.8M</c:v>
                </c:pt>
                <c:pt idx="1">
                  <c:v>Car Rental
$0.7M</c:v>
                </c:pt>
                <c:pt idx="2">
                  <c:v>Lodging
$12.8M</c:v>
                </c:pt>
                <c:pt idx="3">
                  <c:v>Meals
$3.7M</c:v>
                </c:pt>
                <c:pt idx="4">
                  <c:v>Ground Trans.
$4.2M</c:v>
                </c:pt>
              </c:strCache>
            </c:strRef>
          </c:cat>
          <c:val>
            <c:numRef>
              <c:f>Sheet1!$B$2:$B$6</c:f>
              <c:numCache>
                <c:formatCode>0%</c:formatCode>
                <c:ptCount val="5"/>
                <c:pt idx="0">
                  <c:v>1</c:v>
                </c:pt>
                <c:pt idx="1">
                  <c:v>0.98</c:v>
                </c:pt>
                <c:pt idx="2">
                  <c:v>0.97</c:v>
                </c:pt>
                <c:pt idx="3">
                  <c:v>0.85</c:v>
                </c:pt>
                <c:pt idx="4">
                  <c:v>0.93</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4.4698216646742103E-3"/>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774E-4"/>
                  <c:y val="-8.6936127657561896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0"/>
                  <c:y val="-5.42029367910367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5.1371440092997503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$25.8M</c:v>
                </c:pt>
                <c:pt idx="1">
                  <c:v>Car Rental
$0.7M</c:v>
                </c:pt>
                <c:pt idx="2">
                  <c:v>Lodging
$12.8M</c:v>
                </c:pt>
                <c:pt idx="3">
                  <c:v>Meals
$3.7M</c:v>
                </c:pt>
                <c:pt idx="4">
                  <c:v>Ground Trans.
$4.2M</c:v>
                </c:pt>
              </c:strCache>
            </c:strRef>
          </c:cat>
          <c:val>
            <c:numRef>
              <c:f>Sheet1!$C$2:$C$6</c:f>
              <c:numCache>
                <c:formatCode>0%</c:formatCode>
                <c:ptCount val="5"/>
                <c:pt idx="0">
                  <c:v>0</c:v>
                </c:pt>
                <c:pt idx="1">
                  <c:v>2.0000000000000018E-2</c:v>
                </c:pt>
                <c:pt idx="2">
                  <c:v>3.0000000000000027E-2</c:v>
                </c:pt>
                <c:pt idx="3">
                  <c:v>0.15000000000000002</c:v>
                </c:pt>
                <c:pt idx="4">
                  <c:v>6.9999999999999951E-2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777561920"/>
        <c:axId val="408811472"/>
      </c:barChart>
      <c:catAx>
        <c:axId val="7775619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408811472"/>
        <c:crosses val="autoZero"/>
        <c:auto val="1"/>
        <c:lblAlgn val="ctr"/>
        <c:lblOffset val="100"/>
        <c:noMultiLvlLbl val="0"/>
      </c:catAx>
      <c:valAx>
        <c:axId val="40881147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7756192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4"/>
              <c:layout>
                <c:manualLayout>
                  <c:x val="0"/>
                  <c:y val="-8.69362832343035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40A-2E4A-A62F-9B52756E3AA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0.99</c:v>
                </c:pt>
                <c:pt idx="1">
                  <c:v>0.97</c:v>
                </c:pt>
                <c:pt idx="2">
                  <c:v>0.97</c:v>
                </c:pt>
                <c:pt idx="3">
                  <c:v>0.84</c:v>
                </c:pt>
                <c:pt idx="4">
                  <c:v>0.89</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5.8659076964228499E-8"/>
                  <c:y val="-3.9516647955970499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4715614928969699E-2"/>
                      <c:h val="5.8326342751741797E-2"/>
                    </c:manualLayout>
                  </c15:layout>
                </c:ext>
                <c:ext xmlns:c16="http://schemas.microsoft.com/office/drawing/2014/chart" uri="{C3380CC4-5D6E-409C-BE32-E72D297353CC}">
                  <c16:uniqueId val="{00000001-5FE5-E648-BC5C-1012F1BF2D4F}"/>
                </c:ext>
              </c:extLst>
            </c:dLbl>
            <c:dLbl>
              <c:idx val="1"/>
              <c:layout>
                <c:manualLayout>
                  <c:x val="0"/>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852959291774E-4"/>
                  <c:y val="-9.0887776895484801E-2"/>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7.4608071072434001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4631227980849002E-2"/>
                      <c:h val="5.4374693513819003E-2"/>
                    </c:manualLayout>
                  </c15:layout>
                </c:ext>
                <c:ext xmlns:c16="http://schemas.microsoft.com/office/drawing/2014/chart" uri="{C3380CC4-5D6E-409C-BE32-E72D297353CC}">
                  <c16:uniqueId val="{00000005-5FE5-E648-BC5C-1012F1BF2D4F}"/>
                </c:ext>
              </c:extLst>
            </c:dLbl>
            <c:dLbl>
              <c:idx val="5"/>
              <c:layout>
                <c:manualLayout>
                  <c:x val="-7.4502893652277601E-4"/>
                  <c:y val="-7.1129841859353699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1.0000000000000009E-2</c:v>
                </c:pt>
                <c:pt idx="1">
                  <c:v>3.0000000000000027E-2</c:v>
                </c:pt>
                <c:pt idx="2">
                  <c:v>3.0000000000000027E-2</c:v>
                </c:pt>
                <c:pt idx="3">
                  <c:v>0.16000000000000003</c:v>
                </c:pt>
                <c:pt idx="4">
                  <c:v>0.10999999999999999</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862771184"/>
        <c:axId val="862775584"/>
      </c:barChart>
      <c:catAx>
        <c:axId val="8627711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62775584"/>
        <c:crosses val="autoZero"/>
        <c:auto val="1"/>
        <c:lblAlgn val="ctr"/>
        <c:lblOffset val="100"/>
        <c:noMultiLvlLbl val="0"/>
      </c:catAx>
      <c:valAx>
        <c:axId val="86277558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6277118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81080608993546"/>
                  <c:y val="0.175884562070631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4796740913999299"/>
                  <c:y val="6.6060525911288207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0.57999999999999996</c:v>
                </c:pt>
                <c:pt idx="1">
                  <c:v>0.04</c:v>
                </c:pt>
                <c:pt idx="2">
                  <c:v>7.0000000000000007E-2</c:v>
                </c:pt>
                <c:pt idx="3">
                  <c:v>0.31</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7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1373971847669501"/>
                  <c:y val="0.140711353939765"/>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8395541574052702"/>
                  <c:y val="6.6060525911288095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0.41</c:v>
                </c:pt>
                <c:pt idx="1">
                  <c:v>0.06</c:v>
                </c:pt>
                <c:pt idx="2">
                  <c:v>0.18</c:v>
                </c:pt>
                <c:pt idx="3">
                  <c:v>0.35</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7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$145.9M</c:v>
                </c:pt>
                <c:pt idx="1">
                  <c:v>Car Rental
$10.6M</c:v>
                </c:pt>
                <c:pt idx="2">
                  <c:v>Lodging
$130.7M</c:v>
                </c:pt>
                <c:pt idx="3">
                  <c:v>Meals
$38.8M</c:v>
                </c:pt>
                <c:pt idx="4">
                  <c:v>Ground Trans.
$47.3M</c:v>
                </c:pt>
              </c:strCache>
            </c:strRef>
          </c:cat>
          <c:val>
            <c:numRef>
              <c:f>Sheet1!$B$2:$B$6</c:f>
              <c:numCache>
                <c:formatCode>0%</c:formatCode>
                <c:ptCount val="5"/>
                <c:pt idx="0">
                  <c:v>0.99</c:v>
                </c:pt>
                <c:pt idx="1">
                  <c:v>0.96</c:v>
                </c:pt>
                <c:pt idx="2">
                  <c:v>0.95</c:v>
                </c:pt>
                <c:pt idx="3">
                  <c:v>0.85</c:v>
                </c:pt>
                <c:pt idx="4">
                  <c:v>0.86</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88297E-4"/>
                  <c:y val="-8.6936127657561896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1.0926104516578601E-16"/>
                  <c:y val="-7.50813355205349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7.5081335520534906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$145.9M</c:v>
                </c:pt>
                <c:pt idx="1">
                  <c:v>Car Rental
$10.6M</c:v>
                </c:pt>
                <c:pt idx="2">
                  <c:v>Lodging
$130.7M</c:v>
                </c:pt>
                <c:pt idx="3">
                  <c:v>Meals
$38.8M</c:v>
                </c:pt>
                <c:pt idx="4">
                  <c:v>Ground Trans.
$47.3M</c:v>
                </c:pt>
              </c:strCache>
            </c:strRef>
          </c:cat>
          <c:val>
            <c:numRef>
              <c:f>Sheet1!$C$2:$C$6</c:f>
              <c:numCache>
                <c:formatCode>0%</c:formatCode>
                <c:ptCount val="5"/>
                <c:pt idx="0">
                  <c:v>1.0000000000000009E-2</c:v>
                </c:pt>
                <c:pt idx="1">
                  <c:v>4.0000000000000036E-2</c:v>
                </c:pt>
                <c:pt idx="2">
                  <c:v>5.0000000000000044E-2</c:v>
                </c:pt>
                <c:pt idx="3">
                  <c:v>0.15000000000000002</c:v>
                </c:pt>
                <c:pt idx="4">
                  <c:v>0.14000000000000001</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754858784"/>
        <c:axId val="754526512"/>
      </c:barChart>
      <c:catAx>
        <c:axId val="754858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54526512"/>
        <c:crosses val="autoZero"/>
        <c:auto val="1"/>
        <c:lblAlgn val="ctr"/>
        <c:lblOffset val="100"/>
        <c:noMultiLvlLbl val="0"/>
      </c:catAx>
      <c:valAx>
        <c:axId val="75452651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5485878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59628894708399"/>
          <c:y val="0.157717202919917"/>
          <c:w val="0.79411522189941397"/>
          <c:h val="0.7364437251839"/>
        </c:manualLayout>
      </c:layout>
      <c:barChart>
        <c:barDir val="col"/>
        <c:grouping val="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Brazil</c:v>
                </c:pt>
                <c:pt idx="1">
                  <c:v>Argentina</c:v>
                </c:pt>
                <c:pt idx="2">
                  <c:v>Colombia</c:v>
                </c:pt>
                <c:pt idx="3">
                  <c:v>Chile</c:v>
                </c:pt>
                <c:pt idx="4">
                  <c:v>Puerto Rico</c:v>
                </c:pt>
                <c:pt idx="5">
                  <c:v>Peru</c:v>
                </c:pt>
                <c:pt idx="6">
                  <c:v>Costa Rica</c:v>
                </c:pt>
                <c:pt idx="7">
                  <c:v>United States</c:v>
                </c:pt>
                <c:pt idx="8">
                  <c:v>Canada</c:v>
                </c:pt>
                <c:pt idx="9">
                  <c:v>Mexico</c:v>
                </c:pt>
              </c:strCache>
            </c:strRef>
          </c:cat>
          <c:val>
            <c:numRef>
              <c:f>Sheet1!$B$2:$B$11</c:f>
              <c:numCache>
                <c:formatCode>0%</c:formatCode>
                <c:ptCount val="10"/>
                <c:pt idx="0">
                  <c:v>0.93205123028594961</c:v>
                </c:pt>
                <c:pt idx="1">
                  <c:v>0.91378970721656605</c:v>
                </c:pt>
                <c:pt idx="2">
                  <c:v>0.88828413845643339</c:v>
                </c:pt>
                <c:pt idx="3">
                  <c:v>0.95473973064209372</c:v>
                </c:pt>
                <c:pt idx="4">
                  <c:v>0.95285060523385035</c:v>
                </c:pt>
                <c:pt idx="5">
                  <c:v>0.78349819786919861</c:v>
                </c:pt>
                <c:pt idx="6">
                  <c:v>0.97534135682618783</c:v>
                </c:pt>
                <c:pt idx="7">
                  <c:v>0.97373420073118122</c:v>
                </c:pt>
                <c:pt idx="8">
                  <c:v>0.93655945944765873</c:v>
                </c:pt>
                <c:pt idx="9">
                  <c:v>0.90274867372091283</c:v>
                </c:pt>
              </c:numCache>
            </c:numRef>
          </c:val>
          <c:extLst>
            <c:ext xmlns:c16="http://schemas.microsoft.com/office/drawing/2014/chart" uri="{C3380CC4-5D6E-409C-BE32-E72D297353CC}">
              <c16:uniqueId val="{00000000-CD7C-B54B-92CC-E1DA24E86A31}"/>
            </c:ext>
          </c:extLst>
        </c:ser>
        <c:ser>
          <c:idx val="1"/>
          <c:order val="1"/>
          <c:tx>
            <c:strRef>
              <c:f>Sheet1!$C$1</c:f>
              <c:strCache>
                <c:ptCount val="1"/>
                <c:pt idx="0">
                  <c:v>Non-Amex-accepting Merchants</c:v>
                </c:pt>
              </c:strCache>
            </c:strRef>
          </c:tx>
          <c:spPr>
            <a:solidFill>
              <a:schemeClr val="accent2">
                <a:lumMod val="60000"/>
                <a:lumOff val="40000"/>
              </a:schemeClr>
            </a:solidFill>
            <a:ln>
              <a:noFill/>
            </a:ln>
            <a:effectLst/>
          </c:spPr>
          <c:invertIfNegative val="0"/>
          <c:dLbls>
            <c:dLbl>
              <c:idx val="0"/>
              <c:layout>
                <c:manualLayout>
                  <c:x val="-2.7116028943933599E-17"/>
                  <c:y val="-5.82593759846741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D7C-B54B-92CC-E1DA24E86A31}"/>
                </c:ext>
              </c:extLst>
            </c:dLbl>
            <c:dLbl>
              <c:idx val="1"/>
              <c:layout>
                <c:manualLayout>
                  <c:x val="0"/>
                  <c:y val="-6.17043597047282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D7C-B54B-92CC-E1DA24E86A31}"/>
                </c:ext>
              </c:extLst>
            </c:dLbl>
            <c:dLbl>
              <c:idx val="2"/>
              <c:layout>
                <c:manualLayout>
                  <c:x val="0"/>
                  <c:y val="-7.28622704628260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D7C-B54B-92CC-E1DA24E86A31}"/>
                </c:ext>
              </c:extLst>
            </c:dLbl>
            <c:dLbl>
              <c:idx val="3"/>
              <c:layout>
                <c:manualLayout>
                  <c:x val="-5.42320578878671E-17"/>
                  <c:y val="-4.88999008171734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D7C-B54B-92CC-E1DA24E86A31}"/>
                </c:ext>
              </c:extLst>
            </c:dLbl>
            <c:dLbl>
              <c:idx val="4"/>
              <c:layout>
                <c:manualLayout>
                  <c:x val="-1.08464115775734E-16"/>
                  <c:y val="-5.23445700704342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D7C-B54B-92CC-E1DA24E86A31}"/>
                </c:ext>
              </c:extLst>
            </c:dLbl>
            <c:dLbl>
              <c:idx val="5"/>
              <c:layout>
                <c:manualLayout>
                  <c:x val="0"/>
                  <c:y val="-0.109150480536707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D7C-B54B-92CC-E1DA24E86A31}"/>
                </c:ext>
              </c:extLst>
            </c:dLbl>
            <c:dLbl>
              <c:idx val="6"/>
              <c:layout>
                <c:manualLayout>
                  <c:x val="0"/>
                  <c:y val="-4.54549170971193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D7C-B54B-92CC-E1DA24E86A31}"/>
                </c:ext>
              </c:extLst>
            </c:dLbl>
            <c:dLbl>
              <c:idx val="7"/>
              <c:layout>
                <c:manualLayout>
                  <c:x val="-1.08464115775734E-16"/>
                  <c:y val="-4.51803875866119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CD7C-B54B-92CC-E1DA24E86A31}"/>
                </c:ext>
              </c:extLst>
            </c:dLbl>
            <c:dLbl>
              <c:idx val="8"/>
              <c:layout>
                <c:manualLayout>
                  <c:x val="-1.08464115775734E-16"/>
                  <c:y val="-5.60640833009957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CD7C-B54B-92CC-E1DA24E86A31}"/>
                </c:ext>
              </c:extLst>
            </c:dLbl>
            <c:dLbl>
              <c:idx val="9"/>
              <c:layout>
                <c:manualLayout>
                  <c:x val="-2.9581464207941201E-3"/>
                  <c:y val="-6.62468325332249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CD7C-B54B-92CC-E1DA24E86A31}"/>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Brazil</c:v>
                </c:pt>
                <c:pt idx="1">
                  <c:v>Argentina</c:v>
                </c:pt>
                <c:pt idx="2">
                  <c:v>Colombia</c:v>
                </c:pt>
                <c:pt idx="3">
                  <c:v>Chile</c:v>
                </c:pt>
                <c:pt idx="4">
                  <c:v>Puerto Rico</c:v>
                </c:pt>
                <c:pt idx="5">
                  <c:v>Peru</c:v>
                </c:pt>
                <c:pt idx="6">
                  <c:v>Costa Rica</c:v>
                </c:pt>
                <c:pt idx="7">
                  <c:v>United States</c:v>
                </c:pt>
                <c:pt idx="8">
                  <c:v>Canada</c:v>
                </c:pt>
                <c:pt idx="9">
                  <c:v>Mexico</c:v>
                </c:pt>
              </c:strCache>
            </c:strRef>
          </c:cat>
          <c:val>
            <c:numRef>
              <c:f>Sheet1!$C$2:$C$11</c:f>
              <c:numCache>
                <c:formatCode>0%</c:formatCode>
                <c:ptCount val="10"/>
                <c:pt idx="0">
                  <c:v>7.0000000000000007E-2</c:v>
                </c:pt>
                <c:pt idx="1">
                  <c:v>0.09</c:v>
                </c:pt>
                <c:pt idx="2">
                  <c:v>0.11</c:v>
                </c:pt>
                <c:pt idx="3">
                  <c:v>0.05</c:v>
                </c:pt>
                <c:pt idx="4">
                  <c:v>0.05</c:v>
                </c:pt>
                <c:pt idx="5">
                  <c:v>0.22</c:v>
                </c:pt>
                <c:pt idx="6">
                  <c:v>0.02</c:v>
                </c:pt>
                <c:pt idx="7">
                  <c:v>0.03</c:v>
                </c:pt>
                <c:pt idx="8">
                  <c:v>0.06</c:v>
                </c:pt>
                <c:pt idx="9">
                  <c:v>0.1</c:v>
                </c:pt>
              </c:numCache>
            </c:numRef>
          </c:val>
          <c:extLst>
            <c:ext xmlns:c16="http://schemas.microsoft.com/office/drawing/2014/chart" uri="{C3380CC4-5D6E-409C-BE32-E72D297353CC}">
              <c16:uniqueId val="{0000000B-CD7C-B54B-92CC-E1DA24E86A31}"/>
            </c:ext>
          </c:extLst>
        </c:ser>
        <c:dLbls>
          <c:showLegendKey val="0"/>
          <c:showVal val="0"/>
          <c:showCatName val="0"/>
          <c:showSerName val="0"/>
          <c:showPercent val="0"/>
          <c:showBubbleSize val="0"/>
        </c:dLbls>
        <c:gapWidth val="40"/>
        <c:overlap val="100"/>
        <c:axId val="440069104"/>
        <c:axId val="440073936"/>
      </c:barChart>
      <c:catAx>
        <c:axId val="4400691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2"/>
                </a:solidFill>
                <a:latin typeface="+mn-lt"/>
                <a:ea typeface="+mn-ea"/>
                <a:cs typeface="+mn-cs"/>
              </a:defRPr>
            </a:pPr>
            <a:endParaRPr lang="en-US"/>
          </a:p>
        </c:txPr>
        <c:crossAx val="440073936"/>
        <c:crosses val="autoZero"/>
        <c:auto val="1"/>
        <c:lblAlgn val="ctr"/>
        <c:lblOffset val="100"/>
        <c:noMultiLvlLbl val="0"/>
      </c:catAx>
      <c:valAx>
        <c:axId val="440073936"/>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4006910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0"/>
          <c:y val="0.50427427021119198"/>
          <c:w val="0.14258405503177199"/>
          <c:h val="0.29794079454861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0.91</c:v>
                </c:pt>
                <c:pt idx="1">
                  <c:v>0.95</c:v>
                </c:pt>
                <c:pt idx="2">
                  <c:v>0.94</c:v>
                </c:pt>
                <c:pt idx="3">
                  <c:v>0.8</c:v>
                </c:pt>
                <c:pt idx="4">
                  <c:v>0.74</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2.73152612914464E-17"/>
                  <c:y val="-6.71780370446890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0"/>
                  <c:y val="-5.1371440092997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2.9798224507058399E-3"/>
                  <c:y val="-4.7419946431816302E-2"/>
                </c:manualLayout>
              </c:layout>
              <c:showLegendKey val="0"/>
              <c:showVal val="1"/>
              <c:showCatName val="0"/>
              <c:showSerName val="0"/>
              <c:showPercent val="0"/>
              <c:showBubbleSize val="0"/>
              <c:extLst>
                <c:ext xmlns:c15="http://schemas.microsoft.com/office/drawing/2012/chart" uri="{CE6537A1-D6FC-4f65-9D91-7224C49458BB}">
                  <c15:layout>
                    <c:manualLayout>
                      <c:w val="4.6635139368100903E-2"/>
                      <c:h val="6.6229641227587593E-2"/>
                    </c:manualLayout>
                  </c15:layout>
                </c:ext>
                <c:ext xmlns:c16="http://schemas.microsoft.com/office/drawing/2014/chart" uri="{C3380CC4-5D6E-409C-BE32-E72D297353CC}">
                  <c16:uniqueId val="{00000003-5FE5-E648-BC5C-1012F1BF2D4F}"/>
                </c:ext>
              </c:extLst>
            </c:dLbl>
            <c:dLbl>
              <c:idx val="3"/>
              <c:layout>
                <c:manualLayout>
                  <c:x val="-7.4485295929188297E-4"/>
                  <c:y val="-0.10669437384717601"/>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2.9798811097827001E-3"/>
                  <c:y val="-0.11854947713768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102743035762737"/>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8.9999999999999969E-2</c:v>
                </c:pt>
                <c:pt idx="1">
                  <c:v>5.0000000000000044E-2</c:v>
                </c:pt>
                <c:pt idx="2">
                  <c:v>6.0000000000000053E-2</c:v>
                </c:pt>
                <c:pt idx="3">
                  <c:v>0.19999999999999996</c:v>
                </c:pt>
                <c:pt idx="4">
                  <c:v>0.26</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818208416"/>
        <c:axId val="804357488"/>
      </c:barChart>
      <c:catAx>
        <c:axId val="8182084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04357488"/>
        <c:crosses val="autoZero"/>
        <c:auto val="1"/>
        <c:lblAlgn val="ctr"/>
        <c:lblOffset val="100"/>
        <c:noMultiLvlLbl val="0"/>
      </c:catAx>
      <c:valAx>
        <c:axId val="804357488"/>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1820841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9577159792267099"/>
                  <c:y val="0.145107853495942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03894442352617"/>
                  <c:y val="4.40771626436533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0.56000000000000005</c:v>
                </c:pt>
                <c:pt idx="1">
                  <c:v>0.06</c:v>
                </c:pt>
                <c:pt idx="2">
                  <c:v>0.03</c:v>
                </c:pt>
                <c:pt idx="3">
                  <c:v>0.35</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8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79244235377405"/>
                  <c:y val="0.130930315161804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7293717404368301"/>
                  <c:y val="6.6060525911288207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0.49</c:v>
                </c:pt>
                <c:pt idx="1">
                  <c:v>0.08</c:v>
                </c:pt>
                <c:pt idx="2">
                  <c:v>7.0000000000000007E-2</c:v>
                </c:pt>
                <c:pt idx="3">
                  <c:v>0.36</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8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$139.1M</c:v>
                </c:pt>
                <c:pt idx="1">
                  <c:v>Car Rental
$18.8M</c:v>
                </c:pt>
                <c:pt idx="2">
                  <c:v>Lodging
$159.7M</c:v>
                </c:pt>
                <c:pt idx="3">
                  <c:v>Meals
$26.4M</c:v>
                </c:pt>
                <c:pt idx="4">
                  <c:v>Ground Trans.
$46.6M</c:v>
                </c:pt>
              </c:strCache>
            </c:strRef>
          </c:cat>
          <c:val>
            <c:numRef>
              <c:f>Sheet1!$B$2:$B$6</c:f>
              <c:numCache>
                <c:formatCode>0%</c:formatCode>
                <c:ptCount val="5"/>
                <c:pt idx="0">
                  <c:v>0.99</c:v>
                </c:pt>
                <c:pt idx="1">
                  <c:v>0.99</c:v>
                </c:pt>
                <c:pt idx="2">
                  <c:v>0.97</c:v>
                </c:pt>
                <c:pt idx="3">
                  <c:v>0.93</c:v>
                </c:pt>
                <c:pt idx="4">
                  <c:v>0.96</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88297E-4"/>
                  <c:y val="-6.3226232230024604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0"/>
                  <c:y val="-5.137144009299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5.1371440092997503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$139.1M</c:v>
                </c:pt>
                <c:pt idx="1">
                  <c:v>Car Rental
$18.8M</c:v>
                </c:pt>
                <c:pt idx="2">
                  <c:v>Lodging
$159.7M</c:v>
                </c:pt>
                <c:pt idx="3">
                  <c:v>Meals
$26.4M</c:v>
                </c:pt>
                <c:pt idx="4">
                  <c:v>Ground Trans.
$46.6M</c:v>
                </c:pt>
              </c:strCache>
            </c:strRef>
          </c:cat>
          <c:val>
            <c:numRef>
              <c:f>Sheet1!$C$2:$C$6</c:f>
              <c:numCache>
                <c:formatCode>0%</c:formatCode>
                <c:ptCount val="5"/>
                <c:pt idx="0">
                  <c:v>1.0000000000000009E-2</c:v>
                </c:pt>
                <c:pt idx="1">
                  <c:v>1.0000000000000009E-2</c:v>
                </c:pt>
                <c:pt idx="2">
                  <c:v>3.0000000000000027E-2</c:v>
                </c:pt>
                <c:pt idx="3">
                  <c:v>6.9999999999999951E-2</c:v>
                </c:pt>
                <c:pt idx="4">
                  <c:v>4.0000000000000036E-2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819510944"/>
        <c:axId val="819921600"/>
      </c:barChart>
      <c:catAx>
        <c:axId val="819510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19921600"/>
        <c:crosses val="autoZero"/>
        <c:auto val="1"/>
        <c:lblAlgn val="ctr"/>
        <c:lblOffset val="100"/>
        <c:noMultiLvlLbl val="0"/>
      </c:catAx>
      <c:valAx>
        <c:axId val="819921600"/>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1951094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1</c:v>
                </c:pt>
                <c:pt idx="1">
                  <c:v>0.98</c:v>
                </c:pt>
                <c:pt idx="2">
                  <c:v>0.96</c:v>
                </c:pt>
                <c:pt idx="3">
                  <c:v>0.9</c:v>
                </c:pt>
                <c:pt idx="4">
                  <c:v>0.91</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85295929188297E-4"/>
                  <c:y val="-6.3226232230024604E-2"/>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0"/>
                  <c:y val="-6.32263878067662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10669468500066"/>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0</c:v>
                </c:pt>
                <c:pt idx="1">
                  <c:v>2.0000000000000018E-2</c:v>
                </c:pt>
                <c:pt idx="2">
                  <c:v>4.0000000000000036E-2</c:v>
                </c:pt>
                <c:pt idx="3">
                  <c:v>9.9999999999999978E-2</c:v>
                </c:pt>
                <c:pt idx="4">
                  <c:v>8.9999999999999969E-2</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376415920"/>
        <c:axId val="376223728"/>
      </c:barChart>
      <c:catAx>
        <c:axId val="3764159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76223728"/>
        <c:crosses val="autoZero"/>
        <c:auto val="1"/>
        <c:lblAlgn val="ctr"/>
        <c:lblOffset val="100"/>
        <c:noMultiLvlLbl val="0"/>
      </c:catAx>
      <c:valAx>
        <c:axId val="376223728"/>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7641592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2882632301320299"/>
                  <c:y val="9.6744454307146593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1034633138822301"/>
                  <c:y val="-5.7046308387466597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17275908918182201"/>
                  <c:y val="-0.156613980449692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0.71</c:v>
                </c:pt>
                <c:pt idx="1">
                  <c:v>0.03</c:v>
                </c:pt>
                <c:pt idx="2">
                  <c:v>0.04</c:v>
                </c:pt>
                <c:pt idx="3">
                  <c:v>0.23</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8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38008191093906"/>
                  <c:y val="0.14510802659329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2441295328786"/>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0315497663033799"/>
                  <c:y val="6.6060525911288304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0.6</c:v>
                </c:pt>
                <c:pt idx="1">
                  <c:v>0.04</c:v>
                </c:pt>
                <c:pt idx="2">
                  <c:v>0.1</c:v>
                </c:pt>
                <c:pt idx="3">
                  <c:v>0.26</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8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$3.1M</c:v>
                </c:pt>
                <c:pt idx="1">
                  <c:v>Car Rental
$0.4M</c:v>
                </c:pt>
                <c:pt idx="2">
                  <c:v>Lodging
$7.2M</c:v>
                </c:pt>
                <c:pt idx="3">
                  <c:v>Meals
$1.6M</c:v>
                </c:pt>
                <c:pt idx="4">
                  <c:v>Ground Trans.
$0.9M</c:v>
                </c:pt>
              </c:strCache>
            </c:strRef>
          </c:cat>
          <c:val>
            <c:numRef>
              <c:f>Sheet1!$B$2:$B$6</c:f>
              <c:numCache>
                <c:formatCode>0%</c:formatCode>
                <c:ptCount val="5"/>
                <c:pt idx="0">
                  <c:v>0.99</c:v>
                </c:pt>
                <c:pt idx="1">
                  <c:v>1</c:v>
                </c:pt>
                <c:pt idx="2">
                  <c:v>0.97</c:v>
                </c:pt>
                <c:pt idx="3">
                  <c:v>0.93</c:v>
                </c:pt>
                <c:pt idx="4">
                  <c:v>0.9</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3.55648431413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88297E-4"/>
                  <c:y val="-5.53229337541788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1.0926104516578601E-16"/>
                  <c:y val="-6.71780370446890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1161836880702E-4"/>
                  <c:y val="-9.0887932472226401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$3.1M</c:v>
                </c:pt>
                <c:pt idx="1">
                  <c:v>Car Rental
$0.4M</c:v>
                </c:pt>
                <c:pt idx="2">
                  <c:v>Lodging
$7.2M</c:v>
                </c:pt>
                <c:pt idx="3">
                  <c:v>Meals
$1.6M</c:v>
                </c:pt>
                <c:pt idx="4">
                  <c:v>Ground Trans.
$0.9M</c:v>
                </c:pt>
              </c:strCache>
            </c:strRef>
          </c:cat>
          <c:val>
            <c:numRef>
              <c:f>Sheet1!$C$2:$C$6</c:f>
              <c:numCache>
                <c:formatCode>0%</c:formatCode>
                <c:ptCount val="5"/>
                <c:pt idx="0">
                  <c:v>1.0000000000000009E-2</c:v>
                </c:pt>
                <c:pt idx="1">
                  <c:v>0</c:v>
                </c:pt>
                <c:pt idx="2">
                  <c:v>3.0000000000000027E-2</c:v>
                </c:pt>
                <c:pt idx="3">
                  <c:v>6.9999999999999951E-2</c:v>
                </c:pt>
                <c:pt idx="4">
                  <c:v>9.9999999999999978E-2</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375411360"/>
        <c:axId val="376158144"/>
      </c:barChart>
      <c:catAx>
        <c:axId val="3754113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76158144"/>
        <c:crosses val="autoZero"/>
        <c:auto val="1"/>
        <c:lblAlgn val="ctr"/>
        <c:lblOffset val="100"/>
        <c:noMultiLvlLbl val="0"/>
      </c:catAx>
      <c:valAx>
        <c:axId val="37615814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7541136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0.99</c:v>
                </c:pt>
                <c:pt idx="1">
                  <c:v>0.99</c:v>
                </c:pt>
                <c:pt idx="2">
                  <c:v>0.96</c:v>
                </c:pt>
                <c:pt idx="3">
                  <c:v>0.85</c:v>
                </c:pt>
                <c:pt idx="4">
                  <c:v>0.79</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3.95164923792288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85295929188297E-4"/>
                  <c:y val="-9.0887776895484801E-2"/>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0.102742880185995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14621117737988901"/>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1.0000000000000009E-2</c:v>
                </c:pt>
                <c:pt idx="1">
                  <c:v>1.0000000000000009E-2</c:v>
                </c:pt>
                <c:pt idx="2">
                  <c:v>4.0000000000000036E-2</c:v>
                </c:pt>
                <c:pt idx="3">
                  <c:v>0.15000000000000002</c:v>
                </c:pt>
                <c:pt idx="4">
                  <c:v>0.20999999999999996</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867036976"/>
        <c:axId val="858581936"/>
      </c:barChart>
      <c:catAx>
        <c:axId val="8670369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858581936"/>
        <c:crosses val="autoZero"/>
        <c:auto val="1"/>
        <c:lblAlgn val="ctr"/>
        <c:lblOffset val="100"/>
        <c:noMultiLvlLbl val="0"/>
      </c:catAx>
      <c:valAx>
        <c:axId val="858581936"/>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6703697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0311709238723399"/>
                  <c:y val="0.149504526149469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1601083442008501"/>
                  <c:y val="2.86886352589606E-2"/>
                </c:manualLayout>
              </c:layout>
              <c:tx>
                <c:rich>
                  <a:bodyPr rot="0" spcFirstLastPara="1" vertOverflow="ellipsis" vert="horz" wrap="square" lIns="0" tIns="0" rIns="0" bIns="0" anchor="t" anchorCtr="0">
                    <a:no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6182098356254501"/>
                      <c:h val="0.21619235685195501"/>
                    </c:manualLayout>
                  </c15:layout>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0.63</c:v>
                </c:pt>
                <c:pt idx="1">
                  <c:v>7.0000000000000007E-2</c:v>
                </c:pt>
                <c:pt idx="2">
                  <c:v>0.08</c:v>
                </c:pt>
                <c:pt idx="3">
                  <c:v>0.23</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Accepting Merchants1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Austria</c:v>
                </c:pt>
                <c:pt idx="1">
                  <c:v>Belgium</c:v>
                </c:pt>
                <c:pt idx="2">
                  <c:v>Czech Republic</c:v>
                </c:pt>
                <c:pt idx="3">
                  <c:v>Denmark</c:v>
                </c:pt>
                <c:pt idx="4">
                  <c:v>Finland</c:v>
                </c:pt>
                <c:pt idx="5">
                  <c:v>France</c:v>
                </c:pt>
                <c:pt idx="6">
                  <c:v>Germany</c:v>
                </c:pt>
                <c:pt idx="7">
                  <c:v>Greece</c:v>
                </c:pt>
                <c:pt idx="8">
                  <c:v>Hungary</c:v>
                </c:pt>
                <c:pt idx="9">
                  <c:v>Ireland</c:v>
                </c:pt>
                <c:pt idx="10">
                  <c:v>Italy</c:v>
                </c:pt>
                <c:pt idx="11">
                  <c:v>Netherlands</c:v>
                </c:pt>
              </c:strCache>
            </c:strRef>
          </c:cat>
          <c:val>
            <c:numRef>
              <c:f>Sheet1!$B$2:$B$13</c:f>
              <c:numCache>
                <c:formatCode>0%</c:formatCode>
                <c:ptCount val="12"/>
                <c:pt idx="0">
                  <c:v>0.94595110201548804</c:v>
                </c:pt>
                <c:pt idx="1">
                  <c:v>0.95814664760759105</c:v>
                </c:pt>
                <c:pt idx="2">
                  <c:v>0.91411274104364404</c:v>
                </c:pt>
                <c:pt idx="3">
                  <c:v>0.926234743410281</c:v>
                </c:pt>
                <c:pt idx="4">
                  <c:v>0.946854933660769</c:v>
                </c:pt>
                <c:pt idx="5">
                  <c:v>0.92613925576217104</c:v>
                </c:pt>
                <c:pt idx="6">
                  <c:v>0.96744285356325599</c:v>
                </c:pt>
                <c:pt idx="7">
                  <c:v>0.96228438288878304</c:v>
                </c:pt>
                <c:pt idx="8">
                  <c:v>0.88552775648364002</c:v>
                </c:pt>
                <c:pt idx="9">
                  <c:v>0.96047030220549001</c:v>
                </c:pt>
                <c:pt idx="10">
                  <c:v>0.96775977399583502</c:v>
                </c:pt>
                <c:pt idx="11">
                  <c:v>0.96640579810548799</c:v>
                </c:pt>
              </c:numCache>
            </c:numRef>
          </c:val>
          <c:extLst>
            <c:ext xmlns:c16="http://schemas.microsoft.com/office/drawing/2014/chart" uri="{C3380CC4-5D6E-409C-BE32-E72D297353CC}">
              <c16:uniqueId val="{00000000-1AF7-7746-89F4-2E9423049ABA}"/>
            </c:ext>
          </c:extLst>
        </c:ser>
        <c:ser>
          <c:idx val="1"/>
          <c:order val="1"/>
          <c:tx>
            <c:strRef>
              <c:f>Sheet1!$C$1</c:f>
              <c:strCache>
                <c:ptCount val="1"/>
                <c:pt idx="0">
                  <c:v>Non-accepting Merchants</c:v>
                </c:pt>
              </c:strCache>
            </c:strRef>
          </c:tx>
          <c:spPr>
            <a:solidFill>
              <a:schemeClr val="accent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Austria</c:v>
                </c:pt>
                <c:pt idx="1">
                  <c:v>Belgium</c:v>
                </c:pt>
                <c:pt idx="2">
                  <c:v>Czech Republic</c:v>
                </c:pt>
                <c:pt idx="3">
                  <c:v>Denmark</c:v>
                </c:pt>
                <c:pt idx="4">
                  <c:v>Finland</c:v>
                </c:pt>
                <c:pt idx="5">
                  <c:v>France</c:v>
                </c:pt>
                <c:pt idx="6">
                  <c:v>Germany</c:v>
                </c:pt>
                <c:pt idx="7">
                  <c:v>Greece</c:v>
                </c:pt>
                <c:pt idx="8">
                  <c:v>Hungary</c:v>
                </c:pt>
                <c:pt idx="9">
                  <c:v>Ireland</c:v>
                </c:pt>
                <c:pt idx="10">
                  <c:v>Italy</c:v>
                </c:pt>
                <c:pt idx="11">
                  <c:v>Netherlands</c:v>
                </c:pt>
              </c:strCache>
            </c:strRef>
          </c:cat>
          <c:val>
            <c:numRef>
              <c:f>Sheet1!$C$2:$C$13</c:f>
              <c:numCache>
                <c:formatCode>0%</c:formatCode>
                <c:ptCount val="12"/>
                <c:pt idx="0">
                  <c:v>5.4048897984512401E-2</c:v>
                </c:pt>
                <c:pt idx="1">
                  <c:v>4.1853352392408998E-2</c:v>
                </c:pt>
                <c:pt idx="2">
                  <c:v>8.5887258956355503E-2</c:v>
                </c:pt>
                <c:pt idx="3">
                  <c:v>7.3765256589719205E-2</c:v>
                </c:pt>
                <c:pt idx="4">
                  <c:v>5.3145066339230801E-2</c:v>
                </c:pt>
                <c:pt idx="5">
                  <c:v>7.3860744237829207E-2</c:v>
                </c:pt>
                <c:pt idx="6">
                  <c:v>3.25571464367439E-2</c:v>
                </c:pt>
                <c:pt idx="7">
                  <c:v>3.77156171112175E-2</c:v>
                </c:pt>
                <c:pt idx="8">
                  <c:v>0.11447224351636</c:v>
                </c:pt>
                <c:pt idx="9">
                  <c:v>3.95296977945103E-2</c:v>
                </c:pt>
                <c:pt idx="10">
                  <c:v>3.2240226004165498E-2</c:v>
                </c:pt>
                <c:pt idx="11">
                  <c:v>3.35942018945126E-2</c:v>
                </c:pt>
              </c:numCache>
            </c:numRef>
          </c:val>
          <c:extLst>
            <c:ext xmlns:c16="http://schemas.microsoft.com/office/drawing/2014/chart" uri="{C3380CC4-5D6E-409C-BE32-E72D297353CC}">
              <c16:uniqueId val="{00000001-1AF7-7746-89F4-2E9423049ABA}"/>
            </c:ext>
          </c:extLst>
        </c:ser>
        <c:dLbls>
          <c:showLegendKey val="0"/>
          <c:showVal val="0"/>
          <c:showCatName val="0"/>
          <c:showSerName val="0"/>
          <c:showPercent val="0"/>
          <c:showBubbleSize val="0"/>
        </c:dLbls>
        <c:gapWidth val="25"/>
        <c:overlap val="100"/>
        <c:axId val="803145168"/>
        <c:axId val="376535344"/>
      </c:barChart>
      <c:catAx>
        <c:axId val="80314516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376535344"/>
        <c:crosses val="autoZero"/>
        <c:auto val="1"/>
        <c:lblAlgn val="ctr"/>
        <c:lblOffset val="100"/>
        <c:noMultiLvlLbl val="0"/>
      </c:catAx>
      <c:valAx>
        <c:axId val="376535344"/>
        <c:scaling>
          <c:orientation val="minMax"/>
          <c:min val="0"/>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80314516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5046719079950802"/>
                  <c:y val="0.127521335979184"/>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0315497663033799"/>
                  <c:y val="6.6060525911288304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0.42</c:v>
                </c:pt>
                <c:pt idx="1">
                  <c:v>0.12</c:v>
                </c:pt>
                <c:pt idx="2">
                  <c:v>0.21</c:v>
                </c:pt>
                <c:pt idx="3">
                  <c:v>0.26</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9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$108.8M</c:v>
                </c:pt>
                <c:pt idx="1">
                  <c:v>Car Rental
$0.6M</c:v>
                </c:pt>
                <c:pt idx="2">
                  <c:v>Lodging
$50.5M</c:v>
                </c:pt>
                <c:pt idx="3">
                  <c:v>Meals
$16.6M</c:v>
                </c:pt>
                <c:pt idx="4">
                  <c:v>Ground Trans.
$6.3M</c:v>
                </c:pt>
              </c:strCache>
            </c:strRef>
          </c:cat>
          <c:val>
            <c:numRef>
              <c:f>Sheet1!$B$2:$B$6</c:f>
              <c:numCache>
                <c:formatCode>0%</c:formatCode>
                <c:ptCount val="5"/>
                <c:pt idx="0">
                  <c:v>0.99</c:v>
                </c:pt>
                <c:pt idx="1">
                  <c:v>0.93</c:v>
                </c:pt>
                <c:pt idx="2">
                  <c:v>0.94</c:v>
                </c:pt>
                <c:pt idx="3">
                  <c:v>0.84</c:v>
                </c:pt>
                <c:pt idx="4">
                  <c:v>0.82</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2.9798811097827499E-3"/>
                  <c:y val="-7.9032984758457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5.53230893309204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774E-4"/>
                  <c:y val="-9.8791075371330597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1.0926104516578601E-16"/>
                  <c:y val="-9.87912309480721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0.10669452942391799"/>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$108.8M</c:v>
                </c:pt>
                <c:pt idx="1">
                  <c:v>Car Rental
$0.6M</c:v>
                </c:pt>
                <c:pt idx="2">
                  <c:v>Lodging
$50.5M</c:v>
                </c:pt>
                <c:pt idx="3">
                  <c:v>Meals
$16.6M</c:v>
                </c:pt>
                <c:pt idx="4">
                  <c:v>Ground Trans.
$6.3M</c:v>
                </c:pt>
              </c:strCache>
            </c:strRef>
          </c:cat>
          <c:val>
            <c:numRef>
              <c:f>Sheet1!$C$2:$C$6</c:f>
              <c:numCache>
                <c:formatCode>0%</c:formatCode>
                <c:ptCount val="5"/>
                <c:pt idx="0">
                  <c:v>1.0000000000000009E-2</c:v>
                </c:pt>
                <c:pt idx="1">
                  <c:v>0.17</c:v>
                </c:pt>
                <c:pt idx="2">
                  <c:v>0.06</c:v>
                </c:pt>
                <c:pt idx="3">
                  <c:v>0.18</c:v>
                </c:pt>
                <c:pt idx="4">
                  <c:v>0.21</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761480304"/>
        <c:axId val="761484720"/>
      </c:barChart>
      <c:catAx>
        <c:axId val="761480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61484720"/>
        <c:crosses val="autoZero"/>
        <c:auto val="1"/>
        <c:lblAlgn val="ctr"/>
        <c:lblOffset val="100"/>
        <c:noMultiLvlLbl val="0"/>
      </c:catAx>
      <c:valAx>
        <c:axId val="761484720"/>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61480304"/>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0.99</c:v>
                </c:pt>
                <c:pt idx="1">
                  <c:v>0.83</c:v>
                </c:pt>
                <c:pt idx="2">
                  <c:v>0.92</c:v>
                </c:pt>
                <c:pt idx="3">
                  <c:v>0.74</c:v>
                </c:pt>
                <c:pt idx="4">
                  <c:v>0.73</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3.16131939033831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9.08879324722264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0"/>
                  <c:y val="-6.32263878067662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E5-E648-BC5C-1012F1BF2D4F}"/>
                </c:ext>
              </c:extLst>
            </c:dLbl>
            <c:dLbl>
              <c:idx val="3"/>
              <c:layout>
                <c:manualLayout>
                  <c:x val="-7.4485295929188297E-4"/>
                  <c:y val="-0.126452620036791"/>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0.1225011263756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E5-E648-BC5C-1012F1BF2D4F}"/>
                </c:ext>
              </c:extLst>
            </c:dLbl>
            <c:dLbl>
              <c:idx val="5"/>
              <c:layout>
                <c:manualLayout>
                  <c:x val="-7.4502893652277601E-4"/>
                  <c:y val="-0.15411447585573401"/>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0903772130603194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1.0000000000000009E-2</c:v>
                </c:pt>
                <c:pt idx="1">
                  <c:v>0.17000000000000004</c:v>
                </c:pt>
                <c:pt idx="2">
                  <c:v>7.999999999999996E-2</c:v>
                </c:pt>
                <c:pt idx="3">
                  <c:v>0.26</c:v>
                </c:pt>
                <c:pt idx="4">
                  <c:v>0.27</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799198576"/>
        <c:axId val="759932704"/>
      </c:barChart>
      <c:catAx>
        <c:axId val="799198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759932704"/>
        <c:crosses val="autoZero"/>
        <c:auto val="1"/>
        <c:lblAlgn val="ctr"/>
        <c:lblOffset val="100"/>
        <c:noMultiLvlLbl val="0"/>
      </c:catAx>
      <c:valAx>
        <c:axId val="75993270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9919857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explosion val="1"/>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3110290575036501"/>
                  <c:y val="0.131907795889146"/>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2593092574630499"/>
                  <c:y val="0.123217270407139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Sheet1!$A$2:$A$6</c:f>
              <c:strCache>
                <c:ptCount val="4"/>
                <c:pt idx="0">
                  <c:v>Amex</c:v>
                </c:pt>
                <c:pt idx="1">
                  <c:v>Choice</c:v>
                </c:pt>
                <c:pt idx="2">
                  <c:v>Coverage Gap</c:v>
                </c:pt>
                <c:pt idx="3">
                  <c:v>No Card</c:v>
                </c:pt>
              </c:strCache>
            </c:strRef>
          </c:cat>
          <c:val>
            <c:numRef>
              <c:f>Sheet1!$B$2:$B$6</c:f>
              <c:numCache>
                <c:formatCode>0%</c:formatCode>
                <c:ptCount val="5"/>
                <c:pt idx="0">
                  <c:v>0.46</c:v>
                </c:pt>
                <c:pt idx="1">
                  <c:v>0.05</c:v>
                </c:pt>
                <c:pt idx="2">
                  <c:v>0.11</c:v>
                </c:pt>
                <c:pt idx="3">
                  <c:v>0.38</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9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18928455920331699"/>
                  <c:y val="4.63557145800016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8068499338616301"/>
                  <c:y val="0.14510802659329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3620970172087"/>
                  <c:y val="0.114423925100085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0.42</c:v>
                </c:pt>
                <c:pt idx="1">
                  <c:v>0.05</c:v>
                </c:pt>
                <c:pt idx="2">
                  <c:v>0.22</c:v>
                </c:pt>
                <c:pt idx="3">
                  <c:v>0.31</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9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$4.5M</c:v>
                </c:pt>
                <c:pt idx="1">
                  <c:v>Car Rental
$6.1M</c:v>
                </c:pt>
                <c:pt idx="2">
                  <c:v>Lodging
$10.2M</c:v>
                </c:pt>
                <c:pt idx="3">
                  <c:v>Meals
$2.3M</c:v>
                </c:pt>
                <c:pt idx="4">
                  <c:v>Ground Trans.
$1.5M</c:v>
                </c:pt>
              </c:strCache>
            </c:strRef>
          </c:cat>
          <c:val>
            <c:numRef>
              <c:f>Sheet1!$B$2:$B$6</c:f>
              <c:numCache>
                <c:formatCode>0%</c:formatCode>
                <c:ptCount val="5"/>
                <c:pt idx="0">
                  <c:v>0.95</c:v>
                </c:pt>
                <c:pt idx="1">
                  <c:v>1</c:v>
                </c:pt>
                <c:pt idx="2">
                  <c:v>0.92</c:v>
                </c:pt>
                <c:pt idx="3">
                  <c:v>0.8</c:v>
                </c:pt>
                <c:pt idx="4">
                  <c:v>0.77</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2.73152612914464E-17"/>
                  <c:y val="-5.1371440092997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0"/>
                  <c:y val="-2.37098954275372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0"/>
                  <c:y val="-5.1371440092997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79430021480995E-4"/>
                  <c:y val="-0.102742724609253"/>
                </c:manualLayout>
              </c:layout>
              <c:showLegendKey val="0"/>
              <c:showVal val="1"/>
              <c:showCatName val="0"/>
              <c:showSerName val="0"/>
              <c:showPercent val="0"/>
              <c:showBubbleSize val="0"/>
              <c:extLst>
                <c:ext xmlns:c15="http://schemas.microsoft.com/office/drawing/2012/chart" uri="{CE6537A1-D6FC-4f65-9D91-7224C49458BB}">
                  <c15:layout>
                    <c:manualLayout>
                      <c:w val="6.3024485471906394E-2"/>
                      <c:h val="6.6229641227587593E-2"/>
                    </c:manualLayout>
                  </c15:layout>
                </c:ext>
                <c:ext xmlns:c16="http://schemas.microsoft.com/office/drawing/2014/chart" uri="{C3380CC4-5D6E-409C-BE32-E72D297353CC}">
                  <c16:uniqueId val="{00000006-5033-004E-A4A9-396D8DFABC7F}"/>
                </c:ext>
              </c:extLst>
            </c:dLbl>
            <c:dLbl>
              <c:idx val="4"/>
              <c:layout>
                <c:manualLayout>
                  <c:x val="-1.0926104516578601E-16"/>
                  <c:y val="-0.11854947713768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6.7178037044689096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$4.5M</c:v>
                </c:pt>
                <c:pt idx="1">
                  <c:v>Car Rental
$6.1M</c:v>
                </c:pt>
                <c:pt idx="2">
                  <c:v>Lodging
$10.2M</c:v>
                </c:pt>
                <c:pt idx="3">
                  <c:v>Meals
$2.3M</c:v>
                </c:pt>
                <c:pt idx="4">
                  <c:v>Ground Trans.
$1.5M</c:v>
                </c:pt>
              </c:strCache>
            </c:strRef>
          </c:cat>
          <c:val>
            <c:numRef>
              <c:f>Sheet1!$C$2:$C$6</c:f>
              <c:numCache>
                <c:formatCode>0%</c:formatCode>
                <c:ptCount val="5"/>
                <c:pt idx="0">
                  <c:v>5.0000000000000044E-2</c:v>
                </c:pt>
                <c:pt idx="1">
                  <c:v>0</c:v>
                </c:pt>
                <c:pt idx="2">
                  <c:v>7.999999999999996E-2</c:v>
                </c:pt>
                <c:pt idx="3">
                  <c:v>0.19999999999999996</c:v>
                </c:pt>
                <c:pt idx="4">
                  <c:v>0.22999999999999998</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759817760"/>
        <c:axId val="333393392"/>
      </c:barChart>
      <c:catAx>
        <c:axId val="759817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33393392"/>
        <c:crosses val="autoZero"/>
        <c:auto val="1"/>
        <c:lblAlgn val="ctr"/>
        <c:lblOffset val="100"/>
        <c:noMultiLvlLbl val="0"/>
      </c:catAx>
      <c:valAx>
        <c:axId val="33339339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5981776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dLbl>
              <c:idx val="0"/>
              <c:layout>
                <c:manualLayout>
                  <c:x val="0"/>
                  <c:y val="-3.16131939033831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5E3-7743-8764-AAF7D36E3F81}"/>
                </c:ext>
              </c:extLst>
            </c:dLbl>
            <c:dLbl>
              <c:idx val="3"/>
              <c:layout>
                <c:manualLayout>
                  <c:x val="0"/>
                  <c:y val="-5.1371440092997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5E3-7743-8764-AAF7D36E3F81}"/>
                </c:ext>
              </c:extLst>
            </c:dLbl>
            <c:dLbl>
              <c:idx val="4"/>
              <c:layout>
                <c:manualLayout>
                  <c:x val="0"/>
                  <c:y val="-9.08879324722264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1FE-5445-BA3A-89003963C47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Sheet1!$B$2:$B$6</c:f>
              <c:numCache>
                <c:formatCode>0%</c:formatCode>
                <c:ptCount val="5"/>
                <c:pt idx="0">
                  <c:v>0.9</c:v>
                </c:pt>
                <c:pt idx="1">
                  <c:v>0.99</c:v>
                </c:pt>
                <c:pt idx="2">
                  <c:v>0.89</c:v>
                </c:pt>
                <c:pt idx="3">
                  <c:v>0.77</c:v>
                </c:pt>
                <c:pt idx="4">
                  <c:v>0.73</c:v>
                </c:pt>
              </c:numCache>
            </c:numRef>
          </c:val>
          <c:extLst>
            <c:ext xmlns:c16="http://schemas.microsoft.com/office/drawing/2014/chart" uri="{C3380CC4-5D6E-409C-BE32-E72D297353CC}">
              <c16:uniqueId val="{00000000-5FE5-E648-BC5C-1012F1BF2D4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0"/>
                  <c:y val="-5.53230893309204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E5-E648-BC5C-1012F1BF2D4F}"/>
                </c:ext>
              </c:extLst>
            </c:dLbl>
            <c:dLbl>
              <c:idx val="1"/>
              <c:layout>
                <c:manualLayout>
                  <c:x val="-5.4630522582892898E-17"/>
                  <c:y val="-4.74197908550747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E5-E648-BC5C-1012F1BF2D4F}"/>
                </c:ext>
              </c:extLst>
            </c:dLbl>
            <c:dLbl>
              <c:idx val="2"/>
              <c:layout>
                <c:manualLayout>
                  <c:x val="2.2349108323370002E-3"/>
                  <c:y val="-6.7178192621430793E-2"/>
                </c:manualLayout>
              </c:layout>
              <c:showLegendKey val="0"/>
              <c:showVal val="1"/>
              <c:showCatName val="0"/>
              <c:showSerName val="0"/>
              <c:showPercent val="0"/>
              <c:showBubbleSize val="0"/>
              <c:extLst>
                <c:ext xmlns:c15="http://schemas.microsoft.com/office/drawing/2012/chart" uri="{CE6537A1-D6FC-4f65-9D91-7224C49458BB}">
                  <c15:layout>
                    <c:manualLayout>
                      <c:w val="7.1964128801254801E-2"/>
                      <c:h val="6.6229641227587593E-2"/>
                    </c:manualLayout>
                  </c15:layout>
                </c:ext>
                <c:ext xmlns:c16="http://schemas.microsoft.com/office/drawing/2014/chart" uri="{C3380CC4-5D6E-409C-BE32-E72D297353CC}">
                  <c16:uniqueId val="{00000003-5FE5-E648-BC5C-1012F1BF2D4F}"/>
                </c:ext>
              </c:extLst>
            </c:dLbl>
            <c:dLbl>
              <c:idx val="3"/>
              <c:layout>
                <c:manualLayout>
                  <c:x val="-7.44852959291774E-4"/>
                  <c:y val="-0.118549321560945"/>
                </c:manualLayout>
              </c:layout>
              <c:showLegendKey val="0"/>
              <c:showVal val="1"/>
              <c:showCatName val="0"/>
              <c:showSerName val="0"/>
              <c:showPercent val="0"/>
              <c:showBubbleSize val="0"/>
              <c:extLst>
                <c:ext xmlns:c15="http://schemas.microsoft.com/office/drawing/2012/chart" uri="{CE6537A1-D6FC-4f65-9D91-7224C49458BB}">
                  <c15:layout>
                    <c:manualLayout>
                      <c:w val="5.4084842142558001E-2"/>
                      <c:h val="6.6229641227587593E-2"/>
                    </c:manualLayout>
                  </c15:layout>
                </c:ext>
                <c:ext xmlns:c16="http://schemas.microsoft.com/office/drawing/2014/chart" uri="{C3380CC4-5D6E-409C-BE32-E72D297353CC}">
                  <c16:uniqueId val="{00000004-5FE5-E648-BC5C-1012F1BF2D4F}"/>
                </c:ext>
              </c:extLst>
            </c:dLbl>
            <c:dLbl>
              <c:idx val="4"/>
              <c:layout>
                <c:manualLayout>
                  <c:x val="-1.0926104516578601E-16"/>
                  <c:y val="-0.12659139449034301"/>
                </c:manualLayout>
              </c:layout>
              <c:showLegendKey val="0"/>
              <c:showVal val="1"/>
              <c:showCatName val="0"/>
              <c:showSerName val="0"/>
              <c:showPercent val="0"/>
              <c:showBubbleSize val="0"/>
              <c:extLst>
                <c:ext xmlns:c15="http://schemas.microsoft.com/office/drawing/2012/chart" uri="{CE6537A1-D6FC-4f65-9D91-7224C49458BB}">
                  <c15:layout>
                    <c:manualLayout>
                      <c:w val="4.4631227980849002E-2"/>
                      <c:h val="6.6229641227587593E-2"/>
                    </c:manualLayout>
                  </c15:layout>
                </c:ext>
                <c:ext xmlns:c16="http://schemas.microsoft.com/office/drawing/2014/chart" uri="{C3380CC4-5D6E-409C-BE32-E72D297353CC}">
                  <c16:uniqueId val="{00000005-5FE5-E648-BC5C-1012F1BF2D4F}"/>
                </c:ext>
              </c:extLst>
            </c:dLbl>
            <c:dLbl>
              <c:idx val="5"/>
              <c:layout>
                <c:manualLayout>
                  <c:x val="-5.86590770450474E-8"/>
                  <c:y val="-7.1129841859353601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8.2393712685494599E-2"/>
                      <c:h val="5.8326342751741797E-2"/>
                    </c:manualLayout>
                  </c15:layout>
                </c:ext>
                <c:ext xmlns:c16="http://schemas.microsoft.com/office/drawing/2014/chart" uri="{C3380CC4-5D6E-409C-BE32-E72D297353CC}">
                  <c16:uniqueId val="{00000006-5FE5-E648-BC5C-1012F1BF2D4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c:v>
                </c:pt>
                <c:pt idx="1">
                  <c:v>Car Rental</c:v>
                </c:pt>
                <c:pt idx="2">
                  <c:v>Lodging</c:v>
                </c:pt>
                <c:pt idx="3">
                  <c:v>Meals</c:v>
                </c:pt>
                <c:pt idx="4">
                  <c:v>Ground Trans.</c:v>
                </c:pt>
              </c:strCache>
            </c:strRef>
          </c:cat>
          <c:val>
            <c:numRef>
              <c:f>Sheet1!$C$2:$C$6</c:f>
              <c:numCache>
                <c:formatCode>0%</c:formatCode>
                <c:ptCount val="5"/>
                <c:pt idx="0">
                  <c:v>9.9999999999999978E-2</c:v>
                </c:pt>
                <c:pt idx="1">
                  <c:v>1.0000000000000009E-2</c:v>
                </c:pt>
                <c:pt idx="2">
                  <c:v>0.10999999999999999</c:v>
                </c:pt>
                <c:pt idx="3">
                  <c:v>0.22999999999999998</c:v>
                </c:pt>
                <c:pt idx="4">
                  <c:v>0.27</c:v>
                </c:pt>
              </c:numCache>
            </c:numRef>
          </c:val>
          <c:extLst>
            <c:ext xmlns:c16="http://schemas.microsoft.com/office/drawing/2014/chart" uri="{C3380CC4-5D6E-409C-BE32-E72D297353CC}">
              <c16:uniqueId val="{00000007-5FE5-E648-BC5C-1012F1BF2D4F}"/>
            </c:ext>
          </c:extLst>
        </c:ser>
        <c:dLbls>
          <c:showLegendKey val="0"/>
          <c:showVal val="0"/>
          <c:showCatName val="0"/>
          <c:showSerName val="0"/>
          <c:showPercent val="0"/>
          <c:showBubbleSize val="0"/>
        </c:dLbls>
        <c:gapWidth val="50"/>
        <c:overlap val="100"/>
        <c:axId val="332991040"/>
        <c:axId val="332995552"/>
      </c:barChart>
      <c:catAx>
        <c:axId val="332991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32995552"/>
        <c:crosses val="autoZero"/>
        <c:auto val="1"/>
        <c:lblAlgn val="ctr"/>
        <c:lblOffset val="100"/>
        <c:noMultiLvlLbl val="0"/>
      </c:catAx>
      <c:valAx>
        <c:axId val="332995552"/>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32991040"/>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11515132586175"/>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Spend</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23335739416559501"/>
                  <c:y val="2.3890896048810702E-3"/>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16271687283213901"/>
                  <c:y val="0.14510785349594299"/>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3-13A5-EC4E-840D-BAFFCB720519}"/>
                </c:ext>
              </c:extLst>
            </c:dLbl>
            <c:dLbl>
              <c:idx val="2"/>
              <c:layout>
                <c:manualLayout>
                  <c:x val="-0.207567189584899"/>
                  <c:y val="8.80438891789230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w="9525" cap="flat" cmpd="sng" algn="ctr">
                  <a:solidFill>
                    <a:schemeClr val="accent1">
                      <a:lumMod val="60000"/>
                      <a:lumOff val="40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0.53</c:v>
                </c:pt>
                <c:pt idx="1">
                  <c:v>0.05</c:v>
                </c:pt>
                <c:pt idx="2">
                  <c:v>0.09</c:v>
                </c:pt>
                <c:pt idx="3">
                  <c:v>0.33</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9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49078429637393"/>
          <c:y val="7.33278449934015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2"/>
              </a:solidFill>
              <a:latin typeface="Benton Sans" panose="02000504020000020004" pitchFamily="2" charset="77"/>
              <a:ea typeface="+mn-ea"/>
              <a:cs typeface="+mn-cs"/>
            </a:defRPr>
          </a:pPr>
          <a:endParaRPr lang="en-US"/>
        </a:p>
      </c:txPr>
    </c:title>
    <c:autoTitleDeleted val="0"/>
    <c:plotArea>
      <c:layout/>
      <c:doughnutChart>
        <c:varyColors val="1"/>
        <c:ser>
          <c:idx val="0"/>
          <c:order val="0"/>
          <c:tx>
            <c:strRef>
              <c:f>Sheet1!$B$1</c:f>
              <c:strCache>
                <c:ptCount val="1"/>
                <c:pt idx="0">
                  <c:v>Transaction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13A5-EC4E-840D-BAFFCB72051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3A5-EC4E-840D-BAFFCB72051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13A5-EC4E-840D-BAFFCB720519}"/>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2-13A5-EC4E-840D-BAFFCB720519}"/>
              </c:ext>
            </c:extLst>
          </c:dPt>
          <c:dLbls>
            <c:dLbl>
              <c:idx val="0"/>
              <c:layout>
                <c:manualLayout>
                  <c:x val="0.21866640523646999"/>
                  <c:y val="-5.47676548909694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6B37099E-5631-9845-8CFD-677F7A6D0BC5}" type="CATEGORYNAME">
                      <a:rPr lang="en-US" dirty="0"/>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B1283EFF-5184-0C42-9481-F8CBC5B0E5AB}" type="VALUE">
                      <a:rPr lang="en-US" sz="1600" dirty="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4-13A5-EC4E-840D-BAFFCB720519}"/>
                </c:ext>
              </c:extLst>
            </c:dLbl>
            <c:dLbl>
              <c:idx val="1"/>
              <c:layout>
                <c:manualLayout>
                  <c:x val="0.21741246570897599"/>
                  <c:y val="7.03645914833335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CA97610C-F6FB-6846-88F2-3C291C286396}"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F9FE3607-504F-3542-994B-A15FDCF9650D}"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layout>
                    <c:manualLayout>
                      <c:w val="0.12978678979334901"/>
                      <c:h val="0.132655576434942"/>
                    </c:manualLayout>
                  </c15:layout>
                  <c15:dlblFieldTable/>
                  <c15:showDataLabelsRange val="0"/>
                </c:ext>
                <c:ext xmlns:c16="http://schemas.microsoft.com/office/drawing/2014/chart" uri="{C3380CC4-5D6E-409C-BE32-E72D297353CC}">
                  <c16:uniqueId val="{00000003-13A5-EC4E-840D-BAFFCB720519}"/>
                </c:ext>
              </c:extLst>
            </c:dLbl>
            <c:dLbl>
              <c:idx val="2"/>
              <c:layout>
                <c:manualLayout>
                  <c:x val="-0.26559167957912"/>
                  <c:y val="0.13201061571419301"/>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1E144747-244B-CC45-A2C0-13CFD78F78C3}"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3EDF40A0-0642-264F-B2BC-C1751C90AFCC}"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13A5-EC4E-840D-BAFFCB720519}"/>
                </c:ext>
              </c:extLst>
            </c:dLbl>
            <c:dLbl>
              <c:idx val="3"/>
              <c:layout>
                <c:manualLayout>
                  <c:x val="-0.20948643312624601"/>
                  <c:y val="-8.6267101453630299E-2"/>
                </c:manualLayout>
              </c:layout>
              <c:tx>
                <c:rich>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fld id="{0ECFC5A7-FCD2-A441-AFE5-94CDC4EAEFA1}" type="CATEGORYNAME">
                      <a:rPr lang="en-US"/>
                      <a:pPr algn="l">
                        <a:defRPr sz="1000" b="0" i="0" u="none" strike="noStrike" kern="1200" baseline="0">
                          <a:solidFill>
                            <a:schemeClr val="tx1">
                              <a:lumMod val="75000"/>
                              <a:lumOff val="25000"/>
                            </a:schemeClr>
                          </a:solidFill>
                          <a:latin typeface="+mn-lt"/>
                          <a:ea typeface="+mn-ea"/>
                          <a:cs typeface="+mn-cs"/>
                        </a:defRPr>
                      </a:pPr>
                      <a:t>[CATEGORY NAME]</a:t>
                    </a:fld>
                    <a:endParaRPr lang="en-US" baseline="0" dirty="0"/>
                  </a:p>
                  <a:p>
                    <a:pPr algn="l">
                      <a:defRPr sz="1000" b="0" i="0" u="none" strike="noStrike" kern="1200" baseline="0">
                        <a:solidFill>
                          <a:schemeClr val="tx1">
                            <a:lumMod val="75000"/>
                            <a:lumOff val="25000"/>
                          </a:schemeClr>
                        </a:solidFill>
                        <a:latin typeface="+mn-lt"/>
                        <a:ea typeface="+mn-ea"/>
                        <a:cs typeface="+mn-cs"/>
                      </a:defRPr>
                    </a:pPr>
                    <a:fld id="{EB8A2A40-61AB-D741-905D-5D11B7B318E4}" type="VALUE">
                      <a:rPr lang="en-US" sz="1600"/>
                      <a:pPr algn="l">
                        <a:defRPr sz="1000" b="0" i="0" u="none" strike="noStrike" kern="1200" baseline="0">
                          <a:solidFill>
                            <a:schemeClr val="tx1">
                              <a:lumMod val="75000"/>
                              <a:lumOff val="25000"/>
                            </a:schemeClr>
                          </a:solidFill>
                          <a:latin typeface="+mn-lt"/>
                          <a:ea typeface="+mn-ea"/>
                          <a:cs typeface="+mn-cs"/>
                        </a:defRPr>
                      </a:pPr>
                      <a:t>[VALUE]</a:t>
                    </a:fld>
                    <a:endParaRPr lang="en-US"/>
                  </a:p>
                </c:rich>
              </c:tx>
              <c:numFmt formatCode="0%" sourceLinked="0"/>
              <c:spPr>
                <a:noFill/>
                <a:ln>
                  <a:noFill/>
                </a:ln>
                <a:effectLst/>
              </c:spPr>
              <c:showLegendKey val="0"/>
              <c:showVal val="1"/>
              <c:showCatName val="1"/>
              <c:showSerName val="0"/>
              <c:showPercent val="0"/>
              <c:showBubbleSize val="0"/>
              <c:separator>
</c:separator>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2-13A5-EC4E-840D-BAFFCB720519}"/>
                </c:ext>
              </c:extLst>
            </c:dLbl>
            <c:spPr>
              <a:noFill/>
              <a:ln>
                <a:noFill/>
              </a:ln>
              <a:effectLst/>
            </c:spPr>
            <c:txPr>
              <a:bodyPr rot="0" spcFirstLastPara="1" vertOverflow="ellipsis" vert="horz" wrap="square" lIns="0" tIns="0" rIns="0" bIns="0" anchor="t" anchorCtr="0">
                <a:spAutoFit/>
              </a:bodyPr>
              <a:lstStyle/>
              <a:p>
                <a:pPr algn="l">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eparator>
</c:separator>
            <c:showLeaderLines val="1"/>
            <c:leaderLines>
              <c:spPr>
                <a:ln>
                  <a:solidFill>
                    <a:schemeClr val="accent1">
                      <a:lumMod val="60000"/>
                      <a:lumOff val="40000"/>
                    </a:schemeClr>
                  </a:solidFill>
                </a:ln>
              </c:spPr>
            </c:leaderLines>
            <c:extLst>
              <c:ext xmlns:c15="http://schemas.microsoft.com/office/drawing/2012/chart" uri="{CE6537A1-D6FC-4f65-9D91-7224C49458BB}">
                <c15:spPr xmlns:c15="http://schemas.microsoft.com/office/drawing/2012/chart">
                  <a:prstGeom prst="rect">
                    <a:avLst/>
                  </a:prstGeom>
                </c15:spPr>
              </c:ext>
            </c:extLst>
          </c:dLbls>
          <c:cat>
            <c:strRef>
              <c:f>Sheet1!$A$2:$A$5</c:f>
              <c:strCache>
                <c:ptCount val="4"/>
                <c:pt idx="0">
                  <c:v>Amex</c:v>
                </c:pt>
                <c:pt idx="1">
                  <c:v>Choice</c:v>
                </c:pt>
                <c:pt idx="2">
                  <c:v>Coverage Gap</c:v>
                </c:pt>
                <c:pt idx="3">
                  <c:v>No Card</c:v>
                </c:pt>
              </c:strCache>
            </c:strRef>
          </c:cat>
          <c:val>
            <c:numRef>
              <c:f>Sheet1!$B$2:$B$5</c:f>
              <c:numCache>
                <c:formatCode>0%</c:formatCode>
                <c:ptCount val="4"/>
                <c:pt idx="0">
                  <c:v>0.31</c:v>
                </c:pt>
                <c:pt idx="1">
                  <c:v>0.08</c:v>
                </c:pt>
                <c:pt idx="2">
                  <c:v>0.18</c:v>
                </c:pt>
                <c:pt idx="3">
                  <c:v>0.43</c:v>
                </c:pt>
              </c:numCache>
            </c:numRef>
          </c:val>
          <c:extLst>
            <c:ext xmlns:c16="http://schemas.microsoft.com/office/drawing/2014/chart" uri="{C3380CC4-5D6E-409C-BE32-E72D297353CC}">
              <c16:uniqueId val="{00000000-13A5-EC4E-840D-BAFFCB720519}"/>
            </c:ext>
          </c:extLst>
        </c:ser>
        <c:dLbls>
          <c:showLegendKey val="0"/>
          <c:showVal val="0"/>
          <c:showCatName val="0"/>
          <c:showSerName val="0"/>
          <c:showPercent val="0"/>
          <c:showBubbleSize val="0"/>
          <c:showLeaderLines val="1"/>
        </c:dLbls>
        <c:firstSliceAng val="0"/>
        <c:holeSize val="4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9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78453230531301"/>
          <c:y val="0.13706310939409699"/>
          <c:w val="0.76020838050500805"/>
          <c:h val="0.72388488814654595"/>
        </c:manualLayout>
      </c:layout>
      <c:barChart>
        <c:barDir val="col"/>
        <c:grouping val="percentStacked"/>
        <c:varyColors val="0"/>
        <c:ser>
          <c:idx val="0"/>
          <c:order val="0"/>
          <c:tx>
            <c:strRef>
              <c:f>Sheet1!$B$1</c:f>
              <c:strCache>
                <c:ptCount val="1"/>
                <c:pt idx="0">
                  <c:v>Amex-accepting Merchants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$126.0M</c:v>
                </c:pt>
                <c:pt idx="1">
                  <c:v>Car Rental
$3.7M</c:v>
                </c:pt>
                <c:pt idx="2">
                  <c:v>Lodging
$104.5M</c:v>
                </c:pt>
                <c:pt idx="3">
                  <c:v>Meals
$21.4M</c:v>
                </c:pt>
                <c:pt idx="4">
                  <c:v>Ground Trans.
$12.6M</c:v>
                </c:pt>
              </c:strCache>
            </c:strRef>
          </c:cat>
          <c:val>
            <c:numRef>
              <c:f>Sheet1!$B$2:$B$6</c:f>
              <c:numCache>
                <c:formatCode>0%</c:formatCode>
                <c:ptCount val="5"/>
                <c:pt idx="0">
                  <c:v>0.97</c:v>
                </c:pt>
                <c:pt idx="1">
                  <c:v>0.75</c:v>
                </c:pt>
                <c:pt idx="2">
                  <c:v>0.93</c:v>
                </c:pt>
                <c:pt idx="3">
                  <c:v>0.9</c:v>
                </c:pt>
                <c:pt idx="4">
                  <c:v>0.79</c:v>
                </c:pt>
              </c:numCache>
            </c:numRef>
          </c:val>
          <c:extLst>
            <c:ext xmlns:c16="http://schemas.microsoft.com/office/drawing/2014/chart" uri="{C3380CC4-5D6E-409C-BE32-E72D297353CC}">
              <c16:uniqueId val="{00000000-5033-004E-A4A9-396D8DFABC7F}"/>
            </c:ext>
          </c:extLst>
        </c:ser>
        <c:ser>
          <c:idx val="1"/>
          <c:order val="1"/>
          <c:tx>
            <c:strRef>
              <c:f>Sheet1!$C$1</c:f>
              <c:strCache>
                <c:ptCount val="1"/>
                <c:pt idx="0">
                  <c:v>Non-Amex-accepting Merchants</c:v>
                </c:pt>
              </c:strCache>
            </c:strRef>
          </c:tx>
          <c:spPr>
            <a:solidFill>
              <a:schemeClr val="accent6"/>
            </a:solidFill>
            <a:ln>
              <a:noFill/>
            </a:ln>
            <a:effectLst/>
          </c:spPr>
          <c:invertIfNegative val="0"/>
          <c:dLbls>
            <c:dLbl>
              <c:idx val="0"/>
              <c:layout>
                <c:manualLayout>
                  <c:x val="-2.73152612914464E-17"/>
                  <c:y val="-4.34681416171517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33-004E-A4A9-396D8DFABC7F}"/>
                </c:ext>
              </c:extLst>
            </c:dLbl>
            <c:dLbl>
              <c:idx val="1"/>
              <c:layout>
                <c:manualLayout>
                  <c:x val="-5.4630522582892898E-17"/>
                  <c:y val="-0.11854947713768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33-004E-A4A9-396D8DFABC7F}"/>
                </c:ext>
              </c:extLst>
            </c:dLbl>
            <c:dLbl>
              <c:idx val="2"/>
              <c:layout>
                <c:manualLayout>
                  <c:x val="1.4899405548913999E-3"/>
                  <c:y val="-5.1371440092997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33-004E-A4A9-396D8DFABC7F}"/>
                </c:ext>
              </c:extLst>
            </c:dLbl>
            <c:dLbl>
              <c:idx val="3"/>
              <c:layout>
                <c:manualLayout>
                  <c:x val="-7.4485295929188297E-4"/>
                  <c:y val="-7.11295307058704E-2"/>
                </c:manualLayout>
              </c:layout>
              <c:showLegendKey val="0"/>
              <c:showVal val="1"/>
              <c:showCatName val="0"/>
              <c:showSerName val="0"/>
              <c:showPercent val="0"/>
              <c:showBubbleSize val="0"/>
              <c:extLst>
                <c:ext xmlns:c15="http://schemas.microsoft.com/office/drawing/2012/chart" uri="{CE6537A1-D6FC-4f65-9D91-7224C49458BB}">
                  <c15:layout>
                    <c:manualLayout>
                      <c:w val="5.1104961032775197E-2"/>
                      <c:h val="6.6229641227587593E-2"/>
                    </c:manualLayout>
                  </c15:layout>
                </c:ext>
                <c:ext xmlns:c16="http://schemas.microsoft.com/office/drawing/2014/chart" uri="{C3380CC4-5D6E-409C-BE32-E72D297353CC}">
                  <c16:uniqueId val="{00000006-5033-004E-A4A9-396D8DFABC7F}"/>
                </c:ext>
              </c:extLst>
            </c:dLbl>
            <c:dLbl>
              <c:idx val="4"/>
              <c:layout>
                <c:manualLayout>
                  <c:x val="-1.0926104516578601E-16"/>
                  <c:y val="-0.102742880185995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33-004E-A4A9-396D8DFABC7F}"/>
                </c:ext>
              </c:extLst>
            </c:dLbl>
            <c:dLbl>
              <c:idx val="5"/>
              <c:layout>
                <c:manualLayout>
                  <c:x val="-7.4497027744581195E-4"/>
                  <c:y val="-0.110646178661841"/>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4944009911037696E-2"/>
                      <c:h val="5.8326342751741797E-2"/>
                    </c:manualLayout>
                  </c15:layout>
                </c:ext>
                <c:ext xmlns:c16="http://schemas.microsoft.com/office/drawing/2014/chart" uri="{C3380CC4-5D6E-409C-BE32-E72D297353CC}">
                  <c16:uniqueId val="{00000008-5033-004E-A4A9-396D8DFABC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Air Travel
$126.0M</c:v>
                </c:pt>
                <c:pt idx="1">
                  <c:v>Car Rental
$3.7M</c:v>
                </c:pt>
                <c:pt idx="2">
                  <c:v>Lodging
$104.5M</c:v>
                </c:pt>
                <c:pt idx="3">
                  <c:v>Meals
$21.4M</c:v>
                </c:pt>
                <c:pt idx="4">
                  <c:v>Ground Trans.
$12.6M</c:v>
                </c:pt>
              </c:strCache>
            </c:strRef>
          </c:cat>
          <c:val>
            <c:numRef>
              <c:f>Sheet1!$C$2:$C$6</c:f>
              <c:numCache>
                <c:formatCode>0%</c:formatCode>
                <c:ptCount val="5"/>
                <c:pt idx="0">
                  <c:v>3.0000000000000027E-2</c:v>
                </c:pt>
                <c:pt idx="1">
                  <c:v>0.25</c:v>
                </c:pt>
                <c:pt idx="2">
                  <c:v>6.9999999999999951E-2</c:v>
                </c:pt>
                <c:pt idx="3">
                  <c:v>9.9999999999999978E-2</c:v>
                </c:pt>
                <c:pt idx="4">
                  <c:v>0.20999999999999996</c:v>
                </c:pt>
              </c:numCache>
            </c:numRef>
          </c:val>
          <c:extLst>
            <c:ext xmlns:c16="http://schemas.microsoft.com/office/drawing/2014/chart" uri="{C3380CC4-5D6E-409C-BE32-E72D297353CC}">
              <c16:uniqueId val="{00000001-5033-004E-A4A9-396D8DFABC7F}"/>
            </c:ext>
          </c:extLst>
        </c:ser>
        <c:dLbls>
          <c:showLegendKey val="0"/>
          <c:showVal val="0"/>
          <c:showCatName val="0"/>
          <c:showSerName val="0"/>
          <c:showPercent val="0"/>
          <c:showBubbleSize val="0"/>
        </c:dLbls>
        <c:gapWidth val="50"/>
        <c:overlap val="100"/>
        <c:axId val="332829376"/>
        <c:axId val="333239024"/>
      </c:barChart>
      <c:catAx>
        <c:axId val="3328293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2"/>
                </a:solidFill>
                <a:latin typeface="+mn-lt"/>
                <a:ea typeface="+mn-ea"/>
                <a:cs typeface="+mn-cs"/>
              </a:defRPr>
            </a:pPr>
            <a:endParaRPr lang="en-US"/>
          </a:p>
        </c:txPr>
        <c:crossAx val="333239024"/>
        <c:crosses val="autoZero"/>
        <c:auto val="1"/>
        <c:lblAlgn val="ctr"/>
        <c:lblOffset val="100"/>
        <c:noMultiLvlLbl val="0"/>
      </c:catAx>
      <c:valAx>
        <c:axId val="33323902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32829376"/>
        <c:crosses val="autoZero"/>
        <c:crossBetween val="between"/>
      </c:valAx>
      <c:spPr>
        <a:noFill/>
        <a:ln>
          <a:noFill/>
        </a:ln>
        <a:effectLst/>
      </c:spPr>
    </c:plotArea>
    <c:legend>
      <c:legendPos val="l"/>
      <c:legendEntry>
        <c:idx val="0"/>
        <c:txPr>
          <a:bodyPr rot="0" spcFirstLastPara="1" vertOverflow="ellipsis" vert="horz" wrap="square" anchor="ctr" anchorCtr="1"/>
          <a:lstStyle/>
          <a:p>
            <a:pPr>
              <a:defRPr sz="1000" b="0" i="0" u="none" strike="noStrike" kern="1200" baseline="0">
                <a:solidFill>
                  <a:schemeClr val="accent2"/>
                </a:solidFill>
                <a:latin typeface="+mn-lt"/>
                <a:ea typeface="+mn-ea"/>
                <a:cs typeface="+mn-cs"/>
              </a:defRPr>
            </a:pPr>
            <a:endParaRPr lang="en-US"/>
          </a:p>
        </c:txPr>
      </c:legendEntry>
      <c:layout>
        <c:manualLayout>
          <c:xMode val="edge"/>
          <c:yMode val="edge"/>
          <c:x val="8.9396433293484259E-3"/>
          <c:y val="0.42398458172259545"/>
          <c:w val="0.12830429513493347"/>
          <c:h val="0.3456616492130305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5B5A1699-07DC-6341-A542-EDE38A062D5D}" type="datetime1">
              <a:rPr lang="en-US"/>
              <a:pPr>
                <a:defRPr/>
              </a:pPr>
              <a:t>5/29/19</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AB584260-858E-7D42-9572-289239DD66D7}" type="slidenum">
              <a:rPr lang="en-US"/>
              <a:pPr>
                <a:defRPr/>
              </a:pPr>
              <a:t>‹#›</a:t>
            </a:fld>
            <a:endParaRPr lang="en-US" dirty="0"/>
          </a:p>
        </p:txBody>
      </p:sp>
    </p:spTree>
    <p:extLst>
      <p:ext uri="{BB962C8B-B14F-4D97-AF65-F5344CB8AC3E}">
        <p14:creationId xmlns:p14="http://schemas.microsoft.com/office/powerpoint/2010/main" val="11992392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E7882F77-E135-8344-9837-CD6552BB96D3}" type="datetime1">
              <a:rPr lang="en-US"/>
              <a:pPr>
                <a:defRPr/>
              </a:pPr>
              <a:t>5/29/19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95172E71-CA9A-5B48-9FDB-7CE7372289BC}" type="slidenum">
              <a:rPr lang="en-US"/>
              <a:pPr>
                <a:defRPr/>
              </a:pPr>
              <a:t>‹#›</a:t>
            </a:fld>
            <a:endParaRPr lang="en-US" dirty="0"/>
          </a:p>
        </p:txBody>
      </p:sp>
    </p:spTree>
    <p:extLst>
      <p:ext uri="{BB962C8B-B14F-4D97-AF65-F5344CB8AC3E}">
        <p14:creationId xmlns:p14="http://schemas.microsoft.com/office/powerpoint/2010/main" val="2515675203"/>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a:t>
            </a:fld>
            <a:endParaRPr lang="en-US" dirty="0"/>
          </a:p>
        </p:txBody>
      </p:sp>
    </p:spTree>
    <p:extLst>
      <p:ext uri="{BB962C8B-B14F-4D97-AF65-F5344CB8AC3E}">
        <p14:creationId xmlns:p14="http://schemas.microsoft.com/office/powerpoint/2010/main" val="21678164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16</a:t>
            </a:fld>
            <a:endParaRPr lang="en-US" dirty="0"/>
          </a:p>
        </p:txBody>
      </p:sp>
    </p:spTree>
    <p:extLst>
      <p:ext uri="{BB962C8B-B14F-4D97-AF65-F5344CB8AC3E}">
        <p14:creationId xmlns:p14="http://schemas.microsoft.com/office/powerpoint/2010/main" val="199491728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119</a:t>
            </a:fld>
            <a:endParaRPr lang="en-US" dirty="0"/>
          </a:p>
        </p:txBody>
      </p:sp>
    </p:spTree>
    <p:extLst>
      <p:ext uri="{BB962C8B-B14F-4D97-AF65-F5344CB8AC3E}">
        <p14:creationId xmlns:p14="http://schemas.microsoft.com/office/powerpoint/2010/main" val="161824120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120</a:t>
            </a:fld>
            <a:endParaRPr lang="en-US" dirty="0"/>
          </a:p>
        </p:txBody>
      </p:sp>
    </p:spTree>
    <p:extLst>
      <p:ext uri="{BB962C8B-B14F-4D97-AF65-F5344CB8AC3E}">
        <p14:creationId xmlns:p14="http://schemas.microsoft.com/office/powerpoint/2010/main" val="266857588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121</a:t>
            </a:fld>
            <a:endParaRPr lang="en-US" dirty="0"/>
          </a:p>
        </p:txBody>
      </p:sp>
    </p:spTree>
    <p:extLst>
      <p:ext uri="{BB962C8B-B14F-4D97-AF65-F5344CB8AC3E}">
        <p14:creationId xmlns:p14="http://schemas.microsoft.com/office/powerpoint/2010/main" val="11707487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122</a:t>
            </a:fld>
            <a:endParaRPr lang="en-US" dirty="0"/>
          </a:p>
        </p:txBody>
      </p:sp>
    </p:spTree>
    <p:extLst>
      <p:ext uri="{BB962C8B-B14F-4D97-AF65-F5344CB8AC3E}">
        <p14:creationId xmlns:p14="http://schemas.microsoft.com/office/powerpoint/2010/main" val="4820214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123</a:t>
            </a:fld>
            <a:endParaRPr lang="en-US" dirty="0"/>
          </a:p>
        </p:txBody>
      </p:sp>
    </p:spTree>
    <p:extLst>
      <p:ext uri="{BB962C8B-B14F-4D97-AF65-F5344CB8AC3E}">
        <p14:creationId xmlns:p14="http://schemas.microsoft.com/office/powerpoint/2010/main" val="253678303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124</a:t>
            </a:fld>
            <a:endParaRPr lang="en-US" dirty="0"/>
          </a:p>
        </p:txBody>
      </p:sp>
    </p:spTree>
    <p:extLst>
      <p:ext uri="{BB962C8B-B14F-4D97-AF65-F5344CB8AC3E}">
        <p14:creationId xmlns:p14="http://schemas.microsoft.com/office/powerpoint/2010/main" val="277133046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125</a:t>
            </a:fld>
            <a:endParaRPr lang="en-US" dirty="0"/>
          </a:p>
        </p:txBody>
      </p:sp>
    </p:spTree>
    <p:extLst>
      <p:ext uri="{BB962C8B-B14F-4D97-AF65-F5344CB8AC3E}">
        <p14:creationId xmlns:p14="http://schemas.microsoft.com/office/powerpoint/2010/main" val="264440434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126</a:t>
            </a:fld>
            <a:endParaRPr lang="en-US" dirty="0"/>
          </a:p>
        </p:txBody>
      </p:sp>
    </p:spTree>
    <p:extLst>
      <p:ext uri="{BB962C8B-B14F-4D97-AF65-F5344CB8AC3E}">
        <p14:creationId xmlns:p14="http://schemas.microsoft.com/office/powerpoint/2010/main" val="45656554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127</a:t>
            </a:fld>
            <a:endParaRPr lang="en-US" dirty="0"/>
          </a:p>
        </p:txBody>
      </p:sp>
    </p:spTree>
    <p:extLst>
      <p:ext uri="{BB962C8B-B14F-4D97-AF65-F5344CB8AC3E}">
        <p14:creationId xmlns:p14="http://schemas.microsoft.com/office/powerpoint/2010/main" val="345175639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128</a:t>
            </a:fld>
            <a:endParaRPr lang="en-US" dirty="0"/>
          </a:p>
        </p:txBody>
      </p:sp>
    </p:spTree>
    <p:extLst>
      <p:ext uri="{BB962C8B-B14F-4D97-AF65-F5344CB8AC3E}">
        <p14:creationId xmlns:p14="http://schemas.microsoft.com/office/powerpoint/2010/main" val="33869862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17</a:t>
            </a:fld>
            <a:endParaRPr lang="en-US" dirty="0"/>
          </a:p>
        </p:txBody>
      </p:sp>
    </p:spTree>
    <p:extLst>
      <p:ext uri="{BB962C8B-B14F-4D97-AF65-F5344CB8AC3E}">
        <p14:creationId xmlns:p14="http://schemas.microsoft.com/office/powerpoint/2010/main" val="299667616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129</a:t>
            </a:fld>
            <a:endParaRPr lang="en-US" dirty="0"/>
          </a:p>
        </p:txBody>
      </p:sp>
    </p:spTree>
    <p:extLst>
      <p:ext uri="{BB962C8B-B14F-4D97-AF65-F5344CB8AC3E}">
        <p14:creationId xmlns:p14="http://schemas.microsoft.com/office/powerpoint/2010/main" val="25770522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130</a:t>
            </a:fld>
            <a:endParaRPr lang="en-US" dirty="0"/>
          </a:p>
        </p:txBody>
      </p:sp>
    </p:spTree>
    <p:extLst>
      <p:ext uri="{BB962C8B-B14F-4D97-AF65-F5344CB8AC3E}">
        <p14:creationId xmlns:p14="http://schemas.microsoft.com/office/powerpoint/2010/main" val="114589290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131</a:t>
            </a:fld>
            <a:endParaRPr lang="en-US" dirty="0"/>
          </a:p>
        </p:txBody>
      </p:sp>
    </p:spTree>
    <p:extLst>
      <p:ext uri="{BB962C8B-B14F-4D97-AF65-F5344CB8AC3E}">
        <p14:creationId xmlns:p14="http://schemas.microsoft.com/office/powerpoint/2010/main" val="418033808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132</a:t>
            </a:fld>
            <a:endParaRPr lang="en-US" dirty="0"/>
          </a:p>
        </p:txBody>
      </p:sp>
    </p:spTree>
    <p:extLst>
      <p:ext uri="{BB962C8B-B14F-4D97-AF65-F5344CB8AC3E}">
        <p14:creationId xmlns:p14="http://schemas.microsoft.com/office/powerpoint/2010/main" val="128060949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133</a:t>
            </a:fld>
            <a:endParaRPr lang="en-US" dirty="0"/>
          </a:p>
        </p:txBody>
      </p:sp>
    </p:spTree>
    <p:extLst>
      <p:ext uri="{BB962C8B-B14F-4D97-AF65-F5344CB8AC3E}">
        <p14:creationId xmlns:p14="http://schemas.microsoft.com/office/powerpoint/2010/main" val="77760149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134</a:t>
            </a:fld>
            <a:endParaRPr lang="en-US" dirty="0"/>
          </a:p>
        </p:txBody>
      </p:sp>
    </p:spTree>
    <p:extLst>
      <p:ext uri="{BB962C8B-B14F-4D97-AF65-F5344CB8AC3E}">
        <p14:creationId xmlns:p14="http://schemas.microsoft.com/office/powerpoint/2010/main" val="112458901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135</a:t>
            </a:fld>
            <a:endParaRPr lang="en-US" dirty="0"/>
          </a:p>
        </p:txBody>
      </p:sp>
    </p:spTree>
    <p:extLst>
      <p:ext uri="{BB962C8B-B14F-4D97-AF65-F5344CB8AC3E}">
        <p14:creationId xmlns:p14="http://schemas.microsoft.com/office/powerpoint/2010/main" val="349584197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136</a:t>
            </a:fld>
            <a:endParaRPr lang="en-US" dirty="0"/>
          </a:p>
        </p:txBody>
      </p:sp>
    </p:spTree>
    <p:extLst>
      <p:ext uri="{BB962C8B-B14F-4D97-AF65-F5344CB8AC3E}">
        <p14:creationId xmlns:p14="http://schemas.microsoft.com/office/powerpoint/2010/main" val="209050023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137</a:t>
            </a:fld>
            <a:endParaRPr lang="en-US" dirty="0"/>
          </a:p>
        </p:txBody>
      </p:sp>
    </p:spTree>
    <p:extLst>
      <p:ext uri="{BB962C8B-B14F-4D97-AF65-F5344CB8AC3E}">
        <p14:creationId xmlns:p14="http://schemas.microsoft.com/office/powerpoint/2010/main" val="122552552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138</a:t>
            </a:fld>
            <a:endParaRPr lang="en-US" dirty="0"/>
          </a:p>
        </p:txBody>
      </p:sp>
    </p:spTree>
    <p:extLst>
      <p:ext uri="{BB962C8B-B14F-4D97-AF65-F5344CB8AC3E}">
        <p14:creationId xmlns:p14="http://schemas.microsoft.com/office/powerpoint/2010/main" val="17710338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18</a:t>
            </a:fld>
            <a:endParaRPr lang="en-US" dirty="0"/>
          </a:p>
        </p:txBody>
      </p:sp>
    </p:spTree>
    <p:extLst>
      <p:ext uri="{BB962C8B-B14F-4D97-AF65-F5344CB8AC3E}">
        <p14:creationId xmlns:p14="http://schemas.microsoft.com/office/powerpoint/2010/main" val="181884957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139</a:t>
            </a:fld>
            <a:endParaRPr lang="en-US" dirty="0"/>
          </a:p>
        </p:txBody>
      </p:sp>
    </p:spTree>
    <p:extLst>
      <p:ext uri="{BB962C8B-B14F-4D97-AF65-F5344CB8AC3E}">
        <p14:creationId xmlns:p14="http://schemas.microsoft.com/office/powerpoint/2010/main" val="4223264918"/>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140</a:t>
            </a:fld>
            <a:endParaRPr lang="en-US" dirty="0"/>
          </a:p>
        </p:txBody>
      </p:sp>
    </p:spTree>
    <p:extLst>
      <p:ext uri="{BB962C8B-B14F-4D97-AF65-F5344CB8AC3E}">
        <p14:creationId xmlns:p14="http://schemas.microsoft.com/office/powerpoint/2010/main" val="2188076474"/>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141</a:t>
            </a:fld>
            <a:endParaRPr lang="en-US" dirty="0"/>
          </a:p>
        </p:txBody>
      </p:sp>
    </p:spTree>
    <p:extLst>
      <p:ext uri="{BB962C8B-B14F-4D97-AF65-F5344CB8AC3E}">
        <p14:creationId xmlns:p14="http://schemas.microsoft.com/office/powerpoint/2010/main" val="79502896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142</a:t>
            </a:fld>
            <a:endParaRPr lang="en-US" dirty="0"/>
          </a:p>
        </p:txBody>
      </p:sp>
    </p:spTree>
    <p:extLst>
      <p:ext uri="{BB962C8B-B14F-4D97-AF65-F5344CB8AC3E}">
        <p14:creationId xmlns:p14="http://schemas.microsoft.com/office/powerpoint/2010/main" val="360244911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143</a:t>
            </a:fld>
            <a:endParaRPr lang="en-US" dirty="0"/>
          </a:p>
        </p:txBody>
      </p:sp>
    </p:spTree>
    <p:extLst>
      <p:ext uri="{BB962C8B-B14F-4D97-AF65-F5344CB8AC3E}">
        <p14:creationId xmlns:p14="http://schemas.microsoft.com/office/powerpoint/2010/main" val="43753047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144</a:t>
            </a:fld>
            <a:endParaRPr lang="en-US" dirty="0"/>
          </a:p>
        </p:txBody>
      </p:sp>
    </p:spTree>
    <p:extLst>
      <p:ext uri="{BB962C8B-B14F-4D97-AF65-F5344CB8AC3E}">
        <p14:creationId xmlns:p14="http://schemas.microsoft.com/office/powerpoint/2010/main" val="88682246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145</a:t>
            </a:fld>
            <a:endParaRPr lang="en-US" dirty="0"/>
          </a:p>
        </p:txBody>
      </p:sp>
    </p:spTree>
    <p:extLst>
      <p:ext uri="{BB962C8B-B14F-4D97-AF65-F5344CB8AC3E}">
        <p14:creationId xmlns:p14="http://schemas.microsoft.com/office/powerpoint/2010/main" val="401941646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146</a:t>
            </a:fld>
            <a:endParaRPr lang="en-US" dirty="0"/>
          </a:p>
        </p:txBody>
      </p:sp>
    </p:spTree>
    <p:extLst>
      <p:ext uri="{BB962C8B-B14F-4D97-AF65-F5344CB8AC3E}">
        <p14:creationId xmlns:p14="http://schemas.microsoft.com/office/powerpoint/2010/main" val="1630348"/>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147</a:t>
            </a:fld>
            <a:endParaRPr lang="en-US" dirty="0"/>
          </a:p>
        </p:txBody>
      </p:sp>
    </p:spTree>
    <p:extLst>
      <p:ext uri="{BB962C8B-B14F-4D97-AF65-F5344CB8AC3E}">
        <p14:creationId xmlns:p14="http://schemas.microsoft.com/office/powerpoint/2010/main" val="2486914762"/>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148</a:t>
            </a:fld>
            <a:endParaRPr lang="en-US" dirty="0"/>
          </a:p>
        </p:txBody>
      </p:sp>
    </p:spTree>
    <p:extLst>
      <p:ext uri="{BB962C8B-B14F-4D97-AF65-F5344CB8AC3E}">
        <p14:creationId xmlns:p14="http://schemas.microsoft.com/office/powerpoint/2010/main" val="40017892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5172E71-CA9A-5B48-9FDB-7CE7372289BC}" type="slidenum">
              <a:rPr lang="en-US" smtClean="0"/>
              <a:pPr>
                <a:defRPr/>
              </a:pPr>
              <a:t>20</a:t>
            </a:fld>
            <a:endParaRPr lang="en-US" dirty="0"/>
          </a:p>
        </p:txBody>
      </p:sp>
    </p:spTree>
    <p:extLst>
      <p:ext uri="{BB962C8B-B14F-4D97-AF65-F5344CB8AC3E}">
        <p14:creationId xmlns:p14="http://schemas.microsoft.com/office/powerpoint/2010/main" val="1057486367"/>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149</a:t>
            </a:fld>
            <a:endParaRPr lang="en-US" dirty="0"/>
          </a:p>
        </p:txBody>
      </p:sp>
    </p:spTree>
    <p:extLst>
      <p:ext uri="{BB962C8B-B14F-4D97-AF65-F5344CB8AC3E}">
        <p14:creationId xmlns:p14="http://schemas.microsoft.com/office/powerpoint/2010/main" val="4160631232"/>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150</a:t>
            </a:fld>
            <a:endParaRPr lang="en-US" dirty="0"/>
          </a:p>
        </p:txBody>
      </p:sp>
    </p:spTree>
    <p:extLst>
      <p:ext uri="{BB962C8B-B14F-4D97-AF65-F5344CB8AC3E}">
        <p14:creationId xmlns:p14="http://schemas.microsoft.com/office/powerpoint/2010/main" val="1012264705"/>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151</a:t>
            </a:fld>
            <a:endParaRPr lang="en-US" dirty="0"/>
          </a:p>
        </p:txBody>
      </p:sp>
    </p:spTree>
    <p:extLst>
      <p:ext uri="{BB962C8B-B14F-4D97-AF65-F5344CB8AC3E}">
        <p14:creationId xmlns:p14="http://schemas.microsoft.com/office/powerpoint/2010/main" val="261576141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152</a:t>
            </a:fld>
            <a:endParaRPr lang="en-US" dirty="0"/>
          </a:p>
        </p:txBody>
      </p:sp>
    </p:spTree>
    <p:extLst>
      <p:ext uri="{BB962C8B-B14F-4D97-AF65-F5344CB8AC3E}">
        <p14:creationId xmlns:p14="http://schemas.microsoft.com/office/powerpoint/2010/main" val="1610205682"/>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153</a:t>
            </a:fld>
            <a:endParaRPr lang="en-US" dirty="0"/>
          </a:p>
        </p:txBody>
      </p:sp>
    </p:spTree>
    <p:extLst>
      <p:ext uri="{BB962C8B-B14F-4D97-AF65-F5344CB8AC3E}">
        <p14:creationId xmlns:p14="http://schemas.microsoft.com/office/powerpoint/2010/main" val="3058871897"/>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154</a:t>
            </a:fld>
            <a:endParaRPr lang="en-US" dirty="0"/>
          </a:p>
        </p:txBody>
      </p:sp>
    </p:spTree>
    <p:extLst>
      <p:ext uri="{BB962C8B-B14F-4D97-AF65-F5344CB8AC3E}">
        <p14:creationId xmlns:p14="http://schemas.microsoft.com/office/powerpoint/2010/main" val="3471699250"/>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155</a:t>
            </a:fld>
            <a:endParaRPr lang="en-US" dirty="0"/>
          </a:p>
        </p:txBody>
      </p:sp>
    </p:spTree>
    <p:extLst>
      <p:ext uri="{BB962C8B-B14F-4D97-AF65-F5344CB8AC3E}">
        <p14:creationId xmlns:p14="http://schemas.microsoft.com/office/powerpoint/2010/main" val="200514738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156</a:t>
            </a:fld>
            <a:endParaRPr lang="en-US" dirty="0"/>
          </a:p>
        </p:txBody>
      </p:sp>
    </p:spTree>
    <p:extLst>
      <p:ext uri="{BB962C8B-B14F-4D97-AF65-F5344CB8AC3E}">
        <p14:creationId xmlns:p14="http://schemas.microsoft.com/office/powerpoint/2010/main" val="1709956157"/>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157</a:t>
            </a:fld>
            <a:endParaRPr lang="en-US" dirty="0"/>
          </a:p>
        </p:txBody>
      </p:sp>
    </p:spTree>
    <p:extLst>
      <p:ext uri="{BB962C8B-B14F-4D97-AF65-F5344CB8AC3E}">
        <p14:creationId xmlns:p14="http://schemas.microsoft.com/office/powerpoint/2010/main" val="144244264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158</a:t>
            </a:fld>
            <a:endParaRPr lang="en-US" dirty="0"/>
          </a:p>
        </p:txBody>
      </p:sp>
    </p:spTree>
    <p:extLst>
      <p:ext uri="{BB962C8B-B14F-4D97-AF65-F5344CB8AC3E}">
        <p14:creationId xmlns:p14="http://schemas.microsoft.com/office/powerpoint/2010/main" val="40219655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5172E71-CA9A-5B48-9FDB-7CE7372289BC}" type="slidenum">
              <a:rPr lang="en-US" smtClean="0"/>
              <a:pPr>
                <a:defRPr/>
              </a:pPr>
              <a:t>21</a:t>
            </a:fld>
            <a:endParaRPr lang="en-US" dirty="0"/>
          </a:p>
        </p:txBody>
      </p:sp>
    </p:spTree>
    <p:extLst>
      <p:ext uri="{BB962C8B-B14F-4D97-AF65-F5344CB8AC3E}">
        <p14:creationId xmlns:p14="http://schemas.microsoft.com/office/powerpoint/2010/main" val="1019458792"/>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159</a:t>
            </a:fld>
            <a:endParaRPr lang="en-US" dirty="0"/>
          </a:p>
        </p:txBody>
      </p:sp>
    </p:spTree>
    <p:extLst>
      <p:ext uri="{BB962C8B-B14F-4D97-AF65-F5344CB8AC3E}">
        <p14:creationId xmlns:p14="http://schemas.microsoft.com/office/powerpoint/2010/main" val="47808308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160</a:t>
            </a:fld>
            <a:endParaRPr lang="en-US" dirty="0"/>
          </a:p>
        </p:txBody>
      </p:sp>
    </p:spTree>
    <p:extLst>
      <p:ext uri="{BB962C8B-B14F-4D97-AF65-F5344CB8AC3E}">
        <p14:creationId xmlns:p14="http://schemas.microsoft.com/office/powerpoint/2010/main" val="1256726855"/>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161</a:t>
            </a:fld>
            <a:endParaRPr lang="en-US" dirty="0"/>
          </a:p>
        </p:txBody>
      </p:sp>
    </p:spTree>
    <p:extLst>
      <p:ext uri="{BB962C8B-B14F-4D97-AF65-F5344CB8AC3E}">
        <p14:creationId xmlns:p14="http://schemas.microsoft.com/office/powerpoint/2010/main" val="726916663"/>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162</a:t>
            </a:fld>
            <a:endParaRPr lang="en-US" dirty="0"/>
          </a:p>
        </p:txBody>
      </p:sp>
    </p:spTree>
    <p:extLst>
      <p:ext uri="{BB962C8B-B14F-4D97-AF65-F5344CB8AC3E}">
        <p14:creationId xmlns:p14="http://schemas.microsoft.com/office/powerpoint/2010/main" val="3844818721"/>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163</a:t>
            </a:fld>
            <a:endParaRPr lang="en-US" dirty="0"/>
          </a:p>
        </p:txBody>
      </p:sp>
    </p:spTree>
    <p:extLst>
      <p:ext uri="{BB962C8B-B14F-4D97-AF65-F5344CB8AC3E}">
        <p14:creationId xmlns:p14="http://schemas.microsoft.com/office/powerpoint/2010/main" val="2147828891"/>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164</a:t>
            </a:fld>
            <a:endParaRPr lang="en-US" dirty="0"/>
          </a:p>
        </p:txBody>
      </p:sp>
    </p:spTree>
    <p:extLst>
      <p:ext uri="{BB962C8B-B14F-4D97-AF65-F5344CB8AC3E}">
        <p14:creationId xmlns:p14="http://schemas.microsoft.com/office/powerpoint/2010/main" val="1378721044"/>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165</a:t>
            </a:fld>
            <a:endParaRPr lang="en-US" dirty="0"/>
          </a:p>
        </p:txBody>
      </p:sp>
    </p:spTree>
    <p:extLst>
      <p:ext uri="{BB962C8B-B14F-4D97-AF65-F5344CB8AC3E}">
        <p14:creationId xmlns:p14="http://schemas.microsoft.com/office/powerpoint/2010/main" val="800130640"/>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166</a:t>
            </a:fld>
            <a:endParaRPr lang="en-US" dirty="0"/>
          </a:p>
        </p:txBody>
      </p:sp>
    </p:spTree>
    <p:extLst>
      <p:ext uri="{BB962C8B-B14F-4D97-AF65-F5344CB8AC3E}">
        <p14:creationId xmlns:p14="http://schemas.microsoft.com/office/powerpoint/2010/main" val="2417468583"/>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167</a:t>
            </a:fld>
            <a:endParaRPr lang="en-US" dirty="0"/>
          </a:p>
        </p:txBody>
      </p:sp>
    </p:spTree>
    <p:extLst>
      <p:ext uri="{BB962C8B-B14F-4D97-AF65-F5344CB8AC3E}">
        <p14:creationId xmlns:p14="http://schemas.microsoft.com/office/powerpoint/2010/main" val="2718435711"/>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168</a:t>
            </a:fld>
            <a:endParaRPr lang="en-US" dirty="0"/>
          </a:p>
        </p:txBody>
      </p:sp>
    </p:spTree>
    <p:extLst>
      <p:ext uri="{BB962C8B-B14F-4D97-AF65-F5344CB8AC3E}">
        <p14:creationId xmlns:p14="http://schemas.microsoft.com/office/powerpoint/2010/main" val="15956230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5172E71-CA9A-5B48-9FDB-7CE7372289BC}" type="slidenum">
              <a:rPr lang="en-US" smtClean="0"/>
              <a:pPr>
                <a:defRPr/>
              </a:pPr>
              <a:t>22</a:t>
            </a:fld>
            <a:endParaRPr lang="en-US" dirty="0"/>
          </a:p>
        </p:txBody>
      </p:sp>
    </p:spTree>
    <p:extLst>
      <p:ext uri="{BB962C8B-B14F-4D97-AF65-F5344CB8AC3E}">
        <p14:creationId xmlns:p14="http://schemas.microsoft.com/office/powerpoint/2010/main" val="822922338"/>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169</a:t>
            </a:fld>
            <a:endParaRPr lang="en-US" dirty="0"/>
          </a:p>
        </p:txBody>
      </p:sp>
    </p:spTree>
    <p:extLst>
      <p:ext uri="{BB962C8B-B14F-4D97-AF65-F5344CB8AC3E}">
        <p14:creationId xmlns:p14="http://schemas.microsoft.com/office/powerpoint/2010/main" val="147129917"/>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170</a:t>
            </a:fld>
            <a:endParaRPr lang="en-US" dirty="0"/>
          </a:p>
        </p:txBody>
      </p:sp>
    </p:spTree>
    <p:extLst>
      <p:ext uri="{BB962C8B-B14F-4D97-AF65-F5344CB8AC3E}">
        <p14:creationId xmlns:p14="http://schemas.microsoft.com/office/powerpoint/2010/main" val="3364028008"/>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171</a:t>
            </a:fld>
            <a:endParaRPr lang="en-US" dirty="0"/>
          </a:p>
        </p:txBody>
      </p:sp>
    </p:spTree>
    <p:extLst>
      <p:ext uri="{BB962C8B-B14F-4D97-AF65-F5344CB8AC3E}">
        <p14:creationId xmlns:p14="http://schemas.microsoft.com/office/powerpoint/2010/main" val="504425492"/>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172</a:t>
            </a:fld>
            <a:endParaRPr lang="en-US" dirty="0"/>
          </a:p>
        </p:txBody>
      </p:sp>
    </p:spTree>
    <p:extLst>
      <p:ext uri="{BB962C8B-B14F-4D97-AF65-F5344CB8AC3E}">
        <p14:creationId xmlns:p14="http://schemas.microsoft.com/office/powerpoint/2010/main" val="2693434140"/>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173</a:t>
            </a:fld>
            <a:endParaRPr lang="en-US" dirty="0"/>
          </a:p>
        </p:txBody>
      </p:sp>
    </p:spTree>
    <p:extLst>
      <p:ext uri="{BB962C8B-B14F-4D97-AF65-F5344CB8AC3E}">
        <p14:creationId xmlns:p14="http://schemas.microsoft.com/office/powerpoint/2010/main" val="2940162137"/>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174</a:t>
            </a:fld>
            <a:endParaRPr lang="en-US" dirty="0"/>
          </a:p>
        </p:txBody>
      </p:sp>
    </p:spTree>
    <p:extLst>
      <p:ext uri="{BB962C8B-B14F-4D97-AF65-F5344CB8AC3E}">
        <p14:creationId xmlns:p14="http://schemas.microsoft.com/office/powerpoint/2010/main" val="608909588"/>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175</a:t>
            </a:fld>
            <a:endParaRPr lang="en-US" dirty="0"/>
          </a:p>
        </p:txBody>
      </p:sp>
    </p:spTree>
    <p:extLst>
      <p:ext uri="{BB962C8B-B14F-4D97-AF65-F5344CB8AC3E}">
        <p14:creationId xmlns:p14="http://schemas.microsoft.com/office/powerpoint/2010/main" val="2551356147"/>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176</a:t>
            </a:fld>
            <a:endParaRPr lang="en-US" dirty="0"/>
          </a:p>
        </p:txBody>
      </p:sp>
    </p:spTree>
    <p:extLst>
      <p:ext uri="{BB962C8B-B14F-4D97-AF65-F5344CB8AC3E}">
        <p14:creationId xmlns:p14="http://schemas.microsoft.com/office/powerpoint/2010/main" val="3291650599"/>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177</a:t>
            </a:fld>
            <a:endParaRPr lang="en-US" dirty="0"/>
          </a:p>
        </p:txBody>
      </p:sp>
    </p:spTree>
    <p:extLst>
      <p:ext uri="{BB962C8B-B14F-4D97-AF65-F5344CB8AC3E}">
        <p14:creationId xmlns:p14="http://schemas.microsoft.com/office/powerpoint/2010/main" val="1271004825"/>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178</a:t>
            </a:fld>
            <a:endParaRPr lang="en-US" dirty="0"/>
          </a:p>
        </p:txBody>
      </p:sp>
    </p:spTree>
    <p:extLst>
      <p:ext uri="{BB962C8B-B14F-4D97-AF65-F5344CB8AC3E}">
        <p14:creationId xmlns:p14="http://schemas.microsoft.com/office/powerpoint/2010/main" val="32680627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5172E71-CA9A-5B48-9FDB-7CE7372289BC}" type="slidenum">
              <a:rPr lang="en-US" smtClean="0"/>
              <a:pPr>
                <a:defRPr/>
              </a:pPr>
              <a:t>23</a:t>
            </a:fld>
            <a:endParaRPr lang="en-US" dirty="0"/>
          </a:p>
        </p:txBody>
      </p:sp>
    </p:spTree>
    <p:extLst>
      <p:ext uri="{BB962C8B-B14F-4D97-AF65-F5344CB8AC3E}">
        <p14:creationId xmlns:p14="http://schemas.microsoft.com/office/powerpoint/2010/main" val="1496326727"/>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179</a:t>
            </a:fld>
            <a:endParaRPr lang="en-US" dirty="0"/>
          </a:p>
        </p:txBody>
      </p:sp>
    </p:spTree>
    <p:extLst>
      <p:ext uri="{BB962C8B-B14F-4D97-AF65-F5344CB8AC3E}">
        <p14:creationId xmlns:p14="http://schemas.microsoft.com/office/powerpoint/2010/main" val="869154086"/>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180</a:t>
            </a:fld>
            <a:endParaRPr lang="en-US" dirty="0"/>
          </a:p>
        </p:txBody>
      </p:sp>
    </p:spTree>
    <p:extLst>
      <p:ext uri="{BB962C8B-B14F-4D97-AF65-F5344CB8AC3E}">
        <p14:creationId xmlns:p14="http://schemas.microsoft.com/office/powerpoint/2010/main" val="4264417236"/>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181</a:t>
            </a:fld>
            <a:endParaRPr lang="en-US" dirty="0"/>
          </a:p>
        </p:txBody>
      </p:sp>
    </p:spTree>
    <p:extLst>
      <p:ext uri="{BB962C8B-B14F-4D97-AF65-F5344CB8AC3E}">
        <p14:creationId xmlns:p14="http://schemas.microsoft.com/office/powerpoint/2010/main" val="695717170"/>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182</a:t>
            </a:fld>
            <a:endParaRPr lang="en-US" dirty="0"/>
          </a:p>
        </p:txBody>
      </p:sp>
    </p:spTree>
    <p:extLst>
      <p:ext uri="{BB962C8B-B14F-4D97-AF65-F5344CB8AC3E}">
        <p14:creationId xmlns:p14="http://schemas.microsoft.com/office/powerpoint/2010/main" val="1567916103"/>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183</a:t>
            </a:fld>
            <a:endParaRPr lang="en-US" dirty="0"/>
          </a:p>
        </p:txBody>
      </p:sp>
    </p:spTree>
    <p:extLst>
      <p:ext uri="{BB962C8B-B14F-4D97-AF65-F5344CB8AC3E}">
        <p14:creationId xmlns:p14="http://schemas.microsoft.com/office/powerpoint/2010/main" val="2545012658"/>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184</a:t>
            </a:fld>
            <a:endParaRPr lang="en-US" dirty="0"/>
          </a:p>
        </p:txBody>
      </p:sp>
    </p:spTree>
    <p:extLst>
      <p:ext uri="{BB962C8B-B14F-4D97-AF65-F5344CB8AC3E}">
        <p14:creationId xmlns:p14="http://schemas.microsoft.com/office/powerpoint/2010/main" val="3071745862"/>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185</a:t>
            </a:fld>
            <a:endParaRPr lang="en-US" dirty="0"/>
          </a:p>
        </p:txBody>
      </p:sp>
    </p:spTree>
    <p:extLst>
      <p:ext uri="{BB962C8B-B14F-4D97-AF65-F5344CB8AC3E}">
        <p14:creationId xmlns:p14="http://schemas.microsoft.com/office/powerpoint/2010/main" val="19115618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5172E71-CA9A-5B48-9FDB-7CE7372289BC}" type="slidenum">
              <a:rPr lang="en-US" smtClean="0"/>
              <a:pPr>
                <a:defRPr/>
              </a:pPr>
              <a:t>24</a:t>
            </a:fld>
            <a:endParaRPr lang="en-US" dirty="0"/>
          </a:p>
        </p:txBody>
      </p:sp>
    </p:spTree>
    <p:extLst>
      <p:ext uri="{BB962C8B-B14F-4D97-AF65-F5344CB8AC3E}">
        <p14:creationId xmlns:p14="http://schemas.microsoft.com/office/powerpoint/2010/main" val="5988932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5172E71-CA9A-5B48-9FDB-7CE7372289BC}" type="slidenum">
              <a:rPr lang="en-US" smtClean="0"/>
              <a:pPr>
                <a:defRPr/>
              </a:pPr>
              <a:t>25</a:t>
            </a:fld>
            <a:endParaRPr lang="en-US" dirty="0"/>
          </a:p>
        </p:txBody>
      </p:sp>
    </p:spTree>
    <p:extLst>
      <p:ext uri="{BB962C8B-B14F-4D97-AF65-F5344CB8AC3E}">
        <p14:creationId xmlns:p14="http://schemas.microsoft.com/office/powerpoint/2010/main" val="7003154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5172E71-CA9A-5B48-9FDB-7CE7372289BC}" type="slidenum">
              <a:rPr lang="en-US" smtClean="0"/>
              <a:pPr>
                <a:defRPr/>
              </a:pPr>
              <a:t>26</a:t>
            </a:fld>
            <a:endParaRPr lang="en-US" dirty="0"/>
          </a:p>
        </p:txBody>
      </p:sp>
    </p:spTree>
    <p:extLst>
      <p:ext uri="{BB962C8B-B14F-4D97-AF65-F5344CB8AC3E}">
        <p14:creationId xmlns:p14="http://schemas.microsoft.com/office/powerpoint/2010/main" val="30857416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5172E71-CA9A-5B48-9FDB-7CE7372289BC}" type="slidenum">
              <a:rPr lang="en-US" smtClean="0"/>
              <a:pPr>
                <a:defRPr/>
              </a:pPr>
              <a:t>7</a:t>
            </a:fld>
            <a:endParaRPr lang="en-US" dirty="0"/>
          </a:p>
        </p:txBody>
      </p:sp>
    </p:spTree>
    <p:extLst>
      <p:ext uri="{BB962C8B-B14F-4D97-AF65-F5344CB8AC3E}">
        <p14:creationId xmlns:p14="http://schemas.microsoft.com/office/powerpoint/2010/main" val="38059124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5172E71-CA9A-5B48-9FDB-7CE7372289BC}" type="slidenum">
              <a:rPr lang="en-US" smtClean="0"/>
              <a:pPr>
                <a:defRPr/>
              </a:pPr>
              <a:t>27</a:t>
            </a:fld>
            <a:endParaRPr lang="en-US" dirty="0"/>
          </a:p>
        </p:txBody>
      </p:sp>
    </p:spTree>
    <p:extLst>
      <p:ext uri="{BB962C8B-B14F-4D97-AF65-F5344CB8AC3E}">
        <p14:creationId xmlns:p14="http://schemas.microsoft.com/office/powerpoint/2010/main" val="97616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30</a:t>
            </a:fld>
            <a:endParaRPr lang="en-US" dirty="0"/>
          </a:p>
        </p:txBody>
      </p:sp>
    </p:spTree>
    <p:extLst>
      <p:ext uri="{BB962C8B-B14F-4D97-AF65-F5344CB8AC3E}">
        <p14:creationId xmlns:p14="http://schemas.microsoft.com/office/powerpoint/2010/main" val="37008167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31</a:t>
            </a:fld>
            <a:endParaRPr lang="en-US" dirty="0"/>
          </a:p>
        </p:txBody>
      </p:sp>
    </p:spTree>
    <p:extLst>
      <p:ext uri="{BB962C8B-B14F-4D97-AF65-F5344CB8AC3E}">
        <p14:creationId xmlns:p14="http://schemas.microsoft.com/office/powerpoint/2010/main" val="39268638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32</a:t>
            </a:fld>
            <a:endParaRPr lang="en-US" dirty="0"/>
          </a:p>
        </p:txBody>
      </p:sp>
    </p:spTree>
    <p:extLst>
      <p:ext uri="{BB962C8B-B14F-4D97-AF65-F5344CB8AC3E}">
        <p14:creationId xmlns:p14="http://schemas.microsoft.com/office/powerpoint/2010/main" val="31367645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33</a:t>
            </a:fld>
            <a:endParaRPr lang="en-US" dirty="0"/>
          </a:p>
        </p:txBody>
      </p:sp>
    </p:spTree>
    <p:extLst>
      <p:ext uri="{BB962C8B-B14F-4D97-AF65-F5344CB8AC3E}">
        <p14:creationId xmlns:p14="http://schemas.microsoft.com/office/powerpoint/2010/main" val="8415869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34</a:t>
            </a:fld>
            <a:endParaRPr lang="en-US" dirty="0"/>
          </a:p>
        </p:txBody>
      </p:sp>
    </p:spTree>
    <p:extLst>
      <p:ext uri="{BB962C8B-B14F-4D97-AF65-F5344CB8AC3E}">
        <p14:creationId xmlns:p14="http://schemas.microsoft.com/office/powerpoint/2010/main" val="24977354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36</a:t>
            </a:fld>
            <a:endParaRPr lang="en-US" dirty="0"/>
          </a:p>
        </p:txBody>
      </p:sp>
    </p:spTree>
    <p:extLst>
      <p:ext uri="{BB962C8B-B14F-4D97-AF65-F5344CB8AC3E}">
        <p14:creationId xmlns:p14="http://schemas.microsoft.com/office/powerpoint/2010/main" val="31374855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37</a:t>
            </a:fld>
            <a:endParaRPr lang="en-US" dirty="0"/>
          </a:p>
        </p:txBody>
      </p:sp>
    </p:spTree>
    <p:extLst>
      <p:ext uri="{BB962C8B-B14F-4D97-AF65-F5344CB8AC3E}">
        <p14:creationId xmlns:p14="http://schemas.microsoft.com/office/powerpoint/2010/main" val="32796081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39</a:t>
            </a:fld>
            <a:endParaRPr lang="en-US" dirty="0"/>
          </a:p>
        </p:txBody>
      </p:sp>
    </p:spTree>
    <p:extLst>
      <p:ext uri="{BB962C8B-B14F-4D97-AF65-F5344CB8AC3E}">
        <p14:creationId xmlns:p14="http://schemas.microsoft.com/office/powerpoint/2010/main" val="26824703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40</a:t>
            </a:fld>
            <a:endParaRPr lang="en-US" dirty="0"/>
          </a:p>
        </p:txBody>
      </p:sp>
    </p:spTree>
    <p:extLst>
      <p:ext uri="{BB962C8B-B14F-4D97-AF65-F5344CB8AC3E}">
        <p14:creationId xmlns:p14="http://schemas.microsoft.com/office/powerpoint/2010/main" val="10914637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8</a:t>
            </a:fld>
            <a:endParaRPr lang="en-US" dirty="0"/>
          </a:p>
        </p:txBody>
      </p:sp>
    </p:spTree>
    <p:extLst>
      <p:ext uri="{BB962C8B-B14F-4D97-AF65-F5344CB8AC3E}">
        <p14:creationId xmlns:p14="http://schemas.microsoft.com/office/powerpoint/2010/main" val="6035800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41</a:t>
            </a:fld>
            <a:endParaRPr lang="en-US" dirty="0"/>
          </a:p>
        </p:txBody>
      </p:sp>
    </p:spTree>
    <p:extLst>
      <p:ext uri="{BB962C8B-B14F-4D97-AF65-F5344CB8AC3E}">
        <p14:creationId xmlns:p14="http://schemas.microsoft.com/office/powerpoint/2010/main" val="37643242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42</a:t>
            </a:fld>
            <a:endParaRPr lang="en-US" dirty="0"/>
          </a:p>
        </p:txBody>
      </p:sp>
    </p:spTree>
    <p:extLst>
      <p:ext uri="{BB962C8B-B14F-4D97-AF65-F5344CB8AC3E}">
        <p14:creationId xmlns:p14="http://schemas.microsoft.com/office/powerpoint/2010/main" val="36182699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43</a:t>
            </a:fld>
            <a:endParaRPr lang="en-US" dirty="0"/>
          </a:p>
        </p:txBody>
      </p:sp>
    </p:spTree>
    <p:extLst>
      <p:ext uri="{BB962C8B-B14F-4D97-AF65-F5344CB8AC3E}">
        <p14:creationId xmlns:p14="http://schemas.microsoft.com/office/powerpoint/2010/main" val="14529146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44</a:t>
            </a:fld>
            <a:endParaRPr lang="en-US" dirty="0"/>
          </a:p>
        </p:txBody>
      </p:sp>
    </p:spTree>
    <p:extLst>
      <p:ext uri="{BB962C8B-B14F-4D97-AF65-F5344CB8AC3E}">
        <p14:creationId xmlns:p14="http://schemas.microsoft.com/office/powerpoint/2010/main" val="34464366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45</a:t>
            </a:fld>
            <a:endParaRPr lang="en-US" dirty="0"/>
          </a:p>
        </p:txBody>
      </p:sp>
    </p:spTree>
    <p:extLst>
      <p:ext uri="{BB962C8B-B14F-4D97-AF65-F5344CB8AC3E}">
        <p14:creationId xmlns:p14="http://schemas.microsoft.com/office/powerpoint/2010/main" val="11600178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46</a:t>
            </a:fld>
            <a:endParaRPr lang="en-US" dirty="0"/>
          </a:p>
        </p:txBody>
      </p:sp>
    </p:spTree>
    <p:extLst>
      <p:ext uri="{BB962C8B-B14F-4D97-AF65-F5344CB8AC3E}">
        <p14:creationId xmlns:p14="http://schemas.microsoft.com/office/powerpoint/2010/main" val="31708450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47</a:t>
            </a:fld>
            <a:endParaRPr lang="en-US" dirty="0"/>
          </a:p>
        </p:txBody>
      </p:sp>
    </p:spTree>
    <p:extLst>
      <p:ext uri="{BB962C8B-B14F-4D97-AF65-F5344CB8AC3E}">
        <p14:creationId xmlns:p14="http://schemas.microsoft.com/office/powerpoint/2010/main" val="37671524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48</a:t>
            </a:fld>
            <a:endParaRPr lang="en-US" dirty="0"/>
          </a:p>
        </p:txBody>
      </p:sp>
    </p:spTree>
    <p:extLst>
      <p:ext uri="{BB962C8B-B14F-4D97-AF65-F5344CB8AC3E}">
        <p14:creationId xmlns:p14="http://schemas.microsoft.com/office/powerpoint/2010/main" val="30974617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49</a:t>
            </a:fld>
            <a:endParaRPr lang="en-US" dirty="0"/>
          </a:p>
        </p:txBody>
      </p:sp>
    </p:spTree>
    <p:extLst>
      <p:ext uri="{BB962C8B-B14F-4D97-AF65-F5344CB8AC3E}">
        <p14:creationId xmlns:p14="http://schemas.microsoft.com/office/powerpoint/2010/main" val="36131642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51</a:t>
            </a:fld>
            <a:endParaRPr lang="en-US" dirty="0"/>
          </a:p>
        </p:txBody>
      </p:sp>
    </p:spTree>
    <p:extLst>
      <p:ext uri="{BB962C8B-B14F-4D97-AF65-F5344CB8AC3E}">
        <p14:creationId xmlns:p14="http://schemas.microsoft.com/office/powerpoint/2010/main" val="1815300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9</a:t>
            </a:fld>
            <a:endParaRPr lang="en-US" dirty="0"/>
          </a:p>
        </p:txBody>
      </p:sp>
    </p:spTree>
    <p:extLst>
      <p:ext uri="{BB962C8B-B14F-4D97-AF65-F5344CB8AC3E}">
        <p14:creationId xmlns:p14="http://schemas.microsoft.com/office/powerpoint/2010/main" val="20117728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52</a:t>
            </a:fld>
            <a:endParaRPr lang="en-US" dirty="0"/>
          </a:p>
        </p:txBody>
      </p:sp>
    </p:spTree>
    <p:extLst>
      <p:ext uri="{BB962C8B-B14F-4D97-AF65-F5344CB8AC3E}">
        <p14:creationId xmlns:p14="http://schemas.microsoft.com/office/powerpoint/2010/main" val="36874342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54</a:t>
            </a:fld>
            <a:endParaRPr lang="en-US" dirty="0"/>
          </a:p>
        </p:txBody>
      </p:sp>
    </p:spTree>
    <p:extLst>
      <p:ext uri="{BB962C8B-B14F-4D97-AF65-F5344CB8AC3E}">
        <p14:creationId xmlns:p14="http://schemas.microsoft.com/office/powerpoint/2010/main" val="42755002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55</a:t>
            </a:fld>
            <a:endParaRPr lang="en-US" dirty="0"/>
          </a:p>
        </p:txBody>
      </p:sp>
    </p:spTree>
    <p:extLst>
      <p:ext uri="{BB962C8B-B14F-4D97-AF65-F5344CB8AC3E}">
        <p14:creationId xmlns:p14="http://schemas.microsoft.com/office/powerpoint/2010/main" val="39280128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57</a:t>
            </a:fld>
            <a:endParaRPr lang="en-US" dirty="0"/>
          </a:p>
        </p:txBody>
      </p:sp>
    </p:spTree>
    <p:extLst>
      <p:ext uri="{BB962C8B-B14F-4D97-AF65-F5344CB8AC3E}">
        <p14:creationId xmlns:p14="http://schemas.microsoft.com/office/powerpoint/2010/main" val="29938512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58</a:t>
            </a:fld>
            <a:endParaRPr lang="en-US" dirty="0"/>
          </a:p>
        </p:txBody>
      </p:sp>
    </p:spTree>
    <p:extLst>
      <p:ext uri="{BB962C8B-B14F-4D97-AF65-F5344CB8AC3E}">
        <p14:creationId xmlns:p14="http://schemas.microsoft.com/office/powerpoint/2010/main" val="10784202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60</a:t>
            </a:fld>
            <a:endParaRPr lang="en-US" dirty="0"/>
          </a:p>
        </p:txBody>
      </p:sp>
    </p:spTree>
    <p:extLst>
      <p:ext uri="{BB962C8B-B14F-4D97-AF65-F5344CB8AC3E}">
        <p14:creationId xmlns:p14="http://schemas.microsoft.com/office/powerpoint/2010/main" val="198103326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61</a:t>
            </a:fld>
            <a:endParaRPr lang="en-US" dirty="0"/>
          </a:p>
        </p:txBody>
      </p:sp>
    </p:spTree>
    <p:extLst>
      <p:ext uri="{BB962C8B-B14F-4D97-AF65-F5344CB8AC3E}">
        <p14:creationId xmlns:p14="http://schemas.microsoft.com/office/powerpoint/2010/main" val="258039780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63</a:t>
            </a:fld>
            <a:endParaRPr lang="en-US" dirty="0"/>
          </a:p>
        </p:txBody>
      </p:sp>
    </p:spTree>
    <p:extLst>
      <p:ext uri="{BB962C8B-B14F-4D97-AF65-F5344CB8AC3E}">
        <p14:creationId xmlns:p14="http://schemas.microsoft.com/office/powerpoint/2010/main" val="22634411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64</a:t>
            </a:fld>
            <a:endParaRPr lang="en-US" dirty="0"/>
          </a:p>
        </p:txBody>
      </p:sp>
    </p:spTree>
    <p:extLst>
      <p:ext uri="{BB962C8B-B14F-4D97-AF65-F5344CB8AC3E}">
        <p14:creationId xmlns:p14="http://schemas.microsoft.com/office/powerpoint/2010/main" val="64820175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66</a:t>
            </a:fld>
            <a:endParaRPr lang="en-US" dirty="0"/>
          </a:p>
        </p:txBody>
      </p:sp>
    </p:spTree>
    <p:extLst>
      <p:ext uri="{BB962C8B-B14F-4D97-AF65-F5344CB8AC3E}">
        <p14:creationId xmlns:p14="http://schemas.microsoft.com/office/powerpoint/2010/main" val="36701615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5172E71-CA9A-5B48-9FDB-7CE7372289BC}" type="slidenum">
              <a:rPr lang="en-US" smtClean="0"/>
              <a:pPr>
                <a:defRPr/>
              </a:pPr>
              <a:t>11</a:t>
            </a:fld>
            <a:endParaRPr lang="en-US" dirty="0"/>
          </a:p>
        </p:txBody>
      </p:sp>
    </p:spTree>
    <p:extLst>
      <p:ext uri="{BB962C8B-B14F-4D97-AF65-F5344CB8AC3E}">
        <p14:creationId xmlns:p14="http://schemas.microsoft.com/office/powerpoint/2010/main" val="14456058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67</a:t>
            </a:fld>
            <a:endParaRPr lang="en-US" dirty="0"/>
          </a:p>
        </p:txBody>
      </p:sp>
    </p:spTree>
    <p:extLst>
      <p:ext uri="{BB962C8B-B14F-4D97-AF65-F5344CB8AC3E}">
        <p14:creationId xmlns:p14="http://schemas.microsoft.com/office/powerpoint/2010/main" val="216420991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68</a:t>
            </a:fld>
            <a:endParaRPr lang="en-US" dirty="0"/>
          </a:p>
        </p:txBody>
      </p:sp>
    </p:spTree>
    <p:extLst>
      <p:ext uri="{BB962C8B-B14F-4D97-AF65-F5344CB8AC3E}">
        <p14:creationId xmlns:p14="http://schemas.microsoft.com/office/powerpoint/2010/main" val="20213132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69</a:t>
            </a:fld>
            <a:endParaRPr lang="en-US" dirty="0"/>
          </a:p>
        </p:txBody>
      </p:sp>
    </p:spTree>
    <p:extLst>
      <p:ext uri="{BB962C8B-B14F-4D97-AF65-F5344CB8AC3E}">
        <p14:creationId xmlns:p14="http://schemas.microsoft.com/office/powerpoint/2010/main" val="238721223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70</a:t>
            </a:fld>
            <a:endParaRPr lang="en-US" dirty="0"/>
          </a:p>
        </p:txBody>
      </p:sp>
    </p:spTree>
    <p:extLst>
      <p:ext uri="{BB962C8B-B14F-4D97-AF65-F5344CB8AC3E}">
        <p14:creationId xmlns:p14="http://schemas.microsoft.com/office/powerpoint/2010/main" val="71329806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72</a:t>
            </a:fld>
            <a:endParaRPr lang="en-US" dirty="0"/>
          </a:p>
        </p:txBody>
      </p:sp>
    </p:spTree>
    <p:extLst>
      <p:ext uri="{BB962C8B-B14F-4D97-AF65-F5344CB8AC3E}">
        <p14:creationId xmlns:p14="http://schemas.microsoft.com/office/powerpoint/2010/main" val="412118031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73</a:t>
            </a:fld>
            <a:endParaRPr lang="en-US" dirty="0"/>
          </a:p>
        </p:txBody>
      </p:sp>
    </p:spTree>
    <p:extLst>
      <p:ext uri="{BB962C8B-B14F-4D97-AF65-F5344CB8AC3E}">
        <p14:creationId xmlns:p14="http://schemas.microsoft.com/office/powerpoint/2010/main" val="2213008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75</a:t>
            </a:fld>
            <a:endParaRPr lang="en-US" dirty="0"/>
          </a:p>
        </p:txBody>
      </p:sp>
    </p:spTree>
    <p:extLst>
      <p:ext uri="{BB962C8B-B14F-4D97-AF65-F5344CB8AC3E}">
        <p14:creationId xmlns:p14="http://schemas.microsoft.com/office/powerpoint/2010/main" val="357842725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76</a:t>
            </a:fld>
            <a:endParaRPr lang="en-US" dirty="0"/>
          </a:p>
        </p:txBody>
      </p:sp>
    </p:spTree>
    <p:extLst>
      <p:ext uri="{BB962C8B-B14F-4D97-AF65-F5344CB8AC3E}">
        <p14:creationId xmlns:p14="http://schemas.microsoft.com/office/powerpoint/2010/main" val="104250240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77</a:t>
            </a:fld>
            <a:endParaRPr lang="en-US" dirty="0"/>
          </a:p>
        </p:txBody>
      </p:sp>
    </p:spTree>
    <p:extLst>
      <p:ext uri="{BB962C8B-B14F-4D97-AF65-F5344CB8AC3E}">
        <p14:creationId xmlns:p14="http://schemas.microsoft.com/office/powerpoint/2010/main" val="162421881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78</a:t>
            </a:fld>
            <a:endParaRPr lang="en-US" dirty="0"/>
          </a:p>
        </p:txBody>
      </p:sp>
    </p:spTree>
    <p:extLst>
      <p:ext uri="{BB962C8B-B14F-4D97-AF65-F5344CB8AC3E}">
        <p14:creationId xmlns:p14="http://schemas.microsoft.com/office/powerpoint/2010/main" val="2560758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12</a:t>
            </a:fld>
            <a:endParaRPr lang="en-US" dirty="0"/>
          </a:p>
        </p:txBody>
      </p:sp>
    </p:spTree>
    <p:extLst>
      <p:ext uri="{BB962C8B-B14F-4D97-AF65-F5344CB8AC3E}">
        <p14:creationId xmlns:p14="http://schemas.microsoft.com/office/powerpoint/2010/main" val="120045744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79</a:t>
            </a:fld>
            <a:endParaRPr lang="en-US" dirty="0"/>
          </a:p>
        </p:txBody>
      </p:sp>
    </p:spTree>
    <p:extLst>
      <p:ext uri="{BB962C8B-B14F-4D97-AF65-F5344CB8AC3E}">
        <p14:creationId xmlns:p14="http://schemas.microsoft.com/office/powerpoint/2010/main" val="132841761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80</a:t>
            </a:fld>
            <a:endParaRPr lang="en-US" dirty="0"/>
          </a:p>
        </p:txBody>
      </p:sp>
    </p:spTree>
    <p:extLst>
      <p:ext uri="{BB962C8B-B14F-4D97-AF65-F5344CB8AC3E}">
        <p14:creationId xmlns:p14="http://schemas.microsoft.com/office/powerpoint/2010/main" val="305042163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81</a:t>
            </a:fld>
            <a:endParaRPr lang="en-US" dirty="0"/>
          </a:p>
        </p:txBody>
      </p:sp>
    </p:spTree>
    <p:extLst>
      <p:ext uri="{BB962C8B-B14F-4D97-AF65-F5344CB8AC3E}">
        <p14:creationId xmlns:p14="http://schemas.microsoft.com/office/powerpoint/2010/main" val="116613034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82</a:t>
            </a:fld>
            <a:endParaRPr lang="en-US" dirty="0"/>
          </a:p>
        </p:txBody>
      </p:sp>
    </p:spTree>
    <p:extLst>
      <p:ext uri="{BB962C8B-B14F-4D97-AF65-F5344CB8AC3E}">
        <p14:creationId xmlns:p14="http://schemas.microsoft.com/office/powerpoint/2010/main" val="268611851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83</a:t>
            </a:fld>
            <a:endParaRPr lang="en-US" dirty="0"/>
          </a:p>
        </p:txBody>
      </p:sp>
    </p:spTree>
    <p:extLst>
      <p:ext uri="{BB962C8B-B14F-4D97-AF65-F5344CB8AC3E}">
        <p14:creationId xmlns:p14="http://schemas.microsoft.com/office/powerpoint/2010/main" val="167869455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84</a:t>
            </a:fld>
            <a:endParaRPr lang="en-US" dirty="0"/>
          </a:p>
        </p:txBody>
      </p:sp>
    </p:spTree>
    <p:extLst>
      <p:ext uri="{BB962C8B-B14F-4D97-AF65-F5344CB8AC3E}">
        <p14:creationId xmlns:p14="http://schemas.microsoft.com/office/powerpoint/2010/main" val="231076470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85</a:t>
            </a:fld>
            <a:endParaRPr lang="en-US" dirty="0"/>
          </a:p>
        </p:txBody>
      </p:sp>
    </p:spTree>
    <p:extLst>
      <p:ext uri="{BB962C8B-B14F-4D97-AF65-F5344CB8AC3E}">
        <p14:creationId xmlns:p14="http://schemas.microsoft.com/office/powerpoint/2010/main" val="187107005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86</a:t>
            </a:fld>
            <a:endParaRPr lang="en-US" dirty="0"/>
          </a:p>
        </p:txBody>
      </p:sp>
    </p:spTree>
    <p:extLst>
      <p:ext uri="{BB962C8B-B14F-4D97-AF65-F5344CB8AC3E}">
        <p14:creationId xmlns:p14="http://schemas.microsoft.com/office/powerpoint/2010/main" val="148267099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87</a:t>
            </a:fld>
            <a:endParaRPr lang="en-US" dirty="0"/>
          </a:p>
        </p:txBody>
      </p:sp>
    </p:spTree>
    <p:extLst>
      <p:ext uri="{BB962C8B-B14F-4D97-AF65-F5344CB8AC3E}">
        <p14:creationId xmlns:p14="http://schemas.microsoft.com/office/powerpoint/2010/main" val="74525425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88</a:t>
            </a:fld>
            <a:endParaRPr lang="en-US" dirty="0"/>
          </a:p>
        </p:txBody>
      </p:sp>
    </p:spTree>
    <p:extLst>
      <p:ext uri="{BB962C8B-B14F-4D97-AF65-F5344CB8AC3E}">
        <p14:creationId xmlns:p14="http://schemas.microsoft.com/office/powerpoint/2010/main" val="15390052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13</a:t>
            </a:fld>
            <a:endParaRPr lang="en-US" dirty="0"/>
          </a:p>
        </p:txBody>
      </p:sp>
    </p:spTree>
    <p:extLst>
      <p:ext uri="{BB962C8B-B14F-4D97-AF65-F5344CB8AC3E}">
        <p14:creationId xmlns:p14="http://schemas.microsoft.com/office/powerpoint/2010/main" val="183751545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89</a:t>
            </a:fld>
            <a:endParaRPr lang="en-US" dirty="0"/>
          </a:p>
        </p:txBody>
      </p:sp>
    </p:spTree>
    <p:extLst>
      <p:ext uri="{BB962C8B-B14F-4D97-AF65-F5344CB8AC3E}">
        <p14:creationId xmlns:p14="http://schemas.microsoft.com/office/powerpoint/2010/main" val="299366148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90</a:t>
            </a:fld>
            <a:endParaRPr lang="en-US" dirty="0"/>
          </a:p>
        </p:txBody>
      </p:sp>
    </p:spTree>
    <p:extLst>
      <p:ext uri="{BB962C8B-B14F-4D97-AF65-F5344CB8AC3E}">
        <p14:creationId xmlns:p14="http://schemas.microsoft.com/office/powerpoint/2010/main" val="204660964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91</a:t>
            </a:fld>
            <a:endParaRPr lang="en-US" dirty="0"/>
          </a:p>
        </p:txBody>
      </p:sp>
    </p:spTree>
    <p:extLst>
      <p:ext uri="{BB962C8B-B14F-4D97-AF65-F5344CB8AC3E}">
        <p14:creationId xmlns:p14="http://schemas.microsoft.com/office/powerpoint/2010/main" val="8520684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92</a:t>
            </a:fld>
            <a:endParaRPr lang="en-US" dirty="0"/>
          </a:p>
        </p:txBody>
      </p:sp>
    </p:spTree>
    <p:extLst>
      <p:ext uri="{BB962C8B-B14F-4D97-AF65-F5344CB8AC3E}">
        <p14:creationId xmlns:p14="http://schemas.microsoft.com/office/powerpoint/2010/main" val="170585228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93</a:t>
            </a:fld>
            <a:endParaRPr lang="en-US" dirty="0"/>
          </a:p>
        </p:txBody>
      </p:sp>
    </p:spTree>
    <p:extLst>
      <p:ext uri="{BB962C8B-B14F-4D97-AF65-F5344CB8AC3E}">
        <p14:creationId xmlns:p14="http://schemas.microsoft.com/office/powerpoint/2010/main" val="215486169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94</a:t>
            </a:fld>
            <a:endParaRPr lang="en-US" dirty="0"/>
          </a:p>
        </p:txBody>
      </p:sp>
    </p:spTree>
    <p:extLst>
      <p:ext uri="{BB962C8B-B14F-4D97-AF65-F5344CB8AC3E}">
        <p14:creationId xmlns:p14="http://schemas.microsoft.com/office/powerpoint/2010/main" val="337298341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95</a:t>
            </a:fld>
            <a:endParaRPr lang="en-US" dirty="0"/>
          </a:p>
        </p:txBody>
      </p:sp>
    </p:spTree>
    <p:extLst>
      <p:ext uri="{BB962C8B-B14F-4D97-AF65-F5344CB8AC3E}">
        <p14:creationId xmlns:p14="http://schemas.microsoft.com/office/powerpoint/2010/main" val="383414875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96</a:t>
            </a:fld>
            <a:endParaRPr lang="en-US" dirty="0"/>
          </a:p>
        </p:txBody>
      </p:sp>
    </p:spTree>
    <p:extLst>
      <p:ext uri="{BB962C8B-B14F-4D97-AF65-F5344CB8AC3E}">
        <p14:creationId xmlns:p14="http://schemas.microsoft.com/office/powerpoint/2010/main" val="396516929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97</a:t>
            </a:fld>
            <a:endParaRPr lang="en-US" dirty="0"/>
          </a:p>
        </p:txBody>
      </p:sp>
    </p:spTree>
    <p:extLst>
      <p:ext uri="{BB962C8B-B14F-4D97-AF65-F5344CB8AC3E}">
        <p14:creationId xmlns:p14="http://schemas.microsoft.com/office/powerpoint/2010/main" val="37882725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98</a:t>
            </a:fld>
            <a:endParaRPr lang="en-US" dirty="0"/>
          </a:p>
        </p:txBody>
      </p:sp>
    </p:spTree>
    <p:extLst>
      <p:ext uri="{BB962C8B-B14F-4D97-AF65-F5344CB8AC3E}">
        <p14:creationId xmlns:p14="http://schemas.microsoft.com/office/powerpoint/2010/main" val="16361776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14</a:t>
            </a:fld>
            <a:endParaRPr lang="en-US" dirty="0"/>
          </a:p>
        </p:txBody>
      </p:sp>
    </p:spTree>
    <p:extLst>
      <p:ext uri="{BB962C8B-B14F-4D97-AF65-F5344CB8AC3E}">
        <p14:creationId xmlns:p14="http://schemas.microsoft.com/office/powerpoint/2010/main" val="214544931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99</a:t>
            </a:fld>
            <a:endParaRPr lang="en-US" dirty="0"/>
          </a:p>
        </p:txBody>
      </p:sp>
    </p:spTree>
    <p:extLst>
      <p:ext uri="{BB962C8B-B14F-4D97-AF65-F5344CB8AC3E}">
        <p14:creationId xmlns:p14="http://schemas.microsoft.com/office/powerpoint/2010/main" val="116388689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100</a:t>
            </a:fld>
            <a:endParaRPr lang="en-US" dirty="0"/>
          </a:p>
        </p:txBody>
      </p:sp>
    </p:spTree>
    <p:extLst>
      <p:ext uri="{BB962C8B-B14F-4D97-AF65-F5344CB8AC3E}">
        <p14:creationId xmlns:p14="http://schemas.microsoft.com/office/powerpoint/2010/main" val="281093517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101</a:t>
            </a:fld>
            <a:endParaRPr lang="en-US" dirty="0"/>
          </a:p>
        </p:txBody>
      </p:sp>
    </p:spTree>
    <p:extLst>
      <p:ext uri="{BB962C8B-B14F-4D97-AF65-F5344CB8AC3E}">
        <p14:creationId xmlns:p14="http://schemas.microsoft.com/office/powerpoint/2010/main" val="385354767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102</a:t>
            </a:fld>
            <a:endParaRPr lang="en-US" dirty="0"/>
          </a:p>
        </p:txBody>
      </p:sp>
    </p:spTree>
    <p:extLst>
      <p:ext uri="{BB962C8B-B14F-4D97-AF65-F5344CB8AC3E}">
        <p14:creationId xmlns:p14="http://schemas.microsoft.com/office/powerpoint/2010/main" val="152766881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103</a:t>
            </a:fld>
            <a:endParaRPr lang="en-US" dirty="0"/>
          </a:p>
        </p:txBody>
      </p:sp>
    </p:spTree>
    <p:extLst>
      <p:ext uri="{BB962C8B-B14F-4D97-AF65-F5344CB8AC3E}">
        <p14:creationId xmlns:p14="http://schemas.microsoft.com/office/powerpoint/2010/main" val="334255188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104</a:t>
            </a:fld>
            <a:endParaRPr lang="en-US" dirty="0"/>
          </a:p>
        </p:txBody>
      </p:sp>
    </p:spTree>
    <p:extLst>
      <p:ext uri="{BB962C8B-B14F-4D97-AF65-F5344CB8AC3E}">
        <p14:creationId xmlns:p14="http://schemas.microsoft.com/office/powerpoint/2010/main" val="269312232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105</a:t>
            </a:fld>
            <a:endParaRPr lang="en-US" dirty="0"/>
          </a:p>
        </p:txBody>
      </p:sp>
    </p:spTree>
    <p:extLst>
      <p:ext uri="{BB962C8B-B14F-4D97-AF65-F5344CB8AC3E}">
        <p14:creationId xmlns:p14="http://schemas.microsoft.com/office/powerpoint/2010/main" val="193753530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106</a:t>
            </a:fld>
            <a:endParaRPr lang="en-US" dirty="0"/>
          </a:p>
        </p:txBody>
      </p:sp>
    </p:spTree>
    <p:extLst>
      <p:ext uri="{BB962C8B-B14F-4D97-AF65-F5344CB8AC3E}">
        <p14:creationId xmlns:p14="http://schemas.microsoft.com/office/powerpoint/2010/main" val="358532127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107</a:t>
            </a:fld>
            <a:endParaRPr lang="en-US" dirty="0"/>
          </a:p>
        </p:txBody>
      </p:sp>
    </p:spTree>
    <p:extLst>
      <p:ext uri="{BB962C8B-B14F-4D97-AF65-F5344CB8AC3E}">
        <p14:creationId xmlns:p14="http://schemas.microsoft.com/office/powerpoint/2010/main" val="337469170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108</a:t>
            </a:fld>
            <a:endParaRPr lang="en-US" dirty="0"/>
          </a:p>
        </p:txBody>
      </p:sp>
    </p:spTree>
    <p:extLst>
      <p:ext uri="{BB962C8B-B14F-4D97-AF65-F5344CB8AC3E}">
        <p14:creationId xmlns:p14="http://schemas.microsoft.com/office/powerpoint/2010/main" val="24272950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15</a:t>
            </a:fld>
            <a:endParaRPr lang="en-US" dirty="0"/>
          </a:p>
        </p:txBody>
      </p:sp>
    </p:spTree>
    <p:extLst>
      <p:ext uri="{BB962C8B-B14F-4D97-AF65-F5344CB8AC3E}">
        <p14:creationId xmlns:p14="http://schemas.microsoft.com/office/powerpoint/2010/main" val="251452103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109</a:t>
            </a:fld>
            <a:endParaRPr lang="en-US" dirty="0"/>
          </a:p>
        </p:txBody>
      </p:sp>
    </p:spTree>
    <p:extLst>
      <p:ext uri="{BB962C8B-B14F-4D97-AF65-F5344CB8AC3E}">
        <p14:creationId xmlns:p14="http://schemas.microsoft.com/office/powerpoint/2010/main" val="15831362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110</a:t>
            </a:fld>
            <a:endParaRPr lang="en-US" dirty="0"/>
          </a:p>
        </p:txBody>
      </p:sp>
    </p:spTree>
    <p:extLst>
      <p:ext uri="{BB962C8B-B14F-4D97-AF65-F5344CB8AC3E}">
        <p14:creationId xmlns:p14="http://schemas.microsoft.com/office/powerpoint/2010/main" val="91416943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111</a:t>
            </a:fld>
            <a:endParaRPr lang="en-US" dirty="0"/>
          </a:p>
        </p:txBody>
      </p:sp>
    </p:spTree>
    <p:extLst>
      <p:ext uri="{BB962C8B-B14F-4D97-AF65-F5344CB8AC3E}">
        <p14:creationId xmlns:p14="http://schemas.microsoft.com/office/powerpoint/2010/main" val="259470448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112</a:t>
            </a:fld>
            <a:endParaRPr lang="en-US" dirty="0"/>
          </a:p>
        </p:txBody>
      </p:sp>
    </p:spTree>
    <p:extLst>
      <p:ext uri="{BB962C8B-B14F-4D97-AF65-F5344CB8AC3E}">
        <p14:creationId xmlns:p14="http://schemas.microsoft.com/office/powerpoint/2010/main" val="145672704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113</a:t>
            </a:fld>
            <a:endParaRPr lang="en-US" dirty="0"/>
          </a:p>
        </p:txBody>
      </p:sp>
    </p:spTree>
    <p:extLst>
      <p:ext uri="{BB962C8B-B14F-4D97-AF65-F5344CB8AC3E}">
        <p14:creationId xmlns:p14="http://schemas.microsoft.com/office/powerpoint/2010/main" val="135484312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114</a:t>
            </a:fld>
            <a:endParaRPr lang="en-US" dirty="0"/>
          </a:p>
        </p:txBody>
      </p:sp>
    </p:spTree>
    <p:extLst>
      <p:ext uri="{BB962C8B-B14F-4D97-AF65-F5344CB8AC3E}">
        <p14:creationId xmlns:p14="http://schemas.microsoft.com/office/powerpoint/2010/main" val="111142678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115</a:t>
            </a:fld>
            <a:endParaRPr lang="en-US" dirty="0"/>
          </a:p>
        </p:txBody>
      </p:sp>
    </p:spTree>
    <p:extLst>
      <p:ext uri="{BB962C8B-B14F-4D97-AF65-F5344CB8AC3E}">
        <p14:creationId xmlns:p14="http://schemas.microsoft.com/office/powerpoint/2010/main" val="14675955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116</a:t>
            </a:fld>
            <a:endParaRPr lang="en-US" dirty="0"/>
          </a:p>
        </p:txBody>
      </p:sp>
    </p:spTree>
    <p:extLst>
      <p:ext uri="{BB962C8B-B14F-4D97-AF65-F5344CB8AC3E}">
        <p14:creationId xmlns:p14="http://schemas.microsoft.com/office/powerpoint/2010/main" val="280150468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117</a:t>
            </a:fld>
            <a:endParaRPr lang="en-US" dirty="0"/>
          </a:p>
        </p:txBody>
      </p:sp>
    </p:spTree>
    <p:extLst>
      <p:ext uri="{BB962C8B-B14F-4D97-AF65-F5344CB8AC3E}">
        <p14:creationId xmlns:p14="http://schemas.microsoft.com/office/powerpoint/2010/main" val="45554226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5172E71-CA9A-5B48-9FDB-7CE7372289BC}" type="slidenum">
              <a:rPr lang="en-US" smtClean="0"/>
              <a:pPr>
                <a:defRPr/>
              </a:pPr>
              <a:t>118</a:t>
            </a:fld>
            <a:endParaRPr lang="en-US" dirty="0"/>
          </a:p>
        </p:txBody>
      </p:sp>
    </p:spTree>
    <p:extLst>
      <p:ext uri="{BB962C8B-B14F-4D97-AF65-F5344CB8AC3E}">
        <p14:creationId xmlns:p14="http://schemas.microsoft.com/office/powerpoint/2010/main" val="18524555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Title Slide w/o Co-brand">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r="51850"/>
          <a:stretch/>
        </p:blipFill>
        <p:spPr>
          <a:xfrm>
            <a:off x="832449" y="248194"/>
            <a:ext cx="8311551" cy="4677954"/>
          </a:xfrm>
          <a:prstGeom prst="rect">
            <a:avLst/>
          </a:prstGeom>
        </p:spPr>
      </p:pic>
      <p:sp>
        <p:nvSpPr>
          <p:cNvPr id="2" name="Title 1"/>
          <p:cNvSpPr>
            <a:spLocks noGrp="1"/>
          </p:cNvSpPr>
          <p:nvPr>
            <p:ph type="ctrTitle"/>
          </p:nvPr>
        </p:nvSpPr>
        <p:spPr bwMode="white">
          <a:xfrm>
            <a:off x="680748" y="2376458"/>
            <a:ext cx="7949296" cy="449332"/>
          </a:xfrm>
        </p:spPr>
        <p:txBody>
          <a:bodyPr anchor="ctr">
            <a:noAutofit/>
          </a:bodyPr>
          <a:lstStyle>
            <a:lvl1pPr algn="r">
              <a:defRPr sz="2250" b="0" i="0" cap="none">
                <a:solidFill>
                  <a:schemeClr val="accent2"/>
                </a:solidFill>
                <a:latin typeface="Guardian Egyp Regular" panose="02060503050503060803" pitchFamily="18" charset="77"/>
                <a:ea typeface="Guardian Egyp Regular" panose="02060503050503060803" pitchFamily="18" charset="77"/>
                <a:cs typeface="Guardian Egyp Regular" panose="02060503050503060803" pitchFamily="18" charset="77"/>
              </a:defRPr>
            </a:lvl1pPr>
          </a:lstStyle>
          <a:p>
            <a:r>
              <a:rPr lang="en-US" dirty="0"/>
              <a:t>Click to edit Master title style</a:t>
            </a:r>
          </a:p>
        </p:txBody>
      </p:sp>
      <p:pic>
        <p:nvPicPr>
          <p:cNvPr id="13" name="Picture 12"/>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6393148" y="4323807"/>
            <a:ext cx="2464707" cy="510058"/>
          </a:xfrm>
          <a:prstGeom prst="rect">
            <a:avLst/>
          </a:prstGeom>
        </p:spPr>
      </p:pic>
      <p:sp>
        <p:nvSpPr>
          <p:cNvPr id="14" name="Text Placeholder 4"/>
          <p:cNvSpPr>
            <a:spLocks noGrp="1"/>
          </p:cNvSpPr>
          <p:nvPr>
            <p:ph type="body" sz="quarter" idx="10" hasCustomPrompt="1"/>
          </p:nvPr>
        </p:nvSpPr>
        <p:spPr>
          <a:xfrm>
            <a:off x="681038" y="4101965"/>
            <a:ext cx="2632075" cy="835025"/>
          </a:xfrm>
        </p:spPr>
        <p:txBody>
          <a:bodyPr anchor="b"/>
          <a:lstStyle>
            <a:lvl1pPr marL="0" indent="0" algn="r" defTabSz="342900" rtl="0" eaLnBrk="1" fontAlgn="base" hangingPunct="1">
              <a:lnSpc>
                <a:spcPct val="100000"/>
              </a:lnSpc>
              <a:spcBef>
                <a:spcPts val="1200"/>
              </a:spcBef>
              <a:spcAft>
                <a:spcPts val="0"/>
              </a:spcAft>
              <a:buFont typeface="Arial" charset="0"/>
              <a:buNone/>
              <a:defRPr lang="en-US" sz="1000" b="0" i="0" kern="1200" spc="75" baseline="0">
                <a:solidFill>
                  <a:schemeClr val="bg2"/>
                </a:solidFill>
                <a:latin typeface="BentonSans Book" charset="0"/>
                <a:ea typeface="BentonSans Book" charset="0"/>
                <a:cs typeface="BentonSans Book" charset="0"/>
              </a:defRPr>
            </a:lvl1pPr>
            <a:lvl2pPr marL="0" indent="0" algn="r" defTabSz="342900" rtl="0" eaLnBrk="1" fontAlgn="base" hangingPunct="1">
              <a:lnSpc>
                <a:spcPct val="100000"/>
              </a:lnSpc>
              <a:spcBef>
                <a:spcPts val="1200"/>
              </a:spcBef>
              <a:spcAft>
                <a:spcPts val="0"/>
              </a:spcAft>
              <a:buFont typeface="Arial" charset="0"/>
              <a:buNone/>
              <a:defRPr lang="en-US" sz="1000" b="0" i="0" kern="1200" spc="75" baseline="0">
                <a:solidFill>
                  <a:schemeClr val="bg2"/>
                </a:solidFill>
                <a:latin typeface="BentonSans Book" charset="0"/>
                <a:ea typeface="BentonSans Book" charset="0"/>
                <a:cs typeface="BentonSans Book" charset="0"/>
              </a:defRPr>
            </a:lvl2pPr>
            <a:lvl3pPr marL="0" indent="0" algn="r" defTabSz="342900" rtl="0" eaLnBrk="1" fontAlgn="base" hangingPunct="1">
              <a:lnSpc>
                <a:spcPct val="85000"/>
              </a:lnSpc>
              <a:spcBef>
                <a:spcPts val="0"/>
              </a:spcBef>
              <a:spcAft>
                <a:spcPts val="1200"/>
              </a:spcAft>
              <a:buFont typeface="Arial" charset="0"/>
              <a:buNone/>
              <a:defRPr lang="en-US" sz="750" b="0" i="0" kern="1200" spc="75" baseline="0">
                <a:solidFill>
                  <a:schemeClr val="bg1"/>
                </a:solidFill>
                <a:latin typeface="BentonSans Medium" charset="0"/>
                <a:ea typeface="BentonSans Medium" charset="0"/>
                <a:cs typeface="BentonSans Medium" charset="0"/>
              </a:defRPr>
            </a:lvl3pPr>
            <a:lvl4pPr marL="0" indent="0" algn="r" defTabSz="342900" rtl="0" eaLnBrk="1" fontAlgn="base" hangingPunct="1">
              <a:lnSpc>
                <a:spcPct val="85000"/>
              </a:lnSpc>
              <a:spcBef>
                <a:spcPts val="0"/>
              </a:spcBef>
              <a:spcAft>
                <a:spcPts val="1200"/>
              </a:spcAft>
              <a:buFont typeface="Arial" charset="0"/>
              <a:buNone/>
              <a:defRPr lang="en-US" sz="750" b="0" i="0" kern="1200" spc="75" baseline="0">
                <a:solidFill>
                  <a:schemeClr val="bg1"/>
                </a:solidFill>
                <a:latin typeface="BentonSans Medium" charset="0"/>
                <a:ea typeface="BentonSans Medium" charset="0"/>
                <a:cs typeface="BentonSans Medium" charset="0"/>
              </a:defRPr>
            </a:lvl4pPr>
            <a:lvl5pPr marL="0" indent="0" algn="r" defTabSz="342900" rtl="0" eaLnBrk="1" fontAlgn="base" hangingPunct="1">
              <a:lnSpc>
                <a:spcPct val="85000"/>
              </a:lnSpc>
              <a:spcBef>
                <a:spcPts val="0"/>
              </a:spcBef>
              <a:spcAft>
                <a:spcPts val="1200"/>
              </a:spcAft>
              <a:buFont typeface="Arial" charset="0"/>
              <a:buNone/>
              <a:defRPr lang="en-US" sz="750" b="0" i="0" kern="1200" spc="75" baseline="0">
                <a:solidFill>
                  <a:schemeClr val="bg1"/>
                </a:solidFill>
                <a:latin typeface="BentonSans Medium" charset="0"/>
                <a:ea typeface="BentonSans Medium" charset="0"/>
                <a:cs typeface="BentonSans Medium" charset="0"/>
              </a:defRPr>
            </a:lvl5pPr>
          </a:lstStyle>
          <a:p>
            <a:pPr lvl="0"/>
            <a:r>
              <a:rPr lang="en-US"/>
              <a:t>CLICK TO EDIT MASTER TEXT STYLES</a:t>
            </a:r>
          </a:p>
          <a:p>
            <a:pPr lvl="1"/>
            <a:r>
              <a:rPr lang="en-US"/>
              <a:t>SECOND LEVEL</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untry Transactions - 1 disclaimer">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51C56A96-4702-E642-BE09-ABABE4A1E30D}"/>
              </a:ext>
            </a:extLst>
          </p:cNvPr>
          <p:cNvSpPr/>
          <p:nvPr userDrawn="1"/>
        </p:nvSpPr>
        <p:spPr>
          <a:xfrm>
            <a:off x="0" y="4438629"/>
            <a:ext cx="9144000" cy="708959"/>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1122556" y="638777"/>
            <a:ext cx="7636764" cy="277640"/>
          </a:xfrm>
        </p:spPr>
        <p:txBody>
          <a:bodyPr wrap="square">
            <a:spAutoFit/>
          </a:bodyPr>
          <a:lstStyle>
            <a:lvl1pPr>
              <a:defRPr sz="2200" b="0" i="0">
                <a:solidFill>
                  <a:schemeClr val="tx2"/>
                </a:solidFill>
                <a:latin typeface="Guardian Egyp" panose="02060503050503060803" pitchFamily="18" charset="77"/>
              </a:defRPr>
            </a:lvl1pPr>
          </a:lstStyle>
          <a:p>
            <a:r>
              <a:rPr lang="en-US" dirty="0"/>
              <a:t>Click to edit Country</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pPr>
              <a:defRPr/>
            </a:pPr>
            <a:fld id="{920384AA-0A71-E644-AEED-65CD2253F2C8}" type="slidenum">
              <a:rPr lang="en-US" smtClean="0"/>
              <a:pPr>
                <a:defRPr/>
              </a:pPr>
              <a:t>‹#›</a:t>
            </a:fld>
            <a:endParaRPr lang="en-US" dirty="0"/>
          </a:p>
        </p:txBody>
      </p:sp>
      <p:cxnSp>
        <p:nvCxnSpPr>
          <p:cNvPr id="9" name="Straight Connector 8">
            <a:extLst>
              <a:ext uri="{FF2B5EF4-FFF2-40B4-BE49-F238E27FC236}">
                <a16:creationId xmlns:a16="http://schemas.microsoft.com/office/drawing/2014/main" id="{B9B707EC-4DCC-6546-97DC-5B0E13C8F75C}"/>
              </a:ext>
            </a:extLst>
          </p:cNvPr>
          <p:cNvCxnSpPr>
            <a:cxnSpLocks/>
          </p:cNvCxnSpPr>
          <p:nvPr userDrawn="1"/>
        </p:nvCxnSpPr>
        <p:spPr>
          <a:xfrm>
            <a:off x="1122556" y="1008858"/>
            <a:ext cx="7636764" cy="0"/>
          </a:xfrm>
          <a:prstGeom prst="line">
            <a:avLst/>
          </a:prstGeom>
          <a:ln w="12700"/>
          <a:effectLst/>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1A8936EC-7C8E-5048-8121-B4706ED6440D}"/>
              </a:ext>
            </a:extLst>
          </p:cNvPr>
          <p:cNvSpPr/>
          <p:nvPr userDrawn="1"/>
        </p:nvSpPr>
        <p:spPr>
          <a:xfrm>
            <a:off x="246101" y="283110"/>
            <a:ext cx="772539" cy="772539"/>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3F05FE4-0B22-9041-9721-2B9BEE2DBB36}"/>
              </a:ext>
            </a:extLst>
          </p:cNvPr>
          <p:cNvSpPr txBox="1"/>
          <p:nvPr userDrawn="1"/>
        </p:nvSpPr>
        <p:spPr>
          <a:xfrm>
            <a:off x="1144858" y="287515"/>
            <a:ext cx="7636763" cy="276999"/>
          </a:xfrm>
          <a:prstGeom prst="rect">
            <a:avLst/>
          </a:prstGeom>
          <a:noFill/>
        </p:spPr>
        <p:txBody>
          <a:bodyPr wrap="none" lIns="0" tIns="0" rIns="0" bIns="0" rtlCol="0">
            <a:normAutofit/>
          </a:bodyPr>
          <a:lstStyle/>
          <a:p>
            <a:pPr algn="l"/>
            <a:r>
              <a:rPr lang="en-US" b="0" i="0" dirty="0">
                <a:solidFill>
                  <a:schemeClr val="bg2"/>
                </a:solidFill>
                <a:latin typeface="Guardian Egyp" panose="02060503050503060803" pitchFamily="18" charset="77"/>
              </a:rPr>
              <a:t>Transactions Breakdown by Acceptance in Key Industries:</a:t>
            </a:r>
          </a:p>
        </p:txBody>
      </p:sp>
      <p:grpSp>
        <p:nvGrpSpPr>
          <p:cNvPr id="13" name="Group 12">
            <a:extLst>
              <a:ext uri="{FF2B5EF4-FFF2-40B4-BE49-F238E27FC236}">
                <a16:creationId xmlns:a16="http://schemas.microsoft.com/office/drawing/2014/main" id="{9C75B1D6-A0CC-C44A-AA5C-D767324A8E53}"/>
              </a:ext>
            </a:extLst>
          </p:cNvPr>
          <p:cNvGrpSpPr/>
          <p:nvPr userDrawn="1"/>
        </p:nvGrpSpPr>
        <p:grpSpPr>
          <a:xfrm>
            <a:off x="7802880" y="63319"/>
            <a:ext cx="1341120" cy="142627"/>
            <a:chOff x="7802880" y="63319"/>
            <a:chExt cx="1341120" cy="142627"/>
          </a:xfrm>
        </p:grpSpPr>
        <p:sp>
          <p:nvSpPr>
            <p:cNvPr id="14" name="TextBox 13">
              <a:extLst>
                <a:ext uri="{FF2B5EF4-FFF2-40B4-BE49-F238E27FC236}">
                  <a16:creationId xmlns:a16="http://schemas.microsoft.com/office/drawing/2014/main" id="{AF5A29E1-BA40-7746-8714-BD24B33DDDF2}"/>
                </a:ext>
              </a:extLst>
            </p:cNvPr>
            <p:cNvSpPr txBox="1"/>
            <p:nvPr userDrawn="1"/>
          </p:nvSpPr>
          <p:spPr>
            <a:xfrm flipH="1">
              <a:off x="7862790" y="63319"/>
              <a:ext cx="1281210" cy="142627"/>
            </a:xfrm>
            <a:prstGeom prst="rect">
              <a:avLst/>
            </a:prstGeom>
            <a:noFill/>
          </p:spPr>
          <p:txBody>
            <a:bodyPr wrap="square" lIns="0" tIns="0" rIns="0" bIns="0" rtlCol="0">
              <a:spAutoFit/>
            </a:bodyPr>
            <a:lstStyle/>
            <a:p>
              <a:pPr algn="l"/>
              <a:r>
                <a:rPr lang="en-US" sz="900" b="0" i="0" dirty="0">
                  <a:solidFill>
                    <a:schemeClr val="accent2"/>
                  </a:solidFill>
                  <a:latin typeface="Benton Sans" panose="02000504020000020004" pitchFamily="2" charset="77"/>
                </a:rPr>
                <a:t>Back to </a:t>
              </a:r>
              <a:r>
                <a:rPr lang="en-US" sz="900" b="0" i="0" u="none" baseline="0" dirty="0">
                  <a:solidFill>
                    <a:schemeClr val="accent2"/>
                  </a:solidFill>
                  <a:latin typeface="Benton Sans" panose="02000504020000020004" pitchFamily="2" charset="77"/>
                </a:rPr>
                <a:t>Country</a:t>
              </a:r>
              <a:r>
                <a:rPr lang="en-US" sz="900" b="0" i="0" dirty="0">
                  <a:solidFill>
                    <a:schemeClr val="accent2"/>
                  </a:solidFill>
                  <a:latin typeface="Benton Sans" panose="02000504020000020004" pitchFamily="2" charset="77"/>
                </a:rPr>
                <a:t> Index</a:t>
              </a:r>
            </a:p>
          </p:txBody>
        </p:sp>
        <p:sp>
          <p:nvSpPr>
            <p:cNvPr id="15" name="Rectangle 14">
              <a:hlinkClick r:id="rId2" action="ppaction://hlinksldjump"/>
              <a:extLst>
                <a:ext uri="{FF2B5EF4-FFF2-40B4-BE49-F238E27FC236}">
                  <a16:creationId xmlns:a16="http://schemas.microsoft.com/office/drawing/2014/main" id="{76742BFA-DAC1-3F45-8AFD-83DF14FD572C}"/>
                </a:ext>
              </a:extLst>
            </p:cNvPr>
            <p:cNvSpPr/>
            <p:nvPr userDrawn="1"/>
          </p:nvSpPr>
          <p:spPr>
            <a:xfrm>
              <a:off x="7802880" y="63319"/>
              <a:ext cx="1287780" cy="1426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6" name="Rectangle 15">
            <a:extLst>
              <a:ext uri="{FF2B5EF4-FFF2-40B4-BE49-F238E27FC236}">
                <a16:creationId xmlns:a16="http://schemas.microsoft.com/office/drawing/2014/main" id="{01C799F5-2FE2-6240-9757-F1D4184375CF}"/>
              </a:ext>
            </a:extLst>
          </p:cNvPr>
          <p:cNvSpPr/>
          <p:nvPr userDrawn="1"/>
        </p:nvSpPr>
        <p:spPr>
          <a:xfrm>
            <a:off x="5931019" y="4434541"/>
            <a:ext cx="3212981" cy="184666"/>
          </a:xfrm>
          <a:prstGeom prst="rect">
            <a:avLst/>
          </a:prstGeom>
        </p:spPr>
        <p:txBody>
          <a:bodyPr wrap="square" lIns="0" tIns="0" rIns="0" bIns="0">
            <a:spAutoFit/>
          </a:bodyPr>
          <a:lstStyle/>
          <a:p>
            <a:pPr algn="l"/>
            <a:r>
              <a:rPr lang="en-US" sz="1200" dirty="0">
                <a:solidFill>
                  <a:schemeClr val="accent5"/>
                </a:solidFill>
              </a:rPr>
              <a:t>Privileged and Confidential—Do Not Distribute</a:t>
            </a:r>
          </a:p>
        </p:txBody>
      </p:sp>
      <p:sp>
        <p:nvSpPr>
          <p:cNvPr id="18" name="Rectangle 17">
            <a:extLst>
              <a:ext uri="{FF2B5EF4-FFF2-40B4-BE49-F238E27FC236}">
                <a16:creationId xmlns:a16="http://schemas.microsoft.com/office/drawing/2014/main" id="{41637429-DE1E-8C4E-B533-7CC51E9D56AD}"/>
              </a:ext>
            </a:extLst>
          </p:cNvPr>
          <p:cNvSpPr/>
          <p:nvPr userDrawn="1"/>
        </p:nvSpPr>
        <p:spPr>
          <a:xfrm>
            <a:off x="94424" y="4526874"/>
            <a:ext cx="5645069" cy="523220"/>
          </a:xfrm>
          <a:prstGeom prst="rect">
            <a:avLst/>
          </a:prstGeom>
        </p:spPr>
        <p:txBody>
          <a:bodyPr wrap="square" lIns="0" tIns="0" rIns="0" bIns="0">
            <a:spAutoFit/>
          </a:bodyPr>
          <a:lstStyle/>
          <a:p>
            <a:pPr marL="109728" indent="-109728" defTabSz="457109">
              <a:lnSpc>
                <a:spcPct val="90000"/>
              </a:lnSpc>
              <a:spcAft>
                <a:spcPts val="300"/>
              </a:spcAft>
              <a:defRPr/>
            </a:pPr>
            <a:r>
              <a:rPr lang="en-US" sz="700" dirty="0">
                <a:solidFill>
                  <a:schemeClr val="accent5"/>
                </a:solidFill>
                <a:latin typeface="+mn-lt"/>
                <a:ea typeface="BentonSans Book " charset="0"/>
                <a:cs typeface="BentonSans Book " charset="0"/>
              </a:rPr>
              <a:t>1	A merchant is determined to be Non-American Express accepting if it could not be found as accepting through the supplier match process and it had no previous record of having an American Express transaction within the data set.</a:t>
            </a:r>
          </a:p>
          <a:p>
            <a:pPr defTabSz="457109">
              <a:lnSpc>
                <a:spcPct val="90000"/>
              </a:lnSpc>
              <a:spcAft>
                <a:spcPts val="300"/>
              </a:spcAft>
              <a:defRPr/>
            </a:pPr>
            <a:r>
              <a:rPr lang="en-US" sz="700" kern="1200" dirty="0">
                <a:solidFill>
                  <a:schemeClr val="accent5"/>
                </a:solidFill>
                <a:latin typeface="Arial" charset="0"/>
                <a:ea typeface="BentonSans Book " charset="0"/>
                <a:cs typeface="BentonSans Book " charset="0"/>
              </a:rPr>
              <a:t>Source: Based on American Express Analysis of $38.5B in Charge Volume and 275M Transactions spent across ~5.6K AXP clients. Concur Data includes transactions from January 2018 – December 2018 that have gone through the Concur expense management tool. Analysis conducted by American Express and based solely on data provided by Concur.</a:t>
            </a:r>
          </a:p>
        </p:txBody>
      </p:sp>
    </p:spTree>
    <p:extLst>
      <p:ext uri="{BB962C8B-B14F-4D97-AF65-F5344CB8AC3E}">
        <p14:creationId xmlns:p14="http://schemas.microsoft.com/office/powerpoint/2010/main" val="4007375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041FA7D-6356-1E4B-8BE9-8349D3A363D4}"/>
              </a:ext>
            </a:extLst>
          </p:cNvPr>
          <p:cNvSpPr>
            <a:spLocks noGrp="1"/>
          </p:cNvSpPr>
          <p:nvPr>
            <p:ph type="sldNum" sz="quarter" idx="10"/>
          </p:nvPr>
        </p:nvSpPr>
        <p:spPr/>
        <p:txBody>
          <a:bodyPr/>
          <a:lstStyle/>
          <a:p>
            <a:pPr>
              <a:defRPr/>
            </a:pPr>
            <a:fld id="{920384AA-0A71-E644-AEED-65CD2253F2C8}" type="slidenum">
              <a:rPr lang="en-US" smtClean="0"/>
              <a:pPr>
                <a:defRPr/>
              </a:pPr>
              <a:t>‹#›</a:t>
            </a:fld>
            <a:endParaRPr lang="en-US" dirty="0"/>
          </a:p>
        </p:txBody>
      </p:sp>
      <p:sp>
        <p:nvSpPr>
          <p:cNvPr id="4" name="Rectangle 3">
            <a:extLst>
              <a:ext uri="{FF2B5EF4-FFF2-40B4-BE49-F238E27FC236}">
                <a16:creationId xmlns:a16="http://schemas.microsoft.com/office/drawing/2014/main" id="{257E0B54-98F8-984A-A253-F6606B2927F6}"/>
              </a:ext>
            </a:extLst>
          </p:cNvPr>
          <p:cNvSpPr/>
          <p:nvPr userDrawn="1"/>
        </p:nvSpPr>
        <p:spPr>
          <a:xfrm>
            <a:off x="322040" y="4943525"/>
            <a:ext cx="4572000" cy="153888"/>
          </a:xfrm>
          <a:prstGeom prst="rect">
            <a:avLst/>
          </a:prstGeom>
        </p:spPr>
        <p:txBody>
          <a:bodyPr lIns="0" tIns="0" rIns="0" bIns="0">
            <a:spAutoFit/>
          </a:bodyPr>
          <a:lstStyle/>
          <a:p>
            <a:pPr algn="l"/>
            <a:r>
              <a:rPr lang="en-US" sz="1000" dirty="0">
                <a:solidFill>
                  <a:schemeClr val="accent2"/>
                </a:solidFill>
              </a:rPr>
              <a:t>Privileged and Confidential—Do Not Distribute</a:t>
            </a:r>
          </a:p>
        </p:txBody>
      </p:sp>
    </p:spTree>
    <p:extLst>
      <p:ext uri="{BB962C8B-B14F-4D97-AF65-F5344CB8AC3E}">
        <p14:creationId xmlns:p14="http://schemas.microsoft.com/office/powerpoint/2010/main" val="479048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Global Section Divider">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EB0FC64-651A-5E43-949E-097A92E41A67}"/>
              </a:ext>
            </a:extLst>
          </p:cNvPr>
          <p:cNvGrpSpPr/>
          <p:nvPr userDrawn="1"/>
        </p:nvGrpSpPr>
        <p:grpSpPr>
          <a:xfrm flipH="1">
            <a:off x="-8467" y="0"/>
            <a:ext cx="9160934" cy="5143500"/>
            <a:chOff x="-8467" y="0"/>
            <a:chExt cx="9160934" cy="5143500"/>
          </a:xfrm>
        </p:grpSpPr>
        <p:pic>
          <p:nvPicPr>
            <p:cNvPr id="7" name="Picture 6">
              <a:extLst>
                <a:ext uri="{FF2B5EF4-FFF2-40B4-BE49-F238E27FC236}">
                  <a16:creationId xmlns:a16="http://schemas.microsoft.com/office/drawing/2014/main" id="{41D7264A-EF02-8A49-9683-4ECD06691587}"/>
                </a:ext>
              </a:extLst>
            </p:cNvPr>
            <p:cNvPicPr>
              <a:picLocks noChangeAspect="1"/>
            </p:cNvPicPr>
            <p:nvPr userDrawn="1"/>
          </p:nvPicPr>
          <p:blipFill rotWithShape="1">
            <a:blip r:embed="rId2"/>
            <a:srcRect l="-82" t="18608" r="11717" b="6972"/>
            <a:stretch/>
          </p:blipFill>
          <p:spPr>
            <a:xfrm>
              <a:off x="-8467" y="0"/>
              <a:ext cx="9160934" cy="5143500"/>
            </a:xfrm>
            <a:prstGeom prst="rect">
              <a:avLst/>
            </a:prstGeom>
          </p:spPr>
        </p:pic>
        <p:sp>
          <p:nvSpPr>
            <p:cNvPr id="5" name="Rectangle 4">
              <a:extLst>
                <a:ext uri="{FF2B5EF4-FFF2-40B4-BE49-F238E27FC236}">
                  <a16:creationId xmlns:a16="http://schemas.microsoft.com/office/drawing/2014/main" id="{4F62889A-CE3F-A541-9109-2D4345F1944C}"/>
                </a:ext>
              </a:extLst>
            </p:cNvPr>
            <p:cNvSpPr/>
            <p:nvPr userDrawn="1"/>
          </p:nvSpPr>
          <p:spPr>
            <a:xfrm>
              <a:off x="0" y="0"/>
              <a:ext cx="4827319" cy="5143500"/>
            </a:xfrm>
            <a:prstGeom prst="rect">
              <a:avLst/>
            </a:prstGeom>
            <a:gradFill>
              <a:gsLst>
                <a:gs pos="0">
                  <a:srgbClr val="000000">
                    <a:alpha val="59000"/>
                  </a:srgbClr>
                </a:gs>
                <a:gs pos="100000">
                  <a:srgbClr val="000000">
                    <a:alpha val="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 name="Title 1"/>
          <p:cNvSpPr>
            <a:spLocks noGrp="1"/>
          </p:cNvSpPr>
          <p:nvPr>
            <p:ph type="title" hasCustomPrompt="1"/>
          </p:nvPr>
        </p:nvSpPr>
        <p:spPr bwMode="black">
          <a:xfrm>
            <a:off x="571499" y="1334793"/>
            <a:ext cx="8001000" cy="530017"/>
          </a:xfrm>
        </p:spPr>
        <p:txBody>
          <a:bodyPr anchor="ctr">
            <a:spAutoFit/>
          </a:bodyPr>
          <a:lstStyle>
            <a:lvl1pPr algn="r">
              <a:defRPr sz="4200" b="0" i="0" cap="none">
                <a:solidFill>
                  <a:schemeClr val="bg1"/>
                </a:solidFill>
                <a:latin typeface="Guardian Egyp Light" panose="02060403050503060803" pitchFamily="18" charset="77"/>
              </a:defRPr>
            </a:lvl1pPr>
          </a:lstStyle>
          <a:p>
            <a:r>
              <a:rPr lang="en-US" dirty="0"/>
              <a:t>Global Section</a:t>
            </a:r>
          </a:p>
        </p:txBody>
      </p:sp>
      <p:pic>
        <p:nvPicPr>
          <p:cNvPr id="14" name="Picture 13">
            <a:extLst>
              <a:ext uri="{FF2B5EF4-FFF2-40B4-BE49-F238E27FC236}">
                <a16:creationId xmlns:a16="http://schemas.microsoft.com/office/drawing/2014/main" id="{D29D25A9-1A67-7243-A765-17B9244E250F}"/>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a14:imgEffect>
                      <a14:brightnessContrast bright="100000"/>
                    </a14:imgEffect>
                  </a14:imgLayer>
                </a14:imgProps>
              </a:ext>
            </a:extLst>
          </a:blip>
          <a:srcRect l="-840" r="39116"/>
          <a:stretch/>
        </p:blipFill>
        <p:spPr>
          <a:xfrm>
            <a:off x="3493352" y="2659197"/>
            <a:ext cx="5650647" cy="2484303"/>
          </a:xfrm>
          <a:prstGeom prst="rect">
            <a:avLst/>
          </a:prstGeom>
        </p:spPr>
      </p:pic>
      <p:sp>
        <p:nvSpPr>
          <p:cNvPr id="3" name="Rectangle 2">
            <a:extLst>
              <a:ext uri="{FF2B5EF4-FFF2-40B4-BE49-F238E27FC236}">
                <a16:creationId xmlns:a16="http://schemas.microsoft.com/office/drawing/2014/main" id="{84BF57A9-34BA-A340-AEA5-CD8D7D87817C}"/>
              </a:ext>
            </a:extLst>
          </p:cNvPr>
          <p:cNvSpPr/>
          <p:nvPr userDrawn="1"/>
        </p:nvSpPr>
        <p:spPr>
          <a:xfrm>
            <a:off x="255319" y="4833049"/>
            <a:ext cx="4572000" cy="153888"/>
          </a:xfrm>
          <a:prstGeom prst="rect">
            <a:avLst/>
          </a:prstGeom>
        </p:spPr>
        <p:txBody>
          <a:bodyPr lIns="0" tIns="0" rIns="0" bIns="0">
            <a:spAutoFit/>
          </a:bodyPr>
          <a:lstStyle/>
          <a:p>
            <a:r>
              <a:rPr lang="en-US" sz="1000" dirty="0">
                <a:solidFill>
                  <a:schemeClr val="bg1"/>
                </a:solidFill>
              </a:rPr>
              <a:t>Privileged and Confidential—Do Not Distribute</a:t>
            </a:r>
          </a:p>
        </p:txBody>
      </p:sp>
    </p:spTree>
    <p:extLst>
      <p:ext uri="{BB962C8B-B14F-4D97-AF65-F5344CB8AC3E}">
        <p14:creationId xmlns:p14="http://schemas.microsoft.com/office/powerpoint/2010/main" val="412415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Regional Section Divider">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F16FDB7-B90F-9C47-8CCD-BBA0628C2C6C}"/>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11000"/>
                    </a14:imgEffect>
                  </a14:imgLayer>
                </a14:imgProps>
              </a:ext>
            </a:extLst>
          </a:blip>
          <a:srcRect t="11593" r="6147" b="9635"/>
          <a:stretch/>
        </p:blipFill>
        <p:spPr>
          <a:xfrm>
            <a:off x="-16933" y="0"/>
            <a:ext cx="9177866" cy="5143500"/>
          </a:xfrm>
          <a:prstGeom prst="rect">
            <a:avLst/>
          </a:prstGeom>
        </p:spPr>
      </p:pic>
      <p:sp>
        <p:nvSpPr>
          <p:cNvPr id="2" name="Title 1"/>
          <p:cNvSpPr>
            <a:spLocks noGrp="1"/>
          </p:cNvSpPr>
          <p:nvPr>
            <p:ph type="title" hasCustomPrompt="1"/>
          </p:nvPr>
        </p:nvSpPr>
        <p:spPr bwMode="black">
          <a:xfrm>
            <a:off x="2751667" y="1884061"/>
            <a:ext cx="5503333" cy="530017"/>
          </a:xfrm>
        </p:spPr>
        <p:txBody>
          <a:bodyPr wrap="square" anchor="ctr">
            <a:spAutoFit/>
          </a:bodyPr>
          <a:lstStyle>
            <a:lvl1pPr algn="r">
              <a:defRPr sz="4200" b="0" i="0" cap="none">
                <a:solidFill>
                  <a:schemeClr val="bg1"/>
                </a:solidFill>
                <a:latin typeface="Guardian Egyp Light" panose="02060403050503060803" pitchFamily="18" charset="77"/>
              </a:defRPr>
            </a:lvl1pPr>
          </a:lstStyle>
          <a:p>
            <a:r>
              <a:rPr lang="en-US" dirty="0"/>
              <a:t>Regional Section</a:t>
            </a:r>
          </a:p>
        </p:txBody>
      </p:sp>
      <p:pic>
        <p:nvPicPr>
          <p:cNvPr id="14" name="Picture 13">
            <a:extLst>
              <a:ext uri="{FF2B5EF4-FFF2-40B4-BE49-F238E27FC236}">
                <a16:creationId xmlns:a16="http://schemas.microsoft.com/office/drawing/2014/main" id="{D29D25A9-1A67-7243-A765-17B9244E250F}"/>
              </a:ext>
            </a:extLst>
          </p:cNvPr>
          <p:cNvPicPr>
            <a:picLocks noChangeAspect="1"/>
          </p:cNvPicPr>
          <p:nvPr userDrawn="1"/>
        </p:nvPicPr>
        <p:blipFill rotWithShape="1">
          <a:blip r:embed="rId4">
            <a:alphaModFix amt="50000"/>
            <a:extLst>
              <a:ext uri="{BEBA8EAE-BF5A-486C-A8C5-ECC9F3942E4B}">
                <a14:imgProps xmlns:a14="http://schemas.microsoft.com/office/drawing/2010/main">
                  <a14:imgLayer>
                    <a14:imgEffect>
                      <a14:brightnessContrast bright="100000"/>
                    </a14:imgEffect>
                  </a14:imgLayer>
                </a14:imgProps>
              </a:ext>
            </a:extLst>
          </a:blip>
          <a:srcRect l="45890" r="-593"/>
          <a:stretch/>
        </p:blipFill>
        <p:spPr>
          <a:xfrm>
            <a:off x="-16933" y="2828041"/>
            <a:ext cx="4667476" cy="2315459"/>
          </a:xfrm>
          <a:prstGeom prst="rect">
            <a:avLst/>
          </a:prstGeom>
        </p:spPr>
      </p:pic>
      <p:sp>
        <p:nvSpPr>
          <p:cNvPr id="5" name="Rectangle 4">
            <a:extLst>
              <a:ext uri="{FF2B5EF4-FFF2-40B4-BE49-F238E27FC236}">
                <a16:creationId xmlns:a16="http://schemas.microsoft.com/office/drawing/2014/main" id="{E54A7747-34D4-FD46-B48E-8DD5D7DCBF96}"/>
              </a:ext>
            </a:extLst>
          </p:cNvPr>
          <p:cNvSpPr/>
          <p:nvPr userDrawn="1"/>
        </p:nvSpPr>
        <p:spPr>
          <a:xfrm>
            <a:off x="6493570" y="4833049"/>
            <a:ext cx="4572000" cy="153888"/>
          </a:xfrm>
          <a:prstGeom prst="rect">
            <a:avLst/>
          </a:prstGeom>
        </p:spPr>
        <p:txBody>
          <a:bodyPr lIns="0" tIns="0" rIns="0" bIns="0">
            <a:spAutoFit/>
          </a:bodyPr>
          <a:lstStyle/>
          <a:p>
            <a:r>
              <a:rPr lang="en-US" sz="1000" dirty="0">
                <a:solidFill>
                  <a:schemeClr val="bg1"/>
                </a:solidFill>
              </a:rPr>
              <a:t>Privileged and Confidential—Do Not Distribute</a:t>
            </a:r>
          </a:p>
        </p:txBody>
      </p:sp>
    </p:spTree>
    <p:extLst>
      <p:ext uri="{BB962C8B-B14F-4D97-AF65-F5344CB8AC3E}">
        <p14:creationId xmlns:p14="http://schemas.microsoft.com/office/powerpoint/2010/main" val="3424482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B2b Spend Section Divider">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B334E1C-86DC-784C-A3E9-5C9C9AC39DB2}"/>
              </a:ext>
            </a:extLst>
          </p:cNvPr>
          <p:cNvPicPr>
            <a:picLocks noChangeAspect="1"/>
          </p:cNvPicPr>
          <p:nvPr userDrawn="1"/>
        </p:nvPicPr>
        <p:blipFill rotWithShape="1">
          <a:blip r:embed="rId2"/>
          <a:srcRect t="10446" b="5281"/>
          <a:stretch/>
        </p:blipFill>
        <p:spPr>
          <a:xfrm>
            <a:off x="-16932" y="0"/>
            <a:ext cx="9176564" cy="5143500"/>
          </a:xfrm>
          <a:prstGeom prst="rect">
            <a:avLst/>
          </a:prstGeom>
        </p:spPr>
      </p:pic>
      <p:sp>
        <p:nvSpPr>
          <p:cNvPr id="7" name="Rectangle 6">
            <a:extLst>
              <a:ext uri="{FF2B5EF4-FFF2-40B4-BE49-F238E27FC236}">
                <a16:creationId xmlns:a16="http://schemas.microsoft.com/office/drawing/2014/main" id="{E090B2E8-40C9-874B-832F-A8E7352994F0}"/>
              </a:ext>
            </a:extLst>
          </p:cNvPr>
          <p:cNvSpPr/>
          <p:nvPr userDrawn="1"/>
        </p:nvSpPr>
        <p:spPr>
          <a:xfrm>
            <a:off x="-16933" y="2711938"/>
            <a:ext cx="9160933" cy="2431562"/>
          </a:xfrm>
          <a:prstGeom prst="rect">
            <a:avLst/>
          </a:prstGeom>
          <a:gradFill>
            <a:gsLst>
              <a:gs pos="0">
                <a:srgbClr val="000000">
                  <a:alpha val="0"/>
                </a:srgbClr>
              </a:gs>
              <a:gs pos="100000">
                <a:srgbClr val="000000">
                  <a:alpha val="6000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bwMode="black">
          <a:xfrm>
            <a:off x="516468" y="3673784"/>
            <a:ext cx="5503333" cy="530017"/>
          </a:xfrm>
        </p:spPr>
        <p:txBody>
          <a:bodyPr wrap="square" anchor="ctr">
            <a:spAutoFit/>
          </a:bodyPr>
          <a:lstStyle>
            <a:lvl1pPr algn="l">
              <a:defRPr sz="4200" b="0" i="0" cap="none">
                <a:solidFill>
                  <a:schemeClr val="bg1"/>
                </a:solidFill>
                <a:latin typeface="Guardian Egyp Light" panose="02060403050503060803" pitchFamily="18" charset="77"/>
              </a:defRPr>
            </a:lvl1pPr>
          </a:lstStyle>
          <a:p>
            <a:r>
              <a:rPr lang="en-US" dirty="0"/>
              <a:t>B2B Spend Analysis</a:t>
            </a:r>
          </a:p>
        </p:txBody>
      </p:sp>
      <p:pic>
        <p:nvPicPr>
          <p:cNvPr id="14" name="Picture 13">
            <a:extLst>
              <a:ext uri="{FF2B5EF4-FFF2-40B4-BE49-F238E27FC236}">
                <a16:creationId xmlns:a16="http://schemas.microsoft.com/office/drawing/2014/main" id="{D29D25A9-1A67-7243-A765-17B9244E250F}"/>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a14:imgEffect>
                      <a14:brightnessContrast bright="100000"/>
                    </a14:imgEffect>
                  </a14:imgLayer>
                </a14:imgProps>
              </a:ext>
            </a:extLst>
          </a:blip>
          <a:srcRect l="45890" r="-593"/>
          <a:stretch/>
        </p:blipFill>
        <p:spPr>
          <a:xfrm>
            <a:off x="-16933" y="0"/>
            <a:ext cx="4667476" cy="2315459"/>
          </a:xfrm>
          <a:prstGeom prst="rect">
            <a:avLst/>
          </a:prstGeom>
        </p:spPr>
      </p:pic>
      <p:sp>
        <p:nvSpPr>
          <p:cNvPr id="5" name="Rectangle 4">
            <a:extLst>
              <a:ext uri="{FF2B5EF4-FFF2-40B4-BE49-F238E27FC236}">
                <a16:creationId xmlns:a16="http://schemas.microsoft.com/office/drawing/2014/main" id="{E54A7747-34D4-FD46-B48E-8DD5D7DCBF96}"/>
              </a:ext>
            </a:extLst>
          </p:cNvPr>
          <p:cNvSpPr/>
          <p:nvPr userDrawn="1"/>
        </p:nvSpPr>
        <p:spPr>
          <a:xfrm>
            <a:off x="516468" y="4833049"/>
            <a:ext cx="4572000" cy="153888"/>
          </a:xfrm>
          <a:prstGeom prst="rect">
            <a:avLst/>
          </a:prstGeom>
        </p:spPr>
        <p:txBody>
          <a:bodyPr lIns="0" tIns="0" rIns="0" bIns="0">
            <a:spAutoFit/>
          </a:bodyPr>
          <a:lstStyle/>
          <a:p>
            <a:r>
              <a:rPr lang="en-US" sz="1000" dirty="0">
                <a:solidFill>
                  <a:schemeClr val="bg1"/>
                </a:solidFill>
              </a:rPr>
              <a:t>Privileged and Confidential—Do Not Distribute</a:t>
            </a:r>
          </a:p>
        </p:txBody>
      </p:sp>
    </p:spTree>
    <p:extLst>
      <p:ext uri="{BB962C8B-B14F-4D97-AF65-F5344CB8AC3E}">
        <p14:creationId xmlns:p14="http://schemas.microsoft.com/office/powerpoint/2010/main" val="754776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Country Section Divider">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A6C98E0-29EA-7747-BD1D-BD5212595C3F}"/>
              </a:ext>
            </a:extLst>
          </p:cNvPr>
          <p:cNvGrpSpPr/>
          <p:nvPr userDrawn="1"/>
        </p:nvGrpSpPr>
        <p:grpSpPr>
          <a:xfrm flipH="1">
            <a:off x="-8468" y="0"/>
            <a:ext cx="9160936" cy="5143500"/>
            <a:chOff x="-8468" y="0"/>
            <a:chExt cx="9160936" cy="5143500"/>
          </a:xfrm>
        </p:grpSpPr>
        <p:pic>
          <p:nvPicPr>
            <p:cNvPr id="4" name="Picture 3">
              <a:extLst>
                <a:ext uri="{FF2B5EF4-FFF2-40B4-BE49-F238E27FC236}">
                  <a16:creationId xmlns:a16="http://schemas.microsoft.com/office/drawing/2014/main" id="{2EB38524-F399-7E4E-9255-4DD4658873A3}"/>
                </a:ext>
              </a:extLst>
            </p:cNvPr>
            <p:cNvPicPr>
              <a:picLocks noChangeAspect="1"/>
            </p:cNvPicPr>
            <p:nvPr userDrawn="1"/>
          </p:nvPicPr>
          <p:blipFill rotWithShape="1">
            <a:blip r:embed="rId2"/>
            <a:srcRect l="5672" t="15801" b="4821"/>
            <a:stretch/>
          </p:blipFill>
          <p:spPr>
            <a:xfrm>
              <a:off x="-8468" y="0"/>
              <a:ext cx="9160936" cy="5143500"/>
            </a:xfrm>
            <a:prstGeom prst="rect">
              <a:avLst/>
            </a:prstGeom>
          </p:spPr>
        </p:pic>
        <p:sp>
          <p:nvSpPr>
            <p:cNvPr id="5" name="Rectangle 4">
              <a:extLst>
                <a:ext uri="{FF2B5EF4-FFF2-40B4-BE49-F238E27FC236}">
                  <a16:creationId xmlns:a16="http://schemas.microsoft.com/office/drawing/2014/main" id="{4F62889A-CE3F-A541-9109-2D4345F1944C}"/>
                </a:ext>
              </a:extLst>
            </p:cNvPr>
            <p:cNvSpPr/>
            <p:nvPr userDrawn="1"/>
          </p:nvSpPr>
          <p:spPr>
            <a:xfrm>
              <a:off x="0" y="0"/>
              <a:ext cx="4827319" cy="5143500"/>
            </a:xfrm>
            <a:prstGeom prst="rect">
              <a:avLst/>
            </a:prstGeom>
            <a:gradFill>
              <a:gsLst>
                <a:gs pos="0">
                  <a:srgbClr val="000000">
                    <a:alpha val="41000"/>
                  </a:srgbClr>
                </a:gs>
                <a:gs pos="100000">
                  <a:srgbClr val="000000">
                    <a:alpha val="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9" name="Rectangle 8">
            <a:extLst>
              <a:ext uri="{FF2B5EF4-FFF2-40B4-BE49-F238E27FC236}">
                <a16:creationId xmlns:a16="http://schemas.microsoft.com/office/drawing/2014/main" id="{521A2D7D-A191-5447-8452-645A46D0A1E0}"/>
              </a:ext>
            </a:extLst>
          </p:cNvPr>
          <p:cNvSpPr/>
          <p:nvPr userDrawn="1"/>
        </p:nvSpPr>
        <p:spPr>
          <a:xfrm rot="5400000" flipH="1">
            <a:off x="3172233" y="-828270"/>
            <a:ext cx="2791068" cy="9152470"/>
          </a:xfrm>
          <a:prstGeom prst="rect">
            <a:avLst/>
          </a:prstGeom>
          <a:gradFill>
            <a:gsLst>
              <a:gs pos="0">
                <a:srgbClr val="000000">
                  <a:alpha val="64000"/>
                </a:srgbClr>
              </a:gs>
              <a:gs pos="100000">
                <a:srgbClr val="000000">
                  <a:alpha val="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bwMode="black">
          <a:xfrm>
            <a:off x="829788" y="3174162"/>
            <a:ext cx="8001000" cy="504754"/>
          </a:xfrm>
        </p:spPr>
        <p:txBody>
          <a:bodyPr anchor="ctr">
            <a:spAutoFit/>
          </a:bodyPr>
          <a:lstStyle>
            <a:lvl1pPr algn="r">
              <a:defRPr sz="4000" b="0" i="0" cap="none">
                <a:solidFill>
                  <a:schemeClr val="bg1"/>
                </a:solidFill>
                <a:latin typeface="Guardian Egyp Light" panose="02060403050503060803" pitchFamily="18" charset="77"/>
              </a:defRPr>
            </a:lvl1pPr>
          </a:lstStyle>
          <a:p>
            <a:r>
              <a:rPr lang="en-US" dirty="0"/>
              <a:t>Country Section</a:t>
            </a:r>
          </a:p>
        </p:txBody>
      </p:sp>
      <p:pic>
        <p:nvPicPr>
          <p:cNvPr id="14" name="Picture 13">
            <a:extLst>
              <a:ext uri="{FF2B5EF4-FFF2-40B4-BE49-F238E27FC236}">
                <a16:creationId xmlns:a16="http://schemas.microsoft.com/office/drawing/2014/main" id="{D29D25A9-1A67-7243-A765-17B9244E250F}"/>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a14:imgEffect>
                      <a14:brightnessContrast bright="100000"/>
                    </a14:imgEffect>
                  </a14:imgLayer>
                </a14:imgProps>
              </a:ext>
            </a:extLst>
          </a:blip>
          <a:srcRect l="-2" r="45889" b="56108"/>
          <a:stretch/>
        </p:blipFill>
        <p:spPr>
          <a:xfrm>
            <a:off x="2996845" y="3788587"/>
            <a:ext cx="6155623" cy="1354913"/>
          </a:xfrm>
          <a:prstGeom prst="rect">
            <a:avLst/>
          </a:prstGeom>
        </p:spPr>
      </p:pic>
      <p:sp>
        <p:nvSpPr>
          <p:cNvPr id="7" name="Rectangle 6">
            <a:extLst>
              <a:ext uri="{FF2B5EF4-FFF2-40B4-BE49-F238E27FC236}">
                <a16:creationId xmlns:a16="http://schemas.microsoft.com/office/drawing/2014/main" id="{DC0D33CB-ECC8-B941-90E2-018E41A8A7D1}"/>
              </a:ext>
            </a:extLst>
          </p:cNvPr>
          <p:cNvSpPr/>
          <p:nvPr userDrawn="1"/>
        </p:nvSpPr>
        <p:spPr>
          <a:xfrm>
            <a:off x="255319" y="4833049"/>
            <a:ext cx="4572000" cy="153888"/>
          </a:xfrm>
          <a:prstGeom prst="rect">
            <a:avLst/>
          </a:prstGeom>
        </p:spPr>
        <p:txBody>
          <a:bodyPr lIns="0" tIns="0" rIns="0" bIns="0">
            <a:spAutoFit/>
          </a:bodyPr>
          <a:lstStyle/>
          <a:p>
            <a:r>
              <a:rPr lang="en-US" sz="1000" dirty="0">
                <a:solidFill>
                  <a:schemeClr val="bg1"/>
                </a:solidFill>
              </a:rPr>
              <a:t>Privileged and Confidential—Do Not Distribute</a:t>
            </a:r>
          </a:p>
        </p:txBody>
      </p:sp>
    </p:spTree>
    <p:extLst>
      <p:ext uri="{BB962C8B-B14F-4D97-AF65-F5344CB8AC3E}">
        <p14:creationId xmlns:p14="http://schemas.microsoft.com/office/powerpoint/2010/main" val="2523159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6876" y="283110"/>
            <a:ext cx="7739565" cy="747596"/>
          </a:xfrm>
        </p:spPr>
        <p:txBody>
          <a:bodyPr/>
          <a:lstStyle>
            <a:lvl1pPr>
              <a:defRPr sz="2900"/>
            </a:lvl1pPr>
          </a:lstStyle>
          <a:p>
            <a:r>
              <a:rPr lang="en-US" dirty="0"/>
              <a:t>Click to edit Master title style</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a:t>
            </a:fld>
            <a:endParaRPr lang="en-US" dirty="0"/>
          </a:p>
        </p:txBody>
      </p:sp>
      <p:sp>
        <p:nvSpPr>
          <p:cNvPr id="5" name="Text Placeholder 4"/>
          <p:cNvSpPr>
            <a:spLocks noGrp="1"/>
          </p:cNvSpPr>
          <p:nvPr>
            <p:ph type="body" sz="quarter" idx="11"/>
          </p:nvPr>
        </p:nvSpPr>
        <p:spPr>
          <a:xfrm>
            <a:off x="1146875" y="1197769"/>
            <a:ext cx="6121184" cy="2487216"/>
          </a:xfrm>
        </p:spPr>
        <p:txBody>
          <a:bodyPr lIns="0" tIns="0" rIns="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rotWithShape="1">
          <a:blip r:embed="rId2" cstate="hqprint">
            <a:alphaModFix amt="89000"/>
            <a:extLst>
              <a:ext uri="{28A0092B-C50C-407E-A947-70E740481C1C}">
                <a14:useLocalDpi xmlns:a14="http://schemas.microsoft.com/office/drawing/2010/main"/>
              </a:ext>
            </a:extLst>
          </a:blip>
          <a:srcRect/>
          <a:stretch/>
        </p:blipFill>
        <p:spPr>
          <a:xfrm>
            <a:off x="0" y="0"/>
            <a:ext cx="759308" cy="51435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6876" y="283110"/>
            <a:ext cx="7739565" cy="747596"/>
          </a:xfrm>
        </p:spPr>
        <p:txBody>
          <a:bodyPr/>
          <a:lstStyle>
            <a:lvl1pPr>
              <a:defRPr sz="2900"/>
            </a:lvl1pPr>
          </a:lstStyle>
          <a:p>
            <a:r>
              <a:rPr lang="en-US" dirty="0"/>
              <a:t>Click to edit Master title style</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a:t>
            </a:fld>
            <a:endParaRPr lang="en-US" dirty="0"/>
          </a:p>
        </p:txBody>
      </p:sp>
      <p:sp>
        <p:nvSpPr>
          <p:cNvPr id="5" name="Text Placeholder 4"/>
          <p:cNvSpPr>
            <a:spLocks noGrp="1"/>
          </p:cNvSpPr>
          <p:nvPr>
            <p:ph type="body" sz="quarter" idx="11"/>
          </p:nvPr>
        </p:nvSpPr>
        <p:spPr>
          <a:xfrm>
            <a:off x="1146875" y="1197769"/>
            <a:ext cx="6121184" cy="2487216"/>
          </a:xfrm>
        </p:spPr>
        <p:txBody>
          <a:bodyPr lIns="0" tIns="0" rIns="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userDrawn="1"/>
        </p:nvSpPr>
        <p:spPr>
          <a:xfrm>
            <a:off x="-1" y="0"/>
            <a:ext cx="759309" cy="51435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userDrawn="1"/>
        </p:nvPicPr>
        <p:blipFill rotWithShape="1">
          <a:blip r:embed="rId2" cstate="hqprint">
            <a:alphaModFix amt="89000"/>
            <a:extLst>
              <a:ext uri="{28A0092B-C50C-407E-A947-70E740481C1C}">
                <a14:useLocalDpi xmlns:a14="http://schemas.microsoft.com/office/drawing/2010/main"/>
              </a:ext>
            </a:extLst>
          </a:blip>
          <a:srcRect/>
          <a:stretch/>
        </p:blipFill>
        <p:spPr>
          <a:xfrm>
            <a:off x="0" y="0"/>
            <a:ext cx="759308" cy="5143500"/>
          </a:xfrm>
          <a:prstGeom prst="rect">
            <a:avLst/>
          </a:prstGeom>
        </p:spPr>
      </p:pic>
    </p:spTree>
    <p:extLst>
      <p:ext uri="{BB962C8B-B14F-4D97-AF65-F5344CB8AC3E}">
        <p14:creationId xmlns:p14="http://schemas.microsoft.com/office/powerpoint/2010/main" val="1557399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Divider Slide">
    <p:bg>
      <p:bgPr>
        <a:solidFill>
          <a:schemeClr val="accent5"/>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bwMode="black">
          <a:xfrm>
            <a:off x="1143000" y="0"/>
            <a:ext cx="8001000" cy="5143500"/>
          </a:xfrm>
        </p:spPr>
        <p:txBody>
          <a:bodyPr anchor="ctr">
            <a:noAutofit/>
          </a:bodyPr>
          <a:lstStyle>
            <a:lvl1pPr algn="l">
              <a:defRPr sz="3150" cap="none">
                <a:solidFill>
                  <a:schemeClr val="bg1"/>
                </a:solidFill>
              </a:defRPr>
            </a:lvl1pPr>
          </a:lstStyle>
          <a:p>
            <a:r>
              <a:rPr lang="en-US" dirty="0"/>
              <a:t>Click to edit Master title style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2_Divider Slide">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bwMode="black">
          <a:xfrm>
            <a:off x="1143000" y="0"/>
            <a:ext cx="8001000" cy="5143500"/>
          </a:xfrm>
        </p:spPr>
        <p:txBody>
          <a:bodyPr anchor="ctr">
            <a:noAutofit/>
          </a:bodyPr>
          <a:lstStyle>
            <a:lvl1pPr algn="l">
              <a:defRPr sz="3150" cap="none">
                <a:solidFill>
                  <a:schemeClr val="bg1"/>
                </a:solidFill>
              </a:defRPr>
            </a:lvl1pPr>
          </a:lstStyle>
          <a:p>
            <a:r>
              <a:rPr lang="en-US" dirty="0"/>
              <a:t>Click to edit Master title style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 w/o Co-brand">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biLevel thresh="25000"/>
            <a:extLst>
              <a:ext uri="{28A0092B-C50C-407E-A947-70E740481C1C}">
                <a14:useLocalDpi xmlns:a14="http://schemas.microsoft.com/office/drawing/2010/main" val="0"/>
              </a:ext>
            </a:extLst>
          </a:blip>
          <a:srcRect r="51850"/>
          <a:stretch/>
        </p:blipFill>
        <p:spPr>
          <a:xfrm>
            <a:off x="832449" y="248194"/>
            <a:ext cx="8311551" cy="4677954"/>
          </a:xfrm>
          <a:prstGeom prst="rect">
            <a:avLst/>
          </a:prstGeom>
        </p:spPr>
      </p:pic>
      <p:sp>
        <p:nvSpPr>
          <p:cNvPr id="2" name="Title 1"/>
          <p:cNvSpPr>
            <a:spLocks noGrp="1"/>
          </p:cNvSpPr>
          <p:nvPr>
            <p:ph type="ctrTitle"/>
          </p:nvPr>
        </p:nvSpPr>
        <p:spPr bwMode="white">
          <a:xfrm>
            <a:off x="680748" y="2376458"/>
            <a:ext cx="7949296" cy="449332"/>
          </a:xfrm>
        </p:spPr>
        <p:txBody>
          <a:bodyPr anchor="ctr">
            <a:noAutofit/>
          </a:bodyPr>
          <a:lstStyle>
            <a:lvl1pPr algn="r">
              <a:defRPr sz="2250" b="0" i="0" cap="none">
                <a:solidFill>
                  <a:schemeClr val="bg1"/>
                </a:solidFill>
                <a:latin typeface="Guardian Egyp Regular" panose="02060503050503060803" pitchFamily="18" charset="77"/>
                <a:ea typeface="Guardian Egyp Regular" panose="02060503050503060803" pitchFamily="18" charset="77"/>
                <a:cs typeface="Guardian Egyp Regular" panose="02060503050503060803" pitchFamily="18" charset="77"/>
              </a:defRPr>
            </a:lvl1pPr>
          </a:lstStyle>
          <a:p>
            <a:r>
              <a:rPr lang="en-US" dirty="0"/>
              <a:t>Click to edit Master title style</a:t>
            </a:r>
          </a:p>
        </p:txBody>
      </p:sp>
      <p:pic>
        <p:nvPicPr>
          <p:cNvPr id="9" name="Picture 8"/>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6393148" y="4323807"/>
            <a:ext cx="2464707" cy="510058"/>
          </a:xfrm>
          <a:prstGeom prst="rect">
            <a:avLst/>
          </a:prstGeom>
        </p:spPr>
      </p:pic>
      <p:sp>
        <p:nvSpPr>
          <p:cNvPr id="5" name="Text Placeholder 4"/>
          <p:cNvSpPr>
            <a:spLocks noGrp="1"/>
          </p:cNvSpPr>
          <p:nvPr>
            <p:ph type="body" sz="quarter" idx="10" hasCustomPrompt="1"/>
          </p:nvPr>
        </p:nvSpPr>
        <p:spPr>
          <a:xfrm>
            <a:off x="681038" y="4101965"/>
            <a:ext cx="2632075" cy="835025"/>
          </a:xfrm>
        </p:spPr>
        <p:txBody>
          <a:bodyPr anchor="b"/>
          <a:lstStyle>
            <a:lvl1pPr marL="0" indent="0" algn="r" defTabSz="342900" rtl="0" eaLnBrk="1" fontAlgn="base" hangingPunct="1">
              <a:lnSpc>
                <a:spcPct val="100000"/>
              </a:lnSpc>
              <a:spcBef>
                <a:spcPts val="1200"/>
              </a:spcBef>
              <a:spcAft>
                <a:spcPts val="0"/>
              </a:spcAft>
              <a:buFont typeface="Arial" charset="0"/>
              <a:buNone/>
              <a:defRPr lang="en-US" sz="1000" b="0" i="0" kern="1200" spc="75" baseline="0">
                <a:solidFill>
                  <a:schemeClr val="bg1"/>
                </a:solidFill>
                <a:latin typeface="BentonSans Book" charset="0"/>
                <a:ea typeface="BentonSans Book" charset="0"/>
                <a:cs typeface="BentonSans Book" charset="0"/>
              </a:defRPr>
            </a:lvl1pPr>
            <a:lvl2pPr marL="0" indent="0" algn="r" defTabSz="342900" rtl="0" eaLnBrk="1" fontAlgn="base" hangingPunct="1">
              <a:lnSpc>
                <a:spcPct val="100000"/>
              </a:lnSpc>
              <a:spcBef>
                <a:spcPts val="1200"/>
              </a:spcBef>
              <a:spcAft>
                <a:spcPts val="0"/>
              </a:spcAft>
              <a:buFont typeface="Arial" charset="0"/>
              <a:buNone/>
              <a:defRPr lang="en-US" sz="1000" b="0" i="0" kern="1200" spc="75" baseline="0">
                <a:solidFill>
                  <a:schemeClr val="bg1"/>
                </a:solidFill>
                <a:latin typeface="BentonSans Book" charset="0"/>
                <a:ea typeface="BentonSans Book" charset="0"/>
                <a:cs typeface="BentonSans Book" charset="0"/>
              </a:defRPr>
            </a:lvl2pPr>
            <a:lvl3pPr marL="0" indent="0" algn="r" defTabSz="342900" rtl="0" eaLnBrk="1" fontAlgn="base" hangingPunct="1">
              <a:lnSpc>
                <a:spcPct val="85000"/>
              </a:lnSpc>
              <a:spcBef>
                <a:spcPts val="0"/>
              </a:spcBef>
              <a:spcAft>
                <a:spcPts val="1200"/>
              </a:spcAft>
              <a:buFont typeface="Arial" charset="0"/>
              <a:buNone/>
              <a:defRPr lang="en-US" sz="750" b="0" i="0" kern="1200" spc="75" baseline="0">
                <a:solidFill>
                  <a:schemeClr val="bg1"/>
                </a:solidFill>
                <a:latin typeface="BentonSans Medium" charset="0"/>
                <a:ea typeface="BentonSans Medium" charset="0"/>
                <a:cs typeface="BentonSans Medium" charset="0"/>
              </a:defRPr>
            </a:lvl3pPr>
            <a:lvl4pPr marL="0" indent="0" algn="r" defTabSz="342900" rtl="0" eaLnBrk="1" fontAlgn="base" hangingPunct="1">
              <a:lnSpc>
                <a:spcPct val="85000"/>
              </a:lnSpc>
              <a:spcBef>
                <a:spcPts val="0"/>
              </a:spcBef>
              <a:spcAft>
                <a:spcPts val="1200"/>
              </a:spcAft>
              <a:buFont typeface="Arial" charset="0"/>
              <a:buNone/>
              <a:defRPr lang="en-US" sz="750" b="0" i="0" kern="1200" spc="75" baseline="0">
                <a:solidFill>
                  <a:schemeClr val="bg1"/>
                </a:solidFill>
                <a:latin typeface="BentonSans Medium" charset="0"/>
                <a:ea typeface="BentonSans Medium" charset="0"/>
                <a:cs typeface="BentonSans Medium" charset="0"/>
              </a:defRPr>
            </a:lvl4pPr>
            <a:lvl5pPr marL="0" indent="0" algn="r" defTabSz="342900" rtl="0" eaLnBrk="1" fontAlgn="base" hangingPunct="1">
              <a:lnSpc>
                <a:spcPct val="85000"/>
              </a:lnSpc>
              <a:spcBef>
                <a:spcPts val="0"/>
              </a:spcBef>
              <a:spcAft>
                <a:spcPts val="1200"/>
              </a:spcAft>
              <a:buFont typeface="Arial" charset="0"/>
              <a:buNone/>
              <a:defRPr lang="en-US" sz="750" b="0" i="0" kern="1200" spc="75" baseline="0">
                <a:solidFill>
                  <a:schemeClr val="bg1"/>
                </a:solidFill>
                <a:latin typeface="BentonSans Medium" charset="0"/>
                <a:ea typeface="BentonSans Medium" charset="0"/>
                <a:cs typeface="BentonSans Medium" charset="0"/>
              </a:defRPr>
            </a:lvl5pPr>
          </a:lstStyle>
          <a:p>
            <a:pPr lvl="0"/>
            <a:r>
              <a:rPr lang="en-US"/>
              <a:t>CLICK TO EDIT MASTER TEXT STYLES</a:t>
            </a:r>
          </a:p>
          <a:p>
            <a:pPr lvl="1"/>
            <a:r>
              <a:rPr lang="en-US"/>
              <a:t>SECOND LEVEL</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1_Divider Slide">
    <p:bg>
      <p:bgPr>
        <a:solidFill>
          <a:schemeClr val="tx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bwMode="black">
          <a:xfrm>
            <a:off x="1143000" y="0"/>
            <a:ext cx="8001000" cy="5143500"/>
          </a:xfrm>
        </p:spPr>
        <p:txBody>
          <a:bodyPr anchor="ctr">
            <a:noAutofit/>
          </a:bodyPr>
          <a:lstStyle>
            <a:lvl1pPr algn="l">
              <a:defRPr sz="3150" cap="none">
                <a:solidFill>
                  <a:schemeClr val="bg1"/>
                </a:solidFill>
              </a:defRPr>
            </a:lvl1pPr>
          </a:lstStyle>
          <a:p>
            <a:r>
              <a:rPr lang="en-US" dirty="0"/>
              <a:t>Click to edit Master title style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3_Divider Slide">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bwMode="black">
          <a:xfrm>
            <a:off x="1143000" y="0"/>
            <a:ext cx="8001000" cy="5143500"/>
          </a:xfrm>
        </p:spPr>
        <p:txBody>
          <a:bodyPr anchor="ctr">
            <a:noAutofit/>
          </a:bodyPr>
          <a:lstStyle>
            <a:lvl1pPr algn="l">
              <a:defRPr sz="3150" cap="none">
                <a:solidFill>
                  <a:schemeClr val="bg2"/>
                </a:solidFill>
              </a:defRPr>
            </a:lvl1pPr>
          </a:lstStyle>
          <a:p>
            <a:r>
              <a:rPr lang="en-US" dirty="0"/>
              <a:t>Click to edit Master title style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cSld name="Title Slide A">
    <p:spTree>
      <p:nvGrpSpPr>
        <p:cNvPr id="1" name=""/>
        <p:cNvGrpSpPr/>
        <p:nvPr/>
      </p:nvGrpSpPr>
      <p:grpSpPr>
        <a:xfrm>
          <a:off x="0" y="0"/>
          <a:ext cx="0" cy="0"/>
          <a:chOff x="0" y="0"/>
          <a:chExt cx="0" cy="0"/>
        </a:xfrm>
      </p:grpSpPr>
      <p:sp>
        <p:nvSpPr>
          <p:cNvPr id="8" name="Freeform 5"/>
          <p:cNvSpPr>
            <a:spLocks noChangeAspect="1" noEditPoints="1"/>
          </p:cNvSpPr>
          <p:nvPr userDrawn="1"/>
        </p:nvSpPr>
        <p:spPr bwMode="hidden">
          <a:xfrm>
            <a:off x="0" y="1077561"/>
            <a:ext cx="9144000" cy="4065939"/>
          </a:xfrm>
          <a:custGeom>
            <a:avLst/>
            <a:gdLst>
              <a:gd name="T0" fmla="*/ 946 w 19199"/>
              <a:gd name="T1" fmla="*/ 4165 h 8543"/>
              <a:gd name="T2" fmla="*/ 0 w 19199"/>
              <a:gd name="T3" fmla="*/ 5101 h 8543"/>
              <a:gd name="T4" fmla="*/ 285 w 19199"/>
              <a:gd name="T5" fmla="*/ 5150 h 8543"/>
              <a:gd name="T6" fmla="*/ 5087 w 19199"/>
              <a:gd name="T7" fmla="*/ 5007 h 8543"/>
              <a:gd name="T8" fmla="*/ 5087 w 19199"/>
              <a:gd name="T9" fmla="*/ 5242 h 8543"/>
              <a:gd name="T10" fmla="*/ 18942 w 19199"/>
              <a:gd name="T11" fmla="*/ 8543 h 8543"/>
              <a:gd name="T12" fmla="*/ 13742 w 19199"/>
              <a:gd name="T13" fmla="*/ 6947 h 8543"/>
              <a:gd name="T14" fmla="*/ 5087 w 19199"/>
              <a:gd name="T15" fmla="*/ 5604 h 8543"/>
              <a:gd name="T16" fmla="*/ 5087 w 19199"/>
              <a:gd name="T17" fmla="*/ 5839 h 8543"/>
              <a:gd name="T18" fmla="*/ 18041 w 19199"/>
              <a:gd name="T19" fmla="*/ 8543 h 8543"/>
              <a:gd name="T20" fmla="*/ 13742 w 19199"/>
              <a:gd name="T21" fmla="*/ 7544 h 8543"/>
              <a:gd name="T22" fmla="*/ 10691 w 19199"/>
              <a:gd name="T23" fmla="*/ 5474 h 8543"/>
              <a:gd name="T24" fmla="*/ 9229 w 19199"/>
              <a:gd name="T25" fmla="*/ 4165 h 8543"/>
              <a:gd name="T26" fmla="*/ 15758 w 19199"/>
              <a:gd name="T27" fmla="*/ 5619 h 8543"/>
              <a:gd name="T28" fmla="*/ 17025 w 19199"/>
              <a:gd name="T29" fmla="*/ 595 h 8543"/>
              <a:gd name="T30" fmla="*/ 17143 w 19199"/>
              <a:gd name="T31" fmla="*/ 1907 h 8543"/>
              <a:gd name="T32" fmla="*/ 16908 w 19199"/>
              <a:gd name="T33" fmla="*/ 1907 h 8543"/>
              <a:gd name="T34" fmla="*/ 17025 w 19199"/>
              <a:gd name="T35" fmla="*/ 831 h 8543"/>
              <a:gd name="T36" fmla="*/ 12144 w 19199"/>
              <a:gd name="T37" fmla="*/ 4880 h 8543"/>
              <a:gd name="T38" fmla="*/ 11681 w 19199"/>
              <a:gd name="T39" fmla="*/ 4709 h 8543"/>
              <a:gd name="T40" fmla="*/ 9929 w 19199"/>
              <a:gd name="T41" fmla="*/ 5452 h 8543"/>
              <a:gd name="T42" fmla="*/ 18698 w 19199"/>
              <a:gd name="T43" fmla="*/ 1907 h 8543"/>
              <a:gd name="T44" fmla="*/ 16729 w 19199"/>
              <a:gd name="T45" fmla="*/ 2940 h 8543"/>
              <a:gd name="T46" fmla="*/ 15402 w 19199"/>
              <a:gd name="T47" fmla="*/ 4122 h 8543"/>
              <a:gd name="T48" fmla="*/ 15608 w 19199"/>
              <a:gd name="T49" fmla="*/ 5049 h 8543"/>
              <a:gd name="T50" fmla="*/ 12290 w 19199"/>
              <a:gd name="T51" fmla="*/ 5696 h 8543"/>
              <a:gd name="T52" fmla="*/ 8973 w 19199"/>
              <a:gd name="T53" fmla="*/ 3745 h 8543"/>
              <a:gd name="T54" fmla="*/ 0 w 19199"/>
              <a:gd name="T55" fmla="*/ 4176 h 8543"/>
              <a:gd name="T56" fmla="*/ 1437 w 19199"/>
              <a:gd name="T57" fmla="*/ 3623 h 8543"/>
              <a:gd name="T58" fmla="*/ 9064 w 19199"/>
              <a:gd name="T59" fmla="*/ 5106 h 8543"/>
              <a:gd name="T60" fmla="*/ 8855 w 19199"/>
              <a:gd name="T61" fmla="*/ 3505 h 8543"/>
              <a:gd name="T62" fmla="*/ 11200 w 19199"/>
              <a:gd name="T63" fmla="*/ 4212 h 8543"/>
              <a:gd name="T64" fmla="*/ 13476 w 19199"/>
              <a:gd name="T65" fmla="*/ 3772 h 8543"/>
              <a:gd name="T66" fmla="*/ 15402 w 19199"/>
              <a:gd name="T67" fmla="*/ 3887 h 8543"/>
              <a:gd name="T68" fmla="*/ 17025 w 19199"/>
              <a:gd name="T69" fmla="*/ 0 h 8543"/>
              <a:gd name="T70" fmla="*/ 18934 w 19199"/>
              <a:gd name="T71" fmla="*/ 1907 h 8543"/>
              <a:gd name="T72" fmla="*/ 19199 w 19199"/>
              <a:gd name="T73" fmla="*/ 6150 h 8543"/>
              <a:gd name="T74" fmla="*/ 13742 w 19199"/>
              <a:gd name="T75" fmla="*/ 6575 h 8543"/>
              <a:gd name="T76" fmla="*/ 0 w 19199"/>
              <a:gd name="T77" fmla="*/ 5553 h 8543"/>
              <a:gd name="T78" fmla="*/ 0 w 19199"/>
              <a:gd name="T79" fmla="*/ 4528 h 8543"/>
              <a:gd name="T80" fmla="*/ 16631 w 19199"/>
              <a:gd name="T81" fmla="*/ 4282 h 8543"/>
              <a:gd name="T82" fmla="*/ 14059 w 19199"/>
              <a:gd name="T83" fmla="*/ 4151 h 8543"/>
              <a:gd name="T84" fmla="*/ 17025 w 19199"/>
              <a:gd name="T85" fmla="*/ 1427 h 8543"/>
              <a:gd name="T86" fmla="*/ 16311 w 19199"/>
              <a:gd name="T87" fmla="*/ 2024 h 8543"/>
              <a:gd name="T88" fmla="*/ 17740 w 19199"/>
              <a:gd name="T89" fmla="*/ 1907 h 8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199" h="8543">
                <a:moveTo>
                  <a:pt x="285" y="5150"/>
                </a:moveTo>
                <a:lnTo>
                  <a:pt x="285" y="5150"/>
                </a:lnTo>
                <a:cubicBezTo>
                  <a:pt x="565" y="4868"/>
                  <a:pt x="792" y="4537"/>
                  <a:pt x="946" y="4165"/>
                </a:cubicBezTo>
                <a:cubicBezTo>
                  <a:pt x="950" y="4123"/>
                  <a:pt x="954" y="4080"/>
                  <a:pt x="957" y="4036"/>
                </a:cubicBezTo>
                <a:cubicBezTo>
                  <a:pt x="860" y="4071"/>
                  <a:pt x="770" y="4123"/>
                  <a:pt x="681" y="4188"/>
                </a:cubicBezTo>
                <a:cubicBezTo>
                  <a:pt x="518" y="4537"/>
                  <a:pt x="284" y="4845"/>
                  <a:pt x="0" y="5101"/>
                </a:cubicBezTo>
                <a:lnTo>
                  <a:pt x="0" y="5267"/>
                </a:lnTo>
                <a:cubicBezTo>
                  <a:pt x="48" y="5247"/>
                  <a:pt x="96" y="5227"/>
                  <a:pt x="145" y="5207"/>
                </a:cubicBezTo>
                <a:cubicBezTo>
                  <a:pt x="191" y="5188"/>
                  <a:pt x="239" y="5169"/>
                  <a:pt x="285" y="5150"/>
                </a:cubicBezTo>
                <a:close/>
                <a:moveTo>
                  <a:pt x="13742" y="6947"/>
                </a:moveTo>
                <a:lnTo>
                  <a:pt x="13742" y="6947"/>
                </a:lnTo>
                <a:cubicBezTo>
                  <a:pt x="10070" y="6947"/>
                  <a:pt x="9296" y="5007"/>
                  <a:pt x="5087" y="5007"/>
                </a:cubicBezTo>
                <a:cubicBezTo>
                  <a:pt x="2649" y="5007"/>
                  <a:pt x="1364" y="5658"/>
                  <a:pt x="0" y="6206"/>
                </a:cubicBezTo>
                <a:lnTo>
                  <a:pt x="0" y="6459"/>
                </a:lnTo>
                <a:cubicBezTo>
                  <a:pt x="1385" y="5908"/>
                  <a:pt x="2654" y="5242"/>
                  <a:pt x="5087" y="5242"/>
                </a:cubicBezTo>
                <a:cubicBezTo>
                  <a:pt x="9241" y="5242"/>
                  <a:pt x="10001" y="7182"/>
                  <a:pt x="13742" y="7182"/>
                </a:cubicBezTo>
                <a:cubicBezTo>
                  <a:pt x="15262" y="7182"/>
                  <a:pt x="16685" y="6655"/>
                  <a:pt x="17770" y="5695"/>
                </a:cubicBezTo>
                <a:lnTo>
                  <a:pt x="18942" y="8543"/>
                </a:lnTo>
                <a:lnTo>
                  <a:pt x="19196" y="8543"/>
                </a:lnTo>
                <a:lnTo>
                  <a:pt x="17859" y="5293"/>
                </a:lnTo>
                <a:cubicBezTo>
                  <a:pt x="16659" y="6419"/>
                  <a:pt x="15293" y="6947"/>
                  <a:pt x="13742" y="6947"/>
                </a:cubicBezTo>
                <a:close/>
                <a:moveTo>
                  <a:pt x="13742" y="7544"/>
                </a:moveTo>
                <a:lnTo>
                  <a:pt x="13742" y="7544"/>
                </a:lnTo>
                <a:cubicBezTo>
                  <a:pt x="9914" y="7544"/>
                  <a:pt x="9144" y="5604"/>
                  <a:pt x="5087" y="5604"/>
                </a:cubicBezTo>
                <a:cubicBezTo>
                  <a:pt x="2673" y="5604"/>
                  <a:pt x="1423" y="6291"/>
                  <a:pt x="0" y="6847"/>
                </a:cubicBezTo>
                <a:lnTo>
                  <a:pt x="0" y="7099"/>
                </a:lnTo>
                <a:cubicBezTo>
                  <a:pt x="1450" y="6540"/>
                  <a:pt x="2690" y="5839"/>
                  <a:pt x="5087" y="5839"/>
                </a:cubicBezTo>
                <a:cubicBezTo>
                  <a:pt x="9078" y="5839"/>
                  <a:pt x="9860" y="7779"/>
                  <a:pt x="13742" y="7779"/>
                </a:cubicBezTo>
                <a:cubicBezTo>
                  <a:pt x="15003" y="7779"/>
                  <a:pt x="16217" y="7443"/>
                  <a:pt x="17262" y="6807"/>
                </a:cubicBezTo>
                <a:lnTo>
                  <a:pt x="18041" y="8543"/>
                </a:lnTo>
                <a:lnTo>
                  <a:pt x="18298" y="8543"/>
                </a:lnTo>
                <a:lnTo>
                  <a:pt x="17365" y="6463"/>
                </a:lnTo>
                <a:cubicBezTo>
                  <a:pt x="16290" y="7150"/>
                  <a:pt x="15133" y="7544"/>
                  <a:pt x="13742" y="7544"/>
                </a:cubicBezTo>
                <a:close/>
                <a:moveTo>
                  <a:pt x="10030" y="5207"/>
                </a:moveTo>
                <a:lnTo>
                  <a:pt x="10030" y="5207"/>
                </a:lnTo>
                <a:cubicBezTo>
                  <a:pt x="10251" y="5298"/>
                  <a:pt x="10470" y="5388"/>
                  <a:pt x="10691" y="5474"/>
                </a:cubicBezTo>
                <a:cubicBezTo>
                  <a:pt x="10170" y="5175"/>
                  <a:pt x="9747" y="4730"/>
                  <a:pt x="9494" y="4188"/>
                </a:cubicBezTo>
                <a:cubicBezTo>
                  <a:pt x="9405" y="4123"/>
                  <a:pt x="9315" y="4071"/>
                  <a:pt x="9218" y="4036"/>
                </a:cubicBezTo>
                <a:cubicBezTo>
                  <a:pt x="9221" y="4080"/>
                  <a:pt x="9225" y="4123"/>
                  <a:pt x="9229" y="4165"/>
                </a:cubicBezTo>
                <a:cubicBezTo>
                  <a:pt x="9383" y="4537"/>
                  <a:pt x="9610" y="4868"/>
                  <a:pt x="9889" y="5150"/>
                </a:cubicBezTo>
                <a:cubicBezTo>
                  <a:pt x="9936" y="5169"/>
                  <a:pt x="9984" y="5188"/>
                  <a:pt x="10030" y="5207"/>
                </a:cubicBezTo>
                <a:close/>
                <a:moveTo>
                  <a:pt x="15758" y="5619"/>
                </a:moveTo>
                <a:lnTo>
                  <a:pt x="15758" y="5619"/>
                </a:lnTo>
                <a:cubicBezTo>
                  <a:pt x="17300" y="4956"/>
                  <a:pt x="18337" y="3465"/>
                  <a:pt x="18337" y="1906"/>
                </a:cubicBezTo>
                <a:cubicBezTo>
                  <a:pt x="18337" y="1184"/>
                  <a:pt x="17748" y="595"/>
                  <a:pt x="17025" y="595"/>
                </a:cubicBezTo>
                <a:cubicBezTo>
                  <a:pt x="16302" y="595"/>
                  <a:pt x="15714" y="1184"/>
                  <a:pt x="15714" y="1907"/>
                </a:cubicBezTo>
                <a:cubicBezTo>
                  <a:pt x="15714" y="2301"/>
                  <a:pt x="16034" y="2621"/>
                  <a:pt x="16428" y="2621"/>
                </a:cubicBezTo>
                <a:cubicBezTo>
                  <a:pt x="16822" y="2621"/>
                  <a:pt x="17143" y="2301"/>
                  <a:pt x="17143" y="1907"/>
                </a:cubicBezTo>
                <a:lnTo>
                  <a:pt x="17143" y="1789"/>
                </a:lnTo>
                <a:lnTo>
                  <a:pt x="16908" y="1789"/>
                </a:lnTo>
                <a:lnTo>
                  <a:pt x="16908" y="1907"/>
                </a:lnTo>
                <a:cubicBezTo>
                  <a:pt x="16908" y="2171"/>
                  <a:pt x="16693" y="2386"/>
                  <a:pt x="16428" y="2386"/>
                </a:cubicBezTo>
                <a:cubicBezTo>
                  <a:pt x="16164" y="2386"/>
                  <a:pt x="15949" y="2171"/>
                  <a:pt x="15949" y="1907"/>
                </a:cubicBezTo>
                <a:cubicBezTo>
                  <a:pt x="15949" y="1313"/>
                  <a:pt x="16432" y="831"/>
                  <a:pt x="17025" y="831"/>
                </a:cubicBezTo>
                <a:cubicBezTo>
                  <a:pt x="17619" y="831"/>
                  <a:pt x="18101" y="1313"/>
                  <a:pt x="18101" y="1907"/>
                </a:cubicBezTo>
                <a:cubicBezTo>
                  <a:pt x="18101" y="3372"/>
                  <a:pt x="17122" y="4777"/>
                  <a:pt x="15665" y="5402"/>
                </a:cubicBezTo>
                <a:cubicBezTo>
                  <a:pt x="14383" y="5953"/>
                  <a:pt x="13067" y="5757"/>
                  <a:pt x="12144" y="4880"/>
                </a:cubicBezTo>
                <a:cubicBezTo>
                  <a:pt x="12122" y="4859"/>
                  <a:pt x="12090" y="4827"/>
                  <a:pt x="12055" y="4789"/>
                </a:cubicBezTo>
                <a:cubicBezTo>
                  <a:pt x="11944" y="4753"/>
                  <a:pt x="11822" y="4724"/>
                  <a:pt x="11681" y="4706"/>
                </a:cubicBezTo>
                <a:cubicBezTo>
                  <a:pt x="11681" y="4707"/>
                  <a:pt x="11681" y="4708"/>
                  <a:pt x="11681" y="4709"/>
                </a:cubicBezTo>
                <a:cubicBezTo>
                  <a:pt x="11809" y="4884"/>
                  <a:pt x="11957" y="5027"/>
                  <a:pt x="11982" y="5051"/>
                </a:cubicBezTo>
                <a:cubicBezTo>
                  <a:pt x="12967" y="5987"/>
                  <a:pt x="14376" y="6212"/>
                  <a:pt x="15758" y="5619"/>
                </a:cubicBezTo>
                <a:close/>
                <a:moveTo>
                  <a:pt x="9929" y="5452"/>
                </a:moveTo>
                <a:lnTo>
                  <a:pt x="9929" y="5452"/>
                </a:lnTo>
                <a:cubicBezTo>
                  <a:pt x="11036" y="5909"/>
                  <a:pt x="12082" y="6340"/>
                  <a:pt x="13742" y="6340"/>
                </a:cubicBezTo>
                <a:cubicBezTo>
                  <a:pt x="16475" y="6340"/>
                  <a:pt x="18698" y="4351"/>
                  <a:pt x="18698" y="1907"/>
                </a:cubicBezTo>
                <a:cubicBezTo>
                  <a:pt x="18698" y="984"/>
                  <a:pt x="17948" y="234"/>
                  <a:pt x="17025" y="234"/>
                </a:cubicBezTo>
                <a:cubicBezTo>
                  <a:pt x="16103" y="234"/>
                  <a:pt x="15352" y="984"/>
                  <a:pt x="15352" y="1907"/>
                </a:cubicBezTo>
                <a:cubicBezTo>
                  <a:pt x="15352" y="2621"/>
                  <a:pt x="16039" y="3140"/>
                  <a:pt x="16729" y="2940"/>
                </a:cubicBezTo>
                <a:lnTo>
                  <a:pt x="16989" y="2865"/>
                </a:lnTo>
                <a:lnTo>
                  <a:pt x="16867" y="3106"/>
                </a:lnTo>
                <a:cubicBezTo>
                  <a:pt x="16545" y="3743"/>
                  <a:pt x="15997" y="4122"/>
                  <a:pt x="15402" y="4122"/>
                </a:cubicBezTo>
                <a:cubicBezTo>
                  <a:pt x="14796" y="4122"/>
                  <a:pt x="14501" y="3910"/>
                  <a:pt x="13713" y="3891"/>
                </a:cubicBezTo>
                <a:cubicBezTo>
                  <a:pt x="13743" y="4648"/>
                  <a:pt x="14043" y="5144"/>
                  <a:pt x="14795" y="5028"/>
                </a:cubicBezTo>
                <a:cubicBezTo>
                  <a:pt x="15114" y="5082"/>
                  <a:pt x="15357" y="5079"/>
                  <a:pt x="15608" y="5049"/>
                </a:cubicBezTo>
                <a:cubicBezTo>
                  <a:pt x="15205" y="5214"/>
                  <a:pt x="14764" y="5305"/>
                  <a:pt x="14302" y="5305"/>
                </a:cubicBezTo>
                <a:cubicBezTo>
                  <a:pt x="12815" y="5305"/>
                  <a:pt x="12763" y="4493"/>
                  <a:pt x="11435" y="4449"/>
                </a:cubicBezTo>
                <a:cubicBezTo>
                  <a:pt x="11449" y="5468"/>
                  <a:pt x="11748" y="5575"/>
                  <a:pt x="12290" y="5696"/>
                </a:cubicBezTo>
                <a:cubicBezTo>
                  <a:pt x="12495" y="5830"/>
                  <a:pt x="12711" y="5942"/>
                  <a:pt x="12936" y="6030"/>
                </a:cubicBezTo>
                <a:cubicBezTo>
                  <a:pt x="12521" y="5997"/>
                  <a:pt x="12072" y="5921"/>
                  <a:pt x="11653" y="5747"/>
                </a:cubicBezTo>
                <a:cubicBezTo>
                  <a:pt x="10325" y="5235"/>
                  <a:pt x="10073" y="3837"/>
                  <a:pt x="8973" y="3745"/>
                </a:cubicBezTo>
                <a:cubicBezTo>
                  <a:pt x="8977" y="4614"/>
                  <a:pt x="9131" y="5122"/>
                  <a:pt x="9929" y="5452"/>
                </a:cubicBezTo>
                <a:close/>
                <a:moveTo>
                  <a:pt x="0" y="4176"/>
                </a:moveTo>
                <a:lnTo>
                  <a:pt x="0" y="4176"/>
                </a:lnTo>
                <a:cubicBezTo>
                  <a:pt x="347" y="3802"/>
                  <a:pt x="724" y="3505"/>
                  <a:pt x="1320" y="3505"/>
                </a:cubicBezTo>
                <a:lnTo>
                  <a:pt x="1437" y="3505"/>
                </a:lnTo>
                <a:lnTo>
                  <a:pt x="1437" y="3623"/>
                </a:lnTo>
                <a:cubicBezTo>
                  <a:pt x="1437" y="4083"/>
                  <a:pt x="1436" y="4655"/>
                  <a:pt x="1111" y="5106"/>
                </a:cubicBezTo>
                <a:cubicBezTo>
                  <a:pt x="2134" y="4721"/>
                  <a:pt x="3310" y="4400"/>
                  <a:pt x="5087" y="4400"/>
                </a:cubicBezTo>
                <a:cubicBezTo>
                  <a:pt x="6865" y="4400"/>
                  <a:pt x="8041" y="4721"/>
                  <a:pt x="9064" y="5106"/>
                </a:cubicBezTo>
                <a:cubicBezTo>
                  <a:pt x="8739" y="4655"/>
                  <a:pt x="8737" y="4083"/>
                  <a:pt x="8737" y="3623"/>
                </a:cubicBezTo>
                <a:lnTo>
                  <a:pt x="8737" y="3505"/>
                </a:lnTo>
                <a:lnTo>
                  <a:pt x="8855" y="3505"/>
                </a:lnTo>
                <a:cubicBezTo>
                  <a:pt x="10057" y="3505"/>
                  <a:pt x="10370" y="4714"/>
                  <a:pt x="11344" y="5329"/>
                </a:cubicBezTo>
                <a:cubicBezTo>
                  <a:pt x="11217" y="5043"/>
                  <a:pt x="11200" y="4685"/>
                  <a:pt x="11200" y="4329"/>
                </a:cubicBezTo>
                <a:lnTo>
                  <a:pt x="11200" y="4212"/>
                </a:lnTo>
                <a:lnTo>
                  <a:pt x="11317" y="4212"/>
                </a:lnTo>
                <a:cubicBezTo>
                  <a:pt x="12696" y="4212"/>
                  <a:pt x="12844" y="4912"/>
                  <a:pt x="13911" y="5046"/>
                </a:cubicBezTo>
                <a:cubicBezTo>
                  <a:pt x="13626" y="4796"/>
                  <a:pt x="13476" y="4355"/>
                  <a:pt x="13476" y="3772"/>
                </a:cubicBezTo>
                <a:lnTo>
                  <a:pt x="13476" y="3654"/>
                </a:lnTo>
                <a:lnTo>
                  <a:pt x="13593" y="3654"/>
                </a:lnTo>
                <a:cubicBezTo>
                  <a:pt x="14501" y="3654"/>
                  <a:pt x="14809" y="3887"/>
                  <a:pt x="15402" y="3887"/>
                </a:cubicBezTo>
                <a:cubicBezTo>
                  <a:pt x="15838" y="3887"/>
                  <a:pt x="16248" y="3640"/>
                  <a:pt x="16532" y="3214"/>
                </a:cubicBezTo>
                <a:cubicBezTo>
                  <a:pt x="15766" y="3274"/>
                  <a:pt x="15117" y="2667"/>
                  <a:pt x="15117" y="1907"/>
                </a:cubicBezTo>
                <a:cubicBezTo>
                  <a:pt x="15117" y="855"/>
                  <a:pt x="15973" y="0"/>
                  <a:pt x="17025" y="0"/>
                </a:cubicBezTo>
                <a:cubicBezTo>
                  <a:pt x="18077" y="0"/>
                  <a:pt x="18933" y="854"/>
                  <a:pt x="18934" y="1906"/>
                </a:cubicBezTo>
                <a:lnTo>
                  <a:pt x="18934" y="1906"/>
                </a:lnTo>
                <a:lnTo>
                  <a:pt x="18934" y="1907"/>
                </a:lnTo>
                <a:lnTo>
                  <a:pt x="18934" y="1907"/>
                </a:lnTo>
                <a:cubicBezTo>
                  <a:pt x="18933" y="2653"/>
                  <a:pt x="18737" y="3358"/>
                  <a:pt x="18390" y="3984"/>
                </a:cubicBezTo>
                <a:lnTo>
                  <a:pt x="19199" y="6150"/>
                </a:lnTo>
                <a:lnTo>
                  <a:pt x="19199" y="6821"/>
                </a:lnTo>
                <a:lnTo>
                  <a:pt x="18235" y="4241"/>
                </a:lnTo>
                <a:cubicBezTo>
                  <a:pt x="17336" y="5635"/>
                  <a:pt x="15659" y="6575"/>
                  <a:pt x="13742" y="6575"/>
                </a:cubicBezTo>
                <a:cubicBezTo>
                  <a:pt x="10162" y="6575"/>
                  <a:pt x="9391" y="4635"/>
                  <a:pt x="5087" y="4635"/>
                </a:cubicBezTo>
                <a:cubicBezTo>
                  <a:pt x="2636" y="4635"/>
                  <a:pt x="1331" y="5265"/>
                  <a:pt x="0" y="5807"/>
                </a:cubicBezTo>
                <a:lnTo>
                  <a:pt x="0" y="5553"/>
                </a:lnTo>
                <a:cubicBezTo>
                  <a:pt x="81" y="5519"/>
                  <a:pt x="163" y="5486"/>
                  <a:pt x="245" y="5452"/>
                </a:cubicBezTo>
                <a:cubicBezTo>
                  <a:pt x="1044" y="5122"/>
                  <a:pt x="1197" y="4613"/>
                  <a:pt x="1202" y="3745"/>
                </a:cubicBezTo>
                <a:cubicBezTo>
                  <a:pt x="678" y="3789"/>
                  <a:pt x="346" y="4129"/>
                  <a:pt x="0" y="4528"/>
                </a:cubicBezTo>
                <a:lnTo>
                  <a:pt x="0" y="4176"/>
                </a:lnTo>
                <a:close/>
                <a:moveTo>
                  <a:pt x="16631" y="4282"/>
                </a:moveTo>
                <a:lnTo>
                  <a:pt x="16631" y="4282"/>
                </a:lnTo>
                <a:cubicBezTo>
                  <a:pt x="15835" y="4866"/>
                  <a:pt x="14797" y="4817"/>
                  <a:pt x="14044" y="4413"/>
                </a:cubicBezTo>
                <a:cubicBezTo>
                  <a:pt x="14014" y="4333"/>
                  <a:pt x="13990" y="4243"/>
                  <a:pt x="13973" y="4141"/>
                </a:cubicBezTo>
                <a:cubicBezTo>
                  <a:pt x="14004" y="4144"/>
                  <a:pt x="14031" y="4148"/>
                  <a:pt x="14059" y="4151"/>
                </a:cubicBezTo>
                <a:cubicBezTo>
                  <a:pt x="14580" y="4470"/>
                  <a:pt x="15623" y="4730"/>
                  <a:pt x="16492" y="4092"/>
                </a:cubicBezTo>
                <a:cubicBezTo>
                  <a:pt x="17126" y="3628"/>
                  <a:pt x="17505" y="2811"/>
                  <a:pt x="17505" y="1907"/>
                </a:cubicBezTo>
                <a:cubicBezTo>
                  <a:pt x="17505" y="1643"/>
                  <a:pt x="17290" y="1427"/>
                  <a:pt x="17025" y="1427"/>
                </a:cubicBezTo>
                <a:cubicBezTo>
                  <a:pt x="16761" y="1427"/>
                  <a:pt x="16546" y="1643"/>
                  <a:pt x="16546" y="1907"/>
                </a:cubicBezTo>
                <a:lnTo>
                  <a:pt x="16546" y="2024"/>
                </a:lnTo>
                <a:lnTo>
                  <a:pt x="16311" y="2024"/>
                </a:lnTo>
                <a:lnTo>
                  <a:pt x="16311" y="1907"/>
                </a:lnTo>
                <a:cubicBezTo>
                  <a:pt x="16311" y="1513"/>
                  <a:pt x="16631" y="1192"/>
                  <a:pt x="17025" y="1192"/>
                </a:cubicBezTo>
                <a:cubicBezTo>
                  <a:pt x="17419" y="1192"/>
                  <a:pt x="17740" y="1513"/>
                  <a:pt x="17740" y="1907"/>
                </a:cubicBezTo>
                <a:cubicBezTo>
                  <a:pt x="17740" y="2885"/>
                  <a:pt x="17325" y="3773"/>
                  <a:pt x="16631" y="4282"/>
                </a:cubicBezTo>
                <a:close/>
              </a:path>
            </a:pathLst>
          </a:custGeom>
          <a:solidFill>
            <a:srgbClr val="006FC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BE40423F-B7EF-7848-8C6C-5503B745FE29}"/>
              </a:ext>
            </a:extLst>
          </p:cNvPr>
          <p:cNvSpPr>
            <a:spLocks noGrp="1"/>
          </p:cNvSpPr>
          <p:nvPr>
            <p:ph type="ctrTitle" hasCustomPrompt="1"/>
          </p:nvPr>
        </p:nvSpPr>
        <p:spPr>
          <a:xfrm>
            <a:off x="457200" y="415212"/>
            <a:ext cx="6309043" cy="1459308"/>
          </a:xfrm>
        </p:spPr>
        <p:txBody>
          <a:bodyPr anchor="b">
            <a:noAutofit/>
          </a:bodyPr>
          <a:lstStyle>
            <a:lvl1pPr algn="l">
              <a:defRPr sz="4000" spc="-80" baseline="0"/>
            </a:lvl1pPr>
          </a:lstStyle>
          <a:p>
            <a:r>
              <a:rPr lang="en-US" dirty="0"/>
              <a:t>Presentation title</a:t>
            </a:r>
          </a:p>
        </p:txBody>
      </p:sp>
      <p:sp>
        <p:nvSpPr>
          <p:cNvPr id="3" name="Subtitle 2">
            <a:extLst>
              <a:ext uri="{FF2B5EF4-FFF2-40B4-BE49-F238E27FC236}">
                <a16:creationId xmlns:a16="http://schemas.microsoft.com/office/drawing/2014/main" id="{802CC53A-60A0-F740-8E06-61421EAF572A}"/>
              </a:ext>
            </a:extLst>
          </p:cNvPr>
          <p:cNvSpPr>
            <a:spLocks noGrp="1"/>
          </p:cNvSpPr>
          <p:nvPr>
            <p:ph type="subTitle" idx="1"/>
          </p:nvPr>
        </p:nvSpPr>
        <p:spPr>
          <a:xfrm>
            <a:off x="457200" y="2011680"/>
            <a:ext cx="6309043" cy="457200"/>
          </a:xfrm>
        </p:spPr>
        <p:txBody>
          <a:bodyPr>
            <a:noAutofit/>
          </a:bodyPr>
          <a:lstStyle>
            <a:lvl1pPr marL="0" indent="0" algn="l">
              <a:spcBef>
                <a:spcPts val="0"/>
              </a:spcBef>
              <a:buNone/>
              <a:defRPr sz="1000" cap="all" baseline="0">
                <a:solidFill>
                  <a:schemeClr val="tx1"/>
                </a:solidFill>
                <a:latin typeface="+mn-lt"/>
              </a:defRPr>
            </a:lvl1pPr>
            <a:lvl2pPr marL="0" indent="0" algn="l">
              <a:spcBef>
                <a:spcPts val="0"/>
              </a:spcBef>
              <a:buNone/>
              <a:defRPr sz="1000" cap="all" baseline="0">
                <a:solidFill>
                  <a:schemeClr val="tx1"/>
                </a:solidFill>
                <a:latin typeface="+mn-lt"/>
              </a:defRPr>
            </a:lvl2pPr>
            <a:lvl3pPr marL="0" indent="0" algn="l">
              <a:spcBef>
                <a:spcPts val="0"/>
              </a:spcBef>
              <a:buNone/>
              <a:defRPr sz="1000" cap="all" baseline="0">
                <a:solidFill>
                  <a:schemeClr val="tx1"/>
                </a:solidFill>
                <a:latin typeface="+mn-lt"/>
              </a:defRPr>
            </a:lvl3pPr>
            <a:lvl4pPr marL="0" indent="0" algn="l">
              <a:spcBef>
                <a:spcPts val="0"/>
              </a:spcBef>
              <a:buNone/>
              <a:defRPr sz="1000" cap="all" baseline="0">
                <a:solidFill>
                  <a:schemeClr val="tx1"/>
                </a:solidFill>
                <a:latin typeface="+mn-lt"/>
              </a:defRPr>
            </a:lvl4pPr>
            <a:lvl5pPr marL="0" indent="0" algn="l">
              <a:spcBef>
                <a:spcPts val="0"/>
              </a:spcBef>
              <a:buNone/>
              <a:defRPr sz="1000" cap="all" baseline="0">
                <a:solidFill>
                  <a:schemeClr val="tx1"/>
                </a:solidFill>
                <a:latin typeface="+mn-lt"/>
              </a:defRPr>
            </a:lvl5pPr>
            <a:lvl6pPr marL="0" indent="0" algn="l">
              <a:spcBef>
                <a:spcPts val="0"/>
              </a:spcBef>
              <a:buNone/>
              <a:defRPr sz="1000" cap="all" baseline="0">
                <a:solidFill>
                  <a:schemeClr val="tx1"/>
                </a:solidFill>
                <a:latin typeface="+mn-lt"/>
              </a:defRPr>
            </a:lvl6pPr>
            <a:lvl7pPr marL="0" indent="0" algn="l">
              <a:spcBef>
                <a:spcPts val="0"/>
              </a:spcBef>
              <a:buNone/>
              <a:defRPr sz="1000" cap="all" baseline="0">
                <a:solidFill>
                  <a:schemeClr val="tx1"/>
                </a:solidFill>
                <a:latin typeface="+mn-lt"/>
              </a:defRPr>
            </a:lvl7pPr>
            <a:lvl8pPr marL="0" indent="0" algn="l">
              <a:spcBef>
                <a:spcPts val="0"/>
              </a:spcBef>
              <a:buNone/>
              <a:defRPr sz="1000" cap="all" baseline="0">
                <a:solidFill>
                  <a:schemeClr val="tx1"/>
                </a:solidFill>
                <a:latin typeface="+mn-lt"/>
              </a:defRPr>
            </a:lvl8pPr>
            <a:lvl9pPr marL="0" indent="0" algn="l">
              <a:spcBef>
                <a:spcPts val="0"/>
              </a:spcBef>
              <a:buNone/>
              <a:defRPr sz="1000" cap="all" baseline="0">
                <a:solidFill>
                  <a:schemeClr val="tx1"/>
                </a:solidFill>
                <a:latin typeface="+mn-lt"/>
              </a:defRPr>
            </a:lvl9pPr>
          </a:lstStyle>
          <a:p>
            <a:endParaRPr lang="en-US" dirty="0"/>
          </a:p>
        </p:txBody>
      </p:sp>
      <p:pic>
        <p:nvPicPr>
          <p:cNvPr id="5" name="Picture 4">
            <a:extLst>
              <a:ext uri="{FF2B5EF4-FFF2-40B4-BE49-F238E27FC236}">
                <a16:creationId xmlns:a16="http://schemas.microsoft.com/office/drawing/2014/main" id="{C035A740-0F78-404E-8D2B-CA4E32C87F7B}"/>
              </a:ext>
            </a:extLst>
          </p:cNvPr>
          <p:cNvPicPr>
            <a:picLocks noChangeAspect="1"/>
          </p:cNvPicPr>
          <p:nvPr userDrawn="1"/>
        </p:nvPicPr>
        <p:blipFill>
          <a:blip r:embed="rId2"/>
          <a:stretch>
            <a:fillRect/>
          </a:stretch>
        </p:blipFill>
        <p:spPr>
          <a:xfrm>
            <a:off x="869315" y="4531770"/>
            <a:ext cx="2002536" cy="347931"/>
          </a:xfrm>
          <a:prstGeom prst="rect">
            <a:avLst/>
          </a:prstGeom>
        </p:spPr>
      </p:pic>
      <p:pic>
        <p:nvPicPr>
          <p:cNvPr id="6" name="Picture 5">
            <a:extLst>
              <a:ext uri="{FF2B5EF4-FFF2-40B4-BE49-F238E27FC236}">
                <a16:creationId xmlns:a16="http://schemas.microsoft.com/office/drawing/2014/main" id="{C87D1B5C-558A-7A43-A7F3-CC5277A30BC2}"/>
              </a:ext>
            </a:extLst>
          </p:cNvPr>
          <p:cNvPicPr>
            <a:picLocks noChangeAspect="1"/>
          </p:cNvPicPr>
          <p:nvPr userDrawn="1"/>
        </p:nvPicPr>
        <p:blipFill>
          <a:blip r:embed="rId3"/>
          <a:stretch>
            <a:fillRect/>
          </a:stretch>
        </p:blipFill>
        <p:spPr>
          <a:xfrm>
            <a:off x="389255" y="4430395"/>
            <a:ext cx="550683" cy="550683"/>
          </a:xfrm>
          <a:prstGeom prst="rect">
            <a:avLst/>
          </a:prstGeom>
        </p:spPr>
      </p:pic>
    </p:spTree>
    <p:extLst>
      <p:ext uri="{BB962C8B-B14F-4D97-AF65-F5344CB8AC3E}">
        <p14:creationId xmlns:p14="http://schemas.microsoft.com/office/powerpoint/2010/main" val="3361421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1_Title Slide A">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11395159-EA1D-9D46-8E60-D957037A1B56}"/>
              </a:ext>
            </a:extLst>
          </p:cNvPr>
          <p:cNvSpPr/>
          <p:nvPr userDrawn="1"/>
        </p:nvSpPr>
        <p:spPr>
          <a:xfrm rot="10800000">
            <a:off x="-204956" y="0"/>
            <a:ext cx="7464018" cy="2129367"/>
          </a:xfrm>
          <a:custGeom>
            <a:avLst/>
            <a:gdLst>
              <a:gd name="connsiteX0" fmla="*/ 6915991 w 7691852"/>
              <a:gd name="connsiteY0" fmla="*/ 2072389 h 2194364"/>
              <a:gd name="connsiteX1" fmla="*/ 6915991 w 7691852"/>
              <a:gd name="connsiteY1" fmla="*/ 2174065 h 2194364"/>
              <a:gd name="connsiteX2" fmla="*/ 6882818 w 7691852"/>
              <a:gd name="connsiteY2" fmla="*/ 2194360 h 2194364"/>
              <a:gd name="connsiteX3" fmla="*/ 6711305 w 7691852"/>
              <a:gd name="connsiteY3" fmla="*/ 2194360 h 2194364"/>
              <a:gd name="connsiteX4" fmla="*/ 6915991 w 7691852"/>
              <a:gd name="connsiteY4" fmla="*/ 2072389 h 2194364"/>
              <a:gd name="connsiteX5" fmla="*/ 2371139 w 7691852"/>
              <a:gd name="connsiteY5" fmla="*/ 1967513 h 2194364"/>
              <a:gd name="connsiteX6" fmla="*/ 2371139 w 7691852"/>
              <a:gd name="connsiteY6" fmla="*/ 2050203 h 2194364"/>
              <a:gd name="connsiteX7" fmla="*/ 1689097 w 7691852"/>
              <a:gd name="connsiteY7" fmla="*/ 2194360 h 2194364"/>
              <a:gd name="connsiteX8" fmla="*/ 1444813 w 7691852"/>
              <a:gd name="connsiteY8" fmla="*/ 2194360 h 2194364"/>
              <a:gd name="connsiteX9" fmla="*/ 2371139 w 7691852"/>
              <a:gd name="connsiteY9" fmla="*/ 1967513 h 2194364"/>
              <a:gd name="connsiteX10" fmla="*/ 2751925 w 7691852"/>
              <a:gd name="connsiteY10" fmla="*/ 1949593 h 2194364"/>
              <a:gd name="connsiteX11" fmla="*/ 4059009 w 7691852"/>
              <a:gd name="connsiteY11" fmla="*/ 2194360 h 2194364"/>
              <a:gd name="connsiteX12" fmla="*/ 3814763 w 7691852"/>
              <a:gd name="connsiteY12" fmla="*/ 2194360 h 2194364"/>
              <a:gd name="connsiteX13" fmla="*/ 2751925 w 7691852"/>
              <a:gd name="connsiteY13" fmla="*/ 2031737 h 2194364"/>
              <a:gd name="connsiteX14" fmla="*/ 2371141 w 7691852"/>
              <a:gd name="connsiteY14" fmla="*/ 2050202 h 2194364"/>
              <a:gd name="connsiteX15" fmla="*/ 2371141 w 7691852"/>
              <a:gd name="connsiteY15" fmla="*/ 1967513 h 2194364"/>
              <a:gd name="connsiteX16" fmla="*/ 2751925 w 7691852"/>
              <a:gd name="connsiteY16" fmla="*/ 1949593 h 2194364"/>
              <a:gd name="connsiteX17" fmla="*/ 7204200 w 7691852"/>
              <a:gd name="connsiteY17" fmla="*/ 1841453 h 2194364"/>
              <a:gd name="connsiteX18" fmla="*/ 7349717 w 7691852"/>
              <a:gd name="connsiteY18" fmla="*/ 2194361 h 2194364"/>
              <a:gd name="connsiteX19" fmla="*/ 7261337 w 7691852"/>
              <a:gd name="connsiteY19" fmla="*/ 2194361 h 2194364"/>
              <a:gd name="connsiteX20" fmla="*/ 7173009 w 7691852"/>
              <a:gd name="connsiteY20" fmla="*/ 1981598 h 2194364"/>
              <a:gd name="connsiteX21" fmla="*/ 6915999 w 7691852"/>
              <a:gd name="connsiteY21" fmla="*/ 2174066 h 2194364"/>
              <a:gd name="connsiteX22" fmla="*/ 6915999 w 7691852"/>
              <a:gd name="connsiteY22" fmla="*/ 2072390 h 2194364"/>
              <a:gd name="connsiteX23" fmla="*/ 7204200 w 7691852"/>
              <a:gd name="connsiteY23" fmla="*/ 1841453 h 2194364"/>
              <a:gd name="connsiteX24" fmla="*/ 6915993 w 7691852"/>
              <a:gd name="connsiteY24" fmla="*/ 1815837 h 2194364"/>
              <a:gd name="connsiteX25" fmla="*/ 6915993 w 7691852"/>
              <a:gd name="connsiteY25" fmla="*/ 1918402 h 2194364"/>
              <a:gd name="connsiteX26" fmla="*/ 6373500 w 7691852"/>
              <a:gd name="connsiteY26" fmla="*/ 2194361 h 2194364"/>
              <a:gd name="connsiteX27" fmla="*/ 5976777 w 7691852"/>
              <a:gd name="connsiteY27" fmla="*/ 2194361 h 2194364"/>
              <a:gd name="connsiteX28" fmla="*/ 6915993 w 7691852"/>
              <a:gd name="connsiteY28" fmla="*/ 1815837 h 2194364"/>
              <a:gd name="connsiteX29" fmla="*/ 2371139 w 7691852"/>
              <a:gd name="connsiteY29" fmla="*/ 1758586 h 2194364"/>
              <a:gd name="connsiteX30" fmla="*/ 2371139 w 7691852"/>
              <a:gd name="connsiteY30" fmla="*/ 1841199 h 2194364"/>
              <a:gd name="connsiteX31" fmla="*/ 2371143 w 7691852"/>
              <a:gd name="connsiteY31" fmla="*/ 1841199 h 2194364"/>
              <a:gd name="connsiteX32" fmla="*/ 2174999 w 7691852"/>
              <a:gd name="connsiteY32" fmla="*/ 1864841 h 2194364"/>
              <a:gd name="connsiteX33" fmla="*/ 1108731 w 7691852"/>
              <a:gd name="connsiteY33" fmla="*/ 2194360 h 2194364"/>
              <a:gd name="connsiteX34" fmla="*/ 888716 w 7691852"/>
              <a:gd name="connsiteY34" fmla="*/ 2194360 h 2194364"/>
              <a:gd name="connsiteX35" fmla="*/ 2135792 w 7691852"/>
              <a:gd name="connsiteY35" fmla="*/ 1787607 h 2194364"/>
              <a:gd name="connsiteX36" fmla="*/ 2751923 w 7691852"/>
              <a:gd name="connsiteY36" fmla="*/ 1741999 h 2194364"/>
              <a:gd name="connsiteX37" fmla="*/ 4615115 w 7691852"/>
              <a:gd name="connsiteY37" fmla="*/ 2194360 h 2194364"/>
              <a:gd name="connsiteX38" fmla="*/ 4395125 w 7691852"/>
              <a:gd name="connsiteY38" fmla="*/ 2194360 h 2194364"/>
              <a:gd name="connsiteX39" fmla="*/ 2751923 w 7691852"/>
              <a:gd name="connsiteY39" fmla="*/ 1824193 h 2194364"/>
              <a:gd name="connsiteX40" fmla="*/ 2554306 w 7691852"/>
              <a:gd name="connsiteY40" fmla="*/ 1828610 h 2194364"/>
              <a:gd name="connsiteX41" fmla="*/ 2371143 w 7691852"/>
              <a:gd name="connsiteY41" fmla="*/ 1841199 h 2194364"/>
              <a:gd name="connsiteX42" fmla="*/ 2371149 w 7691852"/>
              <a:gd name="connsiteY42" fmla="*/ 1841198 h 2194364"/>
              <a:gd name="connsiteX43" fmla="*/ 2371149 w 7691852"/>
              <a:gd name="connsiteY43" fmla="*/ 1758585 h 2194364"/>
              <a:gd name="connsiteX44" fmla="*/ 2371139 w 7691852"/>
              <a:gd name="connsiteY44" fmla="*/ 1758586 h 2194364"/>
              <a:gd name="connsiteX45" fmla="*/ 2371139 w 7691852"/>
              <a:gd name="connsiteY45" fmla="*/ 1758585 h 2194364"/>
              <a:gd name="connsiteX46" fmla="*/ 2751923 w 7691852"/>
              <a:gd name="connsiteY46" fmla="*/ 1741999 h 2194364"/>
              <a:gd name="connsiteX47" fmla="*/ 5050800 w 7691852"/>
              <a:gd name="connsiteY47" fmla="*/ 1637317 h 2194364"/>
              <a:gd name="connsiteX48" fmla="*/ 5180734 w 7691852"/>
              <a:gd name="connsiteY48" fmla="*/ 1665892 h 2194364"/>
              <a:gd name="connsiteX49" fmla="*/ 5211925 w 7691852"/>
              <a:gd name="connsiteY49" fmla="*/ 1697871 h 2194364"/>
              <a:gd name="connsiteX50" fmla="*/ 5531838 w 7691852"/>
              <a:gd name="connsiteY50" fmla="*/ 1906582 h 2194364"/>
              <a:gd name="connsiteX51" fmla="*/ 5531838 w 7691852"/>
              <a:gd name="connsiteY51" fmla="*/ 1995406 h 2194364"/>
              <a:gd name="connsiteX52" fmla="*/ 5155626 w 7691852"/>
              <a:gd name="connsiteY52" fmla="*/ 1757573 h 2194364"/>
              <a:gd name="connsiteX53" fmla="*/ 5050800 w 7691852"/>
              <a:gd name="connsiteY53" fmla="*/ 1638206 h 2194364"/>
              <a:gd name="connsiteX54" fmla="*/ 6915991 w 7691852"/>
              <a:gd name="connsiteY54" fmla="*/ 1549923 h 2194364"/>
              <a:gd name="connsiteX55" fmla="*/ 6915991 w 7691852"/>
              <a:gd name="connsiteY55" fmla="*/ 1664566 h 2194364"/>
              <a:gd name="connsiteX56" fmla="*/ 6471364 w 7691852"/>
              <a:gd name="connsiteY56" fmla="*/ 1954774 h 2194364"/>
              <a:gd name="connsiteX57" fmla="*/ 5937989 w 7691852"/>
              <a:gd name="connsiteY57" fmla="*/ 2069213 h 2194364"/>
              <a:gd name="connsiteX58" fmla="*/ 5531843 w 7691852"/>
              <a:gd name="connsiteY58" fmla="*/ 1995401 h 2194364"/>
              <a:gd name="connsiteX59" fmla="*/ 5531843 w 7691852"/>
              <a:gd name="connsiteY59" fmla="*/ 1906577 h 2194364"/>
              <a:gd name="connsiteX60" fmla="*/ 5939437 w 7691852"/>
              <a:gd name="connsiteY60" fmla="*/ 1986930 h 2194364"/>
              <a:gd name="connsiteX61" fmla="*/ 6439360 w 7691852"/>
              <a:gd name="connsiteY61" fmla="*/ 1879551 h 2194364"/>
              <a:gd name="connsiteX62" fmla="*/ 6915991 w 7691852"/>
              <a:gd name="connsiteY62" fmla="*/ 1549923 h 2194364"/>
              <a:gd name="connsiteX63" fmla="*/ 2371140 w 7691852"/>
              <a:gd name="connsiteY63" fmla="*/ 1546393 h 2194364"/>
              <a:gd name="connsiteX64" fmla="*/ 2371140 w 7691852"/>
              <a:gd name="connsiteY64" fmla="*/ 1628930 h 2194364"/>
              <a:gd name="connsiteX65" fmla="*/ 477279 w 7691852"/>
              <a:gd name="connsiteY65" fmla="*/ 2194360 h 2194364"/>
              <a:gd name="connsiteX66" fmla="*/ 0 w 7691852"/>
              <a:gd name="connsiteY66" fmla="*/ 2194360 h 2194364"/>
              <a:gd name="connsiteX67" fmla="*/ 1061085 w 7691852"/>
              <a:gd name="connsiteY67" fmla="*/ 1898564 h 2194364"/>
              <a:gd name="connsiteX68" fmla="*/ 2371140 w 7691852"/>
              <a:gd name="connsiteY68" fmla="*/ 1546393 h 2194364"/>
              <a:gd name="connsiteX69" fmla="*/ 4191568 w 7691852"/>
              <a:gd name="connsiteY69" fmla="*/ 1403781 h 2194364"/>
              <a:gd name="connsiteX70" fmla="*/ 4287707 w 7691852"/>
              <a:gd name="connsiteY70" fmla="*/ 1457400 h 2194364"/>
              <a:gd name="connsiteX71" fmla="*/ 4705194 w 7691852"/>
              <a:gd name="connsiteY71" fmla="*/ 1904618 h 2194364"/>
              <a:gd name="connsiteX72" fmla="*/ 4474778 w 7691852"/>
              <a:gd name="connsiteY72" fmla="*/ 1812073 h 2194364"/>
              <a:gd name="connsiteX73" fmla="*/ 4426289 w 7691852"/>
              <a:gd name="connsiteY73" fmla="*/ 1792172 h 2194364"/>
              <a:gd name="connsiteX74" fmla="*/ 4195873 w 7691852"/>
              <a:gd name="connsiteY74" fmla="*/ 1448777 h 2194364"/>
              <a:gd name="connsiteX75" fmla="*/ 4191568 w 7691852"/>
              <a:gd name="connsiteY75" fmla="*/ 1403781 h 2194364"/>
              <a:gd name="connsiteX76" fmla="*/ 6915990 w 7691852"/>
              <a:gd name="connsiteY76" fmla="*/ 1226295 h 2194364"/>
              <a:gd name="connsiteX77" fmla="*/ 6915990 w 7691852"/>
              <a:gd name="connsiteY77" fmla="*/ 1361055 h 2194364"/>
              <a:gd name="connsiteX78" fmla="*/ 6776277 w 7691852"/>
              <a:gd name="connsiteY78" fmla="*/ 1490315 h 2194364"/>
              <a:gd name="connsiteX79" fmla="*/ 6300116 w 7691852"/>
              <a:gd name="connsiteY79" fmla="*/ 1641763 h 2194364"/>
              <a:gd name="connsiteX80" fmla="*/ 5874565 w 7691852"/>
              <a:gd name="connsiteY80" fmla="*/ 1535248 h 2194364"/>
              <a:gd name="connsiteX81" fmla="*/ 5849444 w 7691852"/>
              <a:gd name="connsiteY81" fmla="*/ 1441001 h 2194364"/>
              <a:gd name="connsiteX82" fmla="*/ 5879759 w 7691852"/>
              <a:gd name="connsiteY82" fmla="*/ 1444443 h 2194364"/>
              <a:gd name="connsiteX83" fmla="*/ 6304485 w 7691852"/>
              <a:gd name="connsiteY83" fmla="*/ 1560292 h 2194364"/>
              <a:gd name="connsiteX84" fmla="*/ 6727789 w 7691852"/>
              <a:gd name="connsiteY84" fmla="*/ 1423678 h 2194364"/>
              <a:gd name="connsiteX85" fmla="*/ 6915990 w 7691852"/>
              <a:gd name="connsiteY85" fmla="*/ 1226295 h 2194364"/>
              <a:gd name="connsiteX86" fmla="*/ 4024351 w 7691852"/>
              <a:gd name="connsiteY86" fmla="*/ 1219584 h 2194364"/>
              <a:gd name="connsiteX87" fmla="*/ 4065067 w 7691852"/>
              <a:gd name="connsiteY87" fmla="*/ 1219584 h 2194364"/>
              <a:gd name="connsiteX88" fmla="*/ 4933023 w 7691852"/>
              <a:gd name="connsiteY88" fmla="*/ 1854432 h 2194364"/>
              <a:gd name="connsiteX89" fmla="*/ 4882782 w 7691852"/>
              <a:gd name="connsiteY89" fmla="*/ 1506731 h 2194364"/>
              <a:gd name="connsiteX90" fmla="*/ 4882782 w 7691852"/>
              <a:gd name="connsiteY90" fmla="*/ 1465215 h 2194364"/>
              <a:gd name="connsiteX91" fmla="*/ 4923498 w 7691852"/>
              <a:gd name="connsiteY91" fmla="*/ 1465215 h 2194364"/>
              <a:gd name="connsiteX92" fmla="*/ 5414206 w 7691852"/>
              <a:gd name="connsiteY92" fmla="*/ 1591659 h 2194364"/>
              <a:gd name="connsiteX93" fmla="*/ 5531840 w 7691852"/>
              <a:gd name="connsiteY93" fmla="*/ 1657988 h 2194364"/>
              <a:gd name="connsiteX94" fmla="*/ 5531840 w 7691852"/>
              <a:gd name="connsiteY94" fmla="*/ 1750428 h 2194364"/>
              <a:gd name="connsiteX95" fmla="*/ 5531841 w 7691852"/>
              <a:gd name="connsiteY95" fmla="*/ 1750429 h 2194364"/>
              <a:gd name="connsiteX96" fmla="*/ 5531841 w 7691852"/>
              <a:gd name="connsiteY96" fmla="*/ 1750431 h 2194364"/>
              <a:gd name="connsiteX97" fmla="*/ 4965053 w 7691852"/>
              <a:gd name="connsiteY97" fmla="*/ 1548235 h 2194364"/>
              <a:gd name="connsiteX98" fmla="*/ 5263007 w 7691852"/>
              <a:gd name="connsiteY98" fmla="*/ 1982460 h 2194364"/>
              <a:gd name="connsiteX99" fmla="*/ 5488254 w 7691852"/>
              <a:gd name="connsiteY99" fmla="*/ 2098373 h 2194364"/>
              <a:gd name="connsiteX100" fmla="*/ 5040440 w 7691852"/>
              <a:gd name="connsiteY100" fmla="*/ 1999732 h 2194364"/>
              <a:gd name="connsiteX101" fmla="*/ 4106659 w 7691852"/>
              <a:gd name="connsiteY101" fmla="*/ 1302617 h 2194364"/>
              <a:gd name="connsiteX102" fmla="*/ 4440123 w 7691852"/>
              <a:gd name="connsiteY102" fmla="*/ 1896812 h 2194364"/>
              <a:gd name="connsiteX103" fmla="*/ 5504701 w 7691852"/>
              <a:gd name="connsiteY103" fmla="*/ 2194360 h 2194364"/>
              <a:gd name="connsiteX104" fmla="*/ 5026571 w 7691852"/>
              <a:gd name="connsiteY104" fmla="*/ 2194360 h 2194364"/>
              <a:gd name="connsiteX105" fmla="*/ 2751925 w 7691852"/>
              <a:gd name="connsiteY105" fmla="*/ 1613094 h 2194364"/>
              <a:gd name="connsiteX106" fmla="*/ 2371141 w 7691852"/>
              <a:gd name="connsiteY106" fmla="*/ 1628930 h 2194364"/>
              <a:gd name="connsiteX107" fmla="*/ 2371141 w 7691852"/>
              <a:gd name="connsiteY107" fmla="*/ 1546393 h 2194364"/>
              <a:gd name="connsiteX108" fmla="*/ 2751925 w 7691852"/>
              <a:gd name="connsiteY108" fmla="*/ 1530950 h 2194364"/>
              <a:gd name="connsiteX109" fmla="*/ 4137851 w 7691852"/>
              <a:gd name="connsiteY109" fmla="*/ 1776593 h 2194364"/>
              <a:gd name="connsiteX110" fmla="*/ 4024351 w 7691852"/>
              <a:gd name="connsiteY110" fmla="*/ 1260211 h 2194364"/>
              <a:gd name="connsiteX111" fmla="*/ 6915992 w 7691852"/>
              <a:gd name="connsiteY111" fmla="*/ 795638 h 2194364"/>
              <a:gd name="connsiteX112" fmla="*/ 6915991 w 7691852"/>
              <a:gd name="connsiteY112" fmla="*/ 795641 h 2194364"/>
              <a:gd name="connsiteX113" fmla="*/ 6915991 w 7691852"/>
              <a:gd name="connsiteY113" fmla="*/ 795640 h 2194364"/>
              <a:gd name="connsiteX114" fmla="*/ 6915995 w 7691852"/>
              <a:gd name="connsiteY114" fmla="*/ 795632 h 2194364"/>
              <a:gd name="connsiteX115" fmla="*/ 6915995 w 7691852"/>
              <a:gd name="connsiteY115" fmla="*/ 795635 h 2194364"/>
              <a:gd name="connsiteX116" fmla="*/ 6915992 w 7691852"/>
              <a:gd name="connsiteY116" fmla="*/ 795638 h 2194364"/>
              <a:gd name="connsiteX117" fmla="*/ 6915995 w 7691852"/>
              <a:gd name="connsiteY117" fmla="*/ 621892 h 2194364"/>
              <a:gd name="connsiteX118" fmla="*/ 6954739 w 7691852"/>
              <a:gd name="connsiteY118" fmla="*/ 621892 h 2194364"/>
              <a:gd name="connsiteX119" fmla="*/ 6954739 w 7691852"/>
              <a:gd name="connsiteY119" fmla="*/ 663396 h 2194364"/>
              <a:gd name="connsiteX120" fmla="*/ 6944519 w 7691852"/>
              <a:gd name="connsiteY120" fmla="*/ 733357 h 2194364"/>
              <a:gd name="connsiteX121" fmla="*/ 6915995 w 7691852"/>
              <a:gd name="connsiteY121" fmla="*/ 795632 h 2194364"/>
              <a:gd name="connsiteX122" fmla="*/ 6915994 w 7691852"/>
              <a:gd name="connsiteY122" fmla="*/ 414401 h 2194364"/>
              <a:gd name="connsiteX123" fmla="*/ 7162603 w 7691852"/>
              <a:gd name="connsiteY123" fmla="*/ 663385 h 2194364"/>
              <a:gd name="connsiteX124" fmla="*/ 6915994 w 7691852"/>
              <a:gd name="connsiteY124" fmla="*/ 1361059 h 2194364"/>
              <a:gd name="connsiteX125" fmla="*/ 6915994 w 7691852"/>
              <a:gd name="connsiteY125" fmla="*/ 1226299 h 2194364"/>
              <a:gd name="connsiteX126" fmla="*/ 7080319 w 7691852"/>
              <a:gd name="connsiteY126" fmla="*/ 663385 h 2194364"/>
              <a:gd name="connsiteX127" fmla="*/ 6915994 w 7691852"/>
              <a:gd name="connsiteY127" fmla="*/ 496570 h 2194364"/>
              <a:gd name="connsiteX128" fmla="*/ 6914022 w 7691852"/>
              <a:gd name="connsiteY128" fmla="*/ 414302 h 2194364"/>
              <a:gd name="connsiteX129" fmla="*/ 6915990 w 7691852"/>
              <a:gd name="connsiteY129" fmla="*/ 414404 h 2194364"/>
              <a:gd name="connsiteX130" fmla="*/ 6915990 w 7691852"/>
              <a:gd name="connsiteY130" fmla="*/ 496573 h 2194364"/>
              <a:gd name="connsiteX131" fmla="*/ 6914022 w 7691852"/>
              <a:gd name="connsiteY131" fmla="*/ 496471 h 2194364"/>
              <a:gd name="connsiteX132" fmla="*/ 6746839 w 7691852"/>
              <a:gd name="connsiteY132" fmla="*/ 663387 h 2194364"/>
              <a:gd name="connsiteX133" fmla="*/ 6746839 w 7691852"/>
              <a:gd name="connsiteY133" fmla="*/ 704040 h 2194364"/>
              <a:gd name="connsiteX134" fmla="*/ 6664543 w 7691852"/>
              <a:gd name="connsiteY134" fmla="*/ 704040 h 2194364"/>
              <a:gd name="connsiteX135" fmla="*/ 6664543 w 7691852"/>
              <a:gd name="connsiteY135" fmla="*/ 663387 h 2194364"/>
              <a:gd name="connsiteX136" fmla="*/ 6914022 w 7691852"/>
              <a:gd name="connsiteY136" fmla="*/ 414302 h 2194364"/>
              <a:gd name="connsiteX137" fmla="*/ 6914027 w 7691852"/>
              <a:gd name="connsiteY137" fmla="*/ 206711 h 2194364"/>
              <a:gd name="connsiteX138" fmla="*/ 6915995 w 7691852"/>
              <a:gd name="connsiteY138" fmla="*/ 206774 h 2194364"/>
              <a:gd name="connsiteX139" fmla="*/ 6915995 w 7691852"/>
              <a:gd name="connsiteY139" fmla="*/ 206770 h 2194364"/>
              <a:gd name="connsiteX140" fmla="*/ 7370503 w 7691852"/>
              <a:gd name="connsiteY140" fmla="*/ 662548 h 2194364"/>
              <a:gd name="connsiteX141" fmla="*/ 6915995 w 7691852"/>
              <a:gd name="connsiteY141" fmla="*/ 1664565 h 2194364"/>
              <a:gd name="connsiteX142" fmla="*/ 6915995 w 7691852"/>
              <a:gd name="connsiteY142" fmla="*/ 1549922 h 2194364"/>
              <a:gd name="connsiteX143" fmla="*/ 7289070 w 7691852"/>
              <a:gd name="connsiteY143" fmla="*/ 663386 h 2194364"/>
              <a:gd name="connsiteX144" fmla="*/ 6915995 w 7691852"/>
              <a:gd name="connsiteY144" fmla="*/ 288088 h 2194364"/>
              <a:gd name="connsiteX145" fmla="*/ 6915995 w 7691852"/>
              <a:gd name="connsiteY145" fmla="*/ 288080 h 2194364"/>
              <a:gd name="connsiteX146" fmla="*/ 6914027 w 7691852"/>
              <a:gd name="connsiteY146" fmla="*/ 288029 h 2194364"/>
              <a:gd name="connsiteX147" fmla="*/ 6538094 w 7691852"/>
              <a:gd name="connsiteY147" fmla="*/ 663390 h 2194364"/>
              <a:gd name="connsiteX148" fmla="*/ 6705239 w 7691852"/>
              <a:gd name="connsiteY148" fmla="*/ 829481 h 2194364"/>
              <a:gd name="connsiteX149" fmla="*/ 6872422 w 7691852"/>
              <a:gd name="connsiteY149" fmla="*/ 663390 h 2194364"/>
              <a:gd name="connsiteX150" fmla="*/ 6872422 w 7691852"/>
              <a:gd name="connsiteY150" fmla="*/ 621887 h 2194364"/>
              <a:gd name="connsiteX151" fmla="*/ 6915995 w 7691852"/>
              <a:gd name="connsiteY151" fmla="*/ 621887 h 2194364"/>
              <a:gd name="connsiteX152" fmla="*/ 6915995 w 7691852"/>
              <a:gd name="connsiteY152" fmla="*/ 621892 h 2194364"/>
              <a:gd name="connsiteX153" fmla="*/ 6915991 w 7691852"/>
              <a:gd name="connsiteY153" fmla="*/ 621892 h 2194364"/>
              <a:gd name="connsiteX154" fmla="*/ 6915991 w 7691852"/>
              <a:gd name="connsiteY154" fmla="*/ 795640 h 2194364"/>
              <a:gd name="connsiteX155" fmla="*/ 6876891 w 7691852"/>
              <a:gd name="connsiteY155" fmla="*/ 843094 h 2194364"/>
              <a:gd name="connsiteX156" fmla="*/ 6705239 w 7691852"/>
              <a:gd name="connsiteY156" fmla="*/ 911637 h 2194364"/>
              <a:gd name="connsiteX157" fmla="*/ 6456649 w 7691852"/>
              <a:gd name="connsiteY157" fmla="*/ 663390 h 2194364"/>
              <a:gd name="connsiteX158" fmla="*/ 6914027 w 7691852"/>
              <a:gd name="connsiteY158" fmla="*/ 206711 h 2194364"/>
              <a:gd name="connsiteX159" fmla="*/ 6915996 w 7691852"/>
              <a:gd name="connsiteY159" fmla="*/ 45 h 2194364"/>
              <a:gd name="connsiteX160" fmla="*/ 7579241 w 7691852"/>
              <a:gd name="connsiteY160" fmla="*/ 662540 h 2194364"/>
              <a:gd name="connsiteX161" fmla="*/ 7579241 w 7691852"/>
              <a:gd name="connsiteY161" fmla="*/ 663391 h 2194364"/>
              <a:gd name="connsiteX162" fmla="*/ 7389554 w 7691852"/>
              <a:gd name="connsiteY162" fmla="*/ 1385640 h 2194364"/>
              <a:gd name="connsiteX163" fmla="*/ 7691852 w 7691852"/>
              <a:gd name="connsiteY163" fmla="*/ 2194364 h 2194364"/>
              <a:gd name="connsiteX164" fmla="*/ 7604387 w 7691852"/>
              <a:gd name="connsiteY164" fmla="*/ 2194364 h 2194364"/>
              <a:gd name="connsiteX165" fmla="*/ 7334969 w 7691852"/>
              <a:gd name="connsiteY165" fmla="*/ 1475607 h 2194364"/>
              <a:gd name="connsiteX166" fmla="*/ 6915996 w 7691852"/>
              <a:gd name="connsiteY166" fmla="*/ 1918393 h 2194364"/>
              <a:gd name="connsiteX167" fmla="*/ 6915996 w 7691852"/>
              <a:gd name="connsiteY167" fmla="*/ 1815840 h 2194364"/>
              <a:gd name="connsiteX168" fmla="*/ 7496970 w 7691852"/>
              <a:gd name="connsiteY168" fmla="*/ 663391 h 2194364"/>
              <a:gd name="connsiteX169" fmla="*/ 7032960 w 7691852"/>
              <a:gd name="connsiteY169" fmla="*/ 92674 h 2194364"/>
              <a:gd name="connsiteX170" fmla="*/ 6916000 w 7691852"/>
              <a:gd name="connsiteY170" fmla="*/ 80487 h 2194364"/>
              <a:gd name="connsiteX171" fmla="*/ 6916000 w 7691852"/>
              <a:gd name="connsiteY171" fmla="*/ 51 h 2194364"/>
              <a:gd name="connsiteX172" fmla="*/ 6915996 w 7691852"/>
              <a:gd name="connsiteY172" fmla="*/ 51 h 2194364"/>
              <a:gd name="connsiteX173" fmla="*/ 6914019 w 7691852"/>
              <a:gd name="connsiteY173" fmla="*/ 0 h 2194364"/>
              <a:gd name="connsiteX174" fmla="*/ 6915996 w 7691852"/>
              <a:gd name="connsiteY174" fmla="*/ 51 h 2194364"/>
              <a:gd name="connsiteX175" fmla="*/ 6915996 w 7691852"/>
              <a:gd name="connsiteY175" fmla="*/ 80487 h 2194364"/>
              <a:gd name="connsiteX176" fmla="*/ 6916000 w 7691852"/>
              <a:gd name="connsiteY176" fmla="*/ 80487 h 2194364"/>
              <a:gd name="connsiteX177" fmla="*/ 6916000 w 7691852"/>
              <a:gd name="connsiteY177" fmla="*/ 80493 h 2194364"/>
              <a:gd name="connsiteX178" fmla="*/ 6914019 w 7691852"/>
              <a:gd name="connsiteY178" fmla="*/ 80442 h 2194364"/>
              <a:gd name="connsiteX179" fmla="*/ 6330187 w 7691852"/>
              <a:gd name="connsiteY179" fmla="*/ 663384 h 2194364"/>
              <a:gd name="connsiteX180" fmla="*/ 6705587 w 7691852"/>
              <a:gd name="connsiteY180" fmla="*/ 1038098 h 2194364"/>
              <a:gd name="connsiteX181" fmla="*/ 6810070 w 7691852"/>
              <a:gd name="connsiteY181" fmla="*/ 1023201 h 2194364"/>
              <a:gd name="connsiteX182" fmla="*/ 6901027 w 7691852"/>
              <a:gd name="connsiteY182" fmla="*/ 996417 h 2194364"/>
              <a:gd name="connsiteX183" fmla="*/ 6858558 w 7691852"/>
              <a:gd name="connsiteY183" fmla="*/ 1080325 h 2194364"/>
              <a:gd name="connsiteX184" fmla="*/ 6347523 w 7691852"/>
              <a:gd name="connsiteY184" fmla="*/ 1434084 h 2194364"/>
              <a:gd name="connsiteX185" fmla="*/ 5759373 w 7691852"/>
              <a:gd name="connsiteY185" fmla="*/ 1353642 h 2194364"/>
              <a:gd name="connsiteX186" fmla="*/ 6064554 w 7691852"/>
              <a:gd name="connsiteY186" fmla="*/ 1755496 h 2194364"/>
              <a:gd name="connsiteX187" fmla="*/ 6136182 w 7691852"/>
              <a:gd name="connsiteY187" fmla="*/ 1749768 h 2194364"/>
              <a:gd name="connsiteX188" fmla="*/ 6301396 w 7691852"/>
              <a:gd name="connsiteY188" fmla="*/ 1764068 h 2194364"/>
              <a:gd name="connsiteX189" fmla="*/ 6419405 w 7691852"/>
              <a:gd name="connsiteY189" fmla="*/ 1756702 h 2194364"/>
              <a:gd name="connsiteX190" fmla="*/ 5963780 w 7691852"/>
              <a:gd name="connsiteY190" fmla="*/ 1845793 h 2194364"/>
              <a:gd name="connsiteX191" fmla="*/ 5615644 w 7691852"/>
              <a:gd name="connsiteY191" fmla="*/ 1787639 h 2194364"/>
              <a:gd name="connsiteX192" fmla="*/ 5531841 w 7691852"/>
              <a:gd name="connsiteY192" fmla="*/ 1750429 h 2194364"/>
              <a:gd name="connsiteX193" fmla="*/ 5531841 w 7691852"/>
              <a:gd name="connsiteY193" fmla="*/ 1657988 h 2194364"/>
              <a:gd name="connsiteX194" fmla="*/ 5531840 w 7691852"/>
              <a:gd name="connsiteY194" fmla="*/ 1657988 h 2194364"/>
              <a:gd name="connsiteX195" fmla="*/ 5531840 w 7691852"/>
              <a:gd name="connsiteY195" fmla="*/ 1657985 h 2194364"/>
              <a:gd name="connsiteX196" fmla="*/ 5827801 w 7691852"/>
              <a:gd name="connsiteY196" fmla="*/ 1755826 h 2194364"/>
              <a:gd name="connsiteX197" fmla="*/ 5676188 w 7691852"/>
              <a:gd name="connsiteY197" fmla="*/ 1312113 h 2194364"/>
              <a:gd name="connsiteX198" fmla="*/ 5676188 w 7691852"/>
              <a:gd name="connsiteY198" fmla="*/ 1271448 h 2194364"/>
              <a:gd name="connsiteX199" fmla="*/ 5716917 w 7691852"/>
              <a:gd name="connsiteY199" fmla="*/ 1271448 h 2194364"/>
              <a:gd name="connsiteX200" fmla="*/ 6347523 w 7691852"/>
              <a:gd name="connsiteY200" fmla="*/ 1352766 h 2194364"/>
              <a:gd name="connsiteX201" fmla="*/ 6741617 w 7691852"/>
              <a:gd name="connsiteY201" fmla="*/ 1118362 h 2194364"/>
              <a:gd name="connsiteX202" fmla="*/ 6705422 w 7691852"/>
              <a:gd name="connsiteY202" fmla="*/ 1119784 h 2194364"/>
              <a:gd name="connsiteX203" fmla="*/ 6248780 w 7691852"/>
              <a:gd name="connsiteY203" fmla="*/ 663384 h 2194364"/>
              <a:gd name="connsiteX204" fmla="*/ 6914019 w 7691852"/>
              <a:gd name="connsiteY204" fmla="*/ 0 h 2194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Lst>
            <a:rect l="l" t="t" r="r" b="b"/>
            <a:pathLst>
              <a:path w="7691852" h="2194364">
                <a:moveTo>
                  <a:pt x="6915991" y="2072389"/>
                </a:moveTo>
                <a:lnTo>
                  <a:pt x="6915991" y="2174065"/>
                </a:lnTo>
                <a:cubicBezTo>
                  <a:pt x="6905005" y="2180923"/>
                  <a:pt x="6893969" y="2187730"/>
                  <a:pt x="6882818" y="2194360"/>
                </a:cubicBezTo>
                <a:lnTo>
                  <a:pt x="6711305" y="2194360"/>
                </a:lnTo>
                <a:cubicBezTo>
                  <a:pt x="6780850" y="2158431"/>
                  <a:pt x="6849049" y="2117614"/>
                  <a:pt x="6915991" y="2072389"/>
                </a:cubicBezTo>
                <a:close/>
                <a:moveTo>
                  <a:pt x="2371139" y="1967513"/>
                </a:moveTo>
                <a:lnTo>
                  <a:pt x="2371139" y="2050203"/>
                </a:lnTo>
                <a:cubicBezTo>
                  <a:pt x="2107626" y="2076771"/>
                  <a:pt x="1887980" y="2129756"/>
                  <a:pt x="1689097" y="2194360"/>
                </a:cubicBezTo>
                <a:lnTo>
                  <a:pt x="1444813" y="2194360"/>
                </a:lnTo>
                <a:cubicBezTo>
                  <a:pt x="1708198" y="2093522"/>
                  <a:pt x="1994812" y="2004292"/>
                  <a:pt x="2371139" y="1967513"/>
                </a:cubicBezTo>
                <a:close/>
                <a:moveTo>
                  <a:pt x="2751925" y="1949593"/>
                </a:moveTo>
                <a:cubicBezTo>
                  <a:pt x="3327946" y="1949593"/>
                  <a:pt x="3714280" y="2062026"/>
                  <a:pt x="4059009" y="2194360"/>
                </a:cubicBezTo>
                <a:lnTo>
                  <a:pt x="3814763" y="2194360"/>
                </a:lnTo>
                <a:cubicBezTo>
                  <a:pt x="3527171" y="2100939"/>
                  <a:pt x="3196273" y="2031737"/>
                  <a:pt x="2751925" y="2031737"/>
                </a:cubicBezTo>
                <a:cubicBezTo>
                  <a:pt x="2614867" y="2031737"/>
                  <a:pt x="2488667" y="2038366"/>
                  <a:pt x="2371141" y="2050202"/>
                </a:cubicBezTo>
                <a:lnTo>
                  <a:pt x="2371141" y="1967513"/>
                </a:lnTo>
                <a:cubicBezTo>
                  <a:pt x="2488667" y="1956006"/>
                  <a:pt x="2614854" y="1949593"/>
                  <a:pt x="2751925" y="1949593"/>
                </a:cubicBezTo>
                <a:close/>
                <a:moveTo>
                  <a:pt x="7204200" y="1841453"/>
                </a:moveTo>
                <a:lnTo>
                  <a:pt x="7349717" y="2194361"/>
                </a:lnTo>
                <a:lnTo>
                  <a:pt x="7261337" y="2194361"/>
                </a:lnTo>
                <a:lnTo>
                  <a:pt x="7173009" y="1981598"/>
                </a:lnTo>
                <a:cubicBezTo>
                  <a:pt x="7092656" y="2053340"/>
                  <a:pt x="7006753" y="2117475"/>
                  <a:pt x="6915999" y="2174066"/>
                </a:cubicBezTo>
                <a:lnTo>
                  <a:pt x="6915999" y="2072390"/>
                </a:lnTo>
                <a:cubicBezTo>
                  <a:pt x="7015008" y="2005486"/>
                  <a:pt x="7111185" y="1928677"/>
                  <a:pt x="7204200" y="1841453"/>
                </a:cubicBezTo>
                <a:close/>
                <a:moveTo>
                  <a:pt x="6915993" y="1815837"/>
                </a:moveTo>
                <a:lnTo>
                  <a:pt x="6915993" y="1918402"/>
                </a:lnTo>
                <a:cubicBezTo>
                  <a:pt x="6755770" y="2036741"/>
                  <a:pt x="6572648" y="2130899"/>
                  <a:pt x="6373500" y="2194361"/>
                </a:cubicBezTo>
                <a:lnTo>
                  <a:pt x="5976777" y="2194361"/>
                </a:lnTo>
                <a:cubicBezTo>
                  <a:pt x="6334765" y="2155968"/>
                  <a:pt x="6659453" y="2019418"/>
                  <a:pt x="6915993" y="1815837"/>
                </a:cubicBezTo>
                <a:close/>
                <a:moveTo>
                  <a:pt x="2371139" y="1758586"/>
                </a:moveTo>
                <a:lnTo>
                  <a:pt x="2371139" y="1841199"/>
                </a:lnTo>
                <a:lnTo>
                  <a:pt x="2371143" y="1841199"/>
                </a:lnTo>
                <a:lnTo>
                  <a:pt x="2174999" y="1864841"/>
                </a:lnTo>
                <a:cubicBezTo>
                  <a:pt x="1736054" y="1930443"/>
                  <a:pt x="1422314" y="2065489"/>
                  <a:pt x="1108731" y="2194360"/>
                </a:cubicBezTo>
                <a:lnTo>
                  <a:pt x="888716" y="2194360"/>
                </a:lnTo>
                <a:cubicBezTo>
                  <a:pt x="1268186" y="2048576"/>
                  <a:pt x="1613380" y="1869955"/>
                  <a:pt x="2135792" y="1787607"/>
                </a:cubicBezTo>
                <a:close/>
                <a:moveTo>
                  <a:pt x="2751923" y="1741999"/>
                </a:moveTo>
                <a:cubicBezTo>
                  <a:pt x="3655350" y="1741999"/>
                  <a:pt x="4104943" y="1998018"/>
                  <a:pt x="4615115" y="2194360"/>
                </a:cubicBezTo>
                <a:lnTo>
                  <a:pt x="4395125" y="2194360"/>
                </a:lnTo>
                <a:cubicBezTo>
                  <a:pt x="3959401" y="2015316"/>
                  <a:pt x="3523702" y="1824193"/>
                  <a:pt x="2751923" y="1824193"/>
                </a:cubicBezTo>
                <a:cubicBezTo>
                  <a:pt x="2683457" y="1824193"/>
                  <a:pt x="2617678" y="1825721"/>
                  <a:pt x="2554306" y="1828610"/>
                </a:cubicBezTo>
                <a:lnTo>
                  <a:pt x="2371143" y="1841199"/>
                </a:lnTo>
                <a:lnTo>
                  <a:pt x="2371149" y="1841198"/>
                </a:lnTo>
                <a:lnTo>
                  <a:pt x="2371149" y="1758585"/>
                </a:lnTo>
                <a:lnTo>
                  <a:pt x="2371139" y="1758586"/>
                </a:lnTo>
                <a:lnTo>
                  <a:pt x="2371139" y="1758585"/>
                </a:lnTo>
                <a:cubicBezTo>
                  <a:pt x="2488893" y="1747955"/>
                  <a:pt x="2615119" y="1741999"/>
                  <a:pt x="2751923" y="1741999"/>
                </a:cubicBezTo>
                <a:close/>
                <a:moveTo>
                  <a:pt x="5050800" y="1637317"/>
                </a:moveTo>
                <a:cubicBezTo>
                  <a:pt x="5100165" y="1643413"/>
                  <a:pt x="5141770" y="1653776"/>
                  <a:pt x="5180734" y="1665892"/>
                </a:cubicBezTo>
                <a:cubicBezTo>
                  <a:pt x="5192888" y="1679735"/>
                  <a:pt x="5204127" y="1690974"/>
                  <a:pt x="5211925" y="1697871"/>
                </a:cubicBezTo>
                <a:cubicBezTo>
                  <a:pt x="5307797" y="1788714"/>
                  <a:pt x="5415785" y="1858310"/>
                  <a:pt x="5531838" y="1906582"/>
                </a:cubicBezTo>
                <a:lnTo>
                  <a:pt x="5531838" y="1995406"/>
                </a:lnTo>
                <a:cubicBezTo>
                  <a:pt x="5394424" y="1943120"/>
                  <a:pt x="5267157" y="1863593"/>
                  <a:pt x="5155626" y="1757573"/>
                </a:cubicBezTo>
                <a:cubicBezTo>
                  <a:pt x="5146977" y="1748937"/>
                  <a:pt x="5094983" y="1699623"/>
                  <a:pt x="5050800" y="1638206"/>
                </a:cubicBezTo>
                <a:close/>
                <a:moveTo>
                  <a:pt x="6915991" y="1549923"/>
                </a:moveTo>
                <a:lnTo>
                  <a:pt x="6915991" y="1664566"/>
                </a:lnTo>
                <a:cubicBezTo>
                  <a:pt x="6788521" y="1783895"/>
                  <a:pt x="6638496" y="1883285"/>
                  <a:pt x="6471364" y="1954774"/>
                </a:cubicBezTo>
                <a:cubicBezTo>
                  <a:pt x="6292179" y="2031697"/>
                  <a:pt x="6111700" y="2069213"/>
                  <a:pt x="5937989" y="2069213"/>
                </a:cubicBezTo>
                <a:cubicBezTo>
                  <a:pt x="5796625" y="2069213"/>
                  <a:pt x="5659834" y="2044105"/>
                  <a:pt x="5531843" y="1995401"/>
                </a:cubicBezTo>
                <a:lnTo>
                  <a:pt x="5531843" y="1906577"/>
                </a:lnTo>
                <a:cubicBezTo>
                  <a:pt x="5659580" y="1959701"/>
                  <a:pt x="5797095" y="1986930"/>
                  <a:pt x="5939437" y="1986930"/>
                </a:cubicBezTo>
                <a:cubicBezTo>
                  <a:pt x="6102467" y="1986930"/>
                  <a:pt x="6271707" y="1951548"/>
                  <a:pt x="6439360" y="1879551"/>
                </a:cubicBezTo>
                <a:cubicBezTo>
                  <a:pt x="6622760" y="1801218"/>
                  <a:pt x="6784266" y="1687299"/>
                  <a:pt x="6915991" y="1549923"/>
                </a:cubicBezTo>
                <a:close/>
                <a:moveTo>
                  <a:pt x="2371140" y="1546393"/>
                </a:moveTo>
                <a:lnTo>
                  <a:pt x="2371140" y="1628930"/>
                </a:lnTo>
                <a:cubicBezTo>
                  <a:pt x="1497240" y="1704343"/>
                  <a:pt x="1092454" y="2031254"/>
                  <a:pt x="477279" y="2194360"/>
                </a:cubicBezTo>
                <a:lnTo>
                  <a:pt x="0" y="2194360"/>
                </a:lnTo>
                <a:cubicBezTo>
                  <a:pt x="431355" y="2157174"/>
                  <a:pt x="738861" y="2030898"/>
                  <a:pt x="1061085" y="1898564"/>
                </a:cubicBezTo>
                <a:cubicBezTo>
                  <a:pt x="1423948" y="1748577"/>
                  <a:pt x="1797151" y="1594564"/>
                  <a:pt x="2371140" y="1546393"/>
                </a:cubicBezTo>
                <a:close/>
                <a:moveTo>
                  <a:pt x="4191568" y="1403781"/>
                </a:moveTo>
                <a:cubicBezTo>
                  <a:pt x="4226188" y="1416786"/>
                  <a:pt x="4257392" y="1434083"/>
                  <a:pt x="4287707" y="1457400"/>
                </a:cubicBezTo>
                <a:cubicBezTo>
                  <a:pt x="4376048" y="1646008"/>
                  <a:pt x="4524156" y="1800796"/>
                  <a:pt x="4705194" y="1904618"/>
                </a:cubicBezTo>
                <a:cubicBezTo>
                  <a:pt x="4628092" y="1875205"/>
                  <a:pt x="4551880" y="1843201"/>
                  <a:pt x="4474778" y="1812073"/>
                </a:cubicBezTo>
                <a:cubicBezTo>
                  <a:pt x="4459195" y="1805139"/>
                  <a:pt x="4441872" y="1798205"/>
                  <a:pt x="4426289" y="1792172"/>
                </a:cubicBezTo>
                <a:cubicBezTo>
                  <a:pt x="4328398" y="1693570"/>
                  <a:pt x="4249582" y="1578533"/>
                  <a:pt x="4195873" y="1448777"/>
                </a:cubicBezTo>
                <a:cubicBezTo>
                  <a:pt x="4194159" y="1434083"/>
                  <a:pt x="4193282" y="1419377"/>
                  <a:pt x="4191568" y="1403781"/>
                </a:cubicBezTo>
                <a:close/>
                <a:moveTo>
                  <a:pt x="6915990" y="1226295"/>
                </a:moveTo>
                <a:lnTo>
                  <a:pt x="6915990" y="1361055"/>
                </a:lnTo>
                <a:cubicBezTo>
                  <a:pt x="6874042" y="1409391"/>
                  <a:pt x="6827357" y="1452838"/>
                  <a:pt x="6776277" y="1490315"/>
                </a:cubicBezTo>
                <a:cubicBezTo>
                  <a:pt x="6631891" y="1595738"/>
                  <a:pt x="6464492" y="1641763"/>
                  <a:pt x="6300116" y="1641763"/>
                </a:cubicBezTo>
                <a:cubicBezTo>
                  <a:pt x="6148961" y="1641763"/>
                  <a:pt x="6000320" y="1602812"/>
                  <a:pt x="5874565" y="1535248"/>
                </a:cubicBezTo>
                <a:cubicBezTo>
                  <a:pt x="5863338" y="1507575"/>
                  <a:pt x="5855515" y="1476447"/>
                  <a:pt x="5849444" y="1441001"/>
                </a:cubicBezTo>
                <a:cubicBezTo>
                  <a:pt x="5859833" y="1441852"/>
                  <a:pt x="5869358" y="1443592"/>
                  <a:pt x="5879759" y="1444443"/>
                </a:cubicBezTo>
                <a:cubicBezTo>
                  <a:pt x="5979898" y="1505403"/>
                  <a:pt x="6134813" y="1560292"/>
                  <a:pt x="6304485" y="1560292"/>
                </a:cubicBezTo>
                <a:cubicBezTo>
                  <a:pt x="6443067" y="1560292"/>
                  <a:pt x="6591492" y="1523627"/>
                  <a:pt x="6727789" y="1423678"/>
                </a:cubicBezTo>
                <a:cubicBezTo>
                  <a:pt x="6800814" y="1370211"/>
                  <a:pt x="6864022" y="1303244"/>
                  <a:pt x="6915990" y="1226295"/>
                </a:cubicBezTo>
                <a:close/>
                <a:moveTo>
                  <a:pt x="4024351" y="1219584"/>
                </a:moveTo>
                <a:lnTo>
                  <a:pt x="4065067" y="1219584"/>
                </a:lnTo>
                <a:cubicBezTo>
                  <a:pt x="4484332" y="1219584"/>
                  <a:pt x="4593463" y="1639916"/>
                  <a:pt x="4933023" y="1854432"/>
                </a:cubicBezTo>
                <a:cubicBezTo>
                  <a:pt x="4888827" y="1754978"/>
                  <a:pt x="4882782" y="1630391"/>
                  <a:pt x="4882782" y="1506731"/>
                </a:cubicBezTo>
                <a:lnTo>
                  <a:pt x="4882782" y="1465215"/>
                </a:lnTo>
                <a:lnTo>
                  <a:pt x="4923498" y="1465215"/>
                </a:lnTo>
                <a:cubicBezTo>
                  <a:pt x="5162252" y="1465215"/>
                  <a:pt x="5295271" y="1525372"/>
                  <a:pt x="5414206" y="1591659"/>
                </a:cubicBezTo>
                <a:lnTo>
                  <a:pt x="5531840" y="1657988"/>
                </a:lnTo>
                <a:lnTo>
                  <a:pt x="5531840" y="1750428"/>
                </a:lnTo>
                <a:lnTo>
                  <a:pt x="5531841" y="1750429"/>
                </a:lnTo>
                <a:lnTo>
                  <a:pt x="5531841" y="1750431"/>
                </a:lnTo>
                <a:cubicBezTo>
                  <a:pt x="5364988" y="1666853"/>
                  <a:pt x="5248364" y="1557264"/>
                  <a:pt x="4965053" y="1548235"/>
                </a:cubicBezTo>
                <a:cubicBezTo>
                  <a:pt x="4969396" y="1902869"/>
                  <a:pt x="5074196" y="1940093"/>
                  <a:pt x="5263007" y="1982460"/>
                </a:cubicBezTo>
                <a:cubicBezTo>
                  <a:pt x="5334051" y="2029146"/>
                  <a:pt x="5409425" y="2068096"/>
                  <a:pt x="5488254" y="2098373"/>
                </a:cubicBezTo>
                <a:cubicBezTo>
                  <a:pt x="5343614" y="2087108"/>
                  <a:pt x="5186795" y="2060311"/>
                  <a:pt x="5040440" y="1999732"/>
                </a:cubicBezTo>
                <a:cubicBezTo>
                  <a:pt x="4577855" y="1821589"/>
                  <a:pt x="4490390" y="1334633"/>
                  <a:pt x="4106659" y="1302617"/>
                </a:cubicBezTo>
                <a:cubicBezTo>
                  <a:pt x="4108374" y="1605321"/>
                  <a:pt x="4162082" y="1782651"/>
                  <a:pt x="4440123" y="1896812"/>
                </a:cubicBezTo>
                <a:cubicBezTo>
                  <a:pt x="4763249" y="2030022"/>
                  <a:pt x="5072469" y="2157174"/>
                  <a:pt x="5504701" y="2194360"/>
                </a:cubicBezTo>
                <a:lnTo>
                  <a:pt x="5026571" y="2194360"/>
                </a:lnTo>
                <a:cubicBezTo>
                  <a:pt x="4328389" y="2009257"/>
                  <a:pt x="3901377" y="1613094"/>
                  <a:pt x="2751925" y="1613094"/>
                </a:cubicBezTo>
                <a:cubicBezTo>
                  <a:pt x="2615311" y="1613094"/>
                  <a:pt x="2489010" y="1618745"/>
                  <a:pt x="2371141" y="1628930"/>
                </a:cubicBezTo>
                <a:lnTo>
                  <a:pt x="2371141" y="1546393"/>
                </a:lnTo>
                <a:cubicBezTo>
                  <a:pt x="2489099" y="1536474"/>
                  <a:pt x="2615337" y="1530950"/>
                  <a:pt x="2751925" y="1530950"/>
                </a:cubicBezTo>
                <a:cubicBezTo>
                  <a:pt x="3371266" y="1530950"/>
                  <a:pt x="3781819" y="1642507"/>
                  <a:pt x="4137851" y="1776593"/>
                </a:cubicBezTo>
                <a:cubicBezTo>
                  <a:pt x="4025253" y="1620028"/>
                  <a:pt x="4024351" y="1420244"/>
                  <a:pt x="4024351" y="1260211"/>
                </a:cubicBezTo>
                <a:close/>
                <a:moveTo>
                  <a:pt x="6915992" y="795638"/>
                </a:moveTo>
                <a:lnTo>
                  <a:pt x="6915991" y="795641"/>
                </a:lnTo>
                <a:lnTo>
                  <a:pt x="6915991" y="795640"/>
                </a:lnTo>
                <a:close/>
                <a:moveTo>
                  <a:pt x="6915995" y="795632"/>
                </a:moveTo>
                <a:lnTo>
                  <a:pt x="6915995" y="795635"/>
                </a:lnTo>
                <a:lnTo>
                  <a:pt x="6915992" y="795638"/>
                </a:lnTo>
                <a:close/>
                <a:moveTo>
                  <a:pt x="6915995" y="621892"/>
                </a:moveTo>
                <a:lnTo>
                  <a:pt x="6954739" y="621892"/>
                </a:lnTo>
                <a:lnTo>
                  <a:pt x="6954739" y="663396"/>
                </a:lnTo>
                <a:cubicBezTo>
                  <a:pt x="6954739" y="687697"/>
                  <a:pt x="6951154" y="711167"/>
                  <a:pt x="6944519" y="733357"/>
                </a:cubicBezTo>
                <a:lnTo>
                  <a:pt x="6915995" y="795632"/>
                </a:lnTo>
                <a:close/>
                <a:moveTo>
                  <a:pt x="6915994" y="414401"/>
                </a:moveTo>
                <a:cubicBezTo>
                  <a:pt x="7051948" y="415493"/>
                  <a:pt x="7162603" y="526542"/>
                  <a:pt x="7162603" y="663385"/>
                </a:cubicBezTo>
                <a:cubicBezTo>
                  <a:pt x="7162603" y="931481"/>
                  <a:pt x="7072585" y="1180694"/>
                  <a:pt x="6915994" y="1361059"/>
                </a:cubicBezTo>
                <a:lnTo>
                  <a:pt x="6915994" y="1226299"/>
                </a:lnTo>
                <a:cubicBezTo>
                  <a:pt x="7021252" y="1070496"/>
                  <a:pt x="7080319" y="873557"/>
                  <a:pt x="7080319" y="663385"/>
                </a:cubicBezTo>
                <a:cubicBezTo>
                  <a:pt x="7080319" y="571551"/>
                  <a:pt x="7006875" y="497637"/>
                  <a:pt x="6915994" y="496570"/>
                </a:cubicBezTo>
                <a:close/>
                <a:moveTo>
                  <a:pt x="6914022" y="414302"/>
                </a:moveTo>
                <a:cubicBezTo>
                  <a:pt x="6914695" y="414302"/>
                  <a:pt x="6915343" y="414404"/>
                  <a:pt x="6915990" y="414404"/>
                </a:cubicBezTo>
                <a:lnTo>
                  <a:pt x="6915990" y="496573"/>
                </a:lnTo>
                <a:cubicBezTo>
                  <a:pt x="6915343" y="496560"/>
                  <a:pt x="6914695" y="496471"/>
                  <a:pt x="6914022" y="496471"/>
                </a:cubicBezTo>
                <a:cubicBezTo>
                  <a:pt x="6821337" y="496471"/>
                  <a:pt x="6746839" y="570868"/>
                  <a:pt x="6746839" y="663387"/>
                </a:cubicBezTo>
                <a:lnTo>
                  <a:pt x="6746839" y="704040"/>
                </a:lnTo>
                <a:lnTo>
                  <a:pt x="6664543" y="704040"/>
                </a:lnTo>
                <a:lnTo>
                  <a:pt x="6664543" y="663387"/>
                </a:lnTo>
                <a:cubicBezTo>
                  <a:pt x="6664543" y="525872"/>
                  <a:pt x="6776278" y="414302"/>
                  <a:pt x="6914022" y="414302"/>
                </a:cubicBezTo>
                <a:close/>
                <a:moveTo>
                  <a:pt x="6914027" y="206711"/>
                </a:moveTo>
                <a:cubicBezTo>
                  <a:pt x="6914674" y="206711"/>
                  <a:pt x="6915335" y="206762"/>
                  <a:pt x="6915995" y="206774"/>
                </a:cubicBezTo>
                <a:lnTo>
                  <a:pt x="6915995" y="206770"/>
                </a:lnTo>
                <a:cubicBezTo>
                  <a:pt x="7167137" y="207837"/>
                  <a:pt x="7370503" y="412383"/>
                  <a:pt x="7370503" y="662548"/>
                </a:cubicBezTo>
                <a:cubicBezTo>
                  <a:pt x="7370503" y="1036956"/>
                  <a:pt x="7198824" y="1399859"/>
                  <a:pt x="6915995" y="1664565"/>
                </a:cubicBezTo>
                <a:lnTo>
                  <a:pt x="6915995" y="1549922"/>
                </a:lnTo>
                <a:cubicBezTo>
                  <a:pt x="7149434" y="1306476"/>
                  <a:pt x="7289070" y="989065"/>
                  <a:pt x="7289070" y="663386"/>
                </a:cubicBezTo>
                <a:cubicBezTo>
                  <a:pt x="7289070" y="457354"/>
                  <a:pt x="7121252" y="289168"/>
                  <a:pt x="6915995" y="288088"/>
                </a:cubicBezTo>
                <a:lnTo>
                  <a:pt x="6915995" y="288080"/>
                </a:lnTo>
                <a:cubicBezTo>
                  <a:pt x="6915335" y="288067"/>
                  <a:pt x="6914674" y="288029"/>
                  <a:pt x="6914027" y="288029"/>
                </a:cubicBezTo>
                <a:cubicBezTo>
                  <a:pt x="6706991" y="288029"/>
                  <a:pt x="6538094" y="456685"/>
                  <a:pt x="6538094" y="663390"/>
                </a:cubicBezTo>
                <a:cubicBezTo>
                  <a:pt x="6538094" y="755110"/>
                  <a:pt x="6613443" y="829481"/>
                  <a:pt x="6705239" y="829481"/>
                </a:cubicBezTo>
                <a:cubicBezTo>
                  <a:pt x="6797949" y="829481"/>
                  <a:pt x="6872422" y="755110"/>
                  <a:pt x="6872422" y="663390"/>
                </a:cubicBezTo>
                <a:lnTo>
                  <a:pt x="6872422" y="621887"/>
                </a:lnTo>
                <a:lnTo>
                  <a:pt x="6915995" y="621887"/>
                </a:lnTo>
                <a:lnTo>
                  <a:pt x="6915995" y="621892"/>
                </a:lnTo>
                <a:lnTo>
                  <a:pt x="6915991" y="621892"/>
                </a:lnTo>
                <a:lnTo>
                  <a:pt x="6915991" y="795640"/>
                </a:lnTo>
                <a:lnTo>
                  <a:pt x="6876891" y="843094"/>
                </a:lnTo>
                <a:cubicBezTo>
                  <a:pt x="6832200" y="885498"/>
                  <a:pt x="6771809" y="911637"/>
                  <a:pt x="6705239" y="911637"/>
                </a:cubicBezTo>
                <a:cubicBezTo>
                  <a:pt x="6568384" y="911637"/>
                  <a:pt x="6456649" y="800068"/>
                  <a:pt x="6456649" y="663390"/>
                </a:cubicBezTo>
                <a:cubicBezTo>
                  <a:pt x="6456649" y="411714"/>
                  <a:pt x="6661932" y="206711"/>
                  <a:pt x="6914027" y="206711"/>
                </a:cubicBezTo>
                <a:close/>
                <a:moveTo>
                  <a:pt x="6915996" y="45"/>
                </a:moveTo>
                <a:cubicBezTo>
                  <a:pt x="7281489" y="1125"/>
                  <a:pt x="7578415" y="297352"/>
                  <a:pt x="7579241" y="662540"/>
                </a:cubicBezTo>
                <a:lnTo>
                  <a:pt x="7579241" y="663391"/>
                </a:lnTo>
                <a:cubicBezTo>
                  <a:pt x="7578403" y="922890"/>
                  <a:pt x="7509962" y="1167658"/>
                  <a:pt x="7389554" y="1385640"/>
                </a:cubicBezTo>
                <a:lnTo>
                  <a:pt x="7691852" y="2194364"/>
                </a:lnTo>
                <a:lnTo>
                  <a:pt x="7604387" y="2194364"/>
                </a:lnTo>
                <a:lnTo>
                  <a:pt x="7334969" y="1475607"/>
                </a:lnTo>
                <a:cubicBezTo>
                  <a:pt x="7225685" y="1644835"/>
                  <a:pt x="7083331" y="1794809"/>
                  <a:pt x="6915996" y="1918393"/>
                </a:cubicBezTo>
                <a:lnTo>
                  <a:pt x="6915996" y="1815840"/>
                </a:lnTo>
                <a:cubicBezTo>
                  <a:pt x="7272155" y="1533227"/>
                  <a:pt x="7496970" y="1121430"/>
                  <a:pt x="7496970" y="663391"/>
                </a:cubicBezTo>
                <a:cubicBezTo>
                  <a:pt x="7496970" y="382445"/>
                  <a:pt x="7297494" y="147695"/>
                  <a:pt x="7032960" y="92674"/>
                </a:cubicBezTo>
                <a:lnTo>
                  <a:pt x="6916000" y="80487"/>
                </a:lnTo>
                <a:lnTo>
                  <a:pt x="6916000" y="51"/>
                </a:lnTo>
                <a:lnTo>
                  <a:pt x="6915996" y="51"/>
                </a:lnTo>
                <a:close/>
                <a:moveTo>
                  <a:pt x="6914019" y="0"/>
                </a:moveTo>
                <a:lnTo>
                  <a:pt x="6915996" y="51"/>
                </a:lnTo>
                <a:lnTo>
                  <a:pt x="6915996" y="80487"/>
                </a:lnTo>
                <a:lnTo>
                  <a:pt x="6916000" y="80487"/>
                </a:lnTo>
                <a:lnTo>
                  <a:pt x="6916000" y="80493"/>
                </a:lnTo>
                <a:cubicBezTo>
                  <a:pt x="6915340" y="80493"/>
                  <a:pt x="6914680" y="80442"/>
                  <a:pt x="6914019" y="80442"/>
                </a:cubicBezTo>
                <a:cubicBezTo>
                  <a:pt x="6591769" y="80442"/>
                  <a:pt x="6330187" y="341643"/>
                  <a:pt x="6330187" y="663384"/>
                </a:cubicBezTo>
                <a:cubicBezTo>
                  <a:pt x="6330187" y="875360"/>
                  <a:pt x="6505079" y="1038098"/>
                  <a:pt x="6705587" y="1038098"/>
                </a:cubicBezTo>
                <a:cubicBezTo>
                  <a:pt x="6739902" y="1038098"/>
                  <a:pt x="6775005" y="1033323"/>
                  <a:pt x="6810070" y="1023201"/>
                </a:cubicBezTo>
                <a:lnTo>
                  <a:pt x="6901027" y="996417"/>
                </a:lnTo>
                <a:lnTo>
                  <a:pt x="6858558" y="1080325"/>
                </a:lnTo>
                <a:cubicBezTo>
                  <a:pt x="6745960" y="1301712"/>
                  <a:pt x="6555384" y="1434084"/>
                  <a:pt x="6347523" y="1434084"/>
                </a:cubicBezTo>
                <a:cubicBezTo>
                  <a:pt x="6136182" y="1434084"/>
                  <a:pt x="6033947" y="1360576"/>
                  <a:pt x="5759373" y="1353642"/>
                </a:cubicBezTo>
                <a:cubicBezTo>
                  <a:pt x="5768759" y="1591996"/>
                  <a:pt x="5854496" y="1755496"/>
                  <a:pt x="6064554" y="1755496"/>
                </a:cubicBezTo>
                <a:cubicBezTo>
                  <a:pt x="6086970" y="1755496"/>
                  <a:pt x="6110858" y="1753616"/>
                  <a:pt x="6136182" y="1749768"/>
                </a:cubicBezTo>
                <a:cubicBezTo>
                  <a:pt x="6197599" y="1759852"/>
                  <a:pt x="6251066" y="1764068"/>
                  <a:pt x="6301396" y="1764068"/>
                </a:cubicBezTo>
                <a:cubicBezTo>
                  <a:pt x="6341897" y="1764068"/>
                  <a:pt x="6380403" y="1761325"/>
                  <a:pt x="6419405" y="1756702"/>
                </a:cubicBezTo>
                <a:cubicBezTo>
                  <a:pt x="6279108" y="1813776"/>
                  <a:pt x="6124879" y="1845793"/>
                  <a:pt x="5963780" y="1845793"/>
                </a:cubicBezTo>
                <a:cubicBezTo>
                  <a:pt x="5813237" y="1845793"/>
                  <a:pt x="5704928" y="1821897"/>
                  <a:pt x="5615644" y="1787639"/>
                </a:cubicBezTo>
                <a:lnTo>
                  <a:pt x="5531841" y="1750429"/>
                </a:lnTo>
                <a:lnTo>
                  <a:pt x="5531841" y="1657988"/>
                </a:lnTo>
                <a:lnTo>
                  <a:pt x="5531840" y="1657988"/>
                </a:lnTo>
                <a:lnTo>
                  <a:pt x="5531840" y="1657985"/>
                </a:lnTo>
                <a:cubicBezTo>
                  <a:pt x="5613260" y="1701762"/>
                  <a:pt x="5702287" y="1740065"/>
                  <a:pt x="5827801" y="1755826"/>
                </a:cubicBezTo>
                <a:cubicBezTo>
                  <a:pt x="5729071" y="1668488"/>
                  <a:pt x="5676188" y="1515389"/>
                  <a:pt x="5676188" y="1312113"/>
                </a:cubicBezTo>
                <a:lnTo>
                  <a:pt x="5676188" y="1271448"/>
                </a:lnTo>
                <a:lnTo>
                  <a:pt x="5716917" y="1271448"/>
                </a:lnTo>
                <a:cubicBezTo>
                  <a:pt x="6033071" y="1271448"/>
                  <a:pt x="6140488" y="1352766"/>
                  <a:pt x="6347523" y="1352766"/>
                </a:cubicBezTo>
                <a:cubicBezTo>
                  <a:pt x="6499961" y="1352766"/>
                  <a:pt x="6642887" y="1266266"/>
                  <a:pt x="6741617" y="1118362"/>
                </a:cubicBezTo>
                <a:cubicBezTo>
                  <a:pt x="6729475" y="1119327"/>
                  <a:pt x="6717385" y="1119784"/>
                  <a:pt x="6705422" y="1119784"/>
                </a:cubicBezTo>
                <a:cubicBezTo>
                  <a:pt x="6454711" y="1119784"/>
                  <a:pt x="6248780" y="916013"/>
                  <a:pt x="6248780" y="663384"/>
                </a:cubicBezTo>
                <a:cubicBezTo>
                  <a:pt x="6248780" y="296672"/>
                  <a:pt x="6546735" y="0"/>
                  <a:pt x="6914019" y="0"/>
                </a:cubicBezTo>
                <a:close/>
              </a:path>
            </a:pathLst>
          </a:custGeom>
          <a:solidFill>
            <a:schemeClr val="tx2"/>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Title 1">
            <a:extLst>
              <a:ext uri="{FF2B5EF4-FFF2-40B4-BE49-F238E27FC236}">
                <a16:creationId xmlns:a16="http://schemas.microsoft.com/office/drawing/2014/main" id="{BE40423F-B7EF-7848-8C6C-5503B745FE29}"/>
              </a:ext>
            </a:extLst>
          </p:cNvPr>
          <p:cNvSpPr>
            <a:spLocks noGrp="1"/>
          </p:cNvSpPr>
          <p:nvPr>
            <p:ph type="ctrTitle" hasCustomPrompt="1"/>
          </p:nvPr>
        </p:nvSpPr>
        <p:spPr>
          <a:xfrm>
            <a:off x="1583267" y="1400581"/>
            <a:ext cx="6309043" cy="1459308"/>
          </a:xfrm>
        </p:spPr>
        <p:txBody>
          <a:bodyPr anchor="b">
            <a:noAutofit/>
          </a:bodyPr>
          <a:lstStyle>
            <a:lvl1pPr algn="l">
              <a:defRPr sz="4000" spc="-80" baseline="0"/>
            </a:lvl1pPr>
          </a:lstStyle>
          <a:p>
            <a:r>
              <a:rPr lang="en-US" dirty="0"/>
              <a:t>Presentation title</a:t>
            </a:r>
          </a:p>
        </p:txBody>
      </p:sp>
      <p:sp>
        <p:nvSpPr>
          <p:cNvPr id="3" name="Subtitle 2">
            <a:extLst>
              <a:ext uri="{FF2B5EF4-FFF2-40B4-BE49-F238E27FC236}">
                <a16:creationId xmlns:a16="http://schemas.microsoft.com/office/drawing/2014/main" id="{802CC53A-60A0-F740-8E06-61421EAF572A}"/>
              </a:ext>
            </a:extLst>
          </p:cNvPr>
          <p:cNvSpPr>
            <a:spLocks noGrp="1"/>
          </p:cNvSpPr>
          <p:nvPr>
            <p:ph type="subTitle" idx="1"/>
          </p:nvPr>
        </p:nvSpPr>
        <p:spPr>
          <a:xfrm>
            <a:off x="1583267" y="2997049"/>
            <a:ext cx="6309043" cy="457200"/>
          </a:xfrm>
        </p:spPr>
        <p:txBody>
          <a:bodyPr>
            <a:noAutofit/>
          </a:bodyPr>
          <a:lstStyle>
            <a:lvl1pPr marL="0" indent="0" algn="l">
              <a:spcBef>
                <a:spcPts val="0"/>
              </a:spcBef>
              <a:buNone/>
              <a:defRPr sz="1000" cap="all" baseline="0">
                <a:solidFill>
                  <a:schemeClr val="tx1"/>
                </a:solidFill>
                <a:latin typeface="+mn-lt"/>
              </a:defRPr>
            </a:lvl1pPr>
            <a:lvl2pPr marL="0" indent="0" algn="l">
              <a:spcBef>
                <a:spcPts val="0"/>
              </a:spcBef>
              <a:buNone/>
              <a:defRPr sz="1000" cap="all" baseline="0">
                <a:solidFill>
                  <a:schemeClr val="tx1"/>
                </a:solidFill>
                <a:latin typeface="+mn-lt"/>
              </a:defRPr>
            </a:lvl2pPr>
            <a:lvl3pPr marL="0" indent="0" algn="l">
              <a:spcBef>
                <a:spcPts val="0"/>
              </a:spcBef>
              <a:buNone/>
              <a:defRPr sz="1000" cap="all" baseline="0">
                <a:solidFill>
                  <a:schemeClr val="tx1"/>
                </a:solidFill>
                <a:latin typeface="+mn-lt"/>
              </a:defRPr>
            </a:lvl3pPr>
            <a:lvl4pPr marL="0" indent="0" algn="l">
              <a:spcBef>
                <a:spcPts val="0"/>
              </a:spcBef>
              <a:buNone/>
              <a:defRPr sz="1000" cap="all" baseline="0">
                <a:solidFill>
                  <a:schemeClr val="tx1"/>
                </a:solidFill>
                <a:latin typeface="+mn-lt"/>
              </a:defRPr>
            </a:lvl4pPr>
            <a:lvl5pPr marL="0" indent="0" algn="l">
              <a:spcBef>
                <a:spcPts val="0"/>
              </a:spcBef>
              <a:buNone/>
              <a:defRPr sz="1000" cap="all" baseline="0">
                <a:solidFill>
                  <a:schemeClr val="tx1"/>
                </a:solidFill>
                <a:latin typeface="+mn-lt"/>
              </a:defRPr>
            </a:lvl5pPr>
            <a:lvl6pPr marL="0" indent="0" algn="l">
              <a:spcBef>
                <a:spcPts val="0"/>
              </a:spcBef>
              <a:buNone/>
              <a:defRPr sz="1000" cap="all" baseline="0">
                <a:solidFill>
                  <a:schemeClr val="tx1"/>
                </a:solidFill>
                <a:latin typeface="+mn-lt"/>
              </a:defRPr>
            </a:lvl6pPr>
            <a:lvl7pPr marL="0" indent="0" algn="l">
              <a:spcBef>
                <a:spcPts val="0"/>
              </a:spcBef>
              <a:buNone/>
              <a:defRPr sz="1000" cap="all" baseline="0">
                <a:solidFill>
                  <a:schemeClr val="tx1"/>
                </a:solidFill>
                <a:latin typeface="+mn-lt"/>
              </a:defRPr>
            </a:lvl7pPr>
            <a:lvl8pPr marL="0" indent="0" algn="l">
              <a:spcBef>
                <a:spcPts val="0"/>
              </a:spcBef>
              <a:buNone/>
              <a:defRPr sz="1000" cap="all" baseline="0">
                <a:solidFill>
                  <a:schemeClr val="tx1"/>
                </a:solidFill>
                <a:latin typeface="+mn-lt"/>
              </a:defRPr>
            </a:lvl8pPr>
            <a:lvl9pPr marL="0" indent="0" algn="l">
              <a:spcBef>
                <a:spcPts val="0"/>
              </a:spcBef>
              <a:buNone/>
              <a:defRPr sz="1000" cap="all" baseline="0">
                <a:solidFill>
                  <a:schemeClr val="tx1"/>
                </a:solidFill>
                <a:latin typeface="+mn-lt"/>
              </a:defRPr>
            </a:lvl9pPr>
          </a:lstStyle>
          <a:p>
            <a:endParaRPr lang="en-US" dirty="0"/>
          </a:p>
        </p:txBody>
      </p:sp>
      <p:pic>
        <p:nvPicPr>
          <p:cNvPr id="5" name="Picture 4">
            <a:extLst>
              <a:ext uri="{FF2B5EF4-FFF2-40B4-BE49-F238E27FC236}">
                <a16:creationId xmlns:a16="http://schemas.microsoft.com/office/drawing/2014/main" id="{C035A740-0F78-404E-8D2B-CA4E32C87F7B}"/>
              </a:ext>
            </a:extLst>
          </p:cNvPr>
          <p:cNvPicPr>
            <a:picLocks noChangeAspect="1"/>
          </p:cNvPicPr>
          <p:nvPr userDrawn="1"/>
        </p:nvPicPr>
        <p:blipFill>
          <a:blip r:embed="rId2"/>
          <a:stretch>
            <a:fillRect/>
          </a:stretch>
        </p:blipFill>
        <p:spPr>
          <a:xfrm>
            <a:off x="869315" y="4531770"/>
            <a:ext cx="2002536" cy="347931"/>
          </a:xfrm>
          <a:prstGeom prst="rect">
            <a:avLst/>
          </a:prstGeom>
        </p:spPr>
      </p:pic>
      <p:pic>
        <p:nvPicPr>
          <p:cNvPr id="6" name="Picture 5">
            <a:extLst>
              <a:ext uri="{FF2B5EF4-FFF2-40B4-BE49-F238E27FC236}">
                <a16:creationId xmlns:a16="http://schemas.microsoft.com/office/drawing/2014/main" id="{C87D1B5C-558A-7A43-A7F3-CC5277A30BC2}"/>
              </a:ext>
            </a:extLst>
          </p:cNvPr>
          <p:cNvPicPr>
            <a:picLocks noChangeAspect="1"/>
          </p:cNvPicPr>
          <p:nvPr userDrawn="1"/>
        </p:nvPicPr>
        <p:blipFill>
          <a:blip r:embed="rId3"/>
          <a:stretch>
            <a:fillRect/>
          </a:stretch>
        </p:blipFill>
        <p:spPr>
          <a:xfrm>
            <a:off x="389255" y="4430395"/>
            <a:ext cx="550683" cy="550683"/>
          </a:xfrm>
          <a:prstGeom prst="rect">
            <a:avLst/>
          </a:prstGeom>
        </p:spPr>
      </p:pic>
      <p:sp>
        <p:nvSpPr>
          <p:cNvPr id="7" name="Freeform 6">
            <a:extLst>
              <a:ext uri="{FF2B5EF4-FFF2-40B4-BE49-F238E27FC236}">
                <a16:creationId xmlns:a16="http://schemas.microsoft.com/office/drawing/2014/main" id="{AB6CBDD9-3782-4C4D-A1C6-F2831EBAA9A4}"/>
              </a:ext>
            </a:extLst>
          </p:cNvPr>
          <p:cNvSpPr/>
          <p:nvPr userDrawn="1"/>
        </p:nvSpPr>
        <p:spPr>
          <a:xfrm>
            <a:off x="3716866" y="3553270"/>
            <a:ext cx="5574195" cy="1590230"/>
          </a:xfrm>
          <a:custGeom>
            <a:avLst/>
            <a:gdLst>
              <a:gd name="connsiteX0" fmla="*/ 6915991 w 7691852"/>
              <a:gd name="connsiteY0" fmla="*/ 2072389 h 2194364"/>
              <a:gd name="connsiteX1" fmla="*/ 6915991 w 7691852"/>
              <a:gd name="connsiteY1" fmla="*/ 2174065 h 2194364"/>
              <a:gd name="connsiteX2" fmla="*/ 6882818 w 7691852"/>
              <a:gd name="connsiteY2" fmla="*/ 2194360 h 2194364"/>
              <a:gd name="connsiteX3" fmla="*/ 6711305 w 7691852"/>
              <a:gd name="connsiteY3" fmla="*/ 2194360 h 2194364"/>
              <a:gd name="connsiteX4" fmla="*/ 6915991 w 7691852"/>
              <a:gd name="connsiteY4" fmla="*/ 2072389 h 2194364"/>
              <a:gd name="connsiteX5" fmla="*/ 2371139 w 7691852"/>
              <a:gd name="connsiteY5" fmla="*/ 1967513 h 2194364"/>
              <a:gd name="connsiteX6" fmla="*/ 2371139 w 7691852"/>
              <a:gd name="connsiteY6" fmla="*/ 2050203 h 2194364"/>
              <a:gd name="connsiteX7" fmla="*/ 1689097 w 7691852"/>
              <a:gd name="connsiteY7" fmla="*/ 2194360 h 2194364"/>
              <a:gd name="connsiteX8" fmla="*/ 1444813 w 7691852"/>
              <a:gd name="connsiteY8" fmla="*/ 2194360 h 2194364"/>
              <a:gd name="connsiteX9" fmla="*/ 2371139 w 7691852"/>
              <a:gd name="connsiteY9" fmla="*/ 1967513 h 2194364"/>
              <a:gd name="connsiteX10" fmla="*/ 2751925 w 7691852"/>
              <a:gd name="connsiteY10" fmla="*/ 1949593 h 2194364"/>
              <a:gd name="connsiteX11" fmla="*/ 4059009 w 7691852"/>
              <a:gd name="connsiteY11" fmla="*/ 2194360 h 2194364"/>
              <a:gd name="connsiteX12" fmla="*/ 3814763 w 7691852"/>
              <a:gd name="connsiteY12" fmla="*/ 2194360 h 2194364"/>
              <a:gd name="connsiteX13" fmla="*/ 2751925 w 7691852"/>
              <a:gd name="connsiteY13" fmla="*/ 2031737 h 2194364"/>
              <a:gd name="connsiteX14" fmla="*/ 2371141 w 7691852"/>
              <a:gd name="connsiteY14" fmla="*/ 2050202 h 2194364"/>
              <a:gd name="connsiteX15" fmla="*/ 2371141 w 7691852"/>
              <a:gd name="connsiteY15" fmla="*/ 1967513 h 2194364"/>
              <a:gd name="connsiteX16" fmla="*/ 2751925 w 7691852"/>
              <a:gd name="connsiteY16" fmla="*/ 1949593 h 2194364"/>
              <a:gd name="connsiteX17" fmla="*/ 7204200 w 7691852"/>
              <a:gd name="connsiteY17" fmla="*/ 1841453 h 2194364"/>
              <a:gd name="connsiteX18" fmla="*/ 7349717 w 7691852"/>
              <a:gd name="connsiteY18" fmla="*/ 2194361 h 2194364"/>
              <a:gd name="connsiteX19" fmla="*/ 7261337 w 7691852"/>
              <a:gd name="connsiteY19" fmla="*/ 2194361 h 2194364"/>
              <a:gd name="connsiteX20" fmla="*/ 7173009 w 7691852"/>
              <a:gd name="connsiteY20" fmla="*/ 1981598 h 2194364"/>
              <a:gd name="connsiteX21" fmla="*/ 6915999 w 7691852"/>
              <a:gd name="connsiteY21" fmla="*/ 2174066 h 2194364"/>
              <a:gd name="connsiteX22" fmla="*/ 6915999 w 7691852"/>
              <a:gd name="connsiteY22" fmla="*/ 2072390 h 2194364"/>
              <a:gd name="connsiteX23" fmla="*/ 7204200 w 7691852"/>
              <a:gd name="connsiteY23" fmla="*/ 1841453 h 2194364"/>
              <a:gd name="connsiteX24" fmla="*/ 6915993 w 7691852"/>
              <a:gd name="connsiteY24" fmla="*/ 1815837 h 2194364"/>
              <a:gd name="connsiteX25" fmla="*/ 6915993 w 7691852"/>
              <a:gd name="connsiteY25" fmla="*/ 1918402 h 2194364"/>
              <a:gd name="connsiteX26" fmla="*/ 6373500 w 7691852"/>
              <a:gd name="connsiteY26" fmla="*/ 2194361 h 2194364"/>
              <a:gd name="connsiteX27" fmla="*/ 5976777 w 7691852"/>
              <a:gd name="connsiteY27" fmla="*/ 2194361 h 2194364"/>
              <a:gd name="connsiteX28" fmla="*/ 6915993 w 7691852"/>
              <a:gd name="connsiteY28" fmla="*/ 1815837 h 2194364"/>
              <a:gd name="connsiteX29" fmla="*/ 2371139 w 7691852"/>
              <a:gd name="connsiteY29" fmla="*/ 1758586 h 2194364"/>
              <a:gd name="connsiteX30" fmla="*/ 2371139 w 7691852"/>
              <a:gd name="connsiteY30" fmla="*/ 1841199 h 2194364"/>
              <a:gd name="connsiteX31" fmla="*/ 2371143 w 7691852"/>
              <a:gd name="connsiteY31" fmla="*/ 1841199 h 2194364"/>
              <a:gd name="connsiteX32" fmla="*/ 2174999 w 7691852"/>
              <a:gd name="connsiteY32" fmla="*/ 1864841 h 2194364"/>
              <a:gd name="connsiteX33" fmla="*/ 1108731 w 7691852"/>
              <a:gd name="connsiteY33" fmla="*/ 2194360 h 2194364"/>
              <a:gd name="connsiteX34" fmla="*/ 888716 w 7691852"/>
              <a:gd name="connsiteY34" fmla="*/ 2194360 h 2194364"/>
              <a:gd name="connsiteX35" fmla="*/ 2135792 w 7691852"/>
              <a:gd name="connsiteY35" fmla="*/ 1787607 h 2194364"/>
              <a:gd name="connsiteX36" fmla="*/ 2751923 w 7691852"/>
              <a:gd name="connsiteY36" fmla="*/ 1741999 h 2194364"/>
              <a:gd name="connsiteX37" fmla="*/ 4615115 w 7691852"/>
              <a:gd name="connsiteY37" fmla="*/ 2194360 h 2194364"/>
              <a:gd name="connsiteX38" fmla="*/ 4395125 w 7691852"/>
              <a:gd name="connsiteY38" fmla="*/ 2194360 h 2194364"/>
              <a:gd name="connsiteX39" fmla="*/ 2751923 w 7691852"/>
              <a:gd name="connsiteY39" fmla="*/ 1824193 h 2194364"/>
              <a:gd name="connsiteX40" fmla="*/ 2554306 w 7691852"/>
              <a:gd name="connsiteY40" fmla="*/ 1828610 h 2194364"/>
              <a:gd name="connsiteX41" fmla="*/ 2371143 w 7691852"/>
              <a:gd name="connsiteY41" fmla="*/ 1841199 h 2194364"/>
              <a:gd name="connsiteX42" fmla="*/ 2371149 w 7691852"/>
              <a:gd name="connsiteY42" fmla="*/ 1841198 h 2194364"/>
              <a:gd name="connsiteX43" fmla="*/ 2371149 w 7691852"/>
              <a:gd name="connsiteY43" fmla="*/ 1758585 h 2194364"/>
              <a:gd name="connsiteX44" fmla="*/ 2371139 w 7691852"/>
              <a:gd name="connsiteY44" fmla="*/ 1758586 h 2194364"/>
              <a:gd name="connsiteX45" fmla="*/ 2371139 w 7691852"/>
              <a:gd name="connsiteY45" fmla="*/ 1758585 h 2194364"/>
              <a:gd name="connsiteX46" fmla="*/ 2751923 w 7691852"/>
              <a:gd name="connsiteY46" fmla="*/ 1741999 h 2194364"/>
              <a:gd name="connsiteX47" fmla="*/ 5050800 w 7691852"/>
              <a:gd name="connsiteY47" fmla="*/ 1637317 h 2194364"/>
              <a:gd name="connsiteX48" fmla="*/ 5180734 w 7691852"/>
              <a:gd name="connsiteY48" fmla="*/ 1665892 h 2194364"/>
              <a:gd name="connsiteX49" fmla="*/ 5211925 w 7691852"/>
              <a:gd name="connsiteY49" fmla="*/ 1697871 h 2194364"/>
              <a:gd name="connsiteX50" fmla="*/ 5531838 w 7691852"/>
              <a:gd name="connsiteY50" fmla="*/ 1906582 h 2194364"/>
              <a:gd name="connsiteX51" fmla="*/ 5531838 w 7691852"/>
              <a:gd name="connsiteY51" fmla="*/ 1995406 h 2194364"/>
              <a:gd name="connsiteX52" fmla="*/ 5155626 w 7691852"/>
              <a:gd name="connsiteY52" fmla="*/ 1757573 h 2194364"/>
              <a:gd name="connsiteX53" fmla="*/ 5050800 w 7691852"/>
              <a:gd name="connsiteY53" fmla="*/ 1638206 h 2194364"/>
              <a:gd name="connsiteX54" fmla="*/ 6915991 w 7691852"/>
              <a:gd name="connsiteY54" fmla="*/ 1549923 h 2194364"/>
              <a:gd name="connsiteX55" fmla="*/ 6915991 w 7691852"/>
              <a:gd name="connsiteY55" fmla="*/ 1664566 h 2194364"/>
              <a:gd name="connsiteX56" fmla="*/ 6471364 w 7691852"/>
              <a:gd name="connsiteY56" fmla="*/ 1954774 h 2194364"/>
              <a:gd name="connsiteX57" fmla="*/ 5937989 w 7691852"/>
              <a:gd name="connsiteY57" fmla="*/ 2069213 h 2194364"/>
              <a:gd name="connsiteX58" fmla="*/ 5531843 w 7691852"/>
              <a:gd name="connsiteY58" fmla="*/ 1995401 h 2194364"/>
              <a:gd name="connsiteX59" fmla="*/ 5531843 w 7691852"/>
              <a:gd name="connsiteY59" fmla="*/ 1906577 h 2194364"/>
              <a:gd name="connsiteX60" fmla="*/ 5939437 w 7691852"/>
              <a:gd name="connsiteY60" fmla="*/ 1986930 h 2194364"/>
              <a:gd name="connsiteX61" fmla="*/ 6439360 w 7691852"/>
              <a:gd name="connsiteY61" fmla="*/ 1879551 h 2194364"/>
              <a:gd name="connsiteX62" fmla="*/ 6915991 w 7691852"/>
              <a:gd name="connsiteY62" fmla="*/ 1549923 h 2194364"/>
              <a:gd name="connsiteX63" fmla="*/ 2371140 w 7691852"/>
              <a:gd name="connsiteY63" fmla="*/ 1546393 h 2194364"/>
              <a:gd name="connsiteX64" fmla="*/ 2371140 w 7691852"/>
              <a:gd name="connsiteY64" fmla="*/ 1628930 h 2194364"/>
              <a:gd name="connsiteX65" fmla="*/ 477279 w 7691852"/>
              <a:gd name="connsiteY65" fmla="*/ 2194360 h 2194364"/>
              <a:gd name="connsiteX66" fmla="*/ 0 w 7691852"/>
              <a:gd name="connsiteY66" fmla="*/ 2194360 h 2194364"/>
              <a:gd name="connsiteX67" fmla="*/ 1061085 w 7691852"/>
              <a:gd name="connsiteY67" fmla="*/ 1898564 h 2194364"/>
              <a:gd name="connsiteX68" fmla="*/ 2371140 w 7691852"/>
              <a:gd name="connsiteY68" fmla="*/ 1546393 h 2194364"/>
              <a:gd name="connsiteX69" fmla="*/ 4191568 w 7691852"/>
              <a:gd name="connsiteY69" fmla="*/ 1403781 h 2194364"/>
              <a:gd name="connsiteX70" fmla="*/ 4287707 w 7691852"/>
              <a:gd name="connsiteY70" fmla="*/ 1457400 h 2194364"/>
              <a:gd name="connsiteX71" fmla="*/ 4705194 w 7691852"/>
              <a:gd name="connsiteY71" fmla="*/ 1904618 h 2194364"/>
              <a:gd name="connsiteX72" fmla="*/ 4474778 w 7691852"/>
              <a:gd name="connsiteY72" fmla="*/ 1812073 h 2194364"/>
              <a:gd name="connsiteX73" fmla="*/ 4426289 w 7691852"/>
              <a:gd name="connsiteY73" fmla="*/ 1792172 h 2194364"/>
              <a:gd name="connsiteX74" fmla="*/ 4195873 w 7691852"/>
              <a:gd name="connsiteY74" fmla="*/ 1448777 h 2194364"/>
              <a:gd name="connsiteX75" fmla="*/ 4191568 w 7691852"/>
              <a:gd name="connsiteY75" fmla="*/ 1403781 h 2194364"/>
              <a:gd name="connsiteX76" fmla="*/ 6915990 w 7691852"/>
              <a:gd name="connsiteY76" fmla="*/ 1226295 h 2194364"/>
              <a:gd name="connsiteX77" fmla="*/ 6915990 w 7691852"/>
              <a:gd name="connsiteY77" fmla="*/ 1361055 h 2194364"/>
              <a:gd name="connsiteX78" fmla="*/ 6776277 w 7691852"/>
              <a:gd name="connsiteY78" fmla="*/ 1490315 h 2194364"/>
              <a:gd name="connsiteX79" fmla="*/ 6300116 w 7691852"/>
              <a:gd name="connsiteY79" fmla="*/ 1641763 h 2194364"/>
              <a:gd name="connsiteX80" fmla="*/ 5874565 w 7691852"/>
              <a:gd name="connsiteY80" fmla="*/ 1535248 h 2194364"/>
              <a:gd name="connsiteX81" fmla="*/ 5849444 w 7691852"/>
              <a:gd name="connsiteY81" fmla="*/ 1441001 h 2194364"/>
              <a:gd name="connsiteX82" fmla="*/ 5879759 w 7691852"/>
              <a:gd name="connsiteY82" fmla="*/ 1444443 h 2194364"/>
              <a:gd name="connsiteX83" fmla="*/ 6304485 w 7691852"/>
              <a:gd name="connsiteY83" fmla="*/ 1560292 h 2194364"/>
              <a:gd name="connsiteX84" fmla="*/ 6727789 w 7691852"/>
              <a:gd name="connsiteY84" fmla="*/ 1423678 h 2194364"/>
              <a:gd name="connsiteX85" fmla="*/ 6915990 w 7691852"/>
              <a:gd name="connsiteY85" fmla="*/ 1226295 h 2194364"/>
              <a:gd name="connsiteX86" fmla="*/ 4024351 w 7691852"/>
              <a:gd name="connsiteY86" fmla="*/ 1219584 h 2194364"/>
              <a:gd name="connsiteX87" fmla="*/ 4065067 w 7691852"/>
              <a:gd name="connsiteY87" fmla="*/ 1219584 h 2194364"/>
              <a:gd name="connsiteX88" fmla="*/ 4933023 w 7691852"/>
              <a:gd name="connsiteY88" fmla="*/ 1854432 h 2194364"/>
              <a:gd name="connsiteX89" fmla="*/ 4882782 w 7691852"/>
              <a:gd name="connsiteY89" fmla="*/ 1506731 h 2194364"/>
              <a:gd name="connsiteX90" fmla="*/ 4882782 w 7691852"/>
              <a:gd name="connsiteY90" fmla="*/ 1465215 h 2194364"/>
              <a:gd name="connsiteX91" fmla="*/ 4923498 w 7691852"/>
              <a:gd name="connsiteY91" fmla="*/ 1465215 h 2194364"/>
              <a:gd name="connsiteX92" fmla="*/ 5414206 w 7691852"/>
              <a:gd name="connsiteY92" fmla="*/ 1591659 h 2194364"/>
              <a:gd name="connsiteX93" fmla="*/ 5531840 w 7691852"/>
              <a:gd name="connsiteY93" fmla="*/ 1657988 h 2194364"/>
              <a:gd name="connsiteX94" fmla="*/ 5531840 w 7691852"/>
              <a:gd name="connsiteY94" fmla="*/ 1750428 h 2194364"/>
              <a:gd name="connsiteX95" fmla="*/ 5531841 w 7691852"/>
              <a:gd name="connsiteY95" fmla="*/ 1750429 h 2194364"/>
              <a:gd name="connsiteX96" fmla="*/ 5531841 w 7691852"/>
              <a:gd name="connsiteY96" fmla="*/ 1750431 h 2194364"/>
              <a:gd name="connsiteX97" fmla="*/ 4965053 w 7691852"/>
              <a:gd name="connsiteY97" fmla="*/ 1548235 h 2194364"/>
              <a:gd name="connsiteX98" fmla="*/ 5263007 w 7691852"/>
              <a:gd name="connsiteY98" fmla="*/ 1982460 h 2194364"/>
              <a:gd name="connsiteX99" fmla="*/ 5488254 w 7691852"/>
              <a:gd name="connsiteY99" fmla="*/ 2098373 h 2194364"/>
              <a:gd name="connsiteX100" fmla="*/ 5040440 w 7691852"/>
              <a:gd name="connsiteY100" fmla="*/ 1999732 h 2194364"/>
              <a:gd name="connsiteX101" fmla="*/ 4106659 w 7691852"/>
              <a:gd name="connsiteY101" fmla="*/ 1302617 h 2194364"/>
              <a:gd name="connsiteX102" fmla="*/ 4440123 w 7691852"/>
              <a:gd name="connsiteY102" fmla="*/ 1896812 h 2194364"/>
              <a:gd name="connsiteX103" fmla="*/ 5504701 w 7691852"/>
              <a:gd name="connsiteY103" fmla="*/ 2194360 h 2194364"/>
              <a:gd name="connsiteX104" fmla="*/ 5026571 w 7691852"/>
              <a:gd name="connsiteY104" fmla="*/ 2194360 h 2194364"/>
              <a:gd name="connsiteX105" fmla="*/ 2751925 w 7691852"/>
              <a:gd name="connsiteY105" fmla="*/ 1613094 h 2194364"/>
              <a:gd name="connsiteX106" fmla="*/ 2371141 w 7691852"/>
              <a:gd name="connsiteY106" fmla="*/ 1628930 h 2194364"/>
              <a:gd name="connsiteX107" fmla="*/ 2371141 w 7691852"/>
              <a:gd name="connsiteY107" fmla="*/ 1546393 h 2194364"/>
              <a:gd name="connsiteX108" fmla="*/ 2751925 w 7691852"/>
              <a:gd name="connsiteY108" fmla="*/ 1530950 h 2194364"/>
              <a:gd name="connsiteX109" fmla="*/ 4137851 w 7691852"/>
              <a:gd name="connsiteY109" fmla="*/ 1776593 h 2194364"/>
              <a:gd name="connsiteX110" fmla="*/ 4024351 w 7691852"/>
              <a:gd name="connsiteY110" fmla="*/ 1260211 h 2194364"/>
              <a:gd name="connsiteX111" fmla="*/ 6915992 w 7691852"/>
              <a:gd name="connsiteY111" fmla="*/ 795638 h 2194364"/>
              <a:gd name="connsiteX112" fmla="*/ 6915991 w 7691852"/>
              <a:gd name="connsiteY112" fmla="*/ 795641 h 2194364"/>
              <a:gd name="connsiteX113" fmla="*/ 6915991 w 7691852"/>
              <a:gd name="connsiteY113" fmla="*/ 795640 h 2194364"/>
              <a:gd name="connsiteX114" fmla="*/ 6915995 w 7691852"/>
              <a:gd name="connsiteY114" fmla="*/ 795632 h 2194364"/>
              <a:gd name="connsiteX115" fmla="*/ 6915995 w 7691852"/>
              <a:gd name="connsiteY115" fmla="*/ 795635 h 2194364"/>
              <a:gd name="connsiteX116" fmla="*/ 6915992 w 7691852"/>
              <a:gd name="connsiteY116" fmla="*/ 795638 h 2194364"/>
              <a:gd name="connsiteX117" fmla="*/ 6915995 w 7691852"/>
              <a:gd name="connsiteY117" fmla="*/ 621892 h 2194364"/>
              <a:gd name="connsiteX118" fmla="*/ 6954739 w 7691852"/>
              <a:gd name="connsiteY118" fmla="*/ 621892 h 2194364"/>
              <a:gd name="connsiteX119" fmla="*/ 6954739 w 7691852"/>
              <a:gd name="connsiteY119" fmla="*/ 663396 h 2194364"/>
              <a:gd name="connsiteX120" fmla="*/ 6944519 w 7691852"/>
              <a:gd name="connsiteY120" fmla="*/ 733357 h 2194364"/>
              <a:gd name="connsiteX121" fmla="*/ 6915995 w 7691852"/>
              <a:gd name="connsiteY121" fmla="*/ 795632 h 2194364"/>
              <a:gd name="connsiteX122" fmla="*/ 6915994 w 7691852"/>
              <a:gd name="connsiteY122" fmla="*/ 414401 h 2194364"/>
              <a:gd name="connsiteX123" fmla="*/ 7162603 w 7691852"/>
              <a:gd name="connsiteY123" fmla="*/ 663385 h 2194364"/>
              <a:gd name="connsiteX124" fmla="*/ 6915994 w 7691852"/>
              <a:gd name="connsiteY124" fmla="*/ 1361059 h 2194364"/>
              <a:gd name="connsiteX125" fmla="*/ 6915994 w 7691852"/>
              <a:gd name="connsiteY125" fmla="*/ 1226299 h 2194364"/>
              <a:gd name="connsiteX126" fmla="*/ 7080319 w 7691852"/>
              <a:gd name="connsiteY126" fmla="*/ 663385 h 2194364"/>
              <a:gd name="connsiteX127" fmla="*/ 6915994 w 7691852"/>
              <a:gd name="connsiteY127" fmla="*/ 496570 h 2194364"/>
              <a:gd name="connsiteX128" fmla="*/ 6914022 w 7691852"/>
              <a:gd name="connsiteY128" fmla="*/ 414302 h 2194364"/>
              <a:gd name="connsiteX129" fmla="*/ 6915990 w 7691852"/>
              <a:gd name="connsiteY129" fmla="*/ 414404 h 2194364"/>
              <a:gd name="connsiteX130" fmla="*/ 6915990 w 7691852"/>
              <a:gd name="connsiteY130" fmla="*/ 496573 h 2194364"/>
              <a:gd name="connsiteX131" fmla="*/ 6914022 w 7691852"/>
              <a:gd name="connsiteY131" fmla="*/ 496471 h 2194364"/>
              <a:gd name="connsiteX132" fmla="*/ 6746839 w 7691852"/>
              <a:gd name="connsiteY132" fmla="*/ 663387 h 2194364"/>
              <a:gd name="connsiteX133" fmla="*/ 6746839 w 7691852"/>
              <a:gd name="connsiteY133" fmla="*/ 704040 h 2194364"/>
              <a:gd name="connsiteX134" fmla="*/ 6664543 w 7691852"/>
              <a:gd name="connsiteY134" fmla="*/ 704040 h 2194364"/>
              <a:gd name="connsiteX135" fmla="*/ 6664543 w 7691852"/>
              <a:gd name="connsiteY135" fmla="*/ 663387 h 2194364"/>
              <a:gd name="connsiteX136" fmla="*/ 6914022 w 7691852"/>
              <a:gd name="connsiteY136" fmla="*/ 414302 h 2194364"/>
              <a:gd name="connsiteX137" fmla="*/ 6914027 w 7691852"/>
              <a:gd name="connsiteY137" fmla="*/ 206711 h 2194364"/>
              <a:gd name="connsiteX138" fmla="*/ 6915995 w 7691852"/>
              <a:gd name="connsiteY138" fmla="*/ 206774 h 2194364"/>
              <a:gd name="connsiteX139" fmla="*/ 6915995 w 7691852"/>
              <a:gd name="connsiteY139" fmla="*/ 206770 h 2194364"/>
              <a:gd name="connsiteX140" fmla="*/ 7370503 w 7691852"/>
              <a:gd name="connsiteY140" fmla="*/ 662548 h 2194364"/>
              <a:gd name="connsiteX141" fmla="*/ 6915995 w 7691852"/>
              <a:gd name="connsiteY141" fmla="*/ 1664565 h 2194364"/>
              <a:gd name="connsiteX142" fmla="*/ 6915995 w 7691852"/>
              <a:gd name="connsiteY142" fmla="*/ 1549922 h 2194364"/>
              <a:gd name="connsiteX143" fmla="*/ 7289070 w 7691852"/>
              <a:gd name="connsiteY143" fmla="*/ 663386 h 2194364"/>
              <a:gd name="connsiteX144" fmla="*/ 6915995 w 7691852"/>
              <a:gd name="connsiteY144" fmla="*/ 288088 h 2194364"/>
              <a:gd name="connsiteX145" fmla="*/ 6915995 w 7691852"/>
              <a:gd name="connsiteY145" fmla="*/ 288080 h 2194364"/>
              <a:gd name="connsiteX146" fmla="*/ 6914027 w 7691852"/>
              <a:gd name="connsiteY146" fmla="*/ 288029 h 2194364"/>
              <a:gd name="connsiteX147" fmla="*/ 6538094 w 7691852"/>
              <a:gd name="connsiteY147" fmla="*/ 663390 h 2194364"/>
              <a:gd name="connsiteX148" fmla="*/ 6705239 w 7691852"/>
              <a:gd name="connsiteY148" fmla="*/ 829481 h 2194364"/>
              <a:gd name="connsiteX149" fmla="*/ 6872422 w 7691852"/>
              <a:gd name="connsiteY149" fmla="*/ 663390 h 2194364"/>
              <a:gd name="connsiteX150" fmla="*/ 6872422 w 7691852"/>
              <a:gd name="connsiteY150" fmla="*/ 621887 h 2194364"/>
              <a:gd name="connsiteX151" fmla="*/ 6915995 w 7691852"/>
              <a:gd name="connsiteY151" fmla="*/ 621887 h 2194364"/>
              <a:gd name="connsiteX152" fmla="*/ 6915995 w 7691852"/>
              <a:gd name="connsiteY152" fmla="*/ 621892 h 2194364"/>
              <a:gd name="connsiteX153" fmla="*/ 6915991 w 7691852"/>
              <a:gd name="connsiteY153" fmla="*/ 621892 h 2194364"/>
              <a:gd name="connsiteX154" fmla="*/ 6915991 w 7691852"/>
              <a:gd name="connsiteY154" fmla="*/ 795640 h 2194364"/>
              <a:gd name="connsiteX155" fmla="*/ 6876891 w 7691852"/>
              <a:gd name="connsiteY155" fmla="*/ 843094 h 2194364"/>
              <a:gd name="connsiteX156" fmla="*/ 6705239 w 7691852"/>
              <a:gd name="connsiteY156" fmla="*/ 911637 h 2194364"/>
              <a:gd name="connsiteX157" fmla="*/ 6456649 w 7691852"/>
              <a:gd name="connsiteY157" fmla="*/ 663390 h 2194364"/>
              <a:gd name="connsiteX158" fmla="*/ 6914027 w 7691852"/>
              <a:gd name="connsiteY158" fmla="*/ 206711 h 2194364"/>
              <a:gd name="connsiteX159" fmla="*/ 6915996 w 7691852"/>
              <a:gd name="connsiteY159" fmla="*/ 45 h 2194364"/>
              <a:gd name="connsiteX160" fmla="*/ 7579241 w 7691852"/>
              <a:gd name="connsiteY160" fmla="*/ 662540 h 2194364"/>
              <a:gd name="connsiteX161" fmla="*/ 7579241 w 7691852"/>
              <a:gd name="connsiteY161" fmla="*/ 663391 h 2194364"/>
              <a:gd name="connsiteX162" fmla="*/ 7389554 w 7691852"/>
              <a:gd name="connsiteY162" fmla="*/ 1385640 h 2194364"/>
              <a:gd name="connsiteX163" fmla="*/ 7691852 w 7691852"/>
              <a:gd name="connsiteY163" fmla="*/ 2194364 h 2194364"/>
              <a:gd name="connsiteX164" fmla="*/ 7604387 w 7691852"/>
              <a:gd name="connsiteY164" fmla="*/ 2194364 h 2194364"/>
              <a:gd name="connsiteX165" fmla="*/ 7334969 w 7691852"/>
              <a:gd name="connsiteY165" fmla="*/ 1475607 h 2194364"/>
              <a:gd name="connsiteX166" fmla="*/ 6915996 w 7691852"/>
              <a:gd name="connsiteY166" fmla="*/ 1918393 h 2194364"/>
              <a:gd name="connsiteX167" fmla="*/ 6915996 w 7691852"/>
              <a:gd name="connsiteY167" fmla="*/ 1815840 h 2194364"/>
              <a:gd name="connsiteX168" fmla="*/ 7496970 w 7691852"/>
              <a:gd name="connsiteY168" fmla="*/ 663391 h 2194364"/>
              <a:gd name="connsiteX169" fmla="*/ 7032960 w 7691852"/>
              <a:gd name="connsiteY169" fmla="*/ 92674 h 2194364"/>
              <a:gd name="connsiteX170" fmla="*/ 6916000 w 7691852"/>
              <a:gd name="connsiteY170" fmla="*/ 80487 h 2194364"/>
              <a:gd name="connsiteX171" fmla="*/ 6916000 w 7691852"/>
              <a:gd name="connsiteY171" fmla="*/ 51 h 2194364"/>
              <a:gd name="connsiteX172" fmla="*/ 6915996 w 7691852"/>
              <a:gd name="connsiteY172" fmla="*/ 51 h 2194364"/>
              <a:gd name="connsiteX173" fmla="*/ 6914019 w 7691852"/>
              <a:gd name="connsiteY173" fmla="*/ 0 h 2194364"/>
              <a:gd name="connsiteX174" fmla="*/ 6915996 w 7691852"/>
              <a:gd name="connsiteY174" fmla="*/ 51 h 2194364"/>
              <a:gd name="connsiteX175" fmla="*/ 6915996 w 7691852"/>
              <a:gd name="connsiteY175" fmla="*/ 80487 h 2194364"/>
              <a:gd name="connsiteX176" fmla="*/ 6916000 w 7691852"/>
              <a:gd name="connsiteY176" fmla="*/ 80487 h 2194364"/>
              <a:gd name="connsiteX177" fmla="*/ 6916000 w 7691852"/>
              <a:gd name="connsiteY177" fmla="*/ 80493 h 2194364"/>
              <a:gd name="connsiteX178" fmla="*/ 6914019 w 7691852"/>
              <a:gd name="connsiteY178" fmla="*/ 80442 h 2194364"/>
              <a:gd name="connsiteX179" fmla="*/ 6330187 w 7691852"/>
              <a:gd name="connsiteY179" fmla="*/ 663384 h 2194364"/>
              <a:gd name="connsiteX180" fmla="*/ 6705587 w 7691852"/>
              <a:gd name="connsiteY180" fmla="*/ 1038098 h 2194364"/>
              <a:gd name="connsiteX181" fmla="*/ 6810070 w 7691852"/>
              <a:gd name="connsiteY181" fmla="*/ 1023201 h 2194364"/>
              <a:gd name="connsiteX182" fmla="*/ 6901027 w 7691852"/>
              <a:gd name="connsiteY182" fmla="*/ 996417 h 2194364"/>
              <a:gd name="connsiteX183" fmla="*/ 6858558 w 7691852"/>
              <a:gd name="connsiteY183" fmla="*/ 1080325 h 2194364"/>
              <a:gd name="connsiteX184" fmla="*/ 6347523 w 7691852"/>
              <a:gd name="connsiteY184" fmla="*/ 1434084 h 2194364"/>
              <a:gd name="connsiteX185" fmla="*/ 5759373 w 7691852"/>
              <a:gd name="connsiteY185" fmla="*/ 1353642 h 2194364"/>
              <a:gd name="connsiteX186" fmla="*/ 6064554 w 7691852"/>
              <a:gd name="connsiteY186" fmla="*/ 1755496 h 2194364"/>
              <a:gd name="connsiteX187" fmla="*/ 6136182 w 7691852"/>
              <a:gd name="connsiteY187" fmla="*/ 1749768 h 2194364"/>
              <a:gd name="connsiteX188" fmla="*/ 6301396 w 7691852"/>
              <a:gd name="connsiteY188" fmla="*/ 1764068 h 2194364"/>
              <a:gd name="connsiteX189" fmla="*/ 6419405 w 7691852"/>
              <a:gd name="connsiteY189" fmla="*/ 1756702 h 2194364"/>
              <a:gd name="connsiteX190" fmla="*/ 5963780 w 7691852"/>
              <a:gd name="connsiteY190" fmla="*/ 1845793 h 2194364"/>
              <a:gd name="connsiteX191" fmla="*/ 5615644 w 7691852"/>
              <a:gd name="connsiteY191" fmla="*/ 1787639 h 2194364"/>
              <a:gd name="connsiteX192" fmla="*/ 5531841 w 7691852"/>
              <a:gd name="connsiteY192" fmla="*/ 1750429 h 2194364"/>
              <a:gd name="connsiteX193" fmla="*/ 5531841 w 7691852"/>
              <a:gd name="connsiteY193" fmla="*/ 1657988 h 2194364"/>
              <a:gd name="connsiteX194" fmla="*/ 5531840 w 7691852"/>
              <a:gd name="connsiteY194" fmla="*/ 1657988 h 2194364"/>
              <a:gd name="connsiteX195" fmla="*/ 5531840 w 7691852"/>
              <a:gd name="connsiteY195" fmla="*/ 1657985 h 2194364"/>
              <a:gd name="connsiteX196" fmla="*/ 5827801 w 7691852"/>
              <a:gd name="connsiteY196" fmla="*/ 1755826 h 2194364"/>
              <a:gd name="connsiteX197" fmla="*/ 5676188 w 7691852"/>
              <a:gd name="connsiteY197" fmla="*/ 1312113 h 2194364"/>
              <a:gd name="connsiteX198" fmla="*/ 5676188 w 7691852"/>
              <a:gd name="connsiteY198" fmla="*/ 1271448 h 2194364"/>
              <a:gd name="connsiteX199" fmla="*/ 5716917 w 7691852"/>
              <a:gd name="connsiteY199" fmla="*/ 1271448 h 2194364"/>
              <a:gd name="connsiteX200" fmla="*/ 6347523 w 7691852"/>
              <a:gd name="connsiteY200" fmla="*/ 1352766 h 2194364"/>
              <a:gd name="connsiteX201" fmla="*/ 6741617 w 7691852"/>
              <a:gd name="connsiteY201" fmla="*/ 1118362 h 2194364"/>
              <a:gd name="connsiteX202" fmla="*/ 6705422 w 7691852"/>
              <a:gd name="connsiteY202" fmla="*/ 1119784 h 2194364"/>
              <a:gd name="connsiteX203" fmla="*/ 6248780 w 7691852"/>
              <a:gd name="connsiteY203" fmla="*/ 663384 h 2194364"/>
              <a:gd name="connsiteX204" fmla="*/ 6914019 w 7691852"/>
              <a:gd name="connsiteY204" fmla="*/ 0 h 2194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Lst>
            <a:rect l="l" t="t" r="r" b="b"/>
            <a:pathLst>
              <a:path w="7691852" h="2194364">
                <a:moveTo>
                  <a:pt x="6915991" y="2072389"/>
                </a:moveTo>
                <a:lnTo>
                  <a:pt x="6915991" y="2174065"/>
                </a:lnTo>
                <a:cubicBezTo>
                  <a:pt x="6905005" y="2180923"/>
                  <a:pt x="6893969" y="2187730"/>
                  <a:pt x="6882818" y="2194360"/>
                </a:cubicBezTo>
                <a:lnTo>
                  <a:pt x="6711305" y="2194360"/>
                </a:lnTo>
                <a:cubicBezTo>
                  <a:pt x="6780850" y="2158431"/>
                  <a:pt x="6849049" y="2117614"/>
                  <a:pt x="6915991" y="2072389"/>
                </a:cubicBezTo>
                <a:close/>
                <a:moveTo>
                  <a:pt x="2371139" y="1967513"/>
                </a:moveTo>
                <a:lnTo>
                  <a:pt x="2371139" y="2050203"/>
                </a:lnTo>
                <a:cubicBezTo>
                  <a:pt x="2107626" y="2076771"/>
                  <a:pt x="1887980" y="2129756"/>
                  <a:pt x="1689097" y="2194360"/>
                </a:cubicBezTo>
                <a:lnTo>
                  <a:pt x="1444813" y="2194360"/>
                </a:lnTo>
                <a:cubicBezTo>
                  <a:pt x="1708198" y="2093522"/>
                  <a:pt x="1994812" y="2004292"/>
                  <a:pt x="2371139" y="1967513"/>
                </a:cubicBezTo>
                <a:close/>
                <a:moveTo>
                  <a:pt x="2751925" y="1949593"/>
                </a:moveTo>
                <a:cubicBezTo>
                  <a:pt x="3327946" y="1949593"/>
                  <a:pt x="3714280" y="2062026"/>
                  <a:pt x="4059009" y="2194360"/>
                </a:cubicBezTo>
                <a:lnTo>
                  <a:pt x="3814763" y="2194360"/>
                </a:lnTo>
                <a:cubicBezTo>
                  <a:pt x="3527171" y="2100939"/>
                  <a:pt x="3196273" y="2031737"/>
                  <a:pt x="2751925" y="2031737"/>
                </a:cubicBezTo>
                <a:cubicBezTo>
                  <a:pt x="2614867" y="2031737"/>
                  <a:pt x="2488667" y="2038366"/>
                  <a:pt x="2371141" y="2050202"/>
                </a:cubicBezTo>
                <a:lnTo>
                  <a:pt x="2371141" y="1967513"/>
                </a:lnTo>
                <a:cubicBezTo>
                  <a:pt x="2488667" y="1956006"/>
                  <a:pt x="2614854" y="1949593"/>
                  <a:pt x="2751925" y="1949593"/>
                </a:cubicBezTo>
                <a:close/>
                <a:moveTo>
                  <a:pt x="7204200" y="1841453"/>
                </a:moveTo>
                <a:lnTo>
                  <a:pt x="7349717" y="2194361"/>
                </a:lnTo>
                <a:lnTo>
                  <a:pt x="7261337" y="2194361"/>
                </a:lnTo>
                <a:lnTo>
                  <a:pt x="7173009" y="1981598"/>
                </a:lnTo>
                <a:cubicBezTo>
                  <a:pt x="7092656" y="2053340"/>
                  <a:pt x="7006753" y="2117475"/>
                  <a:pt x="6915999" y="2174066"/>
                </a:cubicBezTo>
                <a:lnTo>
                  <a:pt x="6915999" y="2072390"/>
                </a:lnTo>
                <a:cubicBezTo>
                  <a:pt x="7015008" y="2005486"/>
                  <a:pt x="7111185" y="1928677"/>
                  <a:pt x="7204200" y="1841453"/>
                </a:cubicBezTo>
                <a:close/>
                <a:moveTo>
                  <a:pt x="6915993" y="1815837"/>
                </a:moveTo>
                <a:lnTo>
                  <a:pt x="6915993" y="1918402"/>
                </a:lnTo>
                <a:cubicBezTo>
                  <a:pt x="6755770" y="2036741"/>
                  <a:pt x="6572648" y="2130899"/>
                  <a:pt x="6373500" y="2194361"/>
                </a:cubicBezTo>
                <a:lnTo>
                  <a:pt x="5976777" y="2194361"/>
                </a:lnTo>
                <a:cubicBezTo>
                  <a:pt x="6334765" y="2155968"/>
                  <a:pt x="6659453" y="2019418"/>
                  <a:pt x="6915993" y="1815837"/>
                </a:cubicBezTo>
                <a:close/>
                <a:moveTo>
                  <a:pt x="2371139" y="1758586"/>
                </a:moveTo>
                <a:lnTo>
                  <a:pt x="2371139" y="1841199"/>
                </a:lnTo>
                <a:lnTo>
                  <a:pt x="2371143" y="1841199"/>
                </a:lnTo>
                <a:lnTo>
                  <a:pt x="2174999" y="1864841"/>
                </a:lnTo>
                <a:cubicBezTo>
                  <a:pt x="1736054" y="1930443"/>
                  <a:pt x="1422314" y="2065489"/>
                  <a:pt x="1108731" y="2194360"/>
                </a:cubicBezTo>
                <a:lnTo>
                  <a:pt x="888716" y="2194360"/>
                </a:lnTo>
                <a:cubicBezTo>
                  <a:pt x="1268186" y="2048576"/>
                  <a:pt x="1613380" y="1869955"/>
                  <a:pt x="2135792" y="1787607"/>
                </a:cubicBezTo>
                <a:close/>
                <a:moveTo>
                  <a:pt x="2751923" y="1741999"/>
                </a:moveTo>
                <a:cubicBezTo>
                  <a:pt x="3655350" y="1741999"/>
                  <a:pt x="4104943" y="1998018"/>
                  <a:pt x="4615115" y="2194360"/>
                </a:cubicBezTo>
                <a:lnTo>
                  <a:pt x="4395125" y="2194360"/>
                </a:lnTo>
                <a:cubicBezTo>
                  <a:pt x="3959401" y="2015316"/>
                  <a:pt x="3523702" y="1824193"/>
                  <a:pt x="2751923" y="1824193"/>
                </a:cubicBezTo>
                <a:cubicBezTo>
                  <a:pt x="2683457" y="1824193"/>
                  <a:pt x="2617678" y="1825721"/>
                  <a:pt x="2554306" y="1828610"/>
                </a:cubicBezTo>
                <a:lnTo>
                  <a:pt x="2371143" y="1841199"/>
                </a:lnTo>
                <a:lnTo>
                  <a:pt x="2371149" y="1841198"/>
                </a:lnTo>
                <a:lnTo>
                  <a:pt x="2371149" y="1758585"/>
                </a:lnTo>
                <a:lnTo>
                  <a:pt x="2371139" y="1758586"/>
                </a:lnTo>
                <a:lnTo>
                  <a:pt x="2371139" y="1758585"/>
                </a:lnTo>
                <a:cubicBezTo>
                  <a:pt x="2488893" y="1747955"/>
                  <a:pt x="2615119" y="1741999"/>
                  <a:pt x="2751923" y="1741999"/>
                </a:cubicBezTo>
                <a:close/>
                <a:moveTo>
                  <a:pt x="5050800" y="1637317"/>
                </a:moveTo>
                <a:cubicBezTo>
                  <a:pt x="5100165" y="1643413"/>
                  <a:pt x="5141770" y="1653776"/>
                  <a:pt x="5180734" y="1665892"/>
                </a:cubicBezTo>
                <a:cubicBezTo>
                  <a:pt x="5192888" y="1679735"/>
                  <a:pt x="5204127" y="1690974"/>
                  <a:pt x="5211925" y="1697871"/>
                </a:cubicBezTo>
                <a:cubicBezTo>
                  <a:pt x="5307797" y="1788714"/>
                  <a:pt x="5415785" y="1858310"/>
                  <a:pt x="5531838" y="1906582"/>
                </a:cubicBezTo>
                <a:lnTo>
                  <a:pt x="5531838" y="1995406"/>
                </a:lnTo>
                <a:cubicBezTo>
                  <a:pt x="5394424" y="1943120"/>
                  <a:pt x="5267157" y="1863593"/>
                  <a:pt x="5155626" y="1757573"/>
                </a:cubicBezTo>
                <a:cubicBezTo>
                  <a:pt x="5146977" y="1748937"/>
                  <a:pt x="5094983" y="1699623"/>
                  <a:pt x="5050800" y="1638206"/>
                </a:cubicBezTo>
                <a:close/>
                <a:moveTo>
                  <a:pt x="6915991" y="1549923"/>
                </a:moveTo>
                <a:lnTo>
                  <a:pt x="6915991" y="1664566"/>
                </a:lnTo>
                <a:cubicBezTo>
                  <a:pt x="6788521" y="1783895"/>
                  <a:pt x="6638496" y="1883285"/>
                  <a:pt x="6471364" y="1954774"/>
                </a:cubicBezTo>
                <a:cubicBezTo>
                  <a:pt x="6292179" y="2031697"/>
                  <a:pt x="6111700" y="2069213"/>
                  <a:pt x="5937989" y="2069213"/>
                </a:cubicBezTo>
                <a:cubicBezTo>
                  <a:pt x="5796625" y="2069213"/>
                  <a:pt x="5659834" y="2044105"/>
                  <a:pt x="5531843" y="1995401"/>
                </a:cubicBezTo>
                <a:lnTo>
                  <a:pt x="5531843" y="1906577"/>
                </a:lnTo>
                <a:cubicBezTo>
                  <a:pt x="5659580" y="1959701"/>
                  <a:pt x="5797095" y="1986930"/>
                  <a:pt x="5939437" y="1986930"/>
                </a:cubicBezTo>
                <a:cubicBezTo>
                  <a:pt x="6102467" y="1986930"/>
                  <a:pt x="6271707" y="1951548"/>
                  <a:pt x="6439360" y="1879551"/>
                </a:cubicBezTo>
                <a:cubicBezTo>
                  <a:pt x="6622760" y="1801218"/>
                  <a:pt x="6784266" y="1687299"/>
                  <a:pt x="6915991" y="1549923"/>
                </a:cubicBezTo>
                <a:close/>
                <a:moveTo>
                  <a:pt x="2371140" y="1546393"/>
                </a:moveTo>
                <a:lnTo>
                  <a:pt x="2371140" y="1628930"/>
                </a:lnTo>
                <a:cubicBezTo>
                  <a:pt x="1497240" y="1704343"/>
                  <a:pt x="1092454" y="2031254"/>
                  <a:pt x="477279" y="2194360"/>
                </a:cubicBezTo>
                <a:lnTo>
                  <a:pt x="0" y="2194360"/>
                </a:lnTo>
                <a:cubicBezTo>
                  <a:pt x="431355" y="2157174"/>
                  <a:pt x="738861" y="2030898"/>
                  <a:pt x="1061085" y="1898564"/>
                </a:cubicBezTo>
                <a:cubicBezTo>
                  <a:pt x="1423948" y="1748577"/>
                  <a:pt x="1797151" y="1594564"/>
                  <a:pt x="2371140" y="1546393"/>
                </a:cubicBezTo>
                <a:close/>
                <a:moveTo>
                  <a:pt x="4191568" y="1403781"/>
                </a:moveTo>
                <a:cubicBezTo>
                  <a:pt x="4226188" y="1416786"/>
                  <a:pt x="4257392" y="1434083"/>
                  <a:pt x="4287707" y="1457400"/>
                </a:cubicBezTo>
                <a:cubicBezTo>
                  <a:pt x="4376048" y="1646008"/>
                  <a:pt x="4524156" y="1800796"/>
                  <a:pt x="4705194" y="1904618"/>
                </a:cubicBezTo>
                <a:cubicBezTo>
                  <a:pt x="4628092" y="1875205"/>
                  <a:pt x="4551880" y="1843201"/>
                  <a:pt x="4474778" y="1812073"/>
                </a:cubicBezTo>
                <a:cubicBezTo>
                  <a:pt x="4459195" y="1805139"/>
                  <a:pt x="4441872" y="1798205"/>
                  <a:pt x="4426289" y="1792172"/>
                </a:cubicBezTo>
                <a:cubicBezTo>
                  <a:pt x="4328398" y="1693570"/>
                  <a:pt x="4249582" y="1578533"/>
                  <a:pt x="4195873" y="1448777"/>
                </a:cubicBezTo>
                <a:cubicBezTo>
                  <a:pt x="4194159" y="1434083"/>
                  <a:pt x="4193282" y="1419377"/>
                  <a:pt x="4191568" y="1403781"/>
                </a:cubicBezTo>
                <a:close/>
                <a:moveTo>
                  <a:pt x="6915990" y="1226295"/>
                </a:moveTo>
                <a:lnTo>
                  <a:pt x="6915990" y="1361055"/>
                </a:lnTo>
                <a:cubicBezTo>
                  <a:pt x="6874042" y="1409391"/>
                  <a:pt x="6827357" y="1452838"/>
                  <a:pt x="6776277" y="1490315"/>
                </a:cubicBezTo>
                <a:cubicBezTo>
                  <a:pt x="6631891" y="1595738"/>
                  <a:pt x="6464492" y="1641763"/>
                  <a:pt x="6300116" y="1641763"/>
                </a:cubicBezTo>
                <a:cubicBezTo>
                  <a:pt x="6148961" y="1641763"/>
                  <a:pt x="6000320" y="1602812"/>
                  <a:pt x="5874565" y="1535248"/>
                </a:cubicBezTo>
                <a:cubicBezTo>
                  <a:pt x="5863338" y="1507575"/>
                  <a:pt x="5855515" y="1476447"/>
                  <a:pt x="5849444" y="1441001"/>
                </a:cubicBezTo>
                <a:cubicBezTo>
                  <a:pt x="5859833" y="1441852"/>
                  <a:pt x="5869358" y="1443592"/>
                  <a:pt x="5879759" y="1444443"/>
                </a:cubicBezTo>
                <a:cubicBezTo>
                  <a:pt x="5979898" y="1505403"/>
                  <a:pt x="6134813" y="1560292"/>
                  <a:pt x="6304485" y="1560292"/>
                </a:cubicBezTo>
                <a:cubicBezTo>
                  <a:pt x="6443067" y="1560292"/>
                  <a:pt x="6591492" y="1523627"/>
                  <a:pt x="6727789" y="1423678"/>
                </a:cubicBezTo>
                <a:cubicBezTo>
                  <a:pt x="6800814" y="1370211"/>
                  <a:pt x="6864022" y="1303244"/>
                  <a:pt x="6915990" y="1226295"/>
                </a:cubicBezTo>
                <a:close/>
                <a:moveTo>
                  <a:pt x="4024351" y="1219584"/>
                </a:moveTo>
                <a:lnTo>
                  <a:pt x="4065067" y="1219584"/>
                </a:lnTo>
                <a:cubicBezTo>
                  <a:pt x="4484332" y="1219584"/>
                  <a:pt x="4593463" y="1639916"/>
                  <a:pt x="4933023" y="1854432"/>
                </a:cubicBezTo>
                <a:cubicBezTo>
                  <a:pt x="4888827" y="1754978"/>
                  <a:pt x="4882782" y="1630391"/>
                  <a:pt x="4882782" y="1506731"/>
                </a:cubicBezTo>
                <a:lnTo>
                  <a:pt x="4882782" y="1465215"/>
                </a:lnTo>
                <a:lnTo>
                  <a:pt x="4923498" y="1465215"/>
                </a:lnTo>
                <a:cubicBezTo>
                  <a:pt x="5162252" y="1465215"/>
                  <a:pt x="5295271" y="1525372"/>
                  <a:pt x="5414206" y="1591659"/>
                </a:cubicBezTo>
                <a:lnTo>
                  <a:pt x="5531840" y="1657988"/>
                </a:lnTo>
                <a:lnTo>
                  <a:pt x="5531840" y="1750428"/>
                </a:lnTo>
                <a:lnTo>
                  <a:pt x="5531841" y="1750429"/>
                </a:lnTo>
                <a:lnTo>
                  <a:pt x="5531841" y="1750431"/>
                </a:lnTo>
                <a:cubicBezTo>
                  <a:pt x="5364988" y="1666853"/>
                  <a:pt x="5248364" y="1557264"/>
                  <a:pt x="4965053" y="1548235"/>
                </a:cubicBezTo>
                <a:cubicBezTo>
                  <a:pt x="4969396" y="1902869"/>
                  <a:pt x="5074196" y="1940093"/>
                  <a:pt x="5263007" y="1982460"/>
                </a:cubicBezTo>
                <a:cubicBezTo>
                  <a:pt x="5334051" y="2029146"/>
                  <a:pt x="5409425" y="2068096"/>
                  <a:pt x="5488254" y="2098373"/>
                </a:cubicBezTo>
                <a:cubicBezTo>
                  <a:pt x="5343614" y="2087108"/>
                  <a:pt x="5186795" y="2060311"/>
                  <a:pt x="5040440" y="1999732"/>
                </a:cubicBezTo>
                <a:cubicBezTo>
                  <a:pt x="4577855" y="1821589"/>
                  <a:pt x="4490390" y="1334633"/>
                  <a:pt x="4106659" y="1302617"/>
                </a:cubicBezTo>
                <a:cubicBezTo>
                  <a:pt x="4108374" y="1605321"/>
                  <a:pt x="4162082" y="1782651"/>
                  <a:pt x="4440123" y="1896812"/>
                </a:cubicBezTo>
                <a:cubicBezTo>
                  <a:pt x="4763249" y="2030022"/>
                  <a:pt x="5072469" y="2157174"/>
                  <a:pt x="5504701" y="2194360"/>
                </a:cubicBezTo>
                <a:lnTo>
                  <a:pt x="5026571" y="2194360"/>
                </a:lnTo>
                <a:cubicBezTo>
                  <a:pt x="4328389" y="2009257"/>
                  <a:pt x="3901377" y="1613094"/>
                  <a:pt x="2751925" y="1613094"/>
                </a:cubicBezTo>
                <a:cubicBezTo>
                  <a:pt x="2615311" y="1613094"/>
                  <a:pt x="2489010" y="1618745"/>
                  <a:pt x="2371141" y="1628930"/>
                </a:cubicBezTo>
                <a:lnTo>
                  <a:pt x="2371141" y="1546393"/>
                </a:lnTo>
                <a:cubicBezTo>
                  <a:pt x="2489099" y="1536474"/>
                  <a:pt x="2615337" y="1530950"/>
                  <a:pt x="2751925" y="1530950"/>
                </a:cubicBezTo>
                <a:cubicBezTo>
                  <a:pt x="3371266" y="1530950"/>
                  <a:pt x="3781819" y="1642507"/>
                  <a:pt x="4137851" y="1776593"/>
                </a:cubicBezTo>
                <a:cubicBezTo>
                  <a:pt x="4025253" y="1620028"/>
                  <a:pt x="4024351" y="1420244"/>
                  <a:pt x="4024351" y="1260211"/>
                </a:cubicBezTo>
                <a:close/>
                <a:moveTo>
                  <a:pt x="6915992" y="795638"/>
                </a:moveTo>
                <a:lnTo>
                  <a:pt x="6915991" y="795641"/>
                </a:lnTo>
                <a:lnTo>
                  <a:pt x="6915991" y="795640"/>
                </a:lnTo>
                <a:close/>
                <a:moveTo>
                  <a:pt x="6915995" y="795632"/>
                </a:moveTo>
                <a:lnTo>
                  <a:pt x="6915995" y="795635"/>
                </a:lnTo>
                <a:lnTo>
                  <a:pt x="6915992" y="795638"/>
                </a:lnTo>
                <a:close/>
                <a:moveTo>
                  <a:pt x="6915995" y="621892"/>
                </a:moveTo>
                <a:lnTo>
                  <a:pt x="6954739" y="621892"/>
                </a:lnTo>
                <a:lnTo>
                  <a:pt x="6954739" y="663396"/>
                </a:lnTo>
                <a:cubicBezTo>
                  <a:pt x="6954739" y="687697"/>
                  <a:pt x="6951154" y="711167"/>
                  <a:pt x="6944519" y="733357"/>
                </a:cubicBezTo>
                <a:lnTo>
                  <a:pt x="6915995" y="795632"/>
                </a:lnTo>
                <a:close/>
                <a:moveTo>
                  <a:pt x="6915994" y="414401"/>
                </a:moveTo>
                <a:cubicBezTo>
                  <a:pt x="7051948" y="415493"/>
                  <a:pt x="7162603" y="526542"/>
                  <a:pt x="7162603" y="663385"/>
                </a:cubicBezTo>
                <a:cubicBezTo>
                  <a:pt x="7162603" y="931481"/>
                  <a:pt x="7072585" y="1180694"/>
                  <a:pt x="6915994" y="1361059"/>
                </a:cubicBezTo>
                <a:lnTo>
                  <a:pt x="6915994" y="1226299"/>
                </a:lnTo>
                <a:cubicBezTo>
                  <a:pt x="7021252" y="1070496"/>
                  <a:pt x="7080319" y="873557"/>
                  <a:pt x="7080319" y="663385"/>
                </a:cubicBezTo>
                <a:cubicBezTo>
                  <a:pt x="7080319" y="571551"/>
                  <a:pt x="7006875" y="497637"/>
                  <a:pt x="6915994" y="496570"/>
                </a:cubicBezTo>
                <a:close/>
                <a:moveTo>
                  <a:pt x="6914022" y="414302"/>
                </a:moveTo>
                <a:cubicBezTo>
                  <a:pt x="6914695" y="414302"/>
                  <a:pt x="6915343" y="414404"/>
                  <a:pt x="6915990" y="414404"/>
                </a:cubicBezTo>
                <a:lnTo>
                  <a:pt x="6915990" y="496573"/>
                </a:lnTo>
                <a:cubicBezTo>
                  <a:pt x="6915343" y="496560"/>
                  <a:pt x="6914695" y="496471"/>
                  <a:pt x="6914022" y="496471"/>
                </a:cubicBezTo>
                <a:cubicBezTo>
                  <a:pt x="6821337" y="496471"/>
                  <a:pt x="6746839" y="570868"/>
                  <a:pt x="6746839" y="663387"/>
                </a:cubicBezTo>
                <a:lnTo>
                  <a:pt x="6746839" y="704040"/>
                </a:lnTo>
                <a:lnTo>
                  <a:pt x="6664543" y="704040"/>
                </a:lnTo>
                <a:lnTo>
                  <a:pt x="6664543" y="663387"/>
                </a:lnTo>
                <a:cubicBezTo>
                  <a:pt x="6664543" y="525872"/>
                  <a:pt x="6776278" y="414302"/>
                  <a:pt x="6914022" y="414302"/>
                </a:cubicBezTo>
                <a:close/>
                <a:moveTo>
                  <a:pt x="6914027" y="206711"/>
                </a:moveTo>
                <a:cubicBezTo>
                  <a:pt x="6914674" y="206711"/>
                  <a:pt x="6915335" y="206762"/>
                  <a:pt x="6915995" y="206774"/>
                </a:cubicBezTo>
                <a:lnTo>
                  <a:pt x="6915995" y="206770"/>
                </a:lnTo>
                <a:cubicBezTo>
                  <a:pt x="7167137" y="207837"/>
                  <a:pt x="7370503" y="412383"/>
                  <a:pt x="7370503" y="662548"/>
                </a:cubicBezTo>
                <a:cubicBezTo>
                  <a:pt x="7370503" y="1036956"/>
                  <a:pt x="7198824" y="1399859"/>
                  <a:pt x="6915995" y="1664565"/>
                </a:cubicBezTo>
                <a:lnTo>
                  <a:pt x="6915995" y="1549922"/>
                </a:lnTo>
                <a:cubicBezTo>
                  <a:pt x="7149434" y="1306476"/>
                  <a:pt x="7289070" y="989065"/>
                  <a:pt x="7289070" y="663386"/>
                </a:cubicBezTo>
                <a:cubicBezTo>
                  <a:pt x="7289070" y="457354"/>
                  <a:pt x="7121252" y="289168"/>
                  <a:pt x="6915995" y="288088"/>
                </a:cubicBezTo>
                <a:lnTo>
                  <a:pt x="6915995" y="288080"/>
                </a:lnTo>
                <a:cubicBezTo>
                  <a:pt x="6915335" y="288067"/>
                  <a:pt x="6914674" y="288029"/>
                  <a:pt x="6914027" y="288029"/>
                </a:cubicBezTo>
                <a:cubicBezTo>
                  <a:pt x="6706991" y="288029"/>
                  <a:pt x="6538094" y="456685"/>
                  <a:pt x="6538094" y="663390"/>
                </a:cubicBezTo>
                <a:cubicBezTo>
                  <a:pt x="6538094" y="755110"/>
                  <a:pt x="6613443" y="829481"/>
                  <a:pt x="6705239" y="829481"/>
                </a:cubicBezTo>
                <a:cubicBezTo>
                  <a:pt x="6797949" y="829481"/>
                  <a:pt x="6872422" y="755110"/>
                  <a:pt x="6872422" y="663390"/>
                </a:cubicBezTo>
                <a:lnTo>
                  <a:pt x="6872422" y="621887"/>
                </a:lnTo>
                <a:lnTo>
                  <a:pt x="6915995" y="621887"/>
                </a:lnTo>
                <a:lnTo>
                  <a:pt x="6915995" y="621892"/>
                </a:lnTo>
                <a:lnTo>
                  <a:pt x="6915991" y="621892"/>
                </a:lnTo>
                <a:lnTo>
                  <a:pt x="6915991" y="795640"/>
                </a:lnTo>
                <a:lnTo>
                  <a:pt x="6876891" y="843094"/>
                </a:lnTo>
                <a:cubicBezTo>
                  <a:pt x="6832200" y="885498"/>
                  <a:pt x="6771809" y="911637"/>
                  <a:pt x="6705239" y="911637"/>
                </a:cubicBezTo>
                <a:cubicBezTo>
                  <a:pt x="6568384" y="911637"/>
                  <a:pt x="6456649" y="800068"/>
                  <a:pt x="6456649" y="663390"/>
                </a:cubicBezTo>
                <a:cubicBezTo>
                  <a:pt x="6456649" y="411714"/>
                  <a:pt x="6661932" y="206711"/>
                  <a:pt x="6914027" y="206711"/>
                </a:cubicBezTo>
                <a:close/>
                <a:moveTo>
                  <a:pt x="6915996" y="45"/>
                </a:moveTo>
                <a:cubicBezTo>
                  <a:pt x="7281489" y="1125"/>
                  <a:pt x="7578415" y="297352"/>
                  <a:pt x="7579241" y="662540"/>
                </a:cubicBezTo>
                <a:lnTo>
                  <a:pt x="7579241" y="663391"/>
                </a:lnTo>
                <a:cubicBezTo>
                  <a:pt x="7578403" y="922890"/>
                  <a:pt x="7509962" y="1167658"/>
                  <a:pt x="7389554" y="1385640"/>
                </a:cubicBezTo>
                <a:lnTo>
                  <a:pt x="7691852" y="2194364"/>
                </a:lnTo>
                <a:lnTo>
                  <a:pt x="7604387" y="2194364"/>
                </a:lnTo>
                <a:lnTo>
                  <a:pt x="7334969" y="1475607"/>
                </a:lnTo>
                <a:cubicBezTo>
                  <a:pt x="7225685" y="1644835"/>
                  <a:pt x="7083331" y="1794809"/>
                  <a:pt x="6915996" y="1918393"/>
                </a:cubicBezTo>
                <a:lnTo>
                  <a:pt x="6915996" y="1815840"/>
                </a:lnTo>
                <a:cubicBezTo>
                  <a:pt x="7272155" y="1533227"/>
                  <a:pt x="7496970" y="1121430"/>
                  <a:pt x="7496970" y="663391"/>
                </a:cubicBezTo>
                <a:cubicBezTo>
                  <a:pt x="7496970" y="382445"/>
                  <a:pt x="7297494" y="147695"/>
                  <a:pt x="7032960" y="92674"/>
                </a:cubicBezTo>
                <a:lnTo>
                  <a:pt x="6916000" y="80487"/>
                </a:lnTo>
                <a:lnTo>
                  <a:pt x="6916000" y="51"/>
                </a:lnTo>
                <a:lnTo>
                  <a:pt x="6915996" y="51"/>
                </a:lnTo>
                <a:close/>
                <a:moveTo>
                  <a:pt x="6914019" y="0"/>
                </a:moveTo>
                <a:lnTo>
                  <a:pt x="6915996" y="51"/>
                </a:lnTo>
                <a:lnTo>
                  <a:pt x="6915996" y="80487"/>
                </a:lnTo>
                <a:lnTo>
                  <a:pt x="6916000" y="80487"/>
                </a:lnTo>
                <a:lnTo>
                  <a:pt x="6916000" y="80493"/>
                </a:lnTo>
                <a:cubicBezTo>
                  <a:pt x="6915340" y="80493"/>
                  <a:pt x="6914680" y="80442"/>
                  <a:pt x="6914019" y="80442"/>
                </a:cubicBezTo>
                <a:cubicBezTo>
                  <a:pt x="6591769" y="80442"/>
                  <a:pt x="6330187" y="341643"/>
                  <a:pt x="6330187" y="663384"/>
                </a:cubicBezTo>
                <a:cubicBezTo>
                  <a:pt x="6330187" y="875360"/>
                  <a:pt x="6505079" y="1038098"/>
                  <a:pt x="6705587" y="1038098"/>
                </a:cubicBezTo>
                <a:cubicBezTo>
                  <a:pt x="6739902" y="1038098"/>
                  <a:pt x="6775005" y="1033323"/>
                  <a:pt x="6810070" y="1023201"/>
                </a:cubicBezTo>
                <a:lnTo>
                  <a:pt x="6901027" y="996417"/>
                </a:lnTo>
                <a:lnTo>
                  <a:pt x="6858558" y="1080325"/>
                </a:lnTo>
                <a:cubicBezTo>
                  <a:pt x="6745960" y="1301712"/>
                  <a:pt x="6555384" y="1434084"/>
                  <a:pt x="6347523" y="1434084"/>
                </a:cubicBezTo>
                <a:cubicBezTo>
                  <a:pt x="6136182" y="1434084"/>
                  <a:pt x="6033947" y="1360576"/>
                  <a:pt x="5759373" y="1353642"/>
                </a:cubicBezTo>
                <a:cubicBezTo>
                  <a:pt x="5768759" y="1591996"/>
                  <a:pt x="5854496" y="1755496"/>
                  <a:pt x="6064554" y="1755496"/>
                </a:cubicBezTo>
                <a:cubicBezTo>
                  <a:pt x="6086970" y="1755496"/>
                  <a:pt x="6110858" y="1753616"/>
                  <a:pt x="6136182" y="1749768"/>
                </a:cubicBezTo>
                <a:cubicBezTo>
                  <a:pt x="6197599" y="1759852"/>
                  <a:pt x="6251066" y="1764068"/>
                  <a:pt x="6301396" y="1764068"/>
                </a:cubicBezTo>
                <a:cubicBezTo>
                  <a:pt x="6341897" y="1764068"/>
                  <a:pt x="6380403" y="1761325"/>
                  <a:pt x="6419405" y="1756702"/>
                </a:cubicBezTo>
                <a:cubicBezTo>
                  <a:pt x="6279108" y="1813776"/>
                  <a:pt x="6124879" y="1845793"/>
                  <a:pt x="5963780" y="1845793"/>
                </a:cubicBezTo>
                <a:cubicBezTo>
                  <a:pt x="5813237" y="1845793"/>
                  <a:pt x="5704928" y="1821897"/>
                  <a:pt x="5615644" y="1787639"/>
                </a:cubicBezTo>
                <a:lnTo>
                  <a:pt x="5531841" y="1750429"/>
                </a:lnTo>
                <a:lnTo>
                  <a:pt x="5531841" y="1657988"/>
                </a:lnTo>
                <a:lnTo>
                  <a:pt x="5531840" y="1657988"/>
                </a:lnTo>
                <a:lnTo>
                  <a:pt x="5531840" y="1657985"/>
                </a:lnTo>
                <a:cubicBezTo>
                  <a:pt x="5613260" y="1701762"/>
                  <a:pt x="5702287" y="1740065"/>
                  <a:pt x="5827801" y="1755826"/>
                </a:cubicBezTo>
                <a:cubicBezTo>
                  <a:pt x="5729071" y="1668488"/>
                  <a:pt x="5676188" y="1515389"/>
                  <a:pt x="5676188" y="1312113"/>
                </a:cubicBezTo>
                <a:lnTo>
                  <a:pt x="5676188" y="1271448"/>
                </a:lnTo>
                <a:lnTo>
                  <a:pt x="5716917" y="1271448"/>
                </a:lnTo>
                <a:cubicBezTo>
                  <a:pt x="6033071" y="1271448"/>
                  <a:pt x="6140488" y="1352766"/>
                  <a:pt x="6347523" y="1352766"/>
                </a:cubicBezTo>
                <a:cubicBezTo>
                  <a:pt x="6499961" y="1352766"/>
                  <a:pt x="6642887" y="1266266"/>
                  <a:pt x="6741617" y="1118362"/>
                </a:cubicBezTo>
                <a:cubicBezTo>
                  <a:pt x="6729475" y="1119327"/>
                  <a:pt x="6717385" y="1119784"/>
                  <a:pt x="6705422" y="1119784"/>
                </a:cubicBezTo>
                <a:cubicBezTo>
                  <a:pt x="6454711" y="1119784"/>
                  <a:pt x="6248780" y="916013"/>
                  <a:pt x="6248780" y="663384"/>
                </a:cubicBezTo>
                <a:cubicBezTo>
                  <a:pt x="6248780" y="296672"/>
                  <a:pt x="6546735" y="0"/>
                  <a:pt x="6914019" y="0"/>
                </a:cubicBezTo>
                <a:close/>
              </a:path>
            </a:pathLst>
          </a:custGeom>
          <a:solidFill>
            <a:schemeClr val="tx2"/>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4262496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900"/>
            </a:lvl1pPr>
          </a:lstStyle>
          <a:p>
            <a:r>
              <a:rPr lang="en-US" dirty="0"/>
              <a:t>Click to edit Master title style</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a:t>
            </a:fld>
            <a:endParaRPr lang="en-US" dirty="0"/>
          </a:p>
        </p:txBody>
      </p:sp>
      <p:sp>
        <p:nvSpPr>
          <p:cNvPr id="5" name="Text Placeholder 4"/>
          <p:cNvSpPr>
            <a:spLocks noGrp="1"/>
          </p:cNvSpPr>
          <p:nvPr>
            <p:ph type="body" sz="quarter" idx="11"/>
          </p:nvPr>
        </p:nvSpPr>
        <p:spPr>
          <a:xfrm>
            <a:off x="387350" y="1197769"/>
            <a:ext cx="6508750" cy="2487216"/>
          </a:xfrm>
        </p:spPr>
        <p:txBody>
          <a:bodyPr lIns="0" tIns="0" rIns="0" bIns="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9B2CCD2E-6A40-6A40-8F74-0805513F510A}"/>
              </a:ext>
            </a:extLst>
          </p:cNvPr>
          <p:cNvSpPr/>
          <p:nvPr userDrawn="1"/>
        </p:nvSpPr>
        <p:spPr>
          <a:xfrm>
            <a:off x="322040" y="4943525"/>
            <a:ext cx="4572000" cy="153888"/>
          </a:xfrm>
          <a:prstGeom prst="rect">
            <a:avLst/>
          </a:prstGeom>
        </p:spPr>
        <p:txBody>
          <a:bodyPr lIns="0" tIns="0" rIns="0" bIns="0">
            <a:spAutoFit/>
          </a:bodyPr>
          <a:lstStyle/>
          <a:p>
            <a:pPr algn="l"/>
            <a:r>
              <a:rPr lang="en-US" sz="1000" dirty="0">
                <a:solidFill>
                  <a:schemeClr val="accent2"/>
                </a:solidFill>
              </a:rPr>
              <a:t>Privileged and Confidential—Do Not Distribute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gional Spend Master - 2 disclaim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8E42D4-86A4-5B41-9D8E-CF5CE80B3802}"/>
              </a:ext>
            </a:extLst>
          </p:cNvPr>
          <p:cNvSpPr/>
          <p:nvPr userDrawn="1"/>
        </p:nvSpPr>
        <p:spPr>
          <a:xfrm>
            <a:off x="0" y="4434541"/>
            <a:ext cx="9144000" cy="708959"/>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7745" y="283110"/>
            <a:ext cx="8371575" cy="252377"/>
          </a:xfrm>
        </p:spPr>
        <p:txBody>
          <a:bodyPr wrap="square">
            <a:normAutofit/>
          </a:bodyPr>
          <a:lstStyle>
            <a:lvl1pPr>
              <a:defRPr sz="2000" b="0" i="0">
                <a:latin typeface="Guardian Egyp" panose="02060503050503060803" pitchFamily="18" charset="77"/>
              </a:defRPr>
            </a:lvl1pPr>
          </a:lstStyle>
          <a:p>
            <a:r>
              <a:rPr lang="en-US" dirty="0"/>
              <a:t>Click to edit Master title style</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pPr>
              <a:defRPr/>
            </a:pPr>
            <a:fld id="{920384AA-0A71-E644-AEED-65CD2253F2C8}" type="slidenum">
              <a:rPr lang="en-US" smtClean="0"/>
              <a:pPr>
                <a:defRPr/>
              </a:pPr>
              <a:t>‹#›</a:t>
            </a:fld>
            <a:endParaRPr lang="en-US" dirty="0"/>
          </a:p>
        </p:txBody>
      </p:sp>
      <p:sp>
        <p:nvSpPr>
          <p:cNvPr id="5" name="Text Placeholder 4"/>
          <p:cNvSpPr>
            <a:spLocks noGrp="1"/>
          </p:cNvSpPr>
          <p:nvPr>
            <p:ph type="body" sz="quarter" idx="11" hasCustomPrompt="1"/>
          </p:nvPr>
        </p:nvSpPr>
        <p:spPr>
          <a:xfrm>
            <a:off x="387350" y="699982"/>
            <a:ext cx="8371970" cy="709938"/>
          </a:xfrm>
        </p:spPr>
        <p:txBody>
          <a:bodyPr lIns="0" tIns="0" rIns="0" bIns="0">
            <a:spAutoFit/>
          </a:bodyPr>
          <a:lstStyle>
            <a:lvl1pPr marL="0" indent="0">
              <a:lnSpc>
                <a:spcPct val="90000"/>
              </a:lnSpc>
              <a:defRPr sz="1200" b="0" i="0">
                <a:solidFill>
                  <a:schemeClr val="bg2"/>
                </a:solidFill>
                <a:latin typeface="Benton Sans Book" panose="02000404020000020004" pitchFamily="2" charset="77"/>
              </a:defRPr>
            </a:lvl1pPr>
            <a:lvl2pPr marL="182880" indent="-164592">
              <a:lnSpc>
                <a:spcPct val="90000"/>
              </a:lnSpc>
              <a:spcBef>
                <a:spcPts val="400"/>
              </a:spcBef>
              <a:defRPr sz="1100" b="0" i="0">
                <a:latin typeface="Benton Sans Book" panose="02000404020000020004" pitchFamily="2" charset="77"/>
              </a:defRPr>
            </a:lvl2pPr>
            <a:lvl3pPr marL="365760" indent="-164592">
              <a:lnSpc>
                <a:spcPct val="90000"/>
              </a:lnSpc>
              <a:spcBef>
                <a:spcPts val="400"/>
              </a:spcBef>
              <a:buFont typeface="Arial" panose="020B0604020202020204" pitchFamily="34" charset="0"/>
              <a:buChar char="•"/>
              <a:defRPr sz="1000" b="0" i="0">
                <a:latin typeface="Benton Sans Book" panose="02000404020000020004" pitchFamily="2" charset="77"/>
              </a:defRPr>
            </a:lvl3pPr>
            <a:lvl4pPr marL="548640" indent="-164592">
              <a:lnSpc>
                <a:spcPct val="90000"/>
              </a:lnSpc>
              <a:spcBef>
                <a:spcPts val="200"/>
              </a:spcBef>
              <a:defRPr sz="900" b="0" i="0">
                <a:latin typeface="Benton Sans Book" panose="02000404020000020004" pitchFamily="2" charset="77"/>
              </a:defRPr>
            </a:lvl4pPr>
            <a:lvl5pPr>
              <a:lnSpc>
                <a:spcPct val="90000"/>
              </a:lnSpc>
              <a:defRPr b="0" i="0">
                <a:latin typeface="Benton Sans Book" panose="02000404020000020004"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9" name="Straight Connector 8">
            <a:extLst>
              <a:ext uri="{FF2B5EF4-FFF2-40B4-BE49-F238E27FC236}">
                <a16:creationId xmlns:a16="http://schemas.microsoft.com/office/drawing/2014/main" id="{B9B707EC-4DCC-6546-97DC-5B0E13C8F75C}"/>
              </a:ext>
            </a:extLst>
          </p:cNvPr>
          <p:cNvCxnSpPr/>
          <p:nvPr userDrawn="1"/>
        </p:nvCxnSpPr>
        <p:spPr>
          <a:xfrm>
            <a:off x="387350" y="623455"/>
            <a:ext cx="8371970" cy="0"/>
          </a:xfrm>
          <a:prstGeom prst="line">
            <a:avLst/>
          </a:prstGeom>
          <a:ln w="12700"/>
          <a:effectLst/>
        </p:spPr>
        <p:style>
          <a:lnRef idx="2">
            <a:schemeClr val="accent1"/>
          </a:lnRef>
          <a:fillRef idx="0">
            <a:schemeClr val="accent1"/>
          </a:fillRef>
          <a:effectRef idx="1">
            <a:schemeClr val="accent1"/>
          </a:effectRef>
          <a:fontRef idx="minor">
            <a:schemeClr val="tx1"/>
          </a:fontRef>
        </p:style>
      </p:cxnSp>
      <p:sp>
        <p:nvSpPr>
          <p:cNvPr id="8" name="Rectangle 7">
            <a:extLst>
              <a:ext uri="{FF2B5EF4-FFF2-40B4-BE49-F238E27FC236}">
                <a16:creationId xmlns:a16="http://schemas.microsoft.com/office/drawing/2014/main" id="{01C799F5-2FE2-6240-9757-F1D4184375CF}"/>
              </a:ext>
            </a:extLst>
          </p:cNvPr>
          <p:cNvSpPr/>
          <p:nvPr userDrawn="1"/>
        </p:nvSpPr>
        <p:spPr>
          <a:xfrm>
            <a:off x="5931019" y="4434541"/>
            <a:ext cx="3212981" cy="184666"/>
          </a:xfrm>
          <a:prstGeom prst="rect">
            <a:avLst/>
          </a:prstGeom>
        </p:spPr>
        <p:txBody>
          <a:bodyPr wrap="square" lIns="0" tIns="0" rIns="0" bIns="0">
            <a:spAutoFit/>
          </a:bodyPr>
          <a:lstStyle/>
          <a:p>
            <a:pPr algn="l"/>
            <a:r>
              <a:rPr lang="en-US" sz="1200" dirty="0">
                <a:solidFill>
                  <a:schemeClr val="accent5"/>
                </a:solidFill>
              </a:rPr>
              <a:t>Privileged and Confidential—Do Not Distribute</a:t>
            </a:r>
          </a:p>
        </p:txBody>
      </p:sp>
      <p:sp>
        <p:nvSpPr>
          <p:cNvPr id="10" name="Content Placeholder 4">
            <a:extLst>
              <a:ext uri="{FF2B5EF4-FFF2-40B4-BE49-F238E27FC236}">
                <a16:creationId xmlns:a16="http://schemas.microsoft.com/office/drawing/2014/main" id="{53818AAF-54DC-8948-90E1-080BA12DD7FB}"/>
              </a:ext>
            </a:extLst>
          </p:cNvPr>
          <p:cNvSpPr txBox="1">
            <a:spLocks/>
          </p:cNvSpPr>
          <p:nvPr userDrawn="1"/>
        </p:nvSpPr>
        <p:spPr>
          <a:xfrm>
            <a:off x="91440" y="4469130"/>
            <a:ext cx="5555599" cy="658642"/>
          </a:xfrm>
          <a:prstGeom prst="rect">
            <a:avLst/>
          </a:prstGeom>
        </p:spPr>
        <p:txBody>
          <a:bodyPr lIns="0" tIns="0" rIns="0" bIns="0">
            <a:spAutoFit/>
          </a:bodyPr>
          <a:lstStyle/>
          <a:p>
            <a:pPr marL="137160" indent="-137160" defTabSz="685800" fontAlgn="auto">
              <a:lnSpc>
                <a:spcPct val="90000"/>
              </a:lnSpc>
              <a:spcBef>
                <a:spcPts val="0"/>
              </a:spcBef>
              <a:spcAft>
                <a:spcPts val="300"/>
              </a:spcAft>
              <a:defRPr/>
            </a:pPr>
            <a:r>
              <a:rPr lang="en-US" sz="700" dirty="0">
                <a:solidFill>
                  <a:schemeClr val="accent5"/>
                </a:solidFill>
                <a:latin typeface="Arial" pitchFamily="34" charset="0"/>
                <a:cs typeface="Arial" pitchFamily="34" charset="0"/>
              </a:rPr>
              <a:t>1	A merchant is determined to be Non-American Express accepting if it could not be found as accepting through the supplier match process and it had no previous record of having an American Express transaction within the data set.</a:t>
            </a:r>
          </a:p>
          <a:p>
            <a:pPr marL="137160" indent="-137160">
              <a:lnSpc>
                <a:spcPct val="90000"/>
              </a:lnSpc>
              <a:spcAft>
                <a:spcPts val="300"/>
              </a:spcAft>
              <a:defRPr/>
            </a:pPr>
            <a:r>
              <a:rPr lang="en-US" sz="700" dirty="0">
                <a:solidFill>
                  <a:schemeClr val="accent5"/>
                </a:solidFill>
                <a:latin typeface="Arial" pitchFamily="34" charset="0"/>
                <a:cs typeface="Arial" pitchFamily="34" charset="0"/>
              </a:rPr>
              <a:t>2	Across countries with $1M+ total spend </a:t>
            </a:r>
            <a:r>
              <a:rPr lang="en-US" sz="700" b="1" u="sng" dirty="0">
                <a:solidFill>
                  <a:schemeClr val="accent5"/>
                </a:solidFill>
                <a:latin typeface="Arial" pitchFamily="34" charset="0"/>
                <a:cs typeface="Arial" pitchFamily="34" charset="0"/>
              </a:rPr>
              <a:t>and</a:t>
            </a:r>
            <a:r>
              <a:rPr lang="en-US" sz="700" dirty="0">
                <a:solidFill>
                  <a:schemeClr val="accent5"/>
                </a:solidFill>
                <a:latin typeface="Arial" pitchFamily="34" charset="0"/>
                <a:cs typeface="Arial" pitchFamily="34" charset="0"/>
              </a:rPr>
              <a:t> 5000+ total merchants</a:t>
            </a:r>
            <a:endParaRPr lang="en-US" sz="700" dirty="0">
              <a:solidFill>
                <a:schemeClr val="accent5"/>
              </a:solidFill>
              <a:ea typeface="BentonSans Book " charset="0"/>
              <a:cs typeface="BentonSans Book " charset="0"/>
            </a:endParaRPr>
          </a:p>
          <a:p>
            <a:pPr defTabSz="457109">
              <a:lnSpc>
                <a:spcPct val="90000"/>
              </a:lnSpc>
              <a:spcAft>
                <a:spcPts val="300"/>
              </a:spcAft>
              <a:defRPr/>
            </a:pPr>
            <a:r>
              <a:rPr lang="en-US" sz="700" dirty="0">
                <a:solidFill>
                  <a:schemeClr val="accent5"/>
                </a:solidFill>
                <a:ea typeface="BentonSans Book " charset="0"/>
                <a:cs typeface="BentonSans Book " charset="0"/>
              </a:rPr>
              <a:t>Source: Based on American Express Analysis of $38.5B in Charge Volume and 275M Transactions spent across ~5.6K AXP clients. Concur Data includes transactions from January 2018 – December 2018 that have gone through the Concur expense management tool. Analysis conducted by American Express and based solely on data provided by Concur.</a:t>
            </a:r>
          </a:p>
        </p:txBody>
      </p:sp>
    </p:spTree>
    <p:extLst>
      <p:ext uri="{BB962C8B-B14F-4D97-AF65-F5344CB8AC3E}">
        <p14:creationId xmlns:p14="http://schemas.microsoft.com/office/powerpoint/2010/main" val="1982717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gional Spend Master - 1 disclaim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8E42D4-86A4-5B41-9D8E-CF5CE80B3802}"/>
              </a:ext>
            </a:extLst>
          </p:cNvPr>
          <p:cNvSpPr/>
          <p:nvPr userDrawn="1"/>
        </p:nvSpPr>
        <p:spPr>
          <a:xfrm>
            <a:off x="0" y="4434541"/>
            <a:ext cx="9144000" cy="708959"/>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7745" y="283110"/>
            <a:ext cx="8371575" cy="252377"/>
          </a:xfrm>
        </p:spPr>
        <p:txBody>
          <a:bodyPr wrap="square">
            <a:normAutofit/>
          </a:bodyPr>
          <a:lstStyle>
            <a:lvl1pPr>
              <a:defRPr sz="2000" b="0" i="0">
                <a:latin typeface="Guardian Egyp" panose="02060503050503060803" pitchFamily="18" charset="77"/>
              </a:defRPr>
            </a:lvl1pPr>
          </a:lstStyle>
          <a:p>
            <a:r>
              <a:rPr lang="en-US" dirty="0"/>
              <a:t>Click to edit Master title style</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pPr>
              <a:defRPr/>
            </a:pPr>
            <a:fld id="{920384AA-0A71-E644-AEED-65CD2253F2C8}" type="slidenum">
              <a:rPr lang="en-US" smtClean="0"/>
              <a:pPr>
                <a:defRPr/>
              </a:pPr>
              <a:t>‹#›</a:t>
            </a:fld>
            <a:endParaRPr lang="en-US" dirty="0"/>
          </a:p>
        </p:txBody>
      </p:sp>
      <p:sp>
        <p:nvSpPr>
          <p:cNvPr id="5" name="Text Placeholder 4"/>
          <p:cNvSpPr>
            <a:spLocks noGrp="1"/>
          </p:cNvSpPr>
          <p:nvPr>
            <p:ph type="body" sz="quarter" idx="11" hasCustomPrompt="1"/>
          </p:nvPr>
        </p:nvSpPr>
        <p:spPr>
          <a:xfrm>
            <a:off x="387350" y="699982"/>
            <a:ext cx="8371970" cy="709938"/>
          </a:xfrm>
        </p:spPr>
        <p:txBody>
          <a:bodyPr lIns="0" tIns="0" rIns="0" bIns="0">
            <a:spAutoFit/>
          </a:bodyPr>
          <a:lstStyle>
            <a:lvl1pPr marL="0" indent="0">
              <a:lnSpc>
                <a:spcPct val="90000"/>
              </a:lnSpc>
              <a:defRPr sz="1200" b="0" i="0">
                <a:solidFill>
                  <a:schemeClr val="bg2"/>
                </a:solidFill>
                <a:latin typeface="Benton Sans Book" panose="02000404020000020004" pitchFamily="2" charset="77"/>
              </a:defRPr>
            </a:lvl1pPr>
            <a:lvl2pPr marL="182880" indent="-164592">
              <a:lnSpc>
                <a:spcPct val="90000"/>
              </a:lnSpc>
              <a:spcBef>
                <a:spcPts val="400"/>
              </a:spcBef>
              <a:defRPr sz="1100" b="0" i="0">
                <a:latin typeface="Benton Sans Book" panose="02000404020000020004" pitchFamily="2" charset="77"/>
              </a:defRPr>
            </a:lvl2pPr>
            <a:lvl3pPr marL="365760" indent="-164592">
              <a:lnSpc>
                <a:spcPct val="90000"/>
              </a:lnSpc>
              <a:spcBef>
                <a:spcPts val="400"/>
              </a:spcBef>
              <a:buFont typeface="Arial" panose="020B0604020202020204" pitchFamily="34" charset="0"/>
              <a:buChar char="•"/>
              <a:defRPr sz="1000" b="0" i="0">
                <a:latin typeface="Benton Sans Book" panose="02000404020000020004" pitchFamily="2" charset="77"/>
              </a:defRPr>
            </a:lvl3pPr>
            <a:lvl4pPr marL="548640" indent="-164592">
              <a:lnSpc>
                <a:spcPct val="90000"/>
              </a:lnSpc>
              <a:spcBef>
                <a:spcPts val="200"/>
              </a:spcBef>
              <a:defRPr sz="900" b="0" i="0">
                <a:latin typeface="Benton Sans Book" panose="02000404020000020004" pitchFamily="2" charset="77"/>
              </a:defRPr>
            </a:lvl4pPr>
            <a:lvl5pPr>
              <a:lnSpc>
                <a:spcPct val="90000"/>
              </a:lnSpc>
              <a:defRPr b="0" i="0">
                <a:latin typeface="Benton Sans Book" panose="02000404020000020004"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9" name="Straight Connector 8">
            <a:extLst>
              <a:ext uri="{FF2B5EF4-FFF2-40B4-BE49-F238E27FC236}">
                <a16:creationId xmlns:a16="http://schemas.microsoft.com/office/drawing/2014/main" id="{B9B707EC-4DCC-6546-97DC-5B0E13C8F75C}"/>
              </a:ext>
            </a:extLst>
          </p:cNvPr>
          <p:cNvCxnSpPr/>
          <p:nvPr userDrawn="1"/>
        </p:nvCxnSpPr>
        <p:spPr>
          <a:xfrm>
            <a:off x="387350" y="623455"/>
            <a:ext cx="8371970" cy="0"/>
          </a:xfrm>
          <a:prstGeom prst="line">
            <a:avLst/>
          </a:prstGeom>
          <a:ln w="12700"/>
          <a:effectLst/>
        </p:spPr>
        <p:style>
          <a:lnRef idx="2">
            <a:schemeClr val="accent1"/>
          </a:lnRef>
          <a:fillRef idx="0">
            <a:schemeClr val="accent1"/>
          </a:fillRef>
          <a:effectRef idx="1">
            <a:schemeClr val="accent1"/>
          </a:effectRef>
          <a:fontRef idx="minor">
            <a:schemeClr val="tx1"/>
          </a:fontRef>
        </p:style>
      </p:cxnSp>
      <p:sp>
        <p:nvSpPr>
          <p:cNvPr id="8" name="Rectangle 7">
            <a:extLst>
              <a:ext uri="{FF2B5EF4-FFF2-40B4-BE49-F238E27FC236}">
                <a16:creationId xmlns:a16="http://schemas.microsoft.com/office/drawing/2014/main" id="{01C799F5-2FE2-6240-9757-F1D4184375CF}"/>
              </a:ext>
            </a:extLst>
          </p:cNvPr>
          <p:cNvSpPr/>
          <p:nvPr userDrawn="1"/>
        </p:nvSpPr>
        <p:spPr>
          <a:xfrm>
            <a:off x="5931019" y="4434541"/>
            <a:ext cx="3212981" cy="184666"/>
          </a:xfrm>
          <a:prstGeom prst="rect">
            <a:avLst/>
          </a:prstGeom>
        </p:spPr>
        <p:txBody>
          <a:bodyPr wrap="square" lIns="0" tIns="0" rIns="0" bIns="0">
            <a:spAutoFit/>
          </a:bodyPr>
          <a:lstStyle/>
          <a:p>
            <a:pPr algn="l"/>
            <a:r>
              <a:rPr lang="en-US" sz="1200" dirty="0">
                <a:solidFill>
                  <a:schemeClr val="accent5"/>
                </a:solidFill>
              </a:rPr>
              <a:t>Privileged and Confidential—Do Not Distribute</a:t>
            </a:r>
          </a:p>
        </p:txBody>
      </p:sp>
      <p:sp>
        <p:nvSpPr>
          <p:cNvPr id="11" name="Content Placeholder 4">
            <a:extLst>
              <a:ext uri="{FF2B5EF4-FFF2-40B4-BE49-F238E27FC236}">
                <a16:creationId xmlns:a16="http://schemas.microsoft.com/office/drawing/2014/main" id="{5FF8A803-1EE0-1247-A87F-91590B312B45}"/>
              </a:ext>
            </a:extLst>
          </p:cNvPr>
          <p:cNvSpPr txBox="1">
            <a:spLocks/>
          </p:cNvSpPr>
          <p:nvPr userDrawn="1"/>
        </p:nvSpPr>
        <p:spPr>
          <a:xfrm>
            <a:off x="91440" y="4526280"/>
            <a:ext cx="5470724" cy="536044"/>
          </a:xfrm>
          <a:prstGeom prst="rect">
            <a:avLst/>
          </a:prstGeom>
        </p:spPr>
        <p:txBody>
          <a:bodyPr wrap="square" lIns="0" tIns="0" rIns="0" bIns="0">
            <a:spAutoFit/>
          </a:bodyPr>
          <a:lstStyle/>
          <a:p>
            <a:pPr marL="109728" indent="-109728" defTabSz="685800" fontAlgn="auto">
              <a:lnSpc>
                <a:spcPct val="90000"/>
              </a:lnSpc>
              <a:spcBef>
                <a:spcPts val="0"/>
              </a:spcBef>
              <a:spcAft>
                <a:spcPts val="400"/>
              </a:spcAft>
              <a:defRPr/>
            </a:pPr>
            <a:r>
              <a:rPr lang="en-US" sz="700" dirty="0">
                <a:solidFill>
                  <a:schemeClr val="accent5"/>
                </a:solidFill>
                <a:latin typeface="Arial" pitchFamily="34" charset="0"/>
                <a:cs typeface="Arial" pitchFamily="34" charset="0"/>
              </a:rPr>
              <a:t>1	A merchant is determined to be Non-American Express accepting if it could not be found as accepting through the supplier match process and it had no previous record of having an American Express transaction within the data set. </a:t>
            </a:r>
          </a:p>
          <a:p>
            <a:pPr defTabSz="457109">
              <a:lnSpc>
                <a:spcPct val="90000"/>
              </a:lnSpc>
              <a:spcAft>
                <a:spcPts val="300"/>
              </a:spcAft>
              <a:defRPr/>
            </a:pPr>
            <a:r>
              <a:rPr lang="en-US" sz="700" dirty="0">
                <a:solidFill>
                  <a:schemeClr val="accent5"/>
                </a:solidFill>
                <a:ea typeface="BentonSans Book " charset="0"/>
                <a:cs typeface="BentonSans Book " charset="0"/>
              </a:rPr>
              <a:t>Source: Based on American Express Analysis of $38.5B in Charge Volume and 275M Transactions spent across ~5.6K AXP clients. Concur Data includes transactions from January 2018 – December 2018 that have gone through the Concur expense management tool. Analysis conducted by American Express and based solely on data provided by Concur.</a:t>
            </a:r>
          </a:p>
        </p:txBody>
      </p:sp>
    </p:spTree>
    <p:extLst>
      <p:ext uri="{BB962C8B-B14F-4D97-AF65-F5344CB8AC3E}">
        <p14:creationId xmlns:p14="http://schemas.microsoft.com/office/powerpoint/2010/main" val="4020780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gional Spend Master - no disclaim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8E42D4-86A4-5B41-9D8E-CF5CE80B3802}"/>
              </a:ext>
            </a:extLst>
          </p:cNvPr>
          <p:cNvSpPr/>
          <p:nvPr userDrawn="1"/>
        </p:nvSpPr>
        <p:spPr>
          <a:xfrm>
            <a:off x="0" y="4434541"/>
            <a:ext cx="9144000" cy="708959"/>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7745" y="283110"/>
            <a:ext cx="8371575" cy="252377"/>
          </a:xfrm>
        </p:spPr>
        <p:txBody>
          <a:bodyPr wrap="square">
            <a:normAutofit/>
          </a:bodyPr>
          <a:lstStyle>
            <a:lvl1pPr>
              <a:defRPr sz="2000" b="0" i="0">
                <a:latin typeface="Guardian Egyp" panose="02060503050503060803" pitchFamily="18" charset="77"/>
              </a:defRPr>
            </a:lvl1pPr>
          </a:lstStyle>
          <a:p>
            <a:r>
              <a:rPr lang="en-US" dirty="0"/>
              <a:t>Click to edit Master title style</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pPr>
              <a:defRPr/>
            </a:pPr>
            <a:fld id="{920384AA-0A71-E644-AEED-65CD2253F2C8}" type="slidenum">
              <a:rPr lang="en-US" smtClean="0"/>
              <a:pPr>
                <a:defRPr/>
              </a:pPr>
              <a:t>‹#›</a:t>
            </a:fld>
            <a:endParaRPr lang="en-US" dirty="0"/>
          </a:p>
        </p:txBody>
      </p:sp>
      <p:sp>
        <p:nvSpPr>
          <p:cNvPr id="5" name="Text Placeholder 4"/>
          <p:cNvSpPr>
            <a:spLocks noGrp="1"/>
          </p:cNvSpPr>
          <p:nvPr>
            <p:ph type="body" sz="quarter" idx="11" hasCustomPrompt="1"/>
          </p:nvPr>
        </p:nvSpPr>
        <p:spPr>
          <a:xfrm>
            <a:off x="387350" y="699982"/>
            <a:ext cx="8371970" cy="709938"/>
          </a:xfrm>
        </p:spPr>
        <p:txBody>
          <a:bodyPr lIns="0" tIns="0" rIns="0" bIns="0">
            <a:spAutoFit/>
          </a:bodyPr>
          <a:lstStyle>
            <a:lvl1pPr marL="0" indent="0">
              <a:lnSpc>
                <a:spcPct val="90000"/>
              </a:lnSpc>
              <a:defRPr sz="1200" b="0" i="0">
                <a:solidFill>
                  <a:schemeClr val="bg2"/>
                </a:solidFill>
                <a:latin typeface="Benton Sans Book" panose="02000404020000020004" pitchFamily="2" charset="77"/>
              </a:defRPr>
            </a:lvl1pPr>
            <a:lvl2pPr marL="182880" indent="-164592">
              <a:lnSpc>
                <a:spcPct val="90000"/>
              </a:lnSpc>
              <a:spcBef>
                <a:spcPts val="400"/>
              </a:spcBef>
              <a:defRPr sz="1100" b="0" i="0">
                <a:latin typeface="Benton Sans Book" panose="02000404020000020004" pitchFamily="2" charset="77"/>
              </a:defRPr>
            </a:lvl2pPr>
            <a:lvl3pPr marL="365760" indent="-164592">
              <a:lnSpc>
                <a:spcPct val="90000"/>
              </a:lnSpc>
              <a:spcBef>
                <a:spcPts val="400"/>
              </a:spcBef>
              <a:buFont typeface="Arial" panose="020B0604020202020204" pitchFamily="34" charset="0"/>
              <a:buChar char="•"/>
              <a:defRPr sz="1000" b="0" i="0">
                <a:latin typeface="Benton Sans Book" panose="02000404020000020004" pitchFamily="2" charset="77"/>
              </a:defRPr>
            </a:lvl3pPr>
            <a:lvl4pPr marL="548640" indent="-164592">
              <a:lnSpc>
                <a:spcPct val="90000"/>
              </a:lnSpc>
              <a:spcBef>
                <a:spcPts val="200"/>
              </a:spcBef>
              <a:defRPr sz="900" b="0" i="0">
                <a:latin typeface="Benton Sans Book" panose="02000404020000020004" pitchFamily="2" charset="77"/>
              </a:defRPr>
            </a:lvl4pPr>
            <a:lvl5pPr>
              <a:lnSpc>
                <a:spcPct val="90000"/>
              </a:lnSpc>
              <a:defRPr b="0" i="0">
                <a:latin typeface="Benton Sans Book" panose="02000404020000020004"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9" name="Straight Connector 8">
            <a:extLst>
              <a:ext uri="{FF2B5EF4-FFF2-40B4-BE49-F238E27FC236}">
                <a16:creationId xmlns:a16="http://schemas.microsoft.com/office/drawing/2014/main" id="{B9B707EC-4DCC-6546-97DC-5B0E13C8F75C}"/>
              </a:ext>
            </a:extLst>
          </p:cNvPr>
          <p:cNvCxnSpPr/>
          <p:nvPr userDrawn="1"/>
        </p:nvCxnSpPr>
        <p:spPr>
          <a:xfrm>
            <a:off x="387350" y="623455"/>
            <a:ext cx="8371970" cy="0"/>
          </a:xfrm>
          <a:prstGeom prst="line">
            <a:avLst/>
          </a:prstGeom>
          <a:ln w="12700"/>
          <a:effectLst/>
        </p:spPr>
        <p:style>
          <a:lnRef idx="2">
            <a:schemeClr val="accent1"/>
          </a:lnRef>
          <a:fillRef idx="0">
            <a:schemeClr val="accent1"/>
          </a:fillRef>
          <a:effectRef idx="1">
            <a:schemeClr val="accent1"/>
          </a:effectRef>
          <a:fontRef idx="minor">
            <a:schemeClr val="tx1"/>
          </a:fontRef>
        </p:style>
      </p:cxnSp>
      <p:sp>
        <p:nvSpPr>
          <p:cNvPr id="8" name="Rectangle 7">
            <a:extLst>
              <a:ext uri="{FF2B5EF4-FFF2-40B4-BE49-F238E27FC236}">
                <a16:creationId xmlns:a16="http://schemas.microsoft.com/office/drawing/2014/main" id="{01C799F5-2FE2-6240-9757-F1D4184375CF}"/>
              </a:ext>
            </a:extLst>
          </p:cNvPr>
          <p:cNvSpPr/>
          <p:nvPr userDrawn="1"/>
        </p:nvSpPr>
        <p:spPr>
          <a:xfrm>
            <a:off x="5931019" y="4434541"/>
            <a:ext cx="3212981" cy="184666"/>
          </a:xfrm>
          <a:prstGeom prst="rect">
            <a:avLst/>
          </a:prstGeom>
        </p:spPr>
        <p:txBody>
          <a:bodyPr wrap="square" lIns="0" tIns="0" rIns="0" bIns="0">
            <a:spAutoFit/>
          </a:bodyPr>
          <a:lstStyle/>
          <a:p>
            <a:pPr algn="l"/>
            <a:r>
              <a:rPr lang="en-US" sz="1200" dirty="0">
                <a:solidFill>
                  <a:schemeClr val="accent5"/>
                </a:solidFill>
              </a:rPr>
              <a:t>Privileged and Confidential—Do Not Distribute</a:t>
            </a:r>
          </a:p>
        </p:txBody>
      </p:sp>
    </p:spTree>
    <p:extLst>
      <p:ext uri="{BB962C8B-B14F-4D97-AF65-F5344CB8AC3E}">
        <p14:creationId xmlns:p14="http://schemas.microsoft.com/office/powerpoint/2010/main" val="390657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untry Spend - No disclaim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8E42D4-86A4-5B41-9D8E-CF5CE80B3802}"/>
              </a:ext>
            </a:extLst>
          </p:cNvPr>
          <p:cNvSpPr/>
          <p:nvPr userDrawn="1"/>
        </p:nvSpPr>
        <p:spPr>
          <a:xfrm>
            <a:off x="0" y="4438629"/>
            <a:ext cx="9144000" cy="708959"/>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1122556" y="638777"/>
            <a:ext cx="7636764" cy="277640"/>
          </a:xfrm>
        </p:spPr>
        <p:txBody>
          <a:bodyPr wrap="square">
            <a:spAutoFit/>
          </a:bodyPr>
          <a:lstStyle>
            <a:lvl1pPr>
              <a:defRPr sz="2200" b="0" i="0">
                <a:solidFill>
                  <a:schemeClr val="tx2"/>
                </a:solidFill>
                <a:latin typeface="Guardian Egyp" panose="02060503050503060803" pitchFamily="18" charset="77"/>
              </a:defRPr>
            </a:lvl1pPr>
          </a:lstStyle>
          <a:p>
            <a:r>
              <a:rPr lang="en-US" dirty="0"/>
              <a:t>Click to edit Country</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pPr>
              <a:defRPr/>
            </a:pPr>
            <a:fld id="{920384AA-0A71-E644-AEED-65CD2253F2C8}" type="slidenum">
              <a:rPr lang="en-US" smtClean="0"/>
              <a:pPr>
                <a:defRPr/>
              </a:pPr>
              <a:t>‹#›</a:t>
            </a:fld>
            <a:endParaRPr lang="en-US" dirty="0"/>
          </a:p>
        </p:txBody>
      </p:sp>
      <p:sp>
        <p:nvSpPr>
          <p:cNvPr id="5" name="Text Placeholder 4"/>
          <p:cNvSpPr>
            <a:spLocks noGrp="1"/>
          </p:cNvSpPr>
          <p:nvPr>
            <p:ph type="body" sz="quarter" idx="11" hasCustomPrompt="1"/>
          </p:nvPr>
        </p:nvSpPr>
        <p:spPr>
          <a:xfrm>
            <a:off x="1122556" y="1085385"/>
            <a:ext cx="7636764" cy="709938"/>
          </a:xfrm>
        </p:spPr>
        <p:txBody>
          <a:bodyPr wrap="square" lIns="0" tIns="0" rIns="0" bIns="0">
            <a:spAutoFit/>
          </a:bodyPr>
          <a:lstStyle>
            <a:lvl1pPr marL="0" indent="0">
              <a:lnSpc>
                <a:spcPct val="90000"/>
              </a:lnSpc>
              <a:defRPr sz="1200" b="0" i="0">
                <a:solidFill>
                  <a:schemeClr val="bg2"/>
                </a:solidFill>
                <a:latin typeface="Benton Sans Book" panose="02000404020000020004" pitchFamily="2" charset="77"/>
              </a:defRPr>
            </a:lvl1pPr>
            <a:lvl2pPr marL="182880" indent="-164592">
              <a:lnSpc>
                <a:spcPct val="90000"/>
              </a:lnSpc>
              <a:spcBef>
                <a:spcPts val="400"/>
              </a:spcBef>
              <a:defRPr sz="1100" b="0" i="0">
                <a:latin typeface="Benton Sans Book" panose="02000404020000020004" pitchFamily="2" charset="77"/>
              </a:defRPr>
            </a:lvl2pPr>
            <a:lvl3pPr marL="365760" indent="-164592">
              <a:lnSpc>
                <a:spcPct val="90000"/>
              </a:lnSpc>
              <a:spcBef>
                <a:spcPts val="400"/>
              </a:spcBef>
              <a:buFont typeface="Arial" panose="020B0604020202020204" pitchFamily="34" charset="0"/>
              <a:buChar char="•"/>
              <a:defRPr sz="1000" b="0" i="0">
                <a:latin typeface="Benton Sans Book" panose="02000404020000020004" pitchFamily="2" charset="77"/>
              </a:defRPr>
            </a:lvl3pPr>
            <a:lvl4pPr marL="548640" indent="-164592">
              <a:lnSpc>
                <a:spcPct val="90000"/>
              </a:lnSpc>
              <a:spcBef>
                <a:spcPts val="200"/>
              </a:spcBef>
              <a:defRPr sz="900" b="0" i="0">
                <a:latin typeface="Benton Sans Book" panose="02000404020000020004" pitchFamily="2" charset="77"/>
              </a:defRPr>
            </a:lvl4pPr>
            <a:lvl5pPr>
              <a:lnSpc>
                <a:spcPct val="90000"/>
              </a:lnSpc>
              <a:defRPr b="0" i="0">
                <a:latin typeface="Benton Sans Book" panose="02000404020000020004"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9" name="Straight Connector 8">
            <a:extLst>
              <a:ext uri="{FF2B5EF4-FFF2-40B4-BE49-F238E27FC236}">
                <a16:creationId xmlns:a16="http://schemas.microsoft.com/office/drawing/2014/main" id="{B9B707EC-4DCC-6546-97DC-5B0E13C8F75C}"/>
              </a:ext>
            </a:extLst>
          </p:cNvPr>
          <p:cNvCxnSpPr>
            <a:cxnSpLocks/>
          </p:cNvCxnSpPr>
          <p:nvPr userDrawn="1"/>
        </p:nvCxnSpPr>
        <p:spPr>
          <a:xfrm>
            <a:off x="1122556" y="1008858"/>
            <a:ext cx="7636764" cy="0"/>
          </a:xfrm>
          <a:prstGeom prst="line">
            <a:avLst/>
          </a:prstGeom>
          <a:ln w="12700"/>
          <a:effectLst/>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1A8936EC-7C8E-5048-8121-B4706ED6440D}"/>
              </a:ext>
            </a:extLst>
          </p:cNvPr>
          <p:cNvSpPr/>
          <p:nvPr userDrawn="1"/>
        </p:nvSpPr>
        <p:spPr>
          <a:xfrm>
            <a:off x="246101" y="283110"/>
            <a:ext cx="772539" cy="772539"/>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3F05FE4-0B22-9041-9721-2B9BEE2DBB36}"/>
              </a:ext>
            </a:extLst>
          </p:cNvPr>
          <p:cNvSpPr txBox="1"/>
          <p:nvPr userDrawn="1"/>
        </p:nvSpPr>
        <p:spPr>
          <a:xfrm>
            <a:off x="1144859" y="287515"/>
            <a:ext cx="7614461" cy="276999"/>
          </a:xfrm>
          <a:prstGeom prst="rect">
            <a:avLst/>
          </a:prstGeom>
          <a:noFill/>
        </p:spPr>
        <p:txBody>
          <a:bodyPr wrap="square" lIns="0" tIns="0" rIns="0" bIns="0" rtlCol="0">
            <a:normAutofit/>
          </a:bodyPr>
          <a:lstStyle/>
          <a:p>
            <a:pPr algn="l"/>
            <a:r>
              <a:rPr lang="en-US" b="0" i="0" dirty="0">
                <a:solidFill>
                  <a:schemeClr val="bg2"/>
                </a:solidFill>
                <a:latin typeface="Guardian Egyp" panose="02060503050503060803" pitchFamily="18" charset="77"/>
              </a:rPr>
              <a:t>Spend and Transaction Breakdown by Spend Type in:</a:t>
            </a:r>
          </a:p>
        </p:txBody>
      </p:sp>
      <p:sp>
        <p:nvSpPr>
          <p:cNvPr id="12" name="Rectangle 11">
            <a:extLst>
              <a:ext uri="{FF2B5EF4-FFF2-40B4-BE49-F238E27FC236}">
                <a16:creationId xmlns:a16="http://schemas.microsoft.com/office/drawing/2014/main" id="{8B7359ED-EA45-784F-A377-BEC2619C29C6}"/>
              </a:ext>
            </a:extLst>
          </p:cNvPr>
          <p:cNvSpPr/>
          <p:nvPr userDrawn="1"/>
        </p:nvSpPr>
        <p:spPr>
          <a:xfrm>
            <a:off x="91440" y="4487945"/>
            <a:ext cx="5543006" cy="323165"/>
          </a:xfrm>
          <a:prstGeom prst="rect">
            <a:avLst/>
          </a:prstGeom>
        </p:spPr>
        <p:txBody>
          <a:bodyPr wrap="square" lIns="0" tIns="0" rIns="0" bIns="0">
            <a:spAutoFit/>
          </a:bodyPr>
          <a:lstStyle/>
          <a:p>
            <a:pPr defTabSz="457109">
              <a:lnSpc>
                <a:spcPct val="100000"/>
              </a:lnSpc>
              <a:spcAft>
                <a:spcPts val="300"/>
              </a:spcAft>
              <a:defRPr/>
            </a:pPr>
            <a:r>
              <a:rPr lang="en-US" sz="700" dirty="0">
                <a:solidFill>
                  <a:schemeClr val="accent5"/>
                </a:solidFill>
                <a:latin typeface="+mn-lt"/>
                <a:ea typeface="BentonSans Book " charset="0"/>
                <a:cs typeface="BentonSans Book " charset="0"/>
              </a:rPr>
              <a:t>Source: Based on American Express Analysis of $38.5B in Charge Volume and 275M Transactions spent across ~5.6K AXP clients. Concur Data includes transactions from January 2018 – December 2018 that have gone through the Concur expense management tool. Analysis conducted by American Express and based solely on data provided by Concur.</a:t>
            </a:r>
          </a:p>
        </p:txBody>
      </p:sp>
      <p:grpSp>
        <p:nvGrpSpPr>
          <p:cNvPr id="11" name="Group 10">
            <a:extLst>
              <a:ext uri="{FF2B5EF4-FFF2-40B4-BE49-F238E27FC236}">
                <a16:creationId xmlns:a16="http://schemas.microsoft.com/office/drawing/2014/main" id="{FE541711-8E79-B74F-87E7-C6BC9D02DC91}"/>
              </a:ext>
            </a:extLst>
          </p:cNvPr>
          <p:cNvGrpSpPr/>
          <p:nvPr userDrawn="1"/>
        </p:nvGrpSpPr>
        <p:grpSpPr>
          <a:xfrm>
            <a:off x="7802880" y="63319"/>
            <a:ext cx="1341120" cy="142627"/>
            <a:chOff x="7802880" y="63319"/>
            <a:chExt cx="1341120" cy="142627"/>
          </a:xfrm>
        </p:grpSpPr>
        <p:sp>
          <p:nvSpPr>
            <p:cNvPr id="13" name="TextBox 12">
              <a:extLst>
                <a:ext uri="{FF2B5EF4-FFF2-40B4-BE49-F238E27FC236}">
                  <a16:creationId xmlns:a16="http://schemas.microsoft.com/office/drawing/2014/main" id="{9E390E31-EF58-F545-A1FD-ED69A8E86561}"/>
                </a:ext>
              </a:extLst>
            </p:cNvPr>
            <p:cNvSpPr txBox="1"/>
            <p:nvPr userDrawn="1"/>
          </p:nvSpPr>
          <p:spPr>
            <a:xfrm flipH="1">
              <a:off x="7862790" y="63319"/>
              <a:ext cx="1281210" cy="142627"/>
            </a:xfrm>
            <a:prstGeom prst="rect">
              <a:avLst/>
            </a:prstGeom>
            <a:noFill/>
          </p:spPr>
          <p:txBody>
            <a:bodyPr wrap="square" lIns="0" tIns="0" rIns="0" bIns="0" rtlCol="0">
              <a:spAutoFit/>
            </a:bodyPr>
            <a:lstStyle/>
            <a:p>
              <a:pPr algn="l"/>
              <a:r>
                <a:rPr lang="en-US" sz="900" b="0" i="0" dirty="0">
                  <a:solidFill>
                    <a:schemeClr val="accent2"/>
                  </a:solidFill>
                  <a:latin typeface="Benton Sans" panose="02000504020000020004" pitchFamily="2" charset="77"/>
                </a:rPr>
                <a:t>Back to </a:t>
              </a:r>
              <a:r>
                <a:rPr lang="en-US" sz="900" b="0" i="0" u="none" baseline="0" dirty="0">
                  <a:solidFill>
                    <a:schemeClr val="accent2"/>
                  </a:solidFill>
                  <a:latin typeface="Benton Sans" panose="02000504020000020004" pitchFamily="2" charset="77"/>
                </a:rPr>
                <a:t>Country</a:t>
              </a:r>
              <a:r>
                <a:rPr lang="en-US" sz="900" b="0" i="0" dirty="0">
                  <a:solidFill>
                    <a:schemeClr val="accent2"/>
                  </a:solidFill>
                  <a:latin typeface="Benton Sans" panose="02000504020000020004" pitchFamily="2" charset="77"/>
                </a:rPr>
                <a:t> Index</a:t>
              </a:r>
            </a:p>
          </p:txBody>
        </p:sp>
        <p:sp>
          <p:nvSpPr>
            <p:cNvPr id="7" name="Rectangle 6">
              <a:hlinkClick r:id="rId2" action="ppaction://hlinksldjump"/>
              <a:extLst>
                <a:ext uri="{FF2B5EF4-FFF2-40B4-BE49-F238E27FC236}">
                  <a16:creationId xmlns:a16="http://schemas.microsoft.com/office/drawing/2014/main" id="{AB5F6B18-2E7A-AB45-9154-D8AFA9BB01C5}"/>
                </a:ext>
              </a:extLst>
            </p:cNvPr>
            <p:cNvSpPr/>
            <p:nvPr userDrawn="1"/>
          </p:nvSpPr>
          <p:spPr>
            <a:xfrm>
              <a:off x="7802880" y="63319"/>
              <a:ext cx="1287780" cy="1426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4" name="Rectangle 13">
            <a:extLst>
              <a:ext uri="{FF2B5EF4-FFF2-40B4-BE49-F238E27FC236}">
                <a16:creationId xmlns:a16="http://schemas.microsoft.com/office/drawing/2014/main" id="{01C799F5-2FE2-6240-9757-F1D4184375CF}"/>
              </a:ext>
            </a:extLst>
          </p:cNvPr>
          <p:cNvSpPr/>
          <p:nvPr userDrawn="1"/>
        </p:nvSpPr>
        <p:spPr>
          <a:xfrm>
            <a:off x="5931019" y="4434541"/>
            <a:ext cx="3212981" cy="184666"/>
          </a:xfrm>
          <a:prstGeom prst="rect">
            <a:avLst/>
          </a:prstGeom>
        </p:spPr>
        <p:txBody>
          <a:bodyPr wrap="square" lIns="0" tIns="0" rIns="0" bIns="0">
            <a:spAutoFit/>
          </a:bodyPr>
          <a:lstStyle/>
          <a:p>
            <a:pPr algn="l"/>
            <a:r>
              <a:rPr lang="en-US" sz="1200" dirty="0">
                <a:solidFill>
                  <a:schemeClr val="accent5"/>
                </a:solidFill>
              </a:rPr>
              <a:t>Privileged and Confidential—Do Not Distribute</a:t>
            </a:r>
          </a:p>
        </p:txBody>
      </p:sp>
      <p:sp>
        <p:nvSpPr>
          <p:cNvPr id="15" name="Rectangle 14">
            <a:extLst>
              <a:ext uri="{FF2B5EF4-FFF2-40B4-BE49-F238E27FC236}">
                <a16:creationId xmlns:a16="http://schemas.microsoft.com/office/drawing/2014/main" id="{014673B6-8070-A342-9C64-ECE71E4D3CF5}"/>
              </a:ext>
            </a:extLst>
          </p:cNvPr>
          <p:cNvSpPr/>
          <p:nvPr userDrawn="1"/>
        </p:nvSpPr>
        <p:spPr>
          <a:xfrm>
            <a:off x="91440" y="4882228"/>
            <a:ext cx="5543006" cy="215444"/>
          </a:xfrm>
          <a:prstGeom prst="rect">
            <a:avLst/>
          </a:prstGeom>
        </p:spPr>
        <p:txBody>
          <a:bodyPr wrap="square" lIns="0" tIns="0" rIns="0" bIns="0">
            <a:spAutoFit/>
          </a:bodyPr>
          <a:lstStyle/>
          <a:p>
            <a:pPr defTabSz="457109">
              <a:lnSpc>
                <a:spcPct val="100000"/>
              </a:lnSpc>
              <a:spcAft>
                <a:spcPts val="300"/>
              </a:spcAft>
              <a:defRPr/>
            </a:pPr>
            <a:r>
              <a:rPr lang="en-US" sz="700" dirty="0">
                <a:solidFill>
                  <a:schemeClr val="accent5"/>
                </a:solidFill>
                <a:latin typeface="+mn-lt"/>
                <a:ea typeface="BentonSans Book " charset="0"/>
                <a:cs typeface="BentonSans Book " charset="0"/>
              </a:rPr>
              <a:t>A merchant is determined to be Non-American Express accepting if it could not be found as accepting through the supplier match process and it had no previous record of having an American Express transaction within the data set.</a:t>
            </a:r>
          </a:p>
        </p:txBody>
      </p:sp>
    </p:spTree>
    <p:extLst>
      <p:ext uri="{BB962C8B-B14F-4D97-AF65-F5344CB8AC3E}">
        <p14:creationId xmlns:p14="http://schemas.microsoft.com/office/powerpoint/2010/main" val="2683992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untry Spend - 2 disclaimer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8E42D4-86A4-5B41-9D8E-CF5CE80B3802}"/>
              </a:ext>
            </a:extLst>
          </p:cNvPr>
          <p:cNvSpPr/>
          <p:nvPr userDrawn="1"/>
        </p:nvSpPr>
        <p:spPr>
          <a:xfrm>
            <a:off x="0" y="4434541"/>
            <a:ext cx="9144000" cy="708959"/>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1122556" y="638777"/>
            <a:ext cx="7636764" cy="277640"/>
          </a:xfrm>
        </p:spPr>
        <p:txBody>
          <a:bodyPr wrap="square">
            <a:spAutoFit/>
          </a:bodyPr>
          <a:lstStyle>
            <a:lvl1pPr>
              <a:defRPr sz="2200" b="0" i="0">
                <a:solidFill>
                  <a:schemeClr val="tx2"/>
                </a:solidFill>
                <a:latin typeface="Guardian Egyp" panose="02060503050503060803" pitchFamily="18" charset="77"/>
              </a:defRPr>
            </a:lvl1pPr>
          </a:lstStyle>
          <a:p>
            <a:r>
              <a:rPr lang="en-US" dirty="0"/>
              <a:t>Click to edit Country</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pPr>
              <a:defRPr/>
            </a:pPr>
            <a:fld id="{920384AA-0A71-E644-AEED-65CD2253F2C8}" type="slidenum">
              <a:rPr lang="en-US" smtClean="0"/>
              <a:pPr>
                <a:defRPr/>
              </a:pPr>
              <a:t>‹#›</a:t>
            </a:fld>
            <a:endParaRPr lang="en-US" dirty="0"/>
          </a:p>
        </p:txBody>
      </p:sp>
      <p:cxnSp>
        <p:nvCxnSpPr>
          <p:cNvPr id="9" name="Straight Connector 8">
            <a:extLst>
              <a:ext uri="{FF2B5EF4-FFF2-40B4-BE49-F238E27FC236}">
                <a16:creationId xmlns:a16="http://schemas.microsoft.com/office/drawing/2014/main" id="{B9B707EC-4DCC-6546-97DC-5B0E13C8F75C}"/>
              </a:ext>
            </a:extLst>
          </p:cNvPr>
          <p:cNvCxnSpPr>
            <a:cxnSpLocks/>
          </p:cNvCxnSpPr>
          <p:nvPr userDrawn="1"/>
        </p:nvCxnSpPr>
        <p:spPr>
          <a:xfrm>
            <a:off x="1122556" y="1008858"/>
            <a:ext cx="7636764" cy="0"/>
          </a:xfrm>
          <a:prstGeom prst="line">
            <a:avLst/>
          </a:prstGeom>
          <a:ln w="12700"/>
          <a:effectLst/>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1A8936EC-7C8E-5048-8121-B4706ED6440D}"/>
              </a:ext>
            </a:extLst>
          </p:cNvPr>
          <p:cNvSpPr/>
          <p:nvPr userDrawn="1"/>
        </p:nvSpPr>
        <p:spPr>
          <a:xfrm>
            <a:off x="246101" y="283110"/>
            <a:ext cx="772539" cy="772539"/>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3F05FE4-0B22-9041-9721-2B9BEE2DBB36}"/>
              </a:ext>
            </a:extLst>
          </p:cNvPr>
          <p:cNvSpPr txBox="1"/>
          <p:nvPr userDrawn="1"/>
        </p:nvSpPr>
        <p:spPr>
          <a:xfrm>
            <a:off x="1144859" y="287515"/>
            <a:ext cx="7614461" cy="276999"/>
          </a:xfrm>
          <a:prstGeom prst="rect">
            <a:avLst/>
          </a:prstGeom>
          <a:noFill/>
        </p:spPr>
        <p:txBody>
          <a:bodyPr wrap="square" lIns="0" tIns="0" rIns="0" bIns="0" rtlCol="0">
            <a:normAutofit/>
          </a:bodyPr>
          <a:lstStyle/>
          <a:p>
            <a:pPr algn="l"/>
            <a:r>
              <a:rPr lang="en-US" b="0" i="0" dirty="0">
                <a:solidFill>
                  <a:schemeClr val="bg2"/>
                </a:solidFill>
                <a:latin typeface="Guardian Egyp" panose="02060503050503060803" pitchFamily="18" charset="77"/>
              </a:rPr>
              <a:t>Spend Breakdown by Acceptance in Key Industries:</a:t>
            </a:r>
          </a:p>
        </p:txBody>
      </p:sp>
      <p:sp>
        <p:nvSpPr>
          <p:cNvPr id="11" name="Rectangle 10">
            <a:extLst>
              <a:ext uri="{FF2B5EF4-FFF2-40B4-BE49-F238E27FC236}">
                <a16:creationId xmlns:a16="http://schemas.microsoft.com/office/drawing/2014/main" id="{96EB06E5-5124-0444-B3B7-5ADFC8A3BF92}"/>
              </a:ext>
            </a:extLst>
          </p:cNvPr>
          <p:cNvSpPr/>
          <p:nvPr userDrawn="1"/>
        </p:nvSpPr>
        <p:spPr>
          <a:xfrm>
            <a:off x="91440" y="4471952"/>
            <a:ext cx="5560590" cy="658642"/>
          </a:xfrm>
          <a:prstGeom prst="rect">
            <a:avLst/>
          </a:prstGeom>
        </p:spPr>
        <p:txBody>
          <a:bodyPr wrap="square" lIns="0" tIns="0" rIns="0" bIns="0">
            <a:spAutoFit/>
          </a:bodyPr>
          <a:lstStyle/>
          <a:p>
            <a:pPr marL="109728" indent="-109728" defTabSz="457109">
              <a:lnSpc>
                <a:spcPct val="90000"/>
              </a:lnSpc>
              <a:spcAft>
                <a:spcPts val="300"/>
              </a:spcAft>
              <a:defRPr/>
            </a:pPr>
            <a:r>
              <a:rPr lang="en-US" sz="700" dirty="0">
                <a:solidFill>
                  <a:schemeClr val="accent5"/>
                </a:solidFill>
                <a:latin typeface="+mn-lt"/>
                <a:ea typeface="BentonSans Book " charset="0"/>
                <a:cs typeface="BentonSans Book " charset="0"/>
              </a:rPr>
              <a:t>1	A merchant is determined to be Non-American Express accepting if it could not be found as accepting through the supplier match process and it had no previous record of having an American Express within the data set.</a:t>
            </a:r>
          </a:p>
          <a:p>
            <a:pPr marL="109728" indent="-109728" defTabSz="457109">
              <a:lnSpc>
                <a:spcPct val="90000"/>
              </a:lnSpc>
              <a:spcAft>
                <a:spcPts val="300"/>
              </a:spcAft>
              <a:defRPr/>
            </a:pPr>
            <a:r>
              <a:rPr lang="en-US" sz="700" dirty="0">
                <a:solidFill>
                  <a:schemeClr val="accent5"/>
                </a:solidFill>
                <a:latin typeface="+mn-lt"/>
                <a:ea typeface="BentonSans Book " charset="0"/>
                <a:cs typeface="BentonSans Book " charset="0"/>
              </a:rPr>
              <a:t>2	Given a lower volume of spend ($&lt;$1M) within this spend category, this estimate should be considered as directional only.</a:t>
            </a:r>
          </a:p>
          <a:p>
            <a:pPr defTabSz="457109">
              <a:lnSpc>
                <a:spcPct val="90000"/>
              </a:lnSpc>
              <a:spcAft>
                <a:spcPts val="300"/>
              </a:spcAft>
              <a:defRPr/>
            </a:pPr>
            <a:r>
              <a:rPr lang="en-US" sz="700" kern="1200" dirty="0">
                <a:solidFill>
                  <a:schemeClr val="accent5"/>
                </a:solidFill>
                <a:latin typeface="Arial" charset="0"/>
                <a:ea typeface="BentonSans Book " charset="0"/>
                <a:cs typeface="BentonSans Book " charset="0"/>
              </a:rPr>
              <a:t>Source: Based on American Express Analysis of $38.5B in Charge Volume and 275M Transactions spent across ~5.6K AXP clients. Concur Data includes transactions from January 2018 – December 2018 that have gone through the Concur expense management tool. Analysis conducted by American Express and based solely on data provided by Concur.</a:t>
            </a:r>
          </a:p>
        </p:txBody>
      </p:sp>
      <p:grpSp>
        <p:nvGrpSpPr>
          <p:cNvPr id="13" name="Group 12">
            <a:extLst>
              <a:ext uri="{FF2B5EF4-FFF2-40B4-BE49-F238E27FC236}">
                <a16:creationId xmlns:a16="http://schemas.microsoft.com/office/drawing/2014/main" id="{972BD805-7B3C-1F46-8682-0F34834FA40F}"/>
              </a:ext>
            </a:extLst>
          </p:cNvPr>
          <p:cNvGrpSpPr/>
          <p:nvPr userDrawn="1"/>
        </p:nvGrpSpPr>
        <p:grpSpPr>
          <a:xfrm>
            <a:off x="7802880" y="63319"/>
            <a:ext cx="1341120" cy="142627"/>
            <a:chOff x="7802880" y="63319"/>
            <a:chExt cx="1341120" cy="142627"/>
          </a:xfrm>
        </p:grpSpPr>
        <p:sp>
          <p:nvSpPr>
            <p:cNvPr id="14" name="TextBox 13">
              <a:extLst>
                <a:ext uri="{FF2B5EF4-FFF2-40B4-BE49-F238E27FC236}">
                  <a16:creationId xmlns:a16="http://schemas.microsoft.com/office/drawing/2014/main" id="{97D9BD26-6D9C-C14F-8299-7197E8DCE019}"/>
                </a:ext>
              </a:extLst>
            </p:cNvPr>
            <p:cNvSpPr txBox="1"/>
            <p:nvPr userDrawn="1"/>
          </p:nvSpPr>
          <p:spPr>
            <a:xfrm flipH="1">
              <a:off x="7862790" y="63319"/>
              <a:ext cx="1281210" cy="142627"/>
            </a:xfrm>
            <a:prstGeom prst="rect">
              <a:avLst/>
            </a:prstGeom>
            <a:noFill/>
          </p:spPr>
          <p:txBody>
            <a:bodyPr wrap="square" lIns="0" tIns="0" rIns="0" bIns="0" rtlCol="0">
              <a:spAutoFit/>
            </a:bodyPr>
            <a:lstStyle/>
            <a:p>
              <a:pPr algn="l"/>
              <a:r>
                <a:rPr lang="en-US" sz="900" b="0" i="0" dirty="0">
                  <a:solidFill>
                    <a:schemeClr val="accent2"/>
                  </a:solidFill>
                  <a:latin typeface="Benton Sans" panose="02000504020000020004" pitchFamily="2" charset="77"/>
                </a:rPr>
                <a:t>Back to </a:t>
              </a:r>
              <a:r>
                <a:rPr lang="en-US" sz="900" b="0" i="0" u="none" baseline="0" dirty="0">
                  <a:solidFill>
                    <a:schemeClr val="accent2"/>
                  </a:solidFill>
                  <a:latin typeface="Benton Sans" panose="02000504020000020004" pitchFamily="2" charset="77"/>
                </a:rPr>
                <a:t>Country</a:t>
              </a:r>
              <a:r>
                <a:rPr lang="en-US" sz="900" b="0" i="0" dirty="0">
                  <a:solidFill>
                    <a:schemeClr val="accent2"/>
                  </a:solidFill>
                  <a:latin typeface="Benton Sans" panose="02000504020000020004" pitchFamily="2" charset="77"/>
                </a:rPr>
                <a:t> Index</a:t>
              </a:r>
            </a:p>
          </p:txBody>
        </p:sp>
        <p:sp>
          <p:nvSpPr>
            <p:cNvPr id="15" name="Rectangle 14">
              <a:hlinkClick r:id="rId2" action="ppaction://hlinksldjump"/>
              <a:extLst>
                <a:ext uri="{FF2B5EF4-FFF2-40B4-BE49-F238E27FC236}">
                  <a16:creationId xmlns:a16="http://schemas.microsoft.com/office/drawing/2014/main" id="{BCE048B5-E7EB-A24D-9A3F-8ABDF14A7E3D}"/>
                </a:ext>
              </a:extLst>
            </p:cNvPr>
            <p:cNvSpPr/>
            <p:nvPr userDrawn="1"/>
          </p:nvSpPr>
          <p:spPr>
            <a:xfrm>
              <a:off x="7802880" y="63319"/>
              <a:ext cx="1287780" cy="1426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6" name="Rectangle 15">
            <a:extLst>
              <a:ext uri="{FF2B5EF4-FFF2-40B4-BE49-F238E27FC236}">
                <a16:creationId xmlns:a16="http://schemas.microsoft.com/office/drawing/2014/main" id="{01C799F5-2FE2-6240-9757-F1D4184375CF}"/>
              </a:ext>
            </a:extLst>
          </p:cNvPr>
          <p:cNvSpPr/>
          <p:nvPr userDrawn="1"/>
        </p:nvSpPr>
        <p:spPr>
          <a:xfrm>
            <a:off x="5931019" y="4434541"/>
            <a:ext cx="3212981" cy="184666"/>
          </a:xfrm>
          <a:prstGeom prst="rect">
            <a:avLst/>
          </a:prstGeom>
        </p:spPr>
        <p:txBody>
          <a:bodyPr wrap="square" lIns="0" tIns="0" rIns="0" bIns="0">
            <a:spAutoFit/>
          </a:bodyPr>
          <a:lstStyle/>
          <a:p>
            <a:pPr algn="l"/>
            <a:r>
              <a:rPr lang="en-US" sz="1200" dirty="0">
                <a:solidFill>
                  <a:schemeClr val="accent5"/>
                </a:solidFill>
              </a:rPr>
              <a:t>Privileged and Confidential—Do Not Distribute</a:t>
            </a:r>
          </a:p>
        </p:txBody>
      </p:sp>
    </p:spTree>
    <p:extLst>
      <p:ext uri="{BB962C8B-B14F-4D97-AF65-F5344CB8AC3E}">
        <p14:creationId xmlns:p14="http://schemas.microsoft.com/office/powerpoint/2010/main" val="60938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untry Spend - 1 disclaim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8E42D4-86A4-5B41-9D8E-CF5CE80B3802}"/>
              </a:ext>
            </a:extLst>
          </p:cNvPr>
          <p:cNvSpPr/>
          <p:nvPr userDrawn="1"/>
        </p:nvSpPr>
        <p:spPr>
          <a:xfrm>
            <a:off x="0" y="4434541"/>
            <a:ext cx="9144000" cy="708959"/>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1122556" y="638777"/>
            <a:ext cx="7636764" cy="277640"/>
          </a:xfrm>
        </p:spPr>
        <p:txBody>
          <a:bodyPr wrap="square">
            <a:spAutoFit/>
          </a:bodyPr>
          <a:lstStyle>
            <a:lvl1pPr>
              <a:defRPr sz="2200" b="0" i="0">
                <a:solidFill>
                  <a:schemeClr val="tx2"/>
                </a:solidFill>
                <a:latin typeface="Guardian Egyp" panose="02060503050503060803" pitchFamily="18" charset="77"/>
              </a:defRPr>
            </a:lvl1pPr>
          </a:lstStyle>
          <a:p>
            <a:r>
              <a:rPr lang="en-US" dirty="0"/>
              <a:t>Click to edit Country</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pPr>
              <a:defRPr/>
            </a:pPr>
            <a:fld id="{920384AA-0A71-E644-AEED-65CD2253F2C8}" type="slidenum">
              <a:rPr lang="en-US" smtClean="0"/>
              <a:pPr>
                <a:defRPr/>
              </a:pPr>
              <a:t>‹#›</a:t>
            </a:fld>
            <a:endParaRPr lang="en-US" dirty="0"/>
          </a:p>
        </p:txBody>
      </p:sp>
      <p:cxnSp>
        <p:nvCxnSpPr>
          <p:cNvPr id="9" name="Straight Connector 8">
            <a:extLst>
              <a:ext uri="{FF2B5EF4-FFF2-40B4-BE49-F238E27FC236}">
                <a16:creationId xmlns:a16="http://schemas.microsoft.com/office/drawing/2014/main" id="{B9B707EC-4DCC-6546-97DC-5B0E13C8F75C}"/>
              </a:ext>
            </a:extLst>
          </p:cNvPr>
          <p:cNvCxnSpPr>
            <a:cxnSpLocks/>
          </p:cNvCxnSpPr>
          <p:nvPr userDrawn="1"/>
        </p:nvCxnSpPr>
        <p:spPr>
          <a:xfrm>
            <a:off x="1122556" y="1008858"/>
            <a:ext cx="7636764" cy="0"/>
          </a:xfrm>
          <a:prstGeom prst="line">
            <a:avLst/>
          </a:prstGeom>
          <a:ln w="12700"/>
          <a:effectLst/>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1A8936EC-7C8E-5048-8121-B4706ED6440D}"/>
              </a:ext>
            </a:extLst>
          </p:cNvPr>
          <p:cNvSpPr/>
          <p:nvPr userDrawn="1"/>
        </p:nvSpPr>
        <p:spPr>
          <a:xfrm>
            <a:off x="246101" y="283110"/>
            <a:ext cx="772539" cy="772539"/>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3F05FE4-0B22-9041-9721-2B9BEE2DBB36}"/>
              </a:ext>
            </a:extLst>
          </p:cNvPr>
          <p:cNvSpPr txBox="1"/>
          <p:nvPr userDrawn="1"/>
        </p:nvSpPr>
        <p:spPr>
          <a:xfrm>
            <a:off x="1144859" y="287515"/>
            <a:ext cx="7614461" cy="276999"/>
          </a:xfrm>
          <a:prstGeom prst="rect">
            <a:avLst/>
          </a:prstGeom>
          <a:noFill/>
        </p:spPr>
        <p:txBody>
          <a:bodyPr wrap="none" lIns="0" tIns="0" rIns="0" bIns="0" rtlCol="0">
            <a:normAutofit/>
          </a:bodyPr>
          <a:lstStyle/>
          <a:p>
            <a:pPr algn="l"/>
            <a:r>
              <a:rPr lang="en-US" b="0" i="0" dirty="0">
                <a:solidFill>
                  <a:schemeClr val="bg2"/>
                </a:solidFill>
                <a:latin typeface="Guardian Egyp" panose="02060503050503060803" pitchFamily="18" charset="77"/>
              </a:rPr>
              <a:t>Spend Breakdown by Acceptance in Key Industries:</a:t>
            </a:r>
          </a:p>
        </p:txBody>
      </p:sp>
      <p:sp>
        <p:nvSpPr>
          <p:cNvPr id="11" name="Rectangle 10">
            <a:extLst>
              <a:ext uri="{FF2B5EF4-FFF2-40B4-BE49-F238E27FC236}">
                <a16:creationId xmlns:a16="http://schemas.microsoft.com/office/drawing/2014/main" id="{96EB06E5-5124-0444-B3B7-5ADFC8A3BF92}"/>
              </a:ext>
            </a:extLst>
          </p:cNvPr>
          <p:cNvSpPr/>
          <p:nvPr userDrawn="1"/>
        </p:nvSpPr>
        <p:spPr>
          <a:xfrm>
            <a:off x="94424" y="4526874"/>
            <a:ext cx="5645069" cy="523220"/>
          </a:xfrm>
          <a:prstGeom prst="rect">
            <a:avLst/>
          </a:prstGeom>
        </p:spPr>
        <p:txBody>
          <a:bodyPr wrap="square" lIns="0" tIns="0" rIns="0" bIns="0">
            <a:spAutoFit/>
          </a:bodyPr>
          <a:lstStyle/>
          <a:p>
            <a:pPr marL="109728" indent="-109728" defTabSz="457109">
              <a:lnSpc>
                <a:spcPct val="90000"/>
              </a:lnSpc>
              <a:spcAft>
                <a:spcPts val="300"/>
              </a:spcAft>
              <a:defRPr/>
            </a:pPr>
            <a:r>
              <a:rPr lang="en-US" sz="700" dirty="0">
                <a:solidFill>
                  <a:schemeClr val="accent5"/>
                </a:solidFill>
                <a:latin typeface="+mn-lt"/>
                <a:ea typeface="BentonSans Book " charset="0"/>
                <a:cs typeface="BentonSans Book " charset="0"/>
              </a:rPr>
              <a:t>1	A merchant is determined to be Non-American Express accepting if it could not be found as accepting through the supplier match process and it had no previous record of having an American Express transaction within the data set.</a:t>
            </a:r>
          </a:p>
          <a:p>
            <a:pPr defTabSz="457109">
              <a:lnSpc>
                <a:spcPct val="90000"/>
              </a:lnSpc>
              <a:spcAft>
                <a:spcPts val="300"/>
              </a:spcAft>
              <a:defRPr/>
            </a:pPr>
            <a:r>
              <a:rPr lang="en-US" sz="700" kern="1200" dirty="0">
                <a:solidFill>
                  <a:schemeClr val="accent5"/>
                </a:solidFill>
                <a:latin typeface="Arial" charset="0"/>
                <a:ea typeface="BentonSans Book " charset="0"/>
                <a:cs typeface="BentonSans Book " charset="0"/>
              </a:rPr>
              <a:t>Source: Based on American Express Analysis of $38.5B in Charge Volume and 275M Transactions spent across ~5.6K AXP clients. Concur Data includes transactions from January 2018 – December 2018 that have gone through the Concur expense management tool. Analysis conducted by American Express and based solely on data provided by Concur.</a:t>
            </a:r>
          </a:p>
        </p:txBody>
      </p:sp>
      <p:grpSp>
        <p:nvGrpSpPr>
          <p:cNvPr id="13" name="Group 12">
            <a:extLst>
              <a:ext uri="{FF2B5EF4-FFF2-40B4-BE49-F238E27FC236}">
                <a16:creationId xmlns:a16="http://schemas.microsoft.com/office/drawing/2014/main" id="{AE8EC719-7638-3C49-B446-C57BFE1EA905}"/>
              </a:ext>
            </a:extLst>
          </p:cNvPr>
          <p:cNvGrpSpPr/>
          <p:nvPr userDrawn="1"/>
        </p:nvGrpSpPr>
        <p:grpSpPr>
          <a:xfrm>
            <a:off x="7802880" y="63319"/>
            <a:ext cx="1341120" cy="142627"/>
            <a:chOff x="7802880" y="63319"/>
            <a:chExt cx="1341120" cy="142627"/>
          </a:xfrm>
        </p:grpSpPr>
        <p:sp>
          <p:nvSpPr>
            <p:cNvPr id="14" name="TextBox 13">
              <a:extLst>
                <a:ext uri="{FF2B5EF4-FFF2-40B4-BE49-F238E27FC236}">
                  <a16:creationId xmlns:a16="http://schemas.microsoft.com/office/drawing/2014/main" id="{1F9362A7-8FED-3A44-9410-9BDD54CC11D3}"/>
                </a:ext>
              </a:extLst>
            </p:cNvPr>
            <p:cNvSpPr txBox="1"/>
            <p:nvPr userDrawn="1"/>
          </p:nvSpPr>
          <p:spPr>
            <a:xfrm flipH="1">
              <a:off x="7862790" y="63319"/>
              <a:ext cx="1281210" cy="142627"/>
            </a:xfrm>
            <a:prstGeom prst="rect">
              <a:avLst/>
            </a:prstGeom>
            <a:noFill/>
          </p:spPr>
          <p:txBody>
            <a:bodyPr wrap="square" lIns="0" tIns="0" rIns="0" bIns="0" rtlCol="0">
              <a:spAutoFit/>
            </a:bodyPr>
            <a:lstStyle/>
            <a:p>
              <a:pPr algn="l"/>
              <a:r>
                <a:rPr lang="en-US" sz="900" b="0" i="0" dirty="0">
                  <a:solidFill>
                    <a:schemeClr val="accent2"/>
                  </a:solidFill>
                  <a:latin typeface="Benton Sans" panose="02000504020000020004" pitchFamily="2" charset="77"/>
                </a:rPr>
                <a:t>Back to </a:t>
              </a:r>
              <a:r>
                <a:rPr lang="en-US" sz="900" b="0" i="0" u="none" baseline="0" dirty="0">
                  <a:solidFill>
                    <a:schemeClr val="accent2"/>
                  </a:solidFill>
                  <a:latin typeface="Benton Sans" panose="02000504020000020004" pitchFamily="2" charset="77"/>
                </a:rPr>
                <a:t>Country</a:t>
              </a:r>
              <a:r>
                <a:rPr lang="en-US" sz="900" b="0" i="0" dirty="0">
                  <a:solidFill>
                    <a:schemeClr val="accent2"/>
                  </a:solidFill>
                  <a:latin typeface="Benton Sans" panose="02000504020000020004" pitchFamily="2" charset="77"/>
                </a:rPr>
                <a:t> Index</a:t>
              </a:r>
            </a:p>
          </p:txBody>
        </p:sp>
        <p:sp>
          <p:nvSpPr>
            <p:cNvPr id="15" name="Rectangle 14">
              <a:hlinkClick r:id="rId2" action="ppaction://hlinksldjump"/>
              <a:extLst>
                <a:ext uri="{FF2B5EF4-FFF2-40B4-BE49-F238E27FC236}">
                  <a16:creationId xmlns:a16="http://schemas.microsoft.com/office/drawing/2014/main" id="{238261E4-0D08-6E4F-B5CB-FF9E24F30BEF}"/>
                </a:ext>
              </a:extLst>
            </p:cNvPr>
            <p:cNvSpPr/>
            <p:nvPr userDrawn="1"/>
          </p:nvSpPr>
          <p:spPr>
            <a:xfrm>
              <a:off x="7802880" y="63319"/>
              <a:ext cx="1287780" cy="1426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6" name="Rectangle 15">
            <a:extLst>
              <a:ext uri="{FF2B5EF4-FFF2-40B4-BE49-F238E27FC236}">
                <a16:creationId xmlns:a16="http://schemas.microsoft.com/office/drawing/2014/main" id="{01C799F5-2FE2-6240-9757-F1D4184375CF}"/>
              </a:ext>
            </a:extLst>
          </p:cNvPr>
          <p:cNvSpPr/>
          <p:nvPr userDrawn="1"/>
        </p:nvSpPr>
        <p:spPr>
          <a:xfrm>
            <a:off x="5931019" y="4434541"/>
            <a:ext cx="3212981" cy="184666"/>
          </a:xfrm>
          <a:prstGeom prst="rect">
            <a:avLst/>
          </a:prstGeom>
        </p:spPr>
        <p:txBody>
          <a:bodyPr wrap="square" lIns="0" tIns="0" rIns="0" bIns="0">
            <a:spAutoFit/>
          </a:bodyPr>
          <a:lstStyle/>
          <a:p>
            <a:pPr algn="l"/>
            <a:r>
              <a:rPr lang="en-US" sz="1200" dirty="0">
                <a:solidFill>
                  <a:schemeClr val="accent5"/>
                </a:solidFill>
              </a:rPr>
              <a:t>Privileged and Confidential—Do Not Distribute</a:t>
            </a:r>
          </a:p>
        </p:txBody>
      </p:sp>
    </p:spTree>
    <p:extLst>
      <p:ext uri="{BB962C8B-B14F-4D97-AF65-F5344CB8AC3E}">
        <p14:creationId xmlns:p14="http://schemas.microsoft.com/office/powerpoint/2010/main" val="1190998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white">
          <a:xfrm>
            <a:off x="387746" y="283110"/>
            <a:ext cx="8229600" cy="747596"/>
          </a:xfrm>
          <a:prstGeom prst="rect">
            <a:avLst/>
          </a:prstGeom>
        </p:spPr>
        <p:txBody>
          <a:bodyPr vert="horz" lIns="0" tIns="0" rIns="0" bIns="0" rtlCol="0" anchor="t">
            <a:noAutofit/>
          </a:bodyPr>
          <a:lstStyle/>
          <a:p>
            <a:r>
              <a:rPr lang="en-US" dirty="0"/>
              <a:t>Click to edit Master title style</a:t>
            </a:r>
          </a:p>
        </p:txBody>
      </p:sp>
      <p:sp>
        <p:nvSpPr>
          <p:cNvPr id="1027" name="Text Placeholder 2"/>
          <p:cNvSpPr>
            <a:spLocks noGrp="1"/>
          </p:cNvSpPr>
          <p:nvPr>
            <p:ph type="body" idx="1"/>
          </p:nvPr>
        </p:nvSpPr>
        <p:spPr bwMode="gray">
          <a:xfrm>
            <a:off x="387746" y="1030707"/>
            <a:ext cx="8229600" cy="366361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bwMode="gray">
          <a:xfrm>
            <a:off x="8006740" y="4794514"/>
            <a:ext cx="789202" cy="225955"/>
          </a:xfrm>
          <a:prstGeom prst="rect">
            <a:avLst/>
          </a:prstGeom>
        </p:spPr>
        <p:txBody>
          <a:bodyPr vert="horz" wrap="square" lIns="91440" tIns="45720" rIns="91440" bIns="45720" numCol="1" anchor="ctr" anchorCtr="0" compatLnSpc="1">
            <a:prstTxWarp prst="textNoShape">
              <a:avLst/>
            </a:prstTxWarp>
          </a:bodyPr>
          <a:lstStyle>
            <a:lvl1pPr algn="r">
              <a:defRPr sz="750">
                <a:solidFill>
                  <a:schemeClr val="tx2"/>
                </a:solidFill>
                <a:latin typeface="Guardian Egyp" charset="0"/>
                <a:ea typeface="Guardian Egyp" charset="0"/>
                <a:cs typeface="Guardian Egyp" charset="0"/>
              </a:defRPr>
            </a:lvl1pPr>
          </a:lstStyle>
          <a:p>
            <a:pPr>
              <a:defRPr/>
            </a:pPr>
            <a:fld id="{920384AA-0A71-E644-AEED-65CD2253F2C8}"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766" r:id="rId1"/>
    <p:sldLayoutId id="2147483768" r:id="rId2"/>
    <p:sldLayoutId id="2147483758" r:id="rId3"/>
    <p:sldLayoutId id="2147483776" r:id="rId4"/>
    <p:sldLayoutId id="2147483783" r:id="rId5"/>
    <p:sldLayoutId id="2147483782" r:id="rId6"/>
    <p:sldLayoutId id="2147483771" r:id="rId7"/>
    <p:sldLayoutId id="2147483772" r:id="rId8"/>
    <p:sldLayoutId id="2147483779" r:id="rId9"/>
    <p:sldLayoutId id="2147483773" r:id="rId10"/>
    <p:sldLayoutId id="2147483775" r:id="rId11"/>
    <p:sldLayoutId id="2147483774" r:id="rId12"/>
    <p:sldLayoutId id="2147483777" r:id="rId13"/>
    <p:sldLayoutId id="2147483781" r:id="rId14"/>
    <p:sldLayoutId id="2147483778" r:id="rId15"/>
    <p:sldLayoutId id="2147483764" r:id="rId16"/>
    <p:sldLayoutId id="2147483757" r:id="rId17"/>
    <p:sldLayoutId id="2147483752" r:id="rId18"/>
    <p:sldLayoutId id="2147483761" r:id="rId19"/>
    <p:sldLayoutId id="2147483760" r:id="rId20"/>
    <p:sldLayoutId id="2147483765" r:id="rId21"/>
    <p:sldLayoutId id="2147483769" r:id="rId22"/>
    <p:sldLayoutId id="2147483780" r:id="rId2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342900" rtl="0" eaLnBrk="1" fontAlgn="base" hangingPunct="1">
        <a:lnSpc>
          <a:spcPct val="82000"/>
        </a:lnSpc>
        <a:spcBef>
          <a:spcPct val="0"/>
        </a:spcBef>
        <a:spcAft>
          <a:spcPct val="0"/>
        </a:spcAft>
        <a:defRPr sz="2175" b="0" i="0" kern="1200" cap="none" baseline="0">
          <a:solidFill>
            <a:schemeClr val="tx1"/>
          </a:solidFill>
          <a:latin typeface="Guardian Egyp Regular" panose="02060503050503060803" pitchFamily="18" charset="77"/>
          <a:ea typeface="Guardian Egyp Regular" panose="02060503050503060803" pitchFamily="18" charset="77"/>
          <a:cs typeface="Guardian Egyp Regular" panose="02060503050503060803" pitchFamily="18" charset="77"/>
        </a:defRPr>
      </a:lvl1pPr>
      <a:lvl2pPr algn="l" defTabSz="342900" rtl="0" eaLnBrk="1" fontAlgn="base" hangingPunct="1">
        <a:spcBef>
          <a:spcPct val="0"/>
        </a:spcBef>
        <a:spcAft>
          <a:spcPct val="0"/>
        </a:spcAft>
        <a:defRPr sz="1050">
          <a:solidFill>
            <a:schemeClr val="tx1"/>
          </a:solidFill>
          <a:latin typeface="Arial" charset="0"/>
          <a:ea typeface="Arial" charset="0"/>
          <a:cs typeface="Arial" charset="0"/>
        </a:defRPr>
      </a:lvl2pPr>
      <a:lvl3pPr algn="l" defTabSz="342900" rtl="0" eaLnBrk="1" fontAlgn="base" hangingPunct="1">
        <a:spcBef>
          <a:spcPct val="0"/>
        </a:spcBef>
        <a:spcAft>
          <a:spcPct val="0"/>
        </a:spcAft>
        <a:defRPr sz="1050">
          <a:solidFill>
            <a:schemeClr val="tx1"/>
          </a:solidFill>
          <a:latin typeface="Arial" charset="0"/>
          <a:ea typeface="Arial" charset="0"/>
          <a:cs typeface="Arial" charset="0"/>
        </a:defRPr>
      </a:lvl3pPr>
      <a:lvl4pPr algn="l" defTabSz="342900" rtl="0" eaLnBrk="1" fontAlgn="base" hangingPunct="1">
        <a:spcBef>
          <a:spcPct val="0"/>
        </a:spcBef>
        <a:spcAft>
          <a:spcPct val="0"/>
        </a:spcAft>
        <a:defRPr sz="1050">
          <a:solidFill>
            <a:schemeClr val="tx1"/>
          </a:solidFill>
          <a:latin typeface="Arial" charset="0"/>
          <a:ea typeface="Arial" charset="0"/>
          <a:cs typeface="Arial" charset="0"/>
        </a:defRPr>
      </a:lvl4pPr>
      <a:lvl5pPr algn="l" defTabSz="342900" rtl="0" eaLnBrk="1" fontAlgn="base" hangingPunct="1">
        <a:spcBef>
          <a:spcPct val="0"/>
        </a:spcBef>
        <a:spcAft>
          <a:spcPct val="0"/>
        </a:spcAft>
        <a:defRPr sz="1050">
          <a:solidFill>
            <a:schemeClr val="tx1"/>
          </a:solidFill>
          <a:latin typeface="Arial" charset="0"/>
          <a:ea typeface="Arial" charset="0"/>
          <a:cs typeface="Arial" charset="0"/>
        </a:defRPr>
      </a:lvl5pPr>
      <a:lvl6pPr marL="342900" algn="l" defTabSz="342900" rtl="0" eaLnBrk="1" fontAlgn="base" hangingPunct="1">
        <a:spcBef>
          <a:spcPct val="0"/>
        </a:spcBef>
        <a:spcAft>
          <a:spcPct val="0"/>
        </a:spcAft>
        <a:defRPr sz="1050">
          <a:solidFill>
            <a:schemeClr val="tx1"/>
          </a:solidFill>
          <a:latin typeface="Arial" charset="0"/>
          <a:ea typeface="Arial" charset="0"/>
          <a:cs typeface="Arial" charset="0"/>
        </a:defRPr>
      </a:lvl6pPr>
      <a:lvl7pPr marL="685800" algn="l" defTabSz="342900" rtl="0" eaLnBrk="1" fontAlgn="base" hangingPunct="1">
        <a:spcBef>
          <a:spcPct val="0"/>
        </a:spcBef>
        <a:spcAft>
          <a:spcPct val="0"/>
        </a:spcAft>
        <a:defRPr sz="1050">
          <a:solidFill>
            <a:schemeClr val="tx1"/>
          </a:solidFill>
          <a:latin typeface="Arial" charset="0"/>
          <a:ea typeface="Arial" charset="0"/>
          <a:cs typeface="Arial" charset="0"/>
        </a:defRPr>
      </a:lvl7pPr>
      <a:lvl8pPr marL="1028700" algn="l" defTabSz="342900" rtl="0" eaLnBrk="1" fontAlgn="base" hangingPunct="1">
        <a:spcBef>
          <a:spcPct val="0"/>
        </a:spcBef>
        <a:spcAft>
          <a:spcPct val="0"/>
        </a:spcAft>
        <a:defRPr sz="1050">
          <a:solidFill>
            <a:schemeClr val="tx1"/>
          </a:solidFill>
          <a:latin typeface="Arial" charset="0"/>
          <a:ea typeface="Arial" charset="0"/>
          <a:cs typeface="Arial" charset="0"/>
        </a:defRPr>
      </a:lvl8pPr>
      <a:lvl9pPr marL="1371600" algn="l" defTabSz="342900" rtl="0" eaLnBrk="1" fontAlgn="base" hangingPunct="1">
        <a:spcBef>
          <a:spcPct val="0"/>
        </a:spcBef>
        <a:spcAft>
          <a:spcPct val="0"/>
        </a:spcAft>
        <a:defRPr sz="1050">
          <a:solidFill>
            <a:schemeClr val="tx1"/>
          </a:solidFill>
          <a:latin typeface="Arial" charset="0"/>
          <a:ea typeface="Arial" charset="0"/>
          <a:cs typeface="Arial" charset="0"/>
        </a:defRPr>
      </a:lvl9pPr>
    </p:titleStyle>
    <p:bodyStyle>
      <a:lvl1pPr marL="257175" indent="-257175" algn="l" defTabSz="342900" rtl="0" eaLnBrk="1" fontAlgn="base" hangingPunct="1">
        <a:lnSpc>
          <a:spcPct val="100000"/>
        </a:lnSpc>
        <a:spcBef>
          <a:spcPts val="0"/>
        </a:spcBef>
        <a:spcAft>
          <a:spcPts val="0"/>
        </a:spcAft>
        <a:buFont typeface="Arial" charset="0"/>
        <a:buNone/>
        <a:defRPr b="0" i="0" kern="1200">
          <a:solidFill>
            <a:schemeClr val="bg2"/>
          </a:solidFill>
          <a:latin typeface="BentonSans Light" charset="0"/>
          <a:ea typeface="BentonSans Light" charset="0"/>
          <a:cs typeface="BentonSans Light" charset="0"/>
        </a:defRPr>
      </a:lvl1pPr>
      <a:lvl2pPr marL="170260" indent="-170260" algn="l" defTabSz="342900" rtl="0" eaLnBrk="1" fontAlgn="base" hangingPunct="1">
        <a:lnSpc>
          <a:spcPct val="100000"/>
        </a:lnSpc>
        <a:spcBef>
          <a:spcPts val="0"/>
        </a:spcBef>
        <a:spcAft>
          <a:spcPts val="0"/>
        </a:spcAft>
        <a:buFont typeface="Arial" charset="0"/>
        <a:buChar char="•"/>
        <a:defRPr sz="1350" b="0" i="0" kern="1200">
          <a:solidFill>
            <a:schemeClr val="bg2"/>
          </a:solidFill>
          <a:latin typeface="BentonSans Light" charset="0"/>
          <a:ea typeface="BentonSans Light" charset="0"/>
          <a:cs typeface="BentonSans Light" charset="0"/>
        </a:defRPr>
      </a:lvl2pPr>
      <a:lvl3pPr marL="558404" indent="-216694" algn="l" defTabSz="342900" rtl="0" eaLnBrk="1" fontAlgn="base" hangingPunct="1">
        <a:lnSpc>
          <a:spcPct val="100000"/>
        </a:lnSpc>
        <a:spcBef>
          <a:spcPts val="0"/>
        </a:spcBef>
        <a:spcAft>
          <a:spcPts val="0"/>
        </a:spcAft>
        <a:buFont typeface="Arial" pitchFamily="34" charset="0"/>
        <a:buChar char="–"/>
        <a:defRPr b="0" i="0" kern="1200">
          <a:solidFill>
            <a:schemeClr val="bg2"/>
          </a:solidFill>
          <a:latin typeface="BentonSans Light" charset="0"/>
          <a:ea typeface="BentonSans Light" charset="0"/>
          <a:cs typeface="BentonSans Light" charset="0"/>
        </a:defRPr>
      </a:lvl3pPr>
      <a:lvl4pPr marL="862013" indent="-171450"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4pPr>
      <a:lvl5pPr marL="1197769" indent="-169069"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chart" Target="../charts/chart119.xml"/><Relationship Id="rId2" Type="http://schemas.openxmlformats.org/officeDocument/2006/relationships/notesSlide" Target="../notesSlides/notesSlide81.xml"/><Relationship Id="rId1" Type="http://schemas.openxmlformats.org/officeDocument/2006/relationships/slideLayout" Target="../slideLayouts/slideLayout9.xml"/><Relationship Id="rId4" Type="http://schemas.openxmlformats.org/officeDocument/2006/relationships/image" Target="../media/image43.png"/></Relationships>
</file>

<file path=ppt/slides/_rels/slide101.xml.rels><?xml version="1.0" encoding="UTF-8" standalone="yes"?>
<Relationships xmlns="http://schemas.openxmlformats.org/package/2006/relationships"><Relationship Id="rId3" Type="http://schemas.openxmlformats.org/officeDocument/2006/relationships/chart" Target="../charts/chart120.xml"/><Relationship Id="rId2" Type="http://schemas.openxmlformats.org/officeDocument/2006/relationships/notesSlide" Target="../notesSlides/notesSlide82.xml"/><Relationship Id="rId1" Type="http://schemas.openxmlformats.org/officeDocument/2006/relationships/slideLayout" Target="../slideLayouts/slideLayout10.xml"/><Relationship Id="rId4" Type="http://schemas.openxmlformats.org/officeDocument/2006/relationships/image" Target="../media/image43.png"/></Relationships>
</file>

<file path=ppt/slides/_rels/slide102.xml.rels><?xml version="1.0" encoding="UTF-8" standalone="yes"?>
<Relationships xmlns="http://schemas.openxmlformats.org/package/2006/relationships"><Relationship Id="rId3" Type="http://schemas.openxmlformats.org/officeDocument/2006/relationships/chart" Target="../charts/chart121.xml"/><Relationship Id="rId2" Type="http://schemas.openxmlformats.org/officeDocument/2006/relationships/notesSlide" Target="../notesSlides/notesSlide83.xml"/><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chart" Target="../charts/chart122.xml"/></Relationships>
</file>

<file path=ppt/slides/_rels/slide103.xml.rels><?xml version="1.0" encoding="UTF-8" standalone="yes"?>
<Relationships xmlns="http://schemas.openxmlformats.org/package/2006/relationships"><Relationship Id="rId3" Type="http://schemas.openxmlformats.org/officeDocument/2006/relationships/chart" Target="../charts/chart123.xml"/><Relationship Id="rId2" Type="http://schemas.openxmlformats.org/officeDocument/2006/relationships/notesSlide" Target="../notesSlides/notesSlide84.xml"/><Relationship Id="rId1" Type="http://schemas.openxmlformats.org/officeDocument/2006/relationships/slideLayout" Target="../slideLayouts/slideLayout8.xml"/><Relationship Id="rId4" Type="http://schemas.openxmlformats.org/officeDocument/2006/relationships/image" Target="../media/image44.png"/></Relationships>
</file>

<file path=ppt/slides/_rels/slide104.xml.rels><?xml version="1.0" encoding="UTF-8" standalone="yes"?>
<Relationships xmlns="http://schemas.openxmlformats.org/package/2006/relationships"><Relationship Id="rId3" Type="http://schemas.openxmlformats.org/officeDocument/2006/relationships/chart" Target="../charts/chart124.xml"/><Relationship Id="rId2" Type="http://schemas.openxmlformats.org/officeDocument/2006/relationships/notesSlide" Target="../notesSlides/notesSlide85.xml"/><Relationship Id="rId1" Type="http://schemas.openxmlformats.org/officeDocument/2006/relationships/slideLayout" Target="../slideLayouts/slideLayout10.xml"/><Relationship Id="rId5" Type="http://schemas.openxmlformats.org/officeDocument/2006/relationships/image" Target="../media/image45.emf"/><Relationship Id="rId4" Type="http://schemas.openxmlformats.org/officeDocument/2006/relationships/image" Target="../media/image44.png"/></Relationships>
</file>

<file path=ppt/slides/_rels/slide105.xml.rels><?xml version="1.0" encoding="UTF-8" standalone="yes"?>
<Relationships xmlns="http://schemas.openxmlformats.org/package/2006/relationships"><Relationship Id="rId3" Type="http://schemas.openxmlformats.org/officeDocument/2006/relationships/chart" Target="../charts/chart125.xml"/><Relationship Id="rId2" Type="http://schemas.openxmlformats.org/officeDocument/2006/relationships/notesSlide" Target="../notesSlides/notesSlide86.xml"/><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chart" Target="../charts/chart126.xml"/></Relationships>
</file>

<file path=ppt/slides/_rels/slide106.xml.rels><?xml version="1.0" encoding="UTF-8" standalone="yes"?>
<Relationships xmlns="http://schemas.openxmlformats.org/package/2006/relationships"><Relationship Id="rId3" Type="http://schemas.openxmlformats.org/officeDocument/2006/relationships/chart" Target="../charts/chart127.xml"/><Relationship Id="rId2" Type="http://schemas.openxmlformats.org/officeDocument/2006/relationships/notesSlide" Target="../notesSlides/notesSlide87.xml"/><Relationship Id="rId1" Type="http://schemas.openxmlformats.org/officeDocument/2006/relationships/slideLayout" Target="../slideLayouts/slideLayout8.xml"/><Relationship Id="rId4" Type="http://schemas.openxmlformats.org/officeDocument/2006/relationships/image" Target="../media/image46.png"/></Relationships>
</file>

<file path=ppt/slides/_rels/slide107.xml.rels><?xml version="1.0" encoding="UTF-8" standalone="yes"?>
<Relationships xmlns="http://schemas.openxmlformats.org/package/2006/relationships"><Relationship Id="rId3" Type="http://schemas.openxmlformats.org/officeDocument/2006/relationships/chart" Target="../charts/chart128.xml"/><Relationship Id="rId2" Type="http://schemas.openxmlformats.org/officeDocument/2006/relationships/notesSlide" Target="../notesSlides/notesSlide88.xml"/><Relationship Id="rId1" Type="http://schemas.openxmlformats.org/officeDocument/2006/relationships/slideLayout" Target="../slideLayouts/slideLayout10.xml"/><Relationship Id="rId4" Type="http://schemas.openxmlformats.org/officeDocument/2006/relationships/image" Target="../media/image46.png"/></Relationships>
</file>

<file path=ppt/slides/_rels/slide108.xml.rels><?xml version="1.0" encoding="UTF-8" standalone="yes"?>
<Relationships xmlns="http://schemas.openxmlformats.org/package/2006/relationships"><Relationship Id="rId3" Type="http://schemas.openxmlformats.org/officeDocument/2006/relationships/chart" Target="../charts/chart129.xml"/><Relationship Id="rId2" Type="http://schemas.openxmlformats.org/officeDocument/2006/relationships/notesSlide" Target="../notesSlides/notesSlide89.xml"/><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chart" Target="../charts/chart130.xml"/></Relationships>
</file>

<file path=ppt/slides/_rels/slide109.xml.rels><?xml version="1.0" encoding="UTF-8" standalone="yes"?>
<Relationships xmlns="http://schemas.openxmlformats.org/package/2006/relationships"><Relationship Id="rId3" Type="http://schemas.openxmlformats.org/officeDocument/2006/relationships/chart" Target="../charts/chart131.xml"/><Relationship Id="rId2" Type="http://schemas.openxmlformats.org/officeDocument/2006/relationships/notesSlide" Target="../notesSlides/notesSlide90.xml"/><Relationship Id="rId1" Type="http://schemas.openxmlformats.org/officeDocument/2006/relationships/slideLayout" Target="../slideLayouts/slideLayout9.xml"/><Relationship Id="rId4" Type="http://schemas.openxmlformats.org/officeDocument/2006/relationships/image" Target="../media/image47.png"/></Relationships>
</file>

<file path=ppt/slides/_rels/slide1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notesSlide" Target="../notesSlides/notesSlide5.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slideLayout" Target="../slideLayouts/slideLayout4.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image" Target="../media/image16.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19" Type="http://schemas.openxmlformats.org/officeDocument/2006/relationships/chart" Target="../charts/chart7.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110.xml.rels><?xml version="1.0" encoding="UTF-8" standalone="yes"?>
<Relationships xmlns="http://schemas.openxmlformats.org/package/2006/relationships"><Relationship Id="rId3" Type="http://schemas.openxmlformats.org/officeDocument/2006/relationships/chart" Target="../charts/chart132.xml"/><Relationship Id="rId2" Type="http://schemas.openxmlformats.org/officeDocument/2006/relationships/notesSlide" Target="../notesSlides/notesSlide91.xml"/><Relationship Id="rId1" Type="http://schemas.openxmlformats.org/officeDocument/2006/relationships/slideLayout" Target="../slideLayouts/slideLayout10.xml"/><Relationship Id="rId4" Type="http://schemas.openxmlformats.org/officeDocument/2006/relationships/image" Target="../media/image47.png"/></Relationships>
</file>

<file path=ppt/slides/_rels/slide111.xml.rels><?xml version="1.0" encoding="UTF-8" standalone="yes"?>
<Relationships xmlns="http://schemas.openxmlformats.org/package/2006/relationships"><Relationship Id="rId3" Type="http://schemas.openxmlformats.org/officeDocument/2006/relationships/chart" Target="../charts/chart133.xml"/><Relationship Id="rId2" Type="http://schemas.openxmlformats.org/officeDocument/2006/relationships/notesSlide" Target="../notesSlides/notesSlide92.xml"/><Relationship Id="rId1" Type="http://schemas.openxmlformats.org/officeDocument/2006/relationships/slideLayout" Target="../slideLayouts/slideLayout7.xml"/><Relationship Id="rId5" Type="http://schemas.openxmlformats.org/officeDocument/2006/relationships/image" Target="../media/image48.png"/><Relationship Id="rId4" Type="http://schemas.openxmlformats.org/officeDocument/2006/relationships/chart" Target="../charts/chart134.xml"/></Relationships>
</file>

<file path=ppt/slides/_rels/slide112.xml.rels><?xml version="1.0" encoding="UTF-8" standalone="yes"?>
<Relationships xmlns="http://schemas.openxmlformats.org/package/2006/relationships"><Relationship Id="rId3" Type="http://schemas.openxmlformats.org/officeDocument/2006/relationships/chart" Target="../charts/chart135.xml"/><Relationship Id="rId2" Type="http://schemas.openxmlformats.org/officeDocument/2006/relationships/notesSlide" Target="../notesSlides/notesSlide93.xml"/><Relationship Id="rId1" Type="http://schemas.openxmlformats.org/officeDocument/2006/relationships/slideLayout" Target="../slideLayouts/slideLayout9.xml"/><Relationship Id="rId4" Type="http://schemas.openxmlformats.org/officeDocument/2006/relationships/image" Target="../media/image48.png"/></Relationships>
</file>

<file path=ppt/slides/_rels/slide113.xml.rels><?xml version="1.0" encoding="UTF-8" standalone="yes"?>
<Relationships xmlns="http://schemas.openxmlformats.org/package/2006/relationships"><Relationship Id="rId3" Type="http://schemas.openxmlformats.org/officeDocument/2006/relationships/chart" Target="../charts/chart136.xml"/><Relationship Id="rId2" Type="http://schemas.openxmlformats.org/officeDocument/2006/relationships/notesSlide" Target="../notesSlides/notesSlide94.xml"/><Relationship Id="rId1" Type="http://schemas.openxmlformats.org/officeDocument/2006/relationships/slideLayout" Target="../slideLayouts/slideLayout10.xml"/><Relationship Id="rId4" Type="http://schemas.openxmlformats.org/officeDocument/2006/relationships/image" Target="../media/image48.png"/></Relationships>
</file>

<file path=ppt/slides/_rels/slide114.xml.rels><?xml version="1.0" encoding="UTF-8" standalone="yes"?>
<Relationships xmlns="http://schemas.openxmlformats.org/package/2006/relationships"><Relationship Id="rId3" Type="http://schemas.openxmlformats.org/officeDocument/2006/relationships/chart" Target="../charts/chart137.xml"/><Relationship Id="rId2" Type="http://schemas.openxmlformats.org/officeDocument/2006/relationships/notesSlide" Target="../notesSlides/notesSlide95.xml"/><Relationship Id="rId1" Type="http://schemas.openxmlformats.org/officeDocument/2006/relationships/slideLayout" Target="../slideLayouts/slideLayout7.xml"/><Relationship Id="rId5" Type="http://schemas.openxmlformats.org/officeDocument/2006/relationships/image" Target="../media/image49.png"/><Relationship Id="rId4" Type="http://schemas.openxmlformats.org/officeDocument/2006/relationships/chart" Target="../charts/chart138.xml"/></Relationships>
</file>

<file path=ppt/slides/_rels/slide115.xml.rels><?xml version="1.0" encoding="UTF-8" standalone="yes"?>
<Relationships xmlns="http://schemas.openxmlformats.org/package/2006/relationships"><Relationship Id="rId3" Type="http://schemas.openxmlformats.org/officeDocument/2006/relationships/chart" Target="../charts/chart139.xml"/><Relationship Id="rId2" Type="http://schemas.openxmlformats.org/officeDocument/2006/relationships/notesSlide" Target="../notesSlides/notesSlide96.xml"/><Relationship Id="rId1" Type="http://schemas.openxmlformats.org/officeDocument/2006/relationships/slideLayout" Target="../slideLayouts/slideLayout9.xml"/><Relationship Id="rId4" Type="http://schemas.openxmlformats.org/officeDocument/2006/relationships/image" Target="../media/image49.png"/></Relationships>
</file>

<file path=ppt/slides/_rels/slide116.xml.rels><?xml version="1.0" encoding="UTF-8" standalone="yes"?>
<Relationships xmlns="http://schemas.openxmlformats.org/package/2006/relationships"><Relationship Id="rId3" Type="http://schemas.openxmlformats.org/officeDocument/2006/relationships/chart" Target="../charts/chart140.xml"/><Relationship Id="rId2" Type="http://schemas.openxmlformats.org/officeDocument/2006/relationships/notesSlide" Target="../notesSlides/notesSlide97.xml"/><Relationship Id="rId1" Type="http://schemas.openxmlformats.org/officeDocument/2006/relationships/slideLayout" Target="../slideLayouts/slideLayout10.xml"/><Relationship Id="rId4" Type="http://schemas.openxmlformats.org/officeDocument/2006/relationships/image" Target="../media/image49.png"/></Relationships>
</file>

<file path=ppt/slides/_rels/slide117.xml.rels><?xml version="1.0" encoding="UTF-8" standalone="yes"?>
<Relationships xmlns="http://schemas.openxmlformats.org/package/2006/relationships"><Relationship Id="rId3" Type="http://schemas.openxmlformats.org/officeDocument/2006/relationships/chart" Target="../charts/chart141.xml"/><Relationship Id="rId2" Type="http://schemas.openxmlformats.org/officeDocument/2006/relationships/notesSlide" Target="../notesSlides/notesSlide98.xml"/><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chart" Target="../charts/chart142.xml"/></Relationships>
</file>

<file path=ppt/slides/_rels/slide118.xml.rels><?xml version="1.0" encoding="UTF-8" standalone="yes"?>
<Relationships xmlns="http://schemas.openxmlformats.org/package/2006/relationships"><Relationship Id="rId3" Type="http://schemas.openxmlformats.org/officeDocument/2006/relationships/chart" Target="../charts/chart143.xml"/><Relationship Id="rId2" Type="http://schemas.openxmlformats.org/officeDocument/2006/relationships/notesSlide" Target="../notesSlides/notesSlide99.xml"/><Relationship Id="rId1" Type="http://schemas.openxmlformats.org/officeDocument/2006/relationships/slideLayout" Target="../slideLayouts/slideLayout9.xml"/><Relationship Id="rId4" Type="http://schemas.openxmlformats.org/officeDocument/2006/relationships/image" Target="../media/image50.png"/></Relationships>
</file>

<file path=ppt/slides/_rels/slide119.xml.rels><?xml version="1.0" encoding="UTF-8" standalone="yes"?>
<Relationships xmlns="http://schemas.openxmlformats.org/package/2006/relationships"><Relationship Id="rId3" Type="http://schemas.openxmlformats.org/officeDocument/2006/relationships/chart" Target="../charts/chart144.xml"/><Relationship Id="rId2" Type="http://schemas.openxmlformats.org/officeDocument/2006/relationships/notesSlide" Target="../notesSlides/notesSlide100.xml"/><Relationship Id="rId1" Type="http://schemas.openxmlformats.org/officeDocument/2006/relationships/slideLayout" Target="../slideLayouts/slideLayout10.xml"/><Relationship Id="rId4" Type="http://schemas.openxmlformats.org/officeDocument/2006/relationships/image" Target="../media/image50.png"/></Relationships>
</file>

<file path=ppt/slides/_rels/slide12.xml.rels><?xml version="1.0" encoding="UTF-8" standalone="yes"?>
<Relationships xmlns="http://schemas.openxmlformats.org/package/2006/relationships"><Relationship Id="rId13" Type="http://schemas.openxmlformats.org/officeDocument/2006/relationships/tags" Target="../tags/tag29.xml"/><Relationship Id="rId18" Type="http://schemas.openxmlformats.org/officeDocument/2006/relationships/tags" Target="../tags/tag34.xml"/><Relationship Id="rId26" Type="http://schemas.openxmlformats.org/officeDocument/2006/relationships/tags" Target="../tags/tag42.xml"/><Relationship Id="rId3" Type="http://schemas.openxmlformats.org/officeDocument/2006/relationships/tags" Target="../tags/tag19.xml"/><Relationship Id="rId21" Type="http://schemas.openxmlformats.org/officeDocument/2006/relationships/tags" Target="../tags/tag37.xml"/><Relationship Id="rId34" Type="http://schemas.openxmlformats.org/officeDocument/2006/relationships/notesSlide" Target="../notesSlides/notesSlide6.xml"/><Relationship Id="rId7" Type="http://schemas.openxmlformats.org/officeDocument/2006/relationships/tags" Target="../tags/tag23.xml"/><Relationship Id="rId12" Type="http://schemas.openxmlformats.org/officeDocument/2006/relationships/tags" Target="../tags/tag28.xml"/><Relationship Id="rId17" Type="http://schemas.openxmlformats.org/officeDocument/2006/relationships/tags" Target="../tags/tag33.xml"/><Relationship Id="rId25" Type="http://schemas.openxmlformats.org/officeDocument/2006/relationships/tags" Target="../tags/tag41.xml"/><Relationship Id="rId33" Type="http://schemas.openxmlformats.org/officeDocument/2006/relationships/slideLayout" Target="../slideLayouts/slideLayout4.xml"/><Relationship Id="rId2" Type="http://schemas.openxmlformats.org/officeDocument/2006/relationships/tags" Target="../tags/tag18.xml"/><Relationship Id="rId16" Type="http://schemas.openxmlformats.org/officeDocument/2006/relationships/tags" Target="../tags/tag32.xml"/><Relationship Id="rId20" Type="http://schemas.openxmlformats.org/officeDocument/2006/relationships/tags" Target="../tags/tag36.xml"/><Relationship Id="rId29" Type="http://schemas.openxmlformats.org/officeDocument/2006/relationships/tags" Target="../tags/tag45.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tags" Target="../tags/tag27.xml"/><Relationship Id="rId24" Type="http://schemas.openxmlformats.org/officeDocument/2006/relationships/tags" Target="../tags/tag40.xml"/><Relationship Id="rId32" Type="http://schemas.openxmlformats.org/officeDocument/2006/relationships/tags" Target="../tags/tag48.xml"/><Relationship Id="rId5" Type="http://schemas.openxmlformats.org/officeDocument/2006/relationships/tags" Target="../tags/tag21.xml"/><Relationship Id="rId15" Type="http://schemas.openxmlformats.org/officeDocument/2006/relationships/tags" Target="../tags/tag31.xml"/><Relationship Id="rId23" Type="http://schemas.openxmlformats.org/officeDocument/2006/relationships/tags" Target="../tags/tag39.xml"/><Relationship Id="rId28" Type="http://schemas.openxmlformats.org/officeDocument/2006/relationships/tags" Target="../tags/tag44.xml"/><Relationship Id="rId36" Type="http://schemas.openxmlformats.org/officeDocument/2006/relationships/image" Target="../media/image16.png"/><Relationship Id="rId10" Type="http://schemas.openxmlformats.org/officeDocument/2006/relationships/tags" Target="../tags/tag26.xml"/><Relationship Id="rId19" Type="http://schemas.openxmlformats.org/officeDocument/2006/relationships/tags" Target="../tags/tag35.xml"/><Relationship Id="rId31" Type="http://schemas.openxmlformats.org/officeDocument/2006/relationships/tags" Target="../tags/tag47.xml"/><Relationship Id="rId4" Type="http://schemas.openxmlformats.org/officeDocument/2006/relationships/tags" Target="../tags/tag20.xml"/><Relationship Id="rId9" Type="http://schemas.openxmlformats.org/officeDocument/2006/relationships/tags" Target="../tags/tag25.xml"/><Relationship Id="rId14" Type="http://schemas.openxmlformats.org/officeDocument/2006/relationships/tags" Target="../tags/tag30.xml"/><Relationship Id="rId22" Type="http://schemas.openxmlformats.org/officeDocument/2006/relationships/tags" Target="../tags/tag38.xml"/><Relationship Id="rId27" Type="http://schemas.openxmlformats.org/officeDocument/2006/relationships/tags" Target="../tags/tag43.xml"/><Relationship Id="rId30" Type="http://schemas.openxmlformats.org/officeDocument/2006/relationships/tags" Target="../tags/tag46.xml"/><Relationship Id="rId35" Type="http://schemas.openxmlformats.org/officeDocument/2006/relationships/chart" Target="../charts/chart8.xml"/><Relationship Id="rId8" Type="http://schemas.openxmlformats.org/officeDocument/2006/relationships/tags" Target="../tags/tag24.xml"/></Relationships>
</file>

<file path=ppt/slides/_rels/slide120.xml.rels><?xml version="1.0" encoding="UTF-8" standalone="yes"?>
<Relationships xmlns="http://schemas.openxmlformats.org/package/2006/relationships"><Relationship Id="rId3" Type="http://schemas.openxmlformats.org/officeDocument/2006/relationships/chart" Target="../charts/chart145.xml"/><Relationship Id="rId2" Type="http://schemas.openxmlformats.org/officeDocument/2006/relationships/notesSlide" Target="../notesSlides/notesSlide101.xml"/><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chart" Target="../charts/chart146.xml"/></Relationships>
</file>

<file path=ppt/slides/_rels/slide121.xml.rels><?xml version="1.0" encoding="UTF-8" standalone="yes"?>
<Relationships xmlns="http://schemas.openxmlformats.org/package/2006/relationships"><Relationship Id="rId3" Type="http://schemas.openxmlformats.org/officeDocument/2006/relationships/chart" Target="../charts/chart147.xml"/><Relationship Id="rId2" Type="http://schemas.openxmlformats.org/officeDocument/2006/relationships/notesSlide" Target="../notesSlides/notesSlide102.xml"/><Relationship Id="rId1" Type="http://schemas.openxmlformats.org/officeDocument/2006/relationships/slideLayout" Target="../slideLayouts/slideLayout8.xml"/><Relationship Id="rId4" Type="http://schemas.openxmlformats.org/officeDocument/2006/relationships/image" Target="../media/image51.png"/></Relationships>
</file>

<file path=ppt/slides/_rels/slide122.xml.rels><?xml version="1.0" encoding="UTF-8" standalone="yes"?>
<Relationships xmlns="http://schemas.openxmlformats.org/package/2006/relationships"><Relationship Id="rId3" Type="http://schemas.openxmlformats.org/officeDocument/2006/relationships/chart" Target="../charts/chart148.xml"/><Relationship Id="rId2" Type="http://schemas.openxmlformats.org/officeDocument/2006/relationships/notesSlide" Target="../notesSlides/notesSlide103.xml"/><Relationship Id="rId1" Type="http://schemas.openxmlformats.org/officeDocument/2006/relationships/slideLayout" Target="../slideLayouts/slideLayout10.xml"/><Relationship Id="rId4" Type="http://schemas.openxmlformats.org/officeDocument/2006/relationships/image" Target="../media/image51.png"/></Relationships>
</file>

<file path=ppt/slides/_rels/slide123.xml.rels><?xml version="1.0" encoding="UTF-8" standalone="yes"?>
<Relationships xmlns="http://schemas.openxmlformats.org/package/2006/relationships"><Relationship Id="rId3" Type="http://schemas.openxmlformats.org/officeDocument/2006/relationships/chart" Target="../charts/chart149.xml"/><Relationship Id="rId2" Type="http://schemas.openxmlformats.org/officeDocument/2006/relationships/notesSlide" Target="../notesSlides/notesSlide104.xml"/><Relationship Id="rId1" Type="http://schemas.openxmlformats.org/officeDocument/2006/relationships/slideLayout" Target="../slideLayouts/slideLayout7.xml"/><Relationship Id="rId5" Type="http://schemas.openxmlformats.org/officeDocument/2006/relationships/image" Target="../media/image52.png"/><Relationship Id="rId4" Type="http://schemas.openxmlformats.org/officeDocument/2006/relationships/chart" Target="../charts/chart150.xml"/></Relationships>
</file>

<file path=ppt/slides/_rels/slide124.xml.rels><?xml version="1.0" encoding="UTF-8" standalone="yes"?>
<Relationships xmlns="http://schemas.openxmlformats.org/package/2006/relationships"><Relationship Id="rId3" Type="http://schemas.openxmlformats.org/officeDocument/2006/relationships/chart" Target="../charts/chart151.xml"/><Relationship Id="rId2" Type="http://schemas.openxmlformats.org/officeDocument/2006/relationships/notesSlide" Target="../notesSlides/notesSlide105.xml"/><Relationship Id="rId1" Type="http://schemas.openxmlformats.org/officeDocument/2006/relationships/slideLayout" Target="../slideLayouts/slideLayout8.xml"/><Relationship Id="rId4" Type="http://schemas.openxmlformats.org/officeDocument/2006/relationships/image" Target="../media/image52.png"/></Relationships>
</file>

<file path=ppt/slides/_rels/slide125.xml.rels><?xml version="1.0" encoding="UTF-8" standalone="yes"?>
<Relationships xmlns="http://schemas.openxmlformats.org/package/2006/relationships"><Relationship Id="rId3" Type="http://schemas.openxmlformats.org/officeDocument/2006/relationships/chart" Target="../charts/chart152.xml"/><Relationship Id="rId2" Type="http://schemas.openxmlformats.org/officeDocument/2006/relationships/notesSlide" Target="../notesSlides/notesSlide106.xml"/><Relationship Id="rId1" Type="http://schemas.openxmlformats.org/officeDocument/2006/relationships/slideLayout" Target="../slideLayouts/slideLayout10.xml"/><Relationship Id="rId4" Type="http://schemas.openxmlformats.org/officeDocument/2006/relationships/image" Target="../media/image52.png"/></Relationships>
</file>

<file path=ppt/slides/_rels/slide126.xml.rels><?xml version="1.0" encoding="UTF-8" standalone="yes"?>
<Relationships xmlns="http://schemas.openxmlformats.org/package/2006/relationships"><Relationship Id="rId3" Type="http://schemas.openxmlformats.org/officeDocument/2006/relationships/chart" Target="../charts/chart153.xml"/><Relationship Id="rId2" Type="http://schemas.openxmlformats.org/officeDocument/2006/relationships/notesSlide" Target="../notesSlides/notesSlide107.xml"/><Relationship Id="rId1" Type="http://schemas.openxmlformats.org/officeDocument/2006/relationships/slideLayout" Target="../slideLayouts/slideLayout7.xml"/><Relationship Id="rId5" Type="http://schemas.openxmlformats.org/officeDocument/2006/relationships/chart" Target="../charts/chart154.xml"/><Relationship Id="rId4" Type="http://schemas.openxmlformats.org/officeDocument/2006/relationships/image" Target="../media/image53.png"/></Relationships>
</file>

<file path=ppt/slides/_rels/slide127.xml.rels><?xml version="1.0" encoding="UTF-8" standalone="yes"?>
<Relationships xmlns="http://schemas.openxmlformats.org/package/2006/relationships"><Relationship Id="rId3" Type="http://schemas.openxmlformats.org/officeDocument/2006/relationships/chart" Target="../charts/chart155.xml"/><Relationship Id="rId2" Type="http://schemas.openxmlformats.org/officeDocument/2006/relationships/notesSlide" Target="../notesSlides/notesSlide108.xml"/><Relationship Id="rId1" Type="http://schemas.openxmlformats.org/officeDocument/2006/relationships/slideLayout" Target="../slideLayouts/slideLayout9.xml"/><Relationship Id="rId4" Type="http://schemas.openxmlformats.org/officeDocument/2006/relationships/image" Target="../media/image53.png"/></Relationships>
</file>

<file path=ppt/slides/_rels/slide128.xml.rels><?xml version="1.0" encoding="UTF-8" standalone="yes"?>
<Relationships xmlns="http://schemas.openxmlformats.org/package/2006/relationships"><Relationship Id="rId3" Type="http://schemas.openxmlformats.org/officeDocument/2006/relationships/chart" Target="../charts/chart156.xml"/><Relationship Id="rId2" Type="http://schemas.openxmlformats.org/officeDocument/2006/relationships/notesSlide" Target="../notesSlides/notesSlide109.xml"/><Relationship Id="rId1" Type="http://schemas.openxmlformats.org/officeDocument/2006/relationships/slideLayout" Target="../slideLayouts/slideLayout10.xml"/><Relationship Id="rId4" Type="http://schemas.openxmlformats.org/officeDocument/2006/relationships/image" Target="../media/image53.png"/></Relationships>
</file>

<file path=ppt/slides/_rels/slide129.xml.rels><?xml version="1.0" encoding="UTF-8" standalone="yes"?>
<Relationships xmlns="http://schemas.openxmlformats.org/package/2006/relationships"><Relationship Id="rId3" Type="http://schemas.openxmlformats.org/officeDocument/2006/relationships/chart" Target="../charts/chart157.xml"/><Relationship Id="rId2" Type="http://schemas.openxmlformats.org/officeDocument/2006/relationships/notesSlide" Target="../notesSlides/notesSlide110.xml"/><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chart" Target="../charts/chart158.xml"/></Relationships>
</file>

<file path=ppt/slides/_rels/slide13.xml.rels><?xml version="1.0" encoding="UTF-8" standalone="yes"?>
<Relationships xmlns="http://schemas.openxmlformats.org/package/2006/relationships"><Relationship Id="rId8" Type="http://schemas.openxmlformats.org/officeDocument/2006/relationships/tags" Target="../tags/tag56.xml"/><Relationship Id="rId13" Type="http://schemas.openxmlformats.org/officeDocument/2006/relationships/tags" Target="../tags/tag61.xml"/><Relationship Id="rId18" Type="http://schemas.openxmlformats.org/officeDocument/2006/relationships/notesSlide" Target="../notesSlides/notesSlide7.xml"/><Relationship Id="rId3" Type="http://schemas.openxmlformats.org/officeDocument/2006/relationships/tags" Target="../tags/tag51.xml"/><Relationship Id="rId7" Type="http://schemas.openxmlformats.org/officeDocument/2006/relationships/tags" Target="../tags/tag55.xml"/><Relationship Id="rId12" Type="http://schemas.openxmlformats.org/officeDocument/2006/relationships/tags" Target="../tags/tag60.xml"/><Relationship Id="rId17" Type="http://schemas.openxmlformats.org/officeDocument/2006/relationships/slideLayout" Target="../slideLayouts/slideLayout4.xml"/><Relationship Id="rId2" Type="http://schemas.openxmlformats.org/officeDocument/2006/relationships/tags" Target="../tags/tag50.xml"/><Relationship Id="rId16" Type="http://schemas.openxmlformats.org/officeDocument/2006/relationships/tags" Target="../tags/tag64.xml"/><Relationship Id="rId20" Type="http://schemas.openxmlformats.org/officeDocument/2006/relationships/chart" Target="../charts/chart10.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tags" Target="../tags/tag59.xml"/><Relationship Id="rId5" Type="http://schemas.openxmlformats.org/officeDocument/2006/relationships/tags" Target="../tags/tag53.xml"/><Relationship Id="rId15" Type="http://schemas.openxmlformats.org/officeDocument/2006/relationships/tags" Target="../tags/tag63.xml"/><Relationship Id="rId10" Type="http://schemas.openxmlformats.org/officeDocument/2006/relationships/tags" Target="../tags/tag58.xml"/><Relationship Id="rId19" Type="http://schemas.openxmlformats.org/officeDocument/2006/relationships/chart" Target="../charts/chart9.xml"/><Relationship Id="rId4" Type="http://schemas.openxmlformats.org/officeDocument/2006/relationships/tags" Target="../tags/tag52.xml"/><Relationship Id="rId9" Type="http://schemas.openxmlformats.org/officeDocument/2006/relationships/tags" Target="../tags/tag57.xml"/><Relationship Id="rId14" Type="http://schemas.openxmlformats.org/officeDocument/2006/relationships/tags" Target="../tags/tag62.xml"/></Relationships>
</file>

<file path=ppt/slides/_rels/slide130.xml.rels><?xml version="1.0" encoding="UTF-8" standalone="yes"?>
<Relationships xmlns="http://schemas.openxmlformats.org/package/2006/relationships"><Relationship Id="rId3" Type="http://schemas.openxmlformats.org/officeDocument/2006/relationships/chart" Target="../charts/chart159.xml"/><Relationship Id="rId2" Type="http://schemas.openxmlformats.org/officeDocument/2006/relationships/notesSlide" Target="../notesSlides/notesSlide111.xml"/><Relationship Id="rId1" Type="http://schemas.openxmlformats.org/officeDocument/2006/relationships/slideLayout" Target="../slideLayouts/slideLayout8.xml"/><Relationship Id="rId4" Type="http://schemas.openxmlformats.org/officeDocument/2006/relationships/image" Target="../media/image54.png"/></Relationships>
</file>

<file path=ppt/slides/_rels/slide131.xml.rels><?xml version="1.0" encoding="UTF-8" standalone="yes"?>
<Relationships xmlns="http://schemas.openxmlformats.org/package/2006/relationships"><Relationship Id="rId3" Type="http://schemas.openxmlformats.org/officeDocument/2006/relationships/chart" Target="../charts/chart160.xml"/><Relationship Id="rId2" Type="http://schemas.openxmlformats.org/officeDocument/2006/relationships/notesSlide" Target="../notesSlides/notesSlide112.xml"/><Relationship Id="rId1" Type="http://schemas.openxmlformats.org/officeDocument/2006/relationships/slideLayout" Target="../slideLayouts/slideLayout10.xml"/><Relationship Id="rId4" Type="http://schemas.openxmlformats.org/officeDocument/2006/relationships/image" Target="../media/image54.png"/></Relationships>
</file>

<file path=ppt/slides/_rels/slide132.xml.rels><?xml version="1.0" encoding="UTF-8" standalone="yes"?>
<Relationships xmlns="http://schemas.openxmlformats.org/package/2006/relationships"><Relationship Id="rId3" Type="http://schemas.openxmlformats.org/officeDocument/2006/relationships/chart" Target="../charts/chart161.xml"/><Relationship Id="rId2" Type="http://schemas.openxmlformats.org/officeDocument/2006/relationships/notesSlide" Target="../notesSlides/notesSlide113.xml"/><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chart" Target="../charts/chart162.xml"/></Relationships>
</file>

<file path=ppt/slides/_rels/slide133.xml.rels><?xml version="1.0" encoding="UTF-8" standalone="yes"?>
<Relationships xmlns="http://schemas.openxmlformats.org/package/2006/relationships"><Relationship Id="rId3" Type="http://schemas.openxmlformats.org/officeDocument/2006/relationships/chart" Target="../charts/chart163.xml"/><Relationship Id="rId2" Type="http://schemas.openxmlformats.org/officeDocument/2006/relationships/notesSlide" Target="../notesSlides/notesSlide114.xml"/><Relationship Id="rId1" Type="http://schemas.openxmlformats.org/officeDocument/2006/relationships/slideLayout" Target="../slideLayouts/slideLayout9.xml"/><Relationship Id="rId4" Type="http://schemas.openxmlformats.org/officeDocument/2006/relationships/image" Target="../media/image55.png"/></Relationships>
</file>

<file path=ppt/slides/_rels/slide134.xml.rels><?xml version="1.0" encoding="UTF-8" standalone="yes"?>
<Relationships xmlns="http://schemas.openxmlformats.org/package/2006/relationships"><Relationship Id="rId3" Type="http://schemas.openxmlformats.org/officeDocument/2006/relationships/chart" Target="../charts/chart164.xml"/><Relationship Id="rId2" Type="http://schemas.openxmlformats.org/officeDocument/2006/relationships/notesSlide" Target="../notesSlides/notesSlide115.xml"/><Relationship Id="rId1" Type="http://schemas.openxmlformats.org/officeDocument/2006/relationships/slideLayout" Target="../slideLayouts/slideLayout10.xml"/><Relationship Id="rId4" Type="http://schemas.openxmlformats.org/officeDocument/2006/relationships/image" Target="../media/image55.png"/></Relationships>
</file>

<file path=ppt/slides/_rels/slide135.xml.rels><?xml version="1.0" encoding="UTF-8" standalone="yes"?>
<Relationships xmlns="http://schemas.openxmlformats.org/package/2006/relationships"><Relationship Id="rId3" Type="http://schemas.openxmlformats.org/officeDocument/2006/relationships/chart" Target="../charts/chart165.xml"/><Relationship Id="rId2" Type="http://schemas.openxmlformats.org/officeDocument/2006/relationships/notesSlide" Target="../notesSlides/notesSlide116.xml"/><Relationship Id="rId1" Type="http://schemas.openxmlformats.org/officeDocument/2006/relationships/slideLayout" Target="../slideLayouts/slideLayout7.xml"/><Relationship Id="rId5" Type="http://schemas.openxmlformats.org/officeDocument/2006/relationships/image" Target="../media/image56.png"/><Relationship Id="rId4" Type="http://schemas.openxmlformats.org/officeDocument/2006/relationships/chart" Target="../charts/chart166.xml"/></Relationships>
</file>

<file path=ppt/slides/_rels/slide136.xml.rels><?xml version="1.0" encoding="UTF-8" standalone="yes"?>
<Relationships xmlns="http://schemas.openxmlformats.org/package/2006/relationships"><Relationship Id="rId3" Type="http://schemas.openxmlformats.org/officeDocument/2006/relationships/chart" Target="../charts/chart167.xml"/><Relationship Id="rId2" Type="http://schemas.openxmlformats.org/officeDocument/2006/relationships/notesSlide" Target="../notesSlides/notesSlide117.xml"/><Relationship Id="rId1" Type="http://schemas.openxmlformats.org/officeDocument/2006/relationships/slideLayout" Target="../slideLayouts/slideLayout8.xml"/><Relationship Id="rId4" Type="http://schemas.openxmlformats.org/officeDocument/2006/relationships/image" Target="../media/image56.png"/></Relationships>
</file>

<file path=ppt/slides/_rels/slide137.xml.rels><?xml version="1.0" encoding="UTF-8" standalone="yes"?>
<Relationships xmlns="http://schemas.openxmlformats.org/package/2006/relationships"><Relationship Id="rId3" Type="http://schemas.openxmlformats.org/officeDocument/2006/relationships/chart" Target="../charts/chart168.xml"/><Relationship Id="rId2" Type="http://schemas.openxmlformats.org/officeDocument/2006/relationships/notesSlide" Target="../notesSlides/notesSlide118.xml"/><Relationship Id="rId1" Type="http://schemas.openxmlformats.org/officeDocument/2006/relationships/slideLayout" Target="../slideLayouts/slideLayout10.xml"/><Relationship Id="rId4" Type="http://schemas.openxmlformats.org/officeDocument/2006/relationships/image" Target="../media/image56.png"/></Relationships>
</file>

<file path=ppt/slides/_rels/slide138.xml.rels><?xml version="1.0" encoding="UTF-8" standalone="yes"?>
<Relationships xmlns="http://schemas.openxmlformats.org/package/2006/relationships"><Relationship Id="rId3" Type="http://schemas.openxmlformats.org/officeDocument/2006/relationships/chart" Target="../charts/chart169.xml"/><Relationship Id="rId2" Type="http://schemas.openxmlformats.org/officeDocument/2006/relationships/notesSlide" Target="../notesSlides/notesSlide119.xml"/><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chart" Target="../charts/chart170.xml"/></Relationships>
</file>

<file path=ppt/slides/_rels/slide139.xml.rels><?xml version="1.0" encoding="UTF-8" standalone="yes"?>
<Relationships xmlns="http://schemas.openxmlformats.org/package/2006/relationships"><Relationship Id="rId3" Type="http://schemas.openxmlformats.org/officeDocument/2006/relationships/chart" Target="../charts/chart171.xml"/><Relationship Id="rId2" Type="http://schemas.openxmlformats.org/officeDocument/2006/relationships/notesSlide" Target="../notesSlides/notesSlide120.xml"/><Relationship Id="rId1" Type="http://schemas.openxmlformats.org/officeDocument/2006/relationships/slideLayout" Target="../slideLayouts/slideLayout8.xml"/><Relationship Id="rId4" Type="http://schemas.openxmlformats.org/officeDocument/2006/relationships/image" Target="../media/image57.png"/></Relationships>
</file>

<file path=ppt/slides/_rels/slide14.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tags" Target="../tags/tag77.xml"/><Relationship Id="rId18" Type="http://schemas.openxmlformats.org/officeDocument/2006/relationships/notesSlide" Target="../notesSlides/notesSlide8.xml"/><Relationship Id="rId3" Type="http://schemas.openxmlformats.org/officeDocument/2006/relationships/tags" Target="../tags/tag67.xml"/><Relationship Id="rId7" Type="http://schemas.openxmlformats.org/officeDocument/2006/relationships/tags" Target="../tags/tag71.xml"/><Relationship Id="rId12" Type="http://schemas.openxmlformats.org/officeDocument/2006/relationships/tags" Target="../tags/tag76.xml"/><Relationship Id="rId17" Type="http://schemas.openxmlformats.org/officeDocument/2006/relationships/slideLayout" Target="../slideLayouts/slideLayout4.xml"/><Relationship Id="rId2" Type="http://schemas.openxmlformats.org/officeDocument/2006/relationships/tags" Target="../tags/tag66.xml"/><Relationship Id="rId16" Type="http://schemas.openxmlformats.org/officeDocument/2006/relationships/tags" Target="../tags/tag80.xml"/><Relationship Id="rId20" Type="http://schemas.openxmlformats.org/officeDocument/2006/relationships/chart" Target="../charts/chart12.xml"/><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tags" Target="../tags/tag79.xml"/><Relationship Id="rId10" Type="http://schemas.openxmlformats.org/officeDocument/2006/relationships/tags" Target="../tags/tag74.xml"/><Relationship Id="rId19" Type="http://schemas.openxmlformats.org/officeDocument/2006/relationships/chart" Target="../charts/chart11.xml"/><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tags" Target="../tags/tag78.xml"/></Relationships>
</file>

<file path=ppt/slides/_rels/slide140.xml.rels><?xml version="1.0" encoding="UTF-8" standalone="yes"?>
<Relationships xmlns="http://schemas.openxmlformats.org/package/2006/relationships"><Relationship Id="rId3" Type="http://schemas.openxmlformats.org/officeDocument/2006/relationships/chart" Target="../charts/chart172.xml"/><Relationship Id="rId2" Type="http://schemas.openxmlformats.org/officeDocument/2006/relationships/notesSlide" Target="../notesSlides/notesSlide121.xml"/><Relationship Id="rId1" Type="http://schemas.openxmlformats.org/officeDocument/2006/relationships/slideLayout" Target="../slideLayouts/slideLayout10.xml"/><Relationship Id="rId4" Type="http://schemas.openxmlformats.org/officeDocument/2006/relationships/image" Target="../media/image57.png"/></Relationships>
</file>

<file path=ppt/slides/_rels/slide141.xml.rels><?xml version="1.0" encoding="UTF-8" standalone="yes"?>
<Relationships xmlns="http://schemas.openxmlformats.org/package/2006/relationships"><Relationship Id="rId3" Type="http://schemas.openxmlformats.org/officeDocument/2006/relationships/chart" Target="../charts/chart173.xml"/><Relationship Id="rId2" Type="http://schemas.openxmlformats.org/officeDocument/2006/relationships/notesSlide" Target="../notesSlides/notesSlide122.xml"/><Relationship Id="rId1" Type="http://schemas.openxmlformats.org/officeDocument/2006/relationships/slideLayout" Target="../slideLayouts/slideLayout7.xml"/><Relationship Id="rId5" Type="http://schemas.openxmlformats.org/officeDocument/2006/relationships/image" Target="../media/image58.png"/><Relationship Id="rId4" Type="http://schemas.openxmlformats.org/officeDocument/2006/relationships/chart" Target="../charts/chart174.xml"/></Relationships>
</file>

<file path=ppt/slides/_rels/slide142.xml.rels><?xml version="1.0" encoding="UTF-8" standalone="yes"?>
<Relationships xmlns="http://schemas.openxmlformats.org/package/2006/relationships"><Relationship Id="rId3" Type="http://schemas.openxmlformats.org/officeDocument/2006/relationships/chart" Target="../charts/chart175.xml"/><Relationship Id="rId2" Type="http://schemas.openxmlformats.org/officeDocument/2006/relationships/notesSlide" Target="../notesSlides/notesSlide123.xml"/><Relationship Id="rId1" Type="http://schemas.openxmlformats.org/officeDocument/2006/relationships/slideLayout" Target="../slideLayouts/slideLayout9.xml"/><Relationship Id="rId4" Type="http://schemas.openxmlformats.org/officeDocument/2006/relationships/image" Target="../media/image58.png"/></Relationships>
</file>

<file path=ppt/slides/_rels/slide143.xml.rels><?xml version="1.0" encoding="UTF-8" standalone="yes"?>
<Relationships xmlns="http://schemas.openxmlformats.org/package/2006/relationships"><Relationship Id="rId3" Type="http://schemas.openxmlformats.org/officeDocument/2006/relationships/chart" Target="../charts/chart176.xml"/><Relationship Id="rId2" Type="http://schemas.openxmlformats.org/officeDocument/2006/relationships/notesSlide" Target="../notesSlides/notesSlide124.xml"/><Relationship Id="rId1" Type="http://schemas.openxmlformats.org/officeDocument/2006/relationships/slideLayout" Target="../slideLayouts/slideLayout10.xml"/><Relationship Id="rId4" Type="http://schemas.openxmlformats.org/officeDocument/2006/relationships/image" Target="../media/image58.png"/></Relationships>
</file>

<file path=ppt/slides/_rels/slide144.xml.rels><?xml version="1.0" encoding="UTF-8" standalone="yes"?>
<Relationships xmlns="http://schemas.openxmlformats.org/package/2006/relationships"><Relationship Id="rId3" Type="http://schemas.openxmlformats.org/officeDocument/2006/relationships/chart" Target="../charts/chart177.xml"/><Relationship Id="rId2" Type="http://schemas.openxmlformats.org/officeDocument/2006/relationships/notesSlide" Target="../notesSlides/notesSlide125.xml"/><Relationship Id="rId1" Type="http://schemas.openxmlformats.org/officeDocument/2006/relationships/slideLayout" Target="../slideLayouts/slideLayout7.xml"/><Relationship Id="rId5" Type="http://schemas.openxmlformats.org/officeDocument/2006/relationships/image" Target="../media/image59.png"/><Relationship Id="rId4" Type="http://schemas.openxmlformats.org/officeDocument/2006/relationships/chart" Target="../charts/chart178.xml"/></Relationships>
</file>

<file path=ppt/slides/_rels/slide145.xml.rels><?xml version="1.0" encoding="UTF-8" standalone="yes"?>
<Relationships xmlns="http://schemas.openxmlformats.org/package/2006/relationships"><Relationship Id="rId3" Type="http://schemas.openxmlformats.org/officeDocument/2006/relationships/chart" Target="../charts/chart179.xml"/><Relationship Id="rId2" Type="http://schemas.openxmlformats.org/officeDocument/2006/relationships/notesSlide" Target="../notesSlides/notesSlide126.xml"/><Relationship Id="rId1" Type="http://schemas.openxmlformats.org/officeDocument/2006/relationships/slideLayout" Target="../slideLayouts/slideLayout8.xml"/><Relationship Id="rId4" Type="http://schemas.openxmlformats.org/officeDocument/2006/relationships/image" Target="../media/image59.png"/></Relationships>
</file>

<file path=ppt/slides/_rels/slide146.xml.rels><?xml version="1.0" encoding="UTF-8" standalone="yes"?>
<Relationships xmlns="http://schemas.openxmlformats.org/package/2006/relationships"><Relationship Id="rId3" Type="http://schemas.openxmlformats.org/officeDocument/2006/relationships/chart" Target="../charts/chart180.xml"/><Relationship Id="rId2" Type="http://schemas.openxmlformats.org/officeDocument/2006/relationships/notesSlide" Target="../notesSlides/notesSlide127.xml"/><Relationship Id="rId1" Type="http://schemas.openxmlformats.org/officeDocument/2006/relationships/slideLayout" Target="../slideLayouts/slideLayout10.xml"/><Relationship Id="rId4" Type="http://schemas.openxmlformats.org/officeDocument/2006/relationships/image" Target="../media/image59.png"/></Relationships>
</file>

<file path=ppt/slides/_rels/slide147.xml.rels><?xml version="1.0" encoding="UTF-8" standalone="yes"?>
<Relationships xmlns="http://schemas.openxmlformats.org/package/2006/relationships"><Relationship Id="rId3" Type="http://schemas.openxmlformats.org/officeDocument/2006/relationships/chart" Target="../charts/chart181.xml"/><Relationship Id="rId2" Type="http://schemas.openxmlformats.org/officeDocument/2006/relationships/notesSlide" Target="../notesSlides/notesSlide128.xml"/><Relationship Id="rId1" Type="http://schemas.openxmlformats.org/officeDocument/2006/relationships/slideLayout" Target="../slideLayouts/slideLayout7.xml"/><Relationship Id="rId5" Type="http://schemas.openxmlformats.org/officeDocument/2006/relationships/image" Target="../media/image60.png"/><Relationship Id="rId4" Type="http://schemas.openxmlformats.org/officeDocument/2006/relationships/chart" Target="../charts/chart182.xml"/></Relationships>
</file>

<file path=ppt/slides/_rels/slide148.xml.rels><?xml version="1.0" encoding="UTF-8" standalone="yes"?>
<Relationships xmlns="http://schemas.openxmlformats.org/package/2006/relationships"><Relationship Id="rId3" Type="http://schemas.openxmlformats.org/officeDocument/2006/relationships/chart" Target="../charts/chart183.xml"/><Relationship Id="rId2" Type="http://schemas.openxmlformats.org/officeDocument/2006/relationships/notesSlide" Target="../notesSlides/notesSlide129.xml"/><Relationship Id="rId1" Type="http://schemas.openxmlformats.org/officeDocument/2006/relationships/slideLayout" Target="../slideLayouts/slideLayout8.xml"/><Relationship Id="rId4" Type="http://schemas.openxmlformats.org/officeDocument/2006/relationships/image" Target="../media/image60.png"/></Relationships>
</file>

<file path=ppt/slides/_rels/slide149.xml.rels><?xml version="1.0" encoding="UTF-8" standalone="yes"?>
<Relationships xmlns="http://schemas.openxmlformats.org/package/2006/relationships"><Relationship Id="rId3" Type="http://schemas.openxmlformats.org/officeDocument/2006/relationships/chart" Target="../charts/chart184.xml"/><Relationship Id="rId2" Type="http://schemas.openxmlformats.org/officeDocument/2006/relationships/notesSlide" Target="../notesSlides/notesSlide130.xml"/><Relationship Id="rId1" Type="http://schemas.openxmlformats.org/officeDocument/2006/relationships/slideLayout" Target="../slideLayouts/slideLayout10.xml"/><Relationship Id="rId4" Type="http://schemas.openxmlformats.org/officeDocument/2006/relationships/image" Target="../media/image60.png"/></Relationships>
</file>

<file path=ppt/slides/_rels/slide15.xml.rels><?xml version="1.0" encoding="UTF-8" standalone="yes"?>
<Relationships xmlns="http://schemas.openxmlformats.org/package/2006/relationships"><Relationship Id="rId8" Type="http://schemas.openxmlformats.org/officeDocument/2006/relationships/tags" Target="../tags/tag88.xml"/><Relationship Id="rId13" Type="http://schemas.openxmlformats.org/officeDocument/2006/relationships/tags" Target="../tags/tag93.xml"/><Relationship Id="rId18" Type="http://schemas.openxmlformats.org/officeDocument/2006/relationships/slideLayout" Target="../slideLayouts/slideLayout4.xml"/><Relationship Id="rId3" Type="http://schemas.openxmlformats.org/officeDocument/2006/relationships/tags" Target="../tags/tag83.xml"/><Relationship Id="rId21" Type="http://schemas.openxmlformats.org/officeDocument/2006/relationships/image" Target="../media/image17.png"/><Relationship Id="rId7" Type="http://schemas.openxmlformats.org/officeDocument/2006/relationships/tags" Target="../tags/tag87.xml"/><Relationship Id="rId12" Type="http://schemas.openxmlformats.org/officeDocument/2006/relationships/tags" Target="../tags/tag92.xml"/><Relationship Id="rId17" Type="http://schemas.openxmlformats.org/officeDocument/2006/relationships/tags" Target="../tags/tag97.xml"/><Relationship Id="rId2" Type="http://schemas.openxmlformats.org/officeDocument/2006/relationships/tags" Target="../tags/tag82.xml"/><Relationship Id="rId16" Type="http://schemas.openxmlformats.org/officeDocument/2006/relationships/tags" Target="../tags/tag96.xml"/><Relationship Id="rId20" Type="http://schemas.openxmlformats.org/officeDocument/2006/relationships/chart" Target="../charts/chart13.xml"/><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tags" Target="../tags/tag91.xml"/><Relationship Id="rId5" Type="http://schemas.openxmlformats.org/officeDocument/2006/relationships/tags" Target="../tags/tag85.xml"/><Relationship Id="rId15" Type="http://schemas.openxmlformats.org/officeDocument/2006/relationships/tags" Target="../tags/tag95.xml"/><Relationship Id="rId10" Type="http://schemas.openxmlformats.org/officeDocument/2006/relationships/tags" Target="../tags/tag90.xml"/><Relationship Id="rId19" Type="http://schemas.openxmlformats.org/officeDocument/2006/relationships/notesSlide" Target="../notesSlides/notesSlide9.xml"/><Relationship Id="rId4" Type="http://schemas.openxmlformats.org/officeDocument/2006/relationships/tags" Target="../tags/tag84.xml"/><Relationship Id="rId9" Type="http://schemas.openxmlformats.org/officeDocument/2006/relationships/tags" Target="../tags/tag89.xml"/><Relationship Id="rId14" Type="http://schemas.openxmlformats.org/officeDocument/2006/relationships/tags" Target="../tags/tag94.xml"/></Relationships>
</file>

<file path=ppt/slides/_rels/slide150.xml.rels><?xml version="1.0" encoding="UTF-8" standalone="yes"?>
<Relationships xmlns="http://schemas.openxmlformats.org/package/2006/relationships"><Relationship Id="rId3" Type="http://schemas.openxmlformats.org/officeDocument/2006/relationships/chart" Target="../charts/chart185.xml"/><Relationship Id="rId2" Type="http://schemas.openxmlformats.org/officeDocument/2006/relationships/notesSlide" Target="../notesSlides/notesSlide131.xml"/><Relationship Id="rId1" Type="http://schemas.openxmlformats.org/officeDocument/2006/relationships/slideLayout" Target="../slideLayouts/slideLayout7.xml"/><Relationship Id="rId5" Type="http://schemas.openxmlformats.org/officeDocument/2006/relationships/image" Target="../media/image61.png"/><Relationship Id="rId4" Type="http://schemas.openxmlformats.org/officeDocument/2006/relationships/chart" Target="../charts/chart186.xml"/></Relationships>
</file>

<file path=ppt/slides/_rels/slide151.xml.rels><?xml version="1.0" encoding="UTF-8" standalone="yes"?>
<Relationships xmlns="http://schemas.openxmlformats.org/package/2006/relationships"><Relationship Id="rId3" Type="http://schemas.openxmlformats.org/officeDocument/2006/relationships/chart" Target="../charts/chart187.xml"/><Relationship Id="rId2" Type="http://schemas.openxmlformats.org/officeDocument/2006/relationships/notesSlide" Target="../notesSlides/notesSlide132.xml"/><Relationship Id="rId1" Type="http://schemas.openxmlformats.org/officeDocument/2006/relationships/slideLayout" Target="../slideLayouts/slideLayout9.xml"/><Relationship Id="rId4" Type="http://schemas.openxmlformats.org/officeDocument/2006/relationships/image" Target="../media/image61.png"/></Relationships>
</file>

<file path=ppt/slides/_rels/slide152.xml.rels><?xml version="1.0" encoding="UTF-8" standalone="yes"?>
<Relationships xmlns="http://schemas.openxmlformats.org/package/2006/relationships"><Relationship Id="rId3" Type="http://schemas.openxmlformats.org/officeDocument/2006/relationships/chart" Target="../charts/chart188.xml"/><Relationship Id="rId2" Type="http://schemas.openxmlformats.org/officeDocument/2006/relationships/notesSlide" Target="../notesSlides/notesSlide133.xml"/><Relationship Id="rId1" Type="http://schemas.openxmlformats.org/officeDocument/2006/relationships/slideLayout" Target="../slideLayouts/slideLayout10.xml"/><Relationship Id="rId4" Type="http://schemas.openxmlformats.org/officeDocument/2006/relationships/image" Target="../media/image61.png"/></Relationships>
</file>

<file path=ppt/slides/_rels/slide153.xml.rels><?xml version="1.0" encoding="UTF-8" standalone="yes"?>
<Relationships xmlns="http://schemas.openxmlformats.org/package/2006/relationships"><Relationship Id="rId3" Type="http://schemas.openxmlformats.org/officeDocument/2006/relationships/chart" Target="../charts/chart189.xml"/><Relationship Id="rId2" Type="http://schemas.openxmlformats.org/officeDocument/2006/relationships/notesSlide" Target="../notesSlides/notesSlide134.xml"/><Relationship Id="rId1" Type="http://schemas.openxmlformats.org/officeDocument/2006/relationships/slideLayout" Target="../slideLayouts/slideLayout7.xml"/><Relationship Id="rId5" Type="http://schemas.openxmlformats.org/officeDocument/2006/relationships/image" Target="../media/image62.png"/><Relationship Id="rId4" Type="http://schemas.openxmlformats.org/officeDocument/2006/relationships/chart" Target="../charts/chart190.xml"/></Relationships>
</file>

<file path=ppt/slides/_rels/slide154.xml.rels><?xml version="1.0" encoding="UTF-8" standalone="yes"?>
<Relationships xmlns="http://schemas.openxmlformats.org/package/2006/relationships"><Relationship Id="rId3" Type="http://schemas.openxmlformats.org/officeDocument/2006/relationships/chart" Target="../charts/chart191.xml"/><Relationship Id="rId2" Type="http://schemas.openxmlformats.org/officeDocument/2006/relationships/notesSlide" Target="../notesSlides/notesSlide135.xml"/><Relationship Id="rId1" Type="http://schemas.openxmlformats.org/officeDocument/2006/relationships/slideLayout" Target="../slideLayouts/slideLayout9.xml"/><Relationship Id="rId4" Type="http://schemas.openxmlformats.org/officeDocument/2006/relationships/image" Target="../media/image62.png"/></Relationships>
</file>

<file path=ppt/slides/_rels/slide155.xml.rels><?xml version="1.0" encoding="UTF-8" standalone="yes"?>
<Relationships xmlns="http://schemas.openxmlformats.org/package/2006/relationships"><Relationship Id="rId3" Type="http://schemas.openxmlformats.org/officeDocument/2006/relationships/chart" Target="../charts/chart192.xml"/><Relationship Id="rId2" Type="http://schemas.openxmlformats.org/officeDocument/2006/relationships/notesSlide" Target="../notesSlides/notesSlide136.xml"/><Relationship Id="rId1" Type="http://schemas.openxmlformats.org/officeDocument/2006/relationships/slideLayout" Target="../slideLayouts/slideLayout10.xml"/><Relationship Id="rId4" Type="http://schemas.openxmlformats.org/officeDocument/2006/relationships/image" Target="../media/image62.png"/></Relationships>
</file>

<file path=ppt/slides/_rels/slide156.xml.rels><?xml version="1.0" encoding="UTF-8" standalone="yes"?>
<Relationships xmlns="http://schemas.openxmlformats.org/package/2006/relationships"><Relationship Id="rId3" Type="http://schemas.openxmlformats.org/officeDocument/2006/relationships/chart" Target="../charts/chart193.xml"/><Relationship Id="rId2" Type="http://schemas.openxmlformats.org/officeDocument/2006/relationships/notesSlide" Target="../notesSlides/notesSlide137.xml"/><Relationship Id="rId1" Type="http://schemas.openxmlformats.org/officeDocument/2006/relationships/slideLayout" Target="../slideLayouts/slideLayout7.xml"/><Relationship Id="rId5" Type="http://schemas.openxmlformats.org/officeDocument/2006/relationships/image" Target="../media/image63.png"/><Relationship Id="rId4" Type="http://schemas.openxmlformats.org/officeDocument/2006/relationships/chart" Target="../charts/chart194.xml"/></Relationships>
</file>

<file path=ppt/slides/_rels/slide157.xml.rels><?xml version="1.0" encoding="UTF-8" standalone="yes"?>
<Relationships xmlns="http://schemas.openxmlformats.org/package/2006/relationships"><Relationship Id="rId3" Type="http://schemas.openxmlformats.org/officeDocument/2006/relationships/chart" Target="../charts/chart195.xml"/><Relationship Id="rId2" Type="http://schemas.openxmlformats.org/officeDocument/2006/relationships/notesSlide" Target="../notesSlides/notesSlide138.xml"/><Relationship Id="rId1" Type="http://schemas.openxmlformats.org/officeDocument/2006/relationships/slideLayout" Target="../slideLayouts/slideLayout9.xml"/><Relationship Id="rId4" Type="http://schemas.openxmlformats.org/officeDocument/2006/relationships/image" Target="../media/image63.png"/></Relationships>
</file>

<file path=ppt/slides/_rels/slide158.xml.rels><?xml version="1.0" encoding="UTF-8" standalone="yes"?>
<Relationships xmlns="http://schemas.openxmlformats.org/package/2006/relationships"><Relationship Id="rId3" Type="http://schemas.openxmlformats.org/officeDocument/2006/relationships/chart" Target="../charts/chart196.xml"/><Relationship Id="rId2" Type="http://schemas.openxmlformats.org/officeDocument/2006/relationships/notesSlide" Target="../notesSlides/notesSlide139.xml"/><Relationship Id="rId1" Type="http://schemas.openxmlformats.org/officeDocument/2006/relationships/slideLayout" Target="../slideLayouts/slideLayout10.xml"/><Relationship Id="rId4" Type="http://schemas.openxmlformats.org/officeDocument/2006/relationships/image" Target="../media/image63.png"/></Relationships>
</file>

<file path=ppt/slides/_rels/slide159.xml.rels><?xml version="1.0" encoding="UTF-8" standalone="yes"?>
<Relationships xmlns="http://schemas.openxmlformats.org/package/2006/relationships"><Relationship Id="rId3" Type="http://schemas.openxmlformats.org/officeDocument/2006/relationships/chart" Target="../charts/chart197.xml"/><Relationship Id="rId2" Type="http://schemas.openxmlformats.org/officeDocument/2006/relationships/notesSlide" Target="../notesSlides/notesSlide140.xml"/><Relationship Id="rId1" Type="http://schemas.openxmlformats.org/officeDocument/2006/relationships/slideLayout" Target="../slideLayouts/slideLayout7.xml"/><Relationship Id="rId5" Type="http://schemas.openxmlformats.org/officeDocument/2006/relationships/image" Target="../media/image64.png"/><Relationship Id="rId4" Type="http://schemas.openxmlformats.org/officeDocument/2006/relationships/chart" Target="../charts/chart198.xml"/></Relationships>
</file>

<file path=ppt/slides/_rels/slide16.xml.rels><?xml version="1.0" encoding="UTF-8" standalone="yes"?>
<Relationships xmlns="http://schemas.openxmlformats.org/package/2006/relationships"><Relationship Id="rId8" Type="http://schemas.openxmlformats.org/officeDocument/2006/relationships/tags" Target="../tags/tag105.xml"/><Relationship Id="rId13" Type="http://schemas.openxmlformats.org/officeDocument/2006/relationships/tags" Target="../tags/tag110.xml"/><Relationship Id="rId18" Type="http://schemas.openxmlformats.org/officeDocument/2006/relationships/notesSlide" Target="../notesSlides/notesSlide10.xml"/><Relationship Id="rId3" Type="http://schemas.openxmlformats.org/officeDocument/2006/relationships/tags" Target="../tags/tag100.xml"/><Relationship Id="rId7" Type="http://schemas.openxmlformats.org/officeDocument/2006/relationships/tags" Target="../tags/tag104.xml"/><Relationship Id="rId12" Type="http://schemas.openxmlformats.org/officeDocument/2006/relationships/tags" Target="../tags/tag109.xml"/><Relationship Id="rId17" Type="http://schemas.openxmlformats.org/officeDocument/2006/relationships/slideLayout" Target="../slideLayouts/slideLayout4.xml"/><Relationship Id="rId2" Type="http://schemas.openxmlformats.org/officeDocument/2006/relationships/tags" Target="../tags/tag99.xml"/><Relationship Id="rId16" Type="http://schemas.openxmlformats.org/officeDocument/2006/relationships/tags" Target="../tags/tag113.xml"/><Relationship Id="rId20" Type="http://schemas.openxmlformats.org/officeDocument/2006/relationships/image" Target="../media/image17.png"/><Relationship Id="rId1" Type="http://schemas.openxmlformats.org/officeDocument/2006/relationships/tags" Target="../tags/tag98.xml"/><Relationship Id="rId6" Type="http://schemas.openxmlformats.org/officeDocument/2006/relationships/tags" Target="../tags/tag103.xml"/><Relationship Id="rId11" Type="http://schemas.openxmlformats.org/officeDocument/2006/relationships/tags" Target="../tags/tag108.xml"/><Relationship Id="rId5" Type="http://schemas.openxmlformats.org/officeDocument/2006/relationships/tags" Target="../tags/tag102.xml"/><Relationship Id="rId15" Type="http://schemas.openxmlformats.org/officeDocument/2006/relationships/tags" Target="../tags/tag112.xml"/><Relationship Id="rId10" Type="http://schemas.openxmlformats.org/officeDocument/2006/relationships/tags" Target="../tags/tag107.xml"/><Relationship Id="rId19" Type="http://schemas.openxmlformats.org/officeDocument/2006/relationships/chart" Target="../charts/chart14.xml"/><Relationship Id="rId4" Type="http://schemas.openxmlformats.org/officeDocument/2006/relationships/tags" Target="../tags/tag101.xml"/><Relationship Id="rId9" Type="http://schemas.openxmlformats.org/officeDocument/2006/relationships/tags" Target="../tags/tag106.xml"/><Relationship Id="rId14" Type="http://schemas.openxmlformats.org/officeDocument/2006/relationships/tags" Target="../tags/tag111.xml"/></Relationships>
</file>

<file path=ppt/slides/_rels/slide160.xml.rels><?xml version="1.0" encoding="UTF-8" standalone="yes"?>
<Relationships xmlns="http://schemas.openxmlformats.org/package/2006/relationships"><Relationship Id="rId3" Type="http://schemas.openxmlformats.org/officeDocument/2006/relationships/chart" Target="../charts/chart199.xml"/><Relationship Id="rId2" Type="http://schemas.openxmlformats.org/officeDocument/2006/relationships/notesSlide" Target="../notesSlides/notesSlide141.xml"/><Relationship Id="rId1" Type="http://schemas.openxmlformats.org/officeDocument/2006/relationships/slideLayout" Target="../slideLayouts/slideLayout9.xml"/><Relationship Id="rId4" Type="http://schemas.openxmlformats.org/officeDocument/2006/relationships/image" Target="../media/image64.png"/></Relationships>
</file>

<file path=ppt/slides/_rels/slide161.xml.rels><?xml version="1.0" encoding="UTF-8" standalone="yes"?>
<Relationships xmlns="http://schemas.openxmlformats.org/package/2006/relationships"><Relationship Id="rId3" Type="http://schemas.openxmlformats.org/officeDocument/2006/relationships/chart" Target="../charts/chart200.xml"/><Relationship Id="rId2" Type="http://schemas.openxmlformats.org/officeDocument/2006/relationships/notesSlide" Target="../notesSlides/notesSlide142.xml"/><Relationship Id="rId1" Type="http://schemas.openxmlformats.org/officeDocument/2006/relationships/slideLayout" Target="../slideLayouts/slideLayout10.xml"/><Relationship Id="rId4" Type="http://schemas.openxmlformats.org/officeDocument/2006/relationships/image" Target="../media/image64.png"/></Relationships>
</file>

<file path=ppt/slides/_rels/slide162.xml.rels><?xml version="1.0" encoding="UTF-8" standalone="yes"?>
<Relationships xmlns="http://schemas.openxmlformats.org/package/2006/relationships"><Relationship Id="rId3" Type="http://schemas.openxmlformats.org/officeDocument/2006/relationships/chart" Target="../charts/chart201.xml"/><Relationship Id="rId2" Type="http://schemas.openxmlformats.org/officeDocument/2006/relationships/notesSlide" Target="../notesSlides/notesSlide143.xml"/><Relationship Id="rId1" Type="http://schemas.openxmlformats.org/officeDocument/2006/relationships/slideLayout" Target="../slideLayouts/slideLayout7.xml"/><Relationship Id="rId5" Type="http://schemas.openxmlformats.org/officeDocument/2006/relationships/image" Target="../media/image65.png"/><Relationship Id="rId4" Type="http://schemas.openxmlformats.org/officeDocument/2006/relationships/chart" Target="../charts/chart202.xml"/></Relationships>
</file>

<file path=ppt/slides/_rels/slide163.xml.rels><?xml version="1.0" encoding="UTF-8" standalone="yes"?>
<Relationships xmlns="http://schemas.openxmlformats.org/package/2006/relationships"><Relationship Id="rId3" Type="http://schemas.openxmlformats.org/officeDocument/2006/relationships/chart" Target="../charts/chart203.xml"/><Relationship Id="rId2" Type="http://schemas.openxmlformats.org/officeDocument/2006/relationships/notesSlide" Target="../notesSlides/notesSlide144.xml"/><Relationship Id="rId1" Type="http://schemas.openxmlformats.org/officeDocument/2006/relationships/slideLayout" Target="../slideLayouts/slideLayout9.xml"/><Relationship Id="rId4" Type="http://schemas.openxmlformats.org/officeDocument/2006/relationships/image" Target="../media/image65.png"/></Relationships>
</file>

<file path=ppt/slides/_rels/slide164.xml.rels><?xml version="1.0" encoding="UTF-8" standalone="yes"?>
<Relationships xmlns="http://schemas.openxmlformats.org/package/2006/relationships"><Relationship Id="rId3" Type="http://schemas.openxmlformats.org/officeDocument/2006/relationships/chart" Target="../charts/chart204.xml"/><Relationship Id="rId2" Type="http://schemas.openxmlformats.org/officeDocument/2006/relationships/notesSlide" Target="../notesSlides/notesSlide145.xml"/><Relationship Id="rId1" Type="http://schemas.openxmlformats.org/officeDocument/2006/relationships/slideLayout" Target="../slideLayouts/slideLayout10.xml"/><Relationship Id="rId4" Type="http://schemas.openxmlformats.org/officeDocument/2006/relationships/image" Target="../media/image65.png"/></Relationships>
</file>

<file path=ppt/slides/_rels/slide165.xml.rels><?xml version="1.0" encoding="UTF-8" standalone="yes"?>
<Relationships xmlns="http://schemas.openxmlformats.org/package/2006/relationships"><Relationship Id="rId3" Type="http://schemas.openxmlformats.org/officeDocument/2006/relationships/chart" Target="../charts/chart205.xml"/><Relationship Id="rId2" Type="http://schemas.openxmlformats.org/officeDocument/2006/relationships/notesSlide" Target="../notesSlides/notesSlide146.xml"/><Relationship Id="rId1" Type="http://schemas.openxmlformats.org/officeDocument/2006/relationships/slideLayout" Target="../slideLayouts/slideLayout7.xml"/><Relationship Id="rId5" Type="http://schemas.openxmlformats.org/officeDocument/2006/relationships/image" Target="../media/image66.png"/><Relationship Id="rId4" Type="http://schemas.openxmlformats.org/officeDocument/2006/relationships/chart" Target="../charts/chart206.xml"/></Relationships>
</file>

<file path=ppt/slides/_rels/slide166.xml.rels><?xml version="1.0" encoding="UTF-8" standalone="yes"?>
<Relationships xmlns="http://schemas.openxmlformats.org/package/2006/relationships"><Relationship Id="rId3" Type="http://schemas.openxmlformats.org/officeDocument/2006/relationships/chart" Target="../charts/chart207.xml"/><Relationship Id="rId2" Type="http://schemas.openxmlformats.org/officeDocument/2006/relationships/notesSlide" Target="../notesSlides/notesSlide147.xml"/><Relationship Id="rId1" Type="http://schemas.openxmlformats.org/officeDocument/2006/relationships/slideLayout" Target="../slideLayouts/slideLayout8.xml"/><Relationship Id="rId4" Type="http://schemas.openxmlformats.org/officeDocument/2006/relationships/image" Target="../media/image66.png"/></Relationships>
</file>

<file path=ppt/slides/_rels/slide167.xml.rels><?xml version="1.0" encoding="UTF-8" standalone="yes"?>
<Relationships xmlns="http://schemas.openxmlformats.org/package/2006/relationships"><Relationship Id="rId3" Type="http://schemas.openxmlformats.org/officeDocument/2006/relationships/chart" Target="../charts/chart208.xml"/><Relationship Id="rId2" Type="http://schemas.openxmlformats.org/officeDocument/2006/relationships/notesSlide" Target="../notesSlides/notesSlide148.xml"/><Relationship Id="rId1" Type="http://schemas.openxmlformats.org/officeDocument/2006/relationships/slideLayout" Target="../slideLayouts/slideLayout10.xml"/><Relationship Id="rId4" Type="http://schemas.openxmlformats.org/officeDocument/2006/relationships/image" Target="../media/image66.png"/></Relationships>
</file>

<file path=ppt/slides/_rels/slide168.xml.rels><?xml version="1.0" encoding="UTF-8" standalone="yes"?>
<Relationships xmlns="http://schemas.openxmlformats.org/package/2006/relationships"><Relationship Id="rId3" Type="http://schemas.openxmlformats.org/officeDocument/2006/relationships/chart" Target="../charts/chart209.xml"/><Relationship Id="rId2" Type="http://schemas.openxmlformats.org/officeDocument/2006/relationships/notesSlide" Target="../notesSlides/notesSlide149.xml"/><Relationship Id="rId1" Type="http://schemas.openxmlformats.org/officeDocument/2006/relationships/slideLayout" Target="../slideLayouts/slideLayout7.xml"/><Relationship Id="rId5" Type="http://schemas.openxmlformats.org/officeDocument/2006/relationships/image" Target="../media/image67.png"/><Relationship Id="rId4" Type="http://schemas.openxmlformats.org/officeDocument/2006/relationships/chart" Target="../charts/chart210.xml"/></Relationships>
</file>

<file path=ppt/slides/_rels/slide169.xml.rels><?xml version="1.0" encoding="UTF-8" standalone="yes"?>
<Relationships xmlns="http://schemas.openxmlformats.org/package/2006/relationships"><Relationship Id="rId3" Type="http://schemas.openxmlformats.org/officeDocument/2006/relationships/chart" Target="../charts/chart211.xml"/><Relationship Id="rId2" Type="http://schemas.openxmlformats.org/officeDocument/2006/relationships/notesSlide" Target="../notesSlides/notesSlide150.xml"/><Relationship Id="rId1" Type="http://schemas.openxmlformats.org/officeDocument/2006/relationships/slideLayout" Target="../slideLayouts/slideLayout8.xml"/><Relationship Id="rId4" Type="http://schemas.openxmlformats.org/officeDocument/2006/relationships/image" Target="../media/image67.png"/></Relationships>
</file>

<file path=ppt/slides/_rels/slide17.xml.rels><?xml version="1.0" encoding="UTF-8" standalone="yes"?>
<Relationships xmlns="http://schemas.openxmlformats.org/package/2006/relationships"><Relationship Id="rId8" Type="http://schemas.openxmlformats.org/officeDocument/2006/relationships/tags" Target="../tags/tag121.xml"/><Relationship Id="rId13" Type="http://schemas.openxmlformats.org/officeDocument/2006/relationships/tags" Target="../tags/tag126.xml"/><Relationship Id="rId18" Type="http://schemas.openxmlformats.org/officeDocument/2006/relationships/notesSlide" Target="../notesSlides/notesSlide11.xml"/><Relationship Id="rId3" Type="http://schemas.openxmlformats.org/officeDocument/2006/relationships/tags" Target="../tags/tag116.xml"/><Relationship Id="rId7" Type="http://schemas.openxmlformats.org/officeDocument/2006/relationships/tags" Target="../tags/tag120.xml"/><Relationship Id="rId12" Type="http://schemas.openxmlformats.org/officeDocument/2006/relationships/tags" Target="../tags/tag125.xml"/><Relationship Id="rId17" Type="http://schemas.openxmlformats.org/officeDocument/2006/relationships/slideLayout" Target="../slideLayouts/slideLayout6.xml"/><Relationship Id="rId2" Type="http://schemas.openxmlformats.org/officeDocument/2006/relationships/tags" Target="../tags/tag115.xml"/><Relationship Id="rId16" Type="http://schemas.openxmlformats.org/officeDocument/2006/relationships/tags" Target="../tags/tag129.xml"/><Relationship Id="rId20" Type="http://schemas.openxmlformats.org/officeDocument/2006/relationships/image" Target="../media/image18.png"/><Relationship Id="rId1" Type="http://schemas.openxmlformats.org/officeDocument/2006/relationships/tags" Target="../tags/tag114.xml"/><Relationship Id="rId6" Type="http://schemas.openxmlformats.org/officeDocument/2006/relationships/tags" Target="../tags/tag119.xml"/><Relationship Id="rId11" Type="http://schemas.openxmlformats.org/officeDocument/2006/relationships/tags" Target="../tags/tag124.xml"/><Relationship Id="rId5" Type="http://schemas.openxmlformats.org/officeDocument/2006/relationships/tags" Target="../tags/tag118.xml"/><Relationship Id="rId15" Type="http://schemas.openxmlformats.org/officeDocument/2006/relationships/tags" Target="../tags/tag128.xml"/><Relationship Id="rId10" Type="http://schemas.openxmlformats.org/officeDocument/2006/relationships/tags" Target="../tags/tag123.xml"/><Relationship Id="rId19" Type="http://schemas.openxmlformats.org/officeDocument/2006/relationships/chart" Target="../charts/chart15.xml"/><Relationship Id="rId4" Type="http://schemas.openxmlformats.org/officeDocument/2006/relationships/tags" Target="../tags/tag117.xml"/><Relationship Id="rId9" Type="http://schemas.openxmlformats.org/officeDocument/2006/relationships/tags" Target="../tags/tag122.xml"/><Relationship Id="rId14" Type="http://schemas.openxmlformats.org/officeDocument/2006/relationships/tags" Target="../tags/tag127.xml"/></Relationships>
</file>

<file path=ppt/slides/_rels/slide170.xml.rels><?xml version="1.0" encoding="UTF-8" standalone="yes"?>
<Relationships xmlns="http://schemas.openxmlformats.org/package/2006/relationships"><Relationship Id="rId3" Type="http://schemas.openxmlformats.org/officeDocument/2006/relationships/chart" Target="../charts/chart212.xml"/><Relationship Id="rId2" Type="http://schemas.openxmlformats.org/officeDocument/2006/relationships/notesSlide" Target="../notesSlides/notesSlide151.xml"/><Relationship Id="rId1" Type="http://schemas.openxmlformats.org/officeDocument/2006/relationships/slideLayout" Target="../slideLayouts/slideLayout10.xml"/><Relationship Id="rId4" Type="http://schemas.openxmlformats.org/officeDocument/2006/relationships/image" Target="../media/image67.png"/></Relationships>
</file>

<file path=ppt/slides/_rels/slide171.xml.rels><?xml version="1.0" encoding="UTF-8" standalone="yes"?>
<Relationships xmlns="http://schemas.openxmlformats.org/package/2006/relationships"><Relationship Id="rId3" Type="http://schemas.openxmlformats.org/officeDocument/2006/relationships/chart" Target="../charts/chart213.xml"/><Relationship Id="rId2" Type="http://schemas.openxmlformats.org/officeDocument/2006/relationships/notesSlide" Target="../notesSlides/notesSlide152.xml"/><Relationship Id="rId1" Type="http://schemas.openxmlformats.org/officeDocument/2006/relationships/slideLayout" Target="../slideLayouts/slideLayout7.xml"/><Relationship Id="rId5" Type="http://schemas.openxmlformats.org/officeDocument/2006/relationships/image" Target="../media/image68.png"/><Relationship Id="rId4" Type="http://schemas.openxmlformats.org/officeDocument/2006/relationships/chart" Target="../charts/chart214.xml"/></Relationships>
</file>

<file path=ppt/slides/_rels/slide172.xml.rels><?xml version="1.0" encoding="UTF-8" standalone="yes"?>
<Relationships xmlns="http://schemas.openxmlformats.org/package/2006/relationships"><Relationship Id="rId3" Type="http://schemas.openxmlformats.org/officeDocument/2006/relationships/chart" Target="../charts/chart215.xml"/><Relationship Id="rId2" Type="http://schemas.openxmlformats.org/officeDocument/2006/relationships/notesSlide" Target="../notesSlides/notesSlide153.xml"/><Relationship Id="rId1" Type="http://schemas.openxmlformats.org/officeDocument/2006/relationships/slideLayout" Target="../slideLayouts/slideLayout8.xml"/><Relationship Id="rId4" Type="http://schemas.openxmlformats.org/officeDocument/2006/relationships/image" Target="../media/image68.png"/></Relationships>
</file>

<file path=ppt/slides/_rels/slide173.xml.rels><?xml version="1.0" encoding="UTF-8" standalone="yes"?>
<Relationships xmlns="http://schemas.openxmlformats.org/package/2006/relationships"><Relationship Id="rId3" Type="http://schemas.openxmlformats.org/officeDocument/2006/relationships/chart" Target="../charts/chart216.xml"/><Relationship Id="rId2" Type="http://schemas.openxmlformats.org/officeDocument/2006/relationships/notesSlide" Target="../notesSlides/notesSlide154.xml"/><Relationship Id="rId1" Type="http://schemas.openxmlformats.org/officeDocument/2006/relationships/slideLayout" Target="../slideLayouts/slideLayout10.xml"/><Relationship Id="rId4" Type="http://schemas.openxmlformats.org/officeDocument/2006/relationships/image" Target="../media/image68.png"/></Relationships>
</file>

<file path=ppt/slides/_rels/slide174.xml.rels><?xml version="1.0" encoding="UTF-8" standalone="yes"?>
<Relationships xmlns="http://schemas.openxmlformats.org/package/2006/relationships"><Relationship Id="rId3" Type="http://schemas.openxmlformats.org/officeDocument/2006/relationships/chart" Target="../charts/chart217.xml"/><Relationship Id="rId2" Type="http://schemas.openxmlformats.org/officeDocument/2006/relationships/notesSlide" Target="../notesSlides/notesSlide155.xml"/><Relationship Id="rId1" Type="http://schemas.openxmlformats.org/officeDocument/2006/relationships/slideLayout" Target="../slideLayouts/slideLayout7.xml"/><Relationship Id="rId5" Type="http://schemas.openxmlformats.org/officeDocument/2006/relationships/image" Target="../media/image69.png"/><Relationship Id="rId4" Type="http://schemas.openxmlformats.org/officeDocument/2006/relationships/chart" Target="../charts/chart218.xml"/></Relationships>
</file>

<file path=ppt/slides/_rels/slide175.xml.rels><?xml version="1.0" encoding="UTF-8" standalone="yes"?>
<Relationships xmlns="http://schemas.openxmlformats.org/package/2006/relationships"><Relationship Id="rId3" Type="http://schemas.openxmlformats.org/officeDocument/2006/relationships/chart" Target="../charts/chart219.xml"/><Relationship Id="rId2" Type="http://schemas.openxmlformats.org/officeDocument/2006/relationships/notesSlide" Target="../notesSlides/notesSlide156.xml"/><Relationship Id="rId1" Type="http://schemas.openxmlformats.org/officeDocument/2006/relationships/slideLayout" Target="../slideLayouts/slideLayout9.xml"/><Relationship Id="rId4" Type="http://schemas.openxmlformats.org/officeDocument/2006/relationships/image" Target="../media/image69.png"/></Relationships>
</file>

<file path=ppt/slides/_rels/slide176.xml.rels><?xml version="1.0" encoding="UTF-8" standalone="yes"?>
<Relationships xmlns="http://schemas.openxmlformats.org/package/2006/relationships"><Relationship Id="rId3" Type="http://schemas.openxmlformats.org/officeDocument/2006/relationships/chart" Target="../charts/chart220.xml"/><Relationship Id="rId2" Type="http://schemas.openxmlformats.org/officeDocument/2006/relationships/notesSlide" Target="../notesSlides/notesSlide157.xml"/><Relationship Id="rId1" Type="http://schemas.openxmlformats.org/officeDocument/2006/relationships/slideLayout" Target="../slideLayouts/slideLayout10.xml"/><Relationship Id="rId4" Type="http://schemas.openxmlformats.org/officeDocument/2006/relationships/image" Target="../media/image69.png"/></Relationships>
</file>

<file path=ppt/slides/_rels/slide177.xml.rels><?xml version="1.0" encoding="UTF-8" standalone="yes"?>
<Relationships xmlns="http://schemas.openxmlformats.org/package/2006/relationships"><Relationship Id="rId3" Type="http://schemas.openxmlformats.org/officeDocument/2006/relationships/chart" Target="../charts/chart221.xml"/><Relationship Id="rId2" Type="http://schemas.openxmlformats.org/officeDocument/2006/relationships/notesSlide" Target="../notesSlides/notesSlide158.xml"/><Relationship Id="rId1" Type="http://schemas.openxmlformats.org/officeDocument/2006/relationships/slideLayout" Target="../slideLayouts/slideLayout7.xml"/><Relationship Id="rId5" Type="http://schemas.openxmlformats.org/officeDocument/2006/relationships/image" Target="../media/image70.png"/><Relationship Id="rId4" Type="http://schemas.openxmlformats.org/officeDocument/2006/relationships/chart" Target="../charts/chart222.xml"/></Relationships>
</file>

<file path=ppt/slides/_rels/slide178.xml.rels><?xml version="1.0" encoding="UTF-8" standalone="yes"?>
<Relationships xmlns="http://schemas.openxmlformats.org/package/2006/relationships"><Relationship Id="rId3" Type="http://schemas.openxmlformats.org/officeDocument/2006/relationships/chart" Target="../charts/chart223.xml"/><Relationship Id="rId2" Type="http://schemas.openxmlformats.org/officeDocument/2006/relationships/notesSlide" Target="../notesSlides/notesSlide159.xml"/><Relationship Id="rId1" Type="http://schemas.openxmlformats.org/officeDocument/2006/relationships/slideLayout" Target="../slideLayouts/slideLayout9.xml"/><Relationship Id="rId4" Type="http://schemas.openxmlformats.org/officeDocument/2006/relationships/image" Target="../media/image70.png"/></Relationships>
</file>

<file path=ppt/slides/_rels/slide179.xml.rels><?xml version="1.0" encoding="UTF-8" standalone="yes"?>
<Relationships xmlns="http://schemas.openxmlformats.org/package/2006/relationships"><Relationship Id="rId3" Type="http://schemas.openxmlformats.org/officeDocument/2006/relationships/chart" Target="../charts/chart224.xml"/><Relationship Id="rId2" Type="http://schemas.openxmlformats.org/officeDocument/2006/relationships/notesSlide" Target="../notesSlides/notesSlide160.xml"/><Relationship Id="rId1" Type="http://schemas.openxmlformats.org/officeDocument/2006/relationships/slideLayout" Target="../slideLayouts/slideLayout10.xml"/><Relationship Id="rId4" Type="http://schemas.openxmlformats.org/officeDocument/2006/relationships/image" Target="../media/image70.png"/></Relationships>
</file>

<file path=ppt/slides/_rels/slide18.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tags" Target="../tags/tag142.xml"/><Relationship Id="rId18" Type="http://schemas.openxmlformats.org/officeDocument/2006/relationships/notesSlide" Target="../notesSlides/notesSlide12.xml"/><Relationship Id="rId3" Type="http://schemas.openxmlformats.org/officeDocument/2006/relationships/tags" Target="../tags/tag132.xml"/><Relationship Id="rId7" Type="http://schemas.openxmlformats.org/officeDocument/2006/relationships/tags" Target="../tags/tag136.xml"/><Relationship Id="rId12" Type="http://schemas.openxmlformats.org/officeDocument/2006/relationships/tags" Target="../tags/tag141.xml"/><Relationship Id="rId17" Type="http://schemas.openxmlformats.org/officeDocument/2006/relationships/slideLayout" Target="../slideLayouts/slideLayout6.xml"/><Relationship Id="rId2" Type="http://schemas.openxmlformats.org/officeDocument/2006/relationships/tags" Target="../tags/tag131.xml"/><Relationship Id="rId16" Type="http://schemas.openxmlformats.org/officeDocument/2006/relationships/tags" Target="../tags/tag145.xml"/><Relationship Id="rId20" Type="http://schemas.openxmlformats.org/officeDocument/2006/relationships/image" Target="../media/image18.png"/><Relationship Id="rId1" Type="http://schemas.openxmlformats.org/officeDocument/2006/relationships/tags" Target="../tags/tag130.xml"/><Relationship Id="rId6" Type="http://schemas.openxmlformats.org/officeDocument/2006/relationships/tags" Target="../tags/tag135.xml"/><Relationship Id="rId11" Type="http://schemas.openxmlformats.org/officeDocument/2006/relationships/tags" Target="../tags/tag140.xml"/><Relationship Id="rId5" Type="http://schemas.openxmlformats.org/officeDocument/2006/relationships/tags" Target="../tags/tag134.xml"/><Relationship Id="rId15" Type="http://schemas.openxmlformats.org/officeDocument/2006/relationships/tags" Target="../tags/tag144.xml"/><Relationship Id="rId10" Type="http://schemas.openxmlformats.org/officeDocument/2006/relationships/tags" Target="../tags/tag139.xml"/><Relationship Id="rId19" Type="http://schemas.openxmlformats.org/officeDocument/2006/relationships/chart" Target="../charts/chart16.xml"/><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tags" Target="../tags/tag143.xml"/></Relationships>
</file>

<file path=ppt/slides/_rels/slide180.xml.rels><?xml version="1.0" encoding="UTF-8" standalone="yes"?>
<Relationships xmlns="http://schemas.openxmlformats.org/package/2006/relationships"><Relationship Id="rId3" Type="http://schemas.openxmlformats.org/officeDocument/2006/relationships/chart" Target="../charts/chart225.xml"/><Relationship Id="rId2" Type="http://schemas.openxmlformats.org/officeDocument/2006/relationships/notesSlide" Target="../notesSlides/notesSlide161.xml"/><Relationship Id="rId1" Type="http://schemas.openxmlformats.org/officeDocument/2006/relationships/slideLayout" Target="../slideLayouts/slideLayout7.xml"/><Relationship Id="rId5" Type="http://schemas.openxmlformats.org/officeDocument/2006/relationships/image" Target="../media/image71.png"/><Relationship Id="rId4" Type="http://schemas.openxmlformats.org/officeDocument/2006/relationships/chart" Target="../charts/chart226.xml"/></Relationships>
</file>

<file path=ppt/slides/_rels/slide181.xml.rels><?xml version="1.0" encoding="UTF-8" standalone="yes"?>
<Relationships xmlns="http://schemas.openxmlformats.org/package/2006/relationships"><Relationship Id="rId3" Type="http://schemas.openxmlformats.org/officeDocument/2006/relationships/chart" Target="../charts/chart227.xml"/><Relationship Id="rId2" Type="http://schemas.openxmlformats.org/officeDocument/2006/relationships/notesSlide" Target="../notesSlides/notesSlide162.xml"/><Relationship Id="rId1" Type="http://schemas.openxmlformats.org/officeDocument/2006/relationships/slideLayout" Target="../slideLayouts/slideLayout9.xml"/><Relationship Id="rId4" Type="http://schemas.openxmlformats.org/officeDocument/2006/relationships/image" Target="../media/image71.png"/></Relationships>
</file>

<file path=ppt/slides/_rels/slide182.xml.rels><?xml version="1.0" encoding="UTF-8" standalone="yes"?>
<Relationships xmlns="http://schemas.openxmlformats.org/package/2006/relationships"><Relationship Id="rId3" Type="http://schemas.openxmlformats.org/officeDocument/2006/relationships/chart" Target="../charts/chart228.xml"/><Relationship Id="rId2" Type="http://schemas.openxmlformats.org/officeDocument/2006/relationships/notesSlide" Target="../notesSlides/notesSlide163.xml"/><Relationship Id="rId1" Type="http://schemas.openxmlformats.org/officeDocument/2006/relationships/slideLayout" Target="../slideLayouts/slideLayout10.xml"/><Relationship Id="rId4" Type="http://schemas.openxmlformats.org/officeDocument/2006/relationships/image" Target="../media/image71.png"/></Relationships>
</file>

<file path=ppt/slides/_rels/slide183.xml.rels><?xml version="1.0" encoding="UTF-8" standalone="yes"?>
<Relationships xmlns="http://schemas.openxmlformats.org/package/2006/relationships"><Relationship Id="rId3" Type="http://schemas.openxmlformats.org/officeDocument/2006/relationships/chart" Target="../charts/chart229.xml"/><Relationship Id="rId2" Type="http://schemas.openxmlformats.org/officeDocument/2006/relationships/notesSlide" Target="../notesSlides/notesSlide164.xml"/><Relationship Id="rId1" Type="http://schemas.openxmlformats.org/officeDocument/2006/relationships/slideLayout" Target="../slideLayouts/slideLayout7.xml"/><Relationship Id="rId5" Type="http://schemas.openxmlformats.org/officeDocument/2006/relationships/image" Target="../media/image72.png"/><Relationship Id="rId4" Type="http://schemas.openxmlformats.org/officeDocument/2006/relationships/chart" Target="../charts/chart230.xml"/></Relationships>
</file>

<file path=ppt/slides/_rels/slide184.xml.rels><?xml version="1.0" encoding="UTF-8" standalone="yes"?>
<Relationships xmlns="http://schemas.openxmlformats.org/package/2006/relationships"><Relationship Id="rId3" Type="http://schemas.openxmlformats.org/officeDocument/2006/relationships/chart" Target="../charts/chart231.xml"/><Relationship Id="rId2" Type="http://schemas.openxmlformats.org/officeDocument/2006/relationships/notesSlide" Target="../notesSlides/notesSlide165.xml"/><Relationship Id="rId1" Type="http://schemas.openxmlformats.org/officeDocument/2006/relationships/slideLayout" Target="../slideLayouts/slideLayout8.xml"/><Relationship Id="rId4" Type="http://schemas.openxmlformats.org/officeDocument/2006/relationships/image" Target="../media/image72.png"/></Relationships>
</file>

<file path=ppt/slides/_rels/slide185.xml.rels><?xml version="1.0" encoding="UTF-8" standalone="yes"?>
<Relationships xmlns="http://schemas.openxmlformats.org/package/2006/relationships"><Relationship Id="rId3" Type="http://schemas.openxmlformats.org/officeDocument/2006/relationships/chart" Target="../charts/chart232.xml"/><Relationship Id="rId2" Type="http://schemas.openxmlformats.org/officeDocument/2006/relationships/notesSlide" Target="../notesSlides/notesSlide166.xml"/><Relationship Id="rId1" Type="http://schemas.openxmlformats.org/officeDocument/2006/relationships/slideLayout" Target="../slideLayouts/slideLayout10.xml"/><Relationship Id="rId4" Type="http://schemas.openxmlformats.org/officeDocument/2006/relationships/image" Target="../media/image7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tags" Target="../tags/tag153.xml"/><Relationship Id="rId13" Type="http://schemas.openxmlformats.org/officeDocument/2006/relationships/tags" Target="../tags/tag158.xml"/><Relationship Id="rId18" Type="http://schemas.openxmlformats.org/officeDocument/2006/relationships/notesSlide" Target="../notesSlides/notesSlide13.xml"/><Relationship Id="rId3" Type="http://schemas.openxmlformats.org/officeDocument/2006/relationships/tags" Target="../tags/tag148.xml"/><Relationship Id="rId7" Type="http://schemas.openxmlformats.org/officeDocument/2006/relationships/tags" Target="../tags/tag152.xml"/><Relationship Id="rId12" Type="http://schemas.openxmlformats.org/officeDocument/2006/relationships/tags" Target="../tags/tag157.xml"/><Relationship Id="rId17" Type="http://schemas.openxmlformats.org/officeDocument/2006/relationships/slideLayout" Target="../slideLayouts/slideLayout5.xml"/><Relationship Id="rId2" Type="http://schemas.openxmlformats.org/officeDocument/2006/relationships/tags" Target="../tags/tag147.xml"/><Relationship Id="rId16" Type="http://schemas.openxmlformats.org/officeDocument/2006/relationships/tags" Target="../tags/tag161.xml"/><Relationship Id="rId20" Type="http://schemas.openxmlformats.org/officeDocument/2006/relationships/image" Target="../media/image16.png"/><Relationship Id="rId1" Type="http://schemas.openxmlformats.org/officeDocument/2006/relationships/tags" Target="../tags/tag146.xml"/><Relationship Id="rId6" Type="http://schemas.openxmlformats.org/officeDocument/2006/relationships/tags" Target="../tags/tag151.xml"/><Relationship Id="rId11" Type="http://schemas.openxmlformats.org/officeDocument/2006/relationships/tags" Target="../tags/tag156.xml"/><Relationship Id="rId5" Type="http://schemas.openxmlformats.org/officeDocument/2006/relationships/tags" Target="../tags/tag150.xml"/><Relationship Id="rId15" Type="http://schemas.openxmlformats.org/officeDocument/2006/relationships/tags" Target="../tags/tag160.xml"/><Relationship Id="rId10" Type="http://schemas.openxmlformats.org/officeDocument/2006/relationships/tags" Target="../tags/tag155.xml"/><Relationship Id="rId19" Type="http://schemas.openxmlformats.org/officeDocument/2006/relationships/chart" Target="../charts/chart17.xml"/><Relationship Id="rId4" Type="http://schemas.openxmlformats.org/officeDocument/2006/relationships/tags" Target="../tags/tag149.xml"/><Relationship Id="rId9" Type="http://schemas.openxmlformats.org/officeDocument/2006/relationships/tags" Target="../tags/tag154.xml"/><Relationship Id="rId14" Type="http://schemas.openxmlformats.org/officeDocument/2006/relationships/tags" Target="../tags/tag159.xml"/></Relationships>
</file>

<file path=ppt/slides/_rels/slide21.xml.rels><?xml version="1.0" encoding="UTF-8" standalone="yes"?>
<Relationships xmlns="http://schemas.openxmlformats.org/package/2006/relationships"><Relationship Id="rId8" Type="http://schemas.openxmlformats.org/officeDocument/2006/relationships/tags" Target="../tags/tag169.xml"/><Relationship Id="rId13" Type="http://schemas.openxmlformats.org/officeDocument/2006/relationships/tags" Target="../tags/tag174.xml"/><Relationship Id="rId18" Type="http://schemas.openxmlformats.org/officeDocument/2006/relationships/notesSlide" Target="../notesSlides/notesSlide14.xml"/><Relationship Id="rId3" Type="http://schemas.openxmlformats.org/officeDocument/2006/relationships/tags" Target="../tags/tag164.xml"/><Relationship Id="rId7" Type="http://schemas.openxmlformats.org/officeDocument/2006/relationships/tags" Target="../tags/tag168.xml"/><Relationship Id="rId12" Type="http://schemas.openxmlformats.org/officeDocument/2006/relationships/tags" Target="../tags/tag173.xml"/><Relationship Id="rId17" Type="http://schemas.openxmlformats.org/officeDocument/2006/relationships/slideLayout" Target="../slideLayouts/slideLayout5.xml"/><Relationship Id="rId2" Type="http://schemas.openxmlformats.org/officeDocument/2006/relationships/tags" Target="../tags/tag163.xml"/><Relationship Id="rId16" Type="http://schemas.openxmlformats.org/officeDocument/2006/relationships/tags" Target="../tags/tag177.xml"/><Relationship Id="rId20" Type="http://schemas.openxmlformats.org/officeDocument/2006/relationships/image" Target="../media/image16.png"/><Relationship Id="rId1" Type="http://schemas.openxmlformats.org/officeDocument/2006/relationships/tags" Target="../tags/tag162.xml"/><Relationship Id="rId6" Type="http://schemas.openxmlformats.org/officeDocument/2006/relationships/tags" Target="../tags/tag167.xml"/><Relationship Id="rId11" Type="http://schemas.openxmlformats.org/officeDocument/2006/relationships/tags" Target="../tags/tag172.xml"/><Relationship Id="rId5" Type="http://schemas.openxmlformats.org/officeDocument/2006/relationships/tags" Target="../tags/tag166.xml"/><Relationship Id="rId15" Type="http://schemas.openxmlformats.org/officeDocument/2006/relationships/tags" Target="../tags/tag176.xml"/><Relationship Id="rId10" Type="http://schemas.openxmlformats.org/officeDocument/2006/relationships/tags" Target="../tags/tag171.xml"/><Relationship Id="rId19" Type="http://schemas.openxmlformats.org/officeDocument/2006/relationships/chart" Target="../charts/chart18.xml"/><Relationship Id="rId4" Type="http://schemas.openxmlformats.org/officeDocument/2006/relationships/tags" Target="../tags/tag165.xml"/><Relationship Id="rId9" Type="http://schemas.openxmlformats.org/officeDocument/2006/relationships/tags" Target="../tags/tag170.xml"/><Relationship Id="rId14" Type="http://schemas.openxmlformats.org/officeDocument/2006/relationships/tags" Target="../tags/tag175.xml"/></Relationships>
</file>

<file path=ppt/slides/_rels/slide22.xml.rels><?xml version="1.0" encoding="UTF-8" standalone="yes"?>
<Relationships xmlns="http://schemas.openxmlformats.org/package/2006/relationships"><Relationship Id="rId8" Type="http://schemas.openxmlformats.org/officeDocument/2006/relationships/tags" Target="../tags/tag185.xml"/><Relationship Id="rId13" Type="http://schemas.openxmlformats.org/officeDocument/2006/relationships/tags" Target="../tags/tag190.xml"/><Relationship Id="rId18" Type="http://schemas.openxmlformats.org/officeDocument/2006/relationships/notesSlide" Target="../notesSlides/notesSlide15.xml"/><Relationship Id="rId3" Type="http://schemas.openxmlformats.org/officeDocument/2006/relationships/tags" Target="../tags/tag180.xml"/><Relationship Id="rId7" Type="http://schemas.openxmlformats.org/officeDocument/2006/relationships/tags" Target="../tags/tag184.xml"/><Relationship Id="rId12" Type="http://schemas.openxmlformats.org/officeDocument/2006/relationships/tags" Target="../tags/tag189.xml"/><Relationship Id="rId17" Type="http://schemas.openxmlformats.org/officeDocument/2006/relationships/slideLayout" Target="../slideLayouts/slideLayout5.xml"/><Relationship Id="rId2" Type="http://schemas.openxmlformats.org/officeDocument/2006/relationships/tags" Target="../tags/tag179.xml"/><Relationship Id="rId16" Type="http://schemas.openxmlformats.org/officeDocument/2006/relationships/tags" Target="../tags/tag193.xml"/><Relationship Id="rId20" Type="http://schemas.openxmlformats.org/officeDocument/2006/relationships/image" Target="../media/image19.png"/><Relationship Id="rId1" Type="http://schemas.openxmlformats.org/officeDocument/2006/relationships/tags" Target="../tags/tag178.xml"/><Relationship Id="rId6" Type="http://schemas.openxmlformats.org/officeDocument/2006/relationships/tags" Target="../tags/tag183.xml"/><Relationship Id="rId11" Type="http://schemas.openxmlformats.org/officeDocument/2006/relationships/tags" Target="../tags/tag188.xml"/><Relationship Id="rId5" Type="http://schemas.openxmlformats.org/officeDocument/2006/relationships/tags" Target="../tags/tag182.xml"/><Relationship Id="rId15" Type="http://schemas.openxmlformats.org/officeDocument/2006/relationships/tags" Target="../tags/tag192.xml"/><Relationship Id="rId10" Type="http://schemas.openxmlformats.org/officeDocument/2006/relationships/tags" Target="../tags/tag187.xml"/><Relationship Id="rId19" Type="http://schemas.openxmlformats.org/officeDocument/2006/relationships/chart" Target="../charts/chart19.xml"/><Relationship Id="rId4" Type="http://schemas.openxmlformats.org/officeDocument/2006/relationships/tags" Target="../tags/tag181.xml"/><Relationship Id="rId9" Type="http://schemas.openxmlformats.org/officeDocument/2006/relationships/tags" Target="../tags/tag186.xml"/><Relationship Id="rId14" Type="http://schemas.openxmlformats.org/officeDocument/2006/relationships/tags" Target="../tags/tag191.xml"/></Relationships>
</file>

<file path=ppt/slides/_rels/slide23.xml.rels><?xml version="1.0" encoding="UTF-8" standalone="yes"?>
<Relationships xmlns="http://schemas.openxmlformats.org/package/2006/relationships"><Relationship Id="rId8" Type="http://schemas.openxmlformats.org/officeDocument/2006/relationships/tags" Target="../tags/tag201.xml"/><Relationship Id="rId13" Type="http://schemas.openxmlformats.org/officeDocument/2006/relationships/tags" Target="../tags/tag206.xml"/><Relationship Id="rId18" Type="http://schemas.openxmlformats.org/officeDocument/2006/relationships/notesSlide" Target="../notesSlides/notesSlide16.xml"/><Relationship Id="rId3" Type="http://schemas.openxmlformats.org/officeDocument/2006/relationships/tags" Target="../tags/tag196.xml"/><Relationship Id="rId7" Type="http://schemas.openxmlformats.org/officeDocument/2006/relationships/tags" Target="../tags/tag200.xml"/><Relationship Id="rId12" Type="http://schemas.openxmlformats.org/officeDocument/2006/relationships/tags" Target="../tags/tag205.xml"/><Relationship Id="rId17" Type="http://schemas.openxmlformats.org/officeDocument/2006/relationships/slideLayout" Target="../slideLayouts/slideLayout5.xml"/><Relationship Id="rId2" Type="http://schemas.openxmlformats.org/officeDocument/2006/relationships/tags" Target="../tags/tag195.xml"/><Relationship Id="rId16" Type="http://schemas.openxmlformats.org/officeDocument/2006/relationships/tags" Target="../tags/tag209.xml"/><Relationship Id="rId20" Type="http://schemas.openxmlformats.org/officeDocument/2006/relationships/image" Target="../media/image19.png"/><Relationship Id="rId1" Type="http://schemas.openxmlformats.org/officeDocument/2006/relationships/tags" Target="../tags/tag194.xml"/><Relationship Id="rId6" Type="http://schemas.openxmlformats.org/officeDocument/2006/relationships/tags" Target="../tags/tag199.xml"/><Relationship Id="rId11" Type="http://schemas.openxmlformats.org/officeDocument/2006/relationships/tags" Target="../tags/tag204.xml"/><Relationship Id="rId5" Type="http://schemas.openxmlformats.org/officeDocument/2006/relationships/tags" Target="../tags/tag198.xml"/><Relationship Id="rId15" Type="http://schemas.openxmlformats.org/officeDocument/2006/relationships/tags" Target="../tags/tag208.xml"/><Relationship Id="rId10" Type="http://schemas.openxmlformats.org/officeDocument/2006/relationships/tags" Target="../tags/tag203.xml"/><Relationship Id="rId19" Type="http://schemas.openxmlformats.org/officeDocument/2006/relationships/chart" Target="../charts/chart20.xml"/><Relationship Id="rId4" Type="http://schemas.openxmlformats.org/officeDocument/2006/relationships/tags" Target="../tags/tag197.xml"/><Relationship Id="rId9" Type="http://schemas.openxmlformats.org/officeDocument/2006/relationships/tags" Target="../tags/tag202.xml"/><Relationship Id="rId14" Type="http://schemas.openxmlformats.org/officeDocument/2006/relationships/tags" Target="../tags/tag207.xml"/></Relationships>
</file>

<file path=ppt/slides/_rels/slide24.xml.rels><?xml version="1.0" encoding="UTF-8" standalone="yes"?>
<Relationships xmlns="http://schemas.openxmlformats.org/package/2006/relationships"><Relationship Id="rId8" Type="http://schemas.openxmlformats.org/officeDocument/2006/relationships/tags" Target="../tags/tag217.xml"/><Relationship Id="rId13" Type="http://schemas.openxmlformats.org/officeDocument/2006/relationships/tags" Target="../tags/tag222.xml"/><Relationship Id="rId18" Type="http://schemas.openxmlformats.org/officeDocument/2006/relationships/notesSlide" Target="../notesSlides/notesSlide17.xml"/><Relationship Id="rId3" Type="http://schemas.openxmlformats.org/officeDocument/2006/relationships/tags" Target="../tags/tag212.xml"/><Relationship Id="rId7" Type="http://schemas.openxmlformats.org/officeDocument/2006/relationships/tags" Target="../tags/tag216.xml"/><Relationship Id="rId12" Type="http://schemas.openxmlformats.org/officeDocument/2006/relationships/tags" Target="../tags/tag221.xml"/><Relationship Id="rId17" Type="http://schemas.openxmlformats.org/officeDocument/2006/relationships/slideLayout" Target="../slideLayouts/slideLayout5.xml"/><Relationship Id="rId2" Type="http://schemas.openxmlformats.org/officeDocument/2006/relationships/tags" Target="../tags/tag211.xml"/><Relationship Id="rId16" Type="http://schemas.openxmlformats.org/officeDocument/2006/relationships/tags" Target="../tags/tag225.xml"/><Relationship Id="rId20" Type="http://schemas.openxmlformats.org/officeDocument/2006/relationships/image" Target="../media/image17.png"/><Relationship Id="rId1" Type="http://schemas.openxmlformats.org/officeDocument/2006/relationships/tags" Target="../tags/tag210.xml"/><Relationship Id="rId6" Type="http://schemas.openxmlformats.org/officeDocument/2006/relationships/tags" Target="../tags/tag215.xml"/><Relationship Id="rId11" Type="http://schemas.openxmlformats.org/officeDocument/2006/relationships/tags" Target="../tags/tag220.xml"/><Relationship Id="rId5" Type="http://schemas.openxmlformats.org/officeDocument/2006/relationships/tags" Target="../tags/tag214.xml"/><Relationship Id="rId15" Type="http://schemas.openxmlformats.org/officeDocument/2006/relationships/tags" Target="../tags/tag224.xml"/><Relationship Id="rId10" Type="http://schemas.openxmlformats.org/officeDocument/2006/relationships/tags" Target="../tags/tag219.xml"/><Relationship Id="rId19" Type="http://schemas.openxmlformats.org/officeDocument/2006/relationships/chart" Target="../charts/chart21.xml"/><Relationship Id="rId4" Type="http://schemas.openxmlformats.org/officeDocument/2006/relationships/tags" Target="../tags/tag213.xml"/><Relationship Id="rId9" Type="http://schemas.openxmlformats.org/officeDocument/2006/relationships/tags" Target="../tags/tag218.xml"/><Relationship Id="rId14" Type="http://schemas.openxmlformats.org/officeDocument/2006/relationships/tags" Target="../tags/tag223.xml"/></Relationships>
</file>

<file path=ppt/slides/_rels/slide25.xml.rels><?xml version="1.0" encoding="UTF-8" standalone="yes"?>
<Relationships xmlns="http://schemas.openxmlformats.org/package/2006/relationships"><Relationship Id="rId8" Type="http://schemas.openxmlformats.org/officeDocument/2006/relationships/tags" Target="../tags/tag233.xml"/><Relationship Id="rId13" Type="http://schemas.openxmlformats.org/officeDocument/2006/relationships/tags" Target="../tags/tag238.xml"/><Relationship Id="rId18" Type="http://schemas.openxmlformats.org/officeDocument/2006/relationships/notesSlide" Target="../notesSlides/notesSlide18.xml"/><Relationship Id="rId3" Type="http://schemas.openxmlformats.org/officeDocument/2006/relationships/tags" Target="../tags/tag228.xml"/><Relationship Id="rId7" Type="http://schemas.openxmlformats.org/officeDocument/2006/relationships/tags" Target="../tags/tag232.xml"/><Relationship Id="rId12" Type="http://schemas.openxmlformats.org/officeDocument/2006/relationships/tags" Target="../tags/tag237.xml"/><Relationship Id="rId17" Type="http://schemas.openxmlformats.org/officeDocument/2006/relationships/slideLayout" Target="../slideLayouts/slideLayout5.xml"/><Relationship Id="rId2" Type="http://schemas.openxmlformats.org/officeDocument/2006/relationships/tags" Target="../tags/tag227.xml"/><Relationship Id="rId16" Type="http://schemas.openxmlformats.org/officeDocument/2006/relationships/tags" Target="../tags/tag241.xml"/><Relationship Id="rId20" Type="http://schemas.openxmlformats.org/officeDocument/2006/relationships/image" Target="../media/image17.png"/><Relationship Id="rId1" Type="http://schemas.openxmlformats.org/officeDocument/2006/relationships/tags" Target="../tags/tag226.xml"/><Relationship Id="rId6" Type="http://schemas.openxmlformats.org/officeDocument/2006/relationships/tags" Target="../tags/tag231.xml"/><Relationship Id="rId11" Type="http://schemas.openxmlformats.org/officeDocument/2006/relationships/tags" Target="../tags/tag236.xml"/><Relationship Id="rId5" Type="http://schemas.openxmlformats.org/officeDocument/2006/relationships/tags" Target="../tags/tag230.xml"/><Relationship Id="rId15" Type="http://schemas.openxmlformats.org/officeDocument/2006/relationships/tags" Target="../tags/tag240.xml"/><Relationship Id="rId10" Type="http://schemas.openxmlformats.org/officeDocument/2006/relationships/tags" Target="../tags/tag235.xml"/><Relationship Id="rId19" Type="http://schemas.openxmlformats.org/officeDocument/2006/relationships/chart" Target="../charts/chart22.xml"/><Relationship Id="rId4" Type="http://schemas.openxmlformats.org/officeDocument/2006/relationships/tags" Target="../tags/tag229.xml"/><Relationship Id="rId9" Type="http://schemas.openxmlformats.org/officeDocument/2006/relationships/tags" Target="../tags/tag234.xml"/><Relationship Id="rId14" Type="http://schemas.openxmlformats.org/officeDocument/2006/relationships/tags" Target="../tags/tag239.xml"/></Relationships>
</file>

<file path=ppt/slides/_rels/slide26.xml.rels><?xml version="1.0" encoding="UTF-8" standalone="yes"?>
<Relationships xmlns="http://schemas.openxmlformats.org/package/2006/relationships"><Relationship Id="rId8" Type="http://schemas.openxmlformats.org/officeDocument/2006/relationships/tags" Target="../tags/tag249.xml"/><Relationship Id="rId13" Type="http://schemas.openxmlformats.org/officeDocument/2006/relationships/tags" Target="../tags/tag254.xml"/><Relationship Id="rId18" Type="http://schemas.openxmlformats.org/officeDocument/2006/relationships/notesSlide" Target="../notesSlides/notesSlide19.xml"/><Relationship Id="rId3" Type="http://schemas.openxmlformats.org/officeDocument/2006/relationships/tags" Target="../tags/tag244.xml"/><Relationship Id="rId7" Type="http://schemas.openxmlformats.org/officeDocument/2006/relationships/tags" Target="../tags/tag248.xml"/><Relationship Id="rId12" Type="http://schemas.openxmlformats.org/officeDocument/2006/relationships/tags" Target="../tags/tag253.xml"/><Relationship Id="rId17" Type="http://schemas.openxmlformats.org/officeDocument/2006/relationships/slideLayout" Target="../slideLayouts/slideLayout5.xml"/><Relationship Id="rId2" Type="http://schemas.openxmlformats.org/officeDocument/2006/relationships/tags" Target="../tags/tag243.xml"/><Relationship Id="rId16" Type="http://schemas.openxmlformats.org/officeDocument/2006/relationships/tags" Target="../tags/tag257.xml"/><Relationship Id="rId20" Type="http://schemas.openxmlformats.org/officeDocument/2006/relationships/image" Target="../media/image18.png"/><Relationship Id="rId1" Type="http://schemas.openxmlformats.org/officeDocument/2006/relationships/tags" Target="../tags/tag242.xml"/><Relationship Id="rId6" Type="http://schemas.openxmlformats.org/officeDocument/2006/relationships/tags" Target="../tags/tag247.xml"/><Relationship Id="rId11" Type="http://schemas.openxmlformats.org/officeDocument/2006/relationships/tags" Target="../tags/tag252.xml"/><Relationship Id="rId5" Type="http://schemas.openxmlformats.org/officeDocument/2006/relationships/tags" Target="../tags/tag246.xml"/><Relationship Id="rId15" Type="http://schemas.openxmlformats.org/officeDocument/2006/relationships/tags" Target="../tags/tag256.xml"/><Relationship Id="rId10" Type="http://schemas.openxmlformats.org/officeDocument/2006/relationships/tags" Target="../tags/tag251.xml"/><Relationship Id="rId19" Type="http://schemas.openxmlformats.org/officeDocument/2006/relationships/chart" Target="../charts/chart23.xml"/><Relationship Id="rId4" Type="http://schemas.openxmlformats.org/officeDocument/2006/relationships/tags" Target="../tags/tag245.xml"/><Relationship Id="rId9" Type="http://schemas.openxmlformats.org/officeDocument/2006/relationships/tags" Target="../tags/tag250.xml"/><Relationship Id="rId14" Type="http://schemas.openxmlformats.org/officeDocument/2006/relationships/tags" Target="../tags/tag255.xml"/></Relationships>
</file>

<file path=ppt/slides/_rels/slide27.xml.rels><?xml version="1.0" encoding="UTF-8" standalone="yes"?>
<Relationships xmlns="http://schemas.openxmlformats.org/package/2006/relationships"><Relationship Id="rId8" Type="http://schemas.openxmlformats.org/officeDocument/2006/relationships/tags" Target="../tags/tag265.xml"/><Relationship Id="rId13" Type="http://schemas.openxmlformats.org/officeDocument/2006/relationships/tags" Target="../tags/tag270.xml"/><Relationship Id="rId18" Type="http://schemas.openxmlformats.org/officeDocument/2006/relationships/notesSlide" Target="../notesSlides/notesSlide20.xml"/><Relationship Id="rId3" Type="http://schemas.openxmlformats.org/officeDocument/2006/relationships/tags" Target="../tags/tag260.xml"/><Relationship Id="rId7" Type="http://schemas.openxmlformats.org/officeDocument/2006/relationships/tags" Target="../tags/tag264.xml"/><Relationship Id="rId12" Type="http://schemas.openxmlformats.org/officeDocument/2006/relationships/tags" Target="../tags/tag269.xml"/><Relationship Id="rId17" Type="http://schemas.openxmlformats.org/officeDocument/2006/relationships/slideLayout" Target="../slideLayouts/slideLayout5.xml"/><Relationship Id="rId2" Type="http://schemas.openxmlformats.org/officeDocument/2006/relationships/tags" Target="../tags/tag259.xml"/><Relationship Id="rId16" Type="http://schemas.openxmlformats.org/officeDocument/2006/relationships/tags" Target="../tags/tag273.xml"/><Relationship Id="rId20" Type="http://schemas.openxmlformats.org/officeDocument/2006/relationships/image" Target="../media/image18.png"/><Relationship Id="rId1" Type="http://schemas.openxmlformats.org/officeDocument/2006/relationships/tags" Target="../tags/tag258.xml"/><Relationship Id="rId6" Type="http://schemas.openxmlformats.org/officeDocument/2006/relationships/tags" Target="../tags/tag263.xml"/><Relationship Id="rId11" Type="http://schemas.openxmlformats.org/officeDocument/2006/relationships/tags" Target="../tags/tag268.xml"/><Relationship Id="rId5" Type="http://schemas.openxmlformats.org/officeDocument/2006/relationships/tags" Target="../tags/tag262.xml"/><Relationship Id="rId15" Type="http://schemas.openxmlformats.org/officeDocument/2006/relationships/tags" Target="../tags/tag272.xml"/><Relationship Id="rId10" Type="http://schemas.openxmlformats.org/officeDocument/2006/relationships/tags" Target="../tags/tag267.xml"/><Relationship Id="rId19" Type="http://schemas.openxmlformats.org/officeDocument/2006/relationships/chart" Target="../charts/chart24.xml"/><Relationship Id="rId4" Type="http://schemas.openxmlformats.org/officeDocument/2006/relationships/tags" Target="../tags/tag261.xml"/><Relationship Id="rId9" Type="http://schemas.openxmlformats.org/officeDocument/2006/relationships/tags" Target="../tags/tag266.xml"/><Relationship Id="rId14" Type="http://schemas.openxmlformats.org/officeDocument/2006/relationships/tags" Target="../tags/tag27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3" Type="http://schemas.openxmlformats.org/officeDocument/2006/relationships/slide" Target="slide63.xml"/><Relationship Id="rId18" Type="http://schemas.openxmlformats.org/officeDocument/2006/relationships/slide" Target="slide78.xml"/><Relationship Id="rId26" Type="http://schemas.openxmlformats.org/officeDocument/2006/relationships/slide" Target="slide105.xml"/><Relationship Id="rId39" Type="http://schemas.openxmlformats.org/officeDocument/2006/relationships/slide" Target="slide144.xml"/><Relationship Id="rId21" Type="http://schemas.openxmlformats.org/officeDocument/2006/relationships/slide" Target="slide87.xml"/><Relationship Id="rId34" Type="http://schemas.openxmlformats.org/officeDocument/2006/relationships/slide" Target="slide129.xml"/><Relationship Id="rId42" Type="http://schemas.openxmlformats.org/officeDocument/2006/relationships/slide" Target="slide153.xml"/><Relationship Id="rId47" Type="http://schemas.openxmlformats.org/officeDocument/2006/relationships/slide" Target="slide168.xml"/><Relationship Id="rId50" Type="http://schemas.openxmlformats.org/officeDocument/2006/relationships/slide" Target="slide177.xml"/><Relationship Id="rId7" Type="http://schemas.openxmlformats.org/officeDocument/2006/relationships/slide" Target="slide45.xml"/><Relationship Id="rId2" Type="http://schemas.openxmlformats.org/officeDocument/2006/relationships/slide" Target="slide30.xml"/><Relationship Id="rId16" Type="http://schemas.openxmlformats.org/officeDocument/2006/relationships/slide" Target="slide72.xml"/><Relationship Id="rId29" Type="http://schemas.openxmlformats.org/officeDocument/2006/relationships/slide" Target="slide114.xml"/><Relationship Id="rId11" Type="http://schemas.openxmlformats.org/officeDocument/2006/relationships/slide" Target="slide57.xml"/><Relationship Id="rId24" Type="http://schemas.openxmlformats.org/officeDocument/2006/relationships/slide" Target="slide99.xml"/><Relationship Id="rId32" Type="http://schemas.openxmlformats.org/officeDocument/2006/relationships/slide" Target="slide123.xml"/><Relationship Id="rId37" Type="http://schemas.openxmlformats.org/officeDocument/2006/relationships/slide" Target="slide138.xml"/><Relationship Id="rId40" Type="http://schemas.openxmlformats.org/officeDocument/2006/relationships/slide" Target="slide147.xml"/><Relationship Id="rId45" Type="http://schemas.openxmlformats.org/officeDocument/2006/relationships/slide" Target="slide162.xml"/><Relationship Id="rId5" Type="http://schemas.openxmlformats.org/officeDocument/2006/relationships/slide" Target="slide39.xml"/><Relationship Id="rId15" Type="http://schemas.openxmlformats.org/officeDocument/2006/relationships/slide" Target="slide69.xml"/><Relationship Id="rId23" Type="http://schemas.openxmlformats.org/officeDocument/2006/relationships/slide" Target="slide93.xml"/><Relationship Id="rId28" Type="http://schemas.openxmlformats.org/officeDocument/2006/relationships/slide" Target="slide111.xml"/><Relationship Id="rId36" Type="http://schemas.openxmlformats.org/officeDocument/2006/relationships/slide" Target="slide135.xml"/><Relationship Id="rId49" Type="http://schemas.openxmlformats.org/officeDocument/2006/relationships/slide" Target="slide174.xml"/><Relationship Id="rId10" Type="http://schemas.openxmlformats.org/officeDocument/2006/relationships/slide" Target="slide54.xml"/><Relationship Id="rId19" Type="http://schemas.openxmlformats.org/officeDocument/2006/relationships/slide" Target="slide81.xml"/><Relationship Id="rId31" Type="http://schemas.openxmlformats.org/officeDocument/2006/relationships/slide" Target="slide120.xml"/><Relationship Id="rId44" Type="http://schemas.openxmlformats.org/officeDocument/2006/relationships/slide" Target="slide159.xml"/><Relationship Id="rId52" Type="http://schemas.openxmlformats.org/officeDocument/2006/relationships/slide" Target="slide183.xml"/><Relationship Id="rId4" Type="http://schemas.openxmlformats.org/officeDocument/2006/relationships/slide" Target="slide36.xml"/><Relationship Id="rId9" Type="http://schemas.openxmlformats.org/officeDocument/2006/relationships/slide" Target="slide51.xml"/><Relationship Id="rId14" Type="http://schemas.openxmlformats.org/officeDocument/2006/relationships/slide" Target="slide66.xml"/><Relationship Id="rId22" Type="http://schemas.openxmlformats.org/officeDocument/2006/relationships/slide" Target="slide90.xml"/><Relationship Id="rId27" Type="http://schemas.openxmlformats.org/officeDocument/2006/relationships/slide" Target="slide108.xml"/><Relationship Id="rId30" Type="http://schemas.openxmlformats.org/officeDocument/2006/relationships/slide" Target="slide117.xml"/><Relationship Id="rId35" Type="http://schemas.openxmlformats.org/officeDocument/2006/relationships/slide" Target="slide132.xml"/><Relationship Id="rId43" Type="http://schemas.openxmlformats.org/officeDocument/2006/relationships/slide" Target="slide156.xml"/><Relationship Id="rId48" Type="http://schemas.openxmlformats.org/officeDocument/2006/relationships/slide" Target="slide171.xml"/><Relationship Id="rId8" Type="http://schemas.openxmlformats.org/officeDocument/2006/relationships/slide" Target="slide48.xml"/><Relationship Id="rId51" Type="http://schemas.openxmlformats.org/officeDocument/2006/relationships/slide" Target="slide180.xml"/><Relationship Id="rId3" Type="http://schemas.openxmlformats.org/officeDocument/2006/relationships/slide" Target="slide33.xml"/><Relationship Id="rId12" Type="http://schemas.openxmlformats.org/officeDocument/2006/relationships/slide" Target="slide60.xml"/><Relationship Id="rId17" Type="http://schemas.openxmlformats.org/officeDocument/2006/relationships/slide" Target="slide75.xml"/><Relationship Id="rId25" Type="http://schemas.openxmlformats.org/officeDocument/2006/relationships/slide" Target="slide102.xml"/><Relationship Id="rId33" Type="http://schemas.openxmlformats.org/officeDocument/2006/relationships/slide" Target="slide126.xml"/><Relationship Id="rId38" Type="http://schemas.openxmlformats.org/officeDocument/2006/relationships/slide" Target="slide141.xml"/><Relationship Id="rId46" Type="http://schemas.openxmlformats.org/officeDocument/2006/relationships/slide" Target="slide165.xml"/><Relationship Id="rId20" Type="http://schemas.openxmlformats.org/officeDocument/2006/relationships/slide" Target="slide96.xml"/><Relationship Id="rId41" Type="http://schemas.openxmlformats.org/officeDocument/2006/relationships/slide" Target="slide150.xml"/><Relationship Id="rId1" Type="http://schemas.openxmlformats.org/officeDocument/2006/relationships/slideLayout" Target="../slideLayouts/slideLayout17.xml"/><Relationship Id="rId6" Type="http://schemas.openxmlformats.org/officeDocument/2006/relationships/slide" Target="slide4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chart" Target="../charts/chart26.xml"/><Relationship Id="rId4" Type="http://schemas.openxmlformats.org/officeDocument/2006/relationships/chart" Target="../charts/chart25.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9.xml"/><Relationship Id="rId4" Type="http://schemas.openxmlformats.org/officeDocument/2006/relationships/chart" Target="../charts/chart27.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10.xml"/><Relationship Id="rId4" Type="http://schemas.openxmlformats.org/officeDocument/2006/relationships/chart" Target="../charts/chart28.xml"/></Relationships>
</file>

<file path=ppt/slides/_rels/slide33.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chart" Target="../charts/chart30.xml"/></Relationships>
</file>

<file path=ppt/slides/_rels/slide34.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25.xml"/><Relationship Id="rId1" Type="http://schemas.openxmlformats.org/officeDocument/2006/relationships/slideLayout" Target="../slideLayouts/slideLayout9.xml"/><Relationship Id="rId4" Type="http://schemas.openxmlformats.org/officeDocument/2006/relationships/image" Target="../media/image21.png"/></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chart" Target="../charts/chart32.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chart" Target="../charts/chart34.xml"/></Relationships>
</file>

<file path=ppt/slides/_rels/slide37.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27.xml"/><Relationship Id="rId1" Type="http://schemas.openxmlformats.org/officeDocument/2006/relationships/slideLayout" Target="../slideLayouts/slideLayout9.xml"/><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chart" Target="../charts/chart36.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chart" Target="../charts/chart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29.xml"/><Relationship Id="rId1" Type="http://schemas.openxmlformats.org/officeDocument/2006/relationships/slideLayout" Target="../slideLayouts/slideLayout9.xml"/><Relationship Id="rId4" Type="http://schemas.openxmlformats.org/officeDocument/2006/relationships/image" Target="../media/image23.png"/></Relationships>
</file>

<file path=ppt/slides/_rels/slide41.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30.xml"/><Relationship Id="rId1" Type="http://schemas.openxmlformats.org/officeDocument/2006/relationships/slideLayout" Target="../slideLayouts/slideLayout10.xml"/><Relationship Id="rId4" Type="http://schemas.openxmlformats.org/officeDocument/2006/relationships/image" Target="../media/image23.png"/></Relationships>
</file>

<file path=ppt/slides/_rels/slide42.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chart" Target="../charts/chart42.xml"/></Relationships>
</file>

<file path=ppt/slides/_rels/slide43.xml.rels><?xml version="1.0" encoding="UTF-8" standalone="yes"?>
<Relationships xmlns="http://schemas.openxmlformats.org/package/2006/relationships"><Relationship Id="rId3" Type="http://schemas.openxmlformats.org/officeDocument/2006/relationships/chart" Target="../charts/chart43.xml"/><Relationship Id="rId2" Type="http://schemas.openxmlformats.org/officeDocument/2006/relationships/notesSlide" Target="../notesSlides/notesSlide32.xml"/><Relationship Id="rId1" Type="http://schemas.openxmlformats.org/officeDocument/2006/relationships/slideLayout" Target="../slideLayouts/slideLayout9.xml"/><Relationship Id="rId4" Type="http://schemas.openxmlformats.org/officeDocument/2006/relationships/image" Target="../media/image24.png"/></Relationships>
</file>

<file path=ppt/slides/_rels/slide44.xml.rels><?xml version="1.0" encoding="UTF-8" standalone="yes"?>
<Relationships xmlns="http://schemas.openxmlformats.org/package/2006/relationships"><Relationship Id="rId3" Type="http://schemas.openxmlformats.org/officeDocument/2006/relationships/chart" Target="../charts/chart44.xml"/><Relationship Id="rId2" Type="http://schemas.openxmlformats.org/officeDocument/2006/relationships/notesSlide" Target="../notesSlides/notesSlide33.xml"/><Relationship Id="rId1" Type="http://schemas.openxmlformats.org/officeDocument/2006/relationships/slideLayout" Target="../slideLayouts/slideLayout10.xml"/><Relationship Id="rId4" Type="http://schemas.openxmlformats.org/officeDocument/2006/relationships/image" Target="../media/image24.png"/></Relationships>
</file>

<file path=ppt/slides/_rels/slide45.xml.rels><?xml version="1.0" encoding="UTF-8" standalone="yes"?>
<Relationships xmlns="http://schemas.openxmlformats.org/package/2006/relationships"><Relationship Id="rId3" Type="http://schemas.openxmlformats.org/officeDocument/2006/relationships/chart" Target="../charts/chart45.xml"/><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chart" Target="../charts/chart46.xml"/></Relationships>
</file>

<file path=ppt/slides/_rels/slide46.xml.rels><?xml version="1.0" encoding="UTF-8" standalone="yes"?>
<Relationships xmlns="http://schemas.openxmlformats.org/package/2006/relationships"><Relationship Id="rId3" Type="http://schemas.openxmlformats.org/officeDocument/2006/relationships/chart" Target="../charts/chart47.xml"/><Relationship Id="rId2" Type="http://schemas.openxmlformats.org/officeDocument/2006/relationships/notesSlide" Target="../notesSlides/notesSlide35.xml"/><Relationship Id="rId1" Type="http://schemas.openxmlformats.org/officeDocument/2006/relationships/slideLayout" Target="../slideLayouts/slideLayout9.xml"/><Relationship Id="rId4" Type="http://schemas.openxmlformats.org/officeDocument/2006/relationships/image" Target="../media/image25.png"/></Relationships>
</file>

<file path=ppt/slides/_rels/slide47.xml.rels><?xml version="1.0" encoding="UTF-8" standalone="yes"?>
<Relationships xmlns="http://schemas.openxmlformats.org/package/2006/relationships"><Relationship Id="rId3" Type="http://schemas.openxmlformats.org/officeDocument/2006/relationships/chart" Target="../charts/chart48.xml"/><Relationship Id="rId2" Type="http://schemas.openxmlformats.org/officeDocument/2006/relationships/notesSlide" Target="../notesSlides/notesSlide36.xml"/><Relationship Id="rId1" Type="http://schemas.openxmlformats.org/officeDocument/2006/relationships/slideLayout" Target="../slideLayouts/slideLayout10.xml"/><Relationship Id="rId4" Type="http://schemas.openxmlformats.org/officeDocument/2006/relationships/image" Target="../media/image25.png"/></Relationships>
</file>

<file path=ppt/slides/_rels/slide48.xml.rels><?xml version="1.0" encoding="UTF-8" standalone="yes"?>
<Relationships xmlns="http://schemas.openxmlformats.org/package/2006/relationships"><Relationship Id="rId3" Type="http://schemas.openxmlformats.org/officeDocument/2006/relationships/chart" Target="../charts/chart49.xml"/><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chart" Target="../charts/chart50.xml"/></Relationships>
</file>

<file path=ppt/slides/_rels/slide49.xml.rels><?xml version="1.0" encoding="UTF-8" standalone="yes"?>
<Relationships xmlns="http://schemas.openxmlformats.org/package/2006/relationships"><Relationship Id="rId3" Type="http://schemas.openxmlformats.org/officeDocument/2006/relationships/chart" Target="../charts/chart51.xml"/><Relationship Id="rId2" Type="http://schemas.openxmlformats.org/officeDocument/2006/relationships/notesSlide" Target="../notesSlides/notesSlide38.xml"/><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chart" Target="../charts/chart52.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chart" Target="../charts/chart53.xml"/><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chart" Target="../charts/chart54.xml"/></Relationships>
</file>

<file path=ppt/slides/_rels/slide52.xml.rels><?xml version="1.0" encoding="UTF-8" standalone="yes"?>
<Relationships xmlns="http://schemas.openxmlformats.org/package/2006/relationships"><Relationship Id="rId3" Type="http://schemas.openxmlformats.org/officeDocument/2006/relationships/chart" Target="../charts/chart55.xml"/><Relationship Id="rId2" Type="http://schemas.openxmlformats.org/officeDocument/2006/relationships/notesSlide" Target="../notesSlides/notesSlide40.xml"/><Relationship Id="rId1" Type="http://schemas.openxmlformats.org/officeDocument/2006/relationships/slideLayout" Target="../slideLayouts/slideLayout9.xml"/><Relationship Id="rId4" Type="http://schemas.openxmlformats.org/officeDocument/2006/relationships/image" Target="../media/image27.png"/></Relationships>
</file>

<file path=ppt/slides/_rels/slide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chart" Target="../charts/chart56.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3" Type="http://schemas.openxmlformats.org/officeDocument/2006/relationships/chart" Target="../charts/chart57.xml"/><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chart" Target="../charts/chart58.xml"/></Relationships>
</file>

<file path=ppt/slides/_rels/slide55.xml.rels><?xml version="1.0" encoding="UTF-8" standalone="yes"?>
<Relationships xmlns="http://schemas.openxmlformats.org/package/2006/relationships"><Relationship Id="rId3" Type="http://schemas.openxmlformats.org/officeDocument/2006/relationships/chart" Target="../charts/chart59.xml"/><Relationship Id="rId2" Type="http://schemas.openxmlformats.org/officeDocument/2006/relationships/notesSlide" Target="../notesSlides/notesSlide42.xml"/><Relationship Id="rId1" Type="http://schemas.openxmlformats.org/officeDocument/2006/relationships/slideLayout" Target="../slideLayouts/slideLayout8.xml"/><Relationship Id="rId4" Type="http://schemas.openxmlformats.org/officeDocument/2006/relationships/image" Target="../media/image28.png"/></Relationships>
</file>

<file path=ppt/slides/_rels/slide5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chart" Target="../charts/chart60.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3" Type="http://schemas.openxmlformats.org/officeDocument/2006/relationships/chart" Target="../charts/chart61.xml"/><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chart" Target="../charts/chart62.xml"/></Relationships>
</file>

<file path=ppt/slides/_rels/slide58.xml.rels><?xml version="1.0" encoding="UTF-8" standalone="yes"?>
<Relationships xmlns="http://schemas.openxmlformats.org/package/2006/relationships"><Relationship Id="rId3" Type="http://schemas.openxmlformats.org/officeDocument/2006/relationships/chart" Target="../charts/chart63.xml"/><Relationship Id="rId2" Type="http://schemas.openxmlformats.org/officeDocument/2006/relationships/notesSlide" Target="../notesSlides/notesSlide44.xml"/><Relationship Id="rId1" Type="http://schemas.openxmlformats.org/officeDocument/2006/relationships/slideLayout" Target="../slideLayouts/slideLayout8.xml"/><Relationship Id="rId4" Type="http://schemas.openxmlformats.org/officeDocument/2006/relationships/image" Target="../media/image29.png"/></Relationships>
</file>

<file path=ppt/slides/_rels/slide5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chart" Target="../charts/chart64.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chart" Target="../charts/chart65.xml"/><Relationship Id="rId2" Type="http://schemas.openxmlformats.org/officeDocument/2006/relationships/notesSlide" Target="../notesSlides/notesSlide45.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chart" Target="../charts/chart66.xml"/></Relationships>
</file>

<file path=ppt/slides/_rels/slide61.xml.rels><?xml version="1.0" encoding="UTF-8" standalone="yes"?>
<Relationships xmlns="http://schemas.openxmlformats.org/package/2006/relationships"><Relationship Id="rId3" Type="http://schemas.openxmlformats.org/officeDocument/2006/relationships/chart" Target="../charts/chart67.xml"/><Relationship Id="rId2" Type="http://schemas.openxmlformats.org/officeDocument/2006/relationships/notesSlide" Target="../notesSlides/notesSlide46.xml"/><Relationship Id="rId1" Type="http://schemas.openxmlformats.org/officeDocument/2006/relationships/slideLayout" Target="../slideLayouts/slideLayout8.xml"/><Relationship Id="rId4" Type="http://schemas.openxmlformats.org/officeDocument/2006/relationships/image" Target="../media/image30.png"/></Relationships>
</file>

<file path=ppt/slides/_rels/slide6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chart" Target="../charts/chart68.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3" Type="http://schemas.openxmlformats.org/officeDocument/2006/relationships/chart" Target="../charts/chart69.xml"/><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chart" Target="../charts/chart70.xml"/></Relationships>
</file>

<file path=ppt/slides/_rels/slide64.xml.rels><?xml version="1.0" encoding="UTF-8" standalone="yes"?>
<Relationships xmlns="http://schemas.openxmlformats.org/package/2006/relationships"><Relationship Id="rId3" Type="http://schemas.openxmlformats.org/officeDocument/2006/relationships/chart" Target="../charts/chart71.xml"/><Relationship Id="rId2" Type="http://schemas.openxmlformats.org/officeDocument/2006/relationships/notesSlide" Target="../notesSlides/notesSlide48.xml"/><Relationship Id="rId1" Type="http://schemas.openxmlformats.org/officeDocument/2006/relationships/slideLayout" Target="../slideLayouts/slideLayout9.xml"/><Relationship Id="rId4" Type="http://schemas.openxmlformats.org/officeDocument/2006/relationships/image" Target="../media/image31.png"/></Relationships>
</file>

<file path=ppt/slides/_rels/slide6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chart" Target="../charts/chart72.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3" Type="http://schemas.openxmlformats.org/officeDocument/2006/relationships/chart" Target="../charts/chart73.xml"/><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chart" Target="../charts/chart74.xml"/></Relationships>
</file>

<file path=ppt/slides/_rels/slide67.xml.rels><?xml version="1.0" encoding="UTF-8" standalone="yes"?>
<Relationships xmlns="http://schemas.openxmlformats.org/package/2006/relationships"><Relationship Id="rId3" Type="http://schemas.openxmlformats.org/officeDocument/2006/relationships/chart" Target="../charts/chart75.xml"/><Relationship Id="rId2" Type="http://schemas.openxmlformats.org/officeDocument/2006/relationships/notesSlide" Target="../notesSlides/notesSlide50.xml"/><Relationship Id="rId1" Type="http://schemas.openxmlformats.org/officeDocument/2006/relationships/slideLayout" Target="../slideLayouts/slideLayout8.xml"/><Relationship Id="rId4" Type="http://schemas.openxmlformats.org/officeDocument/2006/relationships/image" Target="../media/image32.png"/></Relationships>
</file>

<file path=ppt/slides/_rels/slide68.xml.rels><?xml version="1.0" encoding="UTF-8" standalone="yes"?>
<Relationships xmlns="http://schemas.openxmlformats.org/package/2006/relationships"><Relationship Id="rId3" Type="http://schemas.openxmlformats.org/officeDocument/2006/relationships/chart" Target="../charts/chart76.xml"/><Relationship Id="rId2" Type="http://schemas.openxmlformats.org/officeDocument/2006/relationships/notesSlide" Target="../notesSlides/notesSlide51.xml"/><Relationship Id="rId1" Type="http://schemas.openxmlformats.org/officeDocument/2006/relationships/slideLayout" Target="../slideLayouts/slideLayout10.xml"/><Relationship Id="rId4" Type="http://schemas.openxmlformats.org/officeDocument/2006/relationships/image" Target="../media/image32.png"/></Relationships>
</file>

<file path=ppt/slides/_rels/slide69.xml.rels><?xml version="1.0" encoding="UTF-8" standalone="yes"?>
<Relationships xmlns="http://schemas.openxmlformats.org/package/2006/relationships"><Relationship Id="rId3" Type="http://schemas.openxmlformats.org/officeDocument/2006/relationships/chart" Target="../charts/chart77.xml"/><Relationship Id="rId2" Type="http://schemas.openxmlformats.org/officeDocument/2006/relationships/notesSlide" Target="../notesSlides/notesSlide52.xml"/><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chart" Target="../charts/chart78.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chart" Target="../charts/chart4.xml"/></Relationships>
</file>

<file path=ppt/slides/_rels/slide70.xml.rels><?xml version="1.0" encoding="UTF-8" standalone="yes"?>
<Relationships xmlns="http://schemas.openxmlformats.org/package/2006/relationships"><Relationship Id="rId3" Type="http://schemas.openxmlformats.org/officeDocument/2006/relationships/chart" Target="../charts/chart79.xml"/><Relationship Id="rId2" Type="http://schemas.openxmlformats.org/officeDocument/2006/relationships/notesSlide" Target="../notesSlides/notesSlide53.xml"/><Relationship Id="rId1" Type="http://schemas.openxmlformats.org/officeDocument/2006/relationships/slideLayout" Target="../slideLayouts/slideLayout9.xml"/><Relationship Id="rId4" Type="http://schemas.openxmlformats.org/officeDocument/2006/relationships/image" Target="../media/image33.png"/></Relationships>
</file>

<file path=ppt/slides/_rels/slide7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chart" Target="../charts/chart80.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3" Type="http://schemas.openxmlformats.org/officeDocument/2006/relationships/chart" Target="../charts/chart81.xml"/><Relationship Id="rId2" Type="http://schemas.openxmlformats.org/officeDocument/2006/relationships/notesSlide" Target="../notesSlides/notesSlide54.xml"/><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chart" Target="../charts/chart82.xml"/></Relationships>
</file>

<file path=ppt/slides/_rels/slide73.xml.rels><?xml version="1.0" encoding="UTF-8" standalone="yes"?>
<Relationships xmlns="http://schemas.openxmlformats.org/package/2006/relationships"><Relationship Id="rId3" Type="http://schemas.openxmlformats.org/officeDocument/2006/relationships/chart" Target="../charts/chart83.xml"/><Relationship Id="rId2" Type="http://schemas.openxmlformats.org/officeDocument/2006/relationships/notesSlide" Target="../notesSlides/notesSlide55.xml"/><Relationship Id="rId1" Type="http://schemas.openxmlformats.org/officeDocument/2006/relationships/slideLayout" Target="../slideLayouts/slideLayout9.xml"/><Relationship Id="rId4" Type="http://schemas.openxmlformats.org/officeDocument/2006/relationships/image" Target="../media/image34.png"/></Relationships>
</file>

<file path=ppt/slides/_rels/slide7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chart" Target="../charts/chart84.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3" Type="http://schemas.openxmlformats.org/officeDocument/2006/relationships/chart" Target="../charts/chart85.xml"/><Relationship Id="rId2" Type="http://schemas.openxmlformats.org/officeDocument/2006/relationships/notesSlide" Target="../notesSlides/notesSlide56.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chart" Target="../charts/chart86.xml"/></Relationships>
</file>

<file path=ppt/slides/_rels/slide76.xml.rels><?xml version="1.0" encoding="UTF-8" standalone="yes"?>
<Relationships xmlns="http://schemas.openxmlformats.org/package/2006/relationships"><Relationship Id="rId3" Type="http://schemas.openxmlformats.org/officeDocument/2006/relationships/chart" Target="../charts/chart87.xml"/><Relationship Id="rId2" Type="http://schemas.openxmlformats.org/officeDocument/2006/relationships/notesSlide" Target="../notesSlides/notesSlide57.xml"/><Relationship Id="rId1" Type="http://schemas.openxmlformats.org/officeDocument/2006/relationships/slideLayout" Target="../slideLayouts/slideLayout8.xml"/><Relationship Id="rId4" Type="http://schemas.openxmlformats.org/officeDocument/2006/relationships/image" Target="../media/image35.png"/></Relationships>
</file>

<file path=ppt/slides/_rels/slide77.xml.rels><?xml version="1.0" encoding="UTF-8" standalone="yes"?>
<Relationships xmlns="http://schemas.openxmlformats.org/package/2006/relationships"><Relationship Id="rId3" Type="http://schemas.openxmlformats.org/officeDocument/2006/relationships/chart" Target="../charts/chart88.xml"/><Relationship Id="rId2" Type="http://schemas.openxmlformats.org/officeDocument/2006/relationships/notesSlide" Target="../notesSlides/notesSlide58.xml"/><Relationship Id="rId1" Type="http://schemas.openxmlformats.org/officeDocument/2006/relationships/slideLayout" Target="../slideLayouts/slideLayout10.xml"/><Relationship Id="rId4" Type="http://schemas.openxmlformats.org/officeDocument/2006/relationships/image" Target="../media/image35.png"/></Relationships>
</file>

<file path=ppt/slides/_rels/slide78.xml.rels><?xml version="1.0" encoding="UTF-8" standalone="yes"?>
<Relationships xmlns="http://schemas.openxmlformats.org/package/2006/relationships"><Relationship Id="rId3" Type="http://schemas.openxmlformats.org/officeDocument/2006/relationships/chart" Target="../charts/chart89.xml"/><Relationship Id="rId2" Type="http://schemas.openxmlformats.org/officeDocument/2006/relationships/notesSlide" Target="../notesSlides/notesSlide59.xml"/><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chart" Target="../charts/chart90.xml"/></Relationships>
</file>

<file path=ppt/slides/_rels/slide79.xml.rels><?xml version="1.0" encoding="UTF-8" standalone="yes"?>
<Relationships xmlns="http://schemas.openxmlformats.org/package/2006/relationships"><Relationship Id="rId3" Type="http://schemas.openxmlformats.org/officeDocument/2006/relationships/chart" Target="../charts/chart91.xml"/><Relationship Id="rId2" Type="http://schemas.openxmlformats.org/officeDocument/2006/relationships/notesSlide" Target="../notesSlides/notesSlide60.xml"/><Relationship Id="rId1" Type="http://schemas.openxmlformats.org/officeDocument/2006/relationships/slideLayout" Target="../slideLayouts/slideLayout8.xml"/><Relationship Id="rId4" Type="http://schemas.openxmlformats.org/officeDocument/2006/relationships/image" Target="../media/image36.png"/></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80.xml.rels><?xml version="1.0" encoding="UTF-8" standalone="yes"?>
<Relationships xmlns="http://schemas.openxmlformats.org/package/2006/relationships"><Relationship Id="rId3" Type="http://schemas.openxmlformats.org/officeDocument/2006/relationships/chart" Target="../charts/chart92.xml"/><Relationship Id="rId2" Type="http://schemas.openxmlformats.org/officeDocument/2006/relationships/notesSlide" Target="../notesSlides/notesSlide61.xml"/><Relationship Id="rId1" Type="http://schemas.openxmlformats.org/officeDocument/2006/relationships/slideLayout" Target="../slideLayouts/slideLayout10.xml"/><Relationship Id="rId4" Type="http://schemas.openxmlformats.org/officeDocument/2006/relationships/image" Target="../media/image36.png"/></Relationships>
</file>

<file path=ppt/slides/_rels/slide81.xml.rels><?xml version="1.0" encoding="UTF-8" standalone="yes"?>
<Relationships xmlns="http://schemas.openxmlformats.org/package/2006/relationships"><Relationship Id="rId3" Type="http://schemas.openxmlformats.org/officeDocument/2006/relationships/chart" Target="../charts/chart93.xml"/><Relationship Id="rId2" Type="http://schemas.openxmlformats.org/officeDocument/2006/relationships/notesSlide" Target="../notesSlides/notesSlide62.xml"/><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chart" Target="../charts/chart94.xml"/></Relationships>
</file>

<file path=ppt/slides/_rels/slide82.xml.rels><?xml version="1.0" encoding="UTF-8" standalone="yes"?>
<Relationships xmlns="http://schemas.openxmlformats.org/package/2006/relationships"><Relationship Id="rId3" Type="http://schemas.openxmlformats.org/officeDocument/2006/relationships/chart" Target="../charts/chart95.xml"/><Relationship Id="rId2" Type="http://schemas.openxmlformats.org/officeDocument/2006/relationships/notesSlide" Target="../notesSlides/notesSlide63.xml"/><Relationship Id="rId1" Type="http://schemas.openxmlformats.org/officeDocument/2006/relationships/slideLayout" Target="../slideLayouts/slideLayout9.xml"/><Relationship Id="rId4" Type="http://schemas.openxmlformats.org/officeDocument/2006/relationships/image" Target="../media/image37.png"/></Relationships>
</file>

<file path=ppt/slides/_rels/slide83.xml.rels><?xml version="1.0" encoding="UTF-8" standalone="yes"?>
<Relationships xmlns="http://schemas.openxmlformats.org/package/2006/relationships"><Relationship Id="rId3" Type="http://schemas.openxmlformats.org/officeDocument/2006/relationships/chart" Target="../charts/chart96.xml"/><Relationship Id="rId2" Type="http://schemas.openxmlformats.org/officeDocument/2006/relationships/notesSlide" Target="../notesSlides/notesSlide64.xml"/><Relationship Id="rId1" Type="http://schemas.openxmlformats.org/officeDocument/2006/relationships/slideLayout" Target="../slideLayouts/slideLayout10.xml"/><Relationship Id="rId4" Type="http://schemas.openxmlformats.org/officeDocument/2006/relationships/image" Target="../media/image37.png"/></Relationships>
</file>

<file path=ppt/slides/_rels/slide84.xml.rels><?xml version="1.0" encoding="UTF-8" standalone="yes"?>
<Relationships xmlns="http://schemas.openxmlformats.org/package/2006/relationships"><Relationship Id="rId3" Type="http://schemas.openxmlformats.org/officeDocument/2006/relationships/chart" Target="../charts/chart97.xml"/><Relationship Id="rId2" Type="http://schemas.openxmlformats.org/officeDocument/2006/relationships/notesSlide" Target="../notesSlides/notesSlide65.xml"/><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chart" Target="../charts/chart98.xml"/></Relationships>
</file>

<file path=ppt/slides/_rels/slide85.xml.rels><?xml version="1.0" encoding="UTF-8" standalone="yes"?>
<Relationships xmlns="http://schemas.openxmlformats.org/package/2006/relationships"><Relationship Id="rId3" Type="http://schemas.openxmlformats.org/officeDocument/2006/relationships/chart" Target="../charts/chart99.xml"/><Relationship Id="rId2" Type="http://schemas.openxmlformats.org/officeDocument/2006/relationships/notesSlide" Target="../notesSlides/notesSlide66.xml"/><Relationship Id="rId1" Type="http://schemas.openxmlformats.org/officeDocument/2006/relationships/slideLayout" Target="../slideLayouts/slideLayout9.xml"/><Relationship Id="rId4" Type="http://schemas.openxmlformats.org/officeDocument/2006/relationships/image" Target="../media/image38.png"/></Relationships>
</file>

<file path=ppt/slides/_rels/slide86.xml.rels><?xml version="1.0" encoding="UTF-8" standalone="yes"?>
<Relationships xmlns="http://schemas.openxmlformats.org/package/2006/relationships"><Relationship Id="rId3" Type="http://schemas.openxmlformats.org/officeDocument/2006/relationships/chart" Target="../charts/chart100.xml"/><Relationship Id="rId2" Type="http://schemas.openxmlformats.org/officeDocument/2006/relationships/notesSlide" Target="../notesSlides/notesSlide67.xml"/><Relationship Id="rId1" Type="http://schemas.openxmlformats.org/officeDocument/2006/relationships/slideLayout" Target="../slideLayouts/slideLayout10.xml"/><Relationship Id="rId4" Type="http://schemas.openxmlformats.org/officeDocument/2006/relationships/image" Target="../media/image38.png"/></Relationships>
</file>

<file path=ppt/slides/_rels/slide87.xml.rels><?xml version="1.0" encoding="UTF-8" standalone="yes"?>
<Relationships xmlns="http://schemas.openxmlformats.org/package/2006/relationships"><Relationship Id="rId3" Type="http://schemas.openxmlformats.org/officeDocument/2006/relationships/chart" Target="../charts/chart101.xml"/><Relationship Id="rId2" Type="http://schemas.openxmlformats.org/officeDocument/2006/relationships/notesSlide" Target="../notesSlides/notesSlide68.xml"/><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chart" Target="../charts/chart102.xml"/></Relationships>
</file>

<file path=ppt/slides/_rels/slide88.xml.rels><?xml version="1.0" encoding="UTF-8" standalone="yes"?>
<Relationships xmlns="http://schemas.openxmlformats.org/package/2006/relationships"><Relationship Id="rId3" Type="http://schemas.openxmlformats.org/officeDocument/2006/relationships/chart" Target="../charts/chart103.xml"/><Relationship Id="rId2" Type="http://schemas.openxmlformats.org/officeDocument/2006/relationships/notesSlide" Target="../notesSlides/notesSlide69.xml"/><Relationship Id="rId1" Type="http://schemas.openxmlformats.org/officeDocument/2006/relationships/slideLayout" Target="../slideLayouts/slideLayout8.xml"/><Relationship Id="rId4" Type="http://schemas.openxmlformats.org/officeDocument/2006/relationships/image" Target="../media/image39.png"/></Relationships>
</file>

<file path=ppt/slides/_rels/slide89.xml.rels><?xml version="1.0" encoding="UTF-8" standalone="yes"?>
<Relationships xmlns="http://schemas.openxmlformats.org/package/2006/relationships"><Relationship Id="rId3" Type="http://schemas.openxmlformats.org/officeDocument/2006/relationships/chart" Target="../charts/chart104.xml"/><Relationship Id="rId2" Type="http://schemas.openxmlformats.org/officeDocument/2006/relationships/notesSlide" Target="../notesSlides/notesSlide70.xml"/><Relationship Id="rId1" Type="http://schemas.openxmlformats.org/officeDocument/2006/relationships/slideLayout" Target="../slideLayouts/slideLayout10.xml"/><Relationship Id="rId4" Type="http://schemas.openxmlformats.org/officeDocument/2006/relationships/image" Target="../media/image39.pn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90.xml.rels><?xml version="1.0" encoding="UTF-8" standalone="yes"?>
<Relationships xmlns="http://schemas.openxmlformats.org/package/2006/relationships"><Relationship Id="rId3" Type="http://schemas.openxmlformats.org/officeDocument/2006/relationships/chart" Target="../charts/chart105.xml"/><Relationship Id="rId2" Type="http://schemas.openxmlformats.org/officeDocument/2006/relationships/notesSlide" Target="../notesSlides/notesSlide71.xml"/><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chart" Target="../charts/chart106.xml"/></Relationships>
</file>

<file path=ppt/slides/_rels/slide91.xml.rels><?xml version="1.0" encoding="UTF-8" standalone="yes"?>
<Relationships xmlns="http://schemas.openxmlformats.org/package/2006/relationships"><Relationship Id="rId3" Type="http://schemas.openxmlformats.org/officeDocument/2006/relationships/chart" Target="../charts/chart107.xml"/><Relationship Id="rId2" Type="http://schemas.openxmlformats.org/officeDocument/2006/relationships/notesSlide" Target="../notesSlides/notesSlide72.xml"/><Relationship Id="rId1" Type="http://schemas.openxmlformats.org/officeDocument/2006/relationships/slideLayout" Target="../slideLayouts/slideLayout9.xml"/><Relationship Id="rId4" Type="http://schemas.openxmlformats.org/officeDocument/2006/relationships/image" Target="../media/image40.png"/></Relationships>
</file>

<file path=ppt/slides/_rels/slide92.xml.rels><?xml version="1.0" encoding="UTF-8" standalone="yes"?>
<Relationships xmlns="http://schemas.openxmlformats.org/package/2006/relationships"><Relationship Id="rId3" Type="http://schemas.openxmlformats.org/officeDocument/2006/relationships/chart" Target="../charts/chart108.xml"/><Relationship Id="rId2" Type="http://schemas.openxmlformats.org/officeDocument/2006/relationships/notesSlide" Target="../notesSlides/notesSlide73.xml"/><Relationship Id="rId1" Type="http://schemas.openxmlformats.org/officeDocument/2006/relationships/slideLayout" Target="../slideLayouts/slideLayout10.xml"/><Relationship Id="rId4" Type="http://schemas.openxmlformats.org/officeDocument/2006/relationships/image" Target="../media/image40.png"/></Relationships>
</file>

<file path=ppt/slides/_rels/slide93.xml.rels><?xml version="1.0" encoding="UTF-8" standalone="yes"?>
<Relationships xmlns="http://schemas.openxmlformats.org/package/2006/relationships"><Relationship Id="rId3" Type="http://schemas.openxmlformats.org/officeDocument/2006/relationships/chart" Target="../charts/chart109.xml"/><Relationship Id="rId2" Type="http://schemas.openxmlformats.org/officeDocument/2006/relationships/notesSlide" Target="../notesSlides/notesSlide74.xml"/><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chart" Target="../charts/chart110.xml"/></Relationships>
</file>

<file path=ppt/slides/_rels/slide94.xml.rels><?xml version="1.0" encoding="UTF-8" standalone="yes"?>
<Relationships xmlns="http://schemas.openxmlformats.org/package/2006/relationships"><Relationship Id="rId3" Type="http://schemas.openxmlformats.org/officeDocument/2006/relationships/chart" Target="../charts/chart111.xml"/><Relationship Id="rId2" Type="http://schemas.openxmlformats.org/officeDocument/2006/relationships/notesSlide" Target="../notesSlides/notesSlide75.xml"/><Relationship Id="rId1" Type="http://schemas.openxmlformats.org/officeDocument/2006/relationships/slideLayout" Target="../slideLayouts/slideLayout9.xml"/><Relationship Id="rId4" Type="http://schemas.openxmlformats.org/officeDocument/2006/relationships/image" Target="../media/image41.png"/></Relationships>
</file>

<file path=ppt/slides/_rels/slide95.xml.rels><?xml version="1.0" encoding="UTF-8" standalone="yes"?>
<Relationships xmlns="http://schemas.openxmlformats.org/package/2006/relationships"><Relationship Id="rId3" Type="http://schemas.openxmlformats.org/officeDocument/2006/relationships/chart" Target="../charts/chart112.xml"/><Relationship Id="rId2" Type="http://schemas.openxmlformats.org/officeDocument/2006/relationships/notesSlide" Target="../notesSlides/notesSlide76.xml"/><Relationship Id="rId1" Type="http://schemas.openxmlformats.org/officeDocument/2006/relationships/slideLayout" Target="../slideLayouts/slideLayout10.xml"/><Relationship Id="rId4" Type="http://schemas.openxmlformats.org/officeDocument/2006/relationships/image" Target="../media/image41.png"/></Relationships>
</file>

<file path=ppt/slides/_rels/slide96.xml.rels><?xml version="1.0" encoding="UTF-8" standalone="yes"?>
<Relationships xmlns="http://schemas.openxmlformats.org/package/2006/relationships"><Relationship Id="rId3" Type="http://schemas.openxmlformats.org/officeDocument/2006/relationships/chart" Target="../charts/chart113.xml"/><Relationship Id="rId2" Type="http://schemas.openxmlformats.org/officeDocument/2006/relationships/notesSlide" Target="../notesSlides/notesSlide77.xml"/><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chart" Target="../charts/chart114.xml"/></Relationships>
</file>

<file path=ppt/slides/_rels/slide97.xml.rels><?xml version="1.0" encoding="UTF-8" standalone="yes"?>
<Relationships xmlns="http://schemas.openxmlformats.org/package/2006/relationships"><Relationship Id="rId3" Type="http://schemas.openxmlformats.org/officeDocument/2006/relationships/chart" Target="../charts/chart115.xml"/><Relationship Id="rId2" Type="http://schemas.openxmlformats.org/officeDocument/2006/relationships/notesSlide" Target="../notesSlides/notesSlide78.xml"/><Relationship Id="rId1" Type="http://schemas.openxmlformats.org/officeDocument/2006/relationships/slideLayout" Target="../slideLayouts/slideLayout9.xml"/><Relationship Id="rId4" Type="http://schemas.openxmlformats.org/officeDocument/2006/relationships/image" Target="../media/image42.png"/></Relationships>
</file>

<file path=ppt/slides/_rels/slide98.xml.rels><?xml version="1.0" encoding="UTF-8" standalone="yes"?>
<Relationships xmlns="http://schemas.openxmlformats.org/package/2006/relationships"><Relationship Id="rId3" Type="http://schemas.openxmlformats.org/officeDocument/2006/relationships/chart" Target="../charts/chart116.xml"/><Relationship Id="rId2" Type="http://schemas.openxmlformats.org/officeDocument/2006/relationships/notesSlide" Target="../notesSlides/notesSlide79.xml"/><Relationship Id="rId1" Type="http://schemas.openxmlformats.org/officeDocument/2006/relationships/slideLayout" Target="../slideLayouts/slideLayout10.xml"/><Relationship Id="rId4" Type="http://schemas.openxmlformats.org/officeDocument/2006/relationships/image" Target="../media/image42.png"/></Relationships>
</file>

<file path=ppt/slides/_rels/slide99.xml.rels><?xml version="1.0" encoding="UTF-8" standalone="yes"?>
<Relationships xmlns="http://schemas.openxmlformats.org/package/2006/relationships"><Relationship Id="rId3" Type="http://schemas.openxmlformats.org/officeDocument/2006/relationships/chart" Target="../charts/chart117.xml"/><Relationship Id="rId2" Type="http://schemas.openxmlformats.org/officeDocument/2006/relationships/notesSlide" Target="../notesSlides/notesSlide80.xml"/><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chart" Target="../charts/chart1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39FFC-8350-1D46-9631-40E09A17E999}"/>
              </a:ext>
            </a:extLst>
          </p:cNvPr>
          <p:cNvSpPr>
            <a:spLocks noGrp="1"/>
          </p:cNvSpPr>
          <p:nvPr>
            <p:ph type="ctrTitle"/>
          </p:nvPr>
        </p:nvSpPr>
        <p:spPr/>
        <p:txBody>
          <a:bodyPr/>
          <a:lstStyle/>
          <a:p>
            <a:r>
              <a:rPr lang="en-US" dirty="0"/>
              <a:t>2018 American Express Corporate Client </a:t>
            </a:r>
            <a:br>
              <a:rPr lang="en-US" dirty="0"/>
            </a:br>
            <a:r>
              <a:rPr lang="en-US" dirty="0"/>
              <a:t>Concur Spend Study</a:t>
            </a:r>
          </a:p>
        </p:txBody>
      </p:sp>
      <p:sp>
        <p:nvSpPr>
          <p:cNvPr id="3" name="Subtitle 2">
            <a:extLst>
              <a:ext uri="{FF2B5EF4-FFF2-40B4-BE49-F238E27FC236}">
                <a16:creationId xmlns:a16="http://schemas.microsoft.com/office/drawing/2014/main" id="{F2075074-8BB1-ED46-B656-AB4D940A0469}"/>
              </a:ext>
            </a:extLst>
          </p:cNvPr>
          <p:cNvSpPr>
            <a:spLocks noGrp="1"/>
          </p:cNvSpPr>
          <p:nvPr>
            <p:ph type="subTitle" idx="1"/>
          </p:nvPr>
        </p:nvSpPr>
        <p:spPr/>
        <p:txBody>
          <a:bodyPr/>
          <a:lstStyle/>
          <a:p>
            <a:r>
              <a:rPr lang="en-US" dirty="0"/>
              <a:t>May 3, 2019</a:t>
            </a:r>
          </a:p>
        </p:txBody>
      </p:sp>
      <p:sp>
        <p:nvSpPr>
          <p:cNvPr id="4" name="Rectangle 3"/>
          <p:cNvSpPr/>
          <p:nvPr/>
        </p:nvSpPr>
        <p:spPr>
          <a:xfrm>
            <a:off x="946673" y="4512833"/>
            <a:ext cx="1957892" cy="392654"/>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US" sz="1200"/>
          </a:p>
        </p:txBody>
      </p:sp>
      <p:sp>
        <p:nvSpPr>
          <p:cNvPr id="5" name="Rectangle 4">
            <a:extLst>
              <a:ext uri="{FF2B5EF4-FFF2-40B4-BE49-F238E27FC236}">
                <a16:creationId xmlns:a16="http://schemas.microsoft.com/office/drawing/2014/main" id="{F0FD2A33-9E46-9D4E-A144-7670B79E2D56}"/>
              </a:ext>
            </a:extLst>
          </p:cNvPr>
          <p:cNvSpPr/>
          <p:nvPr/>
        </p:nvSpPr>
        <p:spPr>
          <a:xfrm>
            <a:off x="1176617" y="4735613"/>
            <a:ext cx="6185647" cy="184666"/>
          </a:xfrm>
          <a:prstGeom prst="rect">
            <a:avLst/>
          </a:prstGeom>
        </p:spPr>
        <p:txBody>
          <a:bodyPr wrap="square" lIns="0" tIns="0" rIns="0" bIns="0">
            <a:spAutoFit/>
          </a:bodyPr>
          <a:lstStyle/>
          <a:p>
            <a:r>
              <a:rPr lang="en-US" sz="1200" dirty="0"/>
              <a:t>Privileged and Confidential—Do Not Distribute</a:t>
            </a:r>
          </a:p>
        </p:txBody>
      </p:sp>
    </p:spTree>
    <p:extLst>
      <p:ext uri="{BB962C8B-B14F-4D97-AF65-F5344CB8AC3E}">
        <p14:creationId xmlns:p14="http://schemas.microsoft.com/office/powerpoint/2010/main" val="3931624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50252" y="1391692"/>
            <a:ext cx="5503333" cy="530017"/>
          </a:xfrm>
        </p:spPr>
        <p:txBody>
          <a:bodyPr anchor="ctr"/>
          <a:lstStyle/>
          <a:p>
            <a:pPr algn="r"/>
            <a:r>
              <a:rPr lang="en-US" dirty="0"/>
              <a:t>Regional Analysis</a:t>
            </a:r>
          </a:p>
        </p:txBody>
      </p:sp>
      <p:sp>
        <p:nvSpPr>
          <p:cNvPr id="3" name="Slide Number Placeholder 2"/>
          <p:cNvSpPr>
            <a:spLocks noGrp="1"/>
          </p:cNvSpPr>
          <p:nvPr>
            <p:ph type="sldNum" sz="quarter" idx="4294967295"/>
          </p:nvPr>
        </p:nvSpPr>
        <p:spPr>
          <a:xfrm>
            <a:off x="8355013" y="4794250"/>
            <a:ext cx="788987" cy="227013"/>
          </a:xfrm>
        </p:spPr>
        <p:txBody>
          <a:bodyPr/>
          <a:lstStyle/>
          <a:p>
            <a:pPr>
              <a:defRPr/>
            </a:pPr>
            <a:fld id="{920384AA-0A71-E644-AEED-65CD2253F2C8}" type="slidenum">
              <a:rPr lang="en-US" smtClean="0"/>
              <a:pPr>
                <a:defRPr/>
              </a:pPr>
              <a:t>10</a:t>
            </a:fld>
            <a:endParaRPr lang="en-US" dirty="0"/>
          </a:p>
        </p:txBody>
      </p:sp>
    </p:spTree>
    <p:extLst>
      <p:ext uri="{BB962C8B-B14F-4D97-AF65-F5344CB8AC3E}">
        <p14:creationId xmlns:p14="http://schemas.microsoft.com/office/powerpoint/2010/main" val="2515291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Japan</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100</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444482306"/>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5" name="Picture 24">
            <a:extLst>
              <a:ext uri="{FF2B5EF4-FFF2-40B4-BE49-F238E27FC236}">
                <a16:creationId xmlns:a16="http://schemas.microsoft.com/office/drawing/2014/main" id="{48EBE1C8-0D92-C440-BC43-5853B7710D7D}"/>
              </a:ext>
            </a:extLst>
          </p:cNvPr>
          <p:cNvPicPr>
            <a:picLocks noChangeAspect="1"/>
          </p:cNvPicPr>
          <p:nvPr/>
        </p:nvPicPr>
        <p:blipFill>
          <a:blip r:embed="rId4"/>
          <a:stretch>
            <a:fillRect/>
          </a:stretch>
        </p:blipFill>
        <p:spPr>
          <a:xfrm>
            <a:off x="238366" y="270128"/>
            <a:ext cx="795528" cy="795528"/>
          </a:xfrm>
          <a:prstGeom prst="rect">
            <a:avLst/>
          </a:prstGeom>
        </p:spPr>
      </p:pic>
      <p:sp>
        <p:nvSpPr>
          <p:cNvPr id="24" name="TextBox 23">
            <a:extLst>
              <a:ext uri="{FF2B5EF4-FFF2-40B4-BE49-F238E27FC236}">
                <a16:creationId xmlns:a16="http://schemas.microsoft.com/office/drawing/2014/main" id="{D398027E-091E-444E-85B6-1E90D7E01A1B}"/>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101473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Japan</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101</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957722582"/>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38B7AB1B-1295-CD47-9D94-FE451B991CAB}"/>
              </a:ext>
            </a:extLst>
          </p:cNvPr>
          <p:cNvPicPr>
            <a:picLocks noChangeAspect="1"/>
          </p:cNvPicPr>
          <p:nvPr/>
        </p:nvPicPr>
        <p:blipFill>
          <a:blip r:embed="rId4"/>
          <a:stretch>
            <a:fillRect/>
          </a:stretch>
        </p:blipFill>
        <p:spPr>
          <a:xfrm>
            <a:off x="238366" y="270128"/>
            <a:ext cx="795528" cy="795528"/>
          </a:xfrm>
          <a:prstGeom prst="rect">
            <a:avLst/>
          </a:prstGeom>
        </p:spPr>
      </p:pic>
      <p:sp>
        <p:nvSpPr>
          <p:cNvPr id="24" name="TextBox 23">
            <a:extLst>
              <a:ext uri="{FF2B5EF4-FFF2-40B4-BE49-F238E27FC236}">
                <a16:creationId xmlns:a16="http://schemas.microsoft.com/office/drawing/2014/main" id="{BC3A0AE0-DC5F-8145-89E4-67E48AB92131}"/>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584125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US" dirty="0"/>
              <a:t>Kenya</a:t>
            </a:r>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86% of spend and 72%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2928598072"/>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4064517720"/>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635BD105-21F3-C84B-900C-BB22B88F9F70}"/>
              </a:ext>
            </a:extLst>
          </p:cNvPr>
          <p:cNvPicPr>
            <a:picLocks noChangeAspect="1"/>
          </p:cNvPicPr>
          <p:nvPr/>
        </p:nvPicPr>
        <p:blipFill rotWithShape="1">
          <a:blip r:embed="rId5"/>
          <a:srcRect l="16347" t="1262" r="17609"/>
          <a:stretch/>
        </p:blipFill>
        <p:spPr>
          <a:xfrm>
            <a:off x="225961" y="264791"/>
            <a:ext cx="814586" cy="814586"/>
          </a:xfrm>
          <a:prstGeom prst="ellipse">
            <a:avLst/>
          </a:prstGeom>
          <a:ln w="6350">
            <a:solidFill>
              <a:srgbClr val="000000"/>
            </a:solidFill>
          </a:ln>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102</a:t>
            </a:fld>
            <a:endParaRPr lang="en-US" dirty="0"/>
          </a:p>
        </p:txBody>
      </p:sp>
    </p:spTree>
    <p:extLst>
      <p:ext uri="{BB962C8B-B14F-4D97-AF65-F5344CB8AC3E}">
        <p14:creationId xmlns:p14="http://schemas.microsoft.com/office/powerpoint/2010/main" val="355291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Kenya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103</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2960758272"/>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7" name="Picture 26">
            <a:extLst>
              <a:ext uri="{FF2B5EF4-FFF2-40B4-BE49-F238E27FC236}">
                <a16:creationId xmlns:a16="http://schemas.microsoft.com/office/drawing/2014/main" id="{7E6C7190-032D-9841-B102-23F3CCC36DA2}"/>
              </a:ext>
            </a:extLst>
          </p:cNvPr>
          <p:cNvPicPr>
            <a:picLocks noChangeAspect="1"/>
          </p:cNvPicPr>
          <p:nvPr/>
        </p:nvPicPr>
        <p:blipFill rotWithShape="1">
          <a:blip r:embed="rId4"/>
          <a:srcRect l="16347" t="1262" r="17609"/>
          <a:stretch/>
        </p:blipFill>
        <p:spPr>
          <a:xfrm>
            <a:off x="225961" y="264791"/>
            <a:ext cx="814586" cy="814586"/>
          </a:xfrm>
          <a:prstGeom prst="ellipse">
            <a:avLst/>
          </a:prstGeom>
          <a:ln w="6350">
            <a:solidFill>
              <a:srgbClr val="000000"/>
            </a:solidFill>
          </a:ln>
        </p:spPr>
      </p:pic>
      <p:sp>
        <p:nvSpPr>
          <p:cNvPr id="24" name="TextBox 23">
            <a:extLst>
              <a:ext uri="{FF2B5EF4-FFF2-40B4-BE49-F238E27FC236}">
                <a16:creationId xmlns:a16="http://schemas.microsoft.com/office/drawing/2014/main" id="{801DE529-9B13-D749-892D-66211C5C5DA8}"/>
              </a:ext>
            </a:extLst>
          </p:cNvPr>
          <p:cNvSpPr txBox="1"/>
          <p:nvPr/>
        </p:nvSpPr>
        <p:spPr>
          <a:xfrm>
            <a:off x="3798551" y="4144403"/>
            <a:ext cx="388126" cy="92333"/>
          </a:xfrm>
          <a:prstGeom prst="rect">
            <a:avLst/>
          </a:prstGeom>
          <a:noFill/>
        </p:spPr>
        <p:txBody>
          <a:bodyPr wrap="square" lIns="0" tIns="0" rIns="0" bIns="0" rtlCol="0">
            <a:spAutoFit/>
          </a:bodyPr>
          <a:lstStyle/>
          <a:p>
            <a:pPr algn="l"/>
            <a:r>
              <a:rPr lang="en-US" sz="600" dirty="0">
                <a:solidFill>
                  <a:schemeClr val="bg2"/>
                </a:solidFill>
                <a:latin typeface="+mn-lt"/>
              </a:rPr>
              <a:t>2</a:t>
            </a:r>
            <a:endParaRPr lang="en-US" sz="600" b="0" i="0" dirty="0">
              <a:solidFill>
                <a:schemeClr val="bg2"/>
              </a:solidFill>
              <a:latin typeface="+mn-lt"/>
            </a:endParaRPr>
          </a:p>
        </p:txBody>
      </p:sp>
      <p:sp>
        <p:nvSpPr>
          <p:cNvPr id="25" name="TextBox 24">
            <a:extLst>
              <a:ext uri="{FF2B5EF4-FFF2-40B4-BE49-F238E27FC236}">
                <a16:creationId xmlns:a16="http://schemas.microsoft.com/office/drawing/2014/main" id="{C69218FF-6D6D-974C-8CA5-079745F7483D}"/>
              </a:ext>
            </a:extLst>
          </p:cNvPr>
          <p:cNvSpPr txBox="1"/>
          <p:nvPr/>
        </p:nvSpPr>
        <p:spPr>
          <a:xfrm>
            <a:off x="6385985" y="4144403"/>
            <a:ext cx="388126" cy="92333"/>
          </a:xfrm>
          <a:prstGeom prst="rect">
            <a:avLst/>
          </a:prstGeom>
          <a:noFill/>
        </p:spPr>
        <p:txBody>
          <a:bodyPr wrap="square" lIns="0" tIns="0" rIns="0" bIns="0" rtlCol="0">
            <a:spAutoFit/>
          </a:bodyPr>
          <a:lstStyle/>
          <a:p>
            <a:pPr algn="l"/>
            <a:r>
              <a:rPr lang="en-US" sz="600" dirty="0">
                <a:solidFill>
                  <a:schemeClr val="bg2"/>
                </a:solidFill>
                <a:latin typeface="+mn-lt"/>
              </a:rPr>
              <a:t>2</a:t>
            </a:r>
            <a:endParaRPr lang="en-US" sz="600" b="0" i="0" dirty="0">
              <a:solidFill>
                <a:schemeClr val="bg2"/>
              </a:solidFill>
              <a:latin typeface="+mn-lt"/>
            </a:endParaRPr>
          </a:p>
        </p:txBody>
      </p:sp>
      <p:sp>
        <p:nvSpPr>
          <p:cNvPr id="29" name="TextBox 28">
            <a:extLst>
              <a:ext uri="{FF2B5EF4-FFF2-40B4-BE49-F238E27FC236}">
                <a16:creationId xmlns:a16="http://schemas.microsoft.com/office/drawing/2014/main" id="{A6AA115C-52EE-D64C-997E-83ECA7D22037}"/>
              </a:ext>
            </a:extLst>
          </p:cNvPr>
          <p:cNvSpPr txBox="1"/>
          <p:nvPr/>
        </p:nvSpPr>
        <p:spPr>
          <a:xfrm>
            <a:off x="7684664" y="4144402"/>
            <a:ext cx="388126" cy="92333"/>
          </a:xfrm>
          <a:prstGeom prst="rect">
            <a:avLst/>
          </a:prstGeom>
          <a:noFill/>
        </p:spPr>
        <p:txBody>
          <a:bodyPr wrap="square" lIns="0" tIns="0" rIns="0" bIns="0" rtlCol="0">
            <a:spAutoFit/>
          </a:bodyPr>
          <a:lstStyle/>
          <a:p>
            <a:pPr algn="l"/>
            <a:r>
              <a:rPr lang="en-US" sz="600" dirty="0">
                <a:solidFill>
                  <a:schemeClr val="bg2"/>
                </a:solidFill>
                <a:latin typeface="+mn-lt"/>
              </a:rPr>
              <a:t>2</a:t>
            </a:r>
            <a:endParaRPr lang="en-US" sz="600" b="0" i="0" dirty="0">
              <a:solidFill>
                <a:schemeClr val="bg2"/>
              </a:solidFill>
              <a:latin typeface="+mn-lt"/>
            </a:endParaRPr>
          </a:p>
        </p:txBody>
      </p:sp>
      <p:sp>
        <p:nvSpPr>
          <p:cNvPr id="35" name="TextBox 34">
            <a:extLst>
              <a:ext uri="{FF2B5EF4-FFF2-40B4-BE49-F238E27FC236}">
                <a16:creationId xmlns:a16="http://schemas.microsoft.com/office/drawing/2014/main" id="{9685846C-0388-CD44-91CC-460C2856490D}"/>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93556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Kenya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104</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3437610866"/>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5" name="Picture 24">
            <a:extLst>
              <a:ext uri="{FF2B5EF4-FFF2-40B4-BE49-F238E27FC236}">
                <a16:creationId xmlns:a16="http://schemas.microsoft.com/office/drawing/2014/main" id="{22312CAB-FD08-E145-8A3C-D25AF11FB996}"/>
              </a:ext>
            </a:extLst>
          </p:cNvPr>
          <p:cNvPicPr>
            <a:picLocks noChangeAspect="1"/>
          </p:cNvPicPr>
          <p:nvPr/>
        </p:nvPicPr>
        <p:blipFill rotWithShape="1">
          <a:blip r:embed="rId4"/>
          <a:srcRect l="16347" t="1262" r="17609"/>
          <a:stretch/>
        </p:blipFill>
        <p:spPr>
          <a:xfrm>
            <a:off x="225961" y="264791"/>
            <a:ext cx="814586" cy="814586"/>
          </a:xfrm>
          <a:prstGeom prst="ellipse">
            <a:avLst/>
          </a:prstGeom>
          <a:ln w="6350">
            <a:solidFill>
              <a:srgbClr val="000000"/>
            </a:solidFill>
          </a:ln>
        </p:spPr>
      </p:pic>
      <p:pic>
        <p:nvPicPr>
          <p:cNvPr id="4" name="Picture 3">
            <a:extLst>
              <a:ext uri="{FF2B5EF4-FFF2-40B4-BE49-F238E27FC236}">
                <a16:creationId xmlns:a16="http://schemas.microsoft.com/office/drawing/2014/main" id="{162CAEF6-8559-854C-8E04-B26DC7D86918}"/>
              </a:ext>
            </a:extLst>
          </p:cNvPr>
          <p:cNvPicPr>
            <a:picLocks noChangeAspect="1"/>
          </p:cNvPicPr>
          <p:nvPr/>
        </p:nvPicPr>
        <p:blipFill>
          <a:blip r:embed="rId5"/>
          <a:stretch>
            <a:fillRect/>
          </a:stretch>
        </p:blipFill>
        <p:spPr>
          <a:xfrm>
            <a:off x="5989320" y="3538728"/>
            <a:ext cx="406400" cy="292100"/>
          </a:xfrm>
          <a:prstGeom prst="rect">
            <a:avLst/>
          </a:prstGeom>
        </p:spPr>
      </p:pic>
      <p:sp>
        <p:nvSpPr>
          <p:cNvPr id="21" name="TextBox 20">
            <a:extLst>
              <a:ext uri="{FF2B5EF4-FFF2-40B4-BE49-F238E27FC236}">
                <a16:creationId xmlns:a16="http://schemas.microsoft.com/office/drawing/2014/main" id="{FAD5BC36-C630-EB40-9AB1-777750D7EBA3}"/>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289198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US" dirty="0"/>
              <a:t>Malaysia</a:t>
            </a:r>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85% of spend and 67%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1302787814"/>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2373300533"/>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635BD105-21F3-C84B-900C-BB22B88F9F70}"/>
              </a:ext>
            </a:extLst>
          </p:cNvPr>
          <p:cNvPicPr>
            <a:picLocks noChangeAspect="1"/>
          </p:cNvPicPr>
          <p:nvPr/>
        </p:nvPicPr>
        <p:blipFill>
          <a:blip r:embed="rId5"/>
          <a:stretch>
            <a:fillRect/>
          </a:stretch>
        </p:blipFill>
        <p:spPr>
          <a:xfrm>
            <a:off x="235490" y="274320"/>
            <a:ext cx="795528" cy="795528"/>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105</a:t>
            </a:fld>
            <a:endParaRPr lang="en-US" dirty="0"/>
          </a:p>
        </p:txBody>
      </p:sp>
    </p:spTree>
    <p:extLst>
      <p:ext uri="{BB962C8B-B14F-4D97-AF65-F5344CB8AC3E}">
        <p14:creationId xmlns:p14="http://schemas.microsoft.com/office/powerpoint/2010/main" val="3764947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Malaysia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106</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591340912"/>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25" name="Picture 24">
            <a:extLst>
              <a:ext uri="{FF2B5EF4-FFF2-40B4-BE49-F238E27FC236}">
                <a16:creationId xmlns:a16="http://schemas.microsoft.com/office/drawing/2014/main" id="{838249DE-018F-BA4D-9126-BCB79A0CAFD2}"/>
              </a:ext>
            </a:extLst>
          </p:cNvPr>
          <p:cNvPicPr>
            <a:picLocks noChangeAspect="1"/>
          </p:cNvPicPr>
          <p:nvPr/>
        </p:nvPicPr>
        <p:blipFill>
          <a:blip r:embed="rId4"/>
          <a:stretch>
            <a:fillRect/>
          </a:stretch>
        </p:blipFill>
        <p:spPr>
          <a:xfrm>
            <a:off x="235490" y="274320"/>
            <a:ext cx="795528" cy="795528"/>
          </a:xfrm>
          <a:prstGeom prst="rect">
            <a:avLst/>
          </a:prstGeom>
        </p:spPr>
      </p:pic>
      <p:sp>
        <p:nvSpPr>
          <p:cNvPr id="27" name="TextBox 26">
            <a:extLst>
              <a:ext uri="{FF2B5EF4-FFF2-40B4-BE49-F238E27FC236}">
                <a16:creationId xmlns:a16="http://schemas.microsoft.com/office/drawing/2014/main" id="{E0576D3C-9F73-EE41-A0CB-4B5E51B8AE24}"/>
              </a:ext>
            </a:extLst>
          </p:cNvPr>
          <p:cNvSpPr txBox="1"/>
          <p:nvPr/>
        </p:nvSpPr>
        <p:spPr>
          <a:xfrm>
            <a:off x="3798551" y="4144403"/>
            <a:ext cx="388126" cy="92333"/>
          </a:xfrm>
          <a:prstGeom prst="rect">
            <a:avLst/>
          </a:prstGeom>
          <a:noFill/>
        </p:spPr>
        <p:txBody>
          <a:bodyPr wrap="square" lIns="0" tIns="0" rIns="0" bIns="0" rtlCol="0">
            <a:spAutoFit/>
          </a:bodyPr>
          <a:lstStyle/>
          <a:p>
            <a:pPr algn="l"/>
            <a:r>
              <a:rPr lang="en-US" sz="600" dirty="0">
                <a:solidFill>
                  <a:schemeClr val="bg2"/>
                </a:solidFill>
                <a:latin typeface="+mn-lt"/>
              </a:rPr>
              <a:t>2</a:t>
            </a:r>
            <a:endParaRPr lang="en-US" sz="600" b="0" i="0" dirty="0">
              <a:solidFill>
                <a:schemeClr val="bg2"/>
              </a:solidFill>
              <a:latin typeface="+mn-lt"/>
            </a:endParaRPr>
          </a:p>
        </p:txBody>
      </p:sp>
      <p:sp>
        <p:nvSpPr>
          <p:cNvPr id="26" name="TextBox 25">
            <a:extLst>
              <a:ext uri="{FF2B5EF4-FFF2-40B4-BE49-F238E27FC236}">
                <a16:creationId xmlns:a16="http://schemas.microsoft.com/office/drawing/2014/main" id="{3C7A2393-EE30-5B4D-968F-01237F59B9BF}"/>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062471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Malaysia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107</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2750588526"/>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B199E44F-29BA-E343-AD6B-D6EE8A55195C}"/>
              </a:ext>
            </a:extLst>
          </p:cNvPr>
          <p:cNvPicPr>
            <a:picLocks noChangeAspect="1"/>
          </p:cNvPicPr>
          <p:nvPr/>
        </p:nvPicPr>
        <p:blipFill>
          <a:blip r:embed="rId4"/>
          <a:stretch>
            <a:fillRect/>
          </a:stretch>
        </p:blipFill>
        <p:spPr>
          <a:xfrm>
            <a:off x="235490" y="274320"/>
            <a:ext cx="795528" cy="795528"/>
          </a:xfrm>
          <a:prstGeom prst="rect">
            <a:avLst/>
          </a:prstGeom>
        </p:spPr>
      </p:pic>
      <p:sp>
        <p:nvSpPr>
          <p:cNvPr id="24" name="TextBox 23">
            <a:extLst>
              <a:ext uri="{FF2B5EF4-FFF2-40B4-BE49-F238E27FC236}">
                <a16:creationId xmlns:a16="http://schemas.microsoft.com/office/drawing/2014/main" id="{AD5BB773-8A28-7146-9E5E-41D11231D3C4}"/>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591640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US" dirty="0"/>
              <a:t>Mexico</a:t>
            </a:r>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97% of spend and 90%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1759801863"/>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2491819799"/>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C67C4694-54AA-8147-946F-53312310EDEA}"/>
              </a:ext>
            </a:extLst>
          </p:cNvPr>
          <p:cNvPicPr>
            <a:picLocks noChangeAspect="1"/>
          </p:cNvPicPr>
          <p:nvPr/>
        </p:nvPicPr>
        <p:blipFill>
          <a:blip r:embed="rId5"/>
          <a:stretch>
            <a:fillRect/>
          </a:stretch>
        </p:blipFill>
        <p:spPr>
          <a:xfrm>
            <a:off x="237744" y="274320"/>
            <a:ext cx="795528" cy="795528"/>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108</a:t>
            </a:fld>
            <a:endParaRPr lang="en-US" dirty="0"/>
          </a:p>
        </p:txBody>
      </p:sp>
    </p:spTree>
    <p:extLst>
      <p:ext uri="{BB962C8B-B14F-4D97-AF65-F5344CB8AC3E}">
        <p14:creationId xmlns:p14="http://schemas.microsoft.com/office/powerpoint/2010/main" val="1155492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Mexico</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109</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1296780097"/>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5" name="Picture 24">
            <a:extLst>
              <a:ext uri="{FF2B5EF4-FFF2-40B4-BE49-F238E27FC236}">
                <a16:creationId xmlns:a16="http://schemas.microsoft.com/office/drawing/2014/main" id="{D0B8CDC0-63B7-B146-BA35-ACA012D90931}"/>
              </a:ext>
            </a:extLst>
          </p:cNvPr>
          <p:cNvPicPr>
            <a:picLocks noChangeAspect="1"/>
          </p:cNvPicPr>
          <p:nvPr/>
        </p:nvPicPr>
        <p:blipFill>
          <a:blip r:embed="rId4"/>
          <a:stretch>
            <a:fillRect/>
          </a:stretch>
        </p:blipFill>
        <p:spPr>
          <a:xfrm>
            <a:off x="237744" y="274320"/>
            <a:ext cx="795528" cy="795528"/>
          </a:xfrm>
          <a:prstGeom prst="rect">
            <a:avLst/>
          </a:prstGeom>
        </p:spPr>
      </p:pic>
      <p:sp>
        <p:nvSpPr>
          <p:cNvPr id="24" name="TextBox 23">
            <a:extLst>
              <a:ext uri="{FF2B5EF4-FFF2-40B4-BE49-F238E27FC236}">
                <a16:creationId xmlns:a16="http://schemas.microsoft.com/office/drawing/2014/main" id="{863B18B4-C5F4-6A42-A403-29D9D8067E23}"/>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01389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itle 1"/>
          <p:cNvSpPr>
            <a:spLocks noGrp="1"/>
          </p:cNvSpPr>
          <p:nvPr>
            <p:ph type="title"/>
          </p:nvPr>
        </p:nvSpPr>
        <p:spPr/>
        <p:txBody>
          <a:bodyPr/>
          <a:lstStyle/>
          <a:p>
            <a:r>
              <a:rPr lang="en-US" dirty="0"/>
              <a:t>Spend Breakdown by Merchant Acceptance: Americas</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11</a:t>
            </a:fld>
            <a:endParaRPr lang="en-US" dirty="0"/>
          </a:p>
        </p:txBody>
      </p:sp>
      <p:sp>
        <p:nvSpPr>
          <p:cNvPr id="71" name="Text Placeholder 3"/>
          <p:cNvSpPr>
            <a:spLocks noGrp="1"/>
          </p:cNvSpPr>
          <p:nvPr>
            <p:ph type="body" sz="quarter" idx="11"/>
          </p:nvPr>
        </p:nvSpPr>
        <p:spPr>
          <a:xfrm>
            <a:off x="387350" y="699982"/>
            <a:ext cx="8371970" cy="332399"/>
          </a:xfrm>
        </p:spPr>
        <p:txBody>
          <a:bodyPr/>
          <a:lstStyle/>
          <a:p>
            <a:pPr marL="4813" indent="0"/>
            <a:r>
              <a:rPr lang="en-US" dirty="0"/>
              <a:t>An analysis of the Concur spend for ~5.6K clients from our client base across the Americas has shown that </a:t>
            </a:r>
            <a:br>
              <a:rPr lang="en-US" dirty="0"/>
            </a:br>
            <a:r>
              <a:rPr lang="en-US" dirty="0"/>
              <a:t>Amex-accepting merchants account for as much as 99% of spend and no less than 95% of spend.</a:t>
            </a:r>
            <a:r>
              <a:rPr lang="en-US" baseline="30000" dirty="0"/>
              <a:t>1, 2</a:t>
            </a:r>
          </a:p>
        </p:txBody>
      </p:sp>
      <p:sp>
        <p:nvSpPr>
          <p:cNvPr id="36" name="Slide Number Placeholder 3"/>
          <p:cNvSpPr txBox="1">
            <a:spLocks/>
          </p:cNvSpPr>
          <p:nvPr/>
        </p:nvSpPr>
        <p:spPr bwMode="gray">
          <a:xfrm>
            <a:off x="8101013" y="4981488"/>
            <a:ext cx="868362" cy="16201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57175" indent="-257175" algn="l" defTabSz="342900" rtl="0" eaLnBrk="1" fontAlgn="base" hangingPunct="1">
              <a:lnSpc>
                <a:spcPct val="100000"/>
              </a:lnSpc>
              <a:spcBef>
                <a:spcPts val="0"/>
              </a:spcBef>
              <a:spcAft>
                <a:spcPts val="0"/>
              </a:spcAft>
              <a:buFont typeface="Arial" charset="0"/>
              <a:buNone/>
              <a:defRPr b="0" i="0" kern="1200">
                <a:solidFill>
                  <a:schemeClr val="bg2"/>
                </a:solidFill>
                <a:latin typeface="BentonSans Light" charset="0"/>
                <a:ea typeface="BentonSans Light" charset="0"/>
                <a:cs typeface="BentonSans Light" charset="0"/>
              </a:defRPr>
            </a:lvl1pPr>
            <a:lvl2pPr marL="170260" indent="-170260" algn="l" defTabSz="342900" rtl="0" eaLnBrk="1" fontAlgn="base" hangingPunct="1">
              <a:lnSpc>
                <a:spcPct val="100000"/>
              </a:lnSpc>
              <a:spcBef>
                <a:spcPts val="0"/>
              </a:spcBef>
              <a:spcAft>
                <a:spcPts val="0"/>
              </a:spcAft>
              <a:buFont typeface="Arial" charset="0"/>
              <a:buChar char="•"/>
              <a:defRPr sz="1350" b="0" i="0" kern="1200">
                <a:solidFill>
                  <a:schemeClr val="bg2"/>
                </a:solidFill>
                <a:latin typeface="BentonSans Light" charset="0"/>
                <a:ea typeface="BentonSans Light" charset="0"/>
                <a:cs typeface="BentonSans Light" charset="0"/>
              </a:defRPr>
            </a:lvl2pPr>
            <a:lvl3pPr marL="558404" indent="-216694" algn="l" defTabSz="342900" rtl="0" eaLnBrk="1" fontAlgn="base" hangingPunct="1">
              <a:lnSpc>
                <a:spcPct val="100000"/>
              </a:lnSpc>
              <a:spcBef>
                <a:spcPts val="0"/>
              </a:spcBef>
              <a:spcAft>
                <a:spcPts val="0"/>
              </a:spcAft>
              <a:buFont typeface="Arial" pitchFamily="34" charset="0"/>
              <a:buChar char="–"/>
              <a:defRPr b="0" i="0" kern="1200">
                <a:solidFill>
                  <a:schemeClr val="bg2"/>
                </a:solidFill>
                <a:latin typeface="BentonSans Light" charset="0"/>
                <a:ea typeface="BentonSans Light" charset="0"/>
                <a:cs typeface="BentonSans Light" charset="0"/>
              </a:defRPr>
            </a:lvl3pPr>
            <a:lvl4pPr marL="862013" indent="-171450"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4pPr>
            <a:lvl5pPr marL="1197769" indent="-169069"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endParaRPr lang="en-US" dirty="0">
              <a:solidFill>
                <a:srgbClr val="002663"/>
              </a:solidFill>
            </a:endParaRPr>
          </a:p>
        </p:txBody>
      </p:sp>
      <p:sp>
        <p:nvSpPr>
          <p:cNvPr id="42" name="Text Placeholder 49"/>
          <p:cNvSpPr>
            <a:spLocks noGrp="1"/>
          </p:cNvSpPr>
          <p:nvPr>
            <p:custDataLst>
              <p:tags r:id="rId1"/>
            </p:custDataLst>
          </p:nvPr>
        </p:nvSpPr>
        <p:spPr bwMode="gray">
          <a:xfrm>
            <a:off x="6750844" y="268077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5" name="Text Placeholder 47"/>
          <p:cNvSpPr>
            <a:spLocks noGrp="1"/>
          </p:cNvSpPr>
          <p:nvPr>
            <p:custDataLst>
              <p:tags r:id="rId2"/>
            </p:custDataLst>
          </p:nvPr>
        </p:nvSpPr>
        <p:spPr bwMode="gray">
          <a:xfrm>
            <a:off x="5472113" y="2766501"/>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6" name="Text Placeholder 48"/>
          <p:cNvSpPr>
            <a:spLocks noGrp="1"/>
          </p:cNvSpPr>
          <p:nvPr>
            <p:custDataLst>
              <p:tags r:id="rId3"/>
            </p:custDataLst>
          </p:nvPr>
        </p:nvSpPr>
        <p:spPr bwMode="gray">
          <a:xfrm>
            <a:off x="5472113" y="165207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8" name="Text Placeholder 45"/>
          <p:cNvSpPr>
            <a:spLocks noGrp="1"/>
          </p:cNvSpPr>
          <p:nvPr>
            <p:custDataLst>
              <p:tags r:id="rId4"/>
            </p:custDataLst>
          </p:nvPr>
        </p:nvSpPr>
        <p:spPr bwMode="gray">
          <a:xfrm>
            <a:off x="4829176" y="273792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9" name="Text Placeholder 46"/>
          <p:cNvSpPr>
            <a:spLocks noGrp="1"/>
          </p:cNvSpPr>
          <p:nvPr>
            <p:custDataLst>
              <p:tags r:id="rId5"/>
            </p:custDataLst>
          </p:nvPr>
        </p:nvSpPr>
        <p:spPr bwMode="gray">
          <a:xfrm>
            <a:off x="4856560" y="1623501"/>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1" name="Text Placeholder 43"/>
          <p:cNvSpPr>
            <a:spLocks noGrp="1"/>
          </p:cNvSpPr>
          <p:nvPr>
            <p:custDataLst>
              <p:tags r:id="rId6"/>
            </p:custDataLst>
          </p:nvPr>
        </p:nvSpPr>
        <p:spPr bwMode="gray">
          <a:xfrm>
            <a:off x="4186238" y="2705780"/>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2" name="Text Placeholder 44"/>
          <p:cNvSpPr>
            <a:spLocks noGrp="1"/>
          </p:cNvSpPr>
          <p:nvPr>
            <p:custDataLst>
              <p:tags r:id="rId7"/>
            </p:custDataLst>
          </p:nvPr>
        </p:nvSpPr>
        <p:spPr bwMode="gray">
          <a:xfrm>
            <a:off x="4213622" y="1591355"/>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4" name="Text Placeholder 25"/>
          <p:cNvSpPr>
            <a:spLocks noGrp="1"/>
          </p:cNvSpPr>
          <p:nvPr>
            <p:custDataLst>
              <p:tags r:id="rId8"/>
            </p:custDataLst>
          </p:nvPr>
        </p:nvSpPr>
        <p:spPr bwMode="gray">
          <a:xfrm>
            <a:off x="3546872" y="272006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5" name="Text Placeholder 26"/>
          <p:cNvSpPr>
            <a:spLocks noGrp="1"/>
          </p:cNvSpPr>
          <p:nvPr>
            <p:custDataLst>
              <p:tags r:id="rId9"/>
            </p:custDataLst>
          </p:nvPr>
        </p:nvSpPr>
        <p:spPr bwMode="gray">
          <a:xfrm>
            <a:off x="3574257" y="1605642"/>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7" name="Text Placeholder 18"/>
          <p:cNvSpPr>
            <a:spLocks noGrp="1"/>
          </p:cNvSpPr>
          <p:nvPr>
            <p:custDataLst>
              <p:tags r:id="rId10"/>
            </p:custDataLst>
          </p:nvPr>
        </p:nvSpPr>
        <p:spPr bwMode="gray">
          <a:xfrm>
            <a:off x="2907507" y="268434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9" name="Text Placeholder 13"/>
          <p:cNvSpPr>
            <a:spLocks noGrp="1"/>
          </p:cNvSpPr>
          <p:nvPr>
            <p:custDataLst>
              <p:tags r:id="rId11"/>
            </p:custDataLst>
          </p:nvPr>
        </p:nvSpPr>
        <p:spPr bwMode="gray">
          <a:xfrm>
            <a:off x="2264569" y="283793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0" name="Text Placeholder 14"/>
          <p:cNvSpPr>
            <a:spLocks noGrp="1"/>
          </p:cNvSpPr>
          <p:nvPr>
            <p:custDataLst>
              <p:tags r:id="rId12"/>
            </p:custDataLst>
          </p:nvPr>
        </p:nvSpPr>
        <p:spPr bwMode="gray">
          <a:xfrm>
            <a:off x="2264569" y="172351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1" name="Text Placeholder 12"/>
          <p:cNvSpPr>
            <a:spLocks noGrp="1"/>
          </p:cNvSpPr>
          <p:nvPr>
            <p:custDataLst>
              <p:tags r:id="rId13"/>
            </p:custDataLst>
          </p:nvPr>
        </p:nvSpPr>
        <p:spPr bwMode="gray">
          <a:xfrm>
            <a:off x="6111478" y="2823651"/>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2" name="Text Placeholder 14"/>
          <p:cNvSpPr>
            <a:spLocks noGrp="1"/>
          </p:cNvSpPr>
          <p:nvPr>
            <p:custDataLst>
              <p:tags r:id="rId14"/>
            </p:custDataLst>
          </p:nvPr>
        </p:nvSpPr>
        <p:spPr bwMode="gray">
          <a:xfrm>
            <a:off x="7393782" y="285511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3" name="Text Placeholder 13"/>
          <p:cNvSpPr>
            <a:spLocks noGrp="1"/>
          </p:cNvSpPr>
          <p:nvPr>
            <p:custDataLst>
              <p:tags r:id="rId15"/>
            </p:custDataLst>
          </p:nvPr>
        </p:nvSpPr>
        <p:spPr bwMode="gray">
          <a:xfrm>
            <a:off x="6111478" y="170922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4" name="Text Placeholder 15"/>
          <p:cNvSpPr>
            <a:spLocks noGrp="1"/>
          </p:cNvSpPr>
          <p:nvPr>
            <p:custDataLst>
              <p:tags r:id="rId16"/>
            </p:custDataLst>
          </p:nvPr>
        </p:nvSpPr>
        <p:spPr bwMode="gray">
          <a:xfrm>
            <a:off x="7393782" y="174069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73" name="Rectangle 72"/>
          <p:cNvSpPr/>
          <p:nvPr/>
        </p:nvSpPr>
        <p:spPr>
          <a:xfrm>
            <a:off x="1761423" y="4166937"/>
            <a:ext cx="4677878" cy="200106"/>
          </a:xfrm>
          <a:prstGeom prst="rect">
            <a:avLst/>
          </a:prstGeom>
          <a:solidFill>
            <a:schemeClr val="accent6"/>
          </a:solidFill>
        </p:spPr>
        <p:txBody>
          <a:bodyPr wrap="none" lIns="0" tIns="0" rIns="0" bIns="0" anchor="ctr" anchorCtr="0">
            <a:noAutofit/>
          </a:bodyPr>
          <a:lstStyle/>
          <a:p>
            <a:pPr algn="ctr"/>
            <a:r>
              <a:rPr lang="en-US" sz="1200" dirty="0">
                <a:solidFill>
                  <a:schemeClr val="bg1"/>
                </a:solidFill>
                <a:cs typeface="Arial"/>
              </a:rPr>
              <a:t>LAC</a:t>
            </a:r>
            <a:endParaRPr lang="en-US" sz="1200" dirty="0">
              <a:solidFill>
                <a:schemeClr val="bg1"/>
              </a:solidFill>
            </a:endParaRPr>
          </a:p>
        </p:txBody>
      </p:sp>
      <p:sp>
        <p:nvSpPr>
          <p:cNvPr id="74" name="Rectangle 73"/>
          <p:cNvSpPr/>
          <p:nvPr/>
        </p:nvSpPr>
        <p:spPr>
          <a:xfrm>
            <a:off x="6545178" y="4166937"/>
            <a:ext cx="1876759" cy="200106"/>
          </a:xfrm>
          <a:prstGeom prst="rect">
            <a:avLst/>
          </a:prstGeom>
          <a:solidFill>
            <a:schemeClr val="accent6"/>
          </a:solidFill>
        </p:spPr>
        <p:txBody>
          <a:bodyPr wrap="none" lIns="0" tIns="0" rIns="0" bIns="0" anchor="ctr" anchorCtr="0">
            <a:noAutofit/>
          </a:bodyPr>
          <a:lstStyle/>
          <a:p>
            <a:pPr algn="ctr"/>
            <a:r>
              <a:rPr lang="en-US" sz="1200" dirty="0">
                <a:solidFill>
                  <a:schemeClr val="bg1"/>
                </a:solidFill>
                <a:cs typeface="Arial"/>
              </a:rPr>
              <a:t>North America</a:t>
            </a:r>
            <a:endParaRPr lang="en-US" sz="1200" dirty="0">
              <a:solidFill>
                <a:schemeClr val="bg1"/>
              </a:solidFill>
            </a:endParaRPr>
          </a:p>
        </p:txBody>
      </p:sp>
      <p:graphicFrame>
        <p:nvGraphicFramePr>
          <p:cNvPr id="72" name="Chart 71">
            <a:extLst>
              <a:ext uri="{FF2B5EF4-FFF2-40B4-BE49-F238E27FC236}">
                <a16:creationId xmlns:a16="http://schemas.microsoft.com/office/drawing/2014/main" id="{9F6A9EF6-6170-4243-B577-21732236EA7B}"/>
              </a:ext>
            </a:extLst>
          </p:cNvPr>
          <p:cNvGraphicFramePr/>
          <p:nvPr>
            <p:extLst>
              <p:ext uri="{D42A27DB-BD31-4B8C-83A1-F6EECF244321}">
                <p14:modId xmlns:p14="http://schemas.microsoft.com/office/powerpoint/2010/main" val="330150464"/>
              </p:ext>
            </p:extLst>
          </p:nvPr>
        </p:nvGraphicFramePr>
        <p:xfrm>
          <a:off x="348995" y="1006921"/>
          <a:ext cx="8586458" cy="3179986"/>
        </p:xfrm>
        <a:graphic>
          <a:graphicData uri="http://schemas.openxmlformats.org/drawingml/2006/chart">
            <c:chart xmlns:c="http://schemas.openxmlformats.org/drawingml/2006/chart" xmlns:r="http://schemas.openxmlformats.org/officeDocument/2006/relationships" r:id="rId19"/>
          </a:graphicData>
        </a:graphic>
      </p:graphicFrame>
      <p:pic>
        <p:nvPicPr>
          <p:cNvPr id="4" name="Picture 3">
            <a:extLst>
              <a:ext uri="{FF2B5EF4-FFF2-40B4-BE49-F238E27FC236}">
                <a16:creationId xmlns:a16="http://schemas.microsoft.com/office/drawing/2014/main" id="{4C99649C-E841-154E-BD55-FCA54E6CF43B}"/>
              </a:ext>
            </a:extLst>
          </p:cNvPr>
          <p:cNvPicPr>
            <a:picLocks noChangeAspect="1"/>
          </p:cNvPicPr>
          <p:nvPr/>
        </p:nvPicPr>
        <p:blipFill>
          <a:blip r:embed="rId20"/>
          <a:stretch>
            <a:fillRect/>
          </a:stretch>
        </p:blipFill>
        <p:spPr>
          <a:xfrm>
            <a:off x="383605" y="1417437"/>
            <a:ext cx="996696" cy="996696"/>
          </a:xfrm>
          <a:prstGeom prst="rect">
            <a:avLst/>
          </a:prstGeom>
        </p:spPr>
      </p:pic>
      <p:sp>
        <p:nvSpPr>
          <p:cNvPr id="27" name="TextBox 26">
            <a:extLst>
              <a:ext uri="{FF2B5EF4-FFF2-40B4-BE49-F238E27FC236}">
                <a16:creationId xmlns:a16="http://schemas.microsoft.com/office/drawing/2014/main" id="{DF12730F-94DE-D54F-B732-491DD932B7F2}"/>
              </a:ext>
            </a:extLst>
          </p:cNvPr>
          <p:cNvSpPr txBox="1"/>
          <p:nvPr/>
        </p:nvSpPr>
        <p:spPr>
          <a:xfrm>
            <a:off x="1162574" y="2919470"/>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434110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Mexico</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110</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2510189718"/>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9AC04C35-BEF4-8849-BE13-44648307313D}"/>
              </a:ext>
            </a:extLst>
          </p:cNvPr>
          <p:cNvPicPr>
            <a:picLocks noChangeAspect="1"/>
          </p:cNvPicPr>
          <p:nvPr/>
        </p:nvPicPr>
        <p:blipFill>
          <a:blip r:embed="rId4"/>
          <a:stretch>
            <a:fillRect/>
          </a:stretch>
        </p:blipFill>
        <p:spPr>
          <a:xfrm>
            <a:off x="237744" y="274320"/>
            <a:ext cx="795528" cy="795528"/>
          </a:xfrm>
          <a:prstGeom prst="rect">
            <a:avLst/>
          </a:prstGeom>
        </p:spPr>
      </p:pic>
      <p:grpSp>
        <p:nvGrpSpPr>
          <p:cNvPr id="63" name="Group 62">
            <a:extLst>
              <a:ext uri="{FF2B5EF4-FFF2-40B4-BE49-F238E27FC236}">
                <a16:creationId xmlns:a16="http://schemas.microsoft.com/office/drawing/2014/main" id="{41A0776D-D7DE-154F-9C01-F4714F777EC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64" name="Freeform 3">
              <a:extLst>
                <a:ext uri="{FF2B5EF4-FFF2-40B4-BE49-F238E27FC236}">
                  <a16:creationId xmlns:a16="http://schemas.microsoft.com/office/drawing/2014/main" id="{E7833AA4-BEE2-7E47-BA80-004A42C3910E}"/>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65" name="Freeform 3">
              <a:extLst>
                <a:ext uri="{FF2B5EF4-FFF2-40B4-BE49-F238E27FC236}">
                  <a16:creationId xmlns:a16="http://schemas.microsoft.com/office/drawing/2014/main" id="{12864BE7-077D-EA4F-9C41-C7BD45974BB9}"/>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66" name="Freeform 3">
              <a:extLst>
                <a:ext uri="{FF2B5EF4-FFF2-40B4-BE49-F238E27FC236}">
                  <a16:creationId xmlns:a16="http://schemas.microsoft.com/office/drawing/2014/main" id="{47473305-65FB-0242-B51F-95DC4D82FD58}"/>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67" name="Group 66">
            <a:extLst>
              <a:ext uri="{FF2B5EF4-FFF2-40B4-BE49-F238E27FC236}">
                <a16:creationId xmlns:a16="http://schemas.microsoft.com/office/drawing/2014/main" id="{3B3AF531-4BF6-C148-A9EB-E068874799D6}"/>
              </a:ext>
            </a:extLst>
          </p:cNvPr>
          <p:cNvGrpSpPr>
            <a:grpSpLocks noChangeAspect="1"/>
          </p:cNvGrpSpPr>
          <p:nvPr/>
        </p:nvGrpSpPr>
        <p:grpSpPr>
          <a:xfrm>
            <a:off x="7315200" y="3380707"/>
            <a:ext cx="323744" cy="428279"/>
            <a:chOff x="2148431" y="5631601"/>
            <a:chExt cx="1162252" cy="1537535"/>
          </a:xfrm>
          <a:solidFill>
            <a:schemeClr val="bg1"/>
          </a:solidFill>
        </p:grpSpPr>
        <p:sp>
          <p:nvSpPr>
            <p:cNvPr id="68" name="Freeform 67">
              <a:extLst>
                <a:ext uri="{FF2B5EF4-FFF2-40B4-BE49-F238E27FC236}">
                  <a16:creationId xmlns:a16="http://schemas.microsoft.com/office/drawing/2014/main" id="{CF2A947D-FAE3-5B43-9CA2-D0EE9B4F7F4B}"/>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9" name="Group 68">
              <a:extLst>
                <a:ext uri="{FF2B5EF4-FFF2-40B4-BE49-F238E27FC236}">
                  <a16:creationId xmlns:a16="http://schemas.microsoft.com/office/drawing/2014/main" id="{42DAE165-AA05-A847-91B8-5F4C0C347F8B}"/>
                </a:ext>
              </a:extLst>
            </p:cNvPr>
            <p:cNvGrpSpPr/>
            <p:nvPr/>
          </p:nvGrpSpPr>
          <p:grpSpPr>
            <a:xfrm>
              <a:off x="2148431" y="6909383"/>
              <a:ext cx="1162252" cy="259753"/>
              <a:chOff x="2148431" y="6909383"/>
              <a:chExt cx="1162252" cy="259753"/>
            </a:xfrm>
            <a:grpFill/>
          </p:grpSpPr>
          <p:sp>
            <p:nvSpPr>
              <p:cNvPr id="70" name="Freeform 3">
                <a:extLst>
                  <a:ext uri="{FF2B5EF4-FFF2-40B4-BE49-F238E27FC236}">
                    <a16:creationId xmlns:a16="http://schemas.microsoft.com/office/drawing/2014/main" id="{367A4A30-B3D8-D144-A77E-713BAFC4B373}"/>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a:extLst>
                  <a:ext uri="{FF2B5EF4-FFF2-40B4-BE49-F238E27FC236}">
                    <a16:creationId xmlns:a16="http://schemas.microsoft.com/office/drawing/2014/main" id="{CFD0A0D2-3029-4D4A-AAD7-9E1CDB751D16}"/>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3">
                <a:extLst>
                  <a:ext uri="{FF2B5EF4-FFF2-40B4-BE49-F238E27FC236}">
                    <a16:creationId xmlns:a16="http://schemas.microsoft.com/office/drawing/2014/main" id="{DE49C8AE-298D-9941-BD6A-389B9EFC684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3">
                <a:extLst>
                  <a:ext uri="{FF2B5EF4-FFF2-40B4-BE49-F238E27FC236}">
                    <a16:creationId xmlns:a16="http://schemas.microsoft.com/office/drawing/2014/main" id="{BBE9BE70-2243-B041-BEBA-0F44961459B2}"/>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4" name="Group 73">
            <a:extLst>
              <a:ext uri="{FF2B5EF4-FFF2-40B4-BE49-F238E27FC236}">
                <a16:creationId xmlns:a16="http://schemas.microsoft.com/office/drawing/2014/main" id="{4EE76FC5-BACA-3544-AF04-D68FA768E40A}"/>
              </a:ext>
            </a:extLst>
          </p:cNvPr>
          <p:cNvGrpSpPr>
            <a:grpSpLocks noChangeAspect="1"/>
          </p:cNvGrpSpPr>
          <p:nvPr/>
        </p:nvGrpSpPr>
        <p:grpSpPr>
          <a:xfrm>
            <a:off x="4754880" y="3582806"/>
            <a:ext cx="320040" cy="226180"/>
            <a:chOff x="12422526" y="7894806"/>
            <a:chExt cx="514452" cy="363576"/>
          </a:xfrm>
          <a:solidFill>
            <a:schemeClr val="bg1"/>
          </a:solidFill>
        </p:grpSpPr>
        <p:sp>
          <p:nvSpPr>
            <p:cNvPr id="75" name="Freeform 74">
              <a:extLst>
                <a:ext uri="{FF2B5EF4-FFF2-40B4-BE49-F238E27FC236}">
                  <a16:creationId xmlns:a16="http://schemas.microsoft.com/office/drawing/2014/main" id="{02D62A36-653A-4D47-8FCD-AD727BEC98F1}"/>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3">
              <a:extLst>
                <a:ext uri="{FF2B5EF4-FFF2-40B4-BE49-F238E27FC236}">
                  <a16:creationId xmlns:a16="http://schemas.microsoft.com/office/drawing/2014/main" id="{5C07A064-4E5E-8B4C-A263-12428CAD5A9F}"/>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a16="http://schemas.microsoft.com/office/drawing/2014/main" id="{9CFBD961-ADE3-574D-ADB7-47A920B1567E}"/>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Freeform 77">
            <a:extLst>
              <a:ext uri="{FF2B5EF4-FFF2-40B4-BE49-F238E27FC236}">
                <a16:creationId xmlns:a16="http://schemas.microsoft.com/office/drawing/2014/main" id="{592B7A78-1858-F848-8154-54191A7AD4D9}"/>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78">
            <a:extLst>
              <a:ext uri="{FF2B5EF4-FFF2-40B4-BE49-F238E27FC236}">
                <a16:creationId xmlns:a16="http://schemas.microsoft.com/office/drawing/2014/main" id="{BB8C875D-A4B7-F34F-BCEA-E44B3D07D04A}"/>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2B2ADD75-D505-8D41-91B5-325032C945B8}"/>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731792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US" dirty="0"/>
              <a:t>Netherlands</a:t>
            </a:r>
          </a:p>
        </p:txBody>
      </p:sp>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111</a:t>
            </a:fld>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97% of spend and 97%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851695760"/>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1007568220"/>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733A0FC5-A5B2-1642-90B4-D96EC96153A4}"/>
              </a:ext>
            </a:extLst>
          </p:cNvPr>
          <p:cNvPicPr>
            <a:picLocks noChangeAspect="1"/>
          </p:cNvPicPr>
          <p:nvPr/>
        </p:nvPicPr>
        <p:blipFill>
          <a:blip r:embed="rId5"/>
          <a:stretch>
            <a:fillRect/>
          </a:stretch>
        </p:blipFill>
        <p:spPr>
          <a:xfrm>
            <a:off x="237744" y="274320"/>
            <a:ext cx="795528" cy="795528"/>
          </a:xfrm>
          <a:prstGeom prst="rect">
            <a:avLst/>
          </a:prstGeom>
        </p:spPr>
      </p:pic>
    </p:spTree>
    <p:extLst>
      <p:ext uri="{BB962C8B-B14F-4D97-AF65-F5344CB8AC3E}">
        <p14:creationId xmlns:p14="http://schemas.microsoft.com/office/powerpoint/2010/main" val="1671720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Netherlands</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112</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512307875"/>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5" name="Picture 24">
            <a:extLst>
              <a:ext uri="{FF2B5EF4-FFF2-40B4-BE49-F238E27FC236}">
                <a16:creationId xmlns:a16="http://schemas.microsoft.com/office/drawing/2014/main" id="{9B7508E5-AE12-6B48-8BBE-2FBECD9D8F19}"/>
              </a:ext>
            </a:extLst>
          </p:cNvPr>
          <p:cNvPicPr>
            <a:picLocks noChangeAspect="1"/>
          </p:cNvPicPr>
          <p:nvPr/>
        </p:nvPicPr>
        <p:blipFill>
          <a:blip r:embed="rId4"/>
          <a:stretch>
            <a:fillRect/>
          </a:stretch>
        </p:blipFill>
        <p:spPr>
          <a:xfrm>
            <a:off x="237744" y="274320"/>
            <a:ext cx="795528" cy="795528"/>
          </a:xfrm>
          <a:prstGeom prst="rect">
            <a:avLst/>
          </a:prstGeom>
        </p:spPr>
      </p:pic>
      <p:grpSp>
        <p:nvGrpSpPr>
          <p:cNvPr id="27" name="Group 26">
            <a:extLst>
              <a:ext uri="{FF2B5EF4-FFF2-40B4-BE49-F238E27FC236}">
                <a16:creationId xmlns:a16="http://schemas.microsoft.com/office/drawing/2014/main" id="{0B684A8A-02FC-1946-BC1C-27287A18E371}"/>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7D097E1D-9F77-094F-BDCA-B4320D9876E3}"/>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0311C0D3-8278-AF40-8BAC-B947B12BD90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47" name="Freeform 3">
              <a:extLst>
                <a:ext uri="{FF2B5EF4-FFF2-40B4-BE49-F238E27FC236}">
                  <a16:creationId xmlns:a16="http://schemas.microsoft.com/office/drawing/2014/main" id="{F8C19391-0DCA-D04B-9960-B3FBD07ED14E}"/>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49" name="Group 48">
            <a:extLst>
              <a:ext uri="{FF2B5EF4-FFF2-40B4-BE49-F238E27FC236}">
                <a16:creationId xmlns:a16="http://schemas.microsoft.com/office/drawing/2014/main" id="{B76C9FFF-900F-A14E-BED8-ED6A85D9DFB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0" name="Freeform 49">
              <a:extLst>
                <a:ext uri="{FF2B5EF4-FFF2-40B4-BE49-F238E27FC236}">
                  <a16:creationId xmlns:a16="http://schemas.microsoft.com/office/drawing/2014/main" id="{3F7D097D-6162-4E48-BA52-83F3422FF497}"/>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1" name="Group 50">
              <a:extLst>
                <a:ext uri="{FF2B5EF4-FFF2-40B4-BE49-F238E27FC236}">
                  <a16:creationId xmlns:a16="http://schemas.microsoft.com/office/drawing/2014/main" id="{3DFA6EB2-6C27-734A-9F56-4FD6D9E3415D}"/>
                </a:ext>
              </a:extLst>
            </p:cNvPr>
            <p:cNvGrpSpPr/>
            <p:nvPr/>
          </p:nvGrpSpPr>
          <p:grpSpPr>
            <a:xfrm>
              <a:off x="2148431" y="6909383"/>
              <a:ext cx="1162252" cy="259753"/>
              <a:chOff x="2148431" y="6909383"/>
              <a:chExt cx="1162252" cy="259753"/>
            </a:xfrm>
            <a:grpFill/>
          </p:grpSpPr>
          <p:sp>
            <p:nvSpPr>
              <p:cNvPr id="52" name="Freeform 3">
                <a:extLst>
                  <a:ext uri="{FF2B5EF4-FFF2-40B4-BE49-F238E27FC236}">
                    <a16:creationId xmlns:a16="http://schemas.microsoft.com/office/drawing/2014/main" id="{1C279A3F-CB28-BA4F-A0E7-9B0ECCE3D911}"/>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id="{04F6FBD4-D9B7-404C-B790-9EAE936AA34D}"/>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F7495C49-707C-DF4A-8D16-0AFF7CDE1B71}"/>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A681E9A7-F157-FF44-8A3F-15FCC38349BE}"/>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6" name="Group 55">
            <a:extLst>
              <a:ext uri="{FF2B5EF4-FFF2-40B4-BE49-F238E27FC236}">
                <a16:creationId xmlns:a16="http://schemas.microsoft.com/office/drawing/2014/main" id="{F47D3F7A-8BEB-1541-A8C5-0F5FB7947DBE}"/>
              </a:ext>
            </a:extLst>
          </p:cNvPr>
          <p:cNvGrpSpPr>
            <a:grpSpLocks noChangeAspect="1"/>
          </p:cNvGrpSpPr>
          <p:nvPr/>
        </p:nvGrpSpPr>
        <p:grpSpPr>
          <a:xfrm>
            <a:off x="4754880" y="3582806"/>
            <a:ext cx="320040" cy="226180"/>
            <a:chOff x="12422526" y="7894806"/>
            <a:chExt cx="514452" cy="363576"/>
          </a:xfrm>
          <a:solidFill>
            <a:schemeClr val="bg1"/>
          </a:solidFill>
        </p:grpSpPr>
        <p:sp>
          <p:nvSpPr>
            <p:cNvPr id="57" name="Freeform 56">
              <a:extLst>
                <a:ext uri="{FF2B5EF4-FFF2-40B4-BE49-F238E27FC236}">
                  <a16:creationId xmlns:a16="http://schemas.microsoft.com/office/drawing/2014/main" id="{6D395515-0D86-8B4F-A27C-9394D5619E0D}"/>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a16="http://schemas.microsoft.com/office/drawing/2014/main" id="{C9F8594F-BAEC-CD44-BAE2-8C5960432814}"/>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25AAC8BC-71AC-9647-BE0D-D3BD23362CDF}"/>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Freeform 59">
            <a:extLst>
              <a:ext uri="{FF2B5EF4-FFF2-40B4-BE49-F238E27FC236}">
                <a16:creationId xmlns:a16="http://schemas.microsoft.com/office/drawing/2014/main" id="{4C5936DC-DF62-7A4B-96FD-B5131EE3DD73}"/>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60">
            <a:extLst>
              <a:ext uri="{FF2B5EF4-FFF2-40B4-BE49-F238E27FC236}">
                <a16:creationId xmlns:a16="http://schemas.microsoft.com/office/drawing/2014/main" id="{BDC34B03-8AA2-2E4C-8893-DA27718E6255}"/>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296F157D-7D6A-6F4F-A355-2ECD0CE81D9E}"/>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120983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Netherlands</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113</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3638779346"/>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1E678B3B-D1D3-D847-825F-B19198609A19}"/>
              </a:ext>
            </a:extLst>
          </p:cNvPr>
          <p:cNvPicPr>
            <a:picLocks noChangeAspect="1"/>
          </p:cNvPicPr>
          <p:nvPr/>
        </p:nvPicPr>
        <p:blipFill>
          <a:blip r:embed="rId4"/>
          <a:stretch>
            <a:fillRect/>
          </a:stretch>
        </p:blipFill>
        <p:spPr>
          <a:xfrm>
            <a:off x="237744" y="274320"/>
            <a:ext cx="795528" cy="795528"/>
          </a:xfrm>
          <a:prstGeom prst="rect">
            <a:avLst/>
          </a:prstGeom>
        </p:spPr>
      </p:pic>
      <p:grpSp>
        <p:nvGrpSpPr>
          <p:cNvPr id="63" name="Group 62">
            <a:extLst>
              <a:ext uri="{FF2B5EF4-FFF2-40B4-BE49-F238E27FC236}">
                <a16:creationId xmlns:a16="http://schemas.microsoft.com/office/drawing/2014/main" id="{58DCB80A-1A18-A24F-BF88-2B7492E6F5BF}"/>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64" name="Freeform 3">
              <a:extLst>
                <a:ext uri="{FF2B5EF4-FFF2-40B4-BE49-F238E27FC236}">
                  <a16:creationId xmlns:a16="http://schemas.microsoft.com/office/drawing/2014/main" id="{9247CC25-C767-5645-9F4C-E870D2E76339}"/>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65" name="Freeform 3">
              <a:extLst>
                <a:ext uri="{FF2B5EF4-FFF2-40B4-BE49-F238E27FC236}">
                  <a16:creationId xmlns:a16="http://schemas.microsoft.com/office/drawing/2014/main" id="{A219E167-5AA0-A441-8A46-5DAC4837A1C9}"/>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66" name="Freeform 3">
              <a:extLst>
                <a:ext uri="{FF2B5EF4-FFF2-40B4-BE49-F238E27FC236}">
                  <a16:creationId xmlns:a16="http://schemas.microsoft.com/office/drawing/2014/main" id="{F61257EF-767C-8C4C-ADF4-D69E75D8FF8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67" name="Group 66">
            <a:extLst>
              <a:ext uri="{FF2B5EF4-FFF2-40B4-BE49-F238E27FC236}">
                <a16:creationId xmlns:a16="http://schemas.microsoft.com/office/drawing/2014/main" id="{D1AED2AE-A591-1743-80FB-BD0B8BD55591}"/>
              </a:ext>
            </a:extLst>
          </p:cNvPr>
          <p:cNvGrpSpPr>
            <a:grpSpLocks noChangeAspect="1"/>
          </p:cNvGrpSpPr>
          <p:nvPr/>
        </p:nvGrpSpPr>
        <p:grpSpPr>
          <a:xfrm>
            <a:off x="7315200" y="3380707"/>
            <a:ext cx="323744" cy="428279"/>
            <a:chOff x="2148431" y="5631601"/>
            <a:chExt cx="1162252" cy="1537535"/>
          </a:xfrm>
          <a:solidFill>
            <a:schemeClr val="bg1"/>
          </a:solidFill>
        </p:grpSpPr>
        <p:sp>
          <p:nvSpPr>
            <p:cNvPr id="68" name="Freeform 67">
              <a:extLst>
                <a:ext uri="{FF2B5EF4-FFF2-40B4-BE49-F238E27FC236}">
                  <a16:creationId xmlns:a16="http://schemas.microsoft.com/office/drawing/2014/main" id="{D72AAA6A-DD37-2D4A-BA22-AAC60F4144FB}"/>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9" name="Group 68">
              <a:extLst>
                <a:ext uri="{FF2B5EF4-FFF2-40B4-BE49-F238E27FC236}">
                  <a16:creationId xmlns:a16="http://schemas.microsoft.com/office/drawing/2014/main" id="{9CDFD3D5-015B-5647-933C-8614E7BEB2E0}"/>
                </a:ext>
              </a:extLst>
            </p:cNvPr>
            <p:cNvGrpSpPr/>
            <p:nvPr/>
          </p:nvGrpSpPr>
          <p:grpSpPr>
            <a:xfrm>
              <a:off x="2148431" y="6909383"/>
              <a:ext cx="1162252" cy="259753"/>
              <a:chOff x="2148431" y="6909383"/>
              <a:chExt cx="1162252" cy="259753"/>
            </a:xfrm>
            <a:grpFill/>
          </p:grpSpPr>
          <p:sp>
            <p:nvSpPr>
              <p:cNvPr id="70" name="Freeform 3">
                <a:extLst>
                  <a:ext uri="{FF2B5EF4-FFF2-40B4-BE49-F238E27FC236}">
                    <a16:creationId xmlns:a16="http://schemas.microsoft.com/office/drawing/2014/main" id="{81F441BB-7EC8-2A47-85AA-B91BE374C18A}"/>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a:extLst>
                  <a:ext uri="{FF2B5EF4-FFF2-40B4-BE49-F238E27FC236}">
                    <a16:creationId xmlns:a16="http://schemas.microsoft.com/office/drawing/2014/main" id="{5FD7460F-0D0B-DC43-92A4-BADDED0E1F9A}"/>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3">
                <a:extLst>
                  <a:ext uri="{FF2B5EF4-FFF2-40B4-BE49-F238E27FC236}">
                    <a16:creationId xmlns:a16="http://schemas.microsoft.com/office/drawing/2014/main" id="{6B3B3794-2D47-F64A-BE54-9A2061670127}"/>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3">
                <a:extLst>
                  <a:ext uri="{FF2B5EF4-FFF2-40B4-BE49-F238E27FC236}">
                    <a16:creationId xmlns:a16="http://schemas.microsoft.com/office/drawing/2014/main" id="{EF4AB487-59A2-494B-A521-B963425E4320}"/>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4" name="Group 73">
            <a:extLst>
              <a:ext uri="{FF2B5EF4-FFF2-40B4-BE49-F238E27FC236}">
                <a16:creationId xmlns:a16="http://schemas.microsoft.com/office/drawing/2014/main" id="{408438E2-85F9-4E4C-99C1-BBB59551F7AA}"/>
              </a:ext>
            </a:extLst>
          </p:cNvPr>
          <p:cNvGrpSpPr>
            <a:grpSpLocks noChangeAspect="1"/>
          </p:cNvGrpSpPr>
          <p:nvPr/>
        </p:nvGrpSpPr>
        <p:grpSpPr>
          <a:xfrm>
            <a:off x="4754880" y="3582806"/>
            <a:ext cx="320040" cy="226180"/>
            <a:chOff x="12422526" y="7894806"/>
            <a:chExt cx="514452" cy="363576"/>
          </a:xfrm>
          <a:solidFill>
            <a:schemeClr val="bg1"/>
          </a:solidFill>
        </p:grpSpPr>
        <p:sp>
          <p:nvSpPr>
            <p:cNvPr id="75" name="Freeform 74">
              <a:extLst>
                <a:ext uri="{FF2B5EF4-FFF2-40B4-BE49-F238E27FC236}">
                  <a16:creationId xmlns:a16="http://schemas.microsoft.com/office/drawing/2014/main" id="{EBA69A6B-FDF7-2A40-ABBB-BB081A8B205F}"/>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3">
              <a:extLst>
                <a:ext uri="{FF2B5EF4-FFF2-40B4-BE49-F238E27FC236}">
                  <a16:creationId xmlns:a16="http://schemas.microsoft.com/office/drawing/2014/main" id="{345F5E36-496D-8B4C-8A71-FC0E20667517}"/>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a16="http://schemas.microsoft.com/office/drawing/2014/main" id="{215A3F6B-E26C-5E4A-9E7B-B6892773336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Freeform 77">
            <a:extLst>
              <a:ext uri="{FF2B5EF4-FFF2-40B4-BE49-F238E27FC236}">
                <a16:creationId xmlns:a16="http://schemas.microsoft.com/office/drawing/2014/main" id="{E3C29B96-5248-3B41-BABE-2CF3E2E2B47D}"/>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78">
            <a:extLst>
              <a:ext uri="{FF2B5EF4-FFF2-40B4-BE49-F238E27FC236}">
                <a16:creationId xmlns:a16="http://schemas.microsoft.com/office/drawing/2014/main" id="{BDC58C9A-0D83-E342-B64F-7A02BAEB75D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1AA932B5-0A8E-4D41-BB73-4884FB316C9B}"/>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096499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GB" dirty="0"/>
              <a:t>New Zealand</a:t>
            </a:r>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95% of spend and 90%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2760464419"/>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2908728548"/>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CA95D452-7670-4D4D-8A0F-3A0F88731819}"/>
              </a:ext>
            </a:extLst>
          </p:cNvPr>
          <p:cNvPicPr>
            <a:picLocks noChangeAspect="1"/>
          </p:cNvPicPr>
          <p:nvPr/>
        </p:nvPicPr>
        <p:blipFill>
          <a:blip r:embed="rId5"/>
          <a:stretch>
            <a:fillRect/>
          </a:stretch>
        </p:blipFill>
        <p:spPr>
          <a:xfrm>
            <a:off x="235490" y="274320"/>
            <a:ext cx="795528" cy="795528"/>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114</a:t>
            </a:fld>
            <a:endParaRPr lang="en-US" dirty="0"/>
          </a:p>
        </p:txBody>
      </p:sp>
    </p:spTree>
    <p:extLst>
      <p:ext uri="{BB962C8B-B14F-4D97-AF65-F5344CB8AC3E}">
        <p14:creationId xmlns:p14="http://schemas.microsoft.com/office/powerpoint/2010/main" val="467702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New Zealand</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115</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1282929914"/>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5" name="Picture 24">
            <a:extLst>
              <a:ext uri="{FF2B5EF4-FFF2-40B4-BE49-F238E27FC236}">
                <a16:creationId xmlns:a16="http://schemas.microsoft.com/office/drawing/2014/main" id="{B1358A3D-1794-A24D-A169-DB8D7B42353F}"/>
              </a:ext>
            </a:extLst>
          </p:cNvPr>
          <p:cNvPicPr>
            <a:picLocks noChangeAspect="1"/>
          </p:cNvPicPr>
          <p:nvPr/>
        </p:nvPicPr>
        <p:blipFill>
          <a:blip r:embed="rId4"/>
          <a:stretch>
            <a:fillRect/>
          </a:stretch>
        </p:blipFill>
        <p:spPr>
          <a:xfrm>
            <a:off x="235490" y="274320"/>
            <a:ext cx="795528" cy="795528"/>
          </a:xfrm>
          <a:prstGeom prst="rect">
            <a:avLst/>
          </a:prstGeom>
        </p:spPr>
      </p:pic>
      <p:grpSp>
        <p:nvGrpSpPr>
          <p:cNvPr id="29" name="Group 28">
            <a:extLst>
              <a:ext uri="{FF2B5EF4-FFF2-40B4-BE49-F238E27FC236}">
                <a16:creationId xmlns:a16="http://schemas.microsoft.com/office/drawing/2014/main" id="{12807297-DBB0-7948-B1DB-46B3AFED9A2F}"/>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5" name="Freeform 3">
              <a:extLst>
                <a:ext uri="{FF2B5EF4-FFF2-40B4-BE49-F238E27FC236}">
                  <a16:creationId xmlns:a16="http://schemas.microsoft.com/office/drawing/2014/main" id="{B0933715-CEBD-9447-9C76-B90D1D03EEFA}"/>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47" name="Freeform 3">
              <a:extLst>
                <a:ext uri="{FF2B5EF4-FFF2-40B4-BE49-F238E27FC236}">
                  <a16:creationId xmlns:a16="http://schemas.microsoft.com/office/drawing/2014/main" id="{E112AA95-2538-1742-BCDB-0531CD72F824}"/>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49" name="Freeform 3">
              <a:extLst>
                <a:ext uri="{FF2B5EF4-FFF2-40B4-BE49-F238E27FC236}">
                  <a16:creationId xmlns:a16="http://schemas.microsoft.com/office/drawing/2014/main" id="{8192756E-B5D1-6C4A-9994-45C64F5FC06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0" name="Group 49">
            <a:extLst>
              <a:ext uri="{FF2B5EF4-FFF2-40B4-BE49-F238E27FC236}">
                <a16:creationId xmlns:a16="http://schemas.microsoft.com/office/drawing/2014/main" id="{4814A446-F953-2540-8043-80CB5BA01679}"/>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1" name="Freeform 50">
              <a:extLst>
                <a:ext uri="{FF2B5EF4-FFF2-40B4-BE49-F238E27FC236}">
                  <a16:creationId xmlns:a16="http://schemas.microsoft.com/office/drawing/2014/main" id="{8B17DED6-6664-1A45-B6E6-196E9FAF8861}"/>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Group 51">
              <a:extLst>
                <a:ext uri="{FF2B5EF4-FFF2-40B4-BE49-F238E27FC236}">
                  <a16:creationId xmlns:a16="http://schemas.microsoft.com/office/drawing/2014/main" id="{4241271C-7EFD-0348-BFC6-CBDDF39312B8}"/>
                </a:ext>
              </a:extLst>
            </p:cNvPr>
            <p:cNvGrpSpPr/>
            <p:nvPr/>
          </p:nvGrpSpPr>
          <p:grpSpPr>
            <a:xfrm>
              <a:off x="2148431" y="6909383"/>
              <a:ext cx="1162252" cy="259753"/>
              <a:chOff x="2148431" y="6909383"/>
              <a:chExt cx="1162252" cy="259753"/>
            </a:xfrm>
            <a:grpFill/>
          </p:grpSpPr>
          <p:sp>
            <p:nvSpPr>
              <p:cNvPr id="53" name="Freeform 3">
                <a:extLst>
                  <a:ext uri="{FF2B5EF4-FFF2-40B4-BE49-F238E27FC236}">
                    <a16:creationId xmlns:a16="http://schemas.microsoft.com/office/drawing/2014/main" id="{2F91CAA5-B854-6E46-9FB8-5512DE2EE06B}"/>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B17899D3-2B45-4E4F-9A2D-AE475572682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74C7A67C-A332-F14A-8C69-56AAE06842EB}"/>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81012542-1C09-2C49-9ADB-E0A20AFDEE41}"/>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Group 56">
            <a:extLst>
              <a:ext uri="{FF2B5EF4-FFF2-40B4-BE49-F238E27FC236}">
                <a16:creationId xmlns:a16="http://schemas.microsoft.com/office/drawing/2014/main" id="{5A6817D2-0D03-3042-BEC4-32F40DE3DF1F}"/>
              </a:ext>
            </a:extLst>
          </p:cNvPr>
          <p:cNvGrpSpPr>
            <a:grpSpLocks noChangeAspect="1"/>
          </p:cNvGrpSpPr>
          <p:nvPr/>
        </p:nvGrpSpPr>
        <p:grpSpPr>
          <a:xfrm>
            <a:off x="4754880" y="3582806"/>
            <a:ext cx="320040" cy="226180"/>
            <a:chOff x="12422526" y="7894806"/>
            <a:chExt cx="514452" cy="363576"/>
          </a:xfrm>
          <a:solidFill>
            <a:schemeClr val="bg1"/>
          </a:solidFill>
        </p:grpSpPr>
        <p:sp>
          <p:nvSpPr>
            <p:cNvPr id="58" name="Freeform 57">
              <a:extLst>
                <a:ext uri="{FF2B5EF4-FFF2-40B4-BE49-F238E27FC236}">
                  <a16:creationId xmlns:a16="http://schemas.microsoft.com/office/drawing/2014/main" id="{2909E17E-4E13-0E41-85D0-3748A0283C3C}"/>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9FAC6C13-5CE0-0F42-A38A-57344B8A504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CABD7C47-EAAC-664C-89AB-F901F4E00647}"/>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60">
            <a:extLst>
              <a:ext uri="{FF2B5EF4-FFF2-40B4-BE49-F238E27FC236}">
                <a16:creationId xmlns:a16="http://schemas.microsoft.com/office/drawing/2014/main" id="{514F812E-82E2-D547-88FB-8940743A8A2D}"/>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a:extLst>
              <a:ext uri="{FF2B5EF4-FFF2-40B4-BE49-F238E27FC236}">
                <a16:creationId xmlns:a16="http://schemas.microsoft.com/office/drawing/2014/main" id="{6419BF88-8862-6947-B7FA-273478825F3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D32799C7-436E-5947-B487-15CD0404D7F1}"/>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971642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New Zealand</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116</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1450642424"/>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F354F556-137D-0F41-BFE3-D3789C1AD54C}"/>
              </a:ext>
            </a:extLst>
          </p:cNvPr>
          <p:cNvPicPr>
            <a:picLocks noChangeAspect="1"/>
          </p:cNvPicPr>
          <p:nvPr/>
        </p:nvPicPr>
        <p:blipFill>
          <a:blip r:embed="rId4"/>
          <a:stretch>
            <a:fillRect/>
          </a:stretch>
        </p:blipFill>
        <p:spPr>
          <a:xfrm>
            <a:off x="235490" y="274320"/>
            <a:ext cx="795528" cy="795528"/>
          </a:xfrm>
          <a:prstGeom prst="rect">
            <a:avLst/>
          </a:prstGeom>
        </p:spPr>
      </p:pic>
      <p:grpSp>
        <p:nvGrpSpPr>
          <p:cNvPr id="25" name="Group 24">
            <a:extLst>
              <a:ext uri="{FF2B5EF4-FFF2-40B4-BE49-F238E27FC236}">
                <a16:creationId xmlns:a16="http://schemas.microsoft.com/office/drawing/2014/main" id="{8C50F06A-8DD2-4E44-8630-8CCF10DE64F1}"/>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2" name="Freeform 3">
              <a:extLst>
                <a:ext uri="{FF2B5EF4-FFF2-40B4-BE49-F238E27FC236}">
                  <a16:creationId xmlns:a16="http://schemas.microsoft.com/office/drawing/2014/main" id="{4D2031B1-93C7-7547-B394-0672AB49B25D}"/>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3" name="Freeform 3">
              <a:extLst>
                <a:ext uri="{FF2B5EF4-FFF2-40B4-BE49-F238E27FC236}">
                  <a16:creationId xmlns:a16="http://schemas.microsoft.com/office/drawing/2014/main" id="{B7CE8AED-7E0A-254B-86E8-F25654469F74}"/>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4" name="Freeform 3">
              <a:extLst>
                <a:ext uri="{FF2B5EF4-FFF2-40B4-BE49-F238E27FC236}">
                  <a16:creationId xmlns:a16="http://schemas.microsoft.com/office/drawing/2014/main" id="{17FFE7B8-2E02-394A-9948-2B0DAE0670EE}"/>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0" name="Group 49">
            <a:extLst>
              <a:ext uri="{FF2B5EF4-FFF2-40B4-BE49-F238E27FC236}">
                <a16:creationId xmlns:a16="http://schemas.microsoft.com/office/drawing/2014/main" id="{85D98B88-10A0-EE4E-B87A-15CB787A5CEB}"/>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1" name="Freeform 50">
              <a:extLst>
                <a:ext uri="{FF2B5EF4-FFF2-40B4-BE49-F238E27FC236}">
                  <a16:creationId xmlns:a16="http://schemas.microsoft.com/office/drawing/2014/main" id="{DA12A7DD-E44F-AA46-8F13-3F85E872AC34}"/>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Group 51">
              <a:extLst>
                <a:ext uri="{FF2B5EF4-FFF2-40B4-BE49-F238E27FC236}">
                  <a16:creationId xmlns:a16="http://schemas.microsoft.com/office/drawing/2014/main" id="{0BD093A0-34A9-4549-8EC4-18D4C3991ABB}"/>
                </a:ext>
              </a:extLst>
            </p:cNvPr>
            <p:cNvGrpSpPr/>
            <p:nvPr/>
          </p:nvGrpSpPr>
          <p:grpSpPr>
            <a:xfrm>
              <a:off x="2148431" y="6909383"/>
              <a:ext cx="1162252" cy="259753"/>
              <a:chOff x="2148431" y="6909383"/>
              <a:chExt cx="1162252" cy="259753"/>
            </a:xfrm>
            <a:grpFill/>
          </p:grpSpPr>
          <p:sp>
            <p:nvSpPr>
              <p:cNvPr id="53" name="Freeform 3">
                <a:extLst>
                  <a:ext uri="{FF2B5EF4-FFF2-40B4-BE49-F238E27FC236}">
                    <a16:creationId xmlns:a16="http://schemas.microsoft.com/office/drawing/2014/main" id="{13DAC918-C8A4-3B47-971C-5A1E3CC64EA5}"/>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65BC1C0C-55C1-A845-AD32-D7FC1991F4E6}"/>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E2172514-BC44-834E-BB97-0AC889D42928}"/>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6A8A19DC-88CF-7740-BC8F-7DD17AC2D159}"/>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Group 56">
            <a:extLst>
              <a:ext uri="{FF2B5EF4-FFF2-40B4-BE49-F238E27FC236}">
                <a16:creationId xmlns:a16="http://schemas.microsoft.com/office/drawing/2014/main" id="{E23167CE-9652-E941-8EA0-C482FCEFEB47}"/>
              </a:ext>
            </a:extLst>
          </p:cNvPr>
          <p:cNvGrpSpPr>
            <a:grpSpLocks noChangeAspect="1"/>
          </p:cNvGrpSpPr>
          <p:nvPr/>
        </p:nvGrpSpPr>
        <p:grpSpPr>
          <a:xfrm>
            <a:off x="4754880" y="3582806"/>
            <a:ext cx="320040" cy="226180"/>
            <a:chOff x="12422526" y="7894806"/>
            <a:chExt cx="514452" cy="363576"/>
          </a:xfrm>
          <a:solidFill>
            <a:schemeClr val="bg1"/>
          </a:solidFill>
        </p:grpSpPr>
        <p:sp>
          <p:nvSpPr>
            <p:cNvPr id="58" name="Freeform 57">
              <a:extLst>
                <a:ext uri="{FF2B5EF4-FFF2-40B4-BE49-F238E27FC236}">
                  <a16:creationId xmlns:a16="http://schemas.microsoft.com/office/drawing/2014/main" id="{488B1A2F-332D-4C44-B750-632B58F06426}"/>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0D12DE56-99CA-D14B-893F-1F7E0C11DA9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9D411ECB-9030-EE48-A7EB-2E70D88D036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60">
            <a:extLst>
              <a:ext uri="{FF2B5EF4-FFF2-40B4-BE49-F238E27FC236}">
                <a16:creationId xmlns:a16="http://schemas.microsoft.com/office/drawing/2014/main" id="{B6CB871F-C46B-C345-B675-8F49FC77FCEF}"/>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a:extLst>
              <a:ext uri="{FF2B5EF4-FFF2-40B4-BE49-F238E27FC236}">
                <a16:creationId xmlns:a16="http://schemas.microsoft.com/office/drawing/2014/main" id="{D2CC989C-9635-C343-84CC-9AA12F0592AE}"/>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B61E5C53-F69F-3E43-9A50-450970A3AD17}"/>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441804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US" dirty="0"/>
              <a:t>Norway</a:t>
            </a:r>
          </a:p>
        </p:txBody>
      </p:sp>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117</a:t>
            </a:fld>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91% of spend and 84%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916551724"/>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2786326757"/>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53AC76D4-6602-1940-A89A-6DB12B071F95}"/>
              </a:ext>
            </a:extLst>
          </p:cNvPr>
          <p:cNvPicPr>
            <a:picLocks noChangeAspect="1"/>
          </p:cNvPicPr>
          <p:nvPr/>
        </p:nvPicPr>
        <p:blipFill>
          <a:blip r:embed="rId5"/>
          <a:stretch>
            <a:fillRect/>
          </a:stretch>
        </p:blipFill>
        <p:spPr>
          <a:xfrm>
            <a:off x="237515" y="274320"/>
            <a:ext cx="795528" cy="795528"/>
          </a:xfrm>
          <a:prstGeom prst="rect">
            <a:avLst/>
          </a:prstGeom>
        </p:spPr>
      </p:pic>
    </p:spTree>
    <p:extLst>
      <p:ext uri="{BB962C8B-B14F-4D97-AF65-F5344CB8AC3E}">
        <p14:creationId xmlns:p14="http://schemas.microsoft.com/office/powerpoint/2010/main" val="874703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Norway</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118</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9452862"/>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5" name="Picture 24">
            <a:extLst>
              <a:ext uri="{FF2B5EF4-FFF2-40B4-BE49-F238E27FC236}">
                <a16:creationId xmlns:a16="http://schemas.microsoft.com/office/drawing/2014/main" id="{253BE36A-28C4-114A-BC74-8B1BACEF0805}"/>
              </a:ext>
            </a:extLst>
          </p:cNvPr>
          <p:cNvPicPr>
            <a:picLocks noChangeAspect="1"/>
          </p:cNvPicPr>
          <p:nvPr/>
        </p:nvPicPr>
        <p:blipFill>
          <a:blip r:embed="rId4"/>
          <a:stretch>
            <a:fillRect/>
          </a:stretch>
        </p:blipFill>
        <p:spPr>
          <a:xfrm>
            <a:off x="237515" y="274320"/>
            <a:ext cx="795528" cy="795528"/>
          </a:xfrm>
          <a:prstGeom prst="rect">
            <a:avLst/>
          </a:prstGeom>
        </p:spPr>
      </p:pic>
      <p:grpSp>
        <p:nvGrpSpPr>
          <p:cNvPr id="29" name="Group 28">
            <a:extLst>
              <a:ext uri="{FF2B5EF4-FFF2-40B4-BE49-F238E27FC236}">
                <a16:creationId xmlns:a16="http://schemas.microsoft.com/office/drawing/2014/main" id="{2F83B702-3163-9E4D-A2AC-472E1D5657B3}"/>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47" name="Freeform 3">
              <a:extLst>
                <a:ext uri="{FF2B5EF4-FFF2-40B4-BE49-F238E27FC236}">
                  <a16:creationId xmlns:a16="http://schemas.microsoft.com/office/drawing/2014/main" id="{405E3F2B-32E7-2646-8948-7CB95B4C240B}"/>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49" name="Freeform 3">
              <a:extLst>
                <a:ext uri="{FF2B5EF4-FFF2-40B4-BE49-F238E27FC236}">
                  <a16:creationId xmlns:a16="http://schemas.microsoft.com/office/drawing/2014/main" id="{49BEB284-10BD-7E4B-9877-1D08AA52193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50" name="Freeform 3">
              <a:extLst>
                <a:ext uri="{FF2B5EF4-FFF2-40B4-BE49-F238E27FC236}">
                  <a16:creationId xmlns:a16="http://schemas.microsoft.com/office/drawing/2014/main" id="{6AE7C79D-4278-1346-868B-350B1A54ECA9}"/>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1" name="Group 50">
            <a:extLst>
              <a:ext uri="{FF2B5EF4-FFF2-40B4-BE49-F238E27FC236}">
                <a16:creationId xmlns:a16="http://schemas.microsoft.com/office/drawing/2014/main" id="{174A6550-0145-344D-8FDB-60D013B5888A}"/>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2" name="Freeform 51">
              <a:extLst>
                <a:ext uri="{FF2B5EF4-FFF2-40B4-BE49-F238E27FC236}">
                  <a16:creationId xmlns:a16="http://schemas.microsoft.com/office/drawing/2014/main" id="{AF9DC559-B4E5-4B46-85B5-61A623B4EDBE}"/>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3" name="Group 52">
              <a:extLst>
                <a:ext uri="{FF2B5EF4-FFF2-40B4-BE49-F238E27FC236}">
                  <a16:creationId xmlns:a16="http://schemas.microsoft.com/office/drawing/2014/main" id="{D15627F2-E10B-6A49-8BAE-C03C3D3717AE}"/>
                </a:ext>
              </a:extLst>
            </p:cNvPr>
            <p:cNvGrpSpPr/>
            <p:nvPr/>
          </p:nvGrpSpPr>
          <p:grpSpPr>
            <a:xfrm>
              <a:off x="2148431" y="6909383"/>
              <a:ext cx="1162252" cy="259753"/>
              <a:chOff x="2148431" y="6909383"/>
              <a:chExt cx="1162252" cy="259753"/>
            </a:xfrm>
            <a:grpFill/>
          </p:grpSpPr>
          <p:sp>
            <p:nvSpPr>
              <p:cNvPr id="54" name="Freeform 3">
                <a:extLst>
                  <a:ext uri="{FF2B5EF4-FFF2-40B4-BE49-F238E27FC236}">
                    <a16:creationId xmlns:a16="http://schemas.microsoft.com/office/drawing/2014/main" id="{C6E4C06C-56CC-D54F-821F-43C837D2D08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5DC6E8D1-535D-5E4C-BF5A-1E51BE141676}"/>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0BC8DCD9-2CCC-BF43-9194-69BF2B6DAC21}"/>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id="{013B9907-1AEB-1B4C-B6B5-6E5779AFECFB}"/>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8" name="Group 57">
            <a:extLst>
              <a:ext uri="{FF2B5EF4-FFF2-40B4-BE49-F238E27FC236}">
                <a16:creationId xmlns:a16="http://schemas.microsoft.com/office/drawing/2014/main" id="{ACB1E8AD-B5CE-9145-9045-7C5C1D12AFBD}"/>
              </a:ext>
            </a:extLst>
          </p:cNvPr>
          <p:cNvGrpSpPr>
            <a:grpSpLocks noChangeAspect="1"/>
          </p:cNvGrpSpPr>
          <p:nvPr/>
        </p:nvGrpSpPr>
        <p:grpSpPr>
          <a:xfrm>
            <a:off x="4754880" y="3582806"/>
            <a:ext cx="320040" cy="226180"/>
            <a:chOff x="12422526" y="7894806"/>
            <a:chExt cx="514452" cy="363576"/>
          </a:xfrm>
          <a:solidFill>
            <a:schemeClr val="bg1"/>
          </a:solidFill>
        </p:grpSpPr>
        <p:sp>
          <p:nvSpPr>
            <p:cNvPr id="59" name="Freeform 58">
              <a:extLst>
                <a:ext uri="{FF2B5EF4-FFF2-40B4-BE49-F238E27FC236}">
                  <a16:creationId xmlns:a16="http://schemas.microsoft.com/office/drawing/2014/main" id="{FA7CE53E-FE81-464F-A98E-87920BFE0214}"/>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C5AE9C63-A371-C847-A893-27F575EEFF55}"/>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id="{0082198F-97F3-3345-99D4-E967C1F2B9B6}"/>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Freeform 61">
            <a:extLst>
              <a:ext uri="{FF2B5EF4-FFF2-40B4-BE49-F238E27FC236}">
                <a16:creationId xmlns:a16="http://schemas.microsoft.com/office/drawing/2014/main" id="{F79AACF7-AF7F-0742-9DC6-B4D8A275CAB2}"/>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62">
            <a:extLst>
              <a:ext uri="{FF2B5EF4-FFF2-40B4-BE49-F238E27FC236}">
                <a16:creationId xmlns:a16="http://schemas.microsoft.com/office/drawing/2014/main" id="{EE269831-88B4-7248-8193-BF452F4A30BF}"/>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18A4A31B-93EB-6F4F-8EE4-7ED86FDAA13B}"/>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842430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Norway</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119</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1559561420"/>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EF99F5D6-4F7D-BB44-B1C9-E64990482CD5}"/>
              </a:ext>
            </a:extLst>
          </p:cNvPr>
          <p:cNvPicPr>
            <a:picLocks noChangeAspect="1"/>
          </p:cNvPicPr>
          <p:nvPr/>
        </p:nvPicPr>
        <p:blipFill>
          <a:blip r:embed="rId4"/>
          <a:stretch>
            <a:fillRect/>
          </a:stretch>
        </p:blipFill>
        <p:spPr>
          <a:xfrm>
            <a:off x="237515" y="274320"/>
            <a:ext cx="795528" cy="795528"/>
          </a:xfrm>
          <a:prstGeom prst="rect">
            <a:avLst/>
          </a:prstGeom>
        </p:spPr>
      </p:pic>
      <p:grpSp>
        <p:nvGrpSpPr>
          <p:cNvPr id="25" name="Group 24">
            <a:extLst>
              <a:ext uri="{FF2B5EF4-FFF2-40B4-BE49-F238E27FC236}">
                <a16:creationId xmlns:a16="http://schemas.microsoft.com/office/drawing/2014/main" id="{B9F53DBE-A052-9340-9907-6F584A99B8D7}"/>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2" name="Freeform 3">
              <a:extLst>
                <a:ext uri="{FF2B5EF4-FFF2-40B4-BE49-F238E27FC236}">
                  <a16:creationId xmlns:a16="http://schemas.microsoft.com/office/drawing/2014/main" id="{5512F76A-E97B-4B46-81B2-07666CE8D6BD}"/>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3" name="Freeform 3">
              <a:extLst>
                <a:ext uri="{FF2B5EF4-FFF2-40B4-BE49-F238E27FC236}">
                  <a16:creationId xmlns:a16="http://schemas.microsoft.com/office/drawing/2014/main" id="{B5FA3F6B-928D-0340-98B8-8B63475EA4D7}"/>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4" name="Freeform 3">
              <a:extLst>
                <a:ext uri="{FF2B5EF4-FFF2-40B4-BE49-F238E27FC236}">
                  <a16:creationId xmlns:a16="http://schemas.microsoft.com/office/drawing/2014/main" id="{65DEF66E-EDC8-AE4C-A890-942792F16F2B}"/>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0" name="Group 49">
            <a:extLst>
              <a:ext uri="{FF2B5EF4-FFF2-40B4-BE49-F238E27FC236}">
                <a16:creationId xmlns:a16="http://schemas.microsoft.com/office/drawing/2014/main" id="{9AE588B6-9FB7-4A4F-B4DA-83EC0E2D05BE}"/>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1" name="Freeform 50">
              <a:extLst>
                <a:ext uri="{FF2B5EF4-FFF2-40B4-BE49-F238E27FC236}">
                  <a16:creationId xmlns:a16="http://schemas.microsoft.com/office/drawing/2014/main" id="{1C4A675A-3882-AF4E-9D6A-46BF633A305C}"/>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Group 51">
              <a:extLst>
                <a:ext uri="{FF2B5EF4-FFF2-40B4-BE49-F238E27FC236}">
                  <a16:creationId xmlns:a16="http://schemas.microsoft.com/office/drawing/2014/main" id="{920496E3-4D74-2E48-87F3-02958CD3E582}"/>
                </a:ext>
              </a:extLst>
            </p:cNvPr>
            <p:cNvGrpSpPr/>
            <p:nvPr/>
          </p:nvGrpSpPr>
          <p:grpSpPr>
            <a:xfrm>
              <a:off x="2148431" y="6909383"/>
              <a:ext cx="1162252" cy="259753"/>
              <a:chOff x="2148431" y="6909383"/>
              <a:chExt cx="1162252" cy="259753"/>
            </a:xfrm>
            <a:grpFill/>
          </p:grpSpPr>
          <p:sp>
            <p:nvSpPr>
              <p:cNvPr id="53" name="Freeform 3">
                <a:extLst>
                  <a:ext uri="{FF2B5EF4-FFF2-40B4-BE49-F238E27FC236}">
                    <a16:creationId xmlns:a16="http://schemas.microsoft.com/office/drawing/2014/main" id="{9C86BF49-F36B-EC4F-B857-B9D8D2BA15A1}"/>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851054B0-078F-1C43-91B5-4E58A7EB0C0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6E4B5C01-C8D8-5441-B845-F8C7F1F393FD}"/>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04C16535-A7B9-5B45-901B-D3E94CAC4AAD}"/>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Group 56">
            <a:extLst>
              <a:ext uri="{FF2B5EF4-FFF2-40B4-BE49-F238E27FC236}">
                <a16:creationId xmlns:a16="http://schemas.microsoft.com/office/drawing/2014/main" id="{FA0887EC-563D-AF43-BCE9-F0F4477F4AD4}"/>
              </a:ext>
            </a:extLst>
          </p:cNvPr>
          <p:cNvGrpSpPr>
            <a:grpSpLocks noChangeAspect="1"/>
          </p:cNvGrpSpPr>
          <p:nvPr/>
        </p:nvGrpSpPr>
        <p:grpSpPr>
          <a:xfrm>
            <a:off x="4754880" y="3582806"/>
            <a:ext cx="320040" cy="226180"/>
            <a:chOff x="12422526" y="7894806"/>
            <a:chExt cx="514452" cy="363576"/>
          </a:xfrm>
          <a:solidFill>
            <a:schemeClr val="bg1"/>
          </a:solidFill>
        </p:grpSpPr>
        <p:sp>
          <p:nvSpPr>
            <p:cNvPr id="58" name="Freeform 57">
              <a:extLst>
                <a:ext uri="{FF2B5EF4-FFF2-40B4-BE49-F238E27FC236}">
                  <a16:creationId xmlns:a16="http://schemas.microsoft.com/office/drawing/2014/main" id="{BEFAC4D4-837C-7340-B299-354CBC5C7D9B}"/>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399B8619-2F1F-364D-9E8A-E895B91C8C05}"/>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36BF5616-B5B9-8949-A2A8-9C65281A9558}"/>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60">
            <a:extLst>
              <a:ext uri="{FF2B5EF4-FFF2-40B4-BE49-F238E27FC236}">
                <a16:creationId xmlns:a16="http://schemas.microsoft.com/office/drawing/2014/main" id="{16784684-C05D-A94F-A4D7-160D82A5284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a:extLst>
              <a:ext uri="{FF2B5EF4-FFF2-40B4-BE49-F238E27FC236}">
                <a16:creationId xmlns:a16="http://schemas.microsoft.com/office/drawing/2014/main" id="{E8C1B568-2A78-3747-8ED8-1E974BDF1DCB}"/>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5CCF509C-B7F1-094D-B41E-785E5F4576B3}"/>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080755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itle 1"/>
          <p:cNvSpPr>
            <a:spLocks noGrp="1"/>
          </p:cNvSpPr>
          <p:nvPr>
            <p:ph type="title"/>
          </p:nvPr>
        </p:nvSpPr>
        <p:spPr/>
        <p:txBody>
          <a:bodyPr/>
          <a:lstStyle/>
          <a:p>
            <a:r>
              <a:rPr lang="en-US" dirty="0"/>
              <a:t>Transactions Breakdown by Merchant Acceptance: Americas</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12</a:t>
            </a:fld>
            <a:endParaRPr lang="en-US" dirty="0"/>
          </a:p>
        </p:txBody>
      </p:sp>
      <p:sp>
        <p:nvSpPr>
          <p:cNvPr id="71" name="Text Placeholder 3"/>
          <p:cNvSpPr>
            <a:spLocks noGrp="1"/>
          </p:cNvSpPr>
          <p:nvPr>
            <p:ph type="body" sz="quarter" idx="11"/>
          </p:nvPr>
        </p:nvSpPr>
        <p:spPr>
          <a:xfrm>
            <a:off x="387350" y="699982"/>
            <a:ext cx="8371575" cy="332399"/>
          </a:xfrm>
        </p:spPr>
        <p:txBody>
          <a:bodyPr/>
          <a:lstStyle/>
          <a:p>
            <a:pPr marL="4813" indent="0"/>
            <a:r>
              <a:rPr lang="en-US" dirty="0"/>
              <a:t>An analysis of the Concur spend for ~5.6K clients from our client base across the Americas has shown that </a:t>
            </a:r>
            <a:br>
              <a:rPr lang="en-US" dirty="0"/>
            </a:br>
            <a:r>
              <a:rPr lang="en-US" dirty="0"/>
              <a:t>Amex-accepting merchants account for as much as 98% of transactions and no less than 78% of transactions.</a:t>
            </a:r>
            <a:r>
              <a:rPr lang="en-US" baseline="30000" dirty="0"/>
              <a:t>1, 2</a:t>
            </a:r>
          </a:p>
        </p:txBody>
      </p:sp>
      <p:sp>
        <p:nvSpPr>
          <p:cNvPr id="36" name="Slide Number Placeholder 3"/>
          <p:cNvSpPr txBox="1">
            <a:spLocks/>
          </p:cNvSpPr>
          <p:nvPr/>
        </p:nvSpPr>
        <p:spPr bwMode="gray">
          <a:xfrm>
            <a:off x="8101013" y="4981488"/>
            <a:ext cx="868362" cy="16201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57175" indent="-257175" algn="l" defTabSz="342900" rtl="0" eaLnBrk="1" fontAlgn="base" hangingPunct="1">
              <a:lnSpc>
                <a:spcPct val="100000"/>
              </a:lnSpc>
              <a:spcBef>
                <a:spcPts val="0"/>
              </a:spcBef>
              <a:spcAft>
                <a:spcPts val="0"/>
              </a:spcAft>
              <a:buFont typeface="Arial" charset="0"/>
              <a:buNone/>
              <a:defRPr b="0" i="0" kern="1200">
                <a:solidFill>
                  <a:schemeClr val="bg2"/>
                </a:solidFill>
                <a:latin typeface="BentonSans Light" charset="0"/>
                <a:ea typeface="BentonSans Light" charset="0"/>
                <a:cs typeface="BentonSans Light" charset="0"/>
              </a:defRPr>
            </a:lvl1pPr>
            <a:lvl2pPr marL="170260" indent="-170260" algn="l" defTabSz="342900" rtl="0" eaLnBrk="1" fontAlgn="base" hangingPunct="1">
              <a:lnSpc>
                <a:spcPct val="100000"/>
              </a:lnSpc>
              <a:spcBef>
                <a:spcPts val="0"/>
              </a:spcBef>
              <a:spcAft>
                <a:spcPts val="0"/>
              </a:spcAft>
              <a:buFont typeface="Arial" charset="0"/>
              <a:buChar char="•"/>
              <a:defRPr sz="1350" b="0" i="0" kern="1200">
                <a:solidFill>
                  <a:schemeClr val="bg2"/>
                </a:solidFill>
                <a:latin typeface="BentonSans Light" charset="0"/>
                <a:ea typeface="BentonSans Light" charset="0"/>
                <a:cs typeface="BentonSans Light" charset="0"/>
              </a:defRPr>
            </a:lvl2pPr>
            <a:lvl3pPr marL="558404" indent="-216694" algn="l" defTabSz="342900" rtl="0" eaLnBrk="1" fontAlgn="base" hangingPunct="1">
              <a:lnSpc>
                <a:spcPct val="100000"/>
              </a:lnSpc>
              <a:spcBef>
                <a:spcPts val="0"/>
              </a:spcBef>
              <a:spcAft>
                <a:spcPts val="0"/>
              </a:spcAft>
              <a:buFont typeface="Arial" pitchFamily="34" charset="0"/>
              <a:buChar char="–"/>
              <a:defRPr b="0" i="0" kern="1200">
                <a:solidFill>
                  <a:schemeClr val="bg2"/>
                </a:solidFill>
                <a:latin typeface="BentonSans Light" charset="0"/>
                <a:ea typeface="BentonSans Light" charset="0"/>
                <a:cs typeface="BentonSans Light" charset="0"/>
              </a:defRPr>
            </a:lvl3pPr>
            <a:lvl4pPr marL="862013" indent="-171450"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4pPr>
            <a:lvl5pPr marL="1197769" indent="-169069"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endParaRPr lang="en-US" dirty="0">
              <a:solidFill>
                <a:srgbClr val="002663"/>
              </a:solidFill>
            </a:endParaRPr>
          </a:p>
        </p:txBody>
      </p:sp>
      <p:sp>
        <p:nvSpPr>
          <p:cNvPr id="42" name="Text Placeholder 49"/>
          <p:cNvSpPr>
            <a:spLocks noGrp="1"/>
          </p:cNvSpPr>
          <p:nvPr>
            <p:custDataLst>
              <p:tags r:id="rId1"/>
            </p:custDataLst>
          </p:nvPr>
        </p:nvSpPr>
        <p:spPr bwMode="gray">
          <a:xfrm>
            <a:off x="6750844" y="263723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5" name="Text Placeholder 47"/>
          <p:cNvSpPr>
            <a:spLocks noGrp="1"/>
          </p:cNvSpPr>
          <p:nvPr>
            <p:custDataLst>
              <p:tags r:id="rId2"/>
            </p:custDataLst>
          </p:nvPr>
        </p:nvSpPr>
        <p:spPr bwMode="gray">
          <a:xfrm>
            <a:off x="5472113" y="272295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6" name="Text Placeholder 48"/>
          <p:cNvSpPr>
            <a:spLocks noGrp="1"/>
          </p:cNvSpPr>
          <p:nvPr>
            <p:custDataLst>
              <p:tags r:id="rId3"/>
            </p:custDataLst>
          </p:nvPr>
        </p:nvSpPr>
        <p:spPr bwMode="gray">
          <a:xfrm>
            <a:off x="5472113" y="160853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8" name="Text Placeholder 45"/>
          <p:cNvSpPr>
            <a:spLocks noGrp="1"/>
          </p:cNvSpPr>
          <p:nvPr>
            <p:custDataLst>
              <p:tags r:id="rId4"/>
            </p:custDataLst>
          </p:nvPr>
        </p:nvSpPr>
        <p:spPr bwMode="gray">
          <a:xfrm>
            <a:off x="4829176" y="269438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9" name="Text Placeholder 46"/>
          <p:cNvSpPr>
            <a:spLocks noGrp="1"/>
          </p:cNvSpPr>
          <p:nvPr>
            <p:custDataLst>
              <p:tags r:id="rId5"/>
            </p:custDataLst>
          </p:nvPr>
        </p:nvSpPr>
        <p:spPr bwMode="gray">
          <a:xfrm>
            <a:off x="4856560" y="1579959"/>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1" name="Text Placeholder 43"/>
          <p:cNvSpPr>
            <a:spLocks noGrp="1"/>
          </p:cNvSpPr>
          <p:nvPr>
            <p:custDataLst>
              <p:tags r:id="rId6"/>
            </p:custDataLst>
          </p:nvPr>
        </p:nvSpPr>
        <p:spPr bwMode="gray">
          <a:xfrm>
            <a:off x="4186238" y="2662238"/>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2" name="Text Placeholder 44"/>
          <p:cNvSpPr>
            <a:spLocks noGrp="1"/>
          </p:cNvSpPr>
          <p:nvPr>
            <p:custDataLst>
              <p:tags r:id="rId7"/>
            </p:custDataLst>
          </p:nvPr>
        </p:nvSpPr>
        <p:spPr bwMode="gray">
          <a:xfrm>
            <a:off x="4213622" y="1547813"/>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4" name="Text Placeholder 25"/>
          <p:cNvSpPr>
            <a:spLocks noGrp="1"/>
          </p:cNvSpPr>
          <p:nvPr>
            <p:custDataLst>
              <p:tags r:id="rId8"/>
            </p:custDataLst>
          </p:nvPr>
        </p:nvSpPr>
        <p:spPr bwMode="gray">
          <a:xfrm>
            <a:off x="3546872" y="2676525"/>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5" name="Text Placeholder 26"/>
          <p:cNvSpPr>
            <a:spLocks noGrp="1"/>
          </p:cNvSpPr>
          <p:nvPr>
            <p:custDataLst>
              <p:tags r:id="rId9"/>
            </p:custDataLst>
          </p:nvPr>
        </p:nvSpPr>
        <p:spPr bwMode="gray">
          <a:xfrm>
            <a:off x="3574257" y="1562100"/>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7" name="Text Placeholder 18"/>
          <p:cNvSpPr>
            <a:spLocks noGrp="1"/>
          </p:cNvSpPr>
          <p:nvPr>
            <p:custDataLst>
              <p:tags r:id="rId10"/>
            </p:custDataLst>
          </p:nvPr>
        </p:nvSpPr>
        <p:spPr bwMode="gray">
          <a:xfrm>
            <a:off x="2907507" y="264080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9" name="Text Placeholder 13"/>
          <p:cNvSpPr>
            <a:spLocks noGrp="1"/>
          </p:cNvSpPr>
          <p:nvPr>
            <p:custDataLst>
              <p:tags r:id="rId11"/>
            </p:custDataLst>
          </p:nvPr>
        </p:nvSpPr>
        <p:spPr bwMode="gray">
          <a:xfrm>
            <a:off x="2264569" y="279439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0" name="Text Placeholder 14"/>
          <p:cNvSpPr>
            <a:spLocks noGrp="1"/>
          </p:cNvSpPr>
          <p:nvPr>
            <p:custDataLst>
              <p:tags r:id="rId12"/>
            </p:custDataLst>
          </p:nvPr>
        </p:nvSpPr>
        <p:spPr bwMode="gray">
          <a:xfrm>
            <a:off x="2264569" y="1679972"/>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1" name="Text Placeholder 12"/>
          <p:cNvSpPr>
            <a:spLocks noGrp="1"/>
          </p:cNvSpPr>
          <p:nvPr>
            <p:custDataLst>
              <p:tags r:id="rId13"/>
            </p:custDataLst>
          </p:nvPr>
        </p:nvSpPr>
        <p:spPr bwMode="gray">
          <a:xfrm>
            <a:off x="6111478" y="278010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2" name="Text Placeholder 14"/>
          <p:cNvSpPr>
            <a:spLocks noGrp="1"/>
          </p:cNvSpPr>
          <p:nvPr>
            <p:custDataLst>
              <p:tags r:id="rId14"/>
            </p:custDataLst>
          </p:nvPr>
        </p:nvSpPr>
        <p:spPr bwMode="gray">
          <a:xfrm>
            <a:off x="7393782" y="285511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3" name="Text Placeholder 13"/>
          <p:cNvSpPr>
            <a:spLocks noGrp="1"/>
          </p:cNvSpPr>
          <p:nvPr>
            <p:custDataLst>
              <p:tags r:id="rId15"/>
            </p:custDataLst>
          </p:nvPr>
        </p:nvSpPr>
        <p:spPr bwMode="gray">
          <a:xfrm>
            <a:off x="6111478" y="166568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4" name="Text Placeholder 15"/>
          <p:cNvSpPr>
            <a:spLocks noGrp="1"/>
          </p:cNvSpPr>
          <p:nvPr>
            <p:custDataLst>
              <p:tags r:id="rId16"/>
            </p:custDataLst>
          </p:nvPr>
        </p:nvSpPr>
        <p:spPr bwMode="gray">
          <a:xfrm>
            <a:off x="7393782" y="174069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5" name="Text Placeholder 49">
            <a:extLst>
              <a:ext uri="{FF2B5EF4-FFF2-40B4-BE49-F238E27FC236}">
                <a16:creationId xmlns:a16="http://schemas.microsoft.com/office/drawing/2014/main" id="{F21EBCEA-628F-414B-B992-A7F53F8338BC}"/>
              </a:ext>
            </a:extLst>
          </p:cNvPr>
          <p:cNvSpPr>
            <a:spLocks noGrp="1"/>
          </p:cNvSpPr>
          <p:nvPr>
            <p:custDataLst>
              <p:tags r:id="rId17"/>
            </p:custDataLst>
          </p:nvPr>
        </p:nvSpPr>
        <p:spPr bwMode="gray">
          <a:xfrm>
            <a:off x="6750844" y="268077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72" name="Text Placeholder 47">
            <a:extLst>
              <a:ext uri="{FF2B5EF4-FFF2-40B4-BE49-F238E27FC236}">
                <a16:creationId xmlns:a16="http://schemas.microsoft.com/office/drawing/2014/main" id="{CA89AD04-0971-4941-A79C-3DA8B97FA848}"/>
              </a:ext>
            </a:extLst>
          </p:cNvPr>
          <p:cNvSpPr>
            <a:spLocks noGrp="1"/>
          </p:cNvSpPr>
          <p:nvPr>
            <p:custDataLst>
              <p:tags r:id="rId18"/>
            </p:custDataLst>
          </p:nvPr>
        </p:nvSpPr>
        <p:spPr bwMode="gray">
          <a:xfrm>
            <a:off x="5472113" y="2766501"/>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75" name="Text Placeholder 48">
            <a:extLst>
              <a:ext uri="{FF2B5EF4-FFF2-40B4-BE49-F238E27FC236}">
                <a16:creationId xmlns:a16="http://schemas.microsoft.com/office/drawing/2014/main" id="{07CED3D8-0E4B-984F-9FBA-8545F208079B}"/>
              </a:ext>
            </a:extLst>
          </p:cNvPr>
          <p:cNvSpPr>
            <a:spLocks noGrp="1"/>
          </p:cNvSpPr>
          <p:nvPr>
            <p:custDataLst>
              <p:tags r:id="rId19"/>
            </p:custDataLst>
          </p:nvPr>
        </p:nvSpPr>
        <p:spPr bwMode="gray">
          <a:xfrm>
            <a:off x="5472113" y="165207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76" name="Text Placeholder 45">
            <a:extLst>
              <a:ext uri="{FF2B5EF4-FFF2-40B4-BE49-F238E27FC236}">
                <a16:creationId xmlns:a16="http://schemas.microsoft.com/office/drawing/2014/main" id="{2BECCF88-3947-6F4A-A042-C95F923B3A92}"/>
              </a:ext>
            </a:extLst>
          </p:cNvPr>
          <p:cNvSpPr>
            <a:spLocks noGrp="1"/>
          </p:cNvSpPr>
          <p:nvPr>
            <p:custDataLst>
              <p:tags r:id="rId20"/>
            </p:custDataLst>
          </p:nvPr>
        </p:nvSpPr>
        <p:spPr bwMode="gray">
          <a:xfrm>
            <a:off x="4829176" y="273792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77" name="Text Placeholder 46">
            <a:extLst>
              <a:ext uri="{FF2B5EF4-FFF2-40B4-BE49-F238E27FC236}">
                <a16:creationId xmlns:a16="http://schemas.microsoft.com/office/drawing/2014/main" id="{50EDD603-CC68-DA46-BE87-64CC4631DE9F}"/>
              </a:ext>
            </a:extLst>
          </p:cNvPr>
          <p:cNvSpPr>
            <a:spLocks noGrp="1"/>
          </p:cNvSpPr>
          <p:nvPr>
            <p:custDataLst>
              <p:tags r:id="rId21"/>
            </p:custDataLst>
          </p:nvPr>
        </p:nvSpPr>
        <p:spPr bwMode="gray">
          <a:xfrm>
            <a:off x="4856560" y="1623501"/>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78" name="Text Placeholder 43">
            <a:extLst>
              <a:ext uri="{FF2B5EF4-FFF2-40B4-BE49-F238E27FC236}">
                <a16:creationId xmlns:a16="http://schemas.microsoft.com/office/drawing/2014/main" id="{5A65991D-6ED1-FE4A-AACC-44D1A0EA92A4}"/>
              </a:ext>
            </a:extLst>
          </p:cNvPr>
          <p:cNvSpPr>
            <a:spLocks noGrp="1"/>
          </p:cNvSpPr>
          <p:nvPr>
            <p:custDataLst>
              <p:tags r:id="rId22"/>
            </p:custDataLst>
          </p:nvPr>
        </p:nvSpPr>
        <p:spPr bwMode="gray">
          <a:xfrm>
            <a:off x="4186238" y="2705780"/>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79" name="Text Placeholder 44">
            <a:extLst>
              <a:ext uri="{FF2B5EF4-FFF2-40B4-BE49-F238E27FC236}">
                <a16:creationId xmlns:a16="http://schemas.microsoft.com/office/drawing/2014/main" id="{29E52783-CF2C-4741-93CF-BECBFE5DB31F}"/>
              </a:ext>
            </a:extLst>
          </p:cNvPr>
          <p:cNvSpPr>
            <a:spLocks noGrp="1"/>
          </p:cNvSpPr>
          <p:nvPr>
            <p:custDataLst>
              <p:tags r:id="rId23"/>
            </p:custDataLst>
          </p:nvPr>
        </p:nvSpPr>
        <p:spPr bwMode="gray">
          <a:xfrm>
            <a:off x="4213622" y="1591355"/>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80" name="Text Placeholder 25">
            <a:extLst>
              <a:ext uri="{FF2B5EF4-FFF2-40B4-BE49-F238E27FC236}">
                <a16:creationId xmlns:a16="http://schemas.microsoft.com/office/drawing/2014/main" id="{964383F5-467B-6242-9F60-2FA458B9AB23}"/>
              </a:ext>
            </a:extLst>
          </p:cNvPr>
          <p:cNvSpPr>
            <a:spLocks noGrp="1"/>
          </p:cNvSpPr>
          <p:nvPr>
            <p:custDataLst>
              <p:tags r:id="rId24"/>
            </p:custDataLst>
          </p:nvPr>
        </p:nvSpPr>
        <p:spPr bwMode="gray">
          <a:xfrm>
            <a:off x="3546872" y="272006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81" name="Text Placeholder 26">
            <a:extLst>
              <a:ext uri="{FF2B5EF4-FFF2-40B4-BE49-F238E27FC236}">
                <a16:creationId xmlns:a16="http://schemas.microsoft.com/office/drawing/2014/main" id="{D66DA77C-D0AC-604F-A76E-312EB1F928B6}"/>
              </a:ext>
            </a:extLst>
          </p:cNvPr>
          <p:cNvSpPr>
            <a:spLocks noGrp="1"/>
          </p:cNvSpPr>
          <p:nvPr>
            <p:custDataLst>
              <p:tags r:id="rId25"/>
            </p:custDataLst>
          </p:nvPr>
        </p:nvSpPr>
        <p:spPr bwMode="gray">
          <a:xfrm>
            <a:off x="3574257" y="1605642"/>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82" name="Text Placeholder 18">
            <a:extLst>
              <a:ext uri="{FF2B5EF4-FFF2-40B4-BE49-F238E27FC236}">
                <a16:creationId xmlns:a16="http://schemas.microsoft.com/office/drawing/2014/main" id="{E3DAFC95-F614-9C44-BA9E-183890D57BE5}"/>
              </a:ext>
            </a:extLst>
          </p:cNvPr>
          <p:cNvSpPr>
            <a:spLocks noGrp="1"/>
          </p:cNvSpPr>
          <p:nvPr>
            <p:custDataLst>
              <p:tags r:id="rId26"/>
            </p:custDataLst>
          </p:nvPr>
        </p:nvSpPr>
        <p:spPr bwMode="gray">
          <a:xfrm>
            <a:off x="2907507" y="268434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83" name="Text Placeholder 13">
            <a:extLst>
              <a:ext uri="{FF2B5EF4-FFF2-40B4-BE49-F238E27FC236}">
                <a16:creationId xmlns:a16="http://schemas.microsoft.com/office/drawing/2014/main" id="{5ADE942A-2EE1-5048-AFF8-E7E68E16867E}"/>
              </a:ext>
            </a:extLst>
          </p:cNvPr>
          <p:cNvSpPr>
            <a:spLocks noGrp="1"/>
          </p:cNvSpPr>
          <p:nvPr>
            <p:custDataLst>
              <p:tags r:id="rId27"/>
            </p:custDataLst>
          </p:nvPr>
        </p:nvSpPr>
        <p:spPr bwMode="gray">
          <a:xfrm>
            <a:off x="2264569" y="283793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84" name="Text Placeholder 14">
            <a:extLst>
              <a:ext uri="{FF2B5EF4-FFF2-40B4-BE49-F238E27FC236}">
                <a16:creationId xmlns:a16="http://schemas.microsoft.com/office/drawing/2014/main" id="{C886FB52-FBDB-2444-83FB-0E496FF45BB2}"/>
              </a:ext>
            </a:extLst>
          </p:cNvPr>
          <p:cNvSpPr>
            <a:spLocks noGrp="1"/>
          </p:cNvSpPr>
          <p:nvPr>
            <p:custDataLst>
              <p:tags r:id="rId28"/>
            </p:custDataLst>
          </p:nvPr>
        </p:nvSpPr>
        <p:spPr bwMode="gray">
          <a:xfrm>
            <a:off x="2264569" y="172351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85" name="Text Placeholder 12">
            <a:extLst>
              <a:ext uri="{FF2B5EF4-FFF2-40B4-BE49-F238E27FC236}">
                <a16:creationId xmlns:a16="http://schemas.microsoft.com/office/drawing/2014/main" id="{9B9DE1B0-B049-EE49-B4DB-683C457821D5}"/>
              </a:ext>
            </a:extLst>
          </p:cNvPr>
          <p:cNvSpPr>
            <a:spLocks noGrp="1"/>
          </p:cNvSpPr>
          <p:nvPr>
            <p:custDataLst>
              <p:tags r:id="rId29"/>
            </p:custDataLst>
          </p:nvPr>
        </p:nvSpPr>
        <p:spPr bwMode="gray">
          <a:xfrm>
            <a:off x="6111478" y="2823651"/>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86" name="Text Placeholder 14">
            <a:extLst>
              <a:ext uri="{FF2B5EF4-FFF2-40B4-BE49-F238E27FC236}">
                <a16:creationId xmlns:a16="http://schemas.microsoft.com/office/drawing/2014/main" id="{78ACC94A-3E23-4644-B23C-72AE786F813F}"/>
              </a:ext>
            </a:extLst>
          </p:cNvPr>
          <p:cNvSpPr>
            <a:spLocks noGrp="1"/>
          </p:cNvSpPr>
          <p:nvPr>
            <p:custDataLst>
              <p:tags r:id="rId30"/>
            </p:custDataLst>
          </p:nvPr>
        </p:nvSpPr>
        <p:spPr bwMode="gray">
          <a:xfrm>
            <a:off x="7393782" y="285511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87" name="Text Placeholder 13">
            <a:extLst>
              <a:ext uri="{FF2B5EF4-FFF2-40B4-BE49-F238E27FC236}">
                <a16:creationId xmlns:a16="http://schemas.microsoft.com/office/drawing/2014/main" id="{7FD86364-EF32-FA45-BBA0-C2B704B45044}"/>
              </a:ext>
            </a:extLst>
          </p:cNvPr>
          <p:cNvSpPr>
            <a:spLocks noGrp="1"/>
          </p:cNvSpPr>
          <p:nvPr>
            <p:custDataLst>
              <p:tags r:id="rId31"/>
            </p:custDataLst>
          </p:nvPr>
        </p:nvSpPr>
        <p:spPr bwMode="gray">
          <a:xfrm>
            <a:off x="6111478" y="170922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88" name="Text Placeholder 15">
            <a:extLst>
              <a:ext uri="{FF2B5EF4-FFF2-40B4-BE49-F238E27FC236}">
                <a16:creationId xmlns:a16="http://schemas.microsoft.com/office/drawing/2014/main" id="{27A73D69-5EB9-CB42-A9E0-5B522D78F898}"/>
              </a:ext>
            </a:extLst>
          </p:cNvPr>
          <p:cNvSpPr>
            <a:spLocks noGrp="1"/>
          </p:cNvSpPr>
          <p:nvPr>
            <p:custDataLst>
              <p:tags r:id="rId32"/>
            </p:custDataLst>
          </p:nvPr>
        </p:nvSpPr>
        <p:spPr bwMode="gray">
          <a:xfrm>
            <a:off x="7393782" y="174069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90" name="Rectangle 89">
            <a:extLst>
              <a:ext uri="{FF2B5EF4-FFF2-40B4-BE49-F238E27FC236}">
                <a16:creationId xmlns:a16="http://schemas.microsoft.com/office/drawing/2014/main" id="{BC94EB51-BC75-7040-9268-BBE0B0A7189D}"/>
              </a:ext>
            </a:extLst>
          </p:cNvPr>
          <p:cNvSpPr/>
          <p:nvPr/>
        </p:nvSpPr>
        <p:spPr>
          <a:xfrm>
            <a:off x="1761423" y="4166936"/>
            <a:ext cx="4677878" cy="200106"/>
          </a:xfrm>
          <a:prstGeom prst="rect">
            <a:avLst/>
          </a:prstGeom>
          <a:solidFill>
            <a:schemeClr val="accent6"/>
          </a:solidFill>
        </p:spPr>
        <p:txBody>
          <a:bodyPr wrap="none" lIns="0" tIns="0" rIns="0" bIns="0" anchor="ctr" anchorCtr="0">
            <a:noAutofit/>
          </a:bodyPr>
          <a:lstStyle/>
          <a:p>
            <a:pPr algn="ctr"/>
            <a:r>
              <a:rPr lang="en-US" sz="1200" dirty="0">
                <a:solidFill>
                  <a:schemeClr val="bg1"/>
                </a:solidFill>
                <a:cs typeface="Arial"/>
              </a:rPr>
              <a:t>LAC</a:t>
            </a:r>
            <a:endParaRPr lang="en-US" sz="1200" dirty="0">
              <a:solidFill>
                <a:schemeClr val="bg1"/>
              </a:solidFill>
            </a:endParaRPr>
          </a:p>
        </p:txBody>
      </p:sp>
      <p:sp>
        <p:nvSpPr>
          <p:cNvPr id="91" name="Rectangle 90">
            <a:extLst>
              <a:ext uri="{FF2B5EF4-FFF2-40B4-BE49-F238E27FC236}">
                <a16:creationId xmlns:a16="http://schemas.microsoft.com/office/drawing/2014/main" id="{1A3347BC-35C3-ED45-BF3E-7EF30F302698}"/>
              </a:ext>
            </a:extLst>
          </p:cNvPr>
          <p:cNvSpPr/>
          <p:nvPr/>
        </p:nvSpPr>
        <p:spPr>
          <a:xfrm>
            <a:off x="6545178" y="4166936"/>
            <a:ext cx="1876759" cy="200106"/>
          </a:xfrm>
          <a:prstGeom prst="rect">
            <a:avLst/>
          </a:prstGeom>
          <a:solidFill>
            <a:schemeClr val="accent6"/>
          </a:solidFill>
        </p:spPr>
        <p:txBody>
          <a:bodyPr wrap="none" lIns="0" tIns="0" rIns="0" bIns="0" anchor="ctr" anchorCtr="0">
            <a:noAutofit/>
          </a:bodyPr>
          <a:lstStyle/>
          <a:p>
            <a:pPr algn="ctr"/>
            <a:r>
              <a:rPr lang="en-US" sz="1200" dirty="0">
                <a:solidFill>
                  <a:schemeClr val="bg1"/>
                </a:solidFill>
                <a:cs typeface="Arial"/>
              </a:rPr>
              <a:t>North America</a:t>
            </a:r>
            <a:endParaRPr lang="en-US" sz="1200" dirty="0">
              <a:solidFill>
                <a:schemeClr val="bg1"/>
              </a:solidFill>
            </a:endParaRPr>
          </a:p>
        </p:txBody>
      </p:sp>
      <p:graphicFrame>
        <p:nvGraphicFramePr>
          <p:cNvPr id="92" name="Chart 91">
            <a:extLst>
              <a:ext uri="{FF2B5EF4-FFF2-40B4-BE49-F238E27FC236}">
                <a16:creationId xmlns:a16="http://schemas.microsoft.com/office/drawing/2014/main" id="{F8831EF4-41B2-0D46-8DAC-9188A19475CC}"/>
              </a:ext>
            </a:extLst>
          </p:cNvPr>
          <p:cNvGraphicFramePr/>
          <p:nvPr>
            <p:extLst>
              <p:ext uri="{D42A27DB-BD31-4B8C-83A1-F6EECF244321}">
                <p14:modId xmlns:p14="http://schemas.microsoft.com/office/powerpoint/2010/main" val="4129101165"/>
              </p:ext>
            </p:extLst>
          </p:nvPr>
        </p:nvGraphicFramePr>
        <p:xfrm>
          <a:off x="348995" y="1010804"/>
          <a:ext cx="8586458" cy="3179986"/>
        </p:xfrm>
        <a:graphic>
          <a:graphicData uri="http://schemas.openxmlformats.org/drawingml/2006/chart">
            <c:chart xmlns:c="http://schemas.openxmlformats.org/drawingml/2006/chart" xmlns:r="http://schemas.openxmlformats.org/officeDocument/2006/relationships" r:id="rId35"/>
          </a:graphicData>
        </a:graphic>
      </p:graphicFrame>
      <p:pic>
        <p:nvPicPr>
          <p:cNvPr id="68" name="Picture 67">
            <a:extLst>
              <a:ext uri="{FF2B5EF4-FFF2-40B4-BE49-F238E27FC236}">
                <a16:creationId xmlns:a16="http://schemas.microsoft.com/office/drawing/2014/main" id="{1C3E844E-98A8-3148-84EA-940C8A1169C6}"/>
              </a:ext>
            </a:extLst>
          </p:cNvPr>
          <p:cNvPicPr>
            <a:picLocks noChangeAspect="1"/>
          </p:cNvPicPr>
          <p:nvPr/>
        </p:nvPicPr>
        <p:blipFill>
          <a:blip r:embed="rId36"/>
          <a:stretch>
            <a:fillRect/>
          </a:stretch>
        </p:blipFill>
        <p:spPr>
          <a:xfrm>
            <a:off x="383605" y="1417437"/>
            <a:ext cx="996696" cy="996696"/>
          </a:xfrm>
          <a:prstGeom prst="rect">
            <a:avLst/>
          </a:prstGeom>
        </p:spPr>
      </p:pic>
      <p:sp>
        <p:nvSpPr>
          <p:cNvPr id="43" name="TextBox 42">
            <a:extLst>
              <a:ext uri="{FF2B5EF4-FFF2-40B4-BE49-F238E27FC236}">
                <a16:creationId xmlns:a16="http://schemas.microsoft.com/office/drawing/2014/main" id="{D2EC60AC-66A2-5F4C-8903-AAAA5AE19AFA}"/>
              </a:ext>
            </a:extLst>
          </p:cNvPr>
          <p:cNvSpPr txBox="1"/>
          <p:nvPr/>
        </p:nvSpPr>
        <p:spPr>
          <a:xfrm>
            <a:off x="1162574" y="2919470"/>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947101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US" dirty="0"/>
              <a:t>Peru</a:t>
            </a:r>
          </a:p>
        </p:txBody>
      </p:sp>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120</a:t>
            </a:fld>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95% of spend and 78%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1757859172"/>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3633310444"/>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9727BE45-46EE-EE4B-9974-09D5C4A5C68B}"/>
              </a:ext>
            </a:extLst>
          </p:cNvPr>
          <p:cNvPicPr>
            <a:picLocks noChangeAspect="1"/>
          </p:cNvPicPr>
          <p:nvPr/>
        </p:nvPicPr>
        <p:blipFill>
          <a:blip r:embed="rId5"/>
          <a:stretch>
            <a:fillRect/>
          </a:stretch>
        </p:blipFill>
        <p:spPr>
          <a:xfrm>
            <a:off x="237744" y="278122"/>
            <a:ext cx="795528" cy="795528"/>
          </a:xfrm>
          <a:prstGeom prst="rect">
            <a:avLst/>
          </a:prstGeom>
        </p:spPr>
      </p:pic>
    </p:spTree>
    <p:extLst>
      <p:ext uri="{BB962C8B-B14F-4D97-AF65-F5344CB8AC3E}">
        <p14:creationId xmlns:p14="http://schemas.microsoft.com/office/powerpoint/2010/main" val="3844345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Peru</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121</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3270790356"/>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6" name="Picture 25">
            <a:extLst>
              <a:ext uri="{FF2B5EF4-FFF2-40B4-BE49-F238E27FC236}">
                <a16:creationId xmlns:a16="http://schemas.microsoft.com/office/drawing/2014/main" id="{7E439730-3159-8143-91D4-F7F58CDC02BB}"/>
              </a:ext>
            </a:extLst>
          </p:cNvPr>
          <p:cNvPicPr>
            <a:picLocks noChangeAspect="1"/>
          </p:cNvPicPr>
          <p:nvPr/>
        </p:nvPicPr>
        <p:blipFill>
          <a:blip r:embed="rId4"/>
          <a:stretch>
            <a:fillRect/>
          </a:stretch>
        </p:blipFill>
        <p:spPr>
          <a:xfrm>
            <a:off x="237744" y="278122"/>
            <a:ext cx="795528" cy="795528"/>
          </a:xfrm>
          <a:prstGeom prst="rect">
            <a:avLst/>
          </a:prstGeom>
        </p:spPr>
      </p:pic>
      <p:sp>
        <p:nvSpPr>
          <p:cNvPr id="27" name="TextBox 26">
            <a:extLst>
              <a:ext uri="{FF2B5EF4-FFF2-40B4-BE49-F238E27FC236}">
                <a16:creationId xmlns:a16="http://schemas.microsoft.com/office/drawing/2014/main" id="{003F2094-BF42-9A4F-AA53-47EC20DFCF0E}"/>
              </a:ext>
            </a:extLst>
          </p:cNvPr>
          <p:cNvSpPr txBox="1"/>
          <p:nvPr/>
        </p:nvSpPr>
        <p:spPr>
          <a:xfrm>
            <a:off x="3798551" y="4144403"/>
            <a:ext cx="388126" cy="92333"/>
          </a:xfrm>
          <a:prstGeom prst="rect">
            <a:avLst/>
          </a:prstGeom>
          <a:noFill/>
        </p:spPr>
        <p:txBody>
          <a:bodyPr wrap="square" lIns="0" tIns="0" rIns="0" bIns="0" rtlCol="0">
            <a:spAutoFit/>
          </a:bodyPr>
          <a:lstStyle/>
          <a:p>
            <a:pPr algn="l"/>
            <a:r>
              <a:rPr lang="en-US" sz="600" dirty="0">
                <a:solidFill>
                  <a:schemeClr val="bg2"/>
                </a:solidFill>
                <a:latin typeface="+mn-lt"/>
              </a:rPr>
              <a:t>2</a:t>
            </a:r>
            <a:endParaRPr lang="en-US" sz="600" b="0" i="0" dirty="0">
              <a:solidFill>
                <a:schemeClr val="bg2"/>
              </a:solidFill>
              <a:latin typeface="+mn-lt"/>
            </a:endParaRPr>
          </a:p>
        </p:txBody>
      </p:sp>
      <p:sp>
        <p:nvSpPr>
          <p:cNvPr id="35" name="TextBox 34">
            <a:extLst>
              <a:ext uri="{FF2B5EF4-FFF2-40B4-BE49-F238E27FC236}">
                <a16:creationId xmlns:a16="http://schemas.microsoft.com/office/drawing/2014/main" id="{F64325AA-85D0-DF48-8462-36D8A6A9208A}"/>
              </a:ext>
            </a:extLst>
          </p:cNvPr>
          <p:cNvSpPr txBox="1"/>
          <p:nvPr/>
        </p:nvSpPr>
        <p:spPr>
          <a:xfrm>
            <a:off x="7676798" y="4144403"/>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grpSp>
        <p:nvGrpSpPr>
          <p:cNvPr id="29" name="Group 28">
            <a:extLst>
              <a:ext uri="{FF2B5EF4-FFF2-40B4-BE49-F238E27FC236}">
                <a16:creationId xmlns:a16="http://schemas.microsoft.com/office/drawing/2014/main" id="{60230791-B1BF-4C4D-AE51-968D1A92AC26}"/>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49" name="Freeform 3">
              <a:extLst>
                <a:ext uri="{FF2B5EF4-FFF2-40B4-BE49-F238E27FC236}">
                  <a16:creationId xmlns:a16="http://schemas.microsoft.com/office/drawing/2014/main" id="{D0C6BC53-FDBA-984A-94D0-21E90CF96EA3}"/>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50" name="Freeform 3">
              <a:extLst>
                <a:ext uri="{FF2B5EF4-FFF2-40B4-BE49-F238E27FC236}">
                  <a16:creationId xmlns:a16="http://schemas.microsoft.com/office/drawing/2014/main" id="{3AB135E2-0D4A-C142-9BEB-DC7321B98BF0}"/>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51" name="Freeform 3">
              <a:extLst>
                <a:ext uri="{FF2B5EF4-FFF2-40B4-BE49-F238E27FC236}">
                  <a16:creationId xmlns:a16="http://schemas.microsoft.com/office/drawing/2014/main" id="{9E8A1752-7185-FB4D-8EA4-CF6CC5DF45F7}"/>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2" name="Group 51">
            <a:extLst>
              <a:ext uri="{FF2B5EF4-FFF2-40B4-BE49-F238E27FC236}">
                <a16:creationId xmlns:a16="http://schemas.microsoft.com/office/drawing/2014/main" id="{8D8DE0E8-B1DE-2C44-9C9B-96A6BA126FE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3" name="Freeform 52">
              <a:extLst>
                <a:ext uri="{FF2B5EF4-FFF2-40B4-BE49-F238E27FC236}">
                  <a16:creationId xmlns:a16="http://schemas.microsoft.com/office/drawing/2014/main" id="{0CAEF9B1-8B49-454C-BC4C-EBA65DEA394A}"/>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4" name="Group 53">
              <a:extLst>
                <a:ext uri="{FF2B5EF4-FFF2-40B4-BE49-F238E27FC236}">
                  <a16:creationId xmlns:a16="http://schemas.microsoft.com/office/drawing/2014/main" id="{A8C9FF5B-683E-9241-B009-31A09FA71324}"/>
                </a:ext>
              </a:extLst>
            </p:cNvPr>
            <p:cNvGrpSpPr/>
            <p:nvPr/>
          </p:nvGrpSpPr>
          <p:grpSpPr>
            <a:xfrm>
              <a:off x="2148431" y="6909383"/>
              <a:ext cx="1162252" cy="259753"/>
              <a:chOff x="2148431" y="6909383"/>
              <a:chExt cx="1162252" cy="259753"/>
            </a:xfrm>
            <a:grpFill/>
          </p:grpSpPr>
          <p:sp>
            <p:nvSpPr>
              <p:cNvPr id="55" name="Freeform 3">
                <a:extLst>
                  <a:ext uri="{FF2B5EF4-FFF2-40B4-BE49-F238E27FC236}">
                    <a16:creationId xmlns:a16="http://schemas.microsoft.com/office/drawing/2014/main" id="{ED59CC0E-E582-D844-81E0-28F1D7DE2122}"/>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F86B69E6-3D8E-F44F-97D2-95A8887E5550}"/>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id="{8C11CA14-A268-594B-BD95-FCAE062BA64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a16="http://schemas.microsoft.com/office/drawing/2014/main" id="{63EADA9C-59E2-3B4A-974F-F2215380EA6D}"/>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9" name="Group 58">
            <a:extLst>
              <a:ext uri="{FF2B5EF4-FFF2-40B4-BE49-F238E27FC236}">
                <a16:creationId xmlns:a16="http://schemas.microsoft.com/office/drawing/2014/main" id="{13AD9ED9-2F71-9E42-9B73-1C1C5E88C967}"/>
              </a:ext>
            </a:extLst>
          </p:cNvPr>
          <p:cNvGrpSpPr>
            <a:grpSpLocks noChangeAspect="1"/>
          </p:cNvGrpSpPr>
          <p:nvPr/>
        </p:nvGrpSpPr>
        <p:grpSpPr>
          <a:xfrm>
            <a:off x="4754880" y="3582806"/>
            <a:ext cx="320040" cy="226180"/>
            <a:chOff x="12422526" y="7894806"/>
            <a:chExt cx="514452" cy="363576"/>
          </a:xfrm>
          <a:solidFill>
            <a:schemeClr val="bg1"/>
          </a:solidFill>
        </p:grpSpPr>
        <p:sp>
          <p:nvSpPr>
            <p:cNvPr id="60" name="Freeform 59">
              <a:extLst>
                <a:ext uri="{FF2B5EF4-FFF2-40B4-BE49-F238E27FC236}">
                  <a16:creationId xmlns:a16="http://schemas.microsoft.com/office/drawing/2014/main" id="{307047A7-27D6-6648-8006-2E9E9F4866F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id="{96533D5F-AB1C-FD4D-8906-2F5E8AF7B81C}"/>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a16="http://schemas.microsoft.com/office/drawing/2014/main" id="{1B4A2AB8-96BC-F54F-B9AA-8EE713747410}"/>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Freeform 62">
            <a:extLst>
              <a:ext uri="{FF2B5EF4-FFF2-40B4-BE49-F238E27FC236}">
                <a16:creationId xmlns:a16="http://schemas.microsoft.com/office/drawing/2014/main" id="{398F3A9B-06A8-A84B-A782-EC518BC01572}"/>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63">
            <a:extLst>
              <a:ext uri="{FF2B5EF4-FFF2-40B4-BE49-F238E27FC236}">
                <a16:creationId xmlns:a16="http://schemas.microsoft.com/office/drawing/2014/main" id="{DC463198-A1F1-384B-92BB-2E7BBF1AE158}"/>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TextBox 27">
            <a:extLst>
              <a:ext uri="{FF2B5EF4-FFF2-40B4-BE49-F238E27FC236}">
                <a16:creationId xmlns:a16="http://schemas.microsoft.com/office/drawing/2014/main" id="{7026C02D-7FC8-7749-941D-5E81C0DD95B6}"/>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358897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Peru</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122</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3025508472"/>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0D140E20-2E41-F34F-A2E9-2625871DDCF0}"/>
              </a:ext>
            </a:extLst>
          </p:cNvPr>
          <p:cNvPicPr>
            <a:picLocks noChangeAspect="1"/>
          </p:cNvPicPr>
          <p:nvPr/>
        </p:nvPicPr>
        <p:blipFill>
          <a:blip r:embed="rId4"/>
          <a:stretch>
            <a:fillRect/>
          </a:stretch>
        </p:blipFill>
        <p:spPr>
          <a:xfrm>
            <a:off x="237744" y="278122"/>
            <a:ext cx="795528" cy="795528"/>
          </a:xfrm>
          <a:prstGeom prst="rect">
            <a:avLst/>
          </a:prstGeom>
        </p:spPr>
      </p:pic>
      <p:grpSp>
        <p:nvGrpSpPr>
          <p:cNvPr id="25" name="Group 24">
            <a:extLst>
              <a:ext uri="{FF2B5EF4-FFF2-40B4-BE49-F238E27FC236}">
                <a16:creationId xmlns:a16="http://schemas.microsoft.com/office/drawing/2014/main" id="{35DB3A1B-B037-E741-8172-20D50A1FECC5}"/>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2" name="Freeform 3">
              <a:extLst>
                <a:ext uri="{FF2B5EF4-FFF2-40B4-BE49-F238E27FC236}">
                  <a16:creationId xmlns:a16="http://schemas.microsoft.com/office/drawing/2014/main" id="{2CCCA06F-143F-F541-BB00-ADA68C79E3A3}"/>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3" name="Freeform 3">
              <a:extLst>
                <a:ext uri="{FF2B5EF4-FFF2-40B4-BE49-F238E27FC236}">
                  <a16:creationId xmlns:a16="http://schemas.microsoft.com/office/drawing/2014/main" id="{41E49675-ED99-2A49-B800-0CFFABFF9C82}"/>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4" name="Freeform 3">
              <a:extLst>
                <a:ext uri="{FF2B5EF4-FFF2-40B4-BE49-F238E27FC236}">
                  <a16:creationId xmlns:a16="http://schemas.microsoft.com/office/drawing/2014/main" id="{F11B066E-B6ED-6A4E-946A-844E01F8074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0" name="Group 49">
            <a:extLst>
              <a:ext uri="{FF2B5EF4-FFF2-40B4-BE49-F238E27FC236}">
                <a16:creationId xmlns:a16="http://schemas.microsoft.com/office/drawing/2014/main" id="{69F0F97F-6DB2-CC48-A14E-E341D15410A7}"/>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1" name="Freeform 50">
              <a:extLst>
                <a:ext uri="{FF2B5EF4-FFF2-40B4-BE49-F238E27FC236}">
                  <a16:creationId xmlns:a16="http://schemas.microsoft.com/office/drawing/2014/main" id="{53E6FD50-9691-D84B-A33B-245E66B56F58}"/>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Group 51">
              <a:extLst>
                <a:ext uri="{FF2B5EF4-FFF2-40B4-BE49-F238E27FC236}">
                  <a16:creationId xmlns:a16="http://schemas.microsoft.com/office/drawing/2014/main" id="{668B278B-A423-5146-9476-7F818D161E33}"/>
                </a:ext>
              </a:extLst>
            </p:cNvPr>
            <p:cNvGrpSpPr/>
            <p:nvPr/>
          </p:nvGrpSpPr>
          <p:grpSpPr>
            <a:xfrm>
              <a:off x="2148431" y="6909383"/>
              <a:ext cx="1162252" cy="259753"/>
              <a:chOff x="2148431" y="6909383"/>
              <a:chExt cx="1162252" cy="259753"/>
            </a:xfrm>
            <a:grpFill/>
          </p:grpSpPr>
          <p:sp>
            <p:nvSpPr>
              <p:cNvPr id="53" name="Freeform 3">
                <a:extLst>
                  <a:ext uri="{FF2B5EF4-FFF2-40B4-BE49-F238E27FC236}">
                    <a16:creationId xmlns:a16="http://schemas.microsoft.com/office/drawing/2014/main" id="{B5CE41FE-5D60-D344-BE7F-8DDD21463C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854B7C36-65B2-D94D-86B4-1D012DECB5F9}"/>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DF08C30F-584C-D54B-BB64-18DF301BA5B2}"/>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8ED8187B-B9F9-224C-BF75-4DF5C6539DE3}"/>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Group 56">
            <a:extLst>
              <a:ext uri="{FF2B5EF4-FFF2-40B4-BE49-F238E27FC236}">
                <a16:creationId xmlns:a16="http://schemas.microsoft.com/office/drawing/2014/main" id="{2539CFD0-7147-D54A-B206-0967CCEE66CA}"/>
              </a:ext>
            </a:extLst>
          </p:cNvPr>
          <p:cNvGrpSpPr>
            <a:grpSpLocks noChangeAspect="1"/>
          </p:cNvGrpSpPr>
          <p:nvPr/>
        </p:nvGrpSpPr>
        <p:grpSpPr>
          <a:xfrm>
            <a:off x="4754880" y="3582806"/>
            <a:ext cx="320040" cy="226180"/>
            <a:chOff x="12422526" y="7894806"/>
            <a:chExt cx="514452" cy="363576"/>
          </a:xfrm>
          <a:solidFill>
            <a:schemeClr val="bg1"/>
          </a:solidFill>
        </p:grpSpPr>
        <p:sp>
          <p:nvSpPr>
            <p:cNvPr id="58" name="Freeform 57">
              <a:extLst>
                <a:ext uri="{FF2B5EF4-FFF2-40B4-BE49-F238E27FC236}">
                  <a16:creationId xmlns:a16="http://schemas.microsoft.com/office/drawing/2014/main" id="{CEA4BC25-8F98-EE42-8EDA-653D3B9FF597}"/>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E73CA5E2-C0E9-5044-A48C-8440CA707952}"/>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BC2FEAC4-3D40-B246-AF9D-774B3A9F4BDE}"/>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60">
            <a:extLst>
              <a:ext uri="{FF2B5EF4-FFF2-40B4-BE49-F238E27FC236}">
                <a16:creationId xmlns:a16="http://schemas.microsoft.com/office/drawing/2014/main" id="{16E75114-2E23-2146-8C92-D6BA6937FF42}"/>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a:extLst>
              <a:ext uri="{FF2B5EF4-FFF2-40B4-BE49-F238E27FC236}">
                <a16:creationId xmlns:a16="http://schemas.microsoft.com/office/drawing/2014/main" id="{EF2C6EF3-513A-4648-B039-7EF8C4A59DE3}"/>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6343A35B-C119-EB40-8439-46E34866AB3B}"/>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603544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GB" dirty="0"/>
              <a:t>Philippines</a:t>
            </a:r>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87% of spend and 61%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1879529519"/>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4096142970"/>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CFAF51A6-FA7E-914C-A9DE-12D0E8023203}"/>
              </a:ext>
            </a:extLst>
          </p:cNvPr>
          <p:cNvPicPr>
            <a:picLocks noChangeAspect="1"/>
          </p:cNvPicPr>
          <p:nvPr/>
        </p:nvPicPr>
        <p:blipFill>
          <a:blip r:embed="rId5"/>
          <a:stretch>
            <a:fillRect/>
          </a:stretch>
        </p:blipFill>
        <p:spPr>
          <a:xfrm>
            <a:off x="235490" y="274320"/>
            <a:ext cx="795528" cy="795528"/>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123</a:t>
            </a:fld>
            <a:endParaRPr lang="en-US" dirty="0"/>
          </a:p>
        </p:txBody>
      </p:sp>
    </p:spTree>
    <p:extLst>
      <p:ext uri="{BB962C8B-B14F-4D97-AF65-F5344CB8AC3E}">
        <p14:creationId xmlns:p14="http://schemas.microsoft.com/office/powerpoint/2010/main" val="90065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Philippines</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124</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2669939761"/>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5" name="Picture 24">
            <a:extLst>
              <a:ext uri="{FF2B5EF4-FFF2-40B4-BE49-F238E27FC236}">
                <a16:creationId xmlns:a16="http://schemas.microsoft.com/office/drawing/2014/main" id="{C3B4BB29-DC5D-0342-B47E-3EC2373C1552}"/>
              </a:ext>
            </a:extLst>
          </p:cNvPr>
          <p:cNvPicPr>
            <a:picLocks noChangeAspect="1"/>
          </p:cNvPicPr>
          <p:nvPr/>
        </p:nvPicPr>
        <p:blipFill>
          <a:blip r:embed="rId4"/>
          <a:stretch>
            <a:fillRect/>
          </a:stretch>
        </p:blipFill>
        <p:spPr>
          <a:xfrm>
            <a:off x="235490" y="274320"/>
            <a:ext cx="795528" cy="795528"/>
          </a:xfrm>
          <a:prstGeom prst="rect">
            <a:avLst/>
          </a:prstGeom>
        </p:spPr>
      </p:pic>
      <p:sp>
        <p:nvSpPr>
          <p:cNvPr id="27" name="TextBox 26">
            <a:extLst>
              <a:ext uri="{FF2B5EF4-FFF2-40B4-BE49-F238E27FC236}">
                <a16:creationId xmlns:a16="http://schemas.microsoft.com/office/drawing/2014/main" id="{A0C7D4C0-FFA2-8A43-8424-E48460B35A3A}"/>
              </a:ext>
            </a:extLst>
          </p:cNvPr>
          <p:cNvSpPr txBox="1"/>
          <p:nvPr/>
        </p:nvSpPr>
        <p:spPr>
          <a:xfrm>
            <a:off x="3798551" y="4144403"/>
            <a:ext cx="388126" cy="92333"/>
          </a:xfrm>
          <a:prstGeom prst="rect">
            <a:avLst/>
          </a:prstGeom>
          <a:noFill/>
        </p:spPr>
        <p:txBody>
          <a:bodyPr wrap="square" lIns="0" tIns="0" rIns="0" bIns="0" rtlCol="0">
            <a:spAutoFit/>
          </a:bodyPr>
          <a:lstStyle/>
          <a:p>
            <a:pPr algn="l"/>
            <a:r>
              <a:rPr lang="en-US" sz="600" dirty="0">
                <a:solidFill>
                  <a:schemeClr val="bg2"/>
                </a:solidFill>
                <a:latin typeface="+mn-lt"/>
              </a:rPr>
              <a:t>2</a:t>
            </a:r>
            <a:endParaRPr lang="en-US" sz="600" b="0" i="0" dirty="0">
              <a:solidFill>
                <a:schemeClr val="bg2"/>
              </a:solidFill>
              <a:latin typeface="+mn-lt"/>
            </a:endParaRPr>
          </a:p>
        </p:txBody>
      </p:sp>
      <p:grpSp>
        <p:nvGrpSpPr>
          <p:cNvPr id="29" name="Group 28">
            <a:extLst>
              <a:ext uri="{FF2B5EF4-FFF2-40B4-BE49-F238E27FC236}">
                <a16:creationId xmlns:a16="http://schemas.microsoft.com/office/drawing/2014/main" id="{2E3F2895-E36D-BE44-AA5F-7236B3FB7044}"/>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5" name="Freeform 3">
              <a:extLst>
                <a:ext uri="{FF2B5EF4-FFF2-40B4-BE49-F238E27FC236}">
                  <a16:creationId xmlns:a16="http://schemas.microsoft.com/office/drawing/2014/main" id="{D9443766-0150-7E4B-9716-9353209F20CB}"/>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47" name="Freeform 3">
              <a:extLst>
                <a:ext uri="{FF2B5EF4-FFF2-40B4-BE49-F238E27FC236}">
                  <a16:creationId xmlns:a16="http://schemas.microsoft.com/office/drawing/2014/main" id="{3E352204-1E87-A94C-B61F-DA14E38B5104}"/>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49" name="Freeform 3">
              <a:extLst>
                <a:ext uri="{FF2B5EF4-FFF2-40B4-BE49-F238E27FC236}">
                  <a16:creationId xmlns:a16="http://schemas.microsoft.com/office/drawing/2014/main" id="{57643E1B-FCC6-E84B-BF6D-53A8E2A292A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0" name="Group 49">
            <a:extLst>
              <a:ext uri="{FF2B5EF4-FFF2-40B4-BE49-F238E27FC236}">
                <a16:creationId xmlns:a16="http://schemas.microsoft.com/office/drawing/2014/main" id="{1412A7BA-7DEE-2041-806B-A175BED75F2B}"/>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1" name="Freeform 50">
              <a:extLst>
                <a:ext uri="{FF2B5EF4-FFF2-40B4-BE49-F238E27FC236}">
                  <a16:creationId xmlns:a16="http://schemas.microsoft.com/office/drawing/2014/main" id="{2A5F666E-943C-AC43-8336-84C004AD1744}"/>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Group 51">
              <a:extLst>
                <a:ext uri="{FF2B5EF4-FFF2-40B4-BE49-F238E27FC236}">
                  <a16:creationId xmlns:a16="http://schemas.microsoft.com/office/drawing/2014/main" id="{6408D3E8-02C2-3F49-8162-CC3D9C522182}"/>
                </a:ext>
              </a:extLst>
            </p:cNvPr>
            <p:cNvGrpSpPr/>
            <p:nvPr/>
          </p:nvGrpSpPr>
          <p:grpSpPr>
            <a:xfrm>
              <a:off x="2148431" y="6909383"/>
              <a:ext cx="1162252" cy="259753"/>
              <a:chOff x="2148431" y="6909383"/>
              <a:chExt cx="1162252" cy="259753"/>
            </a:xfrm>
            <a:grpFill/>
          </p:grpSpPr>
          <p:sp>
            <p:nvSpPr>
              <p:cNvPr id="53" name="Freeform 3">
                <a:extLst>
                  <a:ext uri="{FF2B5EF4-FFF2-40B4-BE49-F238E27FC236}">
                    <a16:creationId xmlns:a16="http://schemas.microsoft.com/office/drawing/2014/main" id="{824360CB-8BF4-314A-AB31-822047AF2768}"/>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9930499A-B6DE-544B-BDF9-8AF6E614865A}"/>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6686F7A6-D0AF-FA4C-98B4-188F174B5D62}"/>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C7162B6A-252C-D642-A2F0-D4D86E9F3F1B}"/>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Group 56">
            <a:extLst>
              <a:ext uri="{FF2B5EF4-FFF2-40B4-BE49-F238E27FC236}">
                <a16:creationId xmlns:a16="http://schemas.microsoft.com/office/drawing/2014/main" id="{5E2DC4F8-0405-114E-B999-A77A3285E1DF}"/>
              </a:ext>
            </a:extLst>
          </p:cNvPr>
          <p:cNvGrpSpPr>
            <a:grpSpLocks noChangeAspect="1"/>
          </p:cNvGrpSpPr>
          <p:nvPr/>
        </p:nvGrpSpPr>
        <p:grpSpPr>
          <a:xfrm>
            <a:off x="4754880" y="3582806"/>
            <a:ext cx="320040" cy="226180"/>
            <a:chOff x="12422526" y="7894806"/>
            <a:chExt cx="514452" cy="363576"/>
          </a:xfrm>
          <a:solidFill>
            <a:schemeClr val="bg1"/>
          </a:solidFill>
        </p:grpSpPr>
        <p:sp>
          <p:nvSpPr>
            <p:cNvPr id="58" name="Freeform 57">
              <a:extLst>
                <a:ext uri="{FF2B5EF4-FFF2-40B4-BE49-F238E27FC236}">
                  <a16:creationId xmlns:a16="http://schemas.microsoft.com/office/drawing/2014/main" id="{C00D8977-0E4E-3A4D-A73E-03B73CE0CB0A}"/>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F70DF8F0-1C77-6249-9CF8-C6B9FDFA0733}"/>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4D9C28DA-5D32-5448-8DA5-F5DD94F2FF8E}"/>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60">
            <a:extLst>
              <a:ext uri="{FF2B5EF4-FFF2-40B4-BE49-F238E27FC236}">
                <a16:creationId xmlns:a16="http://schemas.microsoft.com/office/drawing/2014/main" id="{BD5DFAB6-6062-7949-8315-26177FEB5FAB}"/>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a:extLst>
              <a:ext uri="{FF2B5EF4-FFF2-40B4-BE49-F238E27FC236}">
                <a16:creationId xmlns:a16="http://schemas.microsoft.com/office/drawing/2014/main" id="{9AFDBB38-AFCA-9A49-B78F-D041C3201F91}"/>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TextBox 25">
            <a:extLst>
              <a:ext uri="{FF2B5EF4-FFF2-40B4-BE49-F238E27FC236}">
                <a16:creationId xmlns:a16="http://schemas.microsoft.com/office/drawing/2014/main" id="{1B41368D-1D57-2744-9280-1DE68C641FFE}"/>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67298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Philippines</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125</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762512915"/>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70C962ED-13F2-DF45-84C5-E4A5282F0E45}"/>
              </a:ext>
            </a:extLst>
          </p:cNvPr>
          <p:cNvPicPr>
            <a:picLocks noChangeAspect="1"/>
          </p:cNvPicPr>
          <p:nvPr/>
        </p:nvPicPr>
        <p:blipFill>
          <a:blip r:embed="rId4"/>
          <a:stretch>
            <a:fillRect/>
          </a:stretch>
        </p:blipFill>
        <p:spPr>
          <a:xfrm>
            <a:off x="235490" y="274320"/>
            <a:ext cx="795528" cy="795528"/>
          </a:xfrm>
          <a:prstGeom prst="rect">
            <a:avLst/>
          </a:prstGeom>
        </p:spPr>
      </p:pic>
      <p:grpSp>
        <p:nvGrpSpPr>
          <p:cNvPr id="25" name="Group 24">
            <a:extLst>
              <a:ext uri="{FF2B5EF4-FFF2-40B4-BE49-F238E27FC236}">
                <a16:creationId xmlns:a16="http://schemas.microsoft.com/office/drawing/2014/main" id="{8F1F6B72-EAF2-D948-AB72-57EE63A19178}"/>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2" name="Freeform 3">
              <a:extLst>
                <a:ext uri="{FF2B5EF4-FFF2-40B4-BE49-F238E27FC236}">
                  <a16:creationId xmlns:a16="http://schemas.microsoft.com/office/drawing/2014/main" id="{059551AA-BC05-F34E-84B5-C91FC57916DD}"/>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3" name="Freeform 3">
              <a:extLst>
                <a:ext uri="{FF2B5EF4-FFF2-40B4-BE49-F238E27FC236}">
                  <a16:creationId xmlns:a16="http://schemas.microsoft.com/office/drawing/2014/main" id="{AA69FF01-2C39-6C4A-B846-B9B24A892805}"/>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4" name="Freeform 3">
              <a:extLst>
                <a:ext uri="{FF2B5EF4-FFF2-40B4-BE49-F238E27FC236}">
                  <a16:creationId xmlns:a16="http://schemas.microsoft.com/office/drawing/2014/main" id="{787125C4-81AD-5E47-9B73-699C69A95DEB}"/>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0" name="Group 49">
            <a:extLst>
              <a:ext uri="{FF2B5EF4-FFF2-40B4-BE49-F238E27FC236}">
                <a16:creationId xmlns:a16="http://schemas.microsoft.com/office/drawing/2014/main" id="{2598D14D-9836-484A-A35F-9945E7BB5667}"/>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1" name="Freeform 50">
              <a:extLst>
                <a:ext uri="{FF2B5EF4-FFF2-40B4-BE49-F238E27FC236}">
                  <a16:creationId xmlns:a16="http://schemas.microsoft.com/office/drawing/2014/main" id="{8563422A-F52E-C146-AEA2-4F8120AAE2C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Group 51">
              <a:extLst>
                <a:ext uri="{FF2B5EF4-FFF2-40B4-BE49-F238E27FC236}">
                  <a16:creationId xmlns:a16="http://schemas.microsoft.com/office/drawing/2014/main" id="{2A9450DC-2E06-234F-8486-580BAED67132}"/>
                </a:ext>
              </a:extLst>
            </p:cNvPr>
            <p:cNvGrpSpPr/>
            <p:nvPr/>
          </p:nvGrpSpPr>
          <p:grpSpPr>
            <a:xfrm>
              <a:off x="2148431" y="6909383"/>
              <a:ext cx="1162252" cy="259753"/>
              <a:chOff x="2148431" y="6909383"/>
              <a:chExt cx="1162252" cy="259753"/>
            </a:xfrm>
            <a:grpFill/>
          </p:grpSpPr>
          <p:sp>
            <p:nvSpPr>
              <p:cNvPr id="53" name="Freeform 3">
                <a:extLst>
                  <a:ext uri="{FF2B5EF4-FFF2-40B4-BE49-F238E27FC236}">
                    <a16:creationId xmlns:a16="http://schemas.microsoft.com/office/drawing/2014/main" id="{6803153B-013D-454D-B9EB-8833C487F03D}"/>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F14CEBF5-0213-9B4D-8097-F7295847BF3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D0CBCBCB-928C-844B-A9E5-0A7CC30942DE}"/>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3B8BEBD4-12EE-FD45-9373-2EC44DADA59A}"/>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Group 56">
            <a:extLst>
              <a:ext uri="{FF2B5EF4-FFF2-40B4-BE49-F238E27FC236}">
                <a16:creationId xmlns:a16="http://schemas.microsoft.com/office/drawing/2014/main" id="{EC742857-8BEC-8D42-92E5-E169DF92622E}"/>
              </a:ext>
            </a:extLst>
          </p:cNvPr>
          <p:cNvGrpSpPr>
            <a:grpSpLocks noChangeAspect="1"/>
          </p:cNvGrpSpPr>
          <p:nvPr/>
        </p:nvGrpSpPr>
        <p:grpSpPr>
          <a:xfrm>
            <a:off x="4754880" y="3582806"/>
            <a:ext cx="320040" cy="226180"/>
            <a:chOff x="12422526" y="7894806"/>
            <a:chExt cx="514452" cy="363576"/>
          </a:xfrm>
          <a:solidFill>
            <a:schemeClr val="bg1"/>
          </a:solidFill>
        </p:grpSpPr>
        <p:sp>
          <p:nvSpPr>
            <p:cNvPr id="58" name="Freeform 57">
              <a:extLst>
                <a:ext uri="{FF2B5EF4-FFF2-40B4-BE49-F238E27FC236}">
                  <a16:creationId xmlns:a16="http://schemas.microsoft.com/office/drawing/2014/main" id="{B0FAFBDF-DE70-8549-8B37-B13B96DF59CA}"/>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884B78FC-552C-C848-8BBC-55CF9260DD76}"/>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B659A150-CD79-2642-8611-402613B1BC2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60">
            <a:extLst>
              <a:ext uri="{FF2B5EF4-FFF2-40B4-BE49-F238E27FC236}">
                <a16:creationId xmlns:a16="http://schemas.microsoft.com/office/drawing/2014/main" id="{DDCFC0B9-03E2-7644-848D-1859B68A00FF}"/>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a:extLst>
              <a:ext uri="{FF2B5EF4-FFF2-40B4-BE49-F238E27FC236}">
                <a16:creationId xmlns:a16="http://schemas.microsoft.com/office/drawing/2014/main" id="{153F5357-986E-AD42-AFE8-DDBD53FCE7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83918CF0-642B-6E4E-914C-793118F5E989}"/>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058135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US" dirty="0"/>
              <a:t>Poland</a:t>
            </a:r>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86% of spend and 73%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1379519196"/>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pic>
        <p:nvPicPr>
          <p:cNvPr id="9" name="Picture 8">
            <a:extLst>
              <a:ext uri="{FF2B5EF4-FFF2-40B4-BE49-F238E27FC236}">
                <a16:creationId xmlns:a16="http://schemas.microsoft.com/office/drawing/2014/main" id="{03FF869A-1AE4-FC4B-8550-708B467A89E2}"/>
              </a:ext>
            </a:extLst>
          </p:cNvPr>
          <p:cNvPicPr>
            <a:picLocks noChangeAspect="1"/>
          </p:cNvPicPr>
          <p:nvPr/>
        </p:nvPicPr>
        <p:blipFill>
          <a:blip r:embed="rId4"/>
          <a:stretch>
            <a:fillRect/>
          </a:stretch>
        </p:blipFill>
        <p:spPr>
          <a:xfrm>
            <a:off x="235490" y="272246"/>
            <a:ext cx="795528" cy="795528"/>
          </a:xfrm>
          <a:prstGeom prst="rect">
            <a:avLst/>
          </a:prstGeom>
        </p:spPr>
      </p:pic>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1263114284"/>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5"/>
          </a:graphicData>
        </a:graphic>
      </p:graphicFrame>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126</a:t>
            </a:fld>
            <a:endParaRPr lang="en-US" dirty="0"/>
          </a:p>
        </p:txBody>
      </p:sp>
    </p:spTree>
    <p:extLst>
      <p:ext uri="{BB962C8B-B14F-4D97-AF65-F5344CB8AC3E}">
        <p14:creationId xmlns:p14="http://schemas.microsoft.com/office/powerpoint/2010/main" val="4112800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Poland</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127</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2922781910"/>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5" name="Picture 24">
            <a:extLst>
              <a:ext uri="{FF2B5EF4-FFF2-40B4-BE49-F238E27FC236}">
                <a16:creationId xmlns:a16="http://schemas.microsoft.com/office/drawing/2014/main" id="{FFB83D20-CC9C-FC4C-AC4D-3FC3D3BD1887}"/>
              </a:ext>
            </a:extLst>
          </p:cNvPr>
          <p:cNvPicPr>
            <a:picLocks noChangeAspect="1"/>
          </p:cNvPicPr>
          <p:nvPr/>
        </p:nvPicPr>
        <p:blipFill>
          <a:blip r:embed="rId4"/>
          <a:stretch>
            <a:fillRect/>
          </a:stretch>
        </p:blipFill>
        <p:spPr>
          <a:xfrm>
            <a:off x="235490" y="272246"/>
            <a:ext cx="795528" cy="795528"/>
          </a:xfrm>
          <a:prstGeom prst="rect">
            <a:avLst/>
          </a:prstGeom>
        </p:spPr>
      </p:pic>
      <p:grpSp>
        <p:nvGrpSpPr>
          <p:cNvPr id="29" name="Group 28">
            <a:extLst>
              <a:ext uri="{FF2B5EF4-FFF2-40B4-BE49-F238E27FC236}">
                <a16:creationId xmlns:a16="http://schemas.microsoft.com/office/drawing/2014/main" id="{92C1E8B0-1B6A-304D-901C-0B9588FBC422}"/>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5" name="Freeform 3">
              <a:extLst>
                <a:ext uri="{FF2B5EF4-FFF2-40B4-BE49-F238E27FC236}">
                  <a16:creationId xmlns:a16="http://schemas.microsoft.com/office/drawing/2014/main" id="{5F77CFDA-00DD-E74C-8BD8-207A48FFC5C2}"/>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47" name="Freeform 3">
              <a:extLst>
                <a:ext uri="{FF2B5EF4-FFF2-40B4-BE49-F238E27FC236}">
                  <a16:creationId xmlns:a16="http://schemas.microsoft.com/office/drawing/2014/main" id="{424AB91F-BCED-E542-BE5A-A09B7446ED65}"/>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49" name="Freeform 3">
              <a:extLst>
                <a:ext uri="{FF2B5EF4-FFF2-40B4-BE49-F238E27FC236}">
                  <a16:creationId xmlns:a16="http://schemas.microsoft.com/office/drawing/2014/main" id="{18F68D2D-9C4B-234C-8FCA-46320BEB18C2}"/>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0" name="Group 49">
            <a:extLst>
              <a:ext uri="{FF2B5EF4-FFF2-40B4-BE49-F238E27FC236}">
                <a16:creationId xmlns:a16="http://schemas.microsoft.com/office/drawing/2014/main" id="{162EA9DA-F023-7C48-A725-F000AF0E6E2E}"/>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1" name="Freeform 50">
              <a:extLst>
                <a:ext uri="{FF2B5EF4-FFF2-40B4-BE49-F238E27FC236}">
                  <a16:creationId xmlns:a16="http://schemas.microsoft.com/office/drawing/2014/main" id="{709AE29E-C7B8-2441-99C6-2DB8E63987A1}"/>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Group 51">
              <a:extLst>
                <a:ext uri="{FF2B5EF4-FFF2-40B4-BE49-F238E27FC236}">
                  <a16:creationId xmlns:a16="http://schemas.microsoft.com/office/drawing/2014/main" id="{0BB773D5-1C9D-E641-A23B-3BB657426817}"/>
                </a:ext>
              </a:extLst>
            </p:cNvPr>
            <p:cNvGrpSpPr/>
            <p:nvPr/>
          </p:nvGrpSpPr>
          <p:grpSpPr>
            <a:xfrm>
              <a:off x="2148431" y="6909383"/>
              <a:ext cx="1162252" cy="259753"/>
              <a:chOff x="2148431" y="6909383"/>
              <a:chExt cx="1162252" cy="259753"/>
            </a:xfrm>
            <a:grpFill/>
          </p:grpSpPr>
          <p:sp>
            <p:nvSpPr>
              <p:cNvPr id="53" name="Freeform 3">
                <a:extLst>
                  <a:ext uri="{FF2B5EF4-FFF2-40B4-BE49-F238E27FC236}">
                    <a16:creationId xmlns:a16="http://schemas.microsoft.com/office/drawing/2014/main" id="{C3A80850-32E1-6B4C-8E86-289D6A42B9E6}"/>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A3BC5C1A-47EA-2943-A941-40A14E3524E4}"/>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E00613FA-567C-AB46-B783-70D22386BB4D}"/>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CD4DA2A9-C59D-4C41-8189-3F7D9ED88C03}"/>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Group 56">
            <a:extLst>
              <a:ext uri="{FF2B5EF4-FFF2-40B4-BE49-F238E27FC236}">
                <a16:creationId xmlns:a16="http://schemas.microsoft.com/office/drawing/2014/main" id="{6F0097A9-8944-EC4A-9E0A-05D635A2CC05}"/>
              </a:ext>
            </a:extLst>
          </p:cNvPr>
          <p:cNvGrpSpPr>
            <a:grpSpLocks noChangeAspect="1"/>
          </p:cNvGrpSpPr>
          <p:nvPr/>
        </p:nvGrpSpPr>
        <p:grpSpPr>
          <a:xfrm>
            <a:off x="4754880" y="3582806"/>
            <a:ext cx="320040" cy="226180"/>
            <a:chOff x="12422526" y="7894806"/>
            <a:chExt cx="514452" cy="363576"/>
          </a:xfrm>
          <a:solidFill>
            <a:schemeClr val="bg1"/>
          </a:solidFill>
        </p:grpSpPr>
        <p:sp>
          <p:nvSpPr>
            <p:cNvPr id="58" name="Freeform 57">
              <a:extLst>
                <a:ext uri="{FF2B5EF4-FFF2-40B4-BE49-F238E27FC236}">
                  <a16:creationId xmlns:a16="http://schemas.microsoft.com/office/drawing/2014/main" id="{30C3D435-028D-9642-8137-E5B544B2874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82D57522-1D53-AE45-A466-62AF01A3026F}"/>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DBA32C60-A7D0-AE42-96B7-7E5086384FA2}"/>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60">
            <a:extLst>
              <a:ext uri="{FF2B5EF4-FFF2-40B4-BE49-F238E27FC236}">
                <a16:creationId xmlns:a16="http://schemas.microsoft.com/office/drawing/2014/main" id="{25B3FF28-BF71-8648-9F59-984843DDB8F6}"/>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a:extLst>
              <a:ext uri="{FF2B5EF4-FFF2-40B4-BE49-F238E27FC236}">
                <a16:creationId xmlns:a16="http://schemas.microsoft.com/office/drawing/2014/main" id="{4D1F79EF-4409-564A-97C9-19CB39E3CB03}"/>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87A5EFA0-5B3F-A944-9466-6D455C9A54CD}"/>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892350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Poland</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128</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1873422841"/>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0CE9807D-4B98-2D41-98BA-BDADA772F462}"/>
              </a:ext>
            </a:extLst>
          </p:cNvPr>
          <p:cNvPicPr>
            <a:picLocks noChangeAspect="1"/>
          </p:cNvPicPr>
          <p:nvPr/>
        </p:nvPicPr>
        <p:blipFill>
          <a:blip r:embed="rId4"/>
          <a:stretch>
            <a:fillRect/>
          </a:stretch>
        </p:blipFill>
        <p:spPr>
          <a:xfrm>
            <a:off x="235490" y="272246"/>
            <a:ext cx="795528" cy="795528"/>
          </a:xfrm>
          <a:prstGeom prst="rect">
            <a:avLst/>
          </a:prstGeom>
        </p:spPr>
      </p:pic>
      <p:grpSp>
        <p:nvGrpSpPr>
          <p:cNvPr id="25" name="Group 24">
            <a:extLst>
              <a:ext uri="{FF2B5EF4-FFF2-40B4-BE49-F238E27FC236}">
                <a16:creationId xmlns:a16="http://schemas.microsoft.com/office/drawing/2014/main" id="{AAF5ED3A-7502-924B-B4FD-CC28AC5998CB}"/>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2" name="Freeform 3">
              <a:extLst>
                <a:ext uri="{FF2B5EF4-FFF2-40B4-BE49-F238E27FC236}">
                  <a16:creationId xmlns:a16="http://schemas.microsoft.com/office/drawing/2014/main" id="{B1845C01-0ED5-FD48-B057-3FACA2490AEA}"/>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3" name="Freeform 3">
              <a:extLst>
                <a:ext uri="{FF2B5EF4-FFF2-40B4-BE49-F238E27FC236}">
                  <a16:creationId xmlns:a16="http://schemas.microsoft.com/office/drawing/2014/main" id="{0EE1C001-BA31-9541-8719-1F3F5FF41CB4}"/>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4" name="Freeform 3">
              <a:extLst>
                <a:ext uri="{FF2B5EF4-FFF2-40B4-BE49-F238E27FC236}">
                  <a16:creationId xmlns:a16="http://schemas.microsoft.com/office/drawing/2014/main" id="{C095CE69-4D42-0A4A-96FC-2653D4454363}"/>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0" name="Group 49">
            <a:extLst>
              <a:ext uri="{FF2B5EF4-FFF2-40B4-BE49-F238E27FC236}">
                <a16:creationId xmlns:a16="http://schemas.microsoft.com/office/drawing/2014/main" id="{56662252-0891-1D4A-B0C1-3E67BC5D1927}"/>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1" name="Freeform 50">
              <a:extLst>
                <a:ext uri="{FF2B5EF4-FFF2-40B4-BE49-F238E27FC236}">
                  <a16:creationId xmlns:a16="http://schemas.microsoft.com/office/drawing/2014/main" id="{42721591-D5BB-F94D-8C43-F9734ED3849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Group 51">
              <a:extLst>
                <a:ext uri="{FF2B5EF4-FFF2-40B4-BE49-F238E27FC236}">
                  <a16:creationId xmlns:a16="http://schemas.microsoft.com/office/drawing/2014/main" id="{45219B91-9709-1E4B-9C50-66E7A9E5383E}"/>
                </a:ext>
              </a:extLst>
            </p:cNvPr>
            <p:cNvGrpSpPr/>
            <p:nvPr/>
          </p:nvGrpSpPr>
          <p:grpSpPr>
            <a:xfrm>
              <a:off x="2148431" y="6909383"/>
              <a:ext cx="1162252" cy="259753"/>
              <a:chOff x="2148431" y="6909383"/>
              <a:chExt cx="1162252" cy="259753"/>
            </a:xfrm>
            <a:grpFill/>
          </p:grpSpPr>
          <p:sp>
            <p:nvSpPr>
              <p:cNvPr id="53" name="Freeform 3">
                <a:extLst>
                  <a:ext uri="{FF2B5EF4-FFF2-40B4-BE49-F238E27FC236}">
                    <a16:creationId xmlns:a16="http://schemas.microsoft.com/office/drawing/2014/main" id="{126749D4-BD9E-2F45-89C1-A70786878AE6}"/>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D805F912-F715-7E40-8487-3542437A1AF2}"/>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193B0C6F-3468-734E-A3D4-B4B5464F903C}"/>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B22494A0-3465-0347-9F41-37B49CB3C41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Group 56">
            <a:extLst>
              <a:ext uri="{FF2B5EF4-FFF2-40B4-BE49-F238E27FC236}">
                <a16:creationId xmlns:a16="http://schemas.microsoft.com/office/drawing/2014/main" id="{71CADD3A-BC11-8D4F-9DA4-3FA6B05630AB}"/>
              </a:ext>
            </a:extLst>
          </p:cNvPr>
          <p:cNvGrpSpPr>
            <a:grpSpLocks noChangeAspect="1"/>
          </p:cNvGrpSpPr>
          <p:nvPr/>
        </p:nvGrpSpPr>
        <p:grpSpPr>
          <a:xfrm>
            <a:off x="4754880" y="3582806"/>
            <a:ext cx="320040" cy="226180"/>
            <a:chOff x="12422526" y="7894806"/>
            <a:chExt cx="514452" cy="363576"/>
          </a:xfrm>
          <a:solidFill>
            <a:schemeClr val="bg1"/>
          </a:solidFill>
        </p:grpSpPr>
        <p:sp>
          <p:nvSpPr>
            <p:cNvPr id="58" name="Freeform 57">
              <a:extLst>
                <a:ext uri="{FF2B5EF4-FFF2-40B4-BE49-F238E27FC236}">
                  <a16:creationId xmlns:a16="http://schemas.microsoft.com/office/drawing/2014/main" id="{C32BFD3F-0F82-7748-B761-B425E1BC15AC}"/>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59EE02B5-21BC-3042-AACD-511988BFA683}"/>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C14D5A51-75FB-0D40-B6B6-550A746F55F1}"/>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60">
            <a:extLst>
              <a:ext uri="{FF2B5EF4-FFF2-40B4-BE49-F238E27FC236}">
                <a16:creationId xmlns:a16="http://schemas.microsoft.com/office/drawing/2014/main" id="{126C0137-B6D9-FF45-92F1-61107D212A0A}"/>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a:extLst>
              <a:ext uri="{FF2B5EF4-FFF2-40B4-BE49-F238E27FC236}">
                <a16:creationId xmlns:a16="http://schemas.microsoft.com/office/drawing/2014/main" id="{7C6382F2-9CF9-3C41-A029-8F42ECA36A76}"/>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0E35C621-8D78-1740-A3BE-7E510D1A47A3}"/>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665766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US" dirty="0"/>
              <a:t>Portugal</a:t>
            </a:r>
          </a:p>
        </p:txBody>
      </p:sp>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129</a:t>
            </a:fld>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94% of spend and 75%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2183925209"/>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3804220262"/>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DB4E7D63-B1C1-7E41-A77E-D31EA036743B}"/>
              </a:ext>
            </a:extLst>
          </p:cNvPr>
          <p:cNvPicPr>
            <a:picLocks noChangeAspect="1"/>
          </p:cNvPicPr>
          <p:nvPr/>
        </p:nvPicPr>
        <p:blipFill>
          <a:blip r:embed="rId5"/>
          <a:stretch>
            <a:fillRect/>
          </a:stretch>
        </p:blipFill>
        <p:spPr>
          <a:xfrm>
            <a:off x="235490" y="274320"/>
            <a:ext cx="795528" cy="795528"/>
          </a:xfrm>
          <a:prstGeom prst="rect">
            <a:avLst/>
          </a:prstGeom>
        </p:spPr>
      </p:pic>
    </p:spTree>
    <p:extLst>
      <p:ext uri="{BB962C8B-B14F-4D97-AF65-F5344CB8AC3E}">
        <p14:creationId xmlns:p14="http://schemas.microsoft.com/office/powerpoint/2010/main" val="84610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2D19678F-7C2C-3947-B4C8-47846C99EB8B}"/>
              </a:ext>
            </a:extLst>
          </p:cNvPr>
          <p:cNvGraphicFramePr/>
          <p:nvPr>
            <p:extLst>
              <p:ext uri="{D42A27DB-BD31-4B8C-83A1-F6EECF244321}">
                <p14:modId xmlns:p14="http://schemas.microsoft.com/office/powerpoint/2010/main" val="4044443324"/>
              </p:ext>
            </p:extLst>
          </p:nvPr>
        </p:nvGraphicFramePr>
        <p:xfrm>
          <a:off x="245269" y="1430810"/>
          <a:ext cx="4169569" cy="3027391"/>
        </p:xfrm>
        <a:graphic>
          <a:graphicData uri="http://schemas.openxmlformats.org/drawingml/2006/chart">
            <c:chart xmlns:c="http://schemas.openxmlformats.org/drawingml/2006/chart" xmlns:r="http://schemas.openxmlformats.org/officeDocument/2006/relationships" r:id="rId19"/>
          </a:graphicData>
        </a:graphic>
      </p:graphicFrame>
      <p:sp>
        <p:nvSpPr>
          <p:cNvPr id="67" name="Title 1"/>
          <p:cNvSpPr>
            <a:spLocks noGrp="1"/>
          </p:cNvSpPr>
          <p:nvPr>
            <p:ph type="title"/>
          </p:nvPr>
        </p:nvSpPr>
        <p:spPr/>
        <p:txBody>
          <a:bodyPr/>
          <a:lstStyle/>
          <a:p>
            <a:r>
              <a:rPr lang="en-US" dirty="0"/>
              <a:t>Spend Breakdown by Merchant Acceptance: Europe</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13</a:t>
            </a:fld>
            <a:endParaRPr lang="en-US" dirty="0"/>
          </a:p>
        </p:txBody>
      </p:sp>
      <p:sp>
        <p:nvSpPr>
          <p:cNvPr id="71" name="Text Placeholder 3"/>
          <p:cNvSpPr>
            <a:spLocks noGrp="1"/>
          </p:cNvSpPr>
          <p:nvPr>
            <p:ph type="body" sz="quarter" idx="11"/>
          </p:nvPr>
        </p:nvSpPr>
        <p:spPr>
          <a:xfrm>
            <a:off x="387350" y="699982"/>
            <a:ext cx="8371970" cy="332399"/>
          </a:xfrm>
        </p:spPr>
        <p:txBody>
          <a:bodyPr>
            <a:spAutoFit/>
          </a:bodyPr>
          <a:lstStyle/>
          <a:p>
            <a:r>
              <a:rPr lang="en-GB" dirty="0">
                <a:cs typeface="Arial" pitchFamily="34" charset="0"/>
              </a:rPr>
              <a:t>An analysis of the Concur spend for ~5.6K clients from our client base across Europe has shown that Amex-accepting merchants account for as much as 97% of spend and no less than 75% of spend.</a:t>
            </a:r>
            <a:r>
              <a:rPr lang="en-GB" baseline="30000" dirty="0">
                <a:cs typeface="Arial" pitchFamily="34" charset="0"/>
              </a:rPr>
              <a:t>1, 2</a:t>
            </a:r>
            <a:endParaRPr lang="en-US" dirty="0">
              <a:cs typeface="Arial" pitchFamily="34" charset="0"/>
            </a:endParaRPr>
          </a:p>
        </p:txBody>
      </p:sp>
      <p:sp>
        <p:nvSpPr>
          <p:cNvPr id="36" name="Slide Number Placeholder 3"/>
          <p:cNvSpPr txBox="1">
            <a:spLocks/>
          </p:cNvSpPr>
          <p:nvPr/>
        </p:nvSpPr>
        <p:spPr bwMode="gray">
          <a:xfrm>
            <a:off x="8101013" y="4981488"/>
            <a:ext cx="868362" cy="16201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57175" indent="-257175" algn="l" defTabSz="342900" rtl="0" eaLnBrk="1" fontAlgn="base" hangingPunct="1">
              <a:lnSpc>
                <a:spcPct val="100000"/>
              </a:lnSpc>
              <a:spcBef>
                <a:spcPts val="0"/>
              </a:spcBef>
              <a:spcAft>
                <a:spcPts val="0"/>
              </a:spcAft>
              <a:buFont typeface="Arial" charset="0"/>
              <a:buNone/>
              <a:defRPr b="0" i="0" kern="1200">
                <a:solidFill>
                  <a:schemeClr val="bg2"/>
                </a:solidFill>
                <a:latin typeface="BentonSans Light" charset="0"/>
                <a:ea typeface="BentonSans Light" charset="0"/>
                <a:cs typeface="BentonSans Light" charset="0"/>
              </a:defRPr>
            </a:lvl1pPr>
            <a:lvl2pPr marL="170260" indent="-170260" algn="l" defTabSz="342900" rtl="0" eaLnBrk="1" fontAlgn="base" hangingPunct="1">
              <a:lnSpc>
                <a:spcPct val="100000"/>
              </a:lnSpc>
              <a:spcBef>
                <a:spcPts val="0"/>
              </a:spcBef>
              <a:spcAft>
                <a:spcPts val="0"/>
              </a:spcAft>
              <a:buFont typeface="Arial" charset="0"/>
              <a:buChar char="•"/>
              <a:defRPr sz="1350" b="0" i="0" kern="1200">
                <a:solidFill>
                  <a:schemeClr val="bg2"/>
                </a:solidFill>
                <a:latin typeface="BentonSans Light" charset="0"/>
                <a:ea typeface="BentonSans Light" charset="0"/>
                <a:cs typeface="BentonSans Light" charset="0"/>
              </a:defRPr>
            </a:lvl2pPr>
            <a:lvl3pPr marL="558404" indent="-216694" algn="l" defTabSz="342900" rtl="0" eaLnBrk="1" fontAlgn="base" hangingPunct="1">
              <a:lnSpc>
                <a:spcPct val="100000"/>
              </a:lnSpc>
              <a:spcBef>
                <a:spcPts val="0"/>
              </a:spcBef>
              <a:spcAft>
                <a:spcPts val="0"/>
              </a:spcAft>
              <a:buFont typeface="Arial" pitchFamily="34" charset="0"/>
              <a:buChar char="–"/>
              <a:defRPr b="0" i="0" kern="1200">
                <a:solidFill>
                  <a:schemeClr val="bg2"/>
                </a:solidFill>
                <a:latin typeface="BentonSans Light" charset="0"/>
                <a:ea typeface="BentonSans Light" charset="0"/>
                <a:cs typeface="BentonSans Light" charset="0"/>
              </a:defRPr>
            </a:lvl3pPr>
            <a:lvl4pPr marL="862013" indent="-171450"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4pPr>
            <a:lvl5pPr marL="1197769" indent="-169069"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endParaRPr lang="en-US" dirty="0">
              <a:solidFill>
                <a:srgbClr val="002663"/>
              </a:solidFill>
            </a:endParaRPr>
          </a:p>
        </p:txBody>
      </p:sp>
      <p:sp>
        <p:nvSpPr>
          <p:cNvPr id="42" name="Text Placeholder 49"/>
          <p:cNvSpPr>
            <a:spLocks noGrp="1"/>
          </p:cNvSpPr>
          <p:nvPr>
            <p:custDataLst>
              <p:tags r:id="rId1"/>
            </p:custDataLst>
          </p:nvPr>
        </p:nvSpPr>
        <p:spPr bwMode="gray">
          <a:xfrm>
            <a:off x="6750844" y="263723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5" name="Text Placeholder 47"/>
          <p:cNvSpPr>
            <a:spLocks noGrp="1"/>
          </p:cNvSpPr>
          <p:nvPr>
            <p:custDataLst>
              <p:tags r:id="rId2"/>
            </p:custDataLst>
          </p:nvPr>
        </p:nvSpPr>
        <p:spPr bwMode="gray">
          <a:xfrm>
            <a:off x="5472113" y="272295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6" name="Text Placeholder 48"/>
          <p:cNvSpPr>
            <a:spLocks noGrp="1"/>
          </p:cNvSpPr>
          <p:nvPr>
            <p:custDataLst>
              <p:tags r:id="rId3"/>
            </p:custDataLst>
          </p:nvPr>
        </p:nvSpPr>
        <p:spPr bwMode="gray">
          <a:xfrm>
            <a:off x="5472113" y="160853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8" name="Text Placeholder 45"/>
          <p:cNvSpPr>
            <a:spLocks noGrp="1"/>
          </p:cNvSpPr>
          <p:nvPr>
            <p:custDataLst>
              <p:tags r:id="rId4"/>
            </p:custDataLst>
          </p:nvPr>
        </p:nvSpPr>
        <p:spPr bwMode="gray">
          <a:xfrm>
            <a:off x="4829176" y="269438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9" name="Text Placeholder 46"/>
          <p:cNvSpPr>
            <a:spLocks noGrp="1"/>
          </p:cNvSpPr>
          <p:nvPr>
            <p:custDataLst>
              <p:tags r:id="rId5"/>
            </p:custDataLst>
          </p:nvPr>
        </p:nvSpPr>
        <p:spPr bwMode="gray">
          <a:xfrm>
            <a:off x="4856560" y="1579959"/>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1" name="Text Placeholder 43"/>
          <p:cNvSpPr>
            <a:spLocks noGrp="1"/>
          </p:cNvSpPr>
          <p:nvPr>
            <p:custDataLst>
              <p:tags r:id="rId6"/>
            </p:custDataLst>
          </p:nvPr>
        </p:nvSpPr>
        <p:spPr bwMode="gray">
          <a:xfrm>
            <a:off x="4186238" y="2662238"/>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2" name="Text Placeholder 44"/>
          <p:cNvSpPr>
            <a:spLocks noGrp="1"/>
          </p:cNvSpPr>
          <p:nvPr>
            <p:custDataLst>
              <p:tags r:id="rId7"/>
            </p:custDataLst>
          </p:nvPr>
        </p:nvSpPr>
        <p:spPr bwMode="gray">
          <a:xfrm>
            <a:off x="4213622" y="1547813"/>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4" name="Text Placeholder 25"/>
          <p:cNvSpPr>
            <a:spLocks noGrp="1"/>
          </p:cNvSpPr>
          <p:nvPr>
            <p:custDataLst>
              <p:tags r:id="rId8"/>
            </p:custDataLst>
          </p:nvPr>
        </p:nvSpPr>
        <p:spPr bwMode="gray">
          <a:xfrm>
            <a:off x="3546872" y="2676525"/>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5" name="Text Placeholder 26"/>
          <p:cNvSpPr>
            <a:spLocks noGrp="1"/>
          </p:cNvSpPr>
          <p:nvPr>
            <p:custDataLst>
              <p:tags r:id="rId9"/>
            </p:custDataLst>
          </p:nvPr>
        </p:nvSpPr>
        <p:spPr bwMode="gray">
          <a:xfrm>
            <a:off x="3574257" y="1562100"/>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7" name="Text Placeholder 18"/>
          <p:cNvSpPr>
            <a:spLocks noGrp="1"/>
          </p:cNvSpPr>
          <p:nvPr>
            <p:custDataLst>
              <p:tags r:id="rId10"/>
            </p:custDataLst>
          </p:nvPr>
        </p:nvSpPr>
        <p:spPr bwMode="gray">
          <a:xfrm>
            <a:off x="2907507" y="264080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9" name="Text Placeholder 13"/>
          <p:cNvSpPr>
            <a:spLocks noGrp="1"/>
          </p:cNvSpPr>
          <p:nvPr>
            <p:custDataLst>
              <p:tags r:id="rId11"/>
            </p:custDataLst>
          </p:nvPr>
        </p:nvSpPr>
        <p:spPr bwMode="gray">
          <a:xfrm>
            <a:off x="2264569" y="279439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0" name="Text Placeholder 14"/>
          <p:cNvSpPr>
            <a:spLocks noGrp="1"/>
          </p:cNvSpPr>
          <p:nvPr>
            <p:custDataLst>
              <p:tags r:id="rId12"/>
            </p:custDataLst>
          </p:nvPr>
        </p:nvSpPr>
        <p:spPr bwMode="gray">
          <a:xfrm>
            <a:off x="2264569" y="1679972"/>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1" name="Text Placeholder 12"/>
          <p:cNvSpPr>
            <a:spLocks noGrp="1"/>
          </p:cNvSpPr>
          <p:nvPr>
            <p:custDataLst>
              <p:tags r:id="rId13"/>
            </p:custDataLst>
          </p:nvPr>
        </p:nvSpPr>
        <p:spPr bwMode="gray">
          <a:xfrm>
            <a:off x="6111478" y="278010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2" name="Text Placeholder 14"/>
          <p:cNvSpPr>
            <a:spLocks noGrp="1"/>
          </p:cNvSpPr>
          <p:nvPr>
            <p:custDataLst>
              <p:tags r:id="rId14"/>
            </p:custDataLst>
          </p:nvPr>
        </p:nvSpPr>
        <p:spPr bwMode="gray">
          <a:xfrm>
            <a:off x="7393782" y="285511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3" name="Text Placeholder 13"/>
          <p:cNvSpPr>
            <a:spLocks noGrp="1"/>
          </p:cNvSpPr>
          <p:nvPr>
            <p:custDataLst>
              <p:tags r:id="rId15"/>
            </p:custDataLst>
          </p:nvPr>
        </p:nvSpPr>
        <p:spPr bwMode="gray">
          <a:xfrm>
            <a:off x="6111478" y="166568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4" name="Text Placeholder 15"/>
          <p:cNvSpPr>
            <a:spLocks noGrp="1"/>
          </p:cNvSpPr>
          <p:nvPr>
            <p:custDataLst>
              <p:tags r:id="rId16"/>
            </p:custDataLst>
          </p:nvPr>
        </p:nvSpPr>
        <p:spPr bwMode="gray">
          <a:xfrm>
            <a:off x="7393782" y="174069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grpSp>
        <p:nvGrpSpPr>
          <p:cNvPr id="8" name="Group 7">
            <a:extLst>
              <a:ext uri="{FF2B5EF4-FFF2-40B4-BE49-F238E27FC236}">
                <a16:creationId xmlns:a16="http://schemas.microsoft.com/office/drawing/2014/main" id="{13221D31-AFB5-1C47-B897-DC18B7361D6D}"/>
              </a:ext>
            </a:extLst>
          </p:cNvPr>
          <p:cNvGrpSpPr/>
          <p:nvPr/>
        </p:nvGrpSpPr>
        <p:grpSpPr>
          <a:xfrm>
            <a:off x="1265216" y="1191961"/>
            <a:ext cx="1697134" cy="234713"/>
            <a:chOff x="2749924" y="1191961"/>
            <a:chExt cx="1697134" cy="234713"/>
          </a:xfrm>
        </p:grpSpPr>
        <p:sp>
          <p:nvSpPr>
            <p:cNvPr id="38" name="TextBox 9"/>
            <p:cNvSpPr txBox="1"/>
            <p:nvPr/>
          </p:nvSpPr>
          <p:spPr>
            <a:xfrm>
              <a:off x="2964893" y="1191961"/>
              <a:ext cx="1482165" cy="234713"/>
            </a:xfrm>
            <a:prstGeom prst="rect">
              <a:avLst/>
            </a:prstGeom>
            <a:noFill/>
            <a:ln>
              <a:noFill/>
            </a:ln>
            <a:effectLst/>
          </p:spPr>
          <p:txBody>
            <a:bodyPr wrap="square" lIns="0" tIns="0" rIns="0" bIns="0" rtlCol="0" anchor="ctr">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defTabSz="672719">
                <a:defRPr/>
              </a:pPr>
              <a:r>
                <a:rPr lang="en-US" sz="800" kern="0" dirty="0">
                  <a:solidFill>
                    <a:schemeClr val="accent6">
                      <a:lumMod val="50000"/>
                    </a:schemeClr>
                  </a:solidFill>
                  <a:latin typeface="Arial"/>
                  <a:cs typeface="Arial" pitchFamily="34" charset="0"/>
                </a:rPr>
                <a:t>Amex-accepting merchants</a:t>
              </a:r>
            </a:p>
          </p:txBody>
        </p:sp>
        <p:sp>
          <p:nvSpPr>
            <p:cNvPr id="6" name="Rectangle 5">
              <a:extLst>
                <a:ext uri="{FF2B5EF4-FFF2-40B4-BE49-F238E27FC236}">
                  <a16:creationId xmlns:a16="http://schemas.microsoft.com/office/drawing/2014/main" id="{F8368468-FA12-D44E-BEC0-2EF246F38441}"/>
                </a:ext>
              </a:extLst>
            </p:cNvPr>
            <p:cNvSpPr/>
            <p:nvPr/>
          </p:nvSpPr>
          <p:spPr>
            <a:xfrm>
              <a:off x="2749924" y="1247809"/>
              <a:ext cx="157583" cy="13939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7" name="TextBox 9"/>
          <p:cNvSpPr txBox="1"/>
          <p:nvPr/>
        </p:nvSpPr>
        <p:spPr>
          <a:xfrm>
            <a:off x="3309315" y="1175372"/>
            <a:ext cx="1547245" cy="267891"/>
          </a:xfrm>
          <a:prstGeom prst="rect">
            <a:avLst/>
          </a:prstGeom>
          <a:noFill/>
          <a:ln>
            <a:noFill/>
          </a:ln>
          <a:effectLst/>
        </p:spPr>
        <p:txBody>
          <a:bodyPr wrap="square" lIns="0" tIns="0" rIns="0" bIns="0" rtlCol="0" anchor="ctr">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defTabSz="672719">
              <a:defRPr/>
            </a:pPr>
            <a:r>
              <a:rPr lang="en-US" sz="800" kern="0" dirty="0">
                <a:solidFill>
                  <a:schemeClr val="accent6">
                    <a:lumMod val="50000"/>
                  </a:schemeClr>
                </a:solidFill>
                <a:latin typeface="Arial"/>
                <a:cs typeface="Arial" pitchFamily="34" charset="0"/>
              </a:rPr>
              <a:t>Non-Amex-accepting</a:t>
            </a:r>
            <a:r>
              <a:rPr lang="en-US" sz="800" kern="0" dirty="0">
                <a:solidFill>
                  <a:schemeClr val="accent6">
                    <a:lumMod val="50000"/>
                  </a:schemeClr>
                </a:solidFill>
                <a:latin typeface="Arial"/>
                <a:cs typeface="Calibri" pitchFamily="34" charset="0"/>
              </a:rPr>
              <a:t> merchants</a:t>
            </a:r>
            <a:r>
              <a:rPr lang="en-GB" sz="700" kern="0" baseline="30000" dirty="0">
                <a:solidFill>
                  <a:schemeClr val="accent6">
                    <a:lumMod val="50000"/>
                  </a:schemeClr>
                </a:solidFill>
                <a:latin typeface="Arial"/>
              </a:rPr>
              <a:t>1</a:t>
            </a:r>
            <a:endParaRPr lang="en-US" sz="800" kern="0" baseline="30000" dirty="0">
              <a:solidFill>
                <a:schemeClr val="accent6">
                  <a:lumMod val="50000"/>
                </a:schemeClr>
              </a:solidFill>
              <a:latin typeface="Arial"/>
              <a:cs typeface="Calibri" pitchFamily="34" charset="0"/>
            </a:endParaRPr>
          </a:p>
        </p:txBody>
      </p:sp>
      <p:sp>
        <p:nvSpPr>
          <p:cNvPr id="66" name="Rectangle 65">
            <a:extLst>
              <a:ext uri="{FF2B5EF4-FFF2-40B4-BE49-F238E27FC236}">
                <a16:creationId xmlns:a16="http://schemas.microsoft.com/office/drawing/2014/main" id="{AF12D940-B1E6-814D-839E-FA6777724385}"/>
              </a:ext>
            </a:extLst>
          </p:cNvPr>
          <p:cNvSpPr/>
          <p:nvPr/>
        </p:nvSpPr>
        <p:spPr>
          <a:xfrm>
            <a:off x="3087292" y="1247809"/>
            <a:ext cx="157583" cy="139396"/>
          </a:xfrm>
          <a:prstGeom prst="rect">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68" name="Chart 67">
            <a:extLst>
              <a:ext uri="{FF2B5EF4-FFF2-40B4-BE49-F238E27FC236}">
                <a16:creationId xmlns:a16="http://schemas.microsoft.com/office/drawing/2014/main" id="{1D6E1A2D-FE5A-A64C-871E-A60B8498F57B}"/>
              </a:ext>
            </a:extLst>
          </p:cNvPr>
          <p:cNvGraphicFramePr/>
          <p:nvPr>
            <p:extLst>
              <p:ext uri="{D42A27DB-BD31-4B8C-83A1-F6EECF244321}">
                <p14:modId xmlns:p14="http://schemas.microsoft.com/office/powerpoint/2010/main" val="1690291819"/>
              </p:ext>
            </p:extLst>
          </p:nvPr>
        </p:nvGraphicFramePr>
        <p:xfrm>
          <a:off x="4646787" y="1430810"/>
          <a:ext cx="4169569" cy="3027391"/>
        </p:xfrm>
        <a:graphic>
          <a:graphicData uri="http://schemas.openxmlformats.org/drawingml/2006/chart">
            <c:chart xmlns:c="http://schemas.openxmlformats.org/drawingml/2006/chart" xmlns:r="http://schemas.openxmlformats.org/officeDocument/2006/relationships" r:id="rId20"/>
          </a:graphicData>
        </a:graphic>
      </p:graphicFrame>
    </p:spTree>
    <p:extLst>
      <p:ext uri="{BB962C8B-B14F-4D97-AF65-F5344CB8AC3E}">
        <p14:creationId xmlns:p14="http://schemas.microsoft.com/office/powerpoint/2010/main" val="2434495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Portugal</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130</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3956139290"/>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6" name="Picture 25">
            <a:extLst>
              <a:ext uri="{FF2B5EF4-FFF2-40B4-BE49-F238E27FC236}">
                <a16:creationId xmlns:a16="http://schemas.microsoft.com/office/drawing/2014/main" id="{A04C00B6-8BD6-834F-B673-E285687AA3D6}"/>
              </a:ext>
            </a:extLst>
          </p:cNvPr>
          <p:cNvPicPr>
            <a:picLocks noChangeAspect="1"/>
          </p:cNvPicPr>
          <p:nvPr/>
        </p:nvPicPr>
        <p:blipFill>
          <a:blip r:embed="rId4"/>
          <a:stretch>
            <a:fillRect/>
          </a:stretch>
        </p:blipFill>
        <p:spPr>
          <a:xfrm>
            <a:off x="235490" y="274320"/>
            <a:ext cx="795528" cy="795528"/>
          </a:xfrm>
          <a:prstGeom prst="rect">
            <a:avLst/>
          </a:prstGeom>
        </p:spPr>
      </p:pic>
      <p:sp>
        <p:nvSpPr>
          <p:cNvPr id="27" name="TextBox 26">
            <a:extLst>
              <a:ext uri="{FF2B5EF4-FFF2-40B4-BE49-F238E27FC236}">
                <a16:creationId xmlns:a16="http://schemas.microsoft.com/office/drawing/2014/main" id="{18CF5FF6-4E74-CC48-8827-C1BC2642DBC2}"/>
              </a:ext>
            </a:extLst>
          </p:cNvPr>
          <p:cNvSpPr txBox="1"/>
          <p:nvPr/>
        </p:nvSpPr>
        <p:spPr>
          <a:xfrm>
            <a:off x="3789102" y="4144403"/>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sp>
        <p:nvSpPr>
          <p:cNvPr id="35" name="TextBox 34">
            <a:extLst>
              <a:ext uri="{FF2B5EF4-FFF2-40B4-BE49-F238E27FC236}">
                <a16:creationId xmlns:a16="http://schemas.microsoft.com/office/drawing/2014/main" id="{2FED5998-6ECA-7449-A5AA-5D749BBFC3E8}"/>
              </a:ext>
            </a:extLst>
          </p:cNvPr>
          <p:cNvSpPr txBox="1"/>
          <p:nvPr/>
        </p:nvSpPr>
        <p:spPr>
          <a:xfrm>
            <a:off x="7690735" y="4144403"/>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grpSp>
        <p:nvGrpSpPr>
          <p:cNvPr id="29" name="Group 28">
            <a:extLst>
              <a:ext uri="{FF2B5EF4-FFF2-40B4-BE49-F238E27FC236}">
                <a16:creationId xmlns:a16="http://schemas.microsoft.com/office/drawing/2014/main" id="{3EC3AB1E-BE06-0B4E-AC41-4CA92E2A26FB}"/>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49" name="Freeform 3">
              <a:extLst>
                <a:ext uri="{FF2B5EF4-FFF2-40B4-BE49-F238E27FC236}">
                  <a16:creationId xmlns:a16="http://schemas.microsoft.com/office/drawing/2014/main" id="{56756C89-39DF-704C-B8F6-3DE37FD4A9B0}"/>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50" name="Freeform 3">
              <a:extLst>
                <a:ext uri="{FF2B5EF4-FFF2-40B4-BE49-F238E27FC236}">
                  <a16:creationId xmlns:a16="http://schemas.microsoft.com/office/drawing/2014/main" id="{8BBCA0F6-0562-E443-81D0-87484B8A0F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51" name="Freeform 3">
              <a:extLst>
                <a:ext uri="{FF2B5EF4-FFF2-40B4-BE49-F238E27FC236}">
                  <a16:creationId xmlns:a16="http://schemas.microsoft.com/office/drawing/2014/main" id="{B11D758A-6378-EC44-901A-27A77E0A2723}"/>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2" name="Group 51">
            <a:extLst>
              <a:ext uri="{FF2B5EF4-FFF2-40B4-BE49-F238E27FC236}">
                <a16:creationId xmlns:a16="http://schemas.microsoft.com/office/drawing/2014/main" id="{31C05ED5-88F5-844D-B887-245267C513FB}"/>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3" name="Freeform 52">
              <a:extLst>
                <a:ext uri="{FF2B5EF4-FFF2-40B4-BE49-F238E27FC236}">
                  <a16:creationId xmlns:a16="http://schemas.microsoft.com/office/drawing/2014/main" id="{D6AA32A4-29A5-7045-A691-D063856EE783}"/>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4" name="Group 53">
              <a:extLst>
                <a:ext uri="{FF2B5EF4-FFF2-40B4-BE49-F238E27FC236}">
                  <a16:creationId xmlns:a16="http://schemas.microsoft.com/office/drawing/2014/main" id="{35C7A04D-117A-0F48-975B-5533BC2D97A2}"/>
                </a:ext>
              </a:extLst>
            </p:cNvPr>
            <p:cNvGrpSpPr/>
            <p:nvPr/>
          </p:nvGrpSpPr>
          <p:grpSpPr>
            <a:xfrm>
              <a:off x="2148431" y="6909383"/>
              <a:ext cx="1162252" cy="259753"/>
              <a:chOff x="2148431" y="6909383"/>
              <a:chExt cx="1162252" cy="259753"/>
            </a:xfrm>
            <a:grpFill/>
          </p:grpSpPr>
          <p:sp>
            <p:nvSpPr>
              <p:cNvPr id="55" name="Freeform 3">
                <a:extLst>
                  <a:ext uri="{FF2B5EF4-FFF2-40B4-BE49-F238E27FC236}">
                    <a16:creationId xmlns:a16="http://schemas.microsoft.com/office/drawing/2014/main" id="{609CC736-D733-7A4E-BC3D-E9980F12F249}"/>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55305B7F-3831-E044-BAF7-BE06645F61E8}"/>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id="{BACBAA30-DB26-4346-8FFA-77302ACCD6D0}"/>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a16="http://schemas.microsoft.com/office/drawing/2014/main" id="{44C021AA-494D-134B-998F-E9755B306CD1}"/>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9" name="Group 58">
            <a:extLst>
              <a:ext uri="{FF2B5EF4-FFF2-40B4-BE49-F238E27FC236}">
                <a16:creationId xmlns:a16="http://schemas.microsoft.com/office/drawing/2014/main" id="{AD74FEB5-E6E1-FD49-BB03-438AED9274DD}"/>
              </a:ext>
            </a:extLst>
          </p:cNvPr>
          <p:cNvGrpSpPr>
            <a:grpSpLocks noChangeAspect="1"/>
          </p:cNvGrpSpPr>
          <p:nvPr/>
        </p:nvGrpSpPr>
        <p:grpSpPr>
          <a:xfrm>
            <a:off x="4754880" y="3582806"/>
            <a:ext cx="320040" cy="226180"/>
            <a:chOff x="12422526" y="7894806"/>
            <a:chExt cx="514452" cy="363576"/>
          </a:xfrm>
          <a:solidFill>
            <a:schemeClr val="bg1"/>
          </a:solidFill>
        </p:grpSpPr>
        <p:sp>
          <p:nvSpPr>
            <p:cNvPr id="60" name="Freeform 59">
              <a:extLst>
                <a:ext uri="{FF2B5EF4-FFF2-40B4-BE49-F238E27FC236}">
                  <a16:creationId xmlns:a16="http://schemas.microsoft.com/office/drawing/2014/main" id="{ECBC0A75-0948-064B-A51D-A3414A53325D}"/>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id="{06BD8404-BF0C-8448-AB94-6835A1EB37FF}"/>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a16="http://schemas.microsoft.com/office/drawing/2014/main" id="{4253FF3D-3CC9-0648-AC0B-7F509241C6B1}"/>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Freeform 62">
            <a:extLst>
              <a:ext uri="{FF2B5EF4-FFF2-40B4-BE49-F238E27FC236}">
                <a16:creationId xmlns:a16="http://schemas.microsoft.com/office/drawing/2014/main" id="{D186E81B-949E-184F-99AA-20ADF0197BB2}"/>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63">
            <a:extLst>
              <a:ext uri="{FF2B5EF4-FFF2-40B4-BE49-F238E27FC236}">
                <a16:creationId xmlns:a16="http://schemas.microsoft.com/office/drawing/2014/main" id="{8F1B49D1-EE02-7F4B-B927-F58482266BF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TextBox 27">
            <a:extLst>
              <a:ext uri="{FF2B5EF4-FFF2-40B4-BE49-F238E27FC236}">
                <a16:creationId xmlns:a16="http://schemas.microsoft.com/office/drawing/2014/main" id="{80818819-F00E-6541-B264-AC2BB98E59D2}"/>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025537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Portugal</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131</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3388394773"/>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2F00F3C9-A4F7-9E42-BACD-1AA5F44810AC}"/>
              </a:ext>
            </a:extLst>
          </p:cNvPr>
          <p:cNvPicPr>
            <a:picLocks noChangeAspect="1"/>
          </p:cNvPicPr>
          <p:nvPr/>
        </p:nvPicPr>
        <p:blipFill>
          <a:blip r:embed="rId4"/>
          <a:stretch>
            <a:fillRect/>
          </a:stretch>
        </p:blipFill>
        <p:spPr>
          <a:xfrm>
            <a:off x="235490" y="274320"/>
            <a:ext cx="795528" cy="795528"/>
          </a:xfrm>
          <a:prstGeom prst="rect">
            <a:avLst/>
          </a:prstGeom>
        </p:spPr>
      </p:pic>
      <p:grpSp>
        <p:nvGrpSpPr>
          <p:cNvPr id="25" name="Group 24">
            <a:extLst>
              <a:ext uri="{FF2B5EF4-FFF2-40B4-BE49-F238E27FC236}">
                <a16:creationId xmlns:a16="http://schemas.microsoft.com/office/drawing/2014/main" id="{5C5DD068-E770-D14C-8CF2-58FDA24033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2" name="Freeform 3">
              <a:extLst>
                <a:ext uri="{FF2B5EF4-FFF2-40B4-BE49-F238E27FC236}">
                  <a16:creationId xmlns:a16="http://schemas.microsoft.com/office/drawing/2014/main" id="{23AB1186-B807-EF49-8AE0-79F3C618DE40}"/>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3" name="Freeform 3">
              <a:extLst>
                <a:ext uri="{FF2B5EF4-FFF2-40B4-BE49-F238E27FC236}">
                  <a16:creationId xmlns:a16="http://schemas.microsoft.com/office/drawing/2014/main" id="{E6A98D61-9418-0744-A202-EA3AC6F5031F}"/>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4" name="Freeform 3">
              <a:extLst>
                <a:ext uri="{FF2B5EF4-FFF2-40B4-BE49-F238E27FC236}">
                  <a16:creationId xmlns:a16="http://schemas.microsoft.com/office/drawing/2014/main" id="{52C7C8E1-6379-D84D-A4EC-6D919A39EBC9}"/>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0" name="Group 49">
            <a:extLst>
              <a:ext uri="{FF2B5EF4-FFF2-40B4-BE49-F238E27FC236}">
                <a16:creationId xmlns:a16="http://schemas.microsoft.com/office/drawing/2014/main" id="{1F16563B-C705-7E4E-8880-AFD8A3AF22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1" name="Freeform 50">
              <a:extLst>
                <a:ext uri="{FF2B5EF4-FFF2-40B4-BE49-F238E27FC236}">
                  <a16:creationId xmlns:a16="http://schemas.microsoft.com/office/drawing/2014/main" id="{45EF576A-2D92-244D-8702-45D2C17478DC}"/>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Group 51">
              <a:extLst>
                <a:ext uri="{FF2B5EF4-FFF2-40B4-BE49-F238E27FC236}">
                  <a16:creationId xmlns:a16="http://schemas.microsoft.com/office/drawing/2014/main" id="{0A598EA8-1330-BB4D-9973-6348BE67C985}"/>
                </a:ext>
              </a:extLst>
            </p:cNvPr>
            <p:cNvGrpSpPr/>
            <p:nvPr/>
          </p:nvGrpSpPr>
          <p:grpSpPr>
            <a:xfrm>
              <a:off x="2148431" y="6909383"/>
              <a:ext cx="1162252" cy="259753"/>
              <a:chOff x="2148431" y="6909383"/>
              <a:chExt cx="1162252" cy="259753"/>
            </a:xfrm>
            <a:grpFill/>
          </p:grpSpPr>
          <p:sp>
            <p:nvSpPr>
              <p:cNvPr id="53" name="Freeform 3">
                <a:extLst>
                  <a:ext uri="{FF2B5EF4-FFF2-40B4-BE49-F238E27FC236}">
                    <a16:creationId xmlns:a16="http://schemas.microsoft.com/office/drawing/2014/main" id="{0A14FCC7-B193-774F-92A0-6A176DD4DE6E}"/>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D88D52B3-DA8A-AE4A-A118-F1694CE646D1}"/>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23EF9B70-CE5D-234E-9BCA-793A5A6A868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B57F76D4-13B3-5547-93A9-3365BEF85076}"/>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Group 56">
            <a:extLst>
              <a:ext uri="{FF2B5EF4-FFF2-40B4-BE49-F238E27FC236}">
                <a16:creationId xmlns:a16="http://schemas.microsoft.com/office/drawing/2014/main" id="{D50C6A21-3ED3-DA4E-88FD-C1D9CD1BAB9E}"/>
              </a:ext>
            </a:extLst>
          </p:cNvPr>
          <p:cNvGrpSpPr>
            <a:grpSpLocks noChangeAspect="1"/>
          </p:cNvGrpSpPr>
          <p:nvPr/>
        </p:nvGrpSpPr>
        <p:grpSpPr>
          <a:xfrm>
            <a:off x="4754880" y="3582806"/>
            <a:ext cx="320040" cy="226180"/>
            <a:chOff x="12422526" y="7894806"/>
            <a:chExt cx="514452" cy="363576"/>
          </a:xfrm>
          <a:solidFill>
            <a:schemeClr val="bg1"/>
          </a:solidFill>
        </p:grpSpPr>
        <p:sp>
          <p:nvSpPr>
            <p:cNvPr id="58" name="Freeform 57">
              <a:extLst>
                <a:ext uri="{FF2B5EF4-FFF2-40B4-BE49-F238E27FC236}">
                  <a16:creationId xmlns:a16="http://schemas.microsoft.com/office/drawing/2014/main" id="{2AFE5DCD-E36A-E144-A608-64BF51CBAC4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1AA406F1-50A6-BE4A-8490-C06EBFB6026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6AC6A2D2-31A6-244C-BA91-BECD316D03FF}"/>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60">
            <a:extLst>
              <a:ext uri="{FF2B5EF4-FFF2-40B4-BE49-F238E27FC236}">
                <a16:creationId xmlns:a16="http://schemas.microsoft.com/office/drawing/2014/main" id="{D83AF0BD-4840-4944-9F5B-898FE77AD61F}"/>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a:extLst>
              <a:ext uri="{FF2B5EF4-FFF2-40B4-BE49-F238E27FC236}">
                <a16:creationId xmlns:a16="http://schemas.microsoft.com/office/drawing/2014/main" id="{56BF06DB-21E5-3941-914D-E48FBBE98CEF}"/>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C4626F71-2CFF-7D42-84B8-01FEC96BB695}"/>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095359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US" dirty="0"/>
              <a:t>Puerto Rico</a:t>
            </a:r>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98% of spend and 95%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2744135296"/>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2129089696"/>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4568732E-0F13-6846-98A4-46604E5F1FAA}"/>
              </a:ext>
            </a:extLst>
          </p:cNvPr>
          <p:cNvPicPr>
            <a:picLocks noChangeAspect="1"/>
          </p:cNvPicPr>
          <p:nvPr/>
        </p:nvPicPr>
        <p:blipFill>
          <a:blip r:embed="rId5"/>
          <a:stretch>
            <a:fillRect/>
          </a:stretch>
        </p:blipFill>
        <p:spPr>
          <a:xfrm>
            <a:off x="235490" y="270399"/>
            <a:ext cx="795528" cy="795528"/>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132</a:t>
            </a:fld>
            <a:endParaRPr lang="en-US" dirty="0"/>
          </a:p>
        </p:txBody>
      </p:sp>
    </p:spTree>
    <p:extLst>
      <p:ext uri="{BB962C8B-B14F-4D97-AF65-F5344CB8AC3E}">
        <p14:creationId xmlns:p14="http://schemas.microsoft.com/office/powerpoint/2010/main" val="1625920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Puerto Rico</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133</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2572929487"/>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5" name="Picture 24">
            <a:extLst>
              <a:ext uri="{FF2B5EF4-FFF2-40B4-BE49-F238E27FC236}">
                <a16:creationId xmlns:a16="http://schemas.microsoft.com/office/drawing/2014/main" id="{130C1314-2C0E-7348-AA91-7B133BCBE733}"/>
              </a:ext>
            </a:extLst>
          </p:cNvPr>
          <p:cNvPicPr>
            <a:picLocks noChangeAspect="1"/>
          </p:cNvPicPr>
          <p:nvPr/>
        </p:nvPicPr>
        <p:blipFill>
          <a:blip r:embed="rId4"/>
          <a:stretch>
            <a:fillRect/>
          </a:stretch>
        </p:blipFill>
        <p:spPr>
          <a:xfrm>
            <a:off x="235490" y="270399"/>
            <a:ext cx="795528" cy="795528"/>
          </a:xfrm>
          <a:prstGeom prst="rect">
            <a:avLst/>
          </a:prstGeom>
        </p:spPr>
      </p:pic>
      <p:grpSp>
        <p:nvGrpSpPr>
          <p:cNvPr id="29" name="Group 28">
            <a:extLst>
              <a:ext uri="{FF2B5EF4-FFF2-40B4-BE49-F238E27FC236}">
                <a16:creationId xmlns:a16="http://schemas.microsoft.com/office/drawing/2014/main" id="{CA0289B8-904D-7247-BD01-FA243053E3B7}"/>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5" name="Freeform 3">
              <a:extLst>
                <a:ext uri="{FF2B5EF4-FFF2-40B4-BE49-F238E27FC236}">
                  <a16:creationId xmlns:a16="http://schemas.microsoft.com/office/drawing/2014/main" id="{4D20FFEB-28E2-4E41-89DC-2DEBF00C2B5A}"/>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47" name="Freeform 3">
              <a:extLst>
                <a:ext uri="{FF2B5EF4-FFF2-40B4-BE49-F238E27FC236}">
                  <a16:creationId xmlns:a16="http://schemas.microsoft.com/office/drawing/2014/main" id="{1E4953A0-3DF6-9B49-9B4E-659F3B1FEAC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49" name="Freeform 3">
              <a:extLst>
                <a:ext uri="{FF2B5EF4-FFF2-40B4-BE49-F238E27FC236}">
                  <a16:creationId xmlns:a16="http://schemas.microsoft.com/office/drawing/2014/main" id="{2AE38D51-E33C-4744-94D8-8C86408BBD87}"/>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0" name="Group 49">
            <a:extLst>
              <a:ext uri="{FF2B5EF4-FFF2-40B4-BE49-F238E27FC236}">
                <a16:creationId xmlns:a16="http://schemas.microsoft.com/office/drawing/2014/main" id="{28F50487-8F0D-AB4B-ABD7-07F305082447}"/>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1" name="Freeform 50">
              <a:extLst>
                <a:ext uri="{FF2B5EF4-FFF2-40B4-BE49-F238E27FC236}">
                  <a16:creationId xmlns:a16="http://schemas.microsoft.com/office/drawing/2014/main" id="{5A213150-C68C-084C-9EED-1CC3A563D4D3}"/>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Group 51">
              <a:extLst>
                <a:ext uri="{FF2B5EF4-FFF2-40B4-BE49-F238E27FC236}">
                  <a16:creationId xmlns:a16="http://schemas.microsoft.com/office/drawing/2014/main" id="{9EEE364B-D5D1-D04C-A7C5-18B25DD64FCB}"/>
                </a:ext>
              </a:extLst>
            </p:cNvPr>
            <p:cNvGrpSpPr/>
            <p:nvPr/>
          </p:nvGrpSpPr>
          <p:grpSpPr>
            <a:xfrm>
              <a:off x="2148431" y="6909383"/>
              <a:ext cx="1162252" cy="259753"/>
              <a:chOff x="2148431" y="6909383"/>
              <a:chExt cx="1162252" cy="259753"/>
            </a:xfrm>
            <a:grpFill/>
          </p:grpSpPr>
          <p:sp>
            <p:nvSpPr>
              <p:cNvPr id="53" name="Freeform 3">
                <a:extLst>
                  <a:ext uri="{FF2B5EF4-FFF2-40B4-BE49-F238E27FC236}">
                    <a16:creationId xmlns:a16="http://schemas.microsoft.com/office/drawing/2014/main" id="{AFF1247F-BEFC-9C4A-BAEF-2B9201222535}"/>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97672759-4156-A845-AFFF-C10AA80912F9}"/>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6710DDDC-28C1-824E-945C-227CD3DEC274}"/>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DBCCEC7B-8F0F-C44B-8C78-2B88ECDEC70A}"/>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Group 56">
            <a:extLst>
              <a:ext uri="{FF2B5EF4-FFF2-40B4-BE49-F238E27FC236}">
                <a16:creationId xmlns:a16="http://schemas.microsoft.com/office/drawing/2014/main" id="{E895873B-1B62-7544-8F66-E0253B89D0A4}"/>
              </a:ext>
            </a:extLst>
          </p:cNvPr>
          <p:cNvGrpSpPr>
            <a:grpSpLocks noChangeAspect="1"/>
          </p:cNvGrpSpPr>
          <p:nvPr/>
        </p:nvGrpSpPr>
        <p:grpSpPr>
          <a:xfrm>
            <a:off x="4754880" y="3582806"/>
            <a:ext cx="320040" cy="226180"/>
            <a:chOff x="12422526" y="7894806"/>
            <a:chExt cx="514452" cy="363576"/>
          </a:xfrm>
          <a:solidFill>
            <a:schemeClr val="bg1"/>
          </a:solidFill>
        </p:grpSpPr>
        <p:sp>
          <p:nvSpPr>
            <p:cNvPr id="58" name="Freeform 57">
              <a:extLst>
                <a:ext uri="{FF2B5EF4-FFF2-40B4-BE49-F238E27FC236}">
                  <a16:creationId xmlns:a16="http://schemas.microsoft.com/office/drawing/2014/main" id="{41B8CCA3-5694-0042-98A8-7CA75F7D710A}"/>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6903F287-D635-6343-8A8E-00C4158B8B3E}"/>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731FAF61-C32A-0547-A418-7BD3BCE09F60}"/>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60">
            <a:extLst>
              <a:ext uri="{FF2B5EF4-FFF2-40B4-BE49-F238E27FC236}">
                <a16:creationId xmlns:a16="http://schemas.microsoft.com/office/drawing/2014/main" id="{9F53E8AF-20B6-E44B-B7B8-FDFD08479006}"/>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a:extLst>
              <a:ext uri="{FF2B5EF4-FFF2-40B4-BE49-F238E27FC236}">
                <a16:creationId xmlns:a16="http://schemas.microsoft.com/office/drawing/2014/main" id="{FB71E7CB-D6C8-B541-8EFA-889C56AA24A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F9870A67-6601-9A4A-9FDB-9F0E91374F97}"/>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578947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Puerto Rico</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134</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2814654044"/>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B3130C2E-75EC-C84D-AFA6-B432094BF39B}"/>
              </a:ext>
            </a:extLst>
          </p:cNvPr>
          <p:cNvPicPr>
            <a:picLocks noChangeAspect="1"/>
          </p:cNvPicPr>
          <p:nvPr/>
        </p:nvPicPr>
        <p:blipFill>
          <a:blip r:embed="rId4"/>
          <a:stretch>
            <a:fillRect/>
          </a:stretch>
        </p:blipFill>
        <p:spPr>
          <a:xfrm>
            <a:off x="235490" y="270399"/>
            <a:ext cx="795528" cy="795528"/>
          </a:xfrm>
          <a:prstGeom prst="rect">
            <a:avLst/>
          </a:prstGeom>
        </p:spPr>
      </p:pic>
      <p:grpSp>
        <p:nvGrpSpPr>
          <p:cNvPr id="25" name="Group 24">
            <a:extLst>
              <a:ext uri="{FF2B5EF4-FFF2-40B4-BE49-F238E27FC236}">
                <a16:creationId xmlns:a16="http://schemas.microsoft.com/office/drawing/2014/main" id="{39EFD745-7EBA-A145-B183-F454BBD507EB}"/>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2" name="Freeform 3">
              <a:extLst>
                <a:ext uri="{FF2B5EF4-FFF2-40B4-BE49-F238E27FC236}">
                  <a16:creationId xmlns:a16="http://schemas.microsoft.com/office/drawing/2014/main" id="{E89F4A56-B4CA-8E41-89C5-EC005274ED1D}"/>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3" name="Freeform 3">
              <a:extLst>
                <a:ext uri="{FF2B5EF4-FFF2-40B4-BE49-F238E27FC236}">
                  <a16:creationId xmlns:a16="http://schemas.microsoft.com/office/drawing/2014/main" id="{4BD2CFD1-D629-E64F-B168-E5E6DC39D0F5}"/>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4" name="Freeform 3">
              <a:extLst>
                <a:ext uri="{FF2B5EF4-FFF2-40B4-BE49-F238E27FC236}">
                  <a16:creationId xmlns:a16="http://schemas.microsoft.com/office/drawing/2014/main" id="{63E596E5-58EA-2F4B-B8E5-3AB1FC44E57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0" name="Group 49">
            <a:extLst>
              <a:ext uri="{FF2B5EF4-FFF2-40B4-BE49-F238E27FC236}">
                <a16:creationId xmlns:a16="http://schemas.microsoft.com/office/drawing/2014/main" id="{08E98E77-1BD7-A842-A3BD-DC6539013886}"/>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1" name="Freeform 50">
              <a:extLst>
                <a:ext uri="{FF2B5EF4-FFF2-40B4-BE49-F238E27FC236}">
                  <a16:creationId xmlns:a16="http://schemas.microsoft.com/office/drawing/2014/main" id="{80BD468C-D8EB-464E-9D7F-DC04868F9D28}"/>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Group 51">
              <a:extLst>
                <a:ext uri="{FF2B5EF4-FFF2-40B4-BE49-F238E27FC236}">
                  <a16:creationId xmlns:a16="http://schemas.microsoft.com/office/drawing/2014/main" id="{2F9B32EB-F7CB-B54A-8051-A618A5E58861}"/>
                </a:ext>
              </a:extLst>
            </p:cNvPr>
            <p:cNvGrpSpPr/>
            <p:nvPr/>
          </p:nvGrpSpPr>
          <p:grpSpPr>
            <a:xfrm>
              <a:off x="2148431" y="6909383"/>
              <a:ext cx="1162252" cy="259753"/>
              <a:chOff x="2148431" y="6909383"/>
              <a:chExt cx="1162252" cy="259753"/>
            </a:xfrm>
            <a:grpFill/>
          </p:grpSpPr>
          <p:sp>
            <p:nvSpPr>
              <p:cNvPr id="53" name="Freeform 3">
                <a:extLst>
                  <a:ext uri="{FF2B5EF4-FFF2-40B4-BE49-F238E27FC236}">
                    <a16:creationId xmlns:a16="http://schemas.microsoft.com/office/drawing/2014/main" id="{25276852-9CF0-3F40-BC60-F0F41D3C426E}"/>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B5C453D6-27B3-A64A-BED7-24681BB2D92C}"/>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CCD1F110-B15B-4D4D-97D1-926B637DF8B2}"/>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CC248AAC-5A52-C848-A20E-CDB5C22873D4}"/>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Group 56">
            <a:extLst>
              <a:ext uri="{FF2B5EF4-FFF2-40B4-BE49-F238E27FC236}">
                <a16:creationId xmlns:a16="http://schemas.microsoft.com/office/drawing/2014/main" id="{71533215-8CB3-B947-9F88-92DFEFDBCC80}"/>
              </a:ext>
            </a:extLst>
          </p:cNvPr>
          <p:cNvGrpSpPr>
            <a:grpSpLocks noChangeAspect="1"/>
          </p:cNvGrpSpPr>
          <p:nvPr/>
        </p:nvGrpSpPr>
        <p:grpSpPr>
          <a:xfrm>
            <a:off x="4754880" y="3582806"/>
            <a:ext cx="320040" cy="226180"/>
            <a:chOff x="12422526" y="7894806"/>
            <a:chExt cx="514452" cy="363576"/>
          </a:xfrm>
          <a:solidFill>
            <a:schemeClr val="bg1"/>
          </a:solidFill>
        </p:grpSpPr>
        <p:sp>
          <p:nvSpPr>
            <p:cNvPr id="58" name="Freeform 57">
              <a:extLst>
                <a:ext uri="{FF2B5EF4-FFF2-40B4-BE49-F238E27FC236}">
                  <a16:creationId xmlns:a16="http://schemas.microsoft.com/office/drawing/2014/main" id="{97F04B19-D413-9F40-B343-92605CF4B08C}"/>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340D0D27-F27C-7C4A-85A8-4C406DBE5B1F}"/>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4780A5F0-86B3-E945-B859-C438DD62F237}"/>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60">
            <a:extLst>
              <a:ext uri="{FF2B5EF4-FFF2-40B4-BE49-F238E27FC236}">
                <a16:creationId xmlns:a16="http://schemas.microsoft.com/office/drawing/2014/main" id="{BDF1AADF-0A37-954D-9854-FA3EAD0DB4B2}"/>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a:extLst>
              <a:ext uri="{FF2B5EF4-FFF2-40B4-BE49-F238E27FC236}">
                <a16:creationId xmlns:a16="http://schemas.microsoft.com/office/drawing/2014/main" id="{9D6B8075-DF30-704D-BFFE-44B800C29E4F}"/>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6F49C851-EB38-784C-A0A1-6D5B8A72E11F}"/>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355454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US" dirty="0"/>
              <a:t>Romania</a:t>
            </a:r>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75% of spend and 45%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3001093413"/>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1385792303"/>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2D550C53-7F6A-9549-AC79-E6D4E7055F09}"/>
              </a:ext>
            </a:extLst>
          </p:cNvPr>
          <p:cNvPicPr>
            <a:picLocks noChangeAspect="1"/>
          </p:cNvPicPr>
          <p:nvPr/>
        </p:nvPicPr>
        <p:blipFill>
          <a:blip r:embed="rId5"/>
          <a:stretch>
            <a:fillRect/>
          </a:stretch>
        </p:blipFill>
        <p:spPr>
          <a:xfrm>
            <a:off x="237744" y="274320"/>
            <a:ext cx="795528" cy="795528"/>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135</a:t>
            </a:fld>
            <a:endParaRPr lang="en-US" dirty="0"/>
          </a:p>
        </p:txBody>
      </p:sp>
    </p:spTree>
    <p:extLst>
      <p:ext uri="{BB962C8B-B14F-4D97-AF65-F5344CB8AC3E}">
        <p14:creationId xmlns:p14="http://schemas.microsoft.com/office/powerpoint/2010/main" val="2149494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Romania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136</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2988512364"/>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5" name="Picture 24">
            <a:extLst>
              <a:ext uri="{FF2B5EF4-FFF2-40B4-BE49-F238E27FC236}">
                <a16:creationId xmlns:a16="http://schemas.microsoft.com/office/drawing/2014/main" id="{0FF40DC3-BEA3-F24D-8683-7683EBA660DB}"/>
              </a:ext>
            </a:extLst>
          </p:cNvPr>
          <p:cNvPicPr>
            <a:picLocks noChangeAspect="1"/>
          </p:cNvPicPr>
          <p:nvPr/>
        </p:nvPicPr>
        <p:blipFill>
          <a:blip r:embed="rId4"/>
          <a:stretch>
            <a:fillRect/>
          </a:stretch>
        </p:blipFill>
        <p:spPr>
          <a:xfrm>
            <a:off x="237744" y="274320"/>
            <a:ext cx="795528" cy="795528"/>
          </a:xfrm>
          <a:prstGeom prst="rect">
            <a:avLst/>
          </a:prstGeom>
        </p:spPr>
      </p:pic>
      <p:sp>
        <p:nvSpPr>
          <p:cNvPr id="27" name="TextBox 26">
            <a:extLst>
              <a:ext uri="{FF2B5EF4-FFF2-40B4-BE49-F238E27FC236}">
                <a16:creationId xmlns:a16="http://schemas.microsoft.com/office/drawing/2014/main" id="{86025104-41CB-984F-A636-1BA14B3D18C9}"/>
              </a:ext>
            </a:extLst>
          </p:cNvPr>
          <p:cNvSpPr txBox="1"/>
          <p:nvPr/>
        </p:nvSpPr>
        <p:spPr>
          <a:xfrm>
            <a:off x="3806714" y="4144403"/>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sp>
        <p:nvSpPr>
          <p:cNvPr id="35" name="TextBox 34">
            <a:extLst>
              <a:ext uri="{FF2B5EF4-FFF2-40B4-BE49-F238E27FC236}">
                <a16:creationId xmlns:a16="http://schemas.microsoft.com/office/drawing/2014/main" id="{EB7E11AB-412A-CB40-9061-C7E538DE90A8}"/>
              </a:ext>
            </a:extLst>
          </p:cNvPr>
          <p:cNvSpPr txBox="1"/>
          <p:nvPr/>
        </p:nvSpPr>
        <p:spPr>
          <a:xfrm>
            <a:off x="7677689" y="4144403"/>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sp>
        <p:nvSpPr>
          <p:cNvPr id="47" name="TextBox 46">
            <a:extLst>
              <a:ext uri="{FF2B5EF4-FFF2-40B4-BE49-F238E27FC236}">
                <a16:creationId xmlns:a16="http://schemas.microsoft.com/office/drawing/2014/main" id="{4E358A4F-1071-2E44-B33A-60D35AB9F5A5}"/>
              </a:ext>
            </a:extLst>
          </p:cNvPr>
          <p:cNvSpPr txBox="1"/>
          <p:nvPr/>
        </p:nvSpPr>
        <p:spPr>
          <a:xfrm>
            <a:off x="6385985" y="4144403"/>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grpSp>
        <p:nvGrpSpPr>
          <p:cNvPr id="29" name="Group 28">
            <a:extLst>
              <a:ext uri="{FF2B5EF4-FFF2-40B4-BE49-F238E27FC236}">
                <a16:creationId xmlns:a16="http://schemas.microsoft.com/office/drawing/2014/main" id="{72CB852B-BB9C-A04D-B180-5EBB32C49C64}"/>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49" name="Freeform 3">
              <a:extLst>
                <a:ext uri="{FF2B5EF4-FFF2-40B4-BE49-F238E27FC236}">
                  <a16:creationId xmlns:a16="http://schemas.microsoft.com/office/drawing/2014/main" id="{A4572C13-CD7B-D24F-A8E1-5EDE0825CC86}"/>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50" name="Freeform 3">
              <a:extLst>
                <a:ext uri="{FF2B5EF4-FFF2-40B4-BE49-F238E27FC236}">
                  <a16:creationId xmlns:a16="http://schemas.microsoft.com/office/drawing/2014/main" id="{E1CEBB6D-E6B9-6341-B32E-D103F3BA704D}"/>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51" name="Freeform 3">
              <a:extLst>
                <a:ext uri="{FF2B5EF4-FFF2-40B4-BE49-F238E27FC236}">
                  <a16:creationId xmlns:a16="http://schemas.microsoft.com/office/drawing/2014/main" id="{926E0FD8-FD5E-BD44-A4B6-6B6CAECEA935}"/>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2" name="Group 51">
            <a:extLst>
              <a:ext uri="{FF2B5EF4-FFF2-40B4-BE49-F238E27FC236}">
                <a16:creationId xmlns:a16="http://schemas.microsoft.com/office/drawing/2014/main" id="{DF625FE2-2A7E-2948-9ED8-802F5BC5B79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3" name="Freeform 52">
              <a:extLst>
                <a:ext uri="{FF2B5EF4-FFF2-40B4-BE49-F238E27FC236}">
                  <a16:creationId xmlns:a16="http://schemas.microsoft.com/office/drawing/2014/main" id="{57A7296A-B480-6E4B-89BA-FAB93B86D897}"/>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4" name="Group 53">
              <a:extLst>
                <a:ext uri="{FF2B5EF4-FFF2-40B4-BE49-F238E27FC236}">
                  <a16:creationId xmlns:a16="http://schemas.microsoft.com/office/drawing/2014/main" id="{670AEDA8-4FE9-9941-A8B2-0E2987F0C89C}"/>
                </a:ext>
              </a:extLst>
            </p:cNvPr>
            <p:cNvGrpSpPr/>
            <p:nvPr/>
          </p:nvGrpSpPr>
          <p:grpSpPr>
            <a:xfrm>
              <a:off x="2148431" y="6909383"/>
              <a:ext cx="1162252" cy="259753"/>
              <a:chOff x="2148431" y="6909383"/>
              <a:chExt cx="1162252" cy="259753"/>
            </a:xfrm>
            <a:grpFill/>
          </p:grpSpPr>
          <p:sp>
            <p:nvSpPr>
              <p:cNvPr id="55" name="Freeform 3">
                <a:extLst>
                  <a:ext uri="{FF2B5EF4-FFF2-40B4-BE49-F238E27FC236}">
                    <a16:creationId xmlns:a16="http://schemas.microsoft.com/office/drawing/2014/main" id="{C0227179-768B-4643-88A5-86A921965EAB}"/>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B6564D74-32E1-8C47-9093-A1ED605DAA66}"/>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id="{3A92A2A3-F318-714F-9569-94CB6B6B32C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a16="http://schemas.microsoft.com/office/drawing/2014/main" id="{BFB2EBC4-3F30-F748-BEBD-18DE3CC8475C}"/>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9" name="Group 58">
            <a:extLst>
              <a:ext uri="{FF2B5EF4-FFF2-40B4-BE49-F238E27FC236}">
                <a16:creationId xmlns:a16="http://schemas.microsoft.com/office/drawing/2014/main" id="{3B809649-293B-EE43-9A6F-0ADC399E3A39}"/>
              </a:ext>
            </a:extLst>
          </p:cNvPr>
          <p:cNvGrpSpPr>
            <a:grpSpLocks noChangeAspect="1"/>
          </p:cNvGrpSpPr>
          <p:nvPr/>
        </p:nvGrpSpPr>
        <p:grpSpPr>
          <a:xfrm>
            <a:off x="4754880" y="3582806"/>
            <a:ext cx="320040" cy="226180"/>
            <a:chOff x="12422526" y="7894806"/>
            <a:chExt cx="514452" cy="363576"/>
          </a:xfrm>
          <a:solidFill>
            <a:schemeClr val="bg1"/>
          </a:solidFill>
        </p:grpSpPr>
        <p:sp>
          <p:nvSpPr>
            <p:cNvPr id="60" name="Freeform 59">
              <a:extLst>
                <a:ext uri="{FF2B5EF4-FFF2-40B4-BE49-F238E27FC236}">
                  <a16:creationId xmlns:a16="http://schemas.microsoft.com/office/drawing/2014/main" id="{11D415DB-D8B1-D24E-9D7C-FEC5923AC883}"/>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id="{4F59F4FE-E386-444A-81A4-FAA0F13329A0}"/>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a16="http://schemas.microsoft.com/office/drawing/2014/main" id="{60BE0E88-3F9E-1341-9302-439AB4ED4B90}"/>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Freeform 62">
            <a:extLst>
              <a:ext uri="{FF2B5EF4-FFF2-40B4-BE49-F238E27FC236}">
                <a16:creationId xmlns:a16="http://schemas.microsoft.com/office/drawing/2014/main" id="{64C25C59-47B8-484A-ABE3-1C39E1EF5893}"/>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63">
            <a:extLst>
              <a:ext uri="{FF2B5EF4-FFF2-40B4-BE49-F238E27FC236}">
                <a16:creationId xmlns:a16="http://schemas.microsoft.com/office/drawing/2014/main" id="{55541D06-4757-0447-A9FC-1EE82E9CA21F}"/>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TextBox 27">
            <a:extLst>
              <a:ext uri="{FF2B5EF4-FFF2-40B4-BE49-F238E27FC236}">
                <a16:creationId xmlns:a16="http://schemas.microsoft.com/office/drawing/2014/main" id="{14163DEB-44A2-404D-876E-2D068F749B45}"/>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139431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Romania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137</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2456478266"/>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96DC7B64-003D-5C47-A440-1EDE4A96188A}"/>
              </a:ext>
            </a:extLst>
          </p:cNvPr>
          <p:cNvPicPr>
            <a:picLocks noChangeAspect="1"/>
          </p:cNvPicPr>
          <p:nvPr/>
        </p:nvPicPr>
        <p:blipFill>
          <a:blip r:embed="rId4"/>
          <a:stretch>
            <a:fillRect/>
          </a:stretch>
        </p:blipFill>
        <p:spPr>
          <a:xfrm>
            <a:off x="237744" y="274320"/>
            <a:ext cx="795528" cy="795528"/>
          </a:xfrm>
          <a:prstGeom prst="rect">
            <a:avLst/>
          </a:prstGeom>
        </p:spPr>
      </p:pic>
      <p:grpSp>
        <p:nvGrpSpPr>
          <p:cNvPr id="25" name="Group 24">
            <a:extLst>
              <a:ext uri="{FF2B5EF4-FFF2-40B4-BE49-F238E27FC236}">
                <a16:creationId xmlns:a16="http://schemas.microsoft.com/office/drawing/2014/main" id="{45DB77C0-945A-E547-9AFB-1429A5AF85D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2" name="Freeform 3">
              <a:extLst>
                <a:ext uri="{FF2B5EF4-FFF2-40B4-BE49-F238E27FC236}">
                  <a16:creationId xmlns:a16="http://schemas.microsoft.com/office/drawing/2014/main" id="{7665A5F7-D4BF-1847-9AB9-429E08A87B66}"/>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3" name="Freeform 3">
              <a:extLst>
                <a:ext uri="{FF2B5EF4-FFF2-40B4-BE49-F238E27FC236}">
                  <a16:creationId xmlns:a16="http://schemas.microsoft.com/office/drawing/2014/main" id="{2F433A38-007E-E842-A8DB-15B78CCA615B}"/>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4" name="Freeform 3">
              <a:extLst>
                <a:ext uri="{FF2B5EF4-FFF2-40B4-BE49-F238E27FC236}">
                  <a16:creationId xmlns:a16="http://schemas.microsoft.com/office/drawing/2014/main" id="{F985C385-94E2-CB45-BEAB-16FAC9A41312}"/>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0" name="Group 49">
            <a:extLst>
              <a:ext uri="{FF2B5EF4-FFF2-40B4-BE49-F238E27FC236}">
                <a16:creationId xmlns:a16="http://schemas.microsoft.com/office/drawing/2014/main" id="{CAC1AD3B-4AA1-0240-A757-D782748DD795}"/>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1" name="Freeform 50">
              <a:extLst>
                <a:ext uri="{FF2B5EF4-FFF2-40B4-BE49-F238E27FC236}">
                  <a16:creationId xmlns:a16="http://schemas.microsoft.com/office/drawing/2014/main" id="{5191FE43-2ABE-304F-BAD9-EB13DCC93351}"/>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Group 51">
              <a:extLst>
                <a:ext uri="{FF2B5EF4-FFF2-40B4-BE49-F238E27FC236}">
                  <a16:creationId xmlns:a16="http://schemas.microsoft.com/office/drawing/2014/main" id="{FA168A54-6F12-6046-A3E9-2173DC93E384}"/>
                </a:ext>
              </a:extLst>
            </p:cNvPr>
            <p:cNvGrpSpPr/>
            <p:nvPr/>
          </p:nvGrpSpPr>
          <p:grpSpPr>
            <a:xfrm>
              <a:off x="2148431" y="6909383"/>
              <a:ext cx="1162252" cy="259753"/>
              <a:chOff x="2148431" y="6909383"/>
              <a:chExt cx="1162252" cy="259753"/>
            </a:xfrm>
            <a:grpFill/>
          </p:grpSpPr>
          <p:sp>
            <p:nvSpPr>
              <p:cNvPr id="53" name="Freeform 3">
                <a:extLst>
                  <a:ext uri="{FF2B5EF4-FFF2-40B4-BE49-F238E27FC236}">
                    <a16:creationId xmlns:a16="http://schemas.microsoft.com/office/drawing/2014/main" id="{89844057-51F2-4B40-9A27-BE4B5CB7BD87}"/>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9C3BF97F-ECEF-8843-A5B9-B5B5BC4F351F}"/>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81779E7D-C97F-F247-89B9-B45686901AA4}"/>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9072F058-7CE2-3E48-8BE3-FDB6769DBE4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Group 56">
            <a:extLst>
              <a:ext uri="{FF2B5EF4-FFF2-40B4-BE49-F238E27FC236}">
                <a16:creationId xmlns:a16="http://schemas.microsoft.com/office/drawing/2014/main" id="{BE7E989E-6900-2A49-A50A-FBE2815C0678}"/>
              </a:ext>
            </a:extLst>
          </p:cNvPr>
          <p:cNvGrpSpPr>
            <a:grpSpLocks noChangeAspect="1"/>
          </p:cNvGrpSpPr>
          <p:nvPr/>
        </p:nvGrpSpPr>
        <p:grpSpPr>
          <a:xfrm>
            <a:off x="4754880" y="3582806"/>
            <a:ext cx="320040" cy="226180"/>
            <a:chOff x="12422526" y="7894806"/>
            <a:chExt cx="514452" cy="363576"/>
          </a:xfrm>
          <a:solidFill>
            <a:schemeClr val="bg1"/>
          </a:solidFill>
        </p:grpSpPr>
        <p:sp>
          <p:nvSpPr>
            <p:cNvPr id="58" name="Freeform 57">
              <a:extLst>
                <a:ext uri="{FF2B5EF4-FFF2-40B4-BE49-F238E27FC236}">
                  <a16:creationId xmlns:a16="http://schemas.microsoft.com/office/drawing/2014/main" id="{9B806B1F-5880-A545-9F29-4F7F586881FB}"/>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CE79B8B9-A068-9A46-B8B7-F79A0EC19F20}"/>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974745B7-34EA-4544-BE46-ADC668769FC0}"/>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60">
            <a:extLst>
              <a:ext uri="{FF2B5EF4-FFF2-40B4-BE49-F238E27FC236}">
                <a16:creationId xmlns:a16="http://schemas.microsoft.com/office/drawing/2014/main" id="{74AA6443-C81F-C647-BBBF-DC0BF3C400A3}"/>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a:extLst>
              <a:ext uri="{FF2B5EF4-FFF2-40B4-BE49-F238E27FC236}">
                <a16:creationId xmlns:a16="http://schemas.microsoft.com/office/drawing/2014/main" id="{95C515A9-411D-9B4A-AEB9-7DEA1F86AC1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F5565F58-3A7F-9D4C-AE9B-834CA7FEB417}"/>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769905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US" dirty="0"/>
              <a:t>Russian Federation</a:t>
            </a:r>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84% of spend and 59%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2130802914"/>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2389323841"/>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28A6BC72-310C-5346-9862-83C4E24C2C3A}"/>
              </a:ext>
            </a:extLst>
          </p:cNvPr>
          <p:cNvPicPr>
            <a:picLocks noChangeAspect="1"/>
          </p:cNvPicPr>
          <p:nvPr/>
        </p:nvPicPr>
        <p:blipFill>
          <a:blip r:embed="rId5"/>
          <a:stretch>
            <a:fillRect/>
          </a:stretch>
        </p:blipFill>
        <p:spPr>
          <a:xfrm>
            <a:off x="237744" y="274320"/>
            <a:ext cx="795528" cy="795528"/>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138</a:t>
            </a:fld>
            <a:endParaRPr lang="en-US" dirty="0"/>
          </a:p>
        </p:txBody>
      </p:sp>
    </p:spTree>
    <p:extLst>
      <p:ext uri="{BB962C8B-B14F-4D97-AF65-F5344CB8AC3E}">
        <p14:creationId xmlns:p14="http://schemas.microsoft.com/office/powerpoint/2010/main" val="2558479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Russian Federation</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139</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1926911209"/>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6" name="Picture 25">
            <a:extLst>
              <a:ext uri="{FF2B5EF4-FFF2-40B4-BE49-F238E27FC236}">
                <a16:creationId xmlns:a16="http://schemas.microsoft.com/office/drawing/2014/main" id="{072C3176-27A3-3740-8563-C6484C4A6286}"/>
              </a:ext>
            </a:extLst>
          </p:cNvPr>
          <p:cNvPicPr>
            <a:picLocks noChangeAspect="1"/>
          </p:cNvPicPr>
          <p:nvPr/>
        </p:nvPicPr>
        <p:blipFill>
          <a:blip r:embed="rId4"/>
          <a:stretch>
            <a:fillRect/>
          </a:stretch>
        </p:blipFill>
        <p:spPr>
          <a:xfrm>
            <a:off x="237744" y="274320"/>
            <a:ext cx="795528" cy="795528"/>
          </a:xfrm>
          <a:prstGeom prst="rect">
            <a:avLst/>
          </a:prstGeom>
        </p:spPr>
      </p:pic>
      <p:sp>
        <p:nvSpPr>
          <p:cNvPr id="27" name="TextBox 26">
            <a:extLst>
              <a:ext uri="{FF2B5EF4-FFF2-40B4-BE49-F238E27FC236}">
                <a16:creationId xmlns:a16="http://schemas.microsoft.com/office/drawing/2014/main" id="{BD9E4C61-D9E4-6940-92D2-8F267454690D}"/>
              </a:ext>
            </a:extLst>
          </p:cNvPr>
          <p:cNvSpPr txBox="1"/>
          <p:nvPr/>
        </p:nvSpPr>
        <p:spPr>
          <a:xfrm>
            <a:off x="3798965" y="4144403"/>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grpSp>
        <p:nvGrpSpPr>
          <p:cNvPr id="29" name="Group 28">
            <a:extLst>
              <a:ext uri="{FF2B5EF4-FFF2-40B4-BE49-F238E27FC236}">
                <a16:creationId xmlns:a16="http://schemas.microsoft.com/office/drawing/2014/main" id="{DB5147D7-3210-E04C-B057-61CE7322FCAE}"/>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47" name="Freeform 3">
              <a:extLst>
                <a:ext uri="{FF2B5EF4-FFF2-40B4-BE49-F238E27FC236}">
                  <a16:creationId xmlns:a16="http://schemas.microsoft.com/office/drawing/2014/main" id="{F7A28600-A193-9145-AF86-D04D85E1AE86}"/>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49" name="Freeform 3">
              <a:extLst>
                <a:ext uri="{FF2B5EF4-FFF2-40B4-BE49-F238E27FC236}">
                  <a16:creationId xmlns:a16="http://schemas.microsoft.com/office/drawing/2014/main" id="{30CFB67B-0FB6-C448-992D-174BBE21EC3B}"/>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50" name="Freeform 3">
              <a:extLst>
                <a:ext uri="{FF2B5EF4-FFF2-40B4-BE49-F238E27FC236}">
                  <a16:creationId xmlns:a16="http://schemas.microsoft.com/office/drawing/2014/main" id="{2A4D9C2E-EF27-AC4C-84FC-EAFF7211DA04}"/>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1" name="Group 50">
            <a:extLst>
              <a:ext uri="{FF2B5EF4-FFF2-40B4-BE49-F238E27FC236}">
                <a16:creationId xmlns:a16="http://schemas.microsoft.com/office/drawing/2014/main" id="{2B6DA2ED-A0DB-5842-B002-26826096953A}"/>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2" name="Freeform 51">
              <a:extLst>
                <a:ext uri="{FF2B5EF4-FFF2-40B4-BE49-F238E27FC236}">
                  <a16:creationId xmlns:a16="http://schemas.microsoft.com/office/drawing/2014/main" id="{8010860B-1602-4045-9799-257F76796AD2}"/>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3" name="Group 52">
              <a:extLst>
                <a:ext uri="{FF2B5EF4-FFF2-40B4-BE49-F238E27FC236}">
                  <a16:creationId xmlns:a16="http://schemas.microsoft.com/office/drawing/2014/main" id="{F3ABD73F-E8DE-3842-A596-DBDC1104A44A}"/>
                </a:ext>
              </a:extLst>
            </p:cNvPr>
            <p:cNvGrpSpPr/>
            <p:nvPr/>
          </p:nvGrpSpPr>
          <p:grpSpPr>
            <a:xfrm>
              <a:off x="2148431" y="6909383"/>
              <a:ext cx="1162252" cy="259753"/>
              <a:chOff x="2148431" y="6909383"/>
              <a:chExt cx="1162252" cy="259753"/>
            </a:xfrm>
            <a:grpFill/>
          </p:grpSpPr>
          <p:sp>
            <p:nvSpPr>
              <p:cNvPr id="54" name="Freeform 3">
                <a:extLst>
                  <a:ext uri="{FF2B5EF4-FFF2-40B4-BE49-F238E27FC236}">
                    <a16:creationId xmlns:a16="http://schemas.microsoft.com/office/drawing/2014/main" id="{E88ADD40-3374-4743-80FC-DE4D43288641}"/>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3E1348DA-6BAB-444B-9842-B56392BC5959}"/>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8113B26F-1C74-244A-90CC-DE8BBCC36A5C}"/>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id="{B6FD84F2-E20B-1E45-902D-4959F272B0D3}"/>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8" name="Group 57">
            <a:extLst>
              <a:ext uri="{FF2B5EF4-FFF2-40B4-BE49-F238E27FC236}">
                <a16:creationId xmlns:a16="http://schemas.microsoft.com/office/drawing/2014/main" id="{6110671C-75C6-9649-B10F-ED97E3D83C19}"/>
              </a:ext>
            </a:extLst>
          </p:cNvPr>
          <p:cNvGrpSpPr>
            <a:grpSpLocks noChangeAspect="1"/>
          </p:cNvGrpSpPr>
          <p:nvPr/>
        </p:nvGrpSpPr>
        <p:grpSpPr>
          <a:xfrm>
            <a:off x="4754880" y="3582806"/>
            <a:ext cx="320040" cy="226180"/>
            <a:chOff x="12422526" y="7894806"/>
            <a:chExt cx="514452" cy="363576"/>
          </a:xfrm>
          <a:solidFill>
            <a:schemeClr val="bg1"/>
          </a:solidFill>
        </p:grpSpPr>
        <p:sp>
          <p:nvSpPr>
            <p:cNvPr id="59" name="Freeform 58">
              <a:extLst>
                <a:ext uri="{FF2B5EF4-FFF2-40B4-BE49-F238E27FC236}">
                  <a16:creationId xmlns:a16="http://schemas.microsoft.com/office/drawing/2014/main" id="{D168FB3B-9B1C-DE42-BE6E-03168400982D}"/>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A410E287-8E21-0845-82B4-858BE32AE810}"/>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id="{C93D5F67-BC3E-AB43-9C27-9277CEF93E9C}"/>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Freeform 61">
            <a:extLst>
              <a:ext uri="{FF2B5EF4-FFF2-40B4-BE49-F238E27FC236}">
                <a16:creationId xmlns:a16="http://schemas.microsoft.com/office/drawing/2014/main" id="{345AAC93-8902-824B-9663-1C2EAD6EF44E}"/>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62">
            <a:extLst>
              <a:ext uri="{FF2B5EF4-FFF2-40B4-BE49-F238E27FC236}">
                <a16:creationId xmlns:a16="http://schemas.microsoft.com/office/drawing/2014/main" id="{B5C279ED-223E-CC41-B17C-42FD0CEF104A}"/>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TextBox 24">
            <a:extLst>
              <a:ext uri="{FF2B5EF4-FFF2-40B4-BE49-F238E27FC236}">
                <a16:creationId xmlns:a16="http://schemas.microsoft.com/office/drawing/2014/main" id="{0D44E473-C560-B54F-BCA6-180A2764EA12}"/>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467901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2D19678F-7C2C-3947-B4C8-47846C99EB8B}"/>
              </a:ext>
            </a:extLst>
          </p:cNvPr>
          <p:cNvGraphicFramePr/>
          <p:nvPr>
            <p:extLst>
              <p:ext uri="{D42A27DB-BD31-4B8C-83A1-F6EECF244321}">
                <p14:modId xmlns:p14="http://schemas.microsoft.com/office/powerpoint/2010/main" val="3897490069"/>
              </p:ext>
            </p:extLst>
          </p:nvPr>
        </p:nvGraphicFramePr>
        <p:xfrm>
          <a:off x="245269" y="1430810"/>
          <a:ext cx="4169569" cy="3027391"/>
        </p:xfrm>
        <a:graphic>
          <a:graphicData uri="http://schemas.openxmlformats.org/drawingml/2006/chart">
            <c:chart xmlns:c="http://schemas.openxmlformats.org/drawingml/2006/chart" xmlns:r="http://schemas.openxmlformats.org/officeDocument/2006/relationships" r:id="rId19"/>
          </a:graphicData>
        </a:graphic>
      </p:graphicFrame>
      <p:sp>
        <p:nvSpPr>
          <p:cNvPr id="67" name="Title 1"/>
          <p:cNvSpPr>
            <a:spLocks noGrp="1"/>
          </p:cNvSpPr>
          <p:nvPr>
            <p:ph type="title"/>
          </p:nvPr>
        </p:nvSpPr>
        <p:spPr/>
        <p:txBody>
          <a:bodyPr/>
          <a:lstStyle/>
          <a:p>
            <a:r>
              <a:rPr lang="en-US" dirty="0"/>
              <a:t>Transactions Breakdown by Merchant Acceptance: Europe</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14</a:t>
            </a:fld>
            <a:endParaRPr lang="en-US" dirty="0"/>
          </a:p>
        </p:txBody>
      </p:sp>
      <p:sp>
        <p:nvSpPr>
          <p:cNvPr id="71" name="Text Placeholder 3"/>
          <p:cNvSpPr>
            <a:spLocks noGrp="1"/>
          </p:cNvSpPr>
          <p:nvPr>
            <p:ph type="body" sz="quarter" idx="11"/>
          </p:nvPr>
        </p:nvSpPr>
        <p:spPr>
          <a:xfrm>
            <a:off x="387350" y="699982"/>
            <a:ext cx="8371970" cy="332399"/>
          </a:xfrm>
        </p:spPr>
        <p:txBody>
          <a:bodyPr wrap="square">
            <a:spAutoFit/>
          </a:bodyPr>
          <a:lstStyle/>
          <a:p>
            <a:r>
              <a:rPr lang="en-GB" dirty="0">
                <a:cs typeface="Arial" pitchFamily="34" charset="0"/>
              </a:rPr>
              <a:t>An analysis of the Concur spend for ~5.6K clients from our client base across Europe has shown that Amex-accepting merchants account for as much as 97% of transactions and no less than 45% of transactions.</a:t>
            </a:r>
            <a:r>
              <a:rPr lang="en-GB" baseline="30000" dirty="0">
                <a:cs typeface="Arial" pitchFamily="34" charset="0"/>
              </a:rPr>
              <a:t>1, 2</a:t>
            </a:r>
            <a:endParaRPr lang="en-US" baseline="30000" dirty="0">
              <a:cs typeface="Arial" pitchFamily="34" charset="0"/>
            </a:endParaRPr>
          </a:p>
        </p:txBody>
      </p:sp>
      <p:sp>
        <p:nvSpPr>
          <p:cNvPr id="36" name="Slide Number Placeholder 3"/>
          <p:cNvSpPr txBox="1">
            <a:spLocks/>
          </p:cNvSpPr>
          <p:nvPr/>
        </p:nvSpPr>
        <p:spPr bwMode="gray">
          <a:xfrm>
            <a:off x="8101013" y="4981488"/>
            <a:ext cx="868362" cy="16201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57175" indent="-257175" algn="l" defTabSz="342900" rtl="0" eaLnBrk="1" fontAlgn="base" hangingPunct="1">
              <a:lnSpc>
                <a:spcPct val="100000"/>
              </a:lnSpc>
              <a:spcBef>
                <a:spcPts val="0"/>
              </a:spcBef>
              <a:spcAft>
                <a:spcPts val="0"/>
              </a:spcAft>
              <a:buFont typeface="Arial" charset="0"/>
              <a:buNone/>
              <a:defRPr b="0" i="0" kern="1200">
                <a:solidFill>
                  <a:schemeClr val="bg2"/>
                </a:solidFill>
                <a:latin typeface="BentonSans Light" charset="0"/>
                <a:ea typeface="BentonSans Light" charset="0"/>
                <a:cs typeface="BentonSans Light" charset="0"/>
              </a:defRPr>
            </a:lvl1pPr>
            <a:lvl2pPr marL="170260" indent="-170260" algn="l" defTabSz="342900" rtl="0" eaLnBrk="1" fontAlgn="base" hangingPunct="1">
              <a:lnSpc>
                <a:spcPct val="100000"/>
              </a:lnSpc>
              <a:spcBef>
                <a:spcPts val="0"/>
              </a:spcBef>
              <a:spcAft>
                <a:spcPts val="0"/>
              </a:spcAft>
              <a:buFont typeface="Arial" charset="0"/>
              <a:buChar char="•"/>
              <a:defRPr sz="1350" b="0" i="0" kern="1200">
                <a:solidFill>
                  <a:schemeClr val="bg2"/>
                </a:solidFill>
                <a:latin typeface="BentonSans Light" charset="0"/>
                <a:ea typeface="BentonSans Light" charset="0"/>
                <a:cs typeface="BentonSans Light" charset="0"/>
              </a:defRPr>
            </a:lvl2pPr>
            <a:lvl3pPr marL="558404" indent="-216694" algn="l" defTabSz="342900" rtl="0" eaLnBrk="1" fontAlgn="base" hangingPunct="1">
              <a:lnSpc>
                <a:spcPct val="100000"/>
              </a:lnSpc>
              <a:spcBef>
                <a:spcPts val="0"/>
              </a:spcBef>
              <a:spcAft>
                <a:spcPts val="0"/>
              </a:spcAft>
              <a:buFont typeface="Arial" pitchFamily="34" charset="0"/>
              <a:buChar char="–"/>
              <a:defRPr b="0" i="0" kern="1200">
                <a:solidFill>
                  <a:schemeClr val="bg2"/>
                </a:solidFill>
                <a:latin typeface="BentonSans Light" charset="0"/>
                <a:ea typeface="BentonSans Light" charset="0"/>
                <a:cs typeface="BentonSans Light" charset="0"/>
              </a:defRPr>
            </a:lvl3pPr>
            <a:lvl4pPr marL="862013" indent="-171450"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4pPr>
            <a:lvl5pPr marL="1197769" indent="-169069"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endParaRPr lang="en-US" dirty="0">
              <a:solidFill>
                <a:srgbClr val="002663"/>
              </a:solidFill>
            </a:endParaRPr>
          </a:p>
        </p:txBody>
      </p:sp>
      <p:sp>
        <p:nvSpPr>
          <p:cNvPr id="42" name="Text Placeholder 49"/>
          <p:cNvSpPr>
            <a:spLocks noGrp="1"/>
          </p:cNvSpPr>
          <p:nvPr>
            <p:custDataLst>
              <p:tags r:id="rId1"/>
            </p:custDataLst>
          </p:nvPr>
        </p:nvSpPr>
        <p:spPr bwMode="gray">
          <a:xfrm>
            <a:off x="6750844" y="263723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5" name="Text Placeholder 47"/>
          <p:cNvSpPr>
            <a:spLocks noGrp="1"/>
          </p:cNvSpPr>
          <p:nvPr>
            <p:custDataLst>
              <p:tags r:id="rId2"/>
            </p:custDataLst>
          </p:nvPr>
        </p:nvSpPr>
        <p:spPr bwMode="gray">
          <a:xfrm>
            <a:off x="5472113" y="272295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6" name="Text Placeholder 48"/>
          <p:cNvSpPr>
            <a:spLocks noGrp="1"/>
          </p:cNvSpPr>
          <p:nvPr>
            <p:custDataLst>
              <p:tags r:id="rId3"/>
            </p:custDataLst>
          </p:nvPr>
        </p:nvSpPr>
        <p:spPr bwMode="gray">
          <a:xfrm>
            <a:off x="5472113" y="160853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8" name="Text Placeholder 45"/>
          <p:cNvSpPr>
            <a:spLocks noGrp="1"/>
          </p:cNvSpPr>
          <p:nvPr>
            <p:custDataLst>
              <p:tags r:id="rId4"/>
            </p:custDataLst>
          </p:nvPr>
        </p:nvSpPr>
        <p:spPr bwMode="gray">
          <a:xfrm>
            <a:off x="4829176" y="269438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9" name="Text Placeholder 46"/>
          <p:cNvSpPr>
            <a:spLocks noGrp="1"/>
          </p:cNvSpPr>
          <p:nvPr>
            <p:custDataLst>
              <p:tags r:id="rId5"/>
            </p:custDataLst>
          </p:nvPr>
        </p:nvSpPr>
        <p:spPr bwMode="gray">
          <a:xfrm>
            <a:off x="4856560" y="1579959"/>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1" name="Text Placeholder 43"/>
          <p:cNvSpPr>
            <a:spLocks noGrp="1"/>
          </p:cNvSpPr>
          <p:nvPr>
            <p:custDataLst>
              <p:tags r:id="rId6"/>
            </p:custDataLst>
          </p:nvPr>
        </p:nvSpPr>
        <p:spPr bwMode="gray">
          <a:xfrm>
            <a:off x="4186238" y="2662238"/>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2" name="Text Placeholder 44"/>
          <p:cNvSpPr>
            <a:spLocks noGrp="1"/>
          </p:cNvSpPr>
          <p:nvPr>
            <p:custDataLst>
              <p:tags r:id="rId7"/>
            </p:custDataLst>
          </p:nvPr>
        </p:nvSpPr>
        <p:spPr bwMode="gray">
          <a:xfrm>
            <a:off x="4213622" y="1547813"/>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4" name="Text Placeholder 25"/>
          <p:cNvSpPr>
            <a:spLocks noGrp="1"/>
          </p:cNvSpPr>
          <p:nvPr>
            <p:custDataLst>
              <p:tags r:id="rId8"/>
            </p:custDataLst>
          </p:nvPr>
        </p:nvSpPr>
        <p:spPr bwMode="gray">
          <a:xfrm>
            <a:off x="3546872" y="2676525"/>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5" name="Text Placeholder 26"/>
          <p:cNvSpPr>
            <a:spLocks noGrp="1"/>
          </p:cNvSpPr>
          <p:nvPr>
            <p:custDataLst>
              <p:tags r:id="rId9"/>
            </p:custDataLst>
          </p:nvPr>
        </p:nvSpPr>
        <p:spPr bwMode="gray">
          <a:xfrm>
            <a:off x="3574257" y="1562100"/>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7" name="Text Placeholder 18"/>
          <p:cNvSpPr>
            <a:spLocks noGrp="1"/>
          </p:cNvSpPr>
          <p:nvPr>
            <p:custDataLst>
              <p:tags r:id="rId10"/>
            </p:custDataLst>
          </p:nvPr>
        </p:nvSpPr>
        <p:spPr bwMode="gray">
          <a:xfrm>
            <a:off x="2907507" y="264080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9" name="Text Placeholder 13"/>
          <p:cNvSpPr>
            <a:spLocks noGrp="1"/>
          </p:cNvSpPr>
          <p:nvPr>
            <p:custDataLst>
              <p:tags r:id="rId11"/>
            </p:custDataLst>
          </p:nvPr>
        </p:nvSpPr>
        <p:spPr bwMode="gray">
          <a:xfrm>
            <a:off x="2264569" y="279439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0" name="Text Placeholder 14"/>
          <p:cNvSpPr>
            <a:spLocks noGrp="1"/>
          </p:cNvSpPr>
          <p:nvPr>
            <p:custDataLst>
              <p:tags r:id="rId12"/>
            </p:custDataLst>
          </p:nvPr>
        </p:nvSpPr>
        <p:spPr bwMode="gray">
          <a:xfrm>
            <a:off x="2264569" y="1679972"/>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1" name="Text Placeholder 12"/>
          <p:cNvSpPr>
            <a:spLocks noGrp="1"/>
          </p:cNvSpPr>
          <p:nvPr>
            <p:custDataLst>
              <p:tags r:id="rId13"/>
            </p:custDataLst>
          </p:nvPr>
        </p:nvSpPr>
        <p:spPr bwMode="gray">
          <a:xfrm>
            <a:off x="6111478" y="278010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2" name="Text Placeholder 14"/>
          <p:cNvSpPr>
            <a:spLocks noGrp="1"/>
          </p:cNvSpPr>
          <p:nvPr>
            <p:custDataLst>
              <p:tags r:id="rId14"/>
            </p:custDataLst>
          </p:nvPr>
        </p:nvSpPr>
        <p:spPr bwMode="gray">
          <a:xfrm>
            <a:off x="7393782" y="285511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3" name="Text Placeholder 13"/>
          <p:cNvSpPr>
            <a:spLocks noGrp="1"/>
          </p:cNvSpPr>
          <p:nvPr>
            <p:custDataLst>
              <p:tags r:id="rId15"/>
            </p:custDataLst>
          </p:nvPr>
        </p:nvSpPr>
        <p:spPr bwMode="gray">
          <a:xfrm>
            <a:off x="6111478" y="166568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4" name="Text Placeholder 15"/>
          <p:cNvSpPr>
            <a:spLocks noGrp="1"/>
          </p:cNvSpPr>
          <p:nvPr>
            <p:custDataLst>
              <p:tags r:id="rId16"/>
            </p:custDataLst>
          </p:nvPr>
        </p:nvSpPr>
        <p:spPr bwMode="gray">
          <a:xfrm>
            <a:off x="7393782" y="174069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grpSp>
        <p:nvGrpSpPr>
          <p:cNvPr id="8" name="Group 7">
            <a:extLst>
              <a:ext uri="{FF2B5EF4-FFF2-40B4-BE49-F238E27FC236}">
                <a16:creationId xmlns:a16="http://schemas.microsoft.com/office/drawing/2014/main" id="{13221D31-AFB5-1C47-B897-DC18B7361D6D}"/>
              </a:ext>
            </a:extLst>
          </p:cNvPr>
          <p:cNvGrpSpPr/>
          <p:nvPr/>
        </p:nvGrpSpPr>
        <p:grpSpPr>
          <a:xfrm>
            <a:off x="1265216" y="1191961"/>
            <a:ext cx="1697134" cy="234713"/>
            <a:chOff x="2749924" y="1191961"/>
            <a:chExt cx="1697134" cy="234713"/>
          </a:xfrm>
        </p:grpSpPr>
        <p:sp>
          <p:nvSpPr>
            <p:cNvPr id="38" name="TextBox 9"/>
            <p:cNvSpPr txBox="1"/>
            <p:nvPr/>
          </p:nvSpPr>
          <p:spPr>
            <a:xfrm>
              <a:off x="2964893" y="1191961"/>
              <a:ext cx="1482165" cy="234713"/>
            </a:xfrm>
            <a:prstGeom prst="rect">
              <a:avLst/>
            </a:prstGeom>
            <a:noFill/>
            <a:ln>
              <a:noFill/>
            </a:ln>
            <a:effectLst/>
          </p:spPr>
          <p:txBody>
            <a:bodyPr wrap="square" lIns="0" tIns="0" rIns="0" bIns="0" rtlCol="0" anchor="ctr">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defTabSz="672719">
                <a:defRPr/>
              </a:pPr>
              <a:r>
                <a:rPr lang="en-US" sz="800" kern="0" dirty="0">
                  <a:solidFill>
                    <a:schemeClr val="accent6">
                      <a:lumMod val="50000"/>
                    </a:schemeClr>
                  </a:solidFill>
                  <a:latin typeface="Arial"/>
                  <a:cs typeface="Arial" pitchFamily="34" charset="0"/>
                </a:rPr>
                <a:t>Amex-accepting merchants</a:t>
              </a:r>
            </a:p>
          </p:txBody>
        </p:sp>
        <p:sp>
          <p:nvSpPr>
            <p:cNvPr id="6" name="Rectangle 5">
              <a:extLst>
                <a:ext uri="{FF2B5EF4-FFF2-40B4-BE49-F238E27FC236}">
                  <a16:creationId xmlns:a16="http://schemas.microsoft.com/office/drawing/2014/main" id="{F8368468-FA12-D44E-BEC0-2EF246F38441}"/>
                </a:ext>
              </a:extLst>
            </p:cNvPr>
            <p:cNvSpPr/>
            <p:nvPr/>
          </p:nvSpPr>
          <p:spPr>
            <a:xfrm>
              <a:off x="2749924" y="1247809"/>
              <a:ext cx="157583" cy="13939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7" name="Group 6">
            <a:extLst>
              <a:ext uri="{FF2B5EF4-FFF2-40B4-BE49-F238E27FC236}">
                <a16:creationId xmlns:a16="http://schemas.microsoft.com/office/drawing/2014/main" id="{71DA6DC2-0A54-274A-B235-CAF266DA32CD}"/>
              </a:ext>
            </a:extLst>
          </p:cNvPr>
          <p:cNvGrpSpPr/>
          <p:nvPr/>
        </p:nvGrpSpPr>
        <p:grpSpPr>
          <a:xfrm>
            <a:off x="3087292" y="1175372"/>
            <a:ext cx="1769268" cy="267891"/>
            <a:chOff x="4572000" y="1175372"/>
            <a:chExt cx="1769268" cy="267891"/>
          </a:xfrm>
        </p:grpSpPr>
        <p:sp>
          <p:nvSpPr>
            <p:cNvPr id="37" name="TextBox 9"/>
            <p:cNvSpPr txBox="1"/>
            <p:nvPr/>
          </p:nvSpPr>
          <p:spPr>
            <a:xfrm>
              <a:off x="4794023" y="1175372"/>
              <a:ext cx="1547245" cy="267891"/>
            </a:xfrm>
            <a:prstGeom prst="rect">
              <a:avLst/>
            </a:prstGeom>
            <a:noFill/>
            <a:ln>
              <a:noFill/>
            </a:ln>
            <a:effectLst/>
          </p:spPr>
          <p:txBody>
            <a:bodyPr wrap="square" lIns="0" tIns="0" rIns="0" bIns="0" rtlCol="0" anchor="ctr">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defTabSz="672719">
                <a:defRPr/>
              </a:pPr>
              <a:r>
                <a:rPr lang="en-US" sz="800" kern="0" dirty="0">
                  <a:solidFill>
                    <a:schemeClr val="accent6">
                      <a:lumMod val="50000"/>
                    </a:schemeClr>
                  </a:solidFill>
                  <a:latin typeface="Arial"/>
                  <a:cs typeface="Arial" pitchFamily="34" charset="0"/>
                </a:rPr>
                <a:t>Non-Amex-accepting</a:t>
              </a:r>
              <a:r>
                <a:rPr lang="en-US" sz="800" kern="0" dirty="0">
                  <a:solidFill>
                    <a:schemeClr val="accent6">
                      <a:lumMod val="50000"/>
                    </a:schemeClr>
                  </a:solidFill>
                  <a:latin typeface="Arial"/>
                  <a:cs typeface="Calibri" pitchFamily="34" charset="0"/>
                </a:rPr>
                <a:t> merchants</a:t>
              </a:r>
              <a:r>
                <a:rPr lang="en-GB" sz="700" kern="0" baseline="30000" dirty="0">
                  <a:solidFill>
                    <a:schemeClr val="accent6">
                      <a:lumMod val="50000"/>
                    </a:schemeClr>
                  </a:solidFill>
                  <a:latin typeface="Arial"/>
                </a:rPr>
                <a:t>1</a:t>
              </a:r>
              <a:endParaRPr lang="en-US" sz="800" kern="0" baseline="30000" dirty="0">
                <a:solidFill>
                  <a:schemeClr val="accent6">
                    <a:lumMod val="50000"/>
                  </a:schemeClr>
                </a:solidFill>
                <a:latin typeface="Arial"/>
                <a:cs typeface="Calibri" pitchFamily="34" charset="0"/>
              </a:endParaRPr>
            </a:p>
          </p:txBody>
        </p:sp>
        <p:sp>
          <p:nvSpPr>
            <p:cNvPr id="66" name="Rectangle 65">
              <a:extLst>
                <a:ext uri="{FF2B5EF4-FFF2-40B4-BE49-F238E27FC236}">
                  <a16:creationId xmlns:a16="http://schemas.microsoft.com/office/drawing/2014/main" id="{AF12D940-B1E6-814D-839E-FA6777724385}"/>
                </a:ext>
              </a:extLst>
            </p:cNvPr>
            <p:cNvSpPr/>
            <p:nvPr/>
          </p:nvSpPr>
          <p:spPr>
            <a:xfrm>
              <a:off x="4572000" y="1247809"/>
              <a:ext cx="157583" cy="139396"/>
            </a:xfrm>
            <a:prstGeom prst="rect">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aphicFrame>
        <p:nvGraphicFramePr>
          <p:cNvPr id="33" name="Chart 32">
            <a:extLst>
              <a:ext uri="{FF2B5EF4-FFF2-40B4-BE49-F238E27FC236}">
                <a16:creationId xmlns:a16="http://schemas.microsoft.com/office/drawing/2014/main" id="{F7A3497F-ABE3-2F4C-A13F-016D33A77A9C}"/>
              </a:ext>
            </a:extLst>
          </p:cNvPr>
          <p:cNvGraphicFramePr/>
          <p:nvPr>
            <p:extLst>
              <p:ext uri="{D42A27DB-BD31-4B8C-83A1-F6EECF244321}">
                <p14:modId xmlns:p14="http://schemas.microsoft.com/office/powerpoint/2010/main" val="4166052485"/>
              </p:ext>
            </p:extLst>
          </p:nvPr>
        </p:nvGraphicFramePr>
        <p:xfrm>
          <a:off x="4646787" y="1430810"/>
          <a:ext cx="4169569" cy="3027391"/>
        </p:xfrm>
        <a:graphic>
          <a:graphicData uri="http://schemas.openxmlformats.org/drawingml/2006/chart">
            <c:chart xmlns:c="http://schemas.openxmlformats.org/drawingml/2006/chart" xmlns:r="http://schemas.openxmlformats.org/officeDocument/2006/relationships" r:id="rId20"/>
          </a:graphicData>
        </a:graphic>
      </p:graphicFrame>
    </p:spTree>
    <p:extLst>
      <p:ext uri="{BB962C8B-B14F-4D97-AF65-F5344CB8AC3E}">
        <p14:creationId xmlns:p14="http://schemas.microsoft.com/office/powerpoint/2010/main" val="3865035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Russian Federation</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140</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741376285"/>
              </p:ext>
            </p:extLst>
          </p:nvPr>
        </p:nvGraphicFramePr>
        <p:xfrm>
          <a:off x="237744" y="1162779"/>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A7FF91B6-C89B-AA40-A231-6E71EC5C56E6}"/>
              </a:ext>
            </a:extLst>
          </p:cNvPr>
          <p:cNvPicPr>
            <a:picLocks noChangeAspect="1"/>
          </p:cNvPicPr>
          <p:nvPr/>
        </p:nvPicPr>
        <p:blipFill>
          <a:blip r:embed="rId4"/>
          <a:stretch>
            <a:fillRect/>
          </a:stretch>
        </p:blipFill>
        <p:spPr>
          <a:xfrm>
            <a:off x="237744" y="274320"/>
            <a:ext cx="795528" cy="795528"/>
          </a:xfrm>
          <a:prstGeom prst="rect">
            <a:avLst/>
          </a:prstGeom>
        </p:spPr>
      </p:pic>
      <p:grpSp>
        <p:nvGrpSpPr>
          <p:cNvPr id="25" name="Group 24">
            <a:extLst>
              <a:ext uri="{FF2B5EF4-FFF2-40B4-BE49-F238E27FC236}">
                <a16:creationId xmlns:a16="http://schemas.microsoft.com/office/drawing/2014/main" id="{BF39E320-2E7B-FA4C-A1EB-B98E5100D0FE}"/>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2" name="Freeform 3">
              <a:extLst>
                <a:ext uri="{FF2B5EF4-FFF2-40B4-BE49-F238E27FC236}">
                  <a16:creationId xmlns:a16="http://schemas.microsoft.com/office/drawing/2014/main" id="{2C1E27DC-7EB5-0241-BEC6-63D260C5860C}"/>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3" name="Freeform 3">
              <a:extLst>
                <a:ext uri="{FF2B5EF4-FFF2-40B4-BE49-F238E27FC236}">
                  <a16:creationId xmlns:a16="http://schemas.microsoft.com/office/drawing/2014/main" id="{D7D81062-7C47-A04E-9B64-70E61840F6AF}"/>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4" name="Freeform 3">
              <a:extLst>
                <a:ext uri="{FF2B5EF4-FFF2-40B4-BE49-F238E27FC236}">
                  <a16:creationId xmlns:a16="http://schemas.microsoft.com/office/drawing/2014/main" id="{2172A086-A8F3-DC41-ABB4-AA40A392E818}"/>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0" name="Group 49">
            <a:extLst>
              <a:ext uri="{FF2B5EF4-FFF2-40B4-BE49-F238E27FC236}">
                <a16:creationId xmlns:a16="http://schemas.microsoft.com/office/drawing/2014/main" id="{05CEB35E-8491-F94A-8AEA-65D60E2FED83}"/>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1" name="Freeform 50">
              <a:extLst>
                <a:ext uri="{FF2B5EF4-FFF2-40B4-BE49-F238E27FC236}">
                  <a16:creationId xmlns:a16="http://schemas.microsoft.com/office/drawing/2014/main" id="{58C9682A-3E57-E74A-8C0E-D0220540EBEC}"/>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Group 51">
              <a:extLst>
                <a:ext uri="{FF2B5EF4-FFF2-40B4-BE49-F238E27FC236}">
                  <a16:creationId xmlns:a16="http://schemas.microsoft.com/office/drawing/2014/main" id="{1FB49BE9-C990-A94D-B412-62681D412053}"/>
                </a:ext>
              </a:extLst>
            </p:cNvPr>
            <p:cNvGrpSpPr/>
            <p:nvPr/>
          </p:nvGrpSpPr>
          <p:grpSpPr>
            <a:xfrm>
              <a:off x="2148431" y="6909383"/>
              <a:ext cx="1162252" cy="259753"/>
              <a:chOff x="2148431" y="6909383"/>
              <a:chExt cx="1162252" cy="259753"/>
            </a:xfrm>
            <a:grpFill/>
          </p:grpSpPr>
          <p:sp>
            <p:nvSpPr>
              <p:cNvPr id="53" name="Freeform 3">
                <a:extLst>
                  <a:ext uri="{FF2B5EF4-FFF2-40B4-BE49-F238E27FC236}">
                    <a16:creationId xmlns:a16="http://schemas.microsoft.com/office/drawing/2014/main" id="{1501A5E9-A184-FE40-B46B-F3A6507A1F29}"/>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56CD46D8-682F-174E-A2BA-332BC6373E99}"/>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D0F0FCEB-54AA-914E-82A4-FE17A97FBE22}"/>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4341F8E9-34AA-3C48-AF19-5C57E2CC50C1}"/>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Group 56">
            <a:extLst>
              <a:ext uri="{FF2B5EF4-FFF2-40B4-BE49-F238E27FC236}">
                <a16:creationId xmlns:a16="http://schemas.microsoft.com/office/drawing/2014/main" id="{FA5B7205-73D9-9543-8FEB-695281E9AD2C}"/>
              </a:ext>
            </a:extLst>
          </p:cNvPr>
          <p:cNvGrpSpPr>
            <a:grpSpLocks noChangeAspect="1"/>
          </p:cNvGrpSpPr>
          <p:nvPr/>
        </p:nvGrpSpPr>
        <p:grpSpPr>
          <a:xfrm>
            <a:off x="4754880" y="3582806"/>
            <a:ext cx="320040" cy="226180"/>
            <a:chOff x="12422526" y="7894806"/>
            <a:chExt cx="514452" cy="363576"/>
          </a:xfrm>
          <a:solidFill>
            <a:schemeClr val="bg1"/>
          </a:solidFill>
        </p:grpSpPr>
        <p:sp>
          <p:nvSpPr>
            <p:cNvPr id="58" name="Freeform 57">
              <a:extLst>
                <a:ext uri="{FF2B5EF4-FFF2-40B4-BE49-F238E27FC236}">
                  <a16:creationId xmlns:a16="http://schemas.microsoft.com/office/drawing/2014/main" id="{78F651A6-82A5-5241-9077-4EDE161B8531}"/>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EAC801EE-EED2-7648-AC63-437F563DBFF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D7BD953F-BFB6-1848-9D58-9B8E308C8BF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60">
            <a:extLst>
              <a:ext uri="{FF2B5EF4-FFF2-40B4-BE49-F238E27FC236}">
                <a16:creationId xmlns:a16="http://schemas.microsoft.com/office/drawing/2014/main" id="{84F71CA1-2E78-DA4A-94A6-CE95F87E0E2A}"/>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a:extLst>
              <a:ext uri="{FF2B5EF4-FFF2-40B4-BE49-F238E27FC236}">
                <a16:creationId xmlns:a16="http://schemas.microsoft.com/office/drawing/2014/main" id="{E532DD5C-8E0C-D04E-AE99-469CFC5C8BA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78E9B76B-03C1-D149-8927-C2BD66B1390B}"/>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4097663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US" dirty="0"/>
              <a:t>Saudi Arabia</a:t>
            </a:r>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90% of spend and 83%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2454500566"/>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454752465"/>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5765CF49-B52C-D042-ACD6-751F0DEE0EB6}"/>
              </a:ext>
            </a:extLst>
          </p:cNvPr>
          <p:cNvPicPr>
            <a:picLocks noChangeAspect="1"/>
          </p:cNvPicPr>
          <p:nvPr/>
        </p:nvPicPr>
        <p:blipFill>
          <a:blip r:embed="rId5"/>
          <a:stretch>
            <a:fillRect/>
          </a:stretch>
        </p:blipFill>
        <p:spPr>
          <a:xfrm>
            <a:off x="235490" y="274320"/>
            <a:ext cx="795528" cy="795528"/>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141</a:t>
            </a:fld>
            <a:endParaRPr lang="en-US" dirty="0"/>
          </a:p>
        </p:txBody>
      </p:sp>
    </p:spTree>
    <p:extLst>
      <p:ext uri="{BB962C8B-B14F-4D97-AF65-F5344CB8AC3E}">
        <p14:creationId xmlns:p14="http://schemas.microsoft.com/office/powerpoint/2010/main" val="171919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Saudi Arabia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142</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577682982"/>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5" name="Picture 24">
            <a:extLst>
              <a:ext uri="{FF2B5EF4-FFF2-40B4-BE49-F238E27FC236}">
                <a16:creationId xmlns:a16="http://schemas.microsoft.com/office/drawing/2014/main" id="{2E591B27-D37D-5440-BA54-03FAEE79D82D}"/>
              </a:ext>
            </a:extLst>
          </p:cNvPr>
          <p:cNvPicPr>
            <a:picLocks noChangeAspect="1"/>
          </p:cNvPicPr>
          <p:nvPr/>
        </p:nvPicPr>
        <p:blipFill>
          <a:blip r:embed="rId4"/>
          <a:stretch>
            <a:fillRect/>
          </a:stretch>
        </p:blipFill>
        <p:spPr>
          <a:xfrm>
            <a:off x="235490" y="274320"/>
            <a:ext cx="795528" cy="795528"/>
          </a:xfrm>
          <a:prstGeom prst="rect">
            <a:avLst/>
          </a:prstGeom>
        </p:spPr>
      </p:pic>
      <p:grpSp>
        <p:nvGrpSpPr>
          <p:cNvPr id="29" name="Group 28">
            <a:extLst>
              <a:ext uri="{FF2B5EF4-FFF2-40B4-BE49-F238E27FC236}">
                <a16:creationId xmlns:a16="http://schemas.microsoft.com/office/drawing/2014/main" id="{7E3D3700-5807-2742-8D81-102FA0C8D0B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5" name="Freeform 3">
              <a:extLst>
                <a:ext uri="{FF2B5EF4-FFF2-40B4-BE49-F238E27FC236}">
                  <a16:creationId xmlns:a16="http://schemas.microsoft.com/office/drawing/2014/main" id="{6E182393-AB2F-7C4B-8ECB-381C7A595519}"/>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47" name="Freeform 3">
              <a:extLst>
                <a:ext uri="{FF2B5EF4-FFF2-40B4-BE49-F238E27FC236}">
                  <a16:creationId xmlns:a16="http://schemas.microsoft.com/office/drawing/2014/main" id="{519FE61A-3C3E-C444-8D1E-6851A2B6A4A0}"/>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49" name="Freeform 3">
              <a:extLst>
                <a:ext uri="{FF2B5EF4-FFF2-40B4-BE49-F238E27FC236}">
                  <a16:creationId xmlns:a16="http://schemas.microsoft.com/office/drawing/2014/main" id="{7AEBC70C-327C-CD4E-ACFC-4A665A744569}"/>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0" name="Group 49">
            <a:extLst>
              <a:ext uri="{FF2B5EF4-FFF2-40B4-BE49-F238E27FC236}">
                <a16:creationId xmlns:a16="http://schemas.microsoft.com/office/drawing/2014/main" id="{EDED30E7-A003-A543-972D-88C89CDAAEE7}"/>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1" name="Freeform 50">
              <a:extLst>
                <a:ext uri="{FF2B5EF4-FFF2-40B4-BE49-F238E27FC236}">
                  <a16:creationId xmlns:a16="http://schemas.microsoft.com/office/drawing/2014/main" id="{9929FFE6-532D-5B4B-B397-3472458A8DB6}"/>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Group 51">
              <a:extLst>
                <a:ext uri="{FF2B5EF4-FFF2-40B4-BE49-F238E27FC236}">
                  <a16:creationId xmlns:a16="http://schemas.microsoft.com/office/drawing/2014/main" id="{EBE26AB2-B83A-E64F-A5CA-420ECC187038}"/>
                </a:ext>
              </a:extLst>
            </p:cNvPr>
            <p:cNvGrpSpPr/>
            <p:nvPr/>
          </p:nvGrpSpPr>
          <p:grpSpPr>
            <a:xfrm>
              <a:off x="2148431" y="6909383"/>
              <a:ext cx="1162252" cy="259753"/>
              <a:chOff x="2148431" y="6909383"/>
              <a:chExt cx="1162252" cy="259753"/>
            </a:xfrm>
            <a:grpFill/>
          </p:grpSpPr>
          <p:sp>
            <p:nvSpPr>
              <p:cNvPr id="53" name="Freeform 3">
                <a:extLst>
                  <a:ext uri="{FF2B5EF4-FFF2-40B4-BE49-F238E27FC236}">
                    <a16:creationId xmlns:a16="http://schemas.microsoft.com/office/drawing/2014/main" id="{156345D8-ADF0-1041-8824-325FA6AC64F7}"/>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D73FA16C-3DAF-C342-835F-19506876D150}"/>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D1C792D6-42FF-AF41-B3CB-83D3F5E71F58}"/>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6FAD4858-7F99-BE42-A4FA-E4C3207458C1}"/>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Group 56">
            <a:extLst>
              <a:ext uri="{FF2B5EF4-FFF2-40B4-BE49-F238E27FC236}">
                <a16:creationId xmlns:a16="http://schemas.microsoft.com/office/drawing/2014/main" id="{EA880169-3C86-A042-A536-FCD91350FCD5}"/>
              </a:ext>
            </a:extLst>
          </p:cNvPr>
          <p:cNvGrpSpPr>
            <a:grpSpLocks noChangeAspect="1"/>
          </p:cNvGrpSpPr>
          <p:nvPr/>
        </p:nvGrpSpPr>
        <p:grpSpPr>
          <a:xfrm>
            <a:off x="4754880" y="3582806"/>
            <a:ext cx="320040" cy="226180"/>
            <a:chOff x="12422526" y="7894806"/>
            <a:chExt cx="514452" cy="363576"/>
          </a:xfrm>
          <a:solidFill>
            <a:schemeClr val="bg1"/>
          </a:solidFill>
        </p:grpSpPr>
        <p:sp>
          <p:nvSpPr>
            <p:cNvPr id="58" name="Freeform 57">
              <a:extLst>
                <a:ext uri="{FF2B5EF4-FFF2-40B4-BE49-F238E27FC236}">
                  <a16:creationId xmlns:a16="http://schemas.microsoft.com/office/drawing/2014/main" id="{D241DF4D-405E-2849-BB85-6B02A2B6DCBA}"/>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073D9FE4-D713-C848-AF57-4685F9D7D835}"/>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0AAB9E02-58C2-7945-B6AF-FB3F9FBFFF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60">
            <a:extLst>
              <a:ext uri="{FF2B5EF4-FFF2-40B4-BE49-F238E27FC236}">
                <a16:creationId xmlns:a16="http://schemas.microsoft.com/office/drawing/2014/main" id="{F28396BC-B1EA-E142-B253-F62102F93D30}"/>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a:extLst>
              <a:ext uri="{FF2B5EF4-FFF2-40B4-BE49-F238E27FC236}">
                <a16:creationId xmlns:a16="http://schemas.microsoft.com/office/drawing/2014/main" id="{DDC49E69-CD61-214A-A995-B65D951ACCC3}"/>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E78710A9-6AE5-1D4F-A427-BE28D8794BA8}"/>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83499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Saudi Arabia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143</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513479674"/>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ADF2DE99-BD9B-8249-A7D4-22458CA69196}"/>
              </a:ext>
            </a:extLst>
          </p:cNvPr>
          <p:cNvPicPr>
            <a:picLocks noChangeAspect="1"/>
          </p:cNvPicPr>
          <p:nvPr/>
        </p:nvPicPr>
        <p:blipFill>
          <a:blip r:embed="rId4"/>
          <a:stretch>
            <a:fillRect/>
          </a:stretch>
        </p:blipFill>
        <p:spPr>
          <a:xfrm>
            <a:off x="235490" y="274320"/>
            <a:ext cx="795528" cy="795528"/>
          </a:xfrm>
          <a:prstGeom prst="rect">
            <a:avLst/>
          </a:prstGeom>
        </p:spPr>
      </p:pic>
      <p:grpSp>
        <p:nvGrpSpPr>
          <p:cNvPr id="25" name="Group 24">
            <a:extLst>
              <a:ext uri="{FF2B5EF4-FFF2-40B4-BE49-F238E27FC236}">
                <a16:creationId xmlns:a16="http://schemas.microsoft.com/office/drawing/2014/main" id="{A987569D-000D-054C-8AF2-4CF221B4FF23}"/>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2" name="Freeform 3">
              <a:extLst>
                <a:ext uri="{FF2B5EF4-FFF2-40B4-BE49-F238E27FC236}">
                  <a16:creationId xmlns:a16="http://schemas.microsoft.com/office/drawing/2014/main" id="{E0ACFCEA-96FF-5F43-A88A-16AEA6EE2E12}"/>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3" name="Freeform 3">
              <a:extLst>
                <a:ext uri="{FF2B5EF4-FFF2-40B4-BE49-F238E27FC236}">
                  <a16:creationId xmlns:a16="http://schemas.microsoft.com/office/drawing/2014/main" id="{4713BFA3-72ED-8E46-AB9A-625E2CE376B9}"/>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4" name="Freeform 3">
              <a:extLst>
                <a:ext uri="{FF2B5EF4-FFF2-40B4-BE49-F238E27FC236}">
                  <a16:creationId xmlns:a16="http://schemas.microsoft.com/office/drawing/2014/main" id="{37448461-257B-F64E-8798-569AFF6CA694}"/>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0" name="Group 49">
            <a:extLst>
              <a:ext uri="{FF2B5EF4-FFF2-40B4-BE49-F238E27FC236}">
                <a16:creationId xmlns:a16="http://schemas.microsoft.com/office/drawing/2014/main" id="{2C8A75C7-D328-8248-8308-C28B89A218A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1" name="Freeform 50">
              <a:extLst>
                <a:ext uri="{FF2B5EF4-FFF2-40B4-BE49-F238E27FC236}">
                  <a16:creationId xmlns:a16="http://schemas.microsoft.com/office/drawing/2014/main" id="{394B7236-F514-0549-968D-972905D72CAD}"/>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Group 51">
              <a:extLst>
                <a:ext uri="{FF2B5EF4-FFF2-40B4-BE49-F238E27FC236}">
                  <a16:creationId xmlns:a16="http://schemas.microsoft.com/office/drawing/2014/main" id="{5BBA599E-494A-C44B-8C4B-C403954472BD}"/>
                </a:ext>
              </a:extLst>
            </p:cNvPr>
            <p:cNvGrpSpPr/>
            <p:nvPr/>
          </p:nvGrpSpPr>
          <p:grpSpPr>
            <a:xfrm>
              <a:off x="2148431" y="6909383"/>
              <a:ext cx="1162252" cy="259753"/>
              <a:chOff x="2148431" y="6909383"/>
              <a:chExt cx="1162252" cy="259753"/>
            </a:xfrm>
            <a:grpFill/>
          </p:grpSpPr>
          <p:sp>
            <p:nvSpPr>
              <p:cNvPr id="53" name="Freeform 3">
                <a:extLst>
                  <a:ext uri="{FF2B5EF4-FFF2-40B4-BE49-F238E27FC236}">
                    <a16:creationId xmlns:a16="http://schemas.microsoft.com/office/drawing/2014/main" id="{EC7EF91D-2BE2-014D-8CB4-FF3BB42477CB}"/>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D383EA40-6DEE-804F-B6E5-1165D7BA3069}"/>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C32B738B-7D4D-5340-80B0-14ACB2EE2D4C}"/>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03F40FE1-4257-CD42-ACD0-7CC01DC76D48}"/>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Group 56">
            <a:extLst>
              <a:ext uri="{FF2B5EF4-FFF2-40B4-BE49-F238E27FC236}">
                <a16:creationId xmlns:a16="http://schemas.microsoft.com/office/drawing/2014/main" id="{F4E6252B-7021-6F48-AE53-A29761F0DAF4}"/>
              </a:ext>
            </a:extLst>
          </p:cNvPr>
          <p:cNvGrpSpPr>
            <a:grpSpLocks noChangeAspect="1"/>
          </p:cNvGrpSpPr>
          <p:nvPr/>
        </p:nvGrpSpPr>
        <p:grpSpPr>
          <a:xfrm>
            <a:off x="4754880" y="3582806"/>
            <a:ext cx="320040" cy="226180"/>
            <a:chOff x="12422526" y="7894806"/>
            <a:chExt cx="514452" cy="363576"/>
          </a:xfrm>
          <a:solidFill>
            <a:schemeClr val="bg1"/>
          </a:solidFill>
        </p:grpSpPr>
        <p:sp>
          <p:nvSpPr>
            <p:cNvPr id="58" name="Freeform 57">
              <a:extLst>
                <a:ext uri="{FF2B5EF4-FFF2-40B4-BE49-F238E27FC236}">
                  <a16:creationId xmlns:a16="http://schemas.microsoft.com/office/drawing/2014/main" id="{77B220BA-F2CD-E640-A3DF-8663F296A2A7}"/>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19CC752A-987C-534F-A7BD-F72F2904B628}"/>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7072EF8F-DACD-D346-8F54-23AF34BDC1BD}"/>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60">
            <a:extLst>
              <a:ext uri="{FF2B5EF4-FFF2-40B4-BE49-F238E27FC236}">
                <a16:creationId xmlns:a16="http://schemas.microsoft.com/office/drawing/2014/main" id="{86777AFE-E22E-8847-9B12-C773870552A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a:extLst>
              <a:ext uri="{FF2B5EF4-FFF2-40B4-BE49-F238E27FC236}">
                <a16:creationId xmlns:a16="http://schemas.microsoft.com/office/drawing/2014/main" id="{C4034C30-317B-0143-9ADF-3928A71F3505}"/>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1144BED1-85E5-9A4D-887D-9E5970D14ED7}"/>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775439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US" dirty="0"/>
              <a:t>Singapore</a:t>
            </a:r>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91% of spend and 86%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2786468064"/>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2171781651"/>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9A5E9C03-72E2-084F-BA66-34377333416A}"/>
              </a:ext>
            </a:extLst>
          </p:cNvPr>
          <p:cNvPicPr>
            <a:picLocks noChangeAspect="1"/>
          </p:cNvPicPr>
          <p:nvPr/>
        </p:nvPicPr>
        <p:blipFill>
          <a:blip r:embed="rId5"/>
          <a:stretch>
            <a:fillRect/>
          </a:stretch>
        </p:blipFill>
        <p:spPr>
          <a:xfrm>
            <a:off x="235490" y="274320"/>
            <a:ext cx="795528" cy="795528"/>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144</a:t>
            </a:fld>
            <a:endParaRPr lang="en-US" dirty="0"/>
          </a:p>
        </p:txBody>
      </p:sp>
    </p:spTree>
    <p:extLst>
      <p:ext uri="{BB962C8B-B14F-4D97-AF65-F5344CB8AC3E}">
        <p14:creationId xmlns:p14="http://schemas.microsoft.com/office/powerpoint/2010/main" val="1885174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Singapore</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145</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1370367413"/>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5" name="Picture 24">
            <a:extLst>
              <a:ext uri="{FF2B5EF4-FFF2-40B4-BE49-F238E27FC236}">
                <a16:creationId xmlns:a16="http://schemas.microsoft.com/office/drawing/2014/main" id="{B55EC2E9-71AC-E64E-846C-0ED61E72E45A}"/>
              </a:ext>
            </a:extLst>
          </p:cNvPr>
          <p:cNvPicPr>
            <a:picLocks noChangeAspect="1"/>
          </p:cNvPicPr>
          <p:nvPr/>
        </p:nvPicPr>
        <p:blipFill>
          <a:blip r:embed="rId4"/>
          <a:stretch>
            <a:fillRect/>
          </a:stretch>
        </p:blipFill>
        <p:spPr>
          <a:xfrm>
            <a:off x="235490" y="274320"/>
            <a:ext cx="795528" cy="795528"/>
          </a:xfrm>
          <a:prstGeom prst="rect">
            <a:avLst/>
          </a:prstGeom>
        </p:spPr>
      </p:pic>
      <p:sp>
        <p:nvSpPr>
          <p:cNvPr id="27" name="TextBox 26">
            <a:extLst>
              <a:ext uri="{FF2B5EF4-FFF2-40B4-BE49-F238E27FC236}">
                <a16:creationId xmlns:a16="http://schemas.microsoft.com/office/drawing/2014/main" id="{F9350AEB-25F7-A14F-835A-60E1EAB1BF1F}"/>
              </a:ext>
            </a:extLst>
          </p:cNvPr>
          <p:cNvSpPr txBox="1"/>
          <p:nvPr/>
        </p:nvSpPr>
        <p:spPr>
          <a:xfrm>
            <a:off x="3789102" y="4144403"/>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grpSp>
        <p:nvGrpSpPr>
          <p:cNvPr id="8" name="Group 7">
            <a:extLst>
              <a:ext uri="{FF2B5EF4-FFF2-40B4-BE49-F238E27FC236}">
                <a16:creationId xmlns:a16="http://schemas.microsoft.com/office/drawing/2014/main" id="{A24B3F1D-4510-0A4F-99A8-075E38ADAB34}"/>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9" name="Freeform 3">
              <a:extLst>
                <a:ext uri="{FF2B5EF4-FFF2-40B4-BE49-F238E27FC236}">
                  <a16:creationId xmlns:a16="http://schemas.microsoft.com/office/drawing/2014/main" id="{4BBBE864-B3DF-724B-A9D7-FA89E21EDE25}"/>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 name="Freeform 3">
              <a:extLst>
                <a:ext uri="{FF2B5EF4-FFF2-40B4-BE49-F238E27FC236}">
                  <a16:creationId xmlns:a16="http://schemas.microsoft.com/office/drawing/2014/main" id="{1FEE1E01-39B5-F448-B35C-3C196D1054D6}"/>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1" name="Freeform 3">
              <a:extLst>
                <a:ext uri="{FF2B5EF4-FFF2-40B4-BE49-F238E27FC236}">
                  <a16:creationId xmlns:a16="http://schemas.microsoft.com/office/drawing/2014/main" id="{2F3AEE77-DDAA-954C-9E14-1EB3FB413228}"/>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12" name="Group 11">
            <a:extLst>
              <a:ext uri="{FF2B5EF4-FFF2-40B4-BE49-F238E27FC236}">
                <a16:creationId xmlns:a16="http://schemas.microsoft.com/office/drawing/2014/main" id="{42046518-1D12-9649-9282-2D70D16AA9B1}"/>
              </a:ext>
            </a:extLst>
          </p:cNvPr>
          <p:cNvGrpSpPr>
            <a:grpSpLocks noChangeAspect="1"/>
          </p:cNvGrpSpPr>
          <p:nvPr/>
        </p:nvGrpSpPr>
        <p:grpSpPr>
          <a:xfrm>
            <a:off x="7315200" y="3380707"/>
            <a:ext cx="323744" cy="428279"/>
            <a:chOff x="2148431" y="5631601"/>
            <a:chExt cx="1162252" cy="1537535"/>
          </a:xfrm>
          <a:solidFill>
            <a:schemeClr val="bg1"/>
          </a:solidFill>
        </p:grpSpPr>
        <p:sp>
          <p:nvSpPr>
            <p:cNvPr id="13" name="Freeform 12">
              <a:extLst>
                <a:ext uri="{FF2B5EF4-FFF2-40B4-BE49-F238E27FC236}">
                  <a16:creationId xmlns:a16="http://schemas.microsoft.com/office/drawing/2014/main" id="{6C861236-031F-B34A-A3F4-8566063AB643}"/>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4" name="Group 13">
              <a:extLst>
                <a:ext uri="{FF2B5EF4-FFF2-40B4-BE49-F238E27FC236}">
                  <a16:creationId xmlns:a16="http://schemas.microsoft.com/office/drawing/2014/main" id="{D699B550-5D08-504D-9FF6-4F6C4652AB32}"/>
                </a:ext>
              </a:extLst>
            </p:cNvPr>
            <p:cNvGrpSpPr/>
            <p:nvPr/>
          </p:nvGrpSpPr>
          <p:grpSpPr>
            <a:xfrm>
              <a:off x="2148431" y="6909383"/>
              <a:ext cx="1162252" cy="259753"/>
              <a:chOff x="2148431" y="6909383"/>
              <a:chExt cx="1162252" cy="259753"/>
            </a:xfrm>
            <a:grpFill/>
          </p:grpSpPr>
          <p:sp>
            <p:nvSpPr>
              <p:cNvPr id="15" name="Freeform 3">
                <a:extLst>
                  <a:ext uri="{FF2B5EF4-FFF2-40B4-BE49-F238E27FC236}">
                    <a16:creationId xmlns:a16="http://schemas.microsoft.com/office/drawing/2014/main" id="{662ABAB0-5E2D-4A4D-A766-56844A558887}"/>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id="{5CC4C180-03E7-D141-8583-1B71CE1656DE}"/>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id="{D3312EEF-9295-7041-9572-3E3A0B1DBAED}"/>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id="{16643080-5DAE-7A4F-92EC-926A4C2D5309}"/>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9" name="Group 18">
            <a:extLst>
              <a:ext uri="{FF2B5EF4-FFF2-40B4-BE49-F238E27FC236}">
                <a16:creationId xmlns:a16="http://schemas.microsoft.com/office/drawing/2014/main" id="{058B7065-EC1F-0748-888B-356FC6C2E596}"/>
              </a:ext>
            </a:extLst>
          </p:cNvPr>
          <p:cNvGrpSpPr>
            <a:grpSpLocks noChangeAspect="1"/>
          </p:cNvGrpSpPr>
          <p:nvPr/>
        </p:nvGrpSpPr>
        <p:grpSpPr>
          <a:xfrm>
            <a:off x="4754880" y="3582806"/>
            <a:ext cx="320040" cy="226180"/>
            <a:chOff x="12422526" y="7894806"/>
            <a:chExt cx="514452" cy="363576"/>
          </a:xfrm>
          <a:solidFill>
            <a:schemeClr val="bg1"/>
          </a:solidFill>
        </p:grpSpPr>
        <p:sp>
          <p:nvSpPr>
            <p:cNvPr id="20" name="Freeform 19">
              <a:extLst>
                <a:ext uri="{FF2B5EF4-FFF2-40B4-BE49-F238E27FC236}">
                  <a16:creationId xmlns:a16="http://schemas.microsoft.com/office/drawing/2014/main" id="{3D81FDA1-E0F4-2F42-BEC0-C72FE02A22AC}"/>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id="{4A7E14F1-3632-0E44-B8C3-9CAF7B731B62}"/>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id="{2FD73621-6CD6-0B4B-B5AD-6E4D1704ADCD}"/>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Freeform 22">
            <a:extLst>
              <a:ext uri="{FF2B5EF4-FFF2-40B4-BE49-F238E27FC236}">
                <a16:creationId xmlns:a16="http://schemas.microsoft.com/office/drawing/2014/main" id="{955209E8-03AE-274D-AB4A-9645E6085C4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23">
            <a:extLst>
              <a:ext uri="{FF2B5EF4-FFF2-40B4-BE49-F238E27FC236}">
                <a16:creationId xmlns:a16="http://schemas.microsoft.com/office/drawing/2014/main" id="{C672FF7F-078E-4E41-9BC6-8B6115969777}"/>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TextBox 27">
            <a:extLst>
              <a:ext uri="{FF2B5EF4-FFF2-40B4-BE49-F238E27FC236}">
                <a16:creationId xmlns:a16="http://schemas.microsoft.com/office/drawing/2014/main" id="{F56ED5E2-4B37-CB44-A675-380A82423319}"/>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401116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Singapore</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146</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626978889"/>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A0531AC8-C45D-5B46-95D1-33A3778B374B}"/>
              </a:ext>
            </a:extLst>
          </p:cNvPr>
          <p:cNvPicPr>
            <a:picLocks noChangeAspect="1"/>
          </p:cNvPicPr>
          <p:nvPr/>
        </p:nvPicPr>
        <p:blipFill>
          <a:blip r:embed="rId4"/>
          <a:stretch>
            <a:fillRect/>
          </a:stretch>
        </p:blipFill>
        <p:spPr>
          <a:xfrm>
            <a:off x="235490" y="274320"/>
            <a:ext cx="795528" cy="795528"/>
          </a:xfrm>
          <a:prstGeom prst="rect">
            <a:avLst/>
          </a:prstGeom>
        </p:spPr>
      </p:pic>
      <p:grpSp>
        <p:nvGrpSpPr>
          <p:cNvPr id="7" name="Group 6">
            <a:extLst>
              <a:ext uri="{FF2B5EF4-FFF2-40B4-BE49-F238E27FC236}">
                <a16:creationId xmlns:a16="http://schemas.microsoft.com/office/drawing/2014/main" id="{2A2FCEAE-E77A-9543-8842-F622076D97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8" name="Freeform 3">
              <a:extLst>
                <a:ext uri="{FF2B5EF4-FFF2-40B4-BE49-F238E27FC236}">
                  <a16:creationId xmlns:a16="http://schemas.microsoft.com/office/drawing/2014/main" id="{D187E4E3-EDB8-D847-B5EB-349BC34271F5}"/>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9" name="Freeform 3">
              <a:extLst>
                <a:ext uri="{FF2B5EF4-FFF2-40B4-BE49-F238E27FC236}">
                  <a16:creationId xmlns:a16="http://schemas.microsoft.com/office/drawing/2014/main" id="{8269941D-C099-F046-A4D3-67E9CD3318B0}"/>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 name="Freeform 3">
              <a:extLst>
                <a:ext uri="{FF2B5EF4-FFF2-40B4-BE49-F238E27FC236}">
                  <a16:creationId xmlns:a16="http://schemas.microsoft.com/office/drawing/2014/main" id="{2A75C844-E26B-4042-AE65-6430E8A1FE3E}"/>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11" name="Group 10">
            <a:extLst>
              <a:ext uri="{FF2B5EF4-FFF2-40B4-BE49-F238E27FC236}">
                <a16:creationId xmlns:a16="http://schemas.microsoft.com/office/drawing/2014/main" id="{C79261CD-7873-2344-B367-570C086C6569}"/>
              </a:ext>
            </a:extLst>
          </p:cNvPr>
          <p:cNvGrpSpPr>
            <a:grpSpLocks noChangeAspect="1"/>
          </p:cNvGrpSpPr>
          <p:nvPr/>
        </p:nvGrpSpPr>
        <p:grpSpPr>
          <a:xfrm>
            <a:off x="7315200" y="3380707"/>
            <a:ext cx="323744" cy="428279"/>
            <a:chOff x="2148431" y="5631601"/>
            <a:chExt cx="1162252" cy="1537535"/>
          </a:xfrm>
          <a:solidFill>
            <a:schemeClr val="bg1"/>
          </a:solidFill>
        </p:grpSpPr>
        <p:sp>
          <p:nvSpPr>
            <p:cNvPr id="12" name="Freeform 11">
              <a:extLst>
                <a:ext uri="{FF2B5EF4-FFF2-40B4-BE49-F238E27FC236}">
                  <a16:creationId xmlns:a16="http://schemas.microsoft.com/office/drawing/2014/main" id="{AA1A0EE9-7490-F74B-9108-2937A22C6B1F}"/>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Group 12">
              <a:extLst>
                <a:ext uri="{FF2B5EF4-FFF2-40B4-BE49-F238E27FC236}">
                  <a16:creationId xmlns:a16="http://schemas.microsoft.com/office/drawing/2014/main" id="{A33F59FD-D53D-7E41-B575-3AB3A55E5DA3}"/>
                </a:ext>
              </a:extLst>
            </p:cNvPr>
            <p:cNvGrpSpPr/>
            <p:nvPr/>
          </p:nvGrpSpPr>
          <p:grpSpPr>
            <a:xfrm>
              <a:off x="2148431" y="6909383"/>
              <a:ext cx="1162252" cy="259753"/>
              <a:chOff x="2148431" y="6909383"/>
              <a:chExt cx="1162252" cy="259753"/>
            </a:xfrm>
            <a:grpFill/>
          </p:grpSpPr>
          <p:sp>
            <p:nvSpPr>
              <p:cNvPr id="14" name="Freeform 3">
                <a:extLst>
                  <a:ext uri="{FF2B5EF4-FFF2-40B4-BE49-F238E27FC236}">
                    <a16:creationId xmlns:a16="http://schemas.microsoft.com/office/drawing/2014/main" id="{B926F241-7184-A84F-9FDE-4DCA204D5559}"/>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id="{9A8D70A9-7DF9-1B4B-B2C0-D6F0D8494D14}"/>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id="{898A7813-1704-054E-8895-7D288F8AD644}"/>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id="{0DA3D1B0-64E7-1A4C-A623-978E78D46C2C}"/>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 name="Group 17">
            <a:extLst>
              <a:ext uri="{FF2B5EF4-FFF2-40B4-BE49-F238E27FC236}">
                <a16:creationId xmlns:a16="http://schemas.microsoft.com/office/drawing/2014/main" id="{7E048A18-EC80-9A43-B0C4-A21BA71965BB}"/>
              </a:ext>
            </a:extLst>
          </p:cNvPr>
          <p:cNvGrpSpPr>
            <a:grpSpLocks noChangeAspect="1"/>
          </p:cNvGrpSpPr>
          <p:nvPr/>
        </p:nvGrpSpPr>
        <p:grpSpPr>
          <a:xfrm>
            <a:off x="4754880" y="3582806"/>
            <a:ext cx="320040" cy="226180"/>
            <a:chOff x="12422526" y="7894806"/>
            <a:chExt cx="514452" cy="363576"/>
          </a:xfrm>
          <a:solidFill>
            <a:schemeClr val="bg1"/>
          </a:solidFill>
        </p:grpSpPr>
        <p:sp>
          <p:nvSpPr>
            <p:cNvPr id="19" name="Freeform 18">
              <a:extLst>
                <a:ext uri="{FF2B5EF4-FFF2-40B4-BE49-F238E27FC236}">
                  <a16:creationId xmlns:a16="http://schemas.microsoft.com/office/drawing/2014/main" id="{11B0CC84-4090-334F-9D4B-E326A2169FAA}"/>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id="{8935E29B-9242-9B4E-98AC-9859FE44684E}"/>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id="{A582FA3C-46BC-8A48-B396-324BB7357EE1}"/>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Freeform 21">
            <a:extLst>
              <a:ext uri="{FF2B5EF4-FFF2-40B4-BE49-F238E27FC236}">
                <a16:creationId xmlns:a16="http://schemas.microsoft.com/office/drawing/2014/main" id="{140ECD82-2D1E-F94D-AC31-2D66F852A09A}"/>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2">
            <a:extLst>
              <a:ext uri="{FF2B5EF4-FFF2-40B4-BE49-F238E27FC236}">
                <a16:creationId xmlns:a16="http://schemas.microsoft.com/office/drawing/2014/main" id="{1B45FDF4-D751-C54A-81C8-5957324EE6B6}"/>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TextBox 24">
            <a:extLst>
              <a:ext uri="{FF2B5EF4-FFF2-40B4-BE49-F238E27FC236}">
                <a16:creationId xmlns:a16="http://schemas.microsoft.com/office/drawing/2014/main" id="{F6A9799E-5A93-2D41-8A15-94E762E9C5A7}"/>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059825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US" dirty="0"/>
              <a:t>Slovakia</a:t>
            </a:r>
          </a:p>
        </p:txBody>
      </p:sp>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147</a:t>
            </a:fld>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83% of spend and 61%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941424236"/>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2745690188"/>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0583BF51-22A2-8647-8587-245D98758366}"/>
              </a:ext>
            </a:extLst>
          </p:cNvPr>
          <p:cNvPicPr>
            <a:picLocks noChangeAspect="1"/>
          </p:cNvPicPr>
          <p:nvPr/>
        </p:nvPicPr>
        <p:blipFill>
          <a:blip r:embed="rId5"/>
          <a:stretch>
            <a:fillRect/>
          </a:stretch>
        </p:blipFill>
        <p:spPr>
          <a:xfrm>
            <a:off x="235490" y="274320"/>
            <a:ext cx="795528" cy="795528"/>
          </a:xfrm>
          <a:prstGeom prst="rect">
            <a:avLst/>
          </a:prstGeom>
        </p:spPr>
      </p:pic>
    </p:spTree>
    <p:extLst>
      <p:ext uri="{BB962C8B-B14F-4D97-AF65-F5344CB8AC3E}">
        <p14:creationId xmlns:p14="http://schemas.microsoft.com/office/powerpoint/2010/main" val="511168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Slovakia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148</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248027989"/>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5" name="Picture 24">
            <a:extLst>
              <a:ext uri="{FF2B5EF4-FFF2-40B4-BE49-F238E27FC236}">
                <a16:creationId xmlns:a16="http://schemas.microsoft.com/office/drawing/2014/main" id="{8C9720D4-5CB1-3448-83AE-A872507F257A}"/>
              </a:ext>
            </a:extLst>
          </p:cNvPr>
          <p:cNvPicPr>
            <a:picLocks noChangeAspect="1"/>
          </p:cNvPicPr>
          <p:nvPr/>
        </p:nvPicPr>
        <p:blipFill>
          <a:blip r:embed="rId4"/>
          <a:stretch>
            <a:fillRect/>
          </a:stretch>
        </p:blipFill>
        <p:spPr>
          <a:xfrm>
            <a:off x="235490" y="274320"/>
            <a:ext cx="795528" cy="795528"/>
          </a:xfrm>
          <a:prstGeom prst="rect">
            <a:avLst/>
          </a:prstGeom>
        </p:spPr>
      </p:pic>
      <p:sp>
        <p:nvSpPr>
          <p:cNvPr id="27" name="TextBox 26">
            <a:extLst>
              <a:ext uri="{FF2B5EF4-FFF2-40B4-BE49-F238E27FC236}">
                <a16:creationId xmlns:a16="http://schemas.microsoft.com/office/drawing/2014/main" id="{7889128B-10AF-9243-A390-1B42657986DF}"/>
              </a:ext>
            </a:extLst>
          </p:cNvPr>
          <p:cNvSpPr txBox="1"/>
          <p:nvPr/>
        </p:nvSpPr>
        <p:spPr>
          <a:xfrm>
            <a:off x="3809273" y="4144403"/>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sp>
        <p:nvSpPr>
          <p:cNvPr id="35" name="TextBox 34">
            <a:extLst>
              <a:ext uri="{FF2B5EF4-FFF2-40B4-BE49-F238E27FC236}">
                <a16:creationId xmlns:a16="http://schemas.microsoft.com/office/drawing/2014/main" id="{CECA3B58-07D3-0F4F-8DFE-9D4A570953E8}"/>
              </a:ext>
            </a:extLst>
          </p:cNvPr>
          <p:cNvSpPr txBox="1"/>
          <p:nvPr/>
        </p:nvSpPr>
        <p:spPr>
          <a:xfrm>
            <a:off x="7686934" y="4144403"/>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sp>
        <p:nvSpPr>
          <p:cNvPr id="49" name="TextBox 48">
            <a:extLst>
              <a:ext uri="{FF2B5EF4-FFF2-40B4-BE49-F238E27FC236}">
                <a16:creationId xmlns:a16="http://schemas.microsoft.com/office/drawing/2014/main" id="{533CE081-B758-FB43-90B5-887964433F52}"/>
              </a:ext>
            </a:extLst>
          </p:cNvPr>
          <p:cNvSpPr txBox="1"/>
          <p:nvPr/>
        </p:nvSpPr>
        <p:spPr>
          <a:xfrm>
            <a:off x="6397456" y="4144403"/>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sp>
        <p:nvSpPr>
          <p:cNvPr id="50" name="TextBox 49">
            <a:extLst>
              <a:ext uri="{FF2B5EF4-FFF2-40B4-BE49-F238E27FC236}">
                <a16:creationId xmlns:a16="http://schemas.microsoft.com/office/drawing/2014/main" id="{9D18E87E-E7A9-2544-A8A5-2884C0447EDB}"/>
              </a:ext>
            </a:extLst>
          </p:cNvPr>
          <p:cNvSpPr txBox="1"/>
          <p:nvPr/>
        </p:nvSpPr>
        <p:spPr>
          <a:xfrm>
            <a:off x="2502386" y="4144403"/>
            <a:ext cx="388126" cy="92333"/>
          </a:xfrm>
          <a:prstGeom prst="rect">
            <a:avLst/>
          </a:prstGeom>
          <a:noFill/>
        </p:spPr>
        <p:txBody>
          <a:bodyPr wrap="square" lIns="0" tIns="0" rIns="0" bIns="0" rtlCol="0">
            <a:spAutoFit/>
          </a:bodyPr>
          <a:lstStyle/>
          <a:p>
            <a:pPr algn="l"/>
            <a:r>
              <a:rPr lang="en-US" sz="600" dirty="0">
                <a:solidFill>
                  <a:schemeClr val="bg2"/>
                </a:solidFill>
                <a:latin typeface="+mn-lt"/>
              </a:rPr>
              <a:t>2</a:t>
            </a:r>
            <a:endParaRPr lang="en-US" sz="600" b="0" i="0" dirty="0">
              <a:solidFill>
                <a:schemeClr val="bg2"/>
              </a:solidFill>
              <a:latin typeface="+mn-lt"/>
            </a:endParaRPr>
          </a:p>
        </p:txBody>
      </p:sp>
      <p:grpSp>
        <p:nvGrpSpPr>
          <p:cNvPr id="11" name="Group 10">
            <a:extLst>
              <a:ext uri="{FF2B5EF4-FFF2-40B4-BE49-F238E27FC236}">
                <a16:creationId xmlns:a16="http://schemas.microsoft.com/office/drawing/2014/main" id="{2983FA57-769E-1A4C-93C8-AE0E3EA92595}"/>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12" name="Freeform 3">
              <a:extLst>
                <a:ext uri="{FF2B5EF4-FFF2-40B4-BE49-F238E27FC236}">
                  <a16:creationId xmlns:a16="http://schemas.microsoft.com/office/drawing/2014/main" id="{43B854FD-0B1F-3B45-B5CF-FDA6879843BE}"/>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3" name="Freeform 3">
              <a:extLst>
                <a:ext uri="{FF2B5EF4-FFF2-40B4-BE49-F238E27FC236}">
                  <a16:creationId xmlns:a16="http://schemas.microsoft.com/office/drawing/2014/main" id="{974A0999-E7D5-A443-829E-CC4F568594E7}"/>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4" name="Freeform 3">
              <a:extLst>
                <a:ext uri="{FF2B5EF4-FFF2-40B4-BE49-F238E27FC236}">
                  <a16:creationId xmlns:a16="http://schemas.microsoft.com/office/drawing/2014/main" id="{8ACC046C-5FA6-9241-B43A-BFD49DC257FD}"/>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15" name="Group 14">
            <a:extLst>
              <a:ext uri="{FF2B5EF4-FFF2-40B4-BE49-F238E27FC236}">
                <a16:creationId xmlns:a16="http://schemas.microsoft.com/office/drawing/2014/main" id="{47153937-DED3-E84E-905D-BF7E38F4A155}"/>
              </a:ext>
            </a:extLst>
          </p:cNvPr>
          <p:cNvGrpSpPr>
            <a:grpSpLocks noChangeAspect="1"/>
          </p:cNvGrpSpPr>
          <p:nvPr/>
        </p:nvGrpSpPr>
        <p:grpSpPr>
          <a:xfrm>
            <a:off x="7315200" y="3380707"/>
            <a:ext cx="323744" cy="428279"/>
            <a:chOff x="2148431" y="5631601"/>
            <a:chExt cx="1162252" cy="1537535"/>
          </a:xfrm>
          <a:solidFill>
            <a:schemeClr val="bg1"/>
          </a:solidFill>
        </p:grpSpPr>
        <p:sp>
          <p:nvSpPr>
            <p:cNvPr id="16" name="Freeform 15">
              <a:extLst>
                <a:ext uri="{FF2B5EF4-FFF2-40B4-BE49-F238E27FC236}">
                  <a16:creationId xmlns:a16="http://schemas.microsoft.com/office/drawing/2014/main" id="{303B69C6-771F-FE47-8E71-08550F04F0ED}"/>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7" name="Group 16">
              <a:extLst>
                <a:ext uri="{FF2B5EF4-FFF2-40B4-BE49-F238E27FC236}">
                  <a16:creationId xmlns:a16="http://schemas.microsoft.com/office/drawing/2014/main" id="{1E5BBAF4-690B-5C4C-A1E6-E4CF415E28C0}"/>
                </a:ext>
              </a:extLst>
            </p:cNvPr>
            <p:cNvGrpSpPr/>
            <p:nvPr/>
          </p:nvGrpSpPr>
          <p:grpSpPr>
            <a:xfrm>
              <a:off x="2148431" y="6909383"/>
              <a:ext cx="1162252" cy="259753"/>
              <a:chOff x="2148431" y="6909383"/>
              <a:chExt cx="1162252" cy="259753"/>
            </a:xfrm>
            <a:grpFill/>
          </p:grpSpPr>
          <p:sp>
            <p:nvSpPr>
              <p:cNvPr id="18" name="Freeform 3">
                <a:extLst>
                  <a:ext uri="{FF2B5EF4-FFF2-40B4-BE49-F238E27FC236}">
                    <a16:creationId xmlns:a16="http://schemas.microsoft.com/office/drawing/2014/main" id="{C9B38273-5ABC-AB48-A48C-3289544BD48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id="{463DB8F2-C907-E34D-91AD-747823F83E4D}"/>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id="{BDCBFBF6-5E09-E044-A184-A75BBF19FFEA}"/>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id="{09CAF404-9692-EB4D-BDB0-1CA4C6A3317B}"/>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2" name="Group 21">
            <a:extLst>
              <a:ext uri="{FF2B5EF4-FFF2-40B4-BE49-F238E27FC236}">
                <a16:creationId xmlns:a16="http://schemas.microsoft.com/office/drawing/2014/main" id="{A7F48B7D-4042-424E-B2F1-6F49BFEAE32F}"/>
              </a:ext>
            </a:extLst>
          </p:cNvPr>
          <p:cNvGrpSpPr>
            <a:grpSpLocks noChangeAspect="1"/>
          </p:cNvGrpSpPr>
          <p:nvPr/>
        </p:nvGrpSpPr>
        <p:grpSpPr>
          <a:xfrm>
            <a:off x="4754880" y="3582806"/>
            <a:ext cx="320040" cy="226180"/>
            <a:chOff x="12422526" y="7894806"/>
            <a:chExt cx="514452" cy="363576"/>
          </a:xfrm>
          <a:solidFill>
            <a:schemeClr val="bg1"/>
          </a:solidFill>
        </p:grpSpPr>
        <p:sp>
          <p:nvSpPr>
            <p:cNvPr id="23" name="Freeform 22">
              <a:extLst>
                <a:ext uri="{FF2B5EF4-FFF2-40B4-BE49-F238E27FC236}">
                  <a16:creationId xmlns:a16="http://schemas.microsoft.com/office/drawing/2014/main" id="{46F82B6D-7FFA-2048-A635-286C0CC0AFD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id="{0F2CFDF2-FBFE-1B4E-BC86-9F9FDCA44487}"/>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id="{18F79424-6F1B-7048-B8F5-716B6C419607}"/>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Freeform 28">
            <a:extLst>
              <a:ext uri="{FF2B5EF4-FFF2-40B4-BE49-F238E27FC236}">
                <a16:creationId xmlns:a16="http://schemas.microsoft.com/office/drawing/2014/main" id="{7ABAE926-82FF-B44C-8470-2FF8DF76E17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29">
            <a:extLst>
              <a:ext uri="{FF2B5EF4-FFF2-40B4-BE49-F238E27FC236}">
                <a16:creationId xmlns:a16="http://schemas.microsoft.com/office/drawing/2014/main" id="{57E88C09-8061-AC44-86E6-3C50C53A1D67}"/>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TextBox 31">
            <a:extLst>
              <a:ext uri="{FF2B5EF4-FFF2-40B4-BE49-F238E27FC236}">
                <a16:creationId xmlns:a16="http://schemas.microsoft.com/office/drawing/2014/main" id="{BCC51B20-CE86-C84E-B31D-8535FD09B1CB}"/>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993764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Slovakia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149</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619266279"/>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996E9DCE-FD50-1A49-9FE7-89245E2EDA91}"/>
              </a:ext>
            </a:extLst>
          </p:cNvPr>
          <p:cNvPicPr>
            <a:picLocks noChangeAspect="1"/>
          </p:cNvPicPr>
          <p:nvPr/>
        </p:nvPicPr>
        <p:blipFill>
          <a:blip r:embed="rId4"/>
          <a:stretch>
            <a:fillRect/>
          </a:stretch>
        </p:blipFill>
        <p:spPr>
          <a:xfrm>
            <a:off x="235490" y="274320"/>
            <a:ext cx="795528" cy="795528"/>
          </a:xfrm>
          <a:prstGeom prst="rect">
            <a:avLst/>
          </a:prstGeom>
        </p:spPr>
      </p:pic>
      <p:grpSp>
        <p:nvGrpSpPr>
          <p:cNvPr id="7" name="Group 6">
            <a:extLst>
              <a:ext uri="{FF2B5EF4-FFF2-40B4-BE49-F238E27FC236}">
                <a16:creationId xmlns:a16="http://schemas.microsoft.com/office/drawing/2014/main" id="{0F87A7CD-DAC6-D147-A0E9-ED7A2398A1C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8" name="Freeform 3">
              <a:extLst>
                <a:ext uri="{FF2B5EF4-FFF2-40B4-BE49-F238E27FC236}">
                  <a16:creationId xmlns:a16="http://schemas.microsoft.com/office/drawing/2014/main" id="{249CB97D-D0E9-014A-90F9-93FCB05CB85C}"/>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9" name="Freeform 3">
              <a:extLst>
                <a:ext uri="{FF2B5EF4-FFF2-40B4-BE49-F238E27FC236}">
                  <a16:creationId xmlns:a16="http://schemas.microsoft.com/office/drawing/2014/main" id="{51FDABCD-73AD-6B41-9FF9-0F26DE55C954}"/>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 name="Freeform 3">
              <a:extLst>
                <a:ext uri="{FF2B5EF4-FFF2-40B4-BE49-F238E27FC236}">
                  <a16:creationId xmlns:a16="http://schemas.microsoft.com/office/drawing/2014/main" id="{DB09BBD6-3E3C-3C4A-ACA2-064C1DF9976D}"/>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11" name="Group 10">
            <a:extLst>
              <a:ext uri="{FF2B5EF4-FFF2-40B4-BE49-F238E27FC236}">
                <a16:creationId xmlns:a16="http://schemas.microsoft.com/office/drawing/2014/main" id="{B4951DAC-76E7-9F46-BC84-04E730384C2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12" name="Freeform 11">
              <a:extLst>
                <a:ext uri="{FF2B5EF4-FFF2-40B4-BE49-F238E27FC236}">
                  <a16:creationId xmlns:a16="http://schemas.microsoft.com/office/drawing/2014/main" id="{9567AEEA-272B-F64C-963D-A33B198B17B2}"/>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Group 12">
              <a:extLst>
                <a:ext uri="{FF2B5EF4-FFF2-40B4-BE49-F238E27FC236}">
                  <a16:creationId xmlns:a16="http://schemas.microsoft.com/office/drawing/2014/main" id="{095FF8B8-C3BA-7B42-A62F-3B34AC6A36C1}"/>
                </a:ext>
              </a:extLst>
            </p:cNvPr>
            <p:cNvGrpSpPr/>
            <p:nvPr/>
          </p:nvGrpSpPr>
          <p:grpSpPr>
            <a:xfrm>
              <a:off x="2148431" y="6909383"/>
              <a:ext cx="1162252" cy="259753"/>
              <a:chOff x="2148431" y="6909383"/>
              <a:chExt cx="1162252" cy="259753"/>
            </a:xfrm>
            <a:grpFill/>
          </p:grpSpPr>
          <p:sp>
            <p:nvSpPr>
              <p:cNvPr id="14" name="Freeform 3">
                <a:extLst>
                  <a:ext uri="{FF2B5EF4-FFF2-40B4-BE49-F238E27FC236}">
                    <a16:creationId xmlns:a16="http://schemas.microsoft.com/office/drawing/2014/main" id="{7A8333CC-B30E-B749-8C1D-EF059A62C893}"/>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id="{EB850F61-5788-2C49-9305-045A12DA0467}"/>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id="{D8DF6E88-D2F2-A84A-A03A-45D6A7834CFF}"/>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id="{99A7300F-F3DD-9749-93F9-B7BCC3939B4B}"/>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 name="Group 17">
            <a:extLst>
              <a:ext uri="{FF2B5EF4-FFF2-40B4-BE49-F238E27FC236}">
                <a16:creationId xmlns:a16="http://schemas.microsoft.com/office/drawing/2014/main" id="{C62DBD26-DD86-9F4B-A44D-663C996E5BC3}"/>
              </a:ext>
            </a:extLst>
          </p:cNvPr>
          <p:cNvGrpSpPr>
            <a:grpSpLocks noChangeAspect="1"/>
          </p:cNvGrpSpPr>
          <p:nvPr/>
        </p:nvGrpSpPr>
        <p:grpSpPr>
          <a:xfrm>
            <a:off x="4754880" y="3582806"/>
            <a:ext cx="320040" cy="226180"/>
            <a:chOff x="12422526" y="7894806"/>
            <a:chExt cx="514452" cy="363576"/>
          </a:xfrm>
          <a:solidFill>
            <a:schemeClr val="bg1"/>
          </a:solidFill>
        </p:grpSpPr>
        <p:sp>
          <p:nvSpPr>
            <p:cNvPr id="19" name="Freeform 18">
              <a:extLst>
                <a:ext uri="{FF2B5EF4-FFF2-40B4-BE49-F238E27FC236}">
                  <a16:creationId xmlns:a16="http://schemas.microsoft.com/office/drawing/2014/main" id="{F35AD8B8-A40B-F948-91B5-6D37D6D1FC0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id="{B2CF4525-529C-5A4F-A022-C4E8B33C28B6}"/>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id="{FE83DE52-D065-6242-ADD8-CDFECC08840B}"/>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Freeform 21">
            <a:extLst>
              <a:ext uri="{FF2B5EF4-FFF2-40B4-BE49-F238E27FC236}">
                <a16:creationId xmlns:a16="http://schemas.microsoft.com/office/drawing/2014/main" id="{4E5CFD42-29F3-F543-A5D8-CDB7CC5D42CB}"/>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2">
            <a:extLst>
              <a:ext uri="{FF2B5EF4-FFF2-40B4-BE49-F238E27FC236}">
                <a16:creationId xmlns:a16="http://schemas.microsoft.com/office/drawing/2014/main" id="{814314DF-7150-8C43-8B11-A6BE10125A35}"/>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TextBox 24">
            <a:extLst>
              <a:ext uri="{FF2B5EF4-FFF2-40B4-BE49-F238E27FC236}">
                <a16:creationId xmlns:a16="http://schemas.microsoft.com/office/drawing/2014/main" id="{8D9CD9D8-F976-1D4D-AAB3-B3BEBB7F75B9}"/>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980996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itle 1"/>
          <p:cNvSpPr>
            <a:spLocks noGrp="1"/>
          </p:cNvSpPr>
          <p:nvPr>
            <p:ph type="title"/>
          </p:nvPr>
        </p:nvSpPr>
        <p:spPr>
          <a:xfrm>
            <a:off x="387745" y="283110"/>
            <a:ext cx="8371575" cy="252377"/>
          </a:xfrm>
        </p:spPr>
        <p:txBody>
          <a:bodyPr/>
          <a:lstStyle/>
          <a:p>
            <a:r>
              <a:rPr lang="en-US" dirty="0"/>
              <a:t>Spend Breakdown by Merchant Acceptance: Middle East and Africa</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15</a:t>
            </a:fld>
            <a:endParaRPr lang="en-US" dirty="0"/>
          </a:p>
        </p:txBody>
      </p:sp>
      <p:sp>
        <p:nvSpPr>
          <p:cNvPr id="71" name="Text Placeholder 3"/>
          <p:cNvSpPr>
            <a:spLocks noGrp="1"/>
          </p:cNvSpPr>
          <p:nvPr>
            <p:ph type="body" sz="quarter" idx="11"/>
          </p:nvPr>
        </p:nvSpPr>
        <p:spPr>
          <a:xfrm>
            <a:off x="387350" y="699982"/>
            <a:ext cx="8371970" cy="332399"/>
          </a:xfrm>
        </p:spPr>
        <p:txBody>
          <a:bodyPr/>
          <a:lstStyle/>
          <a:p>
            <a:r>
              <a:rPr lang="en-GB" dirty="0">
                <a:cs typeface="Arial" pitchFamily="34" charset="0"/>
              </a:rPr>
              <a:t>An analysis of the Concur spend for ~5.6K clients from our client base across the Middle East &amp; Africa has shown that Amex-accepting merchants account for as much as 93% of spend and no less than 86% of spend.</a:t>
            </a:r>
            <a:r>
              <a:rPr lang="en-GB" baseline="30000" dirty="0">
                <a:cs typeface="Arial" pitchFamily="34" charset="0"/>
              </a:rPr>
              <a:t>1, 2</a:t>
            </a:r>
            <a:endParaRPr lang="en-US" dirty="0">
              <a:cs typeface="Arial" pitchFamily="34" charset="0"/>
            </a:endParaRPr>
          </a:p>
        </p:txBody>
      </p:sp>
      <p:sp>
        <p:nvSpPr>
          <p:cNvPr id="36" name="Slide Number Placeholder 3"/>
          <p:cNvSpPr txBox="1">
            <a:spLocks/>
          </p:cNvSpPr>
          <p:nvPr/>
        </p:nvSpPr>
        <p:spPr bwMode="gray">
          <a:xfrm>
            <a:off x="8101013" y="4981488"/>
            <a:ext cx="868362" cy="16201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57175" indent="-257175" algn="l" defTabSz="342900" rtl="0" eaLnBrk="1" fontAlgn="base" hangingPunct="1">
              <a:lnSpc>
                <a:spcPct val="100000"/>
              </a:lnSpc>
              <a:spcBef>
                <a:spcPts val="0"/>
              </a:spcBef>
              <a:spcAft>
                <a:spcPts val="0"/>
              </a:spcAft>
              <a:buFont typeface="Arial" charset="0"/>
              <a:buNone/>
              <a:defRPr b="0" i="0" kern="1200">
                <a:solidFill>
                  <a:schemeClr val="bg2"/>
                </a:solidFill>
                <a:latin typeface="BentonSans Light" charset="0"/>
                <a:ea typeface="BentonSans Light" charset="0"/>
                <a:cs typeface="BentonSans Light" charset="0"/>
              </a:defRPr>
            </a:lvl1pPr>
            <a:lvl2pPr marL="170260" indent="-170260" algn="l" defTabSz="342900" rtl="0" eaLnBrk="1" fontAlgn="base" hangingPunct="1">
              <a:lnSpc>
                <a:spcPct val="100000"/>
              </a:lnSpc>
              <a:spcBef>
                <a:spcPts val="0"/>
              </a:spcBef>
              <a:spcAft>
                <a:spcPts val="0"/>
              </a:spcAft>
              <a:buFont typeface="Arial" charset="0"/>
              <a:buChar char="•"/>
              <a:defRPr sz="1350" b="0" i="0" kern="1200">
                <a:solidFill>
                  <a:schemeClr val="bg2"/>
                </a:solidFill>
                <a:latin typeface="BentonSans Light" charset="0"/>
                <a:ea typeface="BentonSans Light" charset="0"/>
                <a:cs typeface="BentonSans Light" charset="0"/>
              </a:defRPr>
            </a:lvl2pPr>
            <a:lvl3pPr marL="558404" indent="-216694" algn="l" defTabSz="342900" rtl="0" eaLnBrk="1" fontAlgn="base" hangingPunct="1">
              <a:lnSpc>
                <a:spcPct val="100000"/>
              </a:lnSpc>
              <a:spcBef>
                <a:spcPts val="0"/>
              </a:spcBef>
              <a:spcAft>
                <a:spcPts val="0"/>
              </a:spcAft>
              <a:buFont typeface="Arial" pitchFamily="34" charset="0"/>
              <a:buChar char="–"/>
              <a:defRPr b="0" i="0" kern="1200">
                <a:solidFill>
                  <a:schemeClr val="bg2"/>
                </a:solidFill>
                <a:latin typeface="BentonSans Light" charset="0"/>
                <a:ea typeface="BentonSans Light" charset="0"/>
                <a:cs typeface="BentonSans Light" charset="0"/>
              </a:defRPr>
            </a:lvl3pPr>
            <a:lvl4pPr marL="862013" indent="-171450"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4pPr>
            <a:lvl5pPr marL="1197769" indent="-169069"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endParaRPr lang="en-US" dirty="0">
              <a:solidFill>
                <a:srgbClr val="002663"/>
              </a:solidFill>
            </a:endParaRPr>
          </a:p>
        </p:txBody>
      </p:sp>
      <p:sp>
        <p:nvSpPr>
          <p:cNvPr id="42" name="Text Placeholder 49"/>
          <p:cNvSpPr>
            <a:spLocks noGrp="1"/>
          </p:cNvSpPr>
          <p:nvPr>
            <p:custDataLst>
              <p:tags r:id="rId1"/>
            </p:custDataLst>
          </p:nvPr>
        </p:nvSpPr>
        <p:spPr bwMode="gray">
          <a:xfrm>
            <a:off x="6750844" y="263723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5" name="Text Placeholder 47"/>
          <p:cNvSpPr>
            <a:spLocks noGrp="1"/>
          </p:cNvSpPr>
          <p:nvPr>
            <p:custDataLst>
              <p:tags r:id="rId2"/>
            </p:custDataLst>
          </p:nvPr>
        </p:nvSpPr>
        <p:spPr bwMode="gray">
          <a:xfrm>
            <a:off x="5472113" y="272295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6" name="Text Placeholder 48"/>
          <p:cNvSpPr>
            <a:spLocks noGrp="1"/>
          </p:cNvSpPr>
          <p:nvPr>
            <p:custDataLst>
              <p:tags r:id="rId3"/>
            </p:custDataLst>
          </p:nvPr>
        </p:nvSpPr>
        <p:spPr bwMode="gray">
          <a:xfrm>
            <a:off x="5472113" y="160853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8" name="Text Placeholder 45"/>
          <p:cNvSpPr>
            <a:spLocks noGrp="1"/>
          </p:cNvSpPr>
          <p:nvPr>
            <p:custDataLst>
              <p:tags r:id="rId4"/>
            </p:custDataLst>
          </p:nvPr>
        </p:nvSpPr>
        <p:spPr bwMode="gray">
          <a:xfrm>
            <a:off x="4829176" y="269438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9" name="Text Placeholder 46"/>
          <p:cNvSpPr>
            <a:spLocks noGrp="1"/>
          </p:cNvSpPr>
          <p:nvPr>
            <p:custDataLst>
              <p:tags r:id="rId5"/>
            </p:custDataLst>
          </p:nvPr>
        </p:nvSpPr>
        <p:spPr bwMode="gray">
          <a:xfrm>
            <a:off x="4856560" y="1579959"/>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1" name="Text Placeholder 43"/>
          <p:cNvSpPr>
            <a:spLocks noGrp="1"/>
          </p:cNvSpPr>
          <p:nvPr>
            <p:custDataLst>
              <p:tags r:id="rId6"/>
            </p:custDataLst>
          </p:nvPr>
        </p:nvSpPr>
        <p:spPr bwMode="gray">
          <a:xfrm>
            <a:off x="4186238" y="2662238"/>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2" name="Text Placeholder 44"/>
          <p:cNvSpPr>
            <a:spLocks noGrp="1"/>
          </p:cNvSpPr>
          <p:nvPr>
            <p:custDataLst>
              <p:tags r:id="rId7"/>
            </p:custDataLst>
          </p:nvPr>
        </p:nvSpPr>
        <p:spPr bwMode="gray">
          <a:xfrm>
            <a:off x="4213622" y="1547813"/>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4" name="Text Placeholder 25"/>
          <p:cNvSpPr>
            <a:spLocks noGrp="1"/>
          </p:cNvSpPr>
          <p:nvPr>
            <p:custDataLst>
              <p:tags r:id="rId8"/>
            </p:custDataLst>
          </p:nvPr>
        </p:nvSpPr>
        <p:spPr bwMode="gray">
          <a:xfrm>
            <a:off x="3546872" y="2676525"/>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5" name="Text Placeholder 26"/>
          <p:cNvSpPr>
            <a:spLocks noGrp="1"/>
          </p:cNvSpPr>
          <p:nvPr>
            <p:custDataLst>
              <p:tags r:id="rId9"/>
            </p:custDataLst>
          </p:nvPr>
        </p:nvSpPr>
        <p:spPr bwMode="gray">
          <a:xfrm>
            <a:off x="3574257" y="1562100"/>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7" name="Text Placeholder 18"/>
          <p:cNvSpPr>
            <a:spLocks noGrp="1"/>
          </p:cNvSpPr>
          <p:nvPr>
            <p:custDataLst>
              <p:tags r:id="rId10"/>
            </p:custDataLst>
          </p:nvPr>
        </p:nvSpPr>
        <p:spPr bwMode="gray">
          <a:xfrm>
            <a:off x="2907507" y="264080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8" name="Text Placeholder 11"/>
          <p:cNvSpPr>
            <a:spLocks noGrp="1"/>
          </p:cNvSpPr>
          <p:nvPr>
            <p:custDataLst>
              <p:tags r:id="rId11"/>
            </p:custDataLst>
          </p:nvPr>
        </p:nvSpPr>
        <p:spPr bwMode="auto">
          <a:xfrm>
            <a:off x="4661712" y="4124268"/>
            <a:ext cx="439340" cy="120253"/>
          </a:xfrm>
          <a:prstGeom prst="rect">
            <a:avLst/>
          </a:prstGeom>
          <a:noFill/>
          <a:effectLst/>
        </p:spPr>
        <p:txBody>
          <a:bodyPr wrap="square" lIns="0" tIns="0" rIns="0" bIns="0" numCol="1" spcCol="0" anchor="t"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9" name="Text Placeholder 13"/>
          <p:cNvSpPr>
            <a:spLocks noGrp="1"/>
          </p:cNvSpPr>
          <p:nvPr>
            <p:custDataLst>
              <p:tags r:id="rId12"/>
            </p:custDataLst>
          </p:nvPr>
        </p:nvSpPr>
        <p:spPr bwMode="gray">
          <a:xfrm>
            <a:off x="2264569" y="279439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0" name="Text Placeholder 14"/>
          <p:cNvSpPr>
            <a:spLocks noGrp="1"/>
          </p:cNvSpPr>
          <p:nvPr>
            <p:custDataLst>
              <p:tags r:id="rId13"/>
            </p:custDataLst>
          </p:nvPr>
        </p:nvSpPr>
        <p:spPr bwMode="gray">
          <a:xfrm>
            <a:off x="2264569" y="1679972"/>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1" name="Text Placeholder 12"/>
          <p:cNvSpPr>
            <a:spLocks noGrp="1"/>
          </p:cNvSpPr>
          <p:nvPr>
            <p:custDataLst>
              <p:tags r:id="rId14"/>
            </p:custDataLst>
          </p:nvPr>
        </p:nvSpPr>
        <p:spPr bwMode="gray">
          <a:xfrm>
            <a:off x="6111478" y="278010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2" name="Text Placeholder 14"/>
          <p:cNvSpPr>
            <a:spLocks noGrp="1"/>
          </p:cNvSpPr>
          <p:nvPr>
            <p:custDataLst>
              <p:tags r:id="rId15"/>
            </p:custDataLst>
          </p:nvPr>
        </p:nvSpPr>
        <p:spPr bwMode="gray">
          <a:xfrm>
            <a:off x="7393782" y="285511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3" name="Text Placeholder 13"/>
          <p:cNvSpPr>
            <a:spLocks noGrp="1"/>
          </p:cNvSpPr>
          <p:nvPr>
            <p:custDataLst>
              <p:tags r:id="rId16"/>
            </p:custDataLst>
          </p:nvPr>
        </p:nvSpPr>
        <p:spPr bwMode="gray">
          <a:xfrm>
            <a:off x="6111478" y="166568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4" name="Text Placeholder 15"/>
          <p:cNvSpPr>
            <a:spLocks noGrp="1"/>
          </p:cNvSpPr>
          <p:nvPr>
            <p:custDataLst>
              <p:tags r:id="rId17"/>
            </p:custDataLst>
          </p:nvPr>
        </p:nvSpPr>
        <p:spPr bwMode="gray">
          <a:xfrm>
            <a:off x="7393782" y="174069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graphicFrame>
        <p:nvGraphicFramePr>
          <p:cNvPr id="32" name="Chart 31">
            <a:extLst>
              <a:ext uri="{FF2B5EF4-FFF2-40B4-BE49-F238E27FC236}">
                <a16:creationId xmlns:a16="http://schemas.microsoft.com/office/drawing/2014/main" id="{A9DB5F33-9867-7049-99DD-0734893B9834}"/>
              </a:ext>
            </a:extLst>
          </p:cNvPr>
          <p:cNvGraphicFramePr/>
          <p:nvPr>
            <p:extLst>
              <p:ext uri="{D42A27DB-BD31-4B8C-83A1-F6EECF244321}">
                <p14:modId xmlns:p14="http://schemas.microsoft.com/office/powerpoint/2010/main" val="4030433718"/>
              </p:ext>
            </p:extLst>
          </p:nvPr>
        </p:nvGraphicFramePr>
        <p:xfrm>
          <a:off x="348995" y="1006921"/>
          <a:ext cx="8586458" cy="3179986"/>
        </p:xfrm>
        <a:graphic>
          <a:graphicData uri="http://schemas.openxmlformats.org/drawingml/2006/chart">
            <c:chart xmlns:c="http://schemas.openxmlformats.org/drawingml/2006/chart" xmlns:r="http://schemas.openxmlformats.org/officeDocument/2006/relationships" r:id="rId20"/>
          </a:graphicData>
        </a:graphic>
      </p:graphicFrame>
      <p:pic>
        <p:nvPicPr>
          <p:cNvPr id="4" name="Picture 3">
            <a:extLst>
              <a:ext uri="{FF2B5EF4-FFF2-40B4-BE49-F238E27FC236}">
                <a16:creationId xmlns:a16="http://schemas.microsoft.com/office/drawing/2014/main" id="{717612F4-0798-9142-9B53-47CAC383DF2E}"/>
              </a:ext>
            </a:extLst>
          </p:cNvPr>
          <p:cNvPicPr>
            <a:picLocks noChangeAspect="1"/>
          </p:cNvPicPr>
          <p:nvPr/>
        </p:nvPicPr>
        <p:blipFill>
          <a:blip r:embed="rId21"/>
          <a:stretch>
            <a:fillRect/>
          </a:stretch>
        </p:blipFill>
        <p:spPr>
          <a:xfrm>
            <a:off x="361520" y="1374966"/>
            <a:ext cx="995940" cy="993987"/>
          </a:xfrm>
          <a:prstGeom prst="rect">
            <a:avLst/>
          </a:prstGeom>
        </p:spPr>
      </p:pic>
      <p:sp>
        <p:nvSpPr>
          <p:cNvPr id="26" name="TextBox 25">
            <a:extLst>
              <a:ext uri="{FF2B5EF4-FFF2-40B4-BE49-F238E27FC236}">
                <a16:creationId xmlns:a16="http://schemas.microsoft.com/office/drawing/2014/main" id="{16ECBD29-C225-9E40-AF14-10932FBB28EA}"/>
              </a:ext>
            </a:extLst>
          </p:cNvPr>
          <p:cNvSpPr txBox="1"/>
          <p:nvPr/>
        </p:nvSpPr>
        <p:spPr>
          <a:xfrm>
            <a:off x="1153483" y="2883039"/>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863500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GB" dirty="0"/>
              <a:t>South Africa</a:t>
            </a:r>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90% of spend and 78%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144EAE0F-90CD-5A43-8D5B-290143144266}"/>
              </a:ext>
            </a:extLst>
          </p:cNvPr>
          <p:cNvPicPr>
            <a:picLocks noChangeAspect="1"/>
          </p:cNvPicPr>
          <p:nvPr/>
        </p:nvPicPr>
        <p:blipFill>
          <a:blip r:embed="rId5"/>
          <a:stretch>
            <a:fillRect/>
          </a:stretch>
        </p:blipFill>
        <p:spPr>
          <a:xfrm>
            <a:off x="235490" y="270399"/>
            <a:ext cx="790998" cy="790998"/>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150</a:t>
            </a:fld>
            <a:endParaRPr lang="en-US" dirty="0"/>
          </a:p>
        </p:txBody>
      </p:sp>
    </p:spTree>
    <p:extLst>
      <p:ext uri="{BB962C8B-B14F-4D97-AF65-F5344CB8AC3E}">
        <p14:creationId xmlns:p14="http://schemas.microsoft.com/office/powerpoint/2010/main" val="384119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South Africa</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151</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975915496"/>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5" name="Picture 24">
            <a:extLst>
              <a:ext uri="{FF2B5EF4-FFF2-40B4-BE49-F238E27FC236}">
                <a16:creationId xmlns:a16="http://schemas.microsoft.com/office/drawing/2014/main" id="{7879C25A-F5D3-2A49-9B0A-381E11146737}"/>
              </a:ext>
            </a:extLst>
          </p:cNvPr>
          <p:cNvPicPr>
            <a:picLocks noChangeAspect="1"/>
          </p:cNvPicPr>
          <p:nvPr/>
        </p:nvPicPr>
        <p:blipFill>
          <a:blip r:embed="rId4"/>
          <a:stretch>
            <a:fillRect/>
          </a:stretch>
        </p:blipFill>
        <p:spPr>
          <a:xfrm>
            <a:off x="235490" y="270399"/>
            <a:ext cx="790998" cy="790998"/>
          </a:xfrm>
          <a:prstGeom prst="rect">
            <a:avLst/>
          </a:prstGeom>
        </p:spPr>
      </p:pic>
      <p:grpSp>
        <p:nvGrpSpPr>
          <p:cNvPr id="7" name="Group 6">
            <a:extLst>
              <a:ext uri="{FF2B5EF4-FFF2-40B4-BE49-F238E27FC236}">
                <a16:creationId xmlns:a16="http://schemas.microsoft.com/office/drawing/2014/main" id="{75C3B62B-E9FA-E64E-8120-7FA70BF380F3}"/>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8" name="Freeform 3">
              <a:extLst>
                <a:ext uri="{FF2B5EF4-FFF2-40B4-BE49-F238E27FC236}">
                  <a16:creationId xmlns:a16="http://schemas.microsoft.com/office/drawing/2014/main" id="{3EE4DFF4-B980-7744-9F8A-83A72F4989DA}"/>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9" name="Freeform 3">
              <a:extLst>
                <a:ext uri="{FF2B5EF4-FFF2-40B4-BE49-F238E27FC236}">
                  <a16:creationId xmlns:a16="http://schemas.microsoft.com/office/drawing/2014/main" id="{664094EC-5266-EE4C-AA9D-515E470EEE06}"/>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 name="Freeform 3">
              <a:extLst>
                <a:ext uri="{FF2B5EF4-FFF2-40B4-BE49-F238E27FC236}">
                  <a16:creationId xmlns:a16="http://schemas.microsoft.com/office/drawing/2014/main" id="{2269D03E-C734-364E-87BD-E5073E9E1E75}"/>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11" name="Group 10">
            <a:extLst>
              <a:ext uri="{FF2B5EF4-FFF2-40B4-BE49-F238E27FC236}">
                <a16:creationId xmlns:a16="http://schemas.microsoft.com/office/drawing/2014/main" id="{3FD94927-5511-064C-A755-A7B2EDE4D2F2}"/>
              </a:ext>
            </a:extLst>
          </p:cNvPr>
          <p:cNvGrpSpPr>
            <a:grpSpLocks noChangeAspect="1"/>
          </p:cNvGrpSpPr>
          <p:nvPr/>
        </p:nvGrpSpPr>
        <p:grpSpPr>
          <a:xfrm>
            <a:off x="7315200" y="3380707"/>
            <a:ext cx="323744" cy="428279"/>
            <a:chOff x="2148431" y="5631601"/>
            <a:chExt cx="1162252" cy="1537535"/>
          </a:xfrm>
          <a:solidFill>
            <a:schemeClr val="bg1"/>
          </a:solidFill>
        </p:grpSpPr>
        <p:sp>
          <p:nvSpPr>
            <p:cNvPr id="12" name="Freeform 11">
              <a:extLst>
                <a:ext uri="{FF2B5EF4-FFF2-40B4-BE49-F238E27FC236}">
                  <a16:creationId xmlns:a16="http://schemas.microsoft.com/office/drawing/2014/main" id="{114ABDEF-3683-B945-9C62-6F876CC41703}"/>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Group 12">
              <a:extLst>
                <a:ext uri="{FF2B5EF4-FFF2-40B4-BE49-F238E27FC236}">
                  <a16:creationId xmlns:a16="http://schemas.microsoft.com/office/drawing/2014/main" id="{213EBE9F-3B4E-DB49-8837-99E8DB393066}"/>
                </a:ext>
              </a:extLst>
            </p:cNvPr>
            <p:cNvGrpSpPr/>
            <p:nvPr/>
          </p:nvGrpSpPr>
          <p:grpSpPr>
            <a:xfrm>
              <a:off x="2148431" y="6909383"/>
              <a:ext cx="1162252" cy="259753"/>
              <a:chOff x="2148431" y="6909383"/>
              <a:chExt cx="1162252" cy="259753"/>
            </a:xfrm>
            <a:grpFill/>
          </p:grpSpPr>
          <p:sp>
            <p:nvSpPr>
              <p:cNvPr id="14" name="Freeform 3">
                <a:extLst>
                  <a:ext uri="{FF2B5EF4-FFF2-40B4-BE49-F238E27FC236}">
                    <a16:creationId xmlns:a16="http://schemas.microsoft.com/office/drawing/2014/main" id="{C1C02254-5DF1-C44D-9912-5CB1F5BF661B}"/>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id="{D0FA0554-6D34-7447-AE82-27F79EC851B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id="{9D979D6C-569E-0D4A-9D89-F1D4F81F9B67}"/>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id="{C77EA29B-460E-4549-882D-829A6D0A15F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 name="Group 17">
            <a:extLst>
              <a:ext uri="{FF2B5EF4-FFF2-40B4-BE49-F238E27FC236}">
                <a16:creationId xmlns:a16="http://schemas.microsoft.com/office/drawing/2014/main" id="{0B874369-E830-B44B-AB6F-866B75F4F11F}"/>
              </a:ext>
            </a:extLst>
          </p:cNvPr>
          <p:cNvGrpSpPr>
            <a:grpSpLocks noChangeAspect="1"/>
          </p:cNvGrpSpPr>
          <p:nvPr/>
        </p:nvGrpSpPr>
        <p:grpSpPr>
          <a:xfrm>
            <a:off x="4754880" y="3582806"/>
            <a:ext cx="320040" cy="226180"/>
            <a:chOff x="12422526" y="7894806"/>
            <a:chExt cx="514452" cy="363576"/>
          </a:xfrm>
          <a:solidFill>
            <a:schemeClr val="bg1"/>
          </a:solidFill>
        </p:grpSpPr>
        <p:sp>
          <p:nvSpPr>
            <p:cNvPr id="19" name="Freeform 18">
              <a:extLst>
                <a:ext uri="{FF2B5EF4-FFF2-40B4-BE49-F238E27FC236}">
                  <a16:creationId xmlns:a16="http://schemas.microsoft.com/office/drawing/2014/main" id="{1C579BDB-6C37-2B49-B1C9-2681E185990F}"/>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id="{D33A9038-2732-324C-8504-F3BD3595746F}"/>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id="{852D5D7E-21F3-AA4E-AB81-AAE1C082F9F8}"/>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Freeform 21">
            <a:extLst>
              <a:ext uri="{FF2B5EF4-FFF2-40B4-BE49-F238E27FC236}">
                <a16:creationId xmlns:a16="http://schemas.microsoft.com/office/drawing/2014/main" id="{F9E4DF8B-6F43-8B4E-8AFE-84784EC3E191}"/>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2">
            <a:extLst>
              <a:ext uri="{FF2B5EF4-FFF2-40B4-BE49-F238E27FC236}">
                <a16:creationId xmlns:a16="http://schemas.microsoft.com/office/drawing/2014/main" id="{D3627186-E2F4-A44C-B5FD-45F06AF8D672}"/>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TextBox 25">
            <a:extLst>
              <a:ext uri="{FF2B5EF4-FFF2-40B4-BE49-F238E27FC236}">
                <a16:creationId xmlns:a16="http://schemas.microsoft.com/office/drawing/2014/main" id="{A2913A02-65E5-1848-A037-494E0461F171}"/>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524412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South Africa</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152</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2736718375"/>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B1D4836A-3DD2-A845-9DF7-5A176A3C92DB}"/>
              </a:ext>
            </a:extLst>
          </p:cNvPr>
          <p:cNvPicPr>
            <a:picLocks noChangeAspect="1"/>
          </p:cNvPicPr>
          <p:nvPr/>
        </p:nvPicPr>
        <p:blipFill>
          <a:blip r:embed="rId4"/>
          <a:stretch>
            <a:fillRect/>
          </a:stretch>
        </p:blipFill>
        <p:spPr>
          <a:xfrm>
            <a:off x="235490" y="270399"/>
            <a:ext cx="790998" cy="790998"/>
          </a:xfrm>
          <a:prstGeom prst="rect">
            <a:avLst/>
          </a:prstGeom>
        </p:spPr>
      </p:pic>
      <p:grpSp>
        <p:nvGrpSpPr>
          <p:cNvPr id="7" name="Group 6">
            <a:extLst>
              <a:ext uri="{FF2B5EF4-FFF2-40B4-BE49-F238E27FC236}">
                <a16:creationId xmlns:a16="http://schemas.microsoft.com/office/drawing/2014/main" id="{06D79009-3718-A748-AF1A-D93EAB472EB7}"/>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8" name="Freeform 3">
              <a:extLst>
                <a:ext uri="{FF2B5EF4-FFF2-40B4-BE49-F238E27FC236}">
                  <a16:creationId xmlns:a16="http://schemas.microsoft.com/office/drawing/2014/main" id="{CC141F93-B3BF-C747-922F-7F06F0AAC01A}"/>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9" name="Freeform 3">
              <a:extLst>
                <a:ext uri="{FF2B5EF4-FFF2-40B4-BE49-F238E27FC236}">
                  <a16:creationId xmlns:a16="http://schemas.microsoft.com/office/drawing/2014/main" id="{C5F47BAD-C8B8-B44D-9A54-C62666867296}"/>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 name="Freeform 3">
              <a:extLst>
                <a:ext uri="{FF2B5EF4-FFF2-40B4-BE49-F238E27FC236}">
                  <a16:creationId xmlns:a16="http://schemas.microsoft.com/office/drawing/2014/main" id="{53F02EAA-6E40-5140-8D01-BD66B58046BD}"/>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11" name="Group 10">
            <a:extLst>
              <a:ext uri="{FF2B5EF4-FFF2-40B4-BE49-F238E27FC236}">
                <a16:creationId xmlns:a16="http://schemas.microsoft.com/office/drawing/2014/main" id="{0FAE8526-7B89-E248-A02D-1D5BA087B281}"/>
              </a:ext>
            </a:extLst>
          </p:cNvPr>
          <p:cNvGrpSpPr>
            <a:grpSpLocks noChangeAspect="1"/>
          </p:cNvGrpSpPr>
          <p:nvPr/>
        </p:nvGrpSpPr>
        <p:grpSpPr>
          <a:xfrm>
            <a:off x="7315200" y="3380707"/>
            <a:ext cx="323744" cy="428279"/>
            <a:chOff x="2148431" y="5631601"/>
            <a:chExt cx="1162252" cy="1537535"/>
          </a:xfrm>
          <a:solidFill>
            <a:schemeClr val="bg1"/>
          </a:solidFill>
        </p:grpSpPr>
        <p:sp>
          <p:nvSpPr>
            <p:cNvPr id="12" name="Freeform 11">
              <a:extLst>
                <a:ext uri="{FF2B5EF4-FFF2-40B4-BE49-F238E27FC236}">
                  <a16:creationId xmlns:a16="http://schemas.microsoft.com/office/drawing/2014/main" id="{FBA36C53-30DD-7A42-BC20-179199432C2F}"/>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Group 12">
              <a:extLst>
                <a:ext uri="{FF2B5EF4-FFF2-40B4-BE49-F238E27FC236}">
                  <a16:creationId xmlns:a16="http://schemas.microsoft.com/office/drawing/2014/main" id="{1459B034-00FF-4A44-93BD-C750488184DA}"/>
                </a:ext>
              </a:extLst>
            </p:cNvPr>
            <p:cNvGrpSpPr/>
            <p:nvPr/>
          </p:nvGrpSpPr>
          <p:grpSpPr>
            <a:xfrm>
              <a:off x="2148431" y="6909383"/>
              <a:ext cx="1162252" cy="259753"/>
              <a:chOff x="2148431" y="6909383"/>
              <a:chExt cx="1162252" cy="259753"/>
            </a:xfrm>
            <a:grpFill/>
          </p:grpSpPr>
          <p:sp>
            <p:nvSpPr>
              <p:cNvPr id="14" name="Freeform 3">
                <a:extLst>
                  <a:ext uri="{FF2B5EF4-FFF2-40B4-BE49-F238E27FC236}">
                    <a16:creationId xmlns:a16="http://schemas.microsoft.com/office/drawing/2014/main" id="{CFBF30E8-C92D-9740-8F8A-B0713AAC3A48}"/>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id="{BB7BC795-CFB0-544C-BF1B-12F853D8F929}"/>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id="{1D61003A-BCA3-7E43-ABEA-2D30E3EB62DD}"/>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id="{9C8D3F29-80A1-174E-B0AA-F24A9357EC2E}"/>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 name="Group 17">
            <a:extLst>
              <a:ext uri="{FF2B5EF4-FFF2-40B4-BE49-F238E27FC236}">
                <a16:creationId xmlns:a16="http://schemas.microsoft.com/office/drawing/2014/main" id="{9F3EF600-DFCE-2B4A-97C7-31142651EAE1}"/>
              </a:ext>
            </a:extLst>
          </p:cNvPr>
          <p:cNvGrpSpPr>
            <a:grpSpLocks noChangeAspect="1"/>
          </p:cNvGrpSpPr>
          <p:nvPr/>
        </p:nvGrpSpPr>
        <p:grpSpPr>
          <a:xfrm>
            <a:off x="4754880" y="3582806"/>
            <a:ext cx="320040" cy="226180"/>
            <a:chOff x="12422526" y="7894806"/>
            <a:chExt cx="514452" cy="363576"/>
          </a:xfrm>
          <a:solidFill>
            <a:schemeClr val="bg1"/>
          </a:solidFill>
        </p:grpSpPr>
        <p:sp>
          <p:nvSpPr>
            <p:cNvPr id="19" name="Freeform 18">
              <a:extLst>
                <a:ext uri="{FF2B5EF4-FFF2-40B4-BE49-F238E27FC236}">
                  <a16:creationId xmlns:a16="http://schemas.microsoft.com/office/drawing/2014/main" id="{65560385-3167-6842-ADF9-6F517CD317AF}"/>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id="{48E24824-422C-874C-BEFC-AD78D2420E32}"/>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id="{AB3E1059-8F30-8A4A-AA60-0AD0B74A96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Freeform 21">
            <a:extLst>
              <a:ext uri="{FF2B5EF4-FFF2-40B4-BE49-F238E27FC236}">
                <a16:creationId xmlns:a16="http://schemas.microsoft.com/office/drawing/2014/main" id="{FDC1C0F8-760F-4842-81F2-C5FB28121499}"/>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2">
            <a:extLst>
              <a:ext uri="{FF2B5EF4-FFF2-40B4-BE49-F238E27FC236}">
                <a16:creationId xmlns:a16="http://schemas.microsoft.com/office/drawing/2014/main" id="{85933643-743C-1A4B-A6D3-AD8C701317D5}"/>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TextBox 24">
            <a:extLst>
              <a:ext uri="{FF2B5EF4-FFF2-40B4-BE49-F238E27FC236}">
                <a16:creationId xmlns:a16="http://schemas.microsoft.com/office/drawing/2014/main" id="{408816EC-E201-5044-A1B3-946E67090DE7}"/>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515432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US" dirty="0"/>
              <a:t>South Korea</a:t>
            </a:r>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99% of spend and 99%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EA47C8CB-5BC0-9D4F-B8B8-3552A75EE8C0}"/>
              </a:ext>
            </a:extLst>
          </p:cNvPr>
          <p:cNvPicPr>
            <a:picLocks noChangeAspect="1"/>
          </p:cNvPicPr>
          <p:nvPr/>
        </p:nvPicPr>
        <p:blipFill>
          <a:blip r:embed="rId5"/>
          <a:stretch>
            <a:fillRect/>
          </a:stretch>
        </p:blipFill>
        <p:spPr>
          <a:xfrm>
            <a:off x="237744" y="274320"/>
            <a:ext cx="795528" cy="795528"/>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153</a:t>
            </a:fld>
            <a:endParaRPr lang="en-US" dirty="0"/>
          </a:p>
        </p:txBody>
      </p:sp>
    </p:spTree>
    <p:extLst>
      <p:ext uri="{BB962C8B-B14F-4D97-AF65-F5344CB8AC3E}">
        <p14:creationId xmlns:p14="http://schemas.microsoft.com/office/powerpoint/2010/main" val="1733612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South Korea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154</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1738942471"/>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5" name="Picture 24">
            <a:extLst>
              <a:ext uri="{FF2B5EF4-FFF2-40B4-BE49-F238E27FC236}">
                <a16:creationId xmlns:a16="http://schemas.microsoft.com/office/drawing/2014/main" id="{DC23710A-1E12-7F4F-93FA-0C97B59C1B90}"/>
              </a:ext>
            </a:extLst>
          </p:cNvPr>
          <p:cNvPicPr>
            <a:picLocks noChangeAspect="1"/>
          </p:cNvPicPr>
          <p:nvPr/>
        </p:nvPicPr>
        <p:blipFill>
          <a:blip r:embed="rId4"/>
          <a:stretch>
            <a:fillRect/>
          </a:stretch>
        </p:blipFill>
        <p:spPr>
          <a:xfrm>
            <a:off x="237744" y="274320"/>
            <a:ext cx="795528" cy="795528"/>
          </a:xfrm>
          <a:prstGeom prst="rect">
            <a:avLst/>
          </a:prstGeom>
        </p:spPr>
      </p:pic>
      <p:grpSp>
        <p:nvGrpSpPr>
          <p:cNvPr id="7" name="Group 6">
            <a:extLst>
              <a:ext uri="{FF2B5EF4-FFF2-40B4-BE49-F238E27FC236}">
                <a16:creationId xmlns:a16="http://schemas.microsoft.com/office/drawing/2014/main" id="{EE753E7C-2113-4746-864E-A8EC3D056955}"/>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8" name="Freeform 3">
              <a:extLst>
                <a:ext uri="{FF2B5EF4-FFF2-40B4-BE49-F238E27FC236}">
                  <a16:creationId xmlns:a16="http://schemas.microsoft.com/office/drawing/2014/main" id="{2BE7BB03-C3DF-6545-88DC-6E898A6688CC}"/>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9" name="Freeform 3">
              <a:extLst>
                <a:ext uri="{FF2B5EF4-FFF2-40B4-BE49-F238E27FC236}">
                  <a16:creationId xmlns:a16="http://schemas.microsoft.com/office/drawing/2014/main" id="{41935045-029A-174F-A9B8-74BCD7AC9E87}"/>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 name="Freeform 3">
              <a:extLst>
                <a:ext uri="{FF2B5EF4-FFF2-40B4-BE49-F238E27FC236}">
                  <a16:creationId xmlns:a16="http://schemas.microsoft.com/office/drawing/2014/main" id="{3591BD54-6BB2-974B-A4B8-5BC1940921A6}"/>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11" name="Group 10">
            <a:extLst>
              <a:ext uri="{FF2B5EF4-FFF2-40B4-BE49-F238E27FC236}">
                <a16:creationId xmlns:a16="http://schemas.microsoft.com/office/drawing/2014/main" id="{FB12D728-E5DE-374B-BAA7-696D28D7CB6B}"/>
              </a:ext>
            </a:extLst>
          </p:cNvPr>
          <p:cNvGrpSpPr>
            <a:grpSpLocks noChangeAspect="1"/>
          </p:cNvGrpSpPr>
          <p:nvPr/>
        </p:nvGrpSpPr>
        <p:grpSpPr>
          <a:xfrm>
            <a:off x="7315200" y="3380707"/>
            <a:ext cx="323744" cy="428279"/>
            <a:chOff x="2148431" y="5631601"/>
            <a:chExt cx="1162252" cy="1537535"/>
          </a:xfrm>
          <a:solidFill>
            <a:schemeClr val="bg1"/>
          </a:solidFill>
        </p:grpSpPr>
        <p:sp>
          <p:nvSpPr>
            <p:cNvPr id="12" name="Freeform 11">
              <a:extLst>
                <a:ext uri="{FF2B5EF4-FFF2-40B4-BE49-F238E27FC236}">
                  <a16:creationId xmlns:a16="http://schemas.microsoft.com/office/drawing/2014/main" id="{750E1611-AC50-C341-8AF2-17B4E1C200A8}"/>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Group 12">
              <a:extLst>
                <a:ext uri="{FF2B5EF4-FFF2-40B4-BE49-F238E27FC236}">
                  <a16:creationId xmlns:a16="http://schemas.microsoft.com/office/drawing/2014/main" id="{BF04042B-C06F-0F41-9AB6-C5465C1526BF}"/>
                </a:ext>
              </a:extLst>
            </p:cNvPr>
            <p:cNvGrpSpPr/>
            <p:nvPr/>
          </p:nvGrpSpPr>
          <p:grpSpPr>
            <a:xfrm>
              <a:off x="2148431" y="6909383"/>
              <a:ext cx="1162252" cy="259753"/>
              <a:chOff x="2148431" y="6909383"/>
              <a:chExt cx="1162252" cy="259753"/>
            </a:xfrm>
            <a:grpFill/>
          </p:grpSpPr>
          <p:sp>
            <p:nvSpPr>
              <p:cNvPr id="14" name="Freeform 3">
                <a:extLst>
                  <a:ext uri="{FF2B5EF4-FFF2-40B4-BE49-F238E27FC236}">
                    <a16:creationId xmlns:a16="http://schemas.microsoft.com/office/drawing/2014/main" id="{5EDD2CEF-4885-D546-B9D3-40DF2A4EC979}"/>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id="{CDFBB3B2-D21F-B442-9F87-72D447987232}"/>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id="{14AD0A18-C593-E14E-BAAB-E05CD58E7D6A}"/>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id="{92DE49F6-E51D-7D4D-BB50-FAB393ECE7C6}"/>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 name="Group 17">
            <a:extLst>
              <a:ext uri="{FF2B5EF4-FFF2-40B4-BE49-F238E27FC236}">
                <a16:creationId xmlns:a16="http://schemas.microsoft.com/office/drawing/2014/main" id="{A3C2E9A1-C47D-DB4C-BD54-81198AB36495}"/>
              </a:ext>
            </a:extLst>
          </p:cNvPr>
          <p:cNvGrpSpPr>
            <a:grpSpLocks noChangeAspect="1"/>
          </p:cNvGrpSpPr>
          <p:nvPr/>
        </p:nvGrpSpPr>
        <p:grpSpPr>
          <a:xfrm>
            <a:off x="4754880" y="3582806"/>
            <a:ext cx="320040" cy="226180"/>
            <a:chOff x="12422526" y="7894806"/>
            <a:chExt cx="514452" cy="363576"/>
          </a:xfrm>
          <a:solidFill>
            <a:schemeClr val="bg1"/>
          </a:solidFill>
        </p:grpSpPr>
        <p:sp>
          <p:nvSpPr>
            <p:cNvPr id="19" name="Freeform 18">
              <a:extLst>
                <a:ext uri="{FF2B5EF4-FFF2-40B4-BE49-F238E27FC236}">
                  <a16:creationId xmlns:a16="http://schemas.microsoft.com/office/drawing/2014/main" id="{250BF262-AB70-DF4B-87F5-E3682DB65E98}"/>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id="{E617193D-6FF0-FA4C-9637-D21A1DCAC175}"/>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id="{D88288C5-FD22-284E-AADD-6A24A05EBEEC}"/>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Freeform 21">
            <a:extLst>
              <a:ext uri="{FF2B5EF4-FFF2-40B4-BE49-F238E27FC236}">
                <a16:creationId xmlns:a16="http://schemas.microsoft.com/office/drawing/2014/main" id="{453B068B-22FD-894A-8249-FCBF625BE04B}"/>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2">
            <a:extLst>
              <a:ext uri="{FF2B5EF4-FFF2-40B4-BE49-F238E27FC236}">
                <a16:creationId xmlns:a16="http://schemas.microsoft.com/office/drawing/2014/main" id="{C9AB8F08-2730-4B44-93A3-91C7B5ED5994}"/>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TextBox 25">
            <a:extLst>
              <a:ext uri="{FF2B5EF4-FFF2-40B4-BE49-F238E27FC236}">
                <a16:creationId xmlns:a16="http://schemas.microsoft.com/office/drawing/2014/main" id="{F9494511-FDAE-4148-9F0C-D1F3ED16AA0C}"/>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819680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South Korea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155</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3145472647"/>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CAA937AB-9B8C-574D-ADF2-9607E8FEF7DC}"/>
              </a:ext>
            </a:extLst>
          </p:cNvPr>
          <p:cNvPicPr>
            <a:picLocks noChangeAspect="1"/>
          </p:cNvPicPr>
          <p:nvPr/>
        </p:nvPicPr>
        <p:blipFill>
          <a:blip r:embed="rId4"/>
          <a:stretch>
            <a:fillRect/>
          </a:stretch>
        </p:blipFill>
        <p:spPr>
          <a:xfrm>
            <a:off x="237744" y="274320"/>
            <a:ext cx="795528" cy="795528"/>
          </a:xfrm>
          <a:prstGeom prst="rect">
            <a:avLst/>
          </a:prstGeom>
        </p:spPr>
      </p:pic>
      <p:grpSp>
        <p:nvGrpSpPr>
          <p:cNvPr id="7" name="Group 6">
            <a:extLst>
              <a:ext uri="{FF2B5EF4-FFF2-40B4-BE49-F238E27FC236}">
                <a16:creationId xmlns:a16="http://schemas.microsoft.com/office/drawing/2014/main" id="{5F8B2084-255B-FB44-A4ED-F8064E57D1E9}"/>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8" name="Freeform 3">
              <a:extLst>
                <a:ext uri="{FF2B5EF4-FFF2-40B4-BE49-F238E27FC236}">
                  <a16:creationId xmlns:a16="http://schemas.microsoft.com/office/drawing/2014/main" id="{499FA0E2-9B14-0F4D-BAC0-6B9BFED0C3AD}"/>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9" name="Freeform 3">
              <a:extLst>
                <a:ext uri="{FF2B5EF4-FFF2-40B4-BE49-F238E27FC236}">
                  <a16:creationId xmlns:a16="http://schemas.microsoft.com/office/drawing/2014/main" id="{31C90FA9-2761-914C-BB25-C14E150BEB12}"/>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 name="Freeform 3">
              <a:extLst>
                <a:ext uri="{FF2B5EF4-FFF2-40B4-BE49-F238E27FC236}">
                  <a16:creationId xmlns:a16="http://schemas.microsoft.com/office/drawing/2014/main" id="{FDE3A91E-DF35-B042-AFD9-B096B28E7335}"/>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11" name="Group 10">
            <a:extLst>
              <a:ext uri="{FF2B5EF4-FFF2-40B4-BE49-F238E27FC236}">
                <a16:creationId xmlns:a16="http://schemas.microsoft.com/office/drawing/2014/main" id="{370BA048-A5E1-EA41-86C0-D1D1A37DD16A}"/>
              </a:ext>
            </a:extLst>
          </p:cNvPr>
          <p:cNvGrpSpPr>
            <a:grpSpLocks noChangeAspect="1"/>
          </p:cNvGrpSpPr>
          <p:nvPr/>
        </p:nvGrpSpPr>
        <p:grpSpPr>
          <a:xfrm>
            <a:off x="7315200" y="3380707"/>
            <a:ext cx="323744" cy="428279"/>
            <a:chOff x="2148431" y="5631601"/>
            <a:chExt cx="1162252" cy="1537535"/>
          </a:xfrm>
          <a:solidFill>
            <a:schemeClr val="bg1"/>
          </a:solidFill>
        </p:grpSpPr>
        <p:sp>
          <p:nvSpPr>
            <p:cNvPr id="12" name="Freeform 11">
              <a:extLst>
                <a:ext uri="{FF2B5EF4-FFF2-40B4-BE49-F238E27FC236}">
                  <a16:creationId xmlns:a16="http://schemas.microsoft.com/office/drawing/2014/main" id="{46087B95-F591-D041-ACCF-E136B150DC77}"/>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Group 12">
              <a:extLst>
                <a:ext uri="{FF2B5EF4-FFF2-40B4-BE49-F238E27FC236}">
                  <a16:creationId xmlns:a16="http://schemas.microsoft.com/office/drawing/2014/main" id="{2A6610C3-2D8D-F94D-B5AD-0F9CB3E315B5}"/>
                </a:ext>
              </a:extLst>
            </p:cNvPr>
            <p:cNvGrpSpPr/>
            <p:nvPr/>
          </p:nvGrpSpPr>
          <p:grpSpPr>
            <a:xfrm>
              <a:off x="2148431" y="6909383"/>
              <a:ext cx="1162252" cy="259753"/>
              <a:chOff x="2148431" y="6909383"/>
              <a:chExt cx="1162252" cy="259753"/>
            </a:xfrm>
            <a:grpFill/>
          </p:grpSpPr>
          <p:sp>
            <p:nvSpPr>
              <p:cNvPr id="14" name="Freeform 3">
                <a:extLst>
                  <a:ext uri="{FF2B5EF4-FFF2-40B4-BE49-F238E27FC236}">
                    <a16:creationId xmlns:a16="http://schemas.microsoft.com/office/drawing/2014/main" id="{681997DB-C89D-6441-8511-C99E24D8B6B7}"/>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id="{2F50E477-5F32-7A4E-A0EC-464715F6CE00}"/>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id="{C03BCCA0-A56A-804A-8065-4208E8CD21B3}"/>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id="{50FBD36F-468F-074A-B44E-FAA42E7349AE}"/>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 name="Group 17">
            <a:extLst>
              <a:ext uri="{FF2B5EF4-FFF2-40B4-BE49-F238E27FC236}">
                <a16:creationId xmlns:a16="http://schemas.microsoft.com/office/drawing/2014/main" id="{5BE608C7-305A-734B-AE9C-195961F811AA}"/>
              </a:ext>
            </a:extLst>
          </p:cNvPr>
          <p:cNvGrpSpPr>
            <a:grpSpLocks noChangeAspect="1"/>
          </p:cNvGrpSpPr>
          <p:nvPr/>
        </p:nvGrpSpPr>
        <p:grpSpPr>
          <a:xfrm>
            <a:off x="4754880" y="3582806"/>
            <a:ext cx="320040" cy="226180"/>
            <a:chOff x="12422526" y="7894806"/>
            <a:chExt cx="514452" cy="363576"/>
          </a:xfrm>
          <a:solidFill>
            <a:schemeClr val="bg1"/>
          </a:solidFill>
        </p:grpSpPr>
        <p:sp>
          <p:nvSpPr>
            <p:cNvPr id="19" name="Freeform 18">
              <a:extLst>
                <a:ext uri="{FF2B5EF4-FFF2-40B4-BE49-F238E27FC236}">
                  <a16:creationId xmlns:a16="http://schemas.microsoft.com/office/drawing/2014/main" id="{712F921A-F710-5E41-91E2-46B794E38534}"/>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id="{8D830204-D992-AB49-8E69-E8F92E620A06}"/>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id="{4F0FAF1E-8C65-B94E-AE3D-9193111EA368}"/>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Freeform 21">
            <a:extLst>
              <a:ext uri="{FF2B5EF4-FFF2-40B4-BE49-F238E27FC236}">
                <a16:creationId xmlns:a16="http://schemas.microsoft.com/office/drawing/2014/main" id="{68437511-3E92-064E-B251-06DBAA736E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2">
            <a:extLst>
              <a:ext uri="{FF2B5EF4-FFF2-40B4-BE49-F238E27FC236}">
                <a16:creationId xmlns:a16="http://schemas.microsoft.com/office/drawing/2014/main" id="{61BFFF99-9A16-B04F-B8AE-58DD727CA804}"/>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TextBox 24">
            <a:extLst>
              <a:ext uri="{FF2B5EF4-FFF2-40B4-BE49-F238E27FC236}">
                <a16:creationId xmlns:a16="http://schemas.microsoft.com/office/drawing/2014/main" id="{4E36C13B-6D23-C94D-A539-7DA8E8CD6194}"/>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79599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GB" dirty="0"/>
              <a:t>Spain</a:t>
            </a:r>
            <a:endParaRPr lang="en-US" dirty="0"/>
          </a:p>
        </p:txBody>
      </p:sp>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156</a:t>
            </a:fld>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96% of spend and 89%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54253307-41C9-B447-8F0F-E553F6907C1B}"/>
              </a:ext>
            </a:extLst>
          </p:cNvPr>
          <p:cNvPicPr>
            <a:picLocks noChangeAspect="1"/>
          </p:cNvPicPr>
          <p:nvPr/>
        </p:nvPicPr>
        <p:blipFill>
          <a:blip r:embed="rId5"/>
          <a:stretch>
            <a:fillRect/>
          </a:stretch>
        </p:blipFill>
        <p:spPr>
          <a:xfrm>
            <a:off x="235490" y="270399"/>
            <a:ext cx="795528" cy="795528"/>
          </a:xfrm>
          <a:prstGeom prst="rect">
            <a:avLst/>
          </a:prstGeom>
        </p:spPr>
      </p:pic>
    </p:spTree>
    <p:extLst>
      <p:ext uri="{BB962C8B-B14F-4D97-AF65-F5344CB8AC3E}">
        <p14:creationId xmlns:p14="http://schemas.microsoft.com/office/powerpoint/2010/main" val="2353729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Spain</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157</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772104248"/>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5" name="Picture 24">
            <a:extLst>
              <a:ext uri="{FF2B5EF4-FFF2-40B4-BE49-F238E27FC236}">
                <a16:creationId xmlns:a16="http://schemas.microsoft.com/office/drawing/2014/main" id="{8D5118B9-8732-5C42-9474-4925DF622C9E}"/>
              </a:ext>
            </a:extLst>
          </p:cNvPr>
          <p:cNvPicPr>
            <a:picLocks noChangeAspect="1"/>
          </p:cNvPicPr>
          <p:nvPr/>
        </p:nvPicPr>
        <p:blipFill>
          <a:blip r:embed="rId4"/>
          <a:stretch>
            <a:fillRect/>
          </a:stretch>
        </p:blipFill>
        <p:spPr>
          <a:xfrm>
            <a:off x="235490" y="270399"/>
            <a:ext cx="795528" cy="795528"/>
          </a:xfrm>
          <a:prstGeom prst="rect">
            <a:avLst/>
          </a:prstGeom>
        </p:spPr>
      </p:pic>
      <p:grpSp>
        <p:nvGrpSpPr>
          <p:cNvPr id="7" name="Group 6">
            <a:extLst>
              <a:ext uri="{FF2B5EF4-FFF2-40B4-BE49-F238E27FC236}">
                <a16:creationId xmlns:a16="http://schemas.microsoft.com/office/drawing/2014/main" id="{0294D93F-98B9-A446-AF20-056E4880FDC7}"/>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8" name="Freeform 3">
              <a:extLst>
                <a:ext uri="{FF2B5EF4-FFF2-40B4-BE49-F238E27FC236}">
                  <a16:creationId xmlns:a16="http://schemas.microsoft.com/office/drawing/2014/main" id="{1DC70063-4C32-FA4A-B9AE-3345F9A9FD2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9" name="Freeform 3">
              <a:extLst>
                <a:ext uri="{FF2B5EF4-FFF2-40B4-BE49-F238E27FC236}">
                  <a16:creationId xmlns:a16="http://schemas.microsoft.com/office/drawing/2014/main" id="{8ACAF9C7-ABEB-2A4F-8F17-F2D68AC7F25C}"/>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 name="Freeform 3">
              <a:extLst>
                <a:ext uri="{FF2B5EF4-FFF2-40B4-BE49-F238E27FC236}">
                  <a16:creationId xmlns:a16="http://schemas.microsoft.com/office/drawing/2014/main" id="{129EF864-3667-F744-BC58-9F181755EF06}"/>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11" name="Group 10">
            <a:extLst>
              <a:ext uri="{FF2B5EF4-FFF2-40B4-BE49-F238E27FC236}">
                <a16:creationId xmlns:a16="http://schemas.microsoft.com/office/drawing/2014/main" id="{01798739-F475-1743-81DD-DE6459FE1820}"/>
              </a:ext>
            </a:extLst>
          </p:cNvPr>
          <p:cNvGrpSpPr>
            <a:grpSpLocks noChangeAspect="1"/>
          </p:cNvGrpSpPr>
          <p:nvPr/>
        </p:nvGrpSpPr>
        <p:grpSpPr>
          <a:xfrm>
            <a:off x="7315200" y="3380707"/>
            <a:ext cx="323744" cy="428279"/>
            <a:chOff x="2148431" y="5631601"/>
            <a:chExt cx="1162252" cy="1537535"/>
          </a:xfrm>
          <a:solidFill>
            <a:schemeClr val="bg1"/>
          </a:solidFill>
        </p:grpSpPr>
        <p:sp>
          <p:nvSpPr>
            <p:cNvPr id="12" name="Freeform 11">
              <a:extLst>
                <a:ext uri="{FF2B5EF4-FFF2-40B4-BE49-F238E27FC236}">
                  <a16:creationId xmlns:a16="http://schemas.microsoft.com/office/drawing/2014/main" id="{B53A1870-06CD-024B-9D4E-462B55B5C771}"/>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Group 12">
              <a:extLst>
                <a:ext uri="{FF2B5EF4-FFF2-40B4-BE49-F238E27FC236}">
                  <a16:creationId xmlns:a16="http://schemas.microsoft.com/office/drawing/2014/main" id="{1502DE32-1242-4A42-B5A9-AA3D7EE41546}"/>
                </a:ext>
              </a:extLst>
            </p:cNvPr>
            <p:cNvGrpSpPr/>
            <p:nvPr/>
          </p:nvGrpSpPr>
          <p:grpSpPr>
            <a:xfrm>
              <a:off x="2148431" y="6909383"/>
              <a:ext cx="1162252" cy="259753"/>
              <a:chOff x="2148431" y="6909383"/>
              <a:chExt cx="1162252" cy="259753"/>
            </a:xfrm>
            <a:grpFill/>
          </p:grpSpPr>
          <p:sp>
            <p:nvSpPr>
              <p:cNvPr id="14" name="Freeform 3">
                <a:extLst>
                  <a:ext uri="{FF2B5EF4-FFF2-40B4-BE49-F238E27FC236}">
                    <a16:creationId xmlns:a16="http://schemas.microsoft.com/office/drawing/2014/main" id="{9A6FBBF3-AEAA-DA44-B894-C0D2C57BBDF9}"/>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id="{8F9ACE14-D9EE-AA48-89E7-54DB4CFEEB2C}"/>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id="{ABB0ABC2-E4FD-F84C-95B1-C1E7BB725A1B}"/>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id="{CA25DC7B-04A1-6D4A-B2DE-06DA1E9BCAF8}"/>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 name="Group 17">
            <a:extLst>
              <a:ext uri="{FF2B5EF4-FFF2-40B4-BE49-F238E27FC236}">
                <a16:creationId xmlns:a16="http://schemas.microsoft.com/office/drawing/2014/main" id="{F91F9CC6-AD3B-0940-A2FA-DAEDFB22C199}"/>
              </a:ext>
            </a:extLst>
          </p:cNvPr>
          <p:cNvGrpSpPr>
            <a:grpSpLocks noChangeAspect="1"/>
          </p:cNvGrpSpPr>
          <p:nvPr/>
        </p:nvGrpSpPr>
        <p:grpSpPr>
          <a:xfrm>
            <a:off x="4754880" y="3582806"/>
            <a:ext cx="320040" cy="226180"/>
            <a:chOff x="12422526" y="7894806"/>
            <a:chExt cx="514452" cy="363576"/>
          </a:xfrm>
          <a:solidFill>
            <a:schemeClr val="bg1"/>
          </a:solidFill>
        </p:grpSpPr>
        <p:sp>
          <p:nvSpPr>
            <p:cNvPr id="19" name="Freeform 18">
              <a:extLst>
                <a:ext uri="{FF2B5EF4-FFF2-40B4-BE49-F238E27FC236}">
                  <a16:creationId xmlns:a16="http://schemas.microsoft.com/office/drawing/2014/main" id="{DC6D378F-6462-7544-B75D-00011FDD7606}"/>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id="{C71D2F0B-B34C-244E-93FB-1D701185D0D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id="{AAD3C5BA-D998-614D-BEF4-38F46157F29C}"/>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Freeform 21">
            <a:extLst>
              <a:ext uri="{FF2B5EF4-FFF2-40B4-BE49-F238E27FC236}">
                <a16:creationId xmlns:a16="http://schemas.microsoft.com/office/drawing/2014/main" id="{F33DFFC7-34F8-B647-BBF3-8E1894AEA533}"/>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2">
            <a:extLst>
              <a:ext uri="{FF2B5EF4-FFF2-40B4-BE49-F238E27FC236}">
                <a16:creationId xmlns:a16="http://schemas.microsoft.com/office/drawing/2014/main" id="{D2150E7F-F669-8C4B-9B70-5156E363049B}"/>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TextBox 25">
            <a:extLst>
              <a:ext uri="{FF2B5EF4-FFF2-40B4-BE49-F238E27FC236}">
                <a16:creationId xmlns:a16="http://schemas.microsoft.com/office/drawing/2014/main" id="{EE0E82F1-7673-0544-9007-9511183ED8BE}"/>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4098489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Spain</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158</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2563161238"/>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58393301-4186-F549-A3C5-7B504018078C}"/>
              </a:ext>
            </a:extLst>
          </p:cNvPr>
          <p:cNvPicPr>
            <a:picLocks noChangeAspect="1"/>
          </p:cNvPicPr>
          <p:nvPr/>
        </p:nvPicPr>
        <p:blipFill>
          <a:blip r:embed="rId4"/>
          <a:stretch>
            <a:fillRect/>
          </a:stretch>
        </p:blipFill>
        <p:spPr>
          <a:xfrm>
            <a:off x="235490" y="270399"/>
            <a:ext cx="795528" cy="795528"/>
          </a:xfrm>
          <a:prstGeom prst="rect">
            <a:avLst/>
          </a:prstGeom>
        </p:spPr>
      </p:pic>
      <p:grpSp>
        <p:nvGrpSpPr>
          <p:cNvPr id="7" name="Group 6">
            <a:extLst>
              <a:ext uri="{FF2B5EF4-FFF2-40B4-BE49-F238E27FC236}">
                <a16:creationId xmlns:a16="http://schemas.microsoft.com/office/drawing/2014/main" id="{F3AB9747-1196-1045-AD7D-EE3FAA617CC3}"/>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8" name="Freeform 3">
              <a:extLst>
                <a:ext uri="{FF2B5EF4-FFF2-40B4-BE49-F238E27FC236}">
                  <a16:creationId xmlns:a16="http://schemas.microsoft.com/office/drawing/2014/main" id="{ED6AF8EE-1584-6C4A-85C8-4893D79F960E}"/>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9" name="Freeform 3">
              <a:extLst>
                <a:ext uri="{FF2B5EF4-FFF2-40B4-BE49-F238E27FC236}">
                  <a16:creationId xmlns:a16="http://schemas.microsoft.com/office/drawing/2014/main" id="{B618711B-1529-344A-B718-59B82694261C}"/>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 name="Freeform 3">
              <a:extLst>
                <a:ext uri="{FF2B5EF4-FFF2-40B4-BE49-F238E27FC236}">
                  <a16:creationId xmlns:a16="http://schemas.microsoft.com/office/drawing/2014/main" id="{C4F7FB19-F18E-A24B-A7EB-2483BDFF91DB}"/>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11" name="Group 10">
            <a:extLst>
              <a:ext uri="{FF2B5EF4-FFF2-40B4-BE49-F238E27FC236}">
                <a16:creationId xmlns:a16="http://schemas.microsoft.com/office/drawing/2014/main" id="{A43983B1-F4FF-6C47-A9F0-72B5DD0364B9}"/>
              </a:ext>
            </a:extLst>
          </p:cNvPr>
          <p:cNvGrpSpPr>
            <a:grpSpLocks noChangeAspect="1"/>
          </p:cNvGrpSpPr>
          <p:nvPr/>
        </p:nvGrpSpPr>
        <p:grpSpPr>
          <a:xfrm>
            <a:off x="7315200" y="3380707"/>
            <a:ext cx="323744" cy="428279"/>
            <a:chOff x="2148431" y="5631601"/>
            <a:chExt cx="1162252" cy="1537535"/>
          </a:xfrm>
          <a:solidFill>
            <a:schemeClr val="bg1"/>
          </a:solidFill>
        </p:grpSpPr>
        <p:sp>
          <p:nvSpPr>
            <p:cNvPr id="12" name="Freeform 11">
              <a:extLst>
                <a:ext uri="{FF2B5EF4-FFF2-40B4-BE49-F238E27FC236}">
                  <a16:creationId xmlns:a16="http://schemas.microsoft.com/office/drawing/2014/main" id="{EB00E572-0815-3E44-8230-CE91CFA229AE}"/>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Group 12">
              <a:extLst>
                <a:ext uri="{FF2B5EF4-FFF2-40B4-BE49-F238E27FC236}">
                  <a16:creationId xmlns:a16="http://schemas.microsoft.com/office/drawing/2014/main" id="{8F8E51A5-174C-384E-9770-619F7B917AFF}"/>
                </a:ext>
              </a:extLst>
            </p:cNvPr>
            <p:cNvGrpSpPr/>
            <p:nvPr/>
          </p:nvGrpSpPr>
          <p:grpSpPr>
            <a:xfrm>
              <a:off x="2148431" y="6909383"/>
              <a:ext cx="1162252" cy="259753"/>
              <a:chOff x="2148431" y="6909383"/>
              <a:chExt cx="1162252" cy="259753"/>
            </a:xfrm>
            <a:grpFill/>
          </p:grpSpPr>
          <p:sp>
            <p:nvSpPr>
              <p:cNvPr id="14" name="Freeform 3">
                <a:extLst>
                  <a:ext uri="{FF2B5EF4-FFF2-40B4-BE49-F238E27FC236}">
                    <a16:creationId xmlns:a16="http://schemas.microsoft.com/office/drawing/2014/main" id="{E914D11B-D1CC-C440-A9A9-FAC23F0B3D6A}"/>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id="{640F4297-B499-9449-AC29-6EB36159B769}"/>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id="{38D4850C-4A0C-884C-B1B3-791FBD53456C}"/>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id="{0810794F-2F50-7648-A63A-B2D24F23786D}"/>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 name="Group 17">
            <a:extLst>
              <a:ext uri="{FF2B5EF4-FFF2-40B4-BE49-F238E27FC236}">
                <a16:creationId xmlns:a16="http://schemas.microsoft.com/office/drawing/2014/main" id="{69C4ECED-C901-F247-A07D-E2794B3C8DAA}"/>
              </a:ext>
            </a:extLst>
          </p:cNvPr>
          <p:cNvGrpSpPr>
            <a:grpSpLocks noChangeAspect="1"/>
          </p:cNvGrpSpPr>
          <p:nvPr/>
        </p:nvGrpSpPr>
        <p:grpSpPr>
          <a:xfrm>
            <a:off x="4754880" y="3582806"/>
            <a:ext cx="320040" cy="226180"/>
            <a:chOff x="12422526" y="7894806"/>
            <a:chExt cx="514452" cy="363576"/>
          </a:xfrm>
          <a:solidFill>
            <a:schemeClr val="bg1"/>
          </a:solidFill>
        </p:grpSpPr>
        <p:sp>
          <p:nvSpPr>
            <p:cNvPr id="19" name="Freeform 18">
              <a:extLst>
                <a:ext uri="{FF2B5EF4-FFF2-40B4-BE49-F238E27FC236}">
                  <a16:creationId xmlns:a16="http://schemas.microsoft.com/office/drawing/2014/main" id="{A50B8713-A238-8340-AFA6-011A953A2CE0}"/>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id="{ED9728E3-A999-BB4F-B1ED-123EC4C480A7}"/>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id="{A15028BB-2B4A-E648-ADCA-330FA1449ABA}"/>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Freeform 21">
            <a:extLst>
              <a:ext uri="{FF2B5EF4-FFF2-40B4-BE49-F238E27FC236}">
                <a16:creationId xmlns:a16="http://schemas.microsoft.com/office/drawing/2014/main" id="{FC1E3D3A-AB96-3A47-A3CC-C1E4531A6052}"/>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2">
            <a:extLst>
              <a:ext uri="{FF2B5EF4-FFF2-40B4-BE49-F238E27FC236}">
                <a16:creationId xmlns:a16="http://schemas.microsoft.com/office/drawing/2014/main" id="{806B9073-FC90-DB4B-B99E-EB185A12FC57}"/>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TextBox 24">
            <a:extLst>
              <a:ext uri="{FF2B5EF4-FFF2-40B4-BE49-F238E27FC236}">
                <a16:creationId xmlns:a16="http://schemas.microsoft.com/office/drawing/2014/main" id="{591D40DA-978A-3A4B-94BA-EE22DC7D7126}"/>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599394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US" dirty="0"/>
              <a:t>Sweden</a:t>
            </a:r>
          </a:p>
        </p:txBody>
      </p:sp>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159</a:t>
            </a:fld>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92% of spend and 89%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FDB79E91-5CB2-AB45-95E9-FE5FCBF862C5}"/>
              </a:ext>
            </a:extLst>
          </p:cNvPr>
          <p:cNvPicPr>
            <a:picLocks noChangeAspect="1"/>
          </p:cNvPicPr>
          <p:nvPr/>
        </p:nvPicPr>
        <p:blipFill>
          <a:blip r:embed="rId5"/>
          <a:stretch>
            <a:fillRect/>
          </a:stretch>
        </p:blipFill>
        <p:spPr>
          <a:xfrm>
            <a:off x="237744" y="274320"/>
            <a:ext cx="795528" cy="795528"/>
          </a:xfrm>
          <a:prstGeom prst="rect">
            <a:avLst/>
          </a:prstGeom>
        </p:spPr>
      </p:pic>
    </p:spTree>
    <p:extLst>
      <p:ext uri="{BB962C8B-B14F-4D97-AF65-F5344CB8AC3E}">
        <p14:creationId xmlns:p14="http://schemas.microsoft.com/office/powerpoint/2010/main" val="3724929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itle 1"/>
          <p:cNvSpPr>
            <a:spLocks noGrp="1"/>
          </p:cNvSpPr>
          <p:nvPr>
            <p:ph type="title"/>
          </p:nvPr>
        </p:nvSpPr>
        <p:spPr>
          <a:xfrm>
            <a:off x="387745" y="283110"/>
            <a:ext cx="8371575" cy="252377"/>
          </a:xfrm>
        </p:spPr>
        <p:txBody>
          <a:bodyPr>
            <a:normAutofit/>
          </a:bodyPr>
          <a:lstStyle/>
          <a:p>
            <a:r>
              <a:rPr lang="en-US" dirty="0"/>
              <a:t>Transactions Breakdown by Merchant Acceptance: Middle East and Africa</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16</a:t>
            </a:fld>
            <a:endParaRPr lang="en-US" dirty="0"/>
          </a:p>
        </p:txBody>
      </p:sp>
      <p:sp>
        <p:nvSpPr>
          <p:cNvPr id="71" name="Text Placeholder 3"/>
          <p:cNvSpPr>
            <a:spLocks noGrp="1"/>
          </p:cNvSpPr>
          <p:nvPr>
            <p:ph type="body" sz="quarter" idx="11"/>
          </p:nvPr>
        </p:nvSpPr>
        <p:spPr>
          <a:xfrm>
            <a:off x="387350" y="699982"/>
            <a:ext cx="8371970" cy="332399"/>
          </a:xfrm>
        </p:spPr>
        <p:txBody>
          <a:bodyPr/>
          <a:lstStyle/>
          <a:p>
            <a:r>
              <a:rPr lang="en-GB" dirty="0">
                <a:cs typeface="Arial" pitchFamily="34" charset="0"/>
              </a:rPr>
              <a:t>An analysis of the Concur spend for ~5.6K clients from our client base across the Middle East &amp; Africa has shown that Amex-accepting merchants account for as much as 88% of transactions and no less than 72% of transactions.</a:t>
            </a:r>
            <a:r>
              <a:rPr lang="en-GB" baseline="30000" dirty="0">
                <a:cs typeface="Arial" pitchFamily="34" charset="0"/>
              </a:rPr>
              <a:t>1, 2</a:t>
            </a:r>
            <a:endParaRPr lang="en-US" dirty="0">
              <a:cs typeface="Arial" pitchFamily="34" charset="0"/>
            </a:endParaRPr>
          </a:p>
        </p:txBody>
      </p:sp>
      <p:sp>
        <p:nvSpPr>
          <p:cNvPr id="36" name="Slide Number Placeholder 3"/>
          <p:cNvSpPr txBox="1">
            <a:spLocks/>
          </p:cNvSpPr>
          <p:nvPr/>
        </p:nvSpPr>
        <p:spPr bwMode="gray">
          <a:xfrm>
            <a:off x="8101013" y="4981488"/>
            <a:ext cx="868362" cy="16201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57175" indent="-257175" algn="l" defTabSz="342900" rtl="0" eaLnBrk="1" fontAlgn="base" hangingPunct="1">
              <a:lnSpc>
                <a:spcPct val="100000"/>
              </a:lnSpc>
              <a:spcBef>
                <a:spcPts val="0"/>
              </a:spcBef>
              <a:spcAft>
                <a:spcPts val="0"/>
              </a:spcAft>
              <a:buFont typeface="Arial" charset="0"/>
              <a:buNone/>
              <a:defRPr b="0" i="0" kern="1200">
                <a:solidFill>
                  <a:schemeClr val="bg2"/>
                </a:solidFill>
                <a:latin typeface="BentonSans Light" charset="0"/>
                <a:ea typeface="BentonSans Light" charset="0"/>
                <a:cs typeface="BentonSans Light" charset="0"/>
              </a:defRPr>
            </a:lvl1pPr>
            <a:lvl2pPr marL="170260" indent="-170260" algn="l" defTabSz="342900" rtl="0" eaLnBrk="1" fontAlgn="base" hangingPunct="1">
              <a:lnSpc>
                <a:spcPct val="100000"/>
              </a:lnSpc>
              <a:spcBef>
                <a:spcPts val="0"/>
              </a:spcBef>
              <a:spcAft>
                <a:spcPts val="0"/>
              </a:spcAft>
              <a:buFont typeface="Arial" charset="0"/>
              <a:buChar char="•"/>
              <a:defRPr sz="1350" b="0" i="0" kern="1200">
                <a:solidFill>
                  <a:schemeClr val="bg2"/>
                </a:solidFill>
                <a:latin typeface="BentonSans Light" charset="0"/>
                <a:ea typeface="BentonSans Light" charset="0"/>
                <a:cs typeface="BentonSans Light" charset="0"/>
              </a:defRPr>
            </a:lvl2pPr>
            <a:lvl3pPr marL="558404" indent="-216694" algn="l" defTabSz="342900" rtl="0" eaLnBrk="1" fontAlgn="base" hangingPunct="1">
              <a:lnSpc>
                <a:spcPct val="100000"/>
              </a:lnSpc>
              <a:spcBef>
                <a:spcPts val="0"/>
              </a:spcBef>
              <a:spcAft>
                <a:spcPts val="0"/>
              </a:spcAft>
              <a:buFont typeface="Arial" pitchFamily="34" charset="0"/>
              <a:buChar char="–"/>
              <a:defRPr b="0" i="0" kern="1200">
                <a:solidFill>
                  <a:schemeClr val="bg2"/>
                </a:solidFill>
                <a:latin typeface="BentonSans Light" charset="0"/>
                <a:ea typeface="BentonSans Light" charset="0"/>
                <a:cs typeface="BentonSans Light" charset="0"/>
              </a:defRPr>
            </a:lvl3pPr>
            <a:lvl4pPr marL="862013" indent="-171450"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4pPr>
            <a:lvl5pPr marL="1197769" indent="-169069"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endParaRPr lang="en-US" dirty="0">
              <a:solidFill>
                <a:srgbClr val="002663"/>
              </a:solidFill>
            </a:endParaRPr>
          </a:p>
        </p:txBody>
      </p:sp>
      <p:sp>
        <p:nvSpPr>
          <p:cNvPr id="42" name="Text Placeholder 49"/>
          <p:cNvSpPr>
            <a:spLocks noGrp="1"/>
          </p:cNvSpPr>
          <p:nvPr>
            <p:custDataLst>
              <p:tags r:id="rId1"/>
            </p:custDataLst>
          </p:nvPr>
        </p:nvSpPr>
        <p:spPr bwMode="gray">
          <a:xfrm>
            <a:off x="6750844" y="263723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5" name="Text Placeholder 47"/>
          <p:cNvSpPr>
            <a:spLocks noGrp="1"/>
          </p:cNvSpPr>
          <p:nvPr>
            <p:custDataLst>
              <p:tags r:id="rId2"/>
            </p:custDataLst>
          </p:nvPr>
        </p:nvSpPr>
        <p:spPr bwMode="gray">
          <a:xfrm>
            <a:off x="5472113" y="272295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6" name="Text Placeholder 48"/>
          <p:cNvSpPr>
            <a:spLocks noGrp="1"/>
          </p:cNvSpPr>
          <p:nvPr>
            <p:custDataLst>
              <p:tags r:id="rId3"/>
            </p:custDataLst>
          </p:nvPr>
        </p:nvSpPr>
        <p:spPr bwMode="gray">
          <a:xfrm>
            <a:off x="5472113" y="160853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8" name="Text Placeholder 45"/>
          <p:cNvSpPr>
            <a:spLocks noGrp="1"/>
          </p:cNvSpPr>
          <p:nvPr>
            <p:custDataLst>
              <p:tags r:id="rId4"/>
            </p:custDataLst>
          </p:nvPr>
        </p:nvSpPr>
        <p:spPr bwMode="gray">
          <a:xfrm>
            <a:off x="4829176" y="269438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9" name="Text Placeholder 46"/>
          <p:cNvSpPr>
            <a:spLocks noGrp="1"/>
          </p:cNvSpPr>
          <p:nvPr>
            <p:custDataLst>
              <p:tags r:id="rId5"/>
            </p:custDataLst>
          </p:nvPr>
        </p:nvSpPr>
        <p:spPr bwMode="gray">
          <a:xfrm>
            <a:off x="4856560" y="1579959"/>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1" name="Text Placeholder 43"/>
          <p:cNvSpPr>
            <a:spLocks noGrp="1"/>
          </p:cNvSpPr>
          <p:nvPr>
            <p:custDataLst>
              <p:tags r:id="rId6"/>
            </p:custDataLst>
          </p:nvPr>
        </p:nvSpPr>
        <p:spPr bwMode="gray">
          <a:xfrm>
            <a:off x="4186238" y="2662238"/>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2" name="Text Placeholder 44"/>
          <p:cNvSpPr>
            <a:spLocks noGrp="1"/>
          </p:cNvSpPr>
          <p:nvPr>
            <p:custDataLst>
              <p:tags r:id="rId7"/>
            </p:custDataLst>
          </p:nvPr>
        </p:nvSpPr>
        <p:spPr bwMode="gray">
          <a:xfrm>
            <a:off x="4213622" y="1547813"/>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4" name="Text Placeholder 25"/>
          <p:cNvSpPr>
            <a:spLocks noGrp="1"/>
          </p:cNvSpPr>
          <p:nvPr>
            <p:custDataLst>
              <p:tags r:id="rId8"/>
            </p:custDataLst>
          </p:nvPr>
        </p:nvSpPr>
        <p:spPr bwMode="gray">
          <a:xfrm>
            <a:off x="3546872" y="2676525"/>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5" name="Text Placeholder 26"/>
          <p:cNvSpPr>
            <a:spLocks noGrp="1"/>
          </p:cNvSpPr>
          <p:nvPr>
            <p:custDataLst>
              <p:tags r:id="rId9"/>
            </p:custDataLst>
          </p:nvPr>
        </p:nvSpPr>
        <p:spPr bwMode="gray">
          <a:xfrm>
            <a:off x="3574257" y="1562100"/>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7" name="Text Placeholder 18"/>
          <p:cNvSpPr>
            <a:spLocks noGrp="1"/>
          </p:cNvSpPr>
          <p:nvPr>
            <p:custDataLst>
              <p:tags r:id="rId10"/>
            </p:custDataLst>
          </p:nvPr>
        </p:nvSpPr>
        <p:spPr bwMode="gray">
          <a:xfrm>
            <a:off x="2907507" y="264080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9" name="Text Placeholder 13"/>
          <p:cNvSpPr>
            <a:spLocks noGrp="1"/>
          </p:cNvSpPr>
          <p:nvPr>
            <p:custDataLst>
              <p:tags r:id="rId11"/>
            </p:custDataLst>
          </p:nvPr>
        </p:nvSpPr>
        <p:spPr bwMode="gray">
          <a:xfrm>
            <a:off x="2264569" y="279439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0" name="Text Placeholder 14"/>
          <p:cNvSpPr>
            <a:spLocks noGrp="1"/>
          </p:cNvSpPr>
          <p:nvPr>
            <p:custDataLst>
              <p:tags r:id="rId12"/>
            </p:custDataLst>
          </p:nvPr>
        </p:nvSpPr>
        <p:spPr bwMode="gray">
          <a:xfrm>
            <a:off x="2264569" y="1679972"/>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1" name="Text Placeholder 12"/>
          <p:cNvSpPr>
            <a:spLocks noGrp="1"/>
          </p:cNvSpPr>
          <p:nvPr>
            <p:custDataLst>
              <p:tags r:id="rId13"/>
            </p:custDataLst>
          </p:nvPr>
        </p:nvSpPr>
        <p:spPr bwMode="gray">
          <a:xfrm>
            <a:off x="6111478" y="278010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2" name="Text Placeholder 14"/>
          <p:cNvSpPr>
            <a:spLocks noGrp="1"/>
          </p:cNvSpPr>
          <p:nvPr>
            <p:custDataLst>
              <p:tags r:id="rId14"/>
            </p:custDataLst>
          </p:nvPr>
        </p:nvSpPr>
        <p:spPr bwMode="gray">
          <a:xfrm>
            <a:off x="7393782" y="285511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3" name="Text Placeholder 13"/>
          <p:cNvSpPr>
            <a:spLocks noGrp="1"/>
          </p:cNvSpPr>
          <p:nvPr>
            <p:custDataLst>
              <p:tags r:id="rId15"/>
            </p:custDataLst>
          </p:nvPr>
        </p:nvSpPr>
        <p:spPr bwMode="gray">
          <a:xfrm>
            <a:off x="6111478" y="166568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4" name="Text Placeholder 15"/>
          <p:cNvSpPr>
            <a:spLocks noGrp="1"/>
          </p:cNvSpPr>
          <p:nvPr>
            <p:custDataLst>
              <p:tags r:id="rId16"/>
            </p:custDataLst>
          </p:nvPr>
        </p:nvSpPr>
        <p:spPr bwMode="gray">
          <a:xfrm>
            <a:off x="7393782" y="174069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graphicFrame>
        <p:nvGraphicFramePr>
          <p:cNvPr id="32" name="Chart 31">
            <a:extLst>
              <a:ext uri="{FF2B5EF4-FFF2-40B4-BE49-F238E27FC236}">
                <a16:creationId xmlns:a16="http://schemas.microsoft.com/office/drawing/2014/main" id="{D155EB48-64BE-464D-A7A3-F9A3DC61446F}"/>
              </a:ext>
            </a:extLst>
          </p:cNvPr>
          <p:cNvGraphicFramePr/>
          <p:nvPr>
            <p:extLst>
              <p:ext uri="{D42A27DB-BD31-4B8C-83A1-F6EECF244321}">
                <p14:modId xmlns:p14="http://schemas.microsoft.com/office/powerpoint/2010/main" val="1404124263"/>
              </p:ext>
            </p:extLst>
          </p:nvPr>
        </p:nvGraphicFramePr>
        <p:xfrm>
          <a:off x="348995" y="1006921"/>
          <a:ext cx="8586458" cy="3179986"/>
        </p:xfrm>
        <a:graphic>
          <a:graphicData uri="http://schemas.openxmlformats.org/drawingml/2006/chart">
            <c:chart xmlns:c="http://schemas.openxmlformats.org/drawingml/2006/chart" xmlns:r="http://schemas.openxmlformats.org/officeDocument/2006/relationships" r:id="rId19"/>
          </a:graphicData>
        </a:graphic>
      </p:graphicFrame>
      <p:pic>
        <p:nvPicPr>
          <p:cNvPr id="27" name="Picture 26">
            <a:extLst>
              <a:ext uri="{FF2B5EF4-FFF2-40B4-BE49-F238E27FC236}">
                <a16:creationId xmlns:a16="http://schemas.microsoft.com/office/drawing/2014/main" id="{9534F667-10F4-5C48-AB9D-D2FF553C6564}"/>
              </a:ext>
            </a:extLst>
          </p:cNvPr>
          <p:cNvPicPr>
            <a:picLocks noChangeAspect="1"/>
          </p:cNvPicPr>
          <p:nvPr/>
        </p:nvPicPr>
        <p:blipFill>
          <a:blip r:embed="rId20"/>
          <a:stretch>
            <a:fillRect/>
          </a:stretch>
        </p:blipFill>
        <p:spPr>
          <a:xfrm>
            <a:off x="361520" y="1374966"/>
            <a:ext cx="995940" cy="993987"/>
          </a:xfrm>
          <a:prstGeom prst="rect">
            <a:avLst/>
          </a:prstGeom>
        </p:spPr>
      </p:pic>
      <p:sp>
        <p:nvSpPr>
          <p:cNvPr id="25" name="TextBox 24">
            <a:extLst>
              <a:ext uri="{FF2B5EF4-FFF2-40B4-BE49-F238E27FC236}">
                <a16:creationId xmlns:a16="http://schemas.microsoft.com/office/drawing/2014/main" id="{F4985007-A000-034F-8174-B460EFBFD841}"/>
              </a:ext>
            </a:extLst>
          </p:cNvPr>
          <p:cNvSpPr txBox="1"/>
          <p:nvPr/>
        </p:nvSpPr>
        <p:spPr>
          <a:xfrm>
            <a:off x="1153483" y="2883863"/>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603934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Sweden</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160</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530726653"/>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5" name="Picture 24">
            <a:extLst>
              <a:ext uri="{FF2B5EF4-FFF2-40B4-BE49-F238E27FC236}">
                <a16:creationId xmlns:a16="http://schemas.microsoft.com/office/drawing/2014/main" id="{29829424-EB1C-E143-B8AC-D00361DCAD5D}"/>
              </a:ext>
            </a:extLst>
          </p:cNvPr>
          <p:cNvPicPr>
            <a:picLocks noChangeAspect="1"/>
          </p:cNvPicPr>
          <p:nvPr/>
        </p:nvPicPr>
        <p:blipFill>
          <a:blip r:embed="rId4"/>
          <a:stretch>
            <a:fillRect/>
          </a:stretch>
        </p:blipFill>
        <p:spPr>
          <a:xfrm>
            <a:off x="237744" y="274320"/>
            <a:ext cx="795528" cy="795528"/>
          </a:xfrm>
          <a:prstGeom prst="rect">
            <a:avLst/>
          </a:prstGeom>
        </p:spPr>
      </p:pic>
      <p:grpSp>
        <p:nvGrpSpPr>
          <p:cNvPr id="7" name="Group 6">
            <a:extLst>
              <a:ext uri="{FF2B5EF4-FFF2-40B4-BE49-F238E27FC236}">
                <a16:creationId xmlns:a16="http://schemas.microsoft.com/office/drawing/2014/main" id="{EBFDE449-9A2E-AF4A-B506-110AA46E8459}"/>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8" name="Freeform 3">
              <a:extLst>
                <a:ext uri="{FF2B5EF4-FFF2-40B4-BE49-F238E27FC236}">
                  <a16:creationId xmlns:a16="http://schemas.microsoft.com/office/drawing/2014/main" id="{1E94BC11-F99D-134C-901D-68F35482FFA7}"/>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9" name="Freeform 3">
              <a:extLst>
                <a:ext uri="{FF2B5EF4-FFF2-40B4-BE49-F238E27FC236}">
                  <a16:creationId xmlns:a16="http://schemas.microsoft.com/office/drawing/2014/main" id="{DE887801-1299-5246-976F-0E6DC9B66ABE}"/>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 name="Freeform 3">
              <a:extLst>
                <a:ext uri="{FF2B5EF4-FFF2-40B4-BE49-F238E27FC236}">
                  <a16:creationId xmlns:a16="http://schemas.microsoft.com/office/drawing/2014/main" id="{40993E02-2B56-0244-9FA6-9327ACC03804}"/>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11" name="Group 10">
            <a:extLst>
              <a:ext uri="{FF2B5EF4-FFF2-40B4-BE49-F238E27FC236}">
                <a16:creationId xmlns:a16="http://schemas.microsoft.com/office/drawing/2014/main" id="{86F36D42-BBEE-0D42-8D2D-BF8BE7755F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12" name="Freeform 11">
              <a:extLst>
                <a:ext uri="{FF2B5EF4-FFF2-40B4-BE49-F238E27FC236}">
                  <a16:creationId xmlns:a16="http://schemas.microsoft.com/office/drawing/2014/main" id="{DD5F8BF7-7C80-8149-AF26-FBB7BC671EEA}"/>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Group 12">
              <a:extLst>
                <a:ext uri="{FF2B5EF4-FFF2-40B4-BE49-F238E27FC236}">
                  <a16:creationId xmlns:a16="http://schemas.microsoft.com/office/drawing/2014/main" id="{B5FB3DC5-543F-C04B-B075-D6A7E6BE5769}"/>
                </a:ext>
              </a:extLst>
            </p:cNvPr>
            <p:cNvGrpSpPr/>
            <p:nvPr/>
          </p:nvGrpSpPr>
          <p:grpSpPr>
            <a:xfrm>
              <a:off x="2148431" y="6909383"/>
              <a:ext cx="1162252" cy="259753"/>
              <a:chOff x="2148431" y="6909383"/>
              <a:chExt cx="1162252" cy="259753"/>
            </a:xfrm>
            <a:grpFill/>
          </p:grpSpPr>
          <p:sp>
            <p:nvSpPr>
              <p:cNvPr id="14" name="Freeform 3">
                <a:extLst>
                  <a:ext uri="{FF2B5EF4-FFF2-40B4-BE49-F238E27FC236}">
                    <a16:creationId xmlns:a16="http://schemas.microsoft.com/office/drawing/2014/main" id="{167D8548-D288-E646-8944-4BE938361EBD}"/>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id="{CEEA0AF3-F99D-274F-B5A5-1B16AB4259E9}"/>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id="{6E37BAE1-3656-7049-B45F-CC3A72DF9B5B}"/>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id="{2FC9198B-95AC-5642-A106-507EA9275110}"/>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 name="Group 17">
            <a:extLst>
              <a:ext uri="{FF2B5EF4-FFF2-40B4-BE49-F238E27FC236}">
                <a16:creationId xmlns:a16="http://schemas.microsoft.com/office/drawing/2014/main" id="{4FE5AEF4-E3DD-1C41-88D0-7C4D63A400D7}"/>
              </a:ext>
            </a:extLst>
          </p:cNvPr>
          <p:cNvGrpSpPr>
            <a:grpSpLocks noChangeAspect="1"/>
          </p:cNvGrpSpPr>
          <p:nvPr/>
        </p:nvGrpSpPr>
        <p:grpSpPr>
          <a:xfrm>
            <a:off x="4754880" y="3582806"/>
            <a:ext cx="320040" cy="226180"/>
            <a:chOff x="12422526" y="7894806"/>
            <a:chExt cx="514452" cy="363576"/>
          </a:xfrm>
          <a:solidFill>
            <a:schemeClr val="bg1"/>
          </a:solidFill>
        </p:grpSpPr>
        <p:sp>
          <p:nvSpPr>
            <p:cNvPr id="19" name="Freeform 18">
              <a:extLst>
                <a:ext uri="{FF2B5EF4-FFF2-40B4-BE49-F238E27FC236}">
                  <a16:creationId xmlns:a16="http://schemas.microsoft.com/office/drawing/2014/main" id="{5AD5F200-0F3A-0A43-B094-D9F2D8D774E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id="{A1A0BF0A-F8F0-3E4D-A85B-CFAFC218191D}"/>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id="{74B3239B-04E8-184D-9841-DC888483BD66}"/>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Freeform 21">
            <a:extLst>
              <a:ext uri="{FF2B5EF4-FFF2-40B4-BE49-F238E27FC236}">
                <a16:creationId xmlns:a16="http://schemas.microsoft.com/office/drawing/2014/main" id="{A9A8D115-0F79-3143-A9C5-591A8DEFF951}"/>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2">
            <a:extLst>
              <a:ext uri="{FF2B5EF4-FFF2-40B4-BE49-F238E27FC236}">
                <a16:creationId xmlns:a16="http://schemas.microsoft.com/office/drawing/2014/main" id="{A4F37824-C880-1A47-A28C-E666196CAA1F}"/>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TextBox 25">
            <a:extLst>
              <a:ext uri="{FF2B5EF4-FFF2-40B4-BE49-F238E27FC236}">
                <a16:creationId xmlns:a16="http://schemas.microsoft.com/office/drawing/2014/main" id="{40DB508D-4887-E247-8240-00AF837421B0}"/>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4218944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Sweden</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161</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1601574486"/>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ED284D49-E418-514C-B7FB-45A2BCAD5C80}"/>
              </a:ext>
            </a:extLst>
          </p:cNvPr>
          <p:cNvPicPr>
            <a:picLocks noChangeAspect="1"/>
          </p:cNvPicPr>
          <p:nvPr/>
        </p:nvPicPr>
        <p:blipFill>
          <a:blip r:embed="rId4"/>
          <a:stretch>
            <a:fillRect/>
          </a:stretch>
        </p:blipFill>
        <p:spPr>
          <a:xfrm>
            <a:off x="237744" y="274320"/>
            <a:ext cx="795528" cy="795528"/>
          </a:xfrm>
          <a:prstGeom prst="rect">
            <a:avLst/>
          </a:prstGeom>
        </p:spPr>
      </p:pic>
      <p:grpSp>
        <p:nvGrpSpPr>
          <p:cNvPr id="7" name="Group 6">
            <a:extLst>
              <a:ext uri="{FF2B5EF4-FFF2-40B4-BE49-F238E27FC236}">
                <a16:creationId xmlns:a16="http://schemas.microsoft.com/office/drawing/2014/main" id="{AC81FD09-0B5A-6B48-B7A5-BA8A96DF378F}"/>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8" name="Freeform 3">
              <a:extLst>
                <a:ext uri="{FF2B5EF4-FFF2-40B4-BE49-F238E27FC236}">
                  <a16:creationId xmlns:a16="http://schemas.microsoft.com/office/drawing/2014/main" id="{D55E5199-D996-F044-AADB-17EA8D612B14}"/>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9" name="Freeform 3">
              <a:extLst>
                <a:ext uri="{FF2B5EF4-FFF2-40B4-BE49-F238E27FC236}">
                  <a16:creationId xmlns:a16="http://schemas.microsoft.com/office/drawing/2014/main" id="{E342E84E-B487-D44D-BDB5-4FF7E8B79E0F}"/>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 name="Freeform 3">
              <a:extLst>
                <a:ext uri="{FF2B5EF4-FFF2-40B4-BE49-F238E27FC236}">
                  <a16:creationId xmlns:a16="http://schemas.microsoft.com/office/drawing/2014/main" id="{2D108B1A-0F75-824B-8BAA-5076B6763D68}"/>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11" name="Group 10">
            <a:extLst>
              <a:ext uri="{FF2B5EF4-FFF2-40B4-BE49-F238E27FC236}">
                <a16:creationId xmlns:a16="http://schemas.microsoft.com/office/drawing/2014/main" id="{FB4EDA0B-3C1B-9D43-A787-132989713920}"/>
              </a:ext>
            </a:extLst>
          </p:cNvPr>
          <p:cNvGrpSpPr>
            <a:grpSpLocks noChangeAspect="1"/>
          </p:cNvGrpSpPr>
          <p:nvPr/>
        </p:nvGrpSpPr>
        <p:grpSpPr>
          <a:xfrm>
            <a:off x="7315200" y="3380707"/>
            <a:ext cx="323744" cy="428279"/>
            <a:chOff x="2148431" y="5631601"/>
            <a:chExt cx="1162252" cy="1537535"/>
          </a:xfrm>
          <a:solidFill>
            <a:schemeClr val="bg1"/>
          </a:solidFill>
        </p:grpSpPr>
        <p:sp>
          <p:nvSpPr>
            <p:cNvPr id="12" name="Freeform 11">
              <a:extLst>
                <a:ext uri="{FF2B5EF4-FFF2-40B4-BE49-F238E27FC236}">
                  <a16:creationId xmlns:a16="http://schemas.microsoft.com/office/drawing/2014/main" id="{69D1180E-6364-7E45-AB77-424316D50254}"/>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Group 12">
              <a:extLst>
                <a:ext uri="{FF2B5EF4-FFF2-40B4-BE49-F238E27FC236}">
                  <a16:creationId xmlns:a16="http://schemas.microsoft.com/office/drawing/2014/main" id="{7E541FC4-F90C-B64D-ADC6-13AA6D6CDDB7}"/>
                </a:ext>
              </a:extLst>
            </p:cNvPr>
            <p:cNvGrpSpPr/>
            <p:nvPr/>
          </p:nvGrpSpPr>
          <p:grpSpPr>
            <a:xfrm>
              <a:off x="2148431" y="6909383"/>
              <a:ext cx="1162252" cy="259753"/>
              <a:chOff x="2148431" y="6909383"/>
              <a:chExt cx="1162252" cy="259753"/>
            </a:xfrm>
            <a:grpFill/>
          </p:grpSpPr>
          <p:sp>
            <p:nvSpPr>
              <p:cNvPr id="14" name="Freeform 3">
                <a:extLst>
                  <a:ext uri="{FF2B5EF4-FFF2-40B4-BE49-F238E27FC236}">
                    <a16:creationId xmlns:a16="http://schemas.microsoft.com/office/drawing/2014/main" id="{9B8B6AB3-D589-8049-854B-ABBCC637870E}"/>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id="{389B3A82-5762-A949-9AC0-64CBADC94EC2}"/>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id="{7A366681-4182-374D-B52C-A479481A726D}"/>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id="{12B0272C-8F99-2E47-A9D7-9208F83F5A3B}"/>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 name="Group 17">
            <a:extLst>
              <a:ext uri="{FF2B5EF4-FFF2-40B4-BE49-F238E27FC236}">
                <a16:creationId xmlns:a16="http://schemas.microsoft.com/office/drawing/2014/main" id="{D4EBC35E-3068-D443-BEB2-99F0A74B6692}"/>
              </a:ext>
            </a:extLst>
          </p:cNvPr>
          <p:cNvGrpSpPr>
            <a:grpSpLocks noChangeAspect="1"/>
          </p:cNvGrpSpPr>
          <p:nvPr/>
        </p:nvGrpSpPr>
        <p:grpSpPr>
          <a:xfrm>
            <a:off x="4754880" y="3582806"/>
            <a:ext cx="320040" cy="226180"/>
            <a:chOff x="12422526" y="7894806"/>
            <a:chExt cx="514452" cy="363576"/>
          </a:xfrm>
          <a:solidFill>
            <a:schemeClr val="bg1"/>
          </a:solidFill>
        </p:grpSpPr>
        <p:sp>
          <p:nvSpPr>
            <p:cNvPr id="19" name="Freeform 18">
              <a:extLst>
                <a:ext uri="{FF2B5EF4-FFF2-40B4-BE49-F238E27FC236}">
                  <a16:creationId xmlns:a16="http://schemas.microsoft.com/office/drawing/2014/main" id="{8B4775B9-810A-184C-AF40-3990C70CC0CA}"/>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id="{22C4195F-9EF0-7D4E-988E-F70BEAE9FF12}"/>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id="{D31ECF60-3D73-EF4D-9A90-2A40F5C92B07}"/>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Freeform 21">
            <a:extLst>
              <a:ext uri="{FF2B5EF4-FFF2-40B4-BE49-F238E27FC236}">
                <a16:creationId xmlns:a16="http://schemas.microsoft.com/office/drawing/2014/main" id="{D7CA4ACC-DAE4-4446-B85F-13DB61F496BC}"/>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2">
            <a:extLst>
              <a:ext uri="{FF2B5EF4-FFF2-40B4-BE49-F238E27FC236}">
                <a16:creationId xmlns:a16="http://schemas.microsoft.com/office/drawing/2014/main" id="{9F6577EA-EE88-F242-9305-4445D90818D7}"/>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TextBox 24">
            <a:extLst>
              <a:ext uri="{FF2B5EF4-FFF2-40B4-BE49-F238E27FC236}">
                <a16:creationId xmlns:a16="http://schemas.microsoft.com/office/drawing/2014/main" id="{AFD18628-8BD5-E44D-9B6D-4B908B3C0382}"/>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010317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US" dirty="0"/>
              <a:t>Switzerland</a:t>
            </a:r>
          </a:p>
        </p:txBody>
      </p:sp>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162</a:t>
            </a:fld>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94% of spend and 86%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8BE6B83D-6F0C-E848-AF3D-419BCB92D230}"/>
              </a:ext>
            </a:extLst>
          </p:cNvPr>
          <p:cNvPicPr>
            <a:picLocks noChangeAspect="1"/>
          </p:cNvPicPr>
          <p:nvPr/>
        </p:nvPicPr>
        <p:blipFill>
          <a:blip r:embed="rId5"/>
          <a:stretch>
            <a:fillRect/>
          </a:stretch>
        </p:blipFill>
        <p:spPr>
          <a:xfrm>
            <a:off x="237744" y="274320"/>
            <a:ext cx="795528" cy="795528"/>
          </a:xfrm>
          <a:prstGeom prst="rect">
            <a:avLst/>
          </a:prstGeom>
        </p:spPr>
      </p:pic>
    </p:spTree>
    <p:extLst>
      <p:ext uri="{BB962C8B-B14F-4D97-AF65-F5344CB8AC3E}">
        <p14:creationId xmlns:p14="http://schemas.microsoft.com/office/powerpoint/2010/main" val="1575400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Switzerland</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163</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3047944264"/>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5" name="Picture 24">
            <a:extLst>
              <a:ext uri="{FF2B5EF4-FFF2-40B4-BE49-F238E27FC236}">
                <a16:creationId xmlns:a16="http://schemas.microsoft.com/office/drawing/2014/main" id="{AD7C1B3E-A0FC-1242-9D36-AAD7F62AC6FA}"/>
              </a:ext>
            </a:extLst>
          </p:cNvPr>
          <p:cNvPicPr>
            <a:picLocks noChangeAspect="1"/>
          </p:cNvPicPr>
          <p:nvPr/>
        </p:nvPicPr>
        <p:blipFill>
          <a:blip r:embed="rId4"/>
          <a:stretch>
            <a:fillRect/>
          </a:stretch>
        </p:blipFill>
        <p:spPr>
          <a:xfrm>
            <a:off x="237744" y="274320"/>
            <a:ext cx="795528" cy="795528"/>
          </a:xfrm>
          <a:prstGeom prst="rect">
            <a:avLst/>
          </a:prstGeom>
        </p:spPr>
      </p:pic>
      <p:grpSp>
        <p:nvGrpSpPr>
          <p:cNvPr id="7" name="Group 6">
            <a:extLst>
              <a:ext uri="{FF2B5EF4-FFF2-40B4-BE49-F238E27FC236}">
                <a16:creationId xmlns:a16="http://schemas.microsoft.com/office/drawing/2014/main" id="{FB0A4BE6-D4E8-A24D-A031-9728AB358059}"/>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8" name="Freeform 3">
              <a:extLst>
                <a:ext uri="{FF2B5EF4-FFF2-40B4-BE49-F238E27FC236}">
                  <a16:creationId xmlns:a16="http://schemas.microsoft.com/office/drawing/2014/main" id="{6EB9D411-30BC-9F47-9364-9AE6880CF4D7}"/>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9" name="Freeform 3">
              <a:extLst>
                <a:ext uri="{FF2B5EF4-FFF2-40B4-BE49-F238E27FC236}">
                  <a16:creationId xmlns:a16="http://schemas.microsoft.com/office/drawing/2014/main" id="{C17F039C-8E8A-0349-85E9-DD6F62E7BD1B}"/>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 name="Freeform 3">
              <a:extLst>
                <a:ext uri="{FF2B5EF4-FFF2-40B4-BE49-F238E27FC236}">
                  <a16:creationId xmlns:a16="http://schemas.microsoft.com/office/drawing/2014/main" id="{DF18394C-F97D-C24F-9A61-0738891FB067}"/>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11" name="Group 10">
            <a:extLst>
              <a:ext uri="{FF2B5EF4-FFF2-40B4-BE49-F238E27FC236}">
                <a16:creationId xmlns:a16="http://schemas.microsoft.com/office/drawing/2014/main" id="{D31AD95C-E1F9-FF4A-8A0B-2D4199338580}"/>
              </a:ext>
            </a:extLst>
          </p:cNvPr>
          <p:cNvGrpSpPr>
            <a:grpSpLocks noChangeAspect="1"/>
          </p:cNvGrpSpPr>
          <p:nvPr/>
        </p:nvGrpSpPr>
        <p:grpSpPr>
          <a:xfrm>
            <a:off x="7315200" y="3380707"/>
            <a:ext cx="323744" cy="428279"/>
            <a:chOff x="2148431" y="5631601"/>
            <a:chExt cx="1162252" cy="1537535"/>
          </a:xfrm>
          <a:solidFill>
            <a:schemeClr val="bg1"/>
          </a:solidFill>
        </p:grpSpPr>
        <p:sp>
          <p:nvSpPr>
            <p:cNvPr id="12" name="Freeform 11">
              <a:extLst>
                <a:ext uri="{FF2B5EF4-FFF2-40B4-BE49-F238E27FC236}">
                  <a16:creationId xmlns:a16="http://schemas.microsoft.com/office/drawing/2014/main" id="{926F3493-CC51-5A4A-AAE5-1F3A3C3295E8}"/>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Group 12">
              <a:extLst>
                <a:ext uri="{FF2B5EF4-FFF2-40B4-BE49-F238E27FC236}">
                  <a16:creationId xmlns:a16="http://schemas.microsoft.com/office/drawing/2014/main" id="{01CA8C23-64B2-324A-8856-78E1586B143F}"/>
                </a:ext>
              </a:extLst>
            </p:cNvPr>
            <p:cNvGrpSpPr/>
            <p:nvPr/>
          </p:nvGrpSpPr>
          <p:grpSpPr>
            <a:xfrm>
              <a:off x="2148431" y="6909383"/>
              <a:ext cx="1162252" cy="259753"/>
              <a:chOff x="2148431" y="6909383"/>
              <a:chExt cx="1162252" cy="259753"/>
            </a:xfrm>
            <a:grpFill/>
          </p:grpSpPr>
          <p:sp>
            <p:nvSpPr>
              <p:cNvPr id="14" name="Freeform 3">
                <a:extLst>
                  <a:ext uri="{FF2B5EF4-FFF2-40B4-BE49-F238E27FC236}">
                    <a16:creationId xmlns:a16="http://schemas.microsoft.com/office/drawing/2014/main" id="{7D7CA3D3-2FFE-2F4E-BE86-5234FDC84C40}"/>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id="{BD387A1C-1738-E94A-AA59-819D242060F8}"/>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id="{FF0F94D0-E808-2349-A782-02F483268637}"/>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id="{C5810C67-4896-D348-9A86-DD0AB8B7F581}"/>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 name="Group 17">
            <a:extLst>
              <a:ext uri="{FF2B5EF4-FFF2-40B4-BE49-F238E27FC236}">
                <a16:creationId xmlns:a16="http://schemas.microsoft.com/office/drawing/2014/main" id="{80995E6C-34F1-744F-9450-E94889A2DBD0}"/>
              </a:ext>
            </a:extLst>
          </p:cNvPr>
          <p:cNvGrpSpPr>
            <a:grpSpLocks noChangeAspect="1"/>
          </p:cNvGrpSpPr>
          <p:nvPr/>
        </p:nvGrpSpPr>
        <p:grpSpPr>
          <a:xfrm>
            <a:off x="4754880" y="3582806"/>
            <a:ext cx="320040" cy="226180"/>
            <a:chOff x="12422526" y="7894806"/>
            <a:chExt cx="514452" cy="363576"/>
          </a:xfrm>
          <a:solidFill>
            <a:schemeClr val="bg1"/>
          </a:solidFill>
        </p:grpSpPr>
        <p:sp>
          <p:nvSpPr>
            <p:cNvPr id="19" name="Freeform 18">
              <a:extLst>
                <a:ext uri="{FF2B5EF4-FFF2-40B4-BE49-F238E27FC236}">
                  <a16:creationId xmlns:a16="http://schemas.microsoft.com/office/drawing/2014/main" id="{E7260CFA-E000-E945-BD0E-7C13E6A26372}"/>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id="{462581BA-B868-AE47-BCEA-C2026E2CB53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id="{9CE55831-7340-1845-870C-06BEE962799A}"/>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Freeform 21">
            <a:extLst>
              <a:ext uri="{FF2B5EF4-FFF2-40B4-BE49-F238E27FC236}">
                <a16:creationId xmlns:a16="http://schemas.microsoft.com/office/drawing/2014/main" id="{172CC63C-6299-2C46-B5E6-C73A43565D66}"/>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2">
            <a:extLst>
              <a:ext uri="{FF2B5EF4-FFF2-40B4-BE49-F238E27FC236}">
                <a16:creationId xmlns:a16="http://schemas.microsoft.com/office/drawing/2014/main" id="{5F8591CD-8D13-8141-A144-66A5444E1471}"/>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TextBox 25">
            <a:extLst>
              <a:ext uri="{FF2B5EF4-FFF2-40B4-BE49-F238E27FC236}">
                <a16:creationId xmlns:a16="http://schemas.microsoft.com/office/drawing/2014/main" id="{6420F41F-C145-B845-9600-74BB06D209D5}"/>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649436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Switzerland</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164</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1180289069"/>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10810350-4110-F04E-A229-DBD9981D21A7}"/>
              </a:ext>
            </a:extLst>
          </p:cNvPr>
          <p:cNvPicPr>
            <a:picLocks noChangeAspect="1"/>
          </p:cNvPicPr>
          <p:nvPr/>
        </p:nvPicPr>
        <p:blipFill>
          <a:blip r:embed="rId4"/>
          <a:stretch>
            <a:fillRect/>
          </a:stretch>
        </p:blipFill>
        <p:spPr>
          <a:xfrm>
            <a:off x="237744" y="274320"/>
            <a:ext cx="795528" cy="795528"/>
          </a:xfrm>
          <a:prstGeom prst="rect">
            <a:avLst/>
          </a:prstGeom>
        </p:spPr>
      </p:pic>
      <p:grpSp>
        <p:nvGrpSpPr>
          <p:cNvPr id="7" name="Group 6">
            <a:extLst>
              <a:ext uri="{FF2B5EF4-FFF2-40B4-BE49-F238E27FC236}">
                <a16:creationId xmlns:a16="http://schemas.microsoft.com/office/drawing/2014/main" id="{7C17A7E8-985E-D54A-B0C2-D254BCC6897F}"/>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8" name="Freeform 3">
              <a:extLst>
                <a:ext uri="{FF2B5EF4-FFF2-40B4-BE49-F238E27FC236}">
                  <a16:creationId xmlns:a16="http://schemas.microsoft.com/office/drawing/2014/main" id="{98CF53E5-E311-3F44-8C6F-F824B840C6FA}"/>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9" name="Freeform 3">
              <a:extLst>
                <a:ext uri="{FF2B5EF4-FFF2-40B4-BE49-F238E27FC236}">
                  <a16:creationId xmlns:a16="http://schemas.microsoft.com/office/drawing/2014/main" id="{7A954A8E-A40A-6442-BB8E-187F5AE9B7C6}"/>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 name="Freeform 3">
              <a:extLst>
                <a:ext uri="{FF2B5EF4-FFF2-40B4-BE49-F238E27FC236}">
                  <a16:creationId xmlns:a16="http://schemas.microsoft.com/office/drawing/2014/main" id="{377E1838-D4CF-DD4B-ACD9-E324B58BFE62}"/>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11" name="Group 10">
            <a:extLst>
              <a:ext uri="{FF2B5EF4-FFF2-40B4-BE49-F238E27FC236}">
                <a16:creationId xmlns:a16="http://schemas.microsoft.com/office/drawing/2014/main" id="{63C1FE6C-EDA0-874B-8212-D141AD3C3A17}"/>
              </a:ext>
            </a:extLst>
          </p:cNvPr>
          <p:cNvGrpSpPr>
            <a:grpSpLocks noChangeAspect="1"/>
          </p:cNvGrpSpPr>
          <p:nvPr/>
        </p:nvGrpSpPr>
        <p:grpSpPr>
          <a:xfrm>
            <a:off x="7315200" y="3380707"/>
            <a:ext cx="323744" cy="428279"/>
            <a:chOff x="2148431" y="5631601"/>
            <a:chExt cx="1162252" cy="1537535"/>
          </a:xfrm>
          <a:solidFill>
            <a:schemeClr val="bg1"/>
          </a:solidFill>
        </p:grpSpPr>
        <p:sp>
          <p:nvSpPr>
            <p:cNvPr id="12" name="Freeform 11">
              <a:extLst>
                <a:ext uri="{FF2B5EF4-FFF2-40B4-BE49-F238E27FC236}">
                  <a16:creationId xmlns:a16="http://schemas.microsoft.com/office/drawing/2014/main" id="{D790B4CA-36D5-D645-AD93-5FEDC8F6F194}"/>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Group 12">
              <a:extLst>
                <a:ext uri="{FF2B5EF4-FFF2-40B4-BE49-F238E27FC236}">
                  <a16:creationId xmlns:a16="http://schemas.microsoft.com/office/drawing/2014/main" id="{B2262F7F-4198-9343-AD7B-BC5B1A66C505}"/>
                </a:ext>
              </a:extLst>
            </p:cNvPr>
            <p:cNvGrpSpPr/>
            <p:nvPr/>
          </p:nvGrpSpPr>
          <p:grpSpPr>
            <a:xfrm>
              <a:off x="2148431" y="6909383"/>
              <a:ext cx="1162252" cy="259753"/>
              <a:chOff x="2148431" y="6909383"/>
              <a:chExt cx="1162252" cy="259753"/>
            </a:xfrm>
            <a:grpFill/>
          </p:grpSpPr>
          <p:sp>
            <p:nvSpPr>
              <p:cNvPr id="14" name="Freeform 3">
                <a:extLst>
                  <a:ext uri="{FF2B5EF4-FFF2-40B4-BE49-F238E27FC236}">
                    <a16:creationId xmlns:a16="http://schemas.microsoft.com/office/drawing/2014/main" id="{E06F2D70-B52C-5F46-944D-BC02F3488BD1}"/>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id="{1A7C841B-0D97-8C45-AECD-9B2E2941D4F9}"/>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id="{EEB1F6EF-4347-254B-9626-9136EC1C8864}"/>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id="{2BC39674-62D6-4A4B-9971-5AB14B2AF8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 name="Group 17">
            <a:extLst>
              <a:ext uri="{FF2B5EF4-FFF2-40B4-BE49-F238E27FC236}">
                <a16:creationId xmlns:a16="http://schemas.microsoft.com/office/drawing/2014/main" id="{A92E01FB-EB7B-124A-B278-9D6993C32C30}"/>
              </a:ext>
            </a:extLst>
          </p:cNvPr>
          <p:cNvGrpSpPr>
            <a:grpSpLocks noChangeAspect="1"/>
          </p:cNvGrpSpPr>
          <p:nvPr/>
        </p:nvGrpSpPr>
        <p:grpSpPr>
          <a:xfrm>
            <a:off x="4754880" y="3582806"/>
            <a:ext cx="320040" cy="226180"/>
            <a:chOff x="12422526" y="7894806"/>
            <a:chExt cx="514452" cy="363576"/>
          </a:xfrm>
          <a:solidFill>
            <a:schemeClr val="bg1"/>
          </a:solidFill>
        </p:grpSpPr>
        <p:sp>
          <p:nvSpPr>
            <p:cNvPr id="19" name="Freeform 18">
              <a:extLst>
                <a:ext uri="{FF2B5EF4-FFF2-40B4-BE49-F238E27FC236}">
                  <a16:creationId xmlns:a16="http://schemas.microsoft.com/office/drawing/2014/main" id="{F5FA2CC3-36EE-2C4C-9ED3-7A3BFF050EA0}"/>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id="{D5A5738E-C114-C54B-8A27-AD27CF633E44}"/>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id="{063CA846-2F16-BF4D-9FB5-0C6E605B3CC1}"/>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Freeform 21">
            <a:extLst>
              <a:ext uri="{FF2B5EF4-FFF2-40B4-BE49-F238E27FC236}">
                <a16:creationId xmlns:a16="http://schemas.microsoft.com/office/drawing/2014/main" id="{DEAE2959-7893-1149-9EDB-8766A46A9D65}"/>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2">
            <a:extLst>
              <a:ext uri="{FF2B5EF4-FFF2-40B4-BE49-F238E27FC236}">
                <a16:creationId xmlns:a16="http://schemas.microsoft.com/office/drawing/2014/main" id="{51F41203-0A2C-B742-B1F5-624CD034CA58}"/>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TextBox 24">
            <a:extLst>
              <a:ext uri="{FF2B5EF4-FFF2-40B4-BE49-F238E27FC236}">
                <a16:creationId xmlns:a16="http://schemas.microsoft.com/office/drawing/2014/main" id="{306D3FB5-CF62-2844-993F-815870279819}"/>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907715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GB" dirty="0"/>
              <a:t>Taiwan, Province of China</a:t>
            </a:r>
            <a:endParaRPr lang="en-US" dirty="0"/>
          </a:p>
        </p:txBody>
      </p:sp>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165</a:t>
            </a:fld>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90% of spend and 75%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3701913047"/>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1302369101"/>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C4930A90-E436-F842-9009-263F65F7289A}"/>
              </a:ext>
            </a:extLst>
          </p:cNvPr>
          <p:cNvPicPr>
            <a:picLocks noChangeAspect="1"/>
          </p:cNvPicPr>
          <p:nvPr/>
        </p:nvPicPr>
        <p:blipFill>
          <a:blip r:embed="rId5"/>
          <a:stretch>
            <a:fillRect/>
          </a:stretch>
        </p:blipFill>
        <p:spPr>
          <a:xfrm>
            <a:off x="237744" y="274320"/>
            <a:ext cx="795528" cy="795528"/>
          </a:xfrm>
          <a:prstGeom prst="rect">
            <a:avLst/>
          </a:prstGeom>
        </p:spPr>
      </p:pic>
    </p:spTree>
    <p:extLst>
      <p:ext uri="{BB962C8B-B14F-4D97-AF65-F5344CB8AC3E}">
        <p14:creationId xmlns:p14="http://schemas.microsoft.com/office/powerpoint/2010/main" val="2376991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Taiwan, Province of China</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166</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3232703328"/>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5" name="Picture 24">
            <a:extLst>
              <a:ext uri="{FF2B5EF4-FFF2-40B4-BE49-F238E27FC236}">
                <a16:creationId xmlns:a16="http://schemas.microsoft.com/office/drawing/2014/main" id="{1F824459-B916-D447-94F5-4B5B13B26221}"/>
              </a:ext>
            </a:extLst>
          </p:cNvPr>
          <p:cNvPicPr>
            <a:picLocks noChangeAspect="1"/>
          </p:cNvPicPr>
          <p:nvPr/>
        </p:nvPicPr>
        <p:blipFill>
          <a:blip r:embed="rId4"/>
          <a:stretch>
            <a:fillRect/>
          </a:stretch>
        </p:blipFill>
        <p:spPr>
          <a:xfrm>
            <a:off x="237744" y="274320"/>
            <a:ext cx="795528" cy="795528"/>
          </a:xfrm>
          <a:prstGeom prst="rect">
            <a:avLst/>
          </a:prstGeom>
        </p:spPr>
      </p:pic>
      <p:sp>
        <p:nvSpPr>
          <p:cNvPr id="35" name="TextBox 34">
            <a:extLst>
              <a:ext uri="{FF2B5EF4-FFF2-40B4-BE49-F238E27FC236}">
                <a16:creationId xmlns:a16="http://schemas.microsoft.com/office/drawing/2014/main" id="{F4B405BD-4E90-614A-B80C-67FC7D49420C}"/>
              </a:ext>
            </a:extLst>
          </p:cNvPr>
          <p:cNvSpPr txBox="1"/>
          <p:nvPr/>
        </p:nvSpPr>
        <p:spPr>
          <a:xfrm>
            <a:off x="3793084" y="4144403"/>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grpSp>
        <p:nvGrpSpPr>
          <p:cNvPr id="29" name="Group 28">
            <a:extLst>
              <a:ext uri="{FF2B5EF4-FFF2-40B4-BE49-F238E27FC236}">
                <a16:creationId xmlns:a16="http://schemas.microsoft.com/office/drawing/2014/main" id="{EA950A17-034F-DC4D-A611-2323E40D5002}"/>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47" name="Freeform 3">
              <a:extLst>
                <a:ext uri="{FF2B5EF4-FFF2-40B4-BE49-F238E27FC236}">
                  <a16:creationId xmlns:a16="http://schemas.microsoft.com/office/drawing/2014/main" id="{F4790678-4FA0-8344-BDFA-4AEC6A1383AB}"/>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49" name="Freeform 3">
              <a:extLst>
                <a:ext uri="{FF2B5EF4-FFF2-40B4-BE49-F238E27FC236}">
                  <a16:creationId xmlns:a16="http://schemas.microsoft.com/office/drawing/2014/main" id="{02B5E217-2B94-584E-BBA1-61E16D5BFAB5}"/>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50" name="Freeform 3">
              <a:extLst>
                <a:ext uri="{FF2B5EF4-FFF2-40B4-BE49-F238E27FC236}">
                  <a16:creationId xmlns:a16="http://schemas.microsoft.com/office/drawing/2014/main" id="{F73F9D46-F3B1-9C4F-BC75-04B7A767D4D6}"/>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1" name="Group 50">
            <a:extLst>
              <a:ext uri="{FF2B5EF4-FFF2-40B4-BE49-F238E27FC236}">
                <a16:creationId xmlns:a16="http://schemas.microsoft.com/office/drawing/2014/main" id="{3F421427-5CB8-D341-8F02-B3752407C253}"/>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2" name="Freeform 51">
              <a:extLst>
                <a:ext uri="{FF2B5EF4-FFF2-40B4-BE49-F238E27FC236}">
                  <a16:creationId xmlns:a16="http://schemas.microsoft.com/office/drawing/2014/main" id="{C5BAE66F-E7CC-D143-8057-3B0B04C2049F}"/>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3" name="Group 52">
              <a:extLst>
                <a:ext uri="{FF2B5EF4-FFF2-40B4-BE49-F238E27FC236}">
                  <a16:creationId xmlns:a16="http://schemas.microsoft.com/office/drawing/2014/main" id="{C862FD32-D07E-684E-A562-B5B464F2D5AA}"/>
                </a:ext>
              </a:extLst>
            </p:cNvPr>
            <p:cNvGrpSpPr/>
            <p:nvPr/>
          </p:nvGrpSpPr>
          <p:grpSpPr>
            <a:xfrm>
              <a:off x="2148431" y="6909383"/>
              <a:ext cx="1162252" cy="259753"/>
              <a:chOff x="2148431" y="6909383"/>
              <a:chExt cx="1162252" cy="259753"/>
            </a:xfrm>
            <a:grpFill/>
          </p:grpSpPr>
          <p:sp>
            <p:nvSpPr>
              <p:cNvPr id="54" name="Freeform 3">
                <a:extLst>
                  <a:ext uri="{FF2B5EF4-FFF2-40B4-BE49-F238E27FC236}">
                    <a16:creationId xmlns:a16="http://schemas.microsoft.com/office/drawing/2014/main" id="{D80EA187-9829-F541-9B03-B823D3E8B3A6}"/>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2524D855-E920-9840-8049-D28E8C37C4BA}"/>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A58E6B7D-587D-0343-B86D-8FAF1E0F266A}"/>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id="{E8B5ACCF-DA7D-D449-9548-82D1C08129F6}"/>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8" name="Group 57">
            <a:extLst>
              <a:ext uri="{FF2B5EF4-FFF2-40B4-BE49-F238E27FC236}">
                <a16:creationId xmlns:a16="http://schemas.microsoft.com/office/drawing/2014/main" id="{6E75BC0B-D9EA-494A-9799-913C0D703161}"/>
              </a:ext>
            </a:extLst>
          </p:cNvPr>
          <p:cNvGrpSpPr>
            <a:grpSpLocks noChangeAspect="1"/>
          </p:cNvGrpSpPr>
          <p:nvPr/>
        </p:nvGrpSpPr>
        <p:grpSpPr>
          <a:xfrm>
            <a:off x="4754880" y="3582806"/>
            <a:ext cx="320040" cy="226180"/>
            <a:chOff x="12422526" y="7894806"/>
            <a:chExt cx="514452" cy="363576"/>
          </a:xfrm>
          <a:solidFill>
            <a:schemeClr val="bg1"/>
          </a:solidFill>
        </p:grpSpPr>
        <p:sp>
          <p:nvSpPr>
            <p:cNvPr id="59" name="Freeform 58">
              <a:extLst>
                <a:ext uri="{FF2B5EF4-FFF2-40B4-BE49-F238E27FC236}">
                  <a16:creationId xmlns:a16="http://schemas.microsoft.com/office/drawing/2014/main" id="{A61117FA-2F20-9941-9FC9-11B4199396E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FF03A4AE-5F8F-0A43-A97A-A339BF6DEF93}"/>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id="{9303563D-B617-224A-BF5A-CE63357716FE}"/>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Freeform 61">
            <a:extLst>
              <a:ext uri="{FF2B5EF4-FFF2-40B4-BE49-F238E27FC236}">
                <a16:creationId xmlns:a16="http://schemas.microsoft.com/office/drawing/2014/main" id="{A9CD4FA2-7A3A-434E-A263-CFA1CC1724CC}"/>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62">
            <a:extLst>
              <a:ext uri="{FF2B5EF4-FFF2-40B4-BE49-F238E27FC236}">
                <a16:creationId xmlns:a16="http://schemas.microsoft.com/office/drawing/2014/main" id="{FCF4D314-57B1-034A-8B15-A182F83B485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TextBox 25">
            <a:extLst>
              <a:ext uri="{FF2B5EF4-FFF2-40B4-BE49-F238E27FC236}">
                <a16:creationId xmlns:a16="http://schemas.microsoft.com/office/drawing/2014/main" id="{4F6B52C2-4E25-BD46-9415-902763A81111}"/>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562393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Taiwan, Province of China</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167</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2164166749"/>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1881ED15-1054-354A-ACB2-54F8DD5FE52C}"/>
              </a:ext>
            </a:extLst>
          </p:cNvPr>
          <p:cNvPicPr>
            <a:picLocks noChangeAspect="1"/>
          </p:cNvPicPr>
          <p:nvPr/>
        </p:nvPicPr>
        <p:blipFill>
          <a:blip r:embed="rId4"/>
          <a:stretch>
            <a:fillRect/>
          </a:stretch>
        </p:blipFill>
        <p:spPr>
          <a:xfrm>
            <a:off x="237744" y="274320"/>
            <a:ext cx="795528" cy="795528"/>
          </a:xfrm>
          <a:prstGeom prst="rect">
            <a:avLst/>
          </a:prstGeom>
        </p:spPr>
      </p:pic>
      <p:grpSp>
        <p:nvGrpSpPr>
          <p:cNvPr id="25" name="Group 24">
            <a:extLst>
              <a:ext uri="{FF2B5EF4-FFF2-40B4-BE49-F238E27FC236}">
                <a16:creationId xmlns:a16="http://schemas.microsoft.com/office/drawing/2014/main" id="{EC90D2EA-7FAA-F746-84C4-934F74011174}"/>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2" name="Freeform 3">
              <a:extLst>
                <a:ext uri="{FF2B5EF4-FFF2-40B4-BE49-F238E27FC236}">
                  <a16:creationId xmlns:a16="http://schemas.microsoft.com/office/drawing/2014/main" id="{22B2BBDE-B01C-6946-947A-6DF5EE9EE2A9}"/>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3" name="Freeform 3">
              <a:extLst>
                <a:ext uri="{FF2B5EF4-FFF2-40B4-BE49-F238E27FC236}">
                  <a16:creationId xmlns:a16="http://schemas.microsoft.com/office/drawing/2014/main" id="{8EB52CD2-3D53-A040-9103-AE85BE40C41C}"/>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4" name="Freeform 3">
              <a:extLst>
                <a:ext uri="{FF2B5EF4-FFF2-40B4-BE49-F238E27FC236}">
                  <a16:creationId xmlns:a16="http://schemas.microsoft.com/office/drawing/2014/main" id="{D7301A91-5732-0A4A-BB82-8BF4CE6E7663}"/>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0" name="Group 49">
            <a:extLst>
              <a:ext uri="{FF2B5EF4-FFF2-40B4-BE49-F238E27FC236}">
                <a16:creationId xmlns:a16="http://schemas.microsoft.com/office/drawing/2014/main" id="{85586404-3A82-FD41-8FFE-9E5D1BBD52ED}"/>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1" name="Freeform 50">
              <a:extLst>
                <a:ext uri="{FF2B5EF4-FFF2-40B4-BE49-F238E27FC236}">
                  <a16:creationId xmlns:a16="http://schemas.microsoft.com/office/drawing/2014/main" id="{0E44480C-D996-2748-A301-5B544D207BC7}"/>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Group 51">
              <a:extLst>
                <a:ext uri="{FF2B5EF4-FFF2-40B4-BE49-F238E27FC236}">
                  <a16:creationId xmlns:a16="http://schemas.microsoft.com/office/drawing/2014/main" id="{AC76ACC4-B62C-2F4F-989D-1E4E689FB1A6}"/>
                </a:ext>
              </a:extLst>
            </p:cNvPr>
            <p:cNvGrpSpPr/>
            <p:nvPr/>
          </p:nvGrpSpPr>
          <p:grpSpPr>
            <a:xfrm>
              <a:off x="2148431" y="6909383"/>
              <a:ext cx="1162252" cy="259753"/>
              <a:chOff x="2148431" y="6909383"/>
              <a:chExt cx="1162252" cy="259753"/>
            </a:xfrm>
            <a:grpFill/>
          </p:grpSpPr>
          <p:sp>
            <p:nvSpPr>
              <p:cNvPr id="53" name="Freeform 3">
                <a:extLst>
                  <a:ext uri="{FF2B5EF4-FFF2-40B4-BE49-F238E27FC236}">
                    <a16:creationId xmlns:a16="http://schemas.microsoft.com/office/drawing/2014/main" id="{4F753DC0-6F98-4745-BF66-93F197E83CC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D51FF2D0-C3BB-0A4F-9428-0A3F6534195E}"/>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53844755-ED40-8C47-9293-3CB5F4987B4E}"/>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439EF6A4-EFD5-D94C-8002-2E7A498F24AF}"/>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Group 56">
            <a:extLst>
              <a:ext uri="{FF2B5EF4-FFF2-40B4-BE49-F238E27FC236}">
                <a16:creationId xmlns:a16="http://schemas.microsoft.com/office/drawing/2014/main" id="{92EF191A-1AF7-EA4A-B366-148D7F7FB2CA}"/>
              </a:ext>
            </a:extLst>
          </p:cNvPr>
          <p:cNvGrpSpPr>
            <a:grpSpLocks noChangeAspect="1"/>
          </p:cNvGrpSpPr>
          <p:nvPr/>
        </p:nvGrpSpPr>
        <p:grpSpPr>
          <a:xfrm>
            <a:off x="4754880" y="3582806"/>
            <a:ext cx="320040" cy="226180"/>
            <a:chOff x="12422526" y="7894806"/>
            <a:chExt cx="514452" cy="363576"/>
          </a:xfrm>
          <a:solidFill>
            <a:schemeClr val="bg1"/>
          </a:solidFill>
        </p:grpSpPr>
        <p:sp>
          <p:nvSpPr>
            <p:cNvPr id="58" name="Freeform 57">
              <a:extLst>
                <a:ext uri="{FF2B5EF4-FFF2-40B4-BE49-F238E27FC236}">
                  <a16:creationId xmlns:a16="http://schemas.microsoft.com/office/drawing/2014/main" id="{85BC807E-582A-2C40-AE95-D6E44480EB82}"/>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F1F0D63A-A566-1D4A-9313-34876E9C6FC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7CE99FB9-8464-5641-9F87-1D95495F72CC}"/>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60">
            <a:extLst>
              <a:ext uri="{FF2B5EF4-FFF2-40B4-BE49-F238E27FC236}">
                <a16:creationId xmlns:a16="http://schemas.microsoft.com/office/drawing/2014/main" id="{62EE0BCC-305D-C848-BDCE-8066A27D58D9}"/>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a:extLst>
              <a:ext uri="{FF2B5EF4-FFF2-40B4-BE49-F238E27FC236}">
                <a16:creationId xmlns:a16="http://schemas.microsoft.com/office/drawing/2014/main" id="{A389357E-F22E-404E-8197-C17A4D55B118}"/>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464CECE4-8DFF-1A40-B641-537CD04830DE}"/>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481908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US" dirty="0"/>
              <a:t>Thailand</a:t>
            </a:r>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87% of spend and 65%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2119581105"/>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477406216"/>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2AC5B88B-9064-3449-AD5A-82E630045511}"/>
              </a:ext>
            </a:extLst>
          </p:cNvPr>
          <p:cNvPicPr>
            <a:picLocks noChangeAspect="1"/>
          </p:cNvPicPr>
          <p:nvPr/>
        </p:nvPicPr>
        <p:blipFill>
          <a:blip r:embed="rId5"/>
          <a:stretch>
            <a:fillRect/>
          </a:stretch>
        </p:blipFill>
        <p:spPr>
          <a:xfrm>
            <a:off x="235490" y="270399"/>
            <a:ext cx="795528" cy="795528"/>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168</a:t>
            </a:fld>
            <a:endParaRPr lang="en-US" dirty="0"/>
          </a:p>
        </p:txBody>
      </p:sp>
    </p:spTree>
    <p:extLst>
      <p:ext uri="{BB962C8B-B14F-4D97-AF65-F5344CB8AC3E}">
        <p14:creationId xmlns:p14="http://schemas.microsoft.com/office/powerpoint/2010/main" val="2276938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Thailand</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169</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1998854021"/>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6" name="Picture 25">
            <a:extLst>
              <a:ext uri="{FF2B5EF4-FFF2-40B4-BE49-F238E27FC236}">
                <a16:creationId xmlns:a16="http://schemas.microsoft.com/office/drawing/2014/main" id="{9121592B-8156-4245-81DD-EDEBEE2F5DED}"/>
              </a:ext>
            </a:extLst>
          </p:cNvPr>
          <p:cNvPicPr>
            <a:picLocks noChangeAspect="1"/>
          </p:cNvPicPr>
          <p:nvPr/>
        </p:nvPicPr>
        <p:blipFill>
          <a:blip r:embed="rId4"/>
          <a:stretch>
            <a:fillRect/>
          </a:stretch>
        </p:blipFill>
        <p:spPr>
          <a:xfrm>
            <a:off x="235490" y="270399"/>
            <a:ext cx="795528" cy="795528"/>
          </a:xfrm>
          <a:prstGeom prst="rect">
            <a:avLst/>
          </a:prstGeom>
        </p:spPr>
      </p:pic>
      <p:sp>
        <p:nvSpPr>
          <p:cNvPr id="35" name="TextBox 34">
            <a:extLst>
              <a:ext uri="{FF2B5EF4-FFF2-40B4-BE49-F238E27FC236}">
                <a16:creationId xmlns:a16="http://schemas.microsoft.com/office/drawing/2014/main" id="{1592716A-509E-C74A-8232-D2FDCFD036A0}"/>
              </a:ext>
            </a:extLst>
          </p:cNvPr>
          <p:cNvSpPr txBox="1"/>
          <p:nvPr/>
        </p:nvSpPr>
        <p:spPr>
          <a:xfrm>
            <a:off x="3785133" y="4144403"/>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grpSp>
        <p:nvGrpSpPr>
          <p:cNvPr id="29" name="Group 28">
            <a:extLst>
              <a:ext uri="{FF2B5EF4-FFF2-40B4-BE49-F238E27FC236}">
                <a16:creationId xmlns:a16="http://schemas.microsoft.com/office/drawing/2014/main" id="{7334DB33-C9B1-0B43-9ACE-20ED59293710}"/>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47" name="Freeform 3">
              <a:extLst>
                <a:ext uri="{FF2B5EF4-FFF2-40B4-BE49-F238E27FC236}">
                  <a16:creationId xmlns:a16="http://schemas.microsoft.com/office/drawing/2014/main" id="{99C85173-801A-AB41-80AD-A578CEBA1A7B}"/>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49" name="Freeform 3">
              <a:extLst>
                <a:ext uri="{FF2B5EF4-FFF2-40B4-BE49-F238E27FC236}">
                  <a16:creationId xmlns:a16="http://schemas.microsoft.com/office/drawing/2014/main" id="{74D07A1E-594F-BC40-AA3A-FA6440EF5094}"/>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50" name="Freeform 3">
              <a:extLst>
                <a:ext uri="{FF2B5EF4-FFF2-40B4-BE49-F238E27FC236}">
                  <a16:creationId xmlns:a16="http://schemas.microsoft.com/office/drawing/2014/main" id="{DB01D5A6-94A3-B148-BDF4-7F2BB10C6D28}"/>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1" name="Group 50">
            <a:extLst>
              <a:ext uri="{FF2B5EF4-FFF2-40B4-BE49-F238E27FC236}">
                <a16:creationId xmlns:a16="http://schemas.microsoft.com/office/drawing/2014/main" id="{15ED71D9-B7F5-9E42-B651-583FF4CF221E}"/>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2" name="Freeform 51">
              <a:extLst>
                <a:ext uri="{FF2B5EF4-FFF2-40B4-BE49-F238E27FC236}">
                  <a16:creationId xmlns:a16="http://schemas.microsoft.com/office/drawing/2014/main" id="{03D0B41E-5FBD-0F42-BE34-74FAB0864F77}"/>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3" name="Group 52">
              <a:extLst>
                <a:ext uri="{FF2B5EF4-FFF2-40B4-BE49-F238E27FC236}">
                  <a16:creationId xmlns:a16="http://schemas.microsoft.com/office/drawing/2014/main" id="{4EC29811-5F19-BD46-BF00-F8CDA6180ACA}"/>
                </a:ext>
              </a:extLst>
            </p:cNvPr>
            <p:cNvGrpSpPr/>
            <p:nvPr/>
          </p:nvGrpSpPr>
          <p:grpSpPr>
            <a:xfrm>
              <a:off x="2148431" y="6909383"/>
              <a:ext cx="1162252" cy="259753"/>
              <a:chOff x="2148431" y="6909383"/>
              <a:chExt cx="1162252" cy="259753"/>
            </a:xfrm>
            <a:grpFill/>
          </p:grpSpPr>
          <p:sp>
            <p:nvSpPr>
              <p:cNvPr id="54" name="Freeform 3">
                <a:extLst>
                  <a:ext uri="{FF2B5EF4-FFF2-40B4-BE49-F238E27FC236}">
                    <a16:creationId xmlns:a16="http://schemas.microsoft.com/office/drawing/2014/main" id="{4D88AFF5-2B94-044B-A642-0982C53CFBD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41BCA8AD-A988-2F4C-9C94-E2C621DA3BD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E1C97299-6F5A-6F46-B04F-F8707D12B467}"/>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id="{13FE9290-AA2C-9642-A7A8-596E99D61BA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8" name="Group 57">
            <a:extLst>
              <a:ext uri="{FF2B5EF4-FFF2-40B4-BE49-F238E27FC236}">
                <a16:creationId xmlns:a16="http://schemas.microsoft.com/office/drawing/2014/main" id="{50AAE6A1-96B0-2C45-AAAE-0CD2E3FA629C}"/>
              </a:ext>
            </a:extLst>
          </p:cNvPr>
          <p:cNvGrpSpPr>
            <a:grpSpLocks noChangeAspect="1"/>
          </p:cNvGrpSpPr>
          <p:nvPr/>
        </p:nvGrpSpPr>
        <p:grpSpPr>
          <a:xfrm>
            <a:off x="4754880" y="3582806"/>
            <a:ext cx="320040" cy="226180"/>
            <a:chOff x="12422526" y="7894806"/>
            <a:chExt cx="514452" cy="363576"/>
          </a:xfrm>
          <a:solidFill>
            <a:schemeClr val="bg1"/>
          </a:solidFill>
        </p:grpSpPr>
        <p:sp>
          <p:nvSpPr>
            <p:cNvPr id="59" name="Freeform 58">
              <a:extLst>
                <a:ext uri="{FF2B5EF4-FFF2-40B4-BE49-F238E27FC236}">
                  <a16:creationId xmlns:a16="http://schemas.microsoft.com/office/drawing/2014/main" id="{E6037CAA-F4AD-5745-8237-8C085A921D62}"/>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CE9AB545-E67E-0945-AD50-2FE8B93B9825}"/>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id="{4ED4D48B-AE11-1642-82D8-E753A9AF6955}"/>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Freeform 61">
            <a:extLst>
              <a:ext uri="{FF2B5EF4-FFF2-40B4-BE49-F238E27FC236}">
                <a16:creationId xmlns:a16="http://schemas.microsoft.com/office/drawing/2014/main" id="{C8A64FCE-8B97-EF4B-83F0-EE23F193B4A5}"/>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62">
            <a:extLst>
              <a:ext uri="{FF2B5EF4-FFF2-40B4-BE49-F238E27FC236}">
                <a16:creationId xmlns:a16="http://schemas.microsoft.com/office/drawing/2014/main" id="{924EA7A9-1CB1-9B4E-9D8F-28C4887BB741}"/>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TextBox 24">
            <a:extLst>
              <a:ext uri="{FF2B5EF4-FFF2-40B4-BE49-F238E27FC236}">
                <a16:creationId xmlns:a16="http://schemas.microsoft.com/office/drawing/2014/main" id="{E746D0FB-65B1-EA41-BB5B-2F2CF84F45A1}"/>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582891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 name="Chart 42">
            <a:extLst>
              <a:ext uri="{FF2B5EF4-FFF2-40B4-BE49-F238E27FC236}">
                <a16:creationId xmlns:a16="http://schemas.microsoft.com/office/drawing/2014/main" id="{82856C30-2B8B-5149-9632-4ED79F57343F}"/>
              </a:ext>
            </a:extLst>
          </p:cNvPr>
          <p:cNvGraphicFramePr/>
          <p:nvPr>
            <p:extLst>
              <p:ext uri="{D42A27DB-BD31-4B8C-83A1-F6EECF244321}">
                <p14:modId xmlns:p14="http://schemas.microsoft.com/office/powerpoint/2010/main" val="515232377"/>
              </p:ext>
            </p:extLst>
          </p:nvPr>
        </p:nvGraphicFramePr>
        <p:xfrm>
          <a:off x="348995" y="1006920"/>
          <a:ext cx="8586458" cy="3384367"/>
        </p:xfrm>
        <a:graphic>
          <a:graphicData uri="http://schemas.openxmlformats.org/drawingml/2006/chart">
            <c:chart xmlns:c="http://schemas.openxmlformats.org/drawingml/2006/chart" xmlns:r="http://schemas.openxmlformats.org/officeDocument/2006/relationships" r:id="rId19"/>
          </a:graphicData>
        </a:graphic>
      </p:graphicFrame>
      <p:sp>
        <p:nvSpPr>
          <p:cNvPr id="67" name="Title 1"/>
          <p:cNvSpPr>
            <a:spLocks noGrp="1"/>
          </p:cNvSpPr>
          <p:nvPr>
            <p:ph type="title"/>
          </p:nvPr>
        </p:nvSpPr>
        <p:spPr/>
        <p:txBody>
          <a:bodyPr/>
          <a:lstStyle/>
          <a:p>
            <a:r>
              <a:rPr lang="en-US" dirty="0"/>
              <a:t>Spend Breakdown by Merchant Acceptance: Asia-Pacific</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17</a:t>
            </a:fld>
            <a:endParaRPr lang="en-US" dirty="0"/>
          </a:p>
        </p:txBody>
      </p:sp>
      <p:sp>
        <p:nvSpPr>
          <p:cNvPr id="71" name="Text Placeholder 3"/>
          <p:cNvSpPr>
            <a:spLocks noGrp="1"/>
          </p:cNvSpPr>
          <p:nvPr>
            <p:ph type="body" sz="quarter" idx="11"/>
          </p:nvPr>
        </p:nvSpPr>
        <p:spPr>
          <a:xfrm>
            <a:off x="387350" y="699982"/>
            <a:ext cx="8371970" cy="332399"/>
          </a:xfrm>
        </p:spPr>
        <p:txBody>
          <a:bodyPr/>
          <a:lstStyle/>
          <a:p>
            <a:r>
              <a:rPr lang="en-GB" dirty="0">
                <a:cs typeface="Arial" pitchFamily="34" charset="0"/>
              </a:rPr>
              <a:t>An analysis of the Concur spend for ~5.6K clients from our client base across the Asia-Pacific region has shown that Amex-accepting merchants account for as much as 99% of spend and no less than 75% of spend.</a:t>
            </a:r>
            <a:r>
              <a:rPr lang="en-GB" baseline="30000" dirty="0">
                <a:cs typeface="Arial" pitchFamily="34" charset="0"/>
              </a:rPr>
              <a:t>1, 2</a:t>
            </a:r>
            <a:endParaRPr lang="en-US" dirty="0">
              <a:cs typeface="Arial" pitchFamily="34" charset="0"/>
            </a:endParaRPr>
          </a:p>
        </p:txBody>
      </p:sp>
      <p:sp>
        <p:nvSpPr>
          <p:cNvPr id="36" name="Slide Number Placeholder 3"/>
          <p:cNvSpPr txBox="1">
            <a:spLocks/>
          </p:cNvSpPr>
          <p:nvPr/>
        </p:nvSpPr>
        <p:spPr bwMode="gray">
          <a:xfrm>
            <a:off x="8101013" y="4981488"/>
            <a:ext cx="868362" cy="16201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57175" indent="-257175" algn="l" defTabSz="342900" rtl="0" eaLnBrk="1" fontAlgn="base" hangingPunct="1">
              <a:lnSpc>
                <a:spcPct val="100000"/>
              </a:lnSpc>
              <a:spcBef>
                <a:spcPts val="0"/>
              </a:spcBef>
              <a:spcAft>
                <a:spcPts val="0"/>
              </a:spcAft>
              <a:buFont typeface="Arial" charset="0"/>
              <a:buNone/>
              <a:defRPr b="0" i="0" kern="1200">
                <a:solidFill>
                  <a:schemeClr val="bg2"/>
                </a:solidFill>
                <a:latin typeface="BentonSans Light" charset="0"/>
                <a:ea typeface="BentonSans Light" charset="0"/>
                <a:cs typeface="BentonSans Light" charset="0"/>
              </a:defRPr>
            </a:lvl1pPr>
            <a:lvl2pPr marL="170260" indent="-170260" algn="l" defTabSz="342900" rtl="0" eaLnBrk="1" fontAlgn="base" hangingPunct="1">
              <a:lnSpc>
                <a:spcPct val="100000"/>
              </a:lnSpc>
              <a:spcBef>
                <a:spcPts val="0"/>
              </a:spcBef>
              <a:spcAft>
                <a:spcPts val="0"/>
              </a:spcAft>
              <a:buFont typeface="Arial" charset="0"/>
              <a:buChar char="•"/>
              <a:defRPr sz="1350" b="0" i="0" kern="1200">
                <a:solidFill>
                  <a:schemeClr val="bg2"/>
                </a:solidFill>
                <a:latin typeface="BentonSans Light" charset="0"/>
                <a:ea typeface="BentonSans Light" charset="0"/>
                <a:cs typeface="BentonSans Light" charset="0"/>
              </a:defRPr>
            </a:lvl2pPr>
            <a:lvl3pPr marL="558404" indent="-216694" algn="l" defTabSz="342900" rtl="0" eaLnBrk="1" fontAlgn="base" hangingPunct="1">
              <a:lnSpc>
                <a:spcPct val="100000"/>
              </a:lnSpc>
              <a:spcBef>
                <a:spcPts val="0"/>
              </a:spcBef>
              <a:spcAft>
                <a:spcPts val="0"/>
              </a:spcAft>
              <a:buFont typeface="Arial" pitchFamily="34" charset="0"/>
              <a:buChar char="–"/>
              <a:defRPr b="0" i="0" kern="1200">
                <a:solidFill>
                  <a:schemeClr val="bg2"/>
                </a:solidFill>
                <a:latin typeface="BentonSans Light" charset="0"/>
                <a:ea typeface="BentonSans Light" charset="0"/>
                <a:cs typeface="BentonSans Light" charset="0"/>
              </a:defRPr>
            </a:lvl3pPr>
            <a:lvl4pPr marL="862013" indent="-171450"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4pPr>
            <a:lvl5pPr marL="1197769" indent="-169069"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endParaRPr lang="en-US" dirty="0">
              <a:solidFill>
                <a:srgbClr val="002663"/>
              </a:solidFill>
            </a:endParaRPr>
          </a:p>
        </p:txBody>
      </p:sp>
      <p:sp>
        <p:nvSpPr>
          <p:cNvPr id="42" name="Text Placeholder 49"/>
          <p:cNvSpPr>
            <a:spLocks noGrp="1"/>
          </p:cNvSpPr>
          <p:nvPr>
            <p:custDataLst>
              <p:tags r:id="rId1"/>
            </p:custDataLst>
          </p:nvPr>
        </p:nvSpPr>
        <p:spPr bwMode="gray">
          <a:xfrm>
            <a:off x="6450516" y="271594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5" name="Text Placeholder 47"/>
          <p:cNvSpPr>
            <a:spLocks noGrp="1"/>
          </p:cNvSpPr>
          <p:nvPr>
            <p:custDataLst>
              <p:tags r:id="rId2"/>
            </p:custDataLst>
          </p:nvPr>
        </p:nvSpPr>
        <p:spPr bwMode="gray">
          <a:xfrm>
            <a:off x="5171785" y="280166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6" name="Text Placeholder 48"/>
          <p:cNvSpPr>
            <a:spLocks noGrp="1"/>
          </p:cNvSpPr>
          <p:nvPr>
            <p:custDataLst>
              <p:tags r:id="rId3"/>
            </p:custDataLst>
          </p:nvPr>
        </p:nvSpPr>
        <p:spPr bwMode="gray">
          <a:xfrm>
            <a:off x="5171785" y="168724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8" name="Text Placeholder 45"/>
          <p:cNvSpPr>
            <a:spLocks noGrp="1"/>
          </p:cNvSpPr>
          <p:nvPr>
            <p:custDataLst>
              <p:tags r:id="rId4"/>
            </p:custDataLst>
          </p:nvPr>
        </p:nvSpPr>
        <p:spPr bwMode="gray">
          <a:xfrm>
            <a:off x="4528848" y="277309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9" name="Text Placeholder 46"/>
          <p:cNvSpPr>
            <a:spLocks noGrp="1"/>
          </p:cNvSpPr>
          <p:nvPr>
            <p:custDataLst>
              <p:tags r:id="rId5"/>
            </p:custDataLst>
          </p:nvPr>
        </p:nvSpPr>
        <p:spPr bwMode="gray">
          <a:xfrm>
            <a:off x="4556232" y="1658669"/>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1" name="Text Placeholder 43"/>
          <p:cNvSpPr>
            <a:spLocks noGrp="1"/>
          </p:cNvSpPr>
          <p:nvPr>
            <p:custDataLst>
              <p:tags r:id="rId6"/>
            </p:custDataLst>
          </p:nvPr>
        </p:nvSpPr>
        <p:spPr bwMode="gray">
          <a:xfrm>
            <a:off x="3885910" y="2740948"/>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2" name="Text Placeholder 44"/>
          <p:cNvSpPr>
            <a:spLocks noGrp="1"/>
          </p:cNvSpPr>
          <p:nvPr>
            <p:custDataLst>
              <p:tags r:id="rId7"/>
            </p:custDataLst>
          </p:nvPr>
        </p:nvSpPr>
        <p:spPr bwMode="gray">
          <a:xfrm>
            <a:off x="3913294" y="1626523"/>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4" name="Text Placeholder 25"/>
          <p:cNvSpPr>
            <a:spLocks noGrp="1"/>
          </p:cNvSpPr>
          <p:nvPr>
            <p:custDataLst>
              <p:tags r:id="rId8"/>
            </p:custDataLst>
          </p:nvPr>
        </p:nvSpPr>
        <p:spPr bwMode="gray">
          <a:xfrm>
            <a:off x="3246544" y="2755235"/>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5" name="Text Placeholder 26"/>
          <p:cNvSpPr>
            <a:spLocks noGrp="1"/>
          </p:cNvSpPr>
          <p:nvPr>
            <p:custDataLst>
              <p:tags r:id="rId9"/>
            </p:custDataLst>
          </p:nvPr>
        </p:nvSpPr>
        <p:spPr bwMode="gray">
          <a:xfrm>
            <a:off x="3273929" y="1640810"/>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7" name="Text Placeholder 18"/>
          <p:cNvSpPr>
            <a:spLocks noGrp="1"/>
          </p:cNvSpPr>
          <p:nvPr>
            <p:custDataLst>
              <p:tags r:id="rId10"/>
            </p:custDataLst>
          </p:nvPr>
        </p:nvSpPr>
        <p:spPr bwMode="gray">
          <a:xfrm>
            <a:off x="2607179" y="271951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9" name="Text Placeholder 13"/>
          <p:cNvSpPr>
            <a:spLocks noGrp="1"/>
          </p:cNvSpPr>
          <p:nvPr>
            <p:custDataLst>
              <p:tags r:id="rId11"/>
            </p:custDataLst>
          </p:nvPr>
        </p:nvSpPr>
        <p:spPr bwMode="gray">
          <a:xfrm>
            <a:off x="1964241" y="287310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0" name="Text Placeholder 14"/>
          <p:cNvSpPr>
            <a:spLocks noGrp="1"/>
          </p:cNvSpPr>
          <p:nvPr>
            <p:custDataLst>
              <p:tags r:id="rId12"/>
            </p:custDataLst>
          </p:nvPr>
        </p:nvSpPr>
        <p:spPr bwMode="gray">
          <a:xfrm>
            <a:off x="1964241" y="1758682"/>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1" name="Text Placeholder 12"/>
          <p:cNvSpPr>
            <a:spLocks noGrp="1"/>
          </p:cNvSpPr>
          <p:nvPr>
            <p:custDataLst>
              <p:tags r:id="rId13"/>
            </p:custDataLst>
          </p:nvPr>
        </p:nvSpPr>
        <p:spPr bwMode="gray">
          <a:xfrm>
            <a:off x="5811150" y="285881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2" name="Text Placeholder 14"/>
          <p:cNvSpPr>
            <a:spLocks noGrp="1"/>
          </p:cNvSpPr>
          <p:nvPr>
            <p:custDataLst>
              <p:tags r:id="rId14"/>
            </p:custDataLst>
          </p:nvPr>
        </p:nvSpPr>
        <p:spPr bwMode="gray">
          <a:xfrm>
            <a:off x="7093454" y="293382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3" name="Text Placeholder 13"/>
          <p:cNvSpPr>
            <a:spLocks noGrp="1"/>
          </p:cNvSpPr>
          <p:nvPr>
            <p:custDataLst>
              <p:tags r:id="rId15"/>
            </p:custDataLst>
          </p:nvPr>
        </p:nvSpPr>
        <p:spPr bwMode="gray">
          <a:xfrm>
            <a:off x="5811150" y="174439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4" name="Text Placeholder 15"/>
          <p:cNvSpPr>
            <a:spLocks noGrp="1"/>
          </p:cNvSpPr>
          <p:nvPr>
            <p:custDataLst>
              <p:tags r:id="rId16"/>
            </p:custDataLst>
          </p:nvPr>
        </p:nvSpPr>
        <p:spPr bwMode="gray">
          <a:xfrm>
            <a:off x="7093454" y="181940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pic>
        <p:nvPicPr>
          <p:cNvPr id="5" name="Picture 4">
            <a:extLst>
              <a:ext uri="{FF2B5EF4-FFF2-40B4-BE49-F238E27FC236}">
                <a16:creationId xmlns:a16="http://schemas.microsoft.com/office/drawing/2014/main" id="{A6978A2A-2219-8647-97BF-5BB62719DDD1}"/>
              </a:ext>
            </a:extLst>
          </p:cNvPr>
          <p:cNvPicPr>
            <a:picLocks noChangeAspect="1"/>
          </p:cNvPicPr>
          <p:nvPr/>
        </p:nvPicPr>
        <p:blipFill>
          <a:blip r:embed="rId20"/>
          <a:stretch>
            <a:fillRect/>
          </a:stretch>
        </p:blipFill>
        <p:spPr>
          <a:xfrm>
            <a:off x="382427" y="1506525"/>
            <a:ext cx="914836" cy="913039"/>
          </a:xfrm>
          <a:prstGeom prst="rect">
            <a:avLst/>
          </a:prstGeom>
        </p:spPr>
      </p:pic>
      <p:sp>
        <p:nvSpPr>
          <p:cNvPr id="26" name="TextBox 25">
            <a:extLst>
              <a:ext uri="{FF2B5EF4-FFF2-40B4-BE49-F238E27FC236}">
                <a16:creationId xmlns:a16="http://schemas.microsoft.com/office/drawing/2014/main" id="{68AC66A4-6585-9A40-B411-AD881796A9C6}"/>
              </a:ext>
            </a:extLst>
          </p:cNvPr>
          <p:cNvSpPr txBox="1"/>
          <p:nvPr/>
        </p:nvSpPr>
        <p:spPr>
          <a:xfrm>
            <a:off x="1132239" y="303330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
        <p:nvSpPr>
          <p:cNvPr id="27" name="Content Placeholder 4">
            <a:extLst>
              <a:ext uri="{FF2B5EF4-FFF2-40B4-BE49-F238E27FC236}">
                <a16:creationId xmlns:a16="http://schemas.microsoft.com/office/drawing/2014/main" id="{21D76428-916C-724C-96EA-AAA8360D1E42}"/>
              </a:ext>
            </a:extLst>
          </p:cNvPr>
          <p:cNvSpPr txBox="1">
            <a:spLocks/>
          </p:cNvSpPr>
          <p:nvPr/>
        </p:nvSpPr>
        <p:spPr>
          <a:xfrm>
            <a:off x="91440" y="4453128"/>
            <a:ext cx="5555599" cy="697114"/>
          </a:xfrm>
          <a:prstGeom prst="rect">
            <a:avLst/>
          </a:prstGeom>
        </p:spPr>
        <p:txBody>
          <a:bodyPr lIns="0" tIns="0" rIns="0" bIns="0">
            <a:spAutoFit/>
          </a:bodyPr>
          <a:lstStyle/>
          <a:p>
            <a:pPr marL="109728" indent="-109728" defTabSz="685800" fontAlgn="auto">
              <a:lnSpc>
                <a:spcPct val="90000"/>
              </a:lnSpc>
              <a:spcBef>
                <a:spcPts val="0"/>
              </a:spcBef>
              <a:spcAft>
                <a:spcPts val="300"/>
              </a:spcAft>
              <a:defRPr/>
            </a:pPr>
            <a:r>
              <a:rPr lang="en-US" sz="600" dirty="0">
                <a:solidFill>
                  <a:schemeClr val="accent5"/>
                </a:solidFill>
                <a:latin typeface="Arial" pitchFamily="34" charset="0"/>
                <a:cs typeface="Arial" pitchFamily="34" charset="0"/>
              </a:rPr>
              <a:t>1	A merchant is determined to be Non-American Express accepting if it could not be found as accepting through the supplier match process and it had no previous record of having an American Express transaction within the data set.</a:t>
            </a:r>
          </a:p>
          <a:p>
            <a:pPr marL="109728" indent="-109728">
              <a:lnSpc>
                <a:spcPct val="90000"/>
              </a:lnSpc>
              <a:spcAft>
                <a:spcPts val="300"/>
              </a:spcAft>
              <a:defRPr/>
            </a:pPr>
            <a:r>
              <a:rPr lang="en-US" sz="600" dirty="0">
                <a:solidFill>
                  <a:schemeClr val="accent5"/>
                </a:solidFill>
                <a:latin typeface="Arial" pitchFamily="34" charset="0"/>
                <a:cs typeface="Arial" pitchFamily="34" charset="0"/>
              </a:rPr>
              <a:t>2	Across countries with $1M+ total spend </a:t>
            </a:r>
            <a:r>
              <a:rPr lang="en-US" sz="600" b="1" u="sng" dirty="0">
                <a:solidFill>
                  <a:schemeClr val="accent5"/>
                </a:solidFill>
                <a:latin typeface="Arial" pitchFamily="34" charset="0"/>
                <a:cs typeface="Arial" pitchFamily="34" charset="0"/>
              </a:rPr>
              <a:t>and</a:t>
            </a:r>
            <a:r>
              <a:rPr lang="en-US" sz="600" dirty="0">
                <a:solidFill>
                  <a:schemeClr val="accent5"/>
                </a:solidFill>
                <a:latin typeface="Arial" pitchFamily="34" charset="0"/>
                <a:cs typeface="Arial" pitchFamily="34" charset="0"/>
              </a:rPr>
              <a:t> 5000+ total merchants</a:t>
            </a:r>
            <a:endParaRPr lang="en-US" sz="600" dirty="0">
              <a:solidFill>
                <a:schemeClr val="accent5"/>
              </a:solidFill>
              <a:ea typeface="BentonSans Book " charset="0"/>
              <a:cs typeface="BentonSans Book " charset="0"/>
            </a:endParaRPr>
          </a:p>
          <a:p>
            <a:pPr defTabSz="457109">
              <a:lnSpc>
                <a:spcPct val="90000"/>
              </a:lnSpc>
              <a:spcAft>
                <a:spcPts val="300"/>
              </a:spcAft>
              <a:defRPr/>
            </a:pPr>
            <a:r>
              <a:rPr lang="en-US" sz="600" dirty="0">
                <a:solidFill>
                  <a:schemeClr val="accent5"/>
                </a:solidFill>
                <a:ea typeface="BentonSans Book " charset="0"/>
                <a:cs typeface="BentonSans Book " charset="0"/>
              </a:rPr>
              <a:t>Source: Based on American Express Analysis of $38.5B in Charge Volume and 275M Transactions spent across ~5.6K AXP clients. Concur Data includes transactions from January 2018 – December 2018 that have gone through the Concur expense management tool. Analysis conducted by American Express and based solely on data provided by Concur.</a:t>
            </a:r>
          </a:p>
          <a:p>
            <a:pPr defTabSz="457109">
              <a:lnSpc>
                <a:spcPct val="90000"/>
              </a:lnSpc>
              <a:spcAft>
                <a:spcPts val="300"/>
              </a:spcAft>
              <a:defRPr/>
            </a:pPr>
            <a:r>
              <a:rPr lang="en-US" sz="600" dirty="0">
                <a:solidFill>
                  <a:schemeClr val="accent5"/>
                </a:solidFill>
                <a:latin typeface="Arial" pitchFamily="34" charset="0"/>
                <a:cs typeface="Arial" pitchFamily="34" charset="0"/>
              </a:rPr>
              <a:t>Note: China estimates should be treated directionally given current capabilities to analyze entries in Chinese characters</a:t>
            </a:r>
            <a:endParaRPr lang="en-US" sz="600" dirty="0">
              <a:solidFill>
                <a:schemeClr val="accent5"/>
              </a:solidFill>
              <a:ea typeface="BentonSans Book " charset="0"/>
              <a:cs typeface="BentonSans Book " charset="0"/>
            </a:endParaRPr>
          </a:p>
        </p:txBody>
      </p:sp>
    </p:spTree>
    <p:extLst>
      <p:ext uri="{BB962C8B-B14F-4D97-AF65-F5344CB8AC3E}">
        <p14:creationId xmlns:p14="http://schemas.microsoft.com/office/powerpoint/2010/main" val="1475357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Thailand</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170</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2587491329"/>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A47E656D-4497-784D-AD44-E468E67BE984}"/>
              </a:ext>
            </a:extLst>
          </p:cNvPr>
          <p:cNvPicPr>
            <a:picLocks noChangeAspect="1"/>
          </p:cNvPicPr>
          <p:nvPr/>
        </p:nvPicPr>
        <p:blipFill>
          <a:blip r:embed="rId4"/>
          <a:stretch>
            <a:fillRect/>
          </a:stretch>
        </p:blipFill>
        <p:spPr>
          <a:xfrm>
            <a:off x="235490" y="270399"/>
            <a:ext cx="795528" cy="795528"/>
          </a:xfrm>
          <a:prstGeom prst="rect">
            <a:avLst/>
          </a:prstGeom>
        </p:spPr>
      </p:pic>
      <p:grpSp>
        <p:nvGrpSpPr>
          <p:cNvPr id="25" name="Group 24">
            <a:extLst>
              <a:ext uri="{FF2B5EF4-FFF2-40B4-BE49-F238E27FC236}">
                <a16:creationId xmlns:a16="http://schemas.microsoft.com/office/drawing/2014/main" id="{21647191-13F5-A44B-A7CB-AEDE348971C1}"/>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2" name="Freeform 3">
              <a:extLst>
                <a:ext uri="{FF2B5EF4-FFF2-40B4-BE49-F238E27FC236}">
                  <a16:creationId xmlns:a16="http://schemas.microsoft.com/office/drawing/2014/main" id="{E55CA519-DCF3-1B43-8377-4F3020AE4E10}"/>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3" name="Freeform 3">
              <a:extLst>
                <a:ext uri="{FF2B5EF4-FFF2-40B4-BE49-F238E27FC236}">
                  <a16:creationId xmlns:a16="http://schemas.microsoft.com/office/drawing/2014/main" id="{3A7BE4EC-A0D6-DB43-B482-7A0B83191DA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4" name="Freeform 3">
              <a:extLst>
                <a:ext uri="{FF2B5EF4-FFF2-40B4-BE49-F238E27FC236}">
                  <a16:creationId xmlns:a16="http://schemas.microsoft.com/office/drawing/2014/main" id="{262F251A-CAE9-ED42-A4B4-5703E7A48555}"/>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0" name="Group 49">
            <a:extLst>
              <a:ext uri="{FF2B5EF4-FFF2-40B4-BE49-F238E27FC236}">
                <a16:creationId xmlns:a16="http://schemas.microsoft.com/office/drawing/2014/main" id="{7A3250BE-58B0-7A4B-BCD2-C5D0924C93B3}"/>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1" name="Freeform 50">
              <a:extLst>
                <a:ext uri="{FF2B5EF4-FFF2-40B4-BE49-F238E27FC236}">
                  <a16:creationId xmlns:a16="http://schemas.microsoft.com/office/drawing/2014/main" id="{3A172758-18FF-064E-8EE3-AD0842E23986}"/>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Group 51">
              <a:extLst>
                <a:ext uri="{FF2B5EF4-FFF2-40B4-BE49-F238E27FC236}">
                  <a16:creationId xmlns:a16="http://schemas.microsoft.com/office/drawing/2014/main" id="{5CBA1A76-A935-8244-8CB9-CA19D2E57F88}"/>
                </a:ext>
              </a:extLst>
            </p:cNvPr>
            <p:cNvGrpSpPr/>
            <p:nvPr/>
          </p:nvGrpSpPr>
          <p:grpSpPr>
            <a:xfrm>
              <a:off x="2148431" y="6909383"/>
              <a:ext cx="1162252" cy="259753"/>
              <a:chOff x="2148431" y="6909383"/>
              <a:chExt cx="1162252" cy="259753"/>
            </a:xfrm>
            <a:grpFill/>
          </p:grpSpPr>
          <p:sp>
            <p:nvSpPr>
              <p:cNvPr id="53" name="Freeform 3">
                <a:extLst>
                  <a:ext uri="{FF2B5EF4-FFF2-40B4-BE49-F238E27FC236}">
                    <a16:creationId xmlns:a16="http://schemas.microsoft.com/office/drawing/2014/main" id="{C436FB61-EAF3-B441-B378-660797E74873}"/>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F312E9B4-C36D-8641-B83A-514E6AE2B11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04B8D896-D7DE-6E42-A592-BBFC145D0CCD}"/>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7C40E3FC-CF2A-A14B-802D-EF24E6373AAC}"/>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Group 56">
            <a:extLst>
              <a:ext uri="{FF2B5EF4-FFF2-40B4-BE49-F238E27FC236}">
                <a16:creationId xmlns:a16="http://schemas.microsoft.com/office/drawing/2014/main" id="{9E092091-980D-994D-9C04-7ACBEC9B7137}"/>
              </a:ext>
            </a:extLst>
          </p:cNvPr>
          <p:cNvGrpSpPr>
            <a:grpSpLocks noChangeAspect="1"/>
          </p:cNvGrpSpPr>
          <p:nvPr/>
        </p:nvGrpSpPr>
        <p:grpSpPr>
          <a:xfrm>
            <a:off x="4754880" y="3582806"/>
            <a:ext cx="320040" cy="226180"/>
            <a:chOff x="12422526" y="7894806"/>
            <a:chExt cx="514452" cy="363576"/>
          </a:xfrm>
          <a:solidFill>
            <a:schemeClr val="bg1"/>
          </a:solidFill>
        </p:grpSpPr>
        <p:sp>
          <p:nvSpPr>
            <p:cNvPr id="58" name="Freeform 57">
              <a:extLst>
                <a:ext uri="{FF2B5EF4-FFF2-40B4-BE49-F238E27FC236}">
                  <a16:creationId xmlns:a16="http://schemas.microsoft.com/office/drawing/2014/main" id="{18E6A606-69BD-6341-8756-9AFD30B3BF84}"/>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F9B4D8AD-7D0D-6246-BC3F-DA014F188283}"/>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004A23A1-3850-F647-9CD1-73096515513E}"/>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60">
            <a:extLst>
              <a:ext uri="{FF2B5EF4-FFF2-40B4-BE49-F238E27FC236}">
                <a16:creationId xmlns:a16="http://schemas.microsoft.com/office/drawing/2014/main" id="{3E551D49-3884-CE4F-9069-05638733429A}"/>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a:extLst>
              <a:ext uri="{FF2B5EF4-FFF2-40B4-BE49-F238E27FC236}">
                <a16:creationId xmlns:a16="http://schemas.microsoft.com/office/drawing/2014/main" id="{6D1DC341-CEF4-A347-B8CF-F493F32656EF}"/>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18C44D7D-03E6-0B44-8E28-3D861F3577EA}"/>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627654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US" dirty="0"/>
              <a:t>Turkey</a:t>
            </a:r>
          </a:p>
        </p:txBody>
      </p:sp>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171</a:t>
            </a:fld>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90% of spend and 77%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2982541935"/>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3291843181"/>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FA4C6636-5F57-DE41-84F6-EC6477B55A3A}"/>
              </a:ext>
            </a:extLst>
          </p:cNvPr>
          <p:cNvPicPr>
            <a:picLocks noChangeAspect="1"/>
          </p:cNvPicPr>
          <p:nvPr/>
        </p:nvPicPr>
        <p:blipFill>
          <a:blip r:embed="rId5"/>
          <a:stretch>
            <a:fillRect/>
          </a:stretch>
        </p:blipFill>
        <p:spPr>
          <a:xfrm>
            <a:off x="235490" y="270399"/>
            <a:ext cx="795528" cy="795528"/>
          </a:xfrm>
          <a:prstGeom prst="rect">
            <a:avLst/>
          </a:prstGeom>
        </p:spPr>
      </p:pic>
    </p:spTree>
    <p:extLst>
      <p:ext uri="{BB962C8B-B14F-4D97-AF65-F5344CB8AC3E}">
        <p14:creationId xmlns:p14="http://schemas.microsoft.com/office/powerpoint/2010/main" val="366992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Turkey</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172</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1161689021"/>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5" name="Picture 24">
            <a:extLst>
              <a:ext uri="{FF2B5EF4-FFF2-40B4-BE49-F238E27FC236}">
                <a16:creationId xmlns:a16="http://schemas.microsoft.com/office/drawing/2014/main" id="{C58E81F7-F53A-2748-9823-942C3CE21BF7}"/>
              </a:ext>
            </a:extLst>
          </p:cNvPr>
          <p:cNvPicPr>
            <a:picLocks noChangeAspect="1"/>
          </p:cNvPicPr>
          <p:nvPr/>
        </p:nvPicPr>
        <p:blipFill>
          <a:blip r:embed="rId4"/>
          <a:stretch>
            <a:fillRect/>
          </a:stretch>
        </p:blipFill>
        <p:spPr>
          <a:xfrm>
            <a:off x="235490" y="270399"/>
            <a:ext cx="795528" cy="795528"/>
          </a:xfrm>
          <a:prstGeom prst="rect">
            <a:avLst/>
          </a:prstGeom>
        </p:spPr>
      </p:pic>
      <p:sp>
        <p:nvSpPr>
          <p:cNvPr id="35" name="TextBox 34">
            <a:extLst>
              <a:ext uri="{FF2B5EF4-FFF2-40B4-BE49-F238E27FC236}">
                <a16:creationId xmlns:a16="http://schemas.microsoft.com/office/drawing/2014/main" id="{987CF201-A66B-B34B-82BC-C98105CA88C9}"/>
              </a:ext>
            </a:extLst>
          </p:cNvPr>
          <p:cNvSpPr txBox="1"/>
          <p:nvPr/>
        </p:nvSpPr>
        <p:spPr>
          <a:xfrm>
            <a:off x="3786766" y="4136654"/>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grpSp>
        <p:nvGrpSpPr>
          <p:cNvPr id="29" name="Group 28">
            <a:extLst>
              <a:ext uri="{FF2B5EF4-FFF2-40B4-BE49-F238E27FC236}">
                <a16:creationId xmlns:a16="http://schemas.microsoft.com/office/drawing/2014/main" id="{B0204A65-8605-8242-A96D-16883090772D}"/>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47" name="Freeform 3">
              <a:extLst>
                <a:ext uri="{FF2B5EF4-FFF2-40B4-BE49-F238E27FC236}">
                  <a16:creationId xmlns:a16="http://schemas.microsoft.com/office/drawing/2014/main" id="{7EEBCF73-2DB9-7C4C-929F-4F2B7330303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49" name="Freeform 3">
              <a:extLst>
                <a:ext uri="{FF2B5EF4-FFF2-40B4-BE49-F238E27FC236}">
                  <a16:creationId xmlns:a16="http://schemas.microsoft.com/office/drawing/2014/main" id="{627CE486-D744-3D46-8D06-ED7906DC4826}"/>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50" name="Freeform 3">
              <a:extLst>
                <a:ext uri="{FF2B5EF4-FFF2-40B4-BE49-F238E27FC236}">
                  <a16:creationId xmlns:a16="http://schemas.microsoft.com/office/drawing/2014/main" id="{926433FC-DD64-DD48-9F44-0FBE4C29CBED}"/>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1" name="Group 50">
            <a:extLst>
              <a:ext uri="{FF2B5EF4-FFF2-40B4-BE49-F238E27FC236}">
                <a16:creationId xmlns:a16="http://schemas.microsoft.com/office/drawing/2014/main" id="{516903B8-35A7-B14C-A2AD-FC4951540150}"/>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2" name="Freeform 51">
              <a:extLst>
                <a:ext uri="{FF2B5EF4-FFF2-40B4-BE49-F238E27FC236}">
                  <a16:creationId xmlns:a16="http://schemas.microsoft.com/office/drawing/2014/main" id="{A80E6698-C165-184B-B54E-252E15299D2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3" name="Group 52">
              <a:extLst>
                <a:ext uri="{FF2B5EF4-FFF2-40B4-BE49-F238E27FC236}">
                  <a16:creationId xmlns:a16="http://schemas.microsoft.com/office/drawing/2014/main" id="{2D07232E-AEA7-A441-A7D5-CA715FC0BB65}"/>
                </a:ext>
              </a:extLst>
            </p:cNvPr>
            <p:cNvGrpSpPr/>
            <p:nvPr/>
          </p:nvGrpSpPr>
          <p:grpSpPr>
            <a:xfrm>
              <a:off x="2148431" y="6909383"/>
              <a:ext cx="1162252" cy="259753"/>
              <a:chOff x="2148431" y="6909383"/>
              <a:chExt cx="1162252" cy="259753"/>
            </a:xfrm>
            <a:grpFill/>
          </p:grpSpPr>
          <p:sp>
            <p:nvSpPr>
              <p:cNvPr id="54" name="Freeform 3">
                <a:extLst>
                  <a:ext uri="{FF2B5EF4-FFF2-40B4-BE49-F238E27FC236}">
                    <a16:creationId xmlns:a16="http://schemas.microsoft.com/office/drawing/2014/main" id="{4F904EFF-73E2-C340-81E3-E65DE04C6996}"/>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57FF5E26-CC65-BB4D-BF8A-BD24A2CBD2DD}"/>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F792C781-B3FB-1641-8796-6F2003E0F7A8}"/>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id="{A3052486-F398-684C-AD38-7887516D6049}"/>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8" name="Group 57">
            <a:extLst>
              <a:ext uri="{FF2B5EF4-FFF2-40B4-BE49-F238E27FC236}">
                <a16:creationId xmlns:a16="http://schemas.microsoft.com/office/drawing/2014/main" id="{C417FC41-486A-ED43-818A-8A155E6FB6E1}"/>
              </a:ext>
            </a:extLst>
          </p:cNvPr>
          <p:cNvGrpSpPr>
            <a:grpSpLocks noChangeAspect="1"/>
          </p:cNvGrpSpPr>
          <p:nvPr/>
        </p:nvGrpSpPr>
        <p:grpSpPr>
          <a:xfrm>
            <a:off x="4754880" y="3582806"/>
            <a:ext cx="320040" cy="226180"/>
            <a:chOff x="12422526" y="7894806"/>
            <a:chExt cx="514452" cy="363576"/>
          </a:xfrm>
          <a:solidFill>
            <a:schemeClr val="bg1"/>
          </a:solidFill>
        </p:grpSpPr>
        <p:sp>
          <p:nvSpPr>
            <p:cNvPr id="59" name="Freeform 58">
              <a:extLst>
                <a:ext uri="{FF2B5EF4-FFF2-40B4-BE49-F238E27FC236}">
                  <a16:creationId xmlns:a16="http://schemas.microsoft.com/office/drawing/2014/main" id="{5CECF721-6290-FA4F-A3B1-B56D135FD34F}"/>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D754BAD2-7D50-A243-A20A-D2BD41DC1434}"/>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id="{AC989E71-DECC-234C-A57F-818E31B8899B}"/>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Freeform 61">
            <a:extLst>
              <a:ext uri="{FF2B5EF4-FFF2-40B4-BE49-F238E27FC236}">
                <a16:creationId xmlns:a16="http://schemas.microsoft.com/office/drawing/2014/main" id="{4822A5CE-8C38-B74F-9C1C-CAEE066E2225}"/>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62">
            <a:extLst>
              <a:ext uri="{FF2B5EF4-FFF2-40B4-BE49-F238E27FC236}">
                <a16:creationId xmlns:a16="http://schemas.microsoft.com/office/drawing/2014/main" id="{8D67B7FC-A651-C244-B933-17D49869BD42}"/>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TextBox 25">
            <a:extLst>
              <a:ext uri="{FF2B5EF4-FFF2-40B4-BE49-F238E27FC236}">
                <a16:creationId xmlns:a16="http://schemas.microsoft.com/office/drawing/2014/main" id="{2258BD01-4E78-A742-A097-78A91B98D3C9}"/>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706326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Turkey</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173</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685211020"/>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C9C30D60-56D7-FD42-BE4C-AB4932FF3057}"/>
              </a:ext>
            </a:extLst>
          </p:cNvPr>
          <p:cNvPicPr>
            <a:picLocks noChangeAspect="1"/>
          </p:cNvPicPr>
          <p:nvPr/>
        </p:nvPicPr>
        <p:blipFill>
          <a:blip r:embed="rId4"/>
          <a:stretch>
            <a:fillRect/>
          </a:stretch>
        </p:blipFill>
        <p:spPr>
          <a:xfrm>
            <a:off x="235490" y="270399"/>
            <a:ext cx="795528" cy="795528"/>
          </a:xfrm>
          <a:prstGeom prst="rect">
            <a:avLst/>
          </a:prstGeom>
        </p:spPr>
      </p:pic>
      <p:grpSp>
        <p:nvGrpSpPr>
          <p:cNvPr id="25" name="Group 24">
            <a:extLst>
              <a:ext uri="{FF2B5EF4-FFF2-40B4-BE49-F238E27FC236}">
                <a16:creationId xmlns:a16="http://schemas.microsoft.com/office/drawing/2014/main" id="{E3041E91-EF77-194F-8E13-73B622878BDF}"/>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2" name="Freeform 3">
              <a:extLst>
                <a:ext uri="{FF2B5EF4-FFF2-40B4-BE49-F238E27FC236}">
                  <a16:creationId xmlns:a16="http://schemas.microsoft.com/office/drawing/2014/main" id="{6E97DEF7-8E9F-3048-9E60-08283F1CEEFC}"/>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3" name="Freeform 3">
              <a:extLst>
                <a:ext uri="{FF2B5EF4-FFF2-40B4-BE49-F238E27FC236}">
                  <a16:creationId xmlns:a16="http://schemas.microsoft.com/office/drawing/2014/main" id="{DB325491-D31B-7741-99A4-C2F1856B4796}"/>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4" name="Freeform 3">
              <a:extLst>
                <a:ext uri="{FF2B5EF4-FFF2-40B4-BE49-F238E27FC236}">
                  <a16:creationId xmlns:a16="http://schemas.microsoft.com/office/drawing/2014/main" id="{AED96778-D53C-7E43-A568-4F77A5413A3D}"/>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0" name="Group 49">
            <a:extLst>
              <a:ext uri="{FF2B5EF4-FFF2-40B4-BE49-F238E27FC236}">
                <a16:creationId xmlns:a16="http://schemas.microsoft.com/office/drawing/2014/main" id="{744FF8CF-ED67-3844-938C-E2477B301177}"/>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1" name="Freeform 50">
              <a:extLst>
                <a:ext uri="{FF2B5EF4-FFF2-40B4-BE49-F238E27FC236}">
                  <a16:creationId xmlns:a16="http://schemas.microsoft.com/office/drawing/2014/main" id="{D0632816-5475-EE4D-B214-E1E8980A1978}"/>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Group 51">
              <a:extLst>
                <a:ext uri="{FF2B5EF4-FFF2-40B4-BE49-F238E27FC236}">
                  <a16:creationId xmlns:a16="http://schemas.microsoft.com/office/drawing/2014/main" id="{2CF1E6CA-4D68-F741-B1B9-A4CC1BC7547B}"/>
                </a:ext>
              </a:extLst>
            </p:cNvPr>
            <p:cNvGrpSpPr/>
            <p:nvPr/>
          </p:nvGrpSpPr>
          <p:grpSpPr>
            <a:xfrm>
              <a:off x="2148431" y="6909383"/>
              <a:ext cx="1162252" cy="259753"/>
              <a:chOff x="2148431" y="6909383"/>
              <a:chExt cx="1162252" cy="259753"/>
            </a:xfrm>
            <a:grpFill/>
          </p:grpSpPr>
          <p:sp>
            <p:nvSpPr>
              <p:cNvPr id="53" name="Freeform 3">
                <a:extLst>
                  <a:ext uri="{FF2B5EF4-FFF2-40B4-BE49-F238E27FC236}">
                    <a16:creationId xmlns:a16="http://schemas.microsoft.com/office/drawing/2014/main" id="{E27892BC-654A-2646-A415-CCAB2F903CF5}"/>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2F1E5848-BB1D-7643-B7B8-935FC43D4ED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2D5CA5F0-4F60-D14B-8E5B-74AF7FCA6D64}"/>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F36FFC6F-0DE2-5248-818D-47599C62D25D}"/>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Group 56">
            <a:extLst>
              <a:ext uri="{FF2B5EF4-FFF2-40B4-BE49-F238E27FC236}">
                <a16:creationId xmlns:a16="http://schemas.microsoft.com/office/drawing/2014/main" id="{2731B8C8-5864-C440-9E3A-2ACEFBFA04A9}"/>
              </a:ext>
            </a:extLst>
          </p:cNvPr>
          <p:cNvGrpSpPr>
            <a:grpSpLocks noChangeAspect="1"/>
          </p:cNvGrpSpPr>
          <p:nvPr/>
        </p:nvGrpSpPr>
        <p:grpSpPr>
          <a:xfrm>
            <a:off x="4754880" y="3582806"/>
            <a:ext cx="320040" cy="226180"/>
            <a:chOff x="12422526" y="7894806"/>
            <a:chExt cx="514452" cy="363576"/>
          </a:xfrm>
          <a:solidFill>
            <a:schemeClr val="bg1"/>
          </a:solidFill>
        </p:grpSpPr>
        <p:sp>
          <p:nvSpPr>
            <p:cNvPr id="58" name="Freeform 57">
              <a:extLst>
                <a:ext uri="{FF2B5EF4-FFF2-40B4-BE49-F238E27FC236}">
                  <a16:creationId xmlns:a16="http://schemas.microsoft.com/office/drawing/2014/main" id="{4794E18D-293E-EE44-B125-E7BF28F9A642}"/>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738F8F43-0BD4-024E-8863-1F1630FF4B3D}"/>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53936917-A5A1-704F-841C-8B73FBD8874D}"/>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60">
            <a:extLst>
              <a:ext uri="{FF2B5EF4-FFF2-40B4-BE49-F238E27FC236}">
                <a16:creationId xmlns:a16="http://schemas.microsoft.com/office/drawing/2014/main" id="{303AC151-F6DE-A54F-8930-2EBD36145AA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a:extLst>
              <a:ext uri="{FF2B5EF4-FFF2-40B4-BE49-F238E27FC236}">
                <a16:creationId xmlns:a16="http://schemas.microsoft.com/office/drawing/2014/main" id="{DF5BBA81-CD7A-BD4C-97F1-C65726D19A41}"/>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DC6D6AA7-0903-1D4F-BD1B-C56B3D90C2BE}"/>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268638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GB" dirty="0"/>
              <a:t>United Arab Emirates</a:t>
            </a:r>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91% of spend and 81%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1289143912"/>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2554467605"/>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96C86DB6-4CC0-2A42-8E74-4A248762A25B}"/>
              </a:ext>
            </a:extLst>
          </p:cNvPr>
          <p:cNvPicPr>
            <a:picLocks noChangeAspect="1"/>
          </p:cNvPicPr>
          <p:nvPr/>
        </p:nvPicPr>
        <p:blipFill>
          <a:blip r:embed="rId5"/>
          <a:stretch>
            <a:fillRect/>
          </a:stretch>
        </p:blipFill>
        <p:spPr>
          <a:xfrm>
            <a:off x="237744" y="270399"/>
            <a:ext cx="795528" cy="795528"/>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174</a:t>
            </a:fld>
            <a:endParaRPr lang="en-US" dirty="0"/>
          </a:p>
        </p:txBody>
      </p:sp>
    </p:spTree>
    <p:extLst>
      <p:ext uri="{BB962C8B-B14F-4D97-AF65-F5344CB8AC3E}">
        <p14:creationId xmlns:p14="http://schemas.microsoft.com/office/powerpoint/2010/main" val="363373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United Arab Emirates</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175</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1930639334"/>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5" name="Picture 24">
            <a:extLst>
              <a:ext uri="{FF2B5EF4-FFF2-40B4-BE49-F238E27FC236}">
                <a16:creationId xmlns:a16="http://schemas.microsoft.com/office/drawing/2014/main" id="{D59B0075-43B0-444C-B9BB-0B6DBF7AF3F0}"/>
              </a:ext>
            </a:extLst>
          </p:cNvPr>
          <p:cNvPicPr>
            <a:picLocks noChangeAspect="1"/>
          </p:cNvPicPr>
          <p:nvPr/>
        </p:nvPicPr>
        <p:blipFill>
          <a:blip r:embed="rId4"/>
          <a:stretch>
            <a:fillRect/>
          </a:stretch>
        </p:blipFill>
        <p:spPr>
          <a:xfrm>
            <a:off x="237744" y="270399"/>
            <a:ext cx="795528" cy="795528"/>
          </a:xfrm>
          <a:prstGeom prst="rect">
            <a:avLst/>
          </a:prstGeom>
        </p:spPr>
      </p:pic>
      <p:grpSp>
        <p:nvGrpSpPr>
          <p:cNvPr id="27" name="Group 26">
            <a:extLst>
              <a:ext uri="{FF2B5EF4-FFF2-40B4-BE49-F238E27FC236}">
                <a16:creationId xmlns:a16="http://schemas.microsoft.com/office/drawing/2014/main" id="{5C341015-8669-1E41-A95E-95C251D57EF7}"/>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0885A8A2-981D-364F-AF2A-799046D6B74B}"/>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B90E553B-B873-2A43-BB79-576FB6846066}"/>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47" name="Freeform 3">
              <a:extLst>
                <a:ext uri="{FF2B5EF4-FFF2-40B4-BE49-F238E27FC236}">
                  <a16:creationId xmlns:a16="http://schemas.microsoft.com/office/drawing/2014/main" id="{752639AA-DD6A-1B4D-AB6F-4C554629FFF5}"/>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49" name="Group 48">
            <a:extLst>
              <a:ext uri="{FF2B5EF4-FFF2-40B4-BE49-F238E27FC236}">
                <a16:creationId xmlns:a16="http://schemas.microsoft.com/office/drawing/2014/main" id="{6D8E6B4C-D14D-B146-8CE0-1098E477D0D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0" name="Freeform 49">
              <a:extLst>
                <a:ext uri="{FF2B5EF4-FFF2-40B4-BE49-F238E27FC236}">
                  <a16:creationId xmlns:a16="http://schemas.microsoft.com/office/drawing/2014/main" id="{1CB24ECB-5AC0-1440-9818-686D9CA5D82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1" name="Group 50">
              <a:extLst>
                <a:ext uri="{FF2B5EF4-FFF2-40B4-BE49-F238E27FC236}">
                  <a16:creationId xmlns:a16="http://schemas.microsoft.com/office/drawing/2014/main" id="{A2BD843F-E7A2-F64D-9DB6-F0BF7CFF5662}"/>
                </a:ext>
              </a:extLst>
            </p:cNvPr>
            <p:cNvGrpSpPr/>
            <p:nvPr/>
          </p:nvGrpSpPr>
          <p:grpSpPr>
            <a:xfrm>
              <a:off x="2148431" y="6909383"/>
              <a:ext cx="1162252" cy="259753"/>
              <a:chOff x="2148431" y="6909383"/>
              <a:chExt cx="1162252" cy="259753"/>
            </a:xfrm>
            <a:grpFill/>
          </p:grpSpPr>
          <p:sp>
            <p:nvSpPr>
              <p:cNvPr id="52" name="Freeform 3">
                <a:extLst>
                  <a:ext uri="{FF2B5EF4-FFF2-40B4-BE49-F238E27FC236}">
                    <a16:creationId xmlns:a16="http://schemas.microsoft.com/office/drawing/2014/main" id="{B94BD0BC-7BB3-1849-8004-F9F654328E30}"/>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id="{BA2B0D87-EB6C-BF4B-A090-CD63EA6C07EF}"/>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962B8DCB-0DAA-F54D-A74C-187FA091EB0B}"/>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C80AA74B-F727-3342-8EAD-742A32C43114}"/>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6" name="Group 55">
            <a:extLst>
              <a:ext uri="{FF2B5EF4-FFF2-40B4-BE49-F238E27FC236}">
                <a16:creationId xmlns:a16="http://schemas.microsoft.com/office/drawing/2014/main" id="{BD844093-31CA-2342-8587-00F4496F8672}"/>
              </a:ext>
            </a:extLst>
          </p:cNvPr>
          <p:cNvGrpSpPr>
            <a:grpSpLocks noChangeAspect="1"/>
          </p:cNvGrpSpPr>
          <p:nvPr/>
        </p:nvGrpSpPr>
        <p:grpSpPr>
          <a:xfrm>
            <a:off x="4754880" y="3582806"/>
            <a:ext cx="320040" cy="226180"/>
            <a:chOff x="12422526" y="7894806"/>
            <a:chExt cx="514452" cy="363576"/>
          </a:xfrm>
          <a:solidFill>
            <a:schemeClr val="bg1"/>
          </a:solidFill>
        </p:grpSpPr>
        <p:sp>
          <p:nvSpPr>
            <p:cNvPr id="57" name="Freeform 56">
              <a:extLst>
                <a:ext uri="{FF2B5EF4-FFF2-40B4-BE49-F238E27FC236}">
                  <a16:creationId xmlns:a16="http://schemas.microsoft.com/office/drawing/2014/main" id="{81A88E8F-1AF5-6D45-91FC-B07E14931D5B}"/>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a16="http://schemas.microsoft.com/office/drawing/2014/main" id="{CCF9208C-33F9-CE48-8009-1BC086C4D817}"/>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535876B8-97A9-5942-84CE-CCB635A03FB5}"/>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Freeform 59">
            <a:extLst>
              <a:ext uri="{FF2B5EF4-FFF2-40B4-BE49-F238E27FC236}">
                <a16:creationId xmlns:a16="http://schemas.microsoft.com/office/drawing/2014/main" id="{2B9F23DB-D2C1-6C4F-AE18-2F4D753DF7F9}"/>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60">
            <a:extLst>
              <a:ext uri="{FF2B5EF4-FFF2-40B4-BE49-F238E27FC236}">
                <a16:creationId xmlns:a16="http://schemas.microsoft.com/office/drawing/2014/main" id="{442DD90E-8625-E945-8595-4E6BEDC5D78B}"/>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CC683467-FE61-AA42-993A-BABAB35765F9}"/>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562115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United Arab Emirates</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176</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4102114516"/>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81D5FBF1-B308-2141-A149-DAF69F1E07A8}"/>
              </a:ext>
            </a:extLst>
          </p:cNvPr>
          <p:cNvPicPr>
            <a:picLocks noChangeAspect="1"/>
          </p:cNvPicPr>
          <p:nvPr/>
        </p:nvPicPr>
        <p:blipFill>
          <a:blip r:embed="rId4"/>
          <a:stretch>
            <a:fillRect/>
          </a:stretch>
        </p:blipFill>
        <p:spPr>
          <a:xfrm>
            <a:off x="237744" y="270399"/>
            <a:ext cx="795528" cy="795528"/>
          </a:xfrm>
          <a:prstGeom prst="rect">
            <a:avLst/>
          </a:prstGeom>
        </p:spPr>
      </p:pic>
      <p:grpSp>
        <p:nvGrpSpPr>
          <p:cNvPr id="25" name="Group 24">
            <a:extLst>
              <a:ext uri="{FF2B5EF4-FFF2-40B4-BE49-F238E27FC236}">
                <a16:creationId xmlns:a16="http://schemas.microsoft.com/office/drawing/2014/main" id="{07F3CA5B-D1BB-424F-B613-ED387C1156C0}"/>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2" name="Freeform 3">
              <a:extLst>
                <a:ext uri="{FF2B5EF4-FFF2-40B4-BE49-F238E27FC236}">
                  <a16:creationId xmlns:a16="http://schemas.microsoft.com/office/drawing/2014/main" id="{81A729A4-F7E7-5D4E-A2FE-D68E130D7A59}"/>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3" name="Freeform 3">
              <a:extLst>
                <a:ext uri="{FF2B5EF4-FFF2-40B4-BE49-F238E27FC236}">
                  <a16:creationId xmlns:a16="http://schemas.microsoft.com/office/drawing/2014/main" id="{0A26ECA2-CEBA-D849-9027-FFD3C8C2FB39}"/>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4" name="Freeform 3">
              <a:extLst>
                <a:ext uri="{FF2B5EF4-FFF2-40B4-BE49-F238E27FC236}">
                  <a16:creationId xmlns:a16="http://schemas.microsoft.com/office/drawing/2014/main" id="{BB38F7E5-9889-CD4E-AC36-C88C89B93C07}"/>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0" name="Group 49">
            <a:extLst>
              <a:ext uri="{FF2B5EF4-FFF2-40B4-BE49-F238E27FC236}">
                <a16:creationId xmlns:a16="http://schemas.microsoft.com/office/drawing/2014/main" id="{70038537-1F65-AF46-A4BE-6C0FFA001429}"/>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1" name="Freeform 50">
              <a:extLst>
                <a:ext uri="{FF2B5EF4-FFF2-40B4-BE49-F238E27FC236}">
                  <a16:creationId xmlns:a16="http://schemas.microsoft.com/office/drawing/2014/main" id="{BFBDB028-1F96-3849-92E1-236B569DA51F}"/>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Group 51">
              <a:extLst>
                <a:ext uri="{FF2B5EF4-FFF2-40B4-BE49-F238E27FC236}">
                  <a16:creationId xmlns:a16="http://schemas.microsoft.com/office/drawing/2014/main" id="{7ED4A31A-7CB7-9E48-9D1E-3B8C05C8624B}"/>
                </a:ext>
              </a:extLst>
            </p:cNvPr>
            <p:cNvGrpSpPr/>
            <p:nvPr/>
          </p:nvGrpSpPr>
          <p:grpSpPr>
            <a:xfrm>
              <a:off x="2148431" y="6909383"/>
              <a:ext cx="1162252" cy="259753"/>
              <a:chOff x="2148431" y="6909383"/>
              <a:chExt cx="1162252" cy="259753"/>
            </a:xfrm>
            <a:grpFill/>
          </p:grpSpPr>
          <p:sp>
            <p:nvSpPr>
              <p:cNvPr id="53" name="Freeform 3">
                <a:extLst>
                  <a:ext uri="{FF2B5EF4-FFF2-40B4-BE49-F238E27FC236}">
                    <a16:creationId xmlns:a16="http://schemas.microsoft.com/office/drawing/2014/main" id="{75BAA180-CF95-7040-AEE2-59789C3E8ECC}"/>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9E053FE3-9329-EF44-9D16-A41EA2B31CD8}"/>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F9F84E9A-EC59-6748-9E18-17B94C5AFEAD}"/>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0043C8EB-0CCC-0448-9803-F8E7D611ADAA}"/>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Group 56">
            <a:extLst>
              <a:ext uri="{FF2B5EF4-FFF2-40B4-BE49-F238E27FC236}">
                <a16:creationId xmlns:a16="http://schemas.microsoft.com/office/drawing/2014/main" id="{E834ACA8-0068-F94A-8F2E-C2050BE31106}"/>
              </a:ext>
            </a:extLst>
          </p:cNvPr>
          <p:cNvGrpSpPr>
            <a:grpSpLocks noChangeAspect="1"/>
          </p:cNvGrpSpPr>
          <p:nvPr/>
        </p:nvGrpSpPr>
        <p:grpSpPr>
          <a:xfrm>
            <a:off x="4754880" y="3582806"/>
            <a:ext cx="320040" cy="226180"/>
            <a:chOff x="12422526" y="7894806"/>
            <a:chExt cx="514452" cy="363576"/>
          </a:xfrm>
          <a:solidFill>
            <a:schemeClr val="bg1"/>
          </a:solidFill>
        </p:grpSpPr>
        <p:sp>
          <p:nvSpPr>
            <p:cNvPr id="58" name="Freeform 57">
              <a:extLst>
                <a:ext uri="{FF2B5EF4-FFF2-40B4-BE49-F238E27FC236}">
                  <a16:creationId xmlns:a16="http://schemas.microsoft.com/office/drawing/2014/main" id="{15D12B9C-0903-3E40-99C4-2FF3B6316260}"/>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87A72120-E951-1E42-8312-288B095B29F8}"/>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53253E76-9414-E44A-AF93-D391C56CBBD8}"/>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60">
            <a:extLst>
              <a:ext uri="{FF2B5EF4-FFF2-40B4-BE49-F238E27FC236}">
                <a16:creationId xmlns:a16="http://schemas.microsoft.com/office/drawing/2014/main" id="{FC284B31-354E-A046-918A-63F2BDCB3D6B}"/>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a:extLst>
              <a:ext uri="{FF2B5EF4-FFF2-40B4-BE49-F238E27FC236}">
                <a16:creationId xmlns:a16="http://schemas.microsoft.com/office/drawing/2014/main" id="{B46F80BD-24AA-F547-9C79-F73A2F50883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34E54FD1-9C16-F84D-880E-6ECD7B0EA2A0}"/>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742027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GB" dirty="0"/>
              <a:t>United Kingdom</a:t>
            </a:r>
            <a:endParaRPr lang="en-US" dirty="0"/>
          </a:p>
        </p:txBody>
      </p:sp>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177</a:t>
            </a:fld>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97% of spend and 95%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1760709069"/>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238722893"/>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10" name="Picture 9">
            <a:extLst>
              <a:ext uri="{FF2B5EF4-FFF2-40B4-BE49-F238E27FC236}">
                <a16:creationId xmlns:a16="http://schemas.microsoft.com/office/drawing/2014/main" id="{CCD3F77C-A547-CE4F-BDB5-1D2A6663F65D}"/>
              </a:ext>
            </a:extLst>
          </p:cNvPr>
          <p:cNvPicPr>
            <a:picLocks noChangeAspect="1"/>
          </p:cNvPicPr>
          <p:nvPr/>
        </p:nvPicPr>
        <p:blipFill>
          <a:blip r:embed="rId5"/>
          <a:stretch>
            <a:fillRect/>
          </a:stretch>
        </p:blipFill>
        <p:spPr>
          <a:xfrm>
            <a:off x="235490" y="270399"/>
            <a:ext cx="795528" cy="795528"/>
          </a:xfrm>
          <a:prstGeom prst="rect">
            <a:avLst/>
          </a:prstGeom>
        </p:spPr>
      </p:pic>
    </p:spTree>
    <p:extLst>
      <p:ext uri="{BB962C8B-B14F-4D97-AF65-F5344CB8AC3E}">
        <p14:creationId xmlns:p14="http://schemas.microsoft.com/office/powerpoint/2010/main" val="1967124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United Kingdom</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178</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1650432449"/>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5" name="Picture 24">
            <a:extLst>
              <a:ext uri="{FF2B5EF4-FFF2-40B4-BE49-F238E27FC236}">
                <a16:creationId xmlns:a16="http://schemas.microsoft.com/office/drawing/2014/main" id="{43128F44-FA7B-CE4B-88B8-C7A97FACF6B6}"/>
              </a:ext>
            </a:extLst>
          </p:cNvPr>
          <p:cNvPicPr>
            <a:picLocks noChangeAspect="1"/>
          </p:cNvPicPr>
          <p:nvPr/>
        </p:nvPicPr>
        <p:blipFill>
          <a:blip r:embed="rId4"/>
          <a:stretch>
            <a:fillRect/>
          </a:stretch>
        </p:blipFill>
        <p:spPr>
          <a:xfrm>
            <a:off x="235490" y="270399"/>
            <a:ext cx="795528" cy="795528"/>
          </a:xfrm>
          <a:prstGeom prst="rect">
            <a:avLst/>
          </a:prstGeom>
        </p:spPr>
      </p:pic>
      <p:grpSp>
        <p:nvGrpSpPr>
          <p:cNvPr id="27" name="Group 26">
            <a:extLst>
              <a:ext uri="{FF2B5EF4-FFF2-40B4-BE49-F238E27FC236}">
                <a16:creationId xmlns:a16="http://schemas.microsoft.com/office/drawing/2014/main" id="{532602EA-9061-5D40-A11C-C46C7F69B306}"/>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EABEA6FC-3DA6-7241-ACA7-E0159BF85C2D}"/>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9D56E9CC-E949-D148-A117-9C884463C6F5}"/>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47" name="Freeform 3">
              <a:extLst>
                <a:ext uri="{FF2B5EF4-FFF2-40B4-BE49-F238E27FC236}">
                  <a16:creationId xmlns:a16="http://schemas.microsoft.com/office/drawing/2014/main" id="{B61A9CD5-7B4D-1241-85DD-B4A0A372B9E3}"/>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49" name="Group 48">
            <a:extLst>
              <a:ext uri="{FF2B5EF4-FFF2-40B4-BE49-F238E27FC236}">
                <a16:creationId xmlns:a16="http://schemas.microsoft.com/office/drawing/2014/main" id="{EB9EA72E-4D96-7C44-B7D6-A7A4D722FEE6}"/>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0" name="Freeform 49">
              <a:extLst>
                <a:ext uri="{FF2B5EF4-FFF2-40B4-BE49-F238E27FC236}">
                  <a16:creationId xmlns:a16="http://schemas.microsoft.com/office/drawing/2014/main" id="{90BE5475-699E-2E43-9F26-E5BDE2DD090B}"/>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1" name="Group 50">
              <a:extLst>
                <a:ext uri="{FF2B5EF4-FFF2-40B4-BE49-F238E27FC236}">
                  <a16:creationId xmlns:a16="http://schemas.microsoft.com/office/drawing/2014/main" id="{8E785F24-148D-8843-A912-13565CAC8CD1}"/>
                </a:ext>
              </a:extLst>
            </p:cNvPr>
            <p:cNvGrpSpPr/>
            <p:nvPr/>
          </p:nvGrpSpPr>
          <p:grpSpPr>
            <a:xfrm>
              <a:off x="2148431" y="6909383"/>
              <a:ext cx="1162252" cy="259753"/>
              <a:chOff x="2148431" y="6909383"/>
              <a:chExt cx="1162252" cy="259753"/>
            </a:xfrm>
            <a:grpFill/>
          </p:grpSpPr>
          <p:sp>
            <p:nvSpPr>
              <p:cNvPr id="52" name="Freeform 3">
                <a:extLst>
                  <a:ext uri="{FF2B5EF4-FFF2-40B4-BE49-F238E27FC236}">
                    <a16:creationId xmlns:a16="http://schemas.microsoft.com/office/drawing/2014/main" id="{29A00C6D-4869-134A-B18C-7E45D736770E}"/>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id="{348E0EA0-48B2-6B46-8CA5-642388A9C70D}"/>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E9F037E5-D946-8645-9EDA-585F77C30CA3}"/>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191C5FB0-C27F-604D-8A29-A2BBDE3C6F02}"/>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6" name="Group 55">
            <a:extLst>
              <a:ext uri="{FF2B5EF4-FFF2-40B4-BE49-F238E27FC236}">
                <a16:creationId xmlns:a16="http://schemas.microsoft.com/office/drawing/2014/main" id="{B3E7174B-1B9F-3F44-9610-205BC57EF373}"/>
              </a:ext>
            </a:extLst>
          </p:cNvPr>
          <p:cNvGrpSpPr>
            <a:grpSpLocks noChangeAspect="1"/>
          </p:cNvGrpSpPr>
          <p:nvPr/>
        </p:nvGrpSpPr>
        <p:grpSpPr>
          <a:xfrm>
            <a:off x="4754880" y="3582806"/>
            <a:ext cx="320040" cy="226180"/>
            <a:chOff x="12422526" y="7894806"/>
            <a:chExt cx="514452" cy="363576"/>
          </a:xfrm>
          <a:solidFill>
            <a:schemeClr val="bg1"/>
          </a:solidFill>
        </p:grpSpPr>
        <p:sp>
          <p:nvSpPr>
            <p:cNvPr id="57" name="Freeform 56">
              <a:extLst>
                <a:ext uri="{FF2B5EF4-FFF2-40B4-BE49-F238E27FC236}">
                  <a16:creationId xmlns:a16="http://schemas.microsoft.com/office/drawing/2014/main" id="{8E9C6678-FB95-8C4A-9AA2-5D2A7FB0FE58}"/>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a16="http://schemas.microsoft.com/office/drawing/2014/main" id="{9D7F36BE-C49A-2948-A407-15DBBAAC84F2}"/>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1043B30E-0BFF-7B44-BC5E-28D25D050287}"/>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Freeform 59">
            <a:extLst>
              <a:ext uri="{FF2B5EF4-FFF2-40B4-BE49-F238E27FC236}">
                <a16:creationId xmlns:a16="http://schemas.microsoft.com/office/drawing/2014/main" id="{C0D0E179-BAD9-1D4B-A4E3-9F29B7BFFE69}"/>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60">
            <a:extLst>
              <a:ext uri="{FF2B5EF4-FFF2-40B4-BE49-F238E27FC236}">
                <a16:creationId xmlns:a16="http://schemas.microsoft.com/office/drawing/2014/main" id="{A58CBD69-C786-254C-8786-EFE1FD4F3F2E}"/>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60D29416-06DF-894D-839D-5C2267E10D32}"/>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514789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United Kingdom</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179</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3680356050"/>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3F1B2341-C7E9-044C-B80C-CBC3605517C3}"/>
              </a:ext>
            </a:extLst>
          </p:cNvPr>
          <p:cNvPicPr>
            <a:picLocks noChangeAspect="1"/>
          </p:cNvPicPr>
          <p:nvPr/>
        </p:nvPicPr>
        <p:blipFill>
          <a:blip r:embed="rId4"/>
          <a:stretch>
            <a:fillRect/>
          </a:stretch>
        </p:blipFill>
        <p:spPr>
          <a:xfrm>
            <a:off x="235490" y="270399"/>
            <a:ext cx="795528" cy="795528"/>
          </a:xfrm>
          <a:prstGeom prst="rect">
            <a:avLst/>
          </a:prstGeom>
        </p:spPr>
      </p:pic>
      <p:grpSp>
        <p:nvGrpSpPr>
          <p:cNvPr id="25" name="Group 24">
            <a:extLst>
              <a:ext uri="{FF2B5EF4-FFF2-40B4-BE49-F238E27FC236}">
                <a16:creationId xmlns:a16="http://schemas.microsoft.com/office/drawing/2014/main" id="{DB62213A-2DC2-0A42-AFD9-71A90E525952}"/>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2" name="Freeform 3">
              <a:extLst>
                <a:ext uri="{FF2B5EF4-FFF2-40B4-BE49-F238E27FC236}">
                  <a16:creationId xmlns:a16="http://schemas.microsoft.com/office/drawing/2014/main" id="{BFE3BE00-9D52-5A46-B2D6-83366BBB7816}"/>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3" name="Freeform 3">
              <a:extLst>
                <a:ext uri="{FF2B5EF4-FFF2-40B4-BE49-F238E27FC236}">
                  <a16:creationId xmlns:a16="http://schemas.microsoft.com/office/drawing/2014/main" id="{11A6AF50-B33A-894C-9387-C23F50680DFB}"/>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4" name="Freeform 3">
              <a:extLst>
                <a:ext uri="{FF2B5EF4-FFF2-40B4-BE49-F238E27FC236}">
                  <a16:creationId xmlns:a16="http://schemas.microsoft.com/office/drawing/2014/main" id="{FA565E4C-02A2-AD42-B71E-5679E7D264B7}"/>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0" name="Group 49">
            <a:extLst>
              <a:ext uri="{FF2B5EF4-FFF2-40B4-BE49-F238E27FC236}">
                <a16:creationId xmlns:a16="http://schemas.microsoft.com/office/drawing/2014/main" id="{6200F527-378A-8949-B472-FA6D80933E10}"/>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1" name="Freeform 50">
              <a:extLst>
                <a:ext uri="{FF2B5EF4-FFF2-40B4-BE49-F238E27FC236}">
                  <a16:creationId xmlns:a16="http://schemas.microsoft.com/office/drawing/2014/main" id="{3A1E5FEF-7396-A142-B9E1-DCB82CEF1285}"/>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Group 51">
              <a:extLst>
                <a:ext uri="{FF2B5EF4-FFF2-40B4-BE49-F238E27FC236}">
                  <a16:creationId xmlns:a16="http://schemas.microsoft.com/office/drawing/2014/main" id="{8AA8039B-0C9E-E947-AC46-D1EA540139E1}"/>
                </a:ext>
              </a:extLst>
            </p:cNvPr>
            <p:cNvGrpSpPr/>
            <p:nvPr/>
          </p:nvGrpSpPr>
          <p:grpSpPr>
            <a:xfrm>
              <a:off x="2148431" y="6909383"/>
              <a:ext cx="1162252" cy="259753"/>
              <a:chOff x="2148431" y="6909383"/>
              <a:chExt cx="1162252" cy="259753"/>
            </a:xfrm>
            <a:grpFill/>
          </p:grpSpPr>
          <p:sp>
            <p:nvSpPr>
              <p:cNvPr id="53" name="Freeform 3">
                <a:extLst>
                  <a:ext uri="{FF2B5EF4-FFF2-40B4-BE49-F238E27FC236}">
                    <a16:creationId xmlns:a16="http://schemas.microsoft.com/office/drawing/2014/main" id="{01305B42-9D46-8D4C-801B-938B5A017219}"/>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E0F491A4-9036-C84D-8700-472D7A5BA9ED}"/>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1FDE553C-4C74-7145-9A11-F99EF0BFBB4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3C766C37-236F-FC4D-B778-B5FC13FF9EBA}"/>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Group 56">
            <a:extLst>
              <a:ext uri="{FF2B5EF4-FFF2-40B4-BE49-F238E27FC236}">
                <a16:creationId xmlns:a16="http://schemas.microsoft.com/office/drawing/2014/main" id="{26C88C52-B030-DF47-919B-A22DD72101C4}"/>
              </a:ext>
            </a:extLst>
          </p:cNvPr>
          <p:cNvGrpSpPr>
            <a:grpSpLocks noChangeAspect="1"/>
          </p:cNvGrpSpPr>
          <p:nvPr/>
        </p:nvGrpSpPr>
        <p:grpSpPr>
          <a:xfrm>
            <a:off x="4754880" y="3582806"/>
            <a:ext cx="320040" cy="226180"/>
            <a:chOff x="12422526" y="7894806"/>
            <a:chExt cx="514452" cy="363576"/>
          </a:xfrm>
          <a:solidFill>
            <a:schemeClr val="bg1"/>
          </a:solidFill>
        </p:grpSpPr>
        <p:sp>
          <p:nvSpPr>
            <p:cNvPr id="58" name="Freeform 57">
              <a:extLst>
                <a:ext uri="{FF2B5EF4-FFF2-40B4-BE49-F238E27FC236}">
                  <a16:creationId xmlns:a16="http://schemas.microsoft.com/office/drawing/2014/main" id="{70A677F8-AADF-884A-A54C-E0DBF4243D31}"/>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B2A6EFB7-1A70-164A-A7F9-D17A34A86B20}"/>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ABDD823C-4F0B-7A4C-AC2D-2BA3D1DF1403}"/>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60">
            <a:extLst>
              <a:ext uri="{FF2B5EF4-FFF2-40B4-BE49-F238E27FC236}">
                <a16:creationId xmlns:a16="http://schemas.microsoft.com/office/drawing/2014/main" id="{E8C58890-0FEF-8541-994F-CE2AB18C6DAF}"/>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a:extLst>
              <a:ext uri="{FF2B5EF4-FFF2-40B4-BE49-F238E27FC236}">
                <a16:creationId xmlns:a16="http://schemas.microsoft.com/office/drawing/2014/main" id="{23091915-9613-904E-A327-913F607B3202}"/>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89DB8137-5EFB-F545-9FE0-C263CAA54850}"/>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120069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 name="Chart 42">
            <a:extLst>
              <a:ext uri="{FF2B5EF4-FFF2-40B4-BE49-F238E27FC236}">
                <a16:creationId xmlns:a16="http://schemas.microsoft.com/office/drawing/2014/main" id="{82856C30-2B8B-5149-9632-4ED79F57343F}"/>
              </a:ext>
            </a:extLst>
          </p:cNvPr>
          <p:cNvGraphicFramePr/>
          <p:nvPr>
            <p:extLst>
              <p:ext uri="{D42A27DB-BD31-4B8C-83A1-F6EECF244321}">
                <p14:modId xmlns:p14="http://schemas.microsoft.com/office/powerpoint/2010/main" val="3640302213"/>
              </p:ext>
            </p:extLst>
          </p:nvPr>
        </p:nvGraphicFramePr>
        <p:xfrm>
          <a:off x="348995" y="1006920"/>
          <a:ext cx="8586458" cy="3384367"/>
        </p:xfrm>
        <a:graphic>
          <a:graphicData uri="http://schemas.openxmlformats.org/drawingml/2006/chart">
            <c:chart xmlns:c="http://schemas.openxmlformats.org/drawingml/2006/chart" xmlns:r="http://schemas.openxmlformats.org/officeDocument/2006/relationships" r:id="rId19"/>
          </a:graphicData>
        </a:graphic>
      </p:graphicFrame>
      <p:sp>
        <p:nvSpPr>
          <p:cNvPr id="67" name="Title 1"/>
          <p:cNvSpPr>
            <a:spLocks noGrp="1"/>
          </p:cNvSpPr>
          <p:nvPr>
            <p:ph type="title"/>
          </p:nvPr>
        </p:nvSpPr>
        <p:spPr/>
        <p:txBody>
          <a:bodyPr/>
          <a:lstStyle/>
          <a:p>
            <a:r>
              <a:rPr lang="en-US" dirty="0"/>
              <a:t>Transactions Breakdown by Merchant Acceptance: Asia-Pacific</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18</a:t>
            </a:fld>
            <a:endParaRPr lang="en-US" dirty="0"/>
          </a:p>
        </p:txBody>
      </p:sp>
      <p:sp>
        <p:nvSpPr>
          <p:cNvPr id="71" name="Text Placeholder 3"/>
          <p:cNvSpPr>
            <a:spLocks noGrp="1"/>
          </p:cNvSpPr>
          <p:nvPr>
            <p:ph type="body" sz="quarter" idx="11"/>
          </p:nvPr>
        </p:nvSpPr>
        <p:spPr>
          <a:xfrm>
            <a:off x="387350" y="699982"/>
            <a:ext cx="8371970" cy="332399"/>
          </a:xfrm>
        </p:spPr>
        <p:txBody>
          <a:bodyPr/>
          <a:lstStyle/>
          <a:p>
            <a:r>
              <a:rPr lang="en-GB" dirty="0">
                <a:cs typeface="Arial" pitchFamily="34" charset="0"/>
              </a:rPr>
              <a:t>An analysis of the Concur spend for ~5.6K clients from our client base across the Asia-Pacific region has shown that Amex-accepting merchants account for as much as 99% of transactions and no less than 49% of transactions.</a:t>
            </a:r>
            <a:r>
              <a:rPr lang="en-GB" baseline="30000" dirty="0">
                <a:cs typeface="Arial" pitchFamily="34" charset="0"/>
              </a:rPr>
              <a:t> 1, 2</a:t>
            </a:r>
            <a:endParaRPr lang="en-US" baseline="30000" dirty="0">
              <a:cs typeface="Arial" pitchFamily="34" charset="0"/>
            </a:endParaRPr>
          </a:p>
        </p:txBody>
      </p:sp>
      <p:sp>
        <p:nvSpPr>
          <p:cNvPr id="36" name="Slide Number Placeholder 3"/>
          <p:cNvSpPr txBox="1">
            <a:spLocks/>
          </p:cNvSpPr>
          <p:nvPr/>
        </p:nvSpPr>
        <p:spPr bwMode="gray">
          <a:xfrm>
            <a:off x="8101013" y="4981488"/>
            <a:ext cx="868362" cy="16201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57175" indent="-257175" algn="l" defTabSz="342900" rtl="0" eaLnBrk="1" fontAlgn="base" hangingPunct="1">
              <a:lnSpc>
                <a:spcPct val="100000"/>
              </a:lnSpc>
              <a:spcBef>
                <a:spcPts val="0"/>
              </a:spcBef>
              <a:spcAft>
                <a:spcPts val="0"/>
              </a:spcAft>
              <a:buFont typeface="Arial" charset="0"/>
              <a:buNone/>
              <a:defRPr b="0" i="0" kern="1200">
                <a:solidFill>
                  <a:schemeClr val="bg2"/>
                </a:solidFill>
                <a:latin typeface="BentonSans Light" charset="0"/>
                <a:ea typeface="BentonSans Light" charset="0"/>
                <a:cs typeface="BentonSans Light" charset="0"/>
              </a:defRPr>
            </a:lvl1pPr>
            <a:lvl2pPr marL="170260" indent="-170260" algn="l" defTabSz="342900" rtl="0" eaLnBrk="1" fontAlgn="base" hangingPunct="1">
              <a:lnSpc>
                <a:spcPct val="100000"/>
              </a:lnSpc>
              <a:spcBef>
                <a:spcPts val="0"/>
              </a:spcBef>
              <a:spcAft>
                <a:spcPts val="0"/>
              </a:spcAft>
              <a:buFont typeface="Arial" charset="0"/>
              <a:buChar char="•"/>
              <a:defRPr sz="1350" b="0" i="0" kern="1200">
                <a:solidFill>
                  <a:schemeClr val="bg2"/>
                </a:solidFill>
                <a:latin typeface="BentonSans Light" charset="0"/>
                <a:ea typeface="BentonSans Light" charset="0"/>
                <a:cs typeface="BentonSans Light" charset="0"/>
              </a:defRPr>
            </a:lvl2pPr>
            <a:lvl3pPr marL="558404" indent="-216694" algn="l" defTabSz="342900" rtl="0" eaLnBrk="1" fontAlgn="base" hangingPunct="1">
              <a:lnSpc>
                <a:spcPct val="100000"/>
              </a:lnSpc>
              <a:spcBef>
                <a:spcPts val="0"/>
              </a:spcBef>
              <a:spcAft>
                <a:spcPts val="0"/>
              </a:spcAft>
              <a:buFont typeface="Arial" pitchFamily="34" charset="0"/>
              <a:buChar char="–"/>
              <a:defRPr b="0" i="0" kern="1200">
                <a:solidFill>
                  <a:schemeClr val="bg2"/>
                </a:solidFill>
                <a:latin typeface="BentonSans Light" charset="0"/>
                <a:ea typeface="BentonSans Light" charset="0"/>
                <a:cs typeface="BentonSans Light" charset="0"/>
              </a:defRPr>
            </a:lvl3pPr>
            <a:lvl4pPr marL="862013" indent="-171450"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4pPr>
            <a:lvl5pPr marL="1197769" indent="-169069"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endParaRPr lang="en-US" dirty="0">
              <a:solidFill>
                <a:srgbClr val="002663"/>
              </a:solidFill>
            </a:endParaRPr>
          </a:p>
        </p:txBody>
      </p:sp>
      <p:sp>
        <p:nvSpPr>
          <p:cNvPr id="42" name="Text Placeholder 49"/>
          <p:cNvSpPr>
            <a:spLocks noGrp="1"/>
          </p:cNvSpPr>
          <p:nvPr>
            <p:custDataLst>
              <p:tags r:id="rId1"/>
            </p:custDataLst>
          </p:nvPr>
        </p:nvSpPr>
        <p:spPr bwMode="gray">
          <a:xfrm>
            <a:off x="6450516" y="271594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5" name="Text Placeholder 47"/>
          <p:cNvSpPr>
            <a:spLocks noGrp="1"/>
          </p:cNvSpPr>
          <p:nvPr>
            <p:custDataLst>
              <p:tags r:id="rId2"/>
            </p:custDataLst>
          </p:nvPr>
        </p:nvSpPr>
        <p:spPr bwMode="gray">
          <a:xfrm>
            <a:off x="5171785" y="280166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6" name="Text Placeholder 48"/>
          <p:cNvSpPr>
            <a:spLocks noGrp="1"/>
          </p:cNvSpPr>
          <p:nvPr>
            <p:custDataLst>
              <p:tags r:id="rId3"/>
            </p:custDataLst>
          </p:nvPr>
        </p:nvSpPr>
        <p:spPr bwMode="gray">
          <a:xfrm>
            <a:off x="5171785" y="168724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8" name="Text Placeholder 45"/>
          <p:cNvSpPr>
            <a:spLocks noGrp="1"/>
          </p:cNvSpPr>
          <p:nvPr>
            <p:custDataLst>
              <p:tags r:id="rId4"/>
            </p:custDataLst>
          </p:nvPr>
        </p:nvSpPr>
        <p:spPr bwMode="gray">
          <a:xfrm>
            <a:off x="4528848" y="277309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9" name="Text Placeholder 46"/>
          <p:cNvSpPr>
            <a:spLocks noGrp="1"/>
          </p:cNvSpPr>
          <p:nvPr>
            <p:custDataLst>
              <p:tags r:id="rId5"/>
            </p:custDataLst>
          </p:nvPr>
        </p:nvSpPr>
        <p:spPr bwMode="gray">
          <a:xfrm>
            <a:off x="4556232" y="1658669"/>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1" name="Text Placeholder 43"/>
          <p:cNvSpPr>
            <a:spLocks noGrp="1"/>
          </p:cNvSpPr>
          <p:nvPr>
            <p:custDataLst>
              <p:tags r:id="rId6"/>
            </p:custDataLst>
          </p:nvPr>
        </p:nvSpPr>
        <p:spPr bwMode="gray">
          <a:xfrm>
            <a:off x="3885910" y="2740948"/>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2" name="Text Placeholder 44"/>
          <p:cNvSpPr>
            <a:spLocks noGrp="1"/>
          </p:cNvSpPr>
          <p:nvPr>
            <p:custDataLst>
              <p:tags r:id="rId7"/>
            </p:custDataLst>
          </p:nvPr>
        </p:nvSpPr>
        <p:spPr bwMode="gray">
          <a:xfrm>
            <a:off x="3913294" y="1626523"/>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4" name="Text Placeholder 25"/>
          <p:cNvSpPr>
            <a:spLocks noGrp="1"/>
          </p:cNvSpPr>
          <p:nvPr>
            <p:custDataLst>
              <p:tags r:id="rId8"/>
            </p:custDataLst>
          </p:nvPr>
        </p:nvSpPr>
        <p:spPr bwMode="gray">
          <a:xfrm>
            <a:off x="3246544" y="2755235"/>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5" name="Text Placeholder 26"/>
          <p:cNvSpPr>
            <a:spLocks noGrp="1"/>
          </p:cNvSpPr>
          <p:nvPr>
            <p:custDataLst>
              <p:tags r:id="rId9"/>
            </p:custDataLst>
          </p:nvPr>
        </p:nvSpPr>
        <p:spPr bwMode="gray">
          <a:xfrm>
            <a:off x="3273929" y="1640810"/>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7" name="Text Placeholder 18"/>
          <p:cNvSpPr>
            <a:spLocks noGrp="1"/>
          </p:cNvSpPr>
          <p:nvPr>
            <p:custDataLst>
              <p:tags r:id="rId10"/>
            </p:custDataLst>
          </p:nvPr>
        </p:nvSpPr>
        <p:spPr bwMode="gray">
          <a:xfrm>
            <a:off x="2607179" y="271951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9" name="Text Placeholder 13"/>
          <p:cNvSpPr>
            <a:spLocks noGrp="1"/>
          </p:cNvSpPr>
          <p:nvPr>
            <p:custDataLst>
              <p:tags r:id="rId11"/>
            </p:custDataLst>
          </p:nvPr>
        </p:nvSpPr>
        <p:spPr bwMode="gray">
          <a:xfrm>
            <a:off x="1964241" y="287310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0" name="Text Placeholder 14"/>
          <p:cNvSpPr>
            <a:spLocks noGrp="1"/>
          </p:cNvSpPr>
          <p:nvPr>
            <p:custDataLst>
              <p:tags r:id="rId12"/>
            </p:custDataLst>
          </p:nvPr>
        </p:nvSpPr>
        <p:spPr bwMode="gray">
          <a:xfrm>
            <a:off x="1964241" y="1758682"/>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1" name="Text Placeholder 12"/>
          <p:cNvSpPr>
            <a:spLocks noGrp="1"/>
          </p:cNvSpPr>
          <p:nvPr>
            <p:custDataLst>
              <p:tags r:id="rId13"/>
            </p:custDataLst>
          </p:nvPr>
        </p:nvSpPr>
        <p:spPr bwMode="gray">
          <a:xfrm>
            <a:off x="5811150" y="285881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2" name="Text Placeholder 14"/>
          <p:cNvSpPr>
            <a:spLocks noGrp="1"/>
          </p:cNvSpPr>
          <p:nvPr>
            <p:custDataLst>
              <p:tags r:id="rId14"/>
            </p:custDataLst>
          </p:nvPr>
        </p:nvSpPr>
        <p:spPr bwMode="gray">
          <a:xfrm>
            <a:off x="7093454" y="293382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3" name="Text Placeholder 13"/>
          <p:cNvSpPr>
            <a:spLocks noGrp="1"/>
          </p:cNvSpPr>
          <p:nvPr>
            <p:custDataLst>
              <p:tags r:id="rId15"/>
            </p:custDataLst>
          </p:nvPr>
        </p:nvSpPr>
        <p:spPr bwMode="gray">
          <a:xfrm>
            <a:off x="5811150" y="174439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4" name="Text Placeholder 15"/>
          <p:cNvSpPr>
            <a:spLocks noGrp="1"/>
          </p:cNvSpPr>
          <p:nvPr>
            <p:custDataLst>
              <p:tags r:id="rId16"/>
            </p:custDataLst>
          </p:nvPr>
        </p:nvSpPr>
        <p:spPr bwMode="gray">
          <a:xfrm>
            <a:off x="7093454" y="181940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pic>
        <p:nvPicPr>
          <p:cNvPr id="5" name="Picture 4">
            <a:extLst>
              <a:ext uri="{FF2B5EF4-FFF2-40B4-BE49-F238E27FC236}">
                <a16:creationId xmlns:a16="http://schemas.microsoft.com/office/drawing/2014/main" id="{A6978A2A-2219-8647-97BF-5BB62719DDD1}"/>
              </a:ext>
            </a:extLst>
          </p:cNvPr>
          <p:cNvPicPr>
            <a:picLocks noChangeAspect="1"/>
          </p:cNvPicPr>
          <p:nvPr/>
        </p:nvPicPr>
        <p:blipFill>
          <a:blip r:embed="rId20"/>
          <a:stretch>
            <a:fillRect/>
          </a:stretch>
        </p:blipFill>
        <p:spPr>
          <a:xfrm>
            <a:off x="382427" y="1506525"/>
            <a:ext cx="914836" cy="913039"/>
          </a:xfrm>
          <a:prstGeom prst="rect">
            <a:avLst/>
          </a:prstGeom>
        </p:spPr>
      </p:pic>
      <p:sp>
        <p:nvSpPr>
          <p:cNvPr id="26" name="Content Placeholder 4">
            <a:extLst>
              <a:ext uri="{FF2B5EF4-FFF2-40B4-BE49-F238E27FC236}">
                <a16:creationId xmlns:a16="http://schemas.microsoft.com/office/drawing/2014/main" id="{58A58831-7549-9D4C-AFFB-16DA4B05F7A0}"/>
              </a:ext>
            </a:extLst>
          </p:cNvPr>
          <p:cNvSpPr txBox="1">
            <a:spLocks/>
          </p:cNvSpPr>
          <p:nvPr/>
        </p:nvSpPr>
        <p:spPr>
          <a:xfrm>
            <a:off x="91440" y="4453128"/>
            <a:ext cx="5555599" cy="697114"/>
          </a:xfrm>
          <a:prstGeom prst="rect">
            <a:avLst/>
          </a:prstGeom>
        </p:spPr>
        <p:txBody>
          <a:bodyPr lIns="0" tIns="0" rIns="0" bIns="0">
            <a:spAutoFit/>
          </a:bodyPr>
          <a:lstStyle/>
          <a:p>
            <a:pPr marL="109728" indent="-109728" defTabSz="685800" fontAlgn="auto">
              <a:lnSpc>
                <a:spcPct val="90000"/>
              </a:lnSpc>
              <a:spcBef>
                <a:spcPts val="0"/>
              </a:spcBef>
              <a:spcAft>
                <a:spcPts val="300"/>
              </a:spcAft>
              <a:defRPr/>
            </a:pPr>
            <a:r>
              <a:rPr lang="en-US" sz="600" dirty="0">
                <a:solidFill>
                  <a:schemeClr val="accent5"/>
                </a:solidFill>
                <a:latin typeface="Arial" pitchFamily="34" charset="0"/>
                <a:cs typeface="Arial" pitchFamily="34" charset="0"/>
              </a:rPr>
              <a:t>1	A merchant is determined to be Non-American Express accepting if it could not be found as accepting through the supplier match process and it had no previous record of having an American Express transaction within the data set.</a:t>
            </a:r>
          </a:p>
          <a:p>
            <a:pPr marL="109728" indent="-109728">
              <a:lnSpc>
                <a:spcPct val="90000"/>
              </a:lnSpc>
              <a:spcAft>
                <a:spcPts val="300"/>
              </a:spcAft>
              <a:defRPr/>
            </a:pPr>
            <a:r>
              <a:rPr lang="en-US" sz="600" dirty="0">
                <a:solidFill>
                  <a:schemeClr val="accent5"/>
                </a:solidFill>
                <a:latin typeface="Arial" pitchFamily="34" charset="0"/>
                <a:cs typeface="Arial" pitchFamily="34" charset="0"/>
              </a:rPr>
              <a:t>2	Across countries with $1M+ total spend </a:t>
            </a:r>
            <a:r>
              <a:rPr lang="en-US" sz="600" b="1" u="sng" dirty="0">
                <a:solidFill>
                  <a:schemeClr val="accent5"/>
                </a:solidFill>
                <a:latin typeface="Arial" pitchFamily="34" charset="0"/>
                <a:cs typeface="Arial" pitchFamily="34" charset="0"/>
              </a:rPr>
              <a:t>and</a:t>
            </a:r>
            <a:r>
              <a:rPr lang="en-US" sz="600" dirty="0">
                <a:solidFill>
                  <a:schemeClr val="accent5"/>
                </a:solidFill>
                <a:latin typeface="Arial" pitchFamily="34" charset="0"/>
                <a:cs typeface="Arial" pitchFamily="34" charset="0"/>
              </a:rPr>
              <a:t> 5000+ total merchants</a:t>
            </a:r>
            <a:endParaRPr lang="en-US" sz="600" dirty="0">
              <a:solidFill>
                <a:schemeClr val="accent5"/>
              </a:solidFill>
              <a:ea typeface="BentonSans Book " charset="0"/>
              <a:cs typeface="BentonSans Book " charset="0"/>
            </a:endParaRPr>
          </a:p>
          <a:p>
            <a:pPr defTabSz="457109">
              <a:lnSpc>
                <a:spcPct val="90000"/>
              </a:lnSpc>
              <a:spcAft>
                <a:spcPts val="300"/>
              </a:spcAft>
              <a:defRPr/>
            </a:pPr>
            <a:r>
              <a:rPr lang="en-US" sz="600" dirty="0">
                <a:solidFill>
                  <a:schemeClr val="accent5"/>
                </a:solidFill>
                <a:ea typeface="BentonSans Book " charset="0"/>
                <a:cs typeface="BentonSans Book " charset="0"/>
              </a:rPr>
              <a:t>Source: Based on American Express Analysis of $38.5B in Charge Volume and 275M Transactions spent across ~5.6K AXP clients. Concur Data includes transactions from January 2018 – December 2018 that have gone through the Concur expense management tool. Analysis conducted by American Express and based solely on data provided by Concur.</a:t>
            </a:r>
          </a:p>
          <a:p>
            <a:pPr defTabSz="457109">
              <a:lnSpc>
                <a:spcPct val="90000"/>
              </a:lnSpc>
              <a:spcAft>
                <a:spcPts val="300"/>
              </a:spcAft>
              <a:defRPr/>
            </a:pPr>
            <a:r>
              <a:rPr lang="en-US" sz="600" dirty="0">
                <a:solidFill>
                  <a:schemeClr val="accent5"/>
                </a:solidFill>
                <a:latin typeface="Arial" pitchFamily="34" charset="0"/>
                <a:cs typeface="Arial" pitchFamily="34" charset="0"/>
              </a:rPr>
              <a:t>Note: China estimates should be treated directionally given current capabilities to analyze entries in Chinese characters</a:t>
            </a:r>
            <a:endParaRPr lang="en-US" sz="600" dirty="0">
              <a:solidFill>
                <a:schemeClr val="accent5"/>
              </a:solidFill>
              <a:ea typeface="BentonSans Book " charset="0"/>
              <a:cs typeface="BentonSans Book " charset="0"/>
            </a:endParaRPr>
          </a:p>
        </p:txBody>
      </p:sp>
      <p:sp>
        <p:nvSpPr>
          <p:cNvPr id="27" name="TextBox 26">
            <a:extLst>
              <a:ext uri="{FF2B5EF4-FFF2-40B4-BE49-F238E27FC236}">
                <a16:creationId xmlns:a16="http://schemas.microsoft.com/office/drawing/2014/main" id="{1D6C48DA-BE20-274B-9C80-BC896DCA90CC}"/>
              </a:ext>
            </a:extLst>
          </p:cNvPr>
          <p:cNvSpPr txBox="1"/>
          <p:nvPr/>
        </p:nvSpPr>
        <p:spPr>
          <a:xfrm>
            <a:off x="1132239" y="303330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068623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US" dirty="0"/>
              <a:t>United States</a:t>
            </a:r>
          </a:p>
        </p:txBody>
      </p:sp>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180</a:t>
            </a:fld>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98% of spend and 97%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4214979983"/>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808672454"/>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10" name="Picture 9">
            <a:extLst>
              <a:ext uri="{FF2B5EF4-FFF2-40B4-BE49-F238E27FC236}">
                <a16:creationId xmlns:a16="http://schemas.microsoft.com/office/drawing/2014/main" id="{A1D62E56-B981-CB4B-999D-42237A8B71D6}"/>
              </a:ext>
            </a:extLst>
          </p:cNvPr>
          <p:cNvPicPr>
            <a:picLocks noChangeAspect="1"/>
          </p:cNvPicPr>
          <p:nvPr/>
        </p:nvPicPr>
        <p:blipFill>
          <a:blip r:embed="rId5"/>
          <a:stretch>
            <a:fillRect/>
          </a:stretch>
        </p:blipFill>
        <p:spPr>
          <a:xfrm>
            <a:off x="237744" y="274320"/>
            <a:ext cx="795528" cy="795528"/>
          </a:xfrm>
          <a:prstGeom prst="rect">
            <a:avLst/>
          </a:prstGeom>
        </p:spPr>
      </p:pic>
    </p:spTree>
    <p:extLst>
      <p:ext uri="{BB962C8B-B14F-4D97-AF65-F5344CB8AC3E}">
        <p14:creationId xmlns:p14="http://schemas.microsoft.com/office/powerpoint/2010/main" val="3147386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United States</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181</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1387464830"/>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5" name="Picture 24">
            <a:extLst>
              <a:ext uri="{FF2B5EF4-FFF2-40B4-BE49-F238E27FC236}">
                <a16:creationId xmlns:a16="http://schemas.microsoft.com/office/drawing/2014/main" id="{F4528587-C452-D340-BC57-833796E66F13}"/>
              </a:ext>
            </a:extLst>
          </p:cNvPr>
          <p:cNvPicPr>
            <a:picLocks noChangeAspect="1"/>
          </p:cNvPicPr>
          <p:nvPr/>
        </p:nvPicPr>
        <p:blipFill>
          <a:blip r:embed="rId4"/>
          <a:stretch>
            <a:fillRect/>
          </a:stretch>
        </p:blipFill>
        <p:spPr>
          <a:xfrm>
            <a:off x="237744" y="274320"/>
            <a:ext cx="795528" cy="795528"/>
          </a:xfrm>
          <a:prstGeom prst="rect">
            <a:avLst/>
          </a:prstGeom>
        </p:spPr>
      </p:pic>
      <p:grpSp>
        <p:nvGrpSpPr>
          <p:cNvPr id="27" name="Group 26">
            <a:extLst>
              <a:ext uri="{FF2B5EF4-FFF2-40B4-BE49-F238E27FC236}">
                <a16:creationId xmlns:a16="http://schemas.microsoft.com/office/drawing/2014/main" id="{548A340F-AC88-0D4B-8710-EFC3907A6AB9}"/>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C6978142-6624-834D-8AC8-CD74CFD3A1F5}"/>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2F38B7F7-B48F-2E49-8402-E8345F29EA0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47" name="Freeform 3">
              <a:extLst>
                <a:ext uri="{FF2B5EF4-FFF2-40B4-BE49-F238E27FC236}">
                  <a16:creationId xmlns:a16="http://schemas.microsoft.com/office/drawing/2014/main" id="{ED41D186-06AC-5149-8070-393B523D9356}"/>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49" name="Group 48">
            <a:extLst>
              <a:ext uri="{FF2B5EF4-FFF2-40B4-BE49-F238E27FC236}">
                <a16:creationId xmlns:a16="http://schemas.microsoft.com/office/drawing/2014/main" id="{9DD2E76F-8AED-4041-A8EB-9636035DD9CD}"/>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0" name="Freeform 49">
              <a:extLst>
                <a:ext uri="{FF2B5EF4-FFF2-40B4-BE49-F238E27FC236}">
                  <a16:creationId xmlns:a16="http://schemas.microsoft.com/office/drawing/2014/main" id="{77104EE4-D023-B140-9D91-CC2B02C55E63}"/>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1" name="Group 50">
              <a:extLst>
                <a:ext uri="{FF2B5EF4-FFF2-40B4-BE49-F238E27FC236}">
                  <a16:creationId xmlns:a16="http://schemas.microsoft.com/office/drawing/2014/main" id="{5A67A194-F744-024C-AA07-72DCB87B6E4F}"/>
                </a:ext>
              </a:extLst>
            </p:cNvPr>
            <p:cNvGrpSpPr/>
            <p:nvPr/>
          </p:nvGrpSpPr>
          <p:grpSpPr>
            <a:xfrm>
              <a:off x="2148431" y="6909383"/>
              <a:ext cx="1162252" cy="259753"/>
              <a:chOff x="2148431" y="6909383"/>
              <a:chExt cx="1162252" cy="259753"/>
            </a:xfrm>
            <a:grpFill/>
          </p:grpSpPr>
          <p:sp>
            <p:nvSpPr>
              <p:cNvPr id="52" name="Freeform 3">
                <a:extLst>
                  <a:ext uri="{FF2B5EF4-FFF2-40B4-BE49-F238E27FC236}">
                    <a16:creationId xmlns:a16="http://schemas.microsoft.com/office/drawing/2014/main" id="{6DC2ED78-6020-DA4B-96CE-296BE7AFAAE1}"/>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id="{C248C2A7-FA98-D04F-8AA8-DD71406C8BB6}"/>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54E075AF-9A56-5F46-B21E-A46B8FB9A0B6}"/>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B391D618-F877-6347-A9C2-1DE69510633F}"/>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6" name="Group 55">
            <a:extLst>
              <a:ext uri="{FF2B5EF4-FFF2-40B4-BE49-F238E27FC236}">
                <a16:creationId xmlns:a16="http://schemas.microsoft.com/office/drawing/2014/main" id="{557DD1E7-D0AA-AA48-B6C1-DEF76253097A}"/>
              </a:ext>
            </a:extLst>
          </p:cNvPr>
          <p:cNvGrpSpPr>
            <a:grpSpLocks noChangeAspect="1"/>
          </p:cNvGrpSpPr>
          <p:nvPr/>
        </p:nvGrpSpPr>
        <p:grpSpPr>
          <a:xfrm>
            <a:off x="4754880" y="3582806"/>
            <a:ext cx="320040" cy="226180"/>
            <a:chOff x="12422526" y="7894806"/>
            <a:chExt cx="514452" cy="363576"/>
          </a:xfrm>
          <a:solidFill>
            <a:schemeClr val="bg1"/>
          </a:solidFill>
        </p:grpSpPr>
        <p:sp>
          <p:nvSpPr>
            <p:cNvPr id="57" name="Freeform 56">
              <a:extLst>
                <a:ext uri="{FF2B5EF4-FFF2-40B4-BE49-F238E27FC236}">
                  <a16:creationId xmlns:a16="http://schemas.microsoft.com/office/drawing/2014/main" id="{A74AE4D1-86CF-284E-A64B-0F4193E42F11}"/>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a16="http://schemas.microsoft.com/office/drawing/2014/main" id="{73445FE8-D022-E540-8F29-2C6F404B8022}"/>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1AA20C61-2FF5-2D41-8D9D-27D5038181BB}"/>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Freeform 59">
            <a:extLst>
              <a:ext uri="{FF2B5EF4-FFF2-40B4-BE49-F238E27FC236}">
                <a16:creationId xmlns:a16="http://schemas.microsoft.com/office/drawing/2014/main" id="{B578CDB9-24A1-C345-A76A-30DAA0CB2D7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60">
            <a:extLst>
              <a:ext uri="{FF2B5EF4-FFF2-40B4-BE49-F238E27FC236}">
                <a16:creationId xmlns:a16="http://schemas.microsoft.com/office/drawing/2014/main" id="{86E87F35-B7BA-A74F-8AF6-8C1A7CB6D19B}"/>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1228E34C-C7B9-294B-AE72-2FAB80C7701F}"/>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576117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United States</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182</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1634165964"/>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543B61C1-157E-AD4E-964D-9FF117E18AA1}"/>
              </a:ext>
            </a:extLst>
          </p:cNvPr>
          <p:cNvPicPr>
            <a:picLocks noChangeAspect="1"/>
          </p:cNvPicPr>
          <p:nvPr/>
        </p:nvPicPr>
        <p:blipFill>
          <a:blip r:embed="rId4"/>
          <a:stretch>
            <a:fillRect/>
          </a:stretch>
        </p:blipFill>
        <p:spPr>
          <a:xfrm>
            <a:off x="237744" y="274320"/>
            <a:ext cx="795528" cy="795528"/>
          </a:xfrm>
          <a:prstGeom prst="rect">
            <a:avLst/>
          </a:prstGeom>
        </p:spPr>
      </p:pic>
      <p:grpSp>
        <p:nvGrpSpPr>
          <p:cNvPr id="25" name="Group 24">
            <a:extLst>
              <a:ext uri="{FF2B5EF4-FFF2-40B4-BE49-F238E27FC236}">
                <a16:creationId xmlns:a16="http://schemas.microsoft.com/office/drawing/2014/main" id="{E89C745A-C0B2-FB4B-B3D7-F07F3E302743}"/>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2" name="Freeform 3">
              <a:extLst>
                <a:ext uri="{FF2B5EF4-FFF2-40B4-BE49-F238E27FC236}">
                  <a16:creationId xmlns:a16="http://schemas.microsoft.com/office/drawing/2014/main" id="{657DF9E3-0A22-3941-8623-A1038EA6D7B2}"/>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3" name="Freeform 3">
              <a:extLst>
                <a:ext uri="{FF2B5EF4-FFF2-40B4-BE49-F238E27FC236}">
                  <a16:creationId xmlns:a16="http://schemas.microsoft.com/office/drawing/2014/main" id="{4294682E-14C6-AF45-9A12-C0FD50DDC05B}"/>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4" name="Freeform 3">
              <a:extLst>
                <a:ext uri="{FF2B5EF4-FFF2-40B4-BE49-F238E27FC236}">
                  <a16:creationId xmlns:a16="http://schemas.microsoft.com/office/drawing/2014/main" id="{8B432F20-3077-114E-8338-26100753D9E6}"/>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0" name="Group 49">
            <a:extLst>
              <a:ext uri="{FF2B5EF4-FFF2-40B4-BE49-F238E27FC236}">
                <a16:creationId xmlns:a16="http://schemas.microsoft.com/office/drawing/2014/main" id="{93DD9399-6DA6-CD40-AB0A-F0FB31EB40C1}"/>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1" name="Freeform 50">
              <a:extLst>
                <a:ext uri="{FF2B5EF4-FFF2-40B4-BE49-F238E27FC236}">
                  <a16:creationId xmlns:a16="http://schemas.microsoft.com/office/drawing/2014/main" id="{880D10D2-39A3-9545-ACF9-F000A8968232}"/>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Group 51">
              <a:extLst>
                <a:ext uri="{FF2B5EF4-FFF2-40B4-BE49-F238E27FC236}">
                  <a16:creationId xmlns:a16="http://schemas.microsoft.com/office/drawing/2014/main" id="{B5C0979B-00B7-1943-BFC2-6D6316630013}"/>
                </a:ext>
              </a:extLst>
            </p:cNvPr>
            <p:cNvGrpSpPr/>
            <p:nvPr/>
          </p:nvGrpSpPr>
          <p:grpSpPr>
            <a:xfrm>
              <a:off x="2148431" y="6909383"/>
              <a:ext cx="1162252" cy="259753"/>
              <a:chOff x="2148431" y="6909383"/>
              <a:chExt cx="1162252" cy="259753"/>
            </a:xfrm>
            <a:grpFill/>
          </p:grpSpPr>
          <p:sp>
            <p:nvSpPr>
              <p:cNvPr id="53" name="Freeform 3">
                <a:extLst>
                  <a:ext uri="{FF2B5EF4-FFF2-40B4-BE49-F238E27FC236}">
                    <a16:creationId xmlns:a16="http://schemas.microsoft.com/office/drawing/2014/main" id="{0D0F11C7-FFB9-2546-A833-3738FC6F4CF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C185B9BD-BA3F-9445-84C7-8110298011DB}"/>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358171C6-C694-644A-BB2C-FF26D7E635B8}"/>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DB34771F-E644-CC4A-AD2E-C2F1819C8183}"/>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Group 56">
            <a:extLst>
              <a:ext uri="{FF2B5EF4-FFF2-40B4-BE49-F238E27FC236}">
                <a16:creationId xmlns:a16="http://schemas.microsoft.com/office/drawing/2014/main" id="{D5C0FE13-95FF-6D4E-801C-5267EA84E9B5}"/>
              </a:ext>
            </a:extLst>
          </p:cNvPr>
          <p:cNvGrpSpPr>
            <a:grpSpLocks noChangeAspect="1"/>
          </p:cNvGrpSpPr>
          <p:nvPr/>
        </p:nvGrpSpPr>
        <p:grpSpPr>
          <a:xfrm>
            <a:off x="4754880" y="3582806"/>
            <a:ext cx="320040" cy="226180"/>
            <a:chOff x="12422526" y="7894806"/>
            <a:chExt cx="514452" cy="363576"/>
          </a:xfrm>
          <a:solidFill>
            <a:schemeClr val="bg1"/>
          </a:solidFill>
        </p:grpSpPr>
        <p:sp>
          <p:nvSpPr>
            <p:cNvPr id="58" name="Freeform 57">
              <a:extLst>
                <a:ext uri="{FF2B5EF4-FFF2-40B4-BE49-F238E27FC236}">
                  <a16:creationId xmlns:a16="http://schemas.microsoft.com/office/drawing/2014/main" id="{FDF31CFB-B030-0F49-B5E3-3A66D984E778}"/>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FCD08380-441A-434C-A187-B53494B5416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52535C3D-87AA-AB4E-BEA6-D93F5802CCC2}"/>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60">
            <a:extLst>
              <a:ext uri="{FF2B5EF4-FFF2-40B4-BE49-F238E27FC236}">
                <a16:creationId xmlns:a16="http://schemas.microsoft.com/office/drawing/2014/main" id="{E61CE2FD-751F-AD47-AD02-101441DB53A5}"/>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a:extLst>
              <a:ext uri="{FF2B5EF4-FFF2-40B4-BE49-F238E27FC236}">
                <a16:creationId xmlns:a16="http://schemas.microsoft.com/office/drawing/2014/main" id="{B0D2C2BC-4312-D146-8A0D-71F4BC5AF797}"/>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690F5853-DA3D-AF41-9F54-E7525FCAB4E3}"/>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737813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GB" dirty="0"/>
              <a:t>Vietnam</a:t>
            </a:r>
            <a:endParaRPr lang="en-US" dirty="0"/>
          </a:p>
        </p:txBody>
      </p:sp>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183</a:t>
            </a:fld>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75% of spend and 49%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2968685270"/>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275928944"/>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10" name="Picture 9">
            <a:extLst>
              <a:ext uri="{FF2B5EF4-FFF2-40B4-BE49-F238E27FC236}">
                <a16:creationId xmlns:a16="http://schemas.microsoft.com/office/drawing/2014/main" id="{AA470C60-1293-8C4D-8209-F614E37390E8}"/>
              </a:ext>
            </a:extLst>
          </p:cNvPr>
          <p:cNvPicPr>
            <a:picLocks noChangeAspect="1"/>
          </p:cNvPicPr>
          <p:nvPr/>
        </p:nvPicPr>
        <p:blipFill>
          <a:blip r:embed="rId5"/>
          <a:stretch>
            <a:fillRect/>
          </a:stretch>
        </p:blipFill>
        <p:spPr>
          <a:xfrm>
            <a:off x="237744" y="274320"/>
            <a:ext cx="795528" cy="795528"/>
          </a:xfrm>
          <a:prstGeom prst="rect">
            <a:avLst/>
          </a:prstGeom>
        </p:spPr>
      </p:pic>
    </p:spTree>
    <p:extLst>
      <p:ext uri="{BB962C8B-B14F-4D97-AF65-F5344CB8AC3E}">
        <p14:creationId xmlns:p14="http://schemas.microsoft.com/office/powerpoint/2010/main" val="3270852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Vietnam</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184</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2788423327"/>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5" name="Picture 24">
            <a:extLst>
              <a:ext uri="{FF2B5EF4-FFF2-40B4-BE49-F238E27FC236}">
                <a16:creationId xmlns:a16="http://schemas.microsoft.com/office/drawing/2014/main" id="{8490EF42-CEFD-1543-9138-ED3AC1A80AB0}"/>
              </a:ext>
            </a:extLst>
          </p:cNvPr>
          <p:cNvPicPr>
            <a:picLocks noChangeAspect="1"/>
          </p:cNvPicPr>
          <p:nvPr/>
        </p:nvPicPr>
        <p:blipFill>
          <a:blip r:embed="rId4"/>
          <a:stretch>
            <a:fillRect/>
          </a:stretch>
        </p:blipFill>
        <p:spPr>
          <a:xfrm>
            <a:off x="237744" y="274320"/>
            <a:ext cx="795528" cy="795528"/>
          </a:xfrm>
          <a:prstGeom prst="rect">
            <a:avLst/>
          </a:prstGeom>
        </p:spPr>
      </p:pic>
      <p:sp>
        <p:nvSpPr>
          <p:cNvPr id="27" name="TextBox 26">
            <a:extLst>
              <a:ext uri="{FF2B5EF4-FFF2-40B4-BE49-F238E27FC236}">
                <a16:creationId xmlns:a16="http://schemas.microsoft.com/office/drawing/2014/main" id="{39A3C6E2-4EF8-F64E-BA2C-BE3B9A2C14A2}"/>
              </a:ext>
            </a:extLst>
          </p:cNvPr>
          <p:cNvSpPr txBox="1"/>
          <p:nvPr/>
        </p:nvSpPr>
        <p:spPr>
          <a:xfrm>
            <a:off x="3802423" y="4144403"/>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sp>
        <p:nvSpPr>
          <p:cNvPr id="47" name="TextBox 46">
            <a:extLst>
              <a:ext uri="{FF2B5EF4-FFF2-40B4-BE49-F238E27FC236}">
                <a16:creationId xmlns:a16="http://schemas.microsoft.com/office/drawing/2014/main" id="{2A29BDEE-EC8A-4045-B104-9215AA397FE7}"/>
              </a:ext>
            </a:extLst>
          </p:cNvPr>
          <p:cNvSpPr txBox="1"/>
          <p:nvPr/>
        </p:nvSpPr>
        <p:spPr>
          <a:xfrm>
            <a:off x="7690626" y="4154128"/>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grpSp>
        <p:nvGrpSpPr>
          <p:cNvPr id="29" name="Group 28">
            <a:extLst>
              <a:ext uri="{FF2B5EF4-FFF2-40B4-BE49-F238E27FC236}">
                <a16:creationId xmlns:a16="http://schemas.microsoft.com/office/drawing/2014/main" id="{CA28F56F-509B-BC4C-B78C-5B791DDD60E8}"/>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49" name="Freeform 3">
              <a:extLst>
                <a:ext uri="{FF2B5EF4-FFF2-40B4-BE49-F238E27FC236}">
                  <a16:creationId xmlns:a16="http://schemas.microsoft.com/office/drawing/2014/main" id="{8EAA9C3E-09D7-6C45-97F9-132EC72887BA}"/>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50" name="Freeform 3">
              <a:extLst>
                <a:ext uri="{FF2B5EF4-FFF2-40B4-BE49-F238E27FC236}">
                  <a16:creationId xmlns:a16="http://schemas.microsoft.com/office/drawing/2014/main" id="{FCEC6B34-1D00-AE4F-A4C0-17BAE5DDFE7F}"/>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51" name="Freeform 3">
              <a:extLst>
                <a:ext uri="{FF2B5EF4-FFF2-40B4-BE49-F238E27FC236}">
                  <a16:creationId xmlns:a16="http://schemas.microsoft.com/office/drawing/2014/main" id="{1C60E2B6-07AE-DE42-A669-91EC0D5D1A96}"/>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2" name="Group 51">
            <a:extLst>
              <a:ext uri="{FF2B5EF4-FFF2-40B4-BE49-F238E27FC236}">
                <a16:creationId xmlns:a16="http://schemas.microsoft.com/office/drawing/2014/main" id="{3516D0DE-BACA-494E-B7B7-49D96A9A8E2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3" name="Freeform 52">
              <a:extLst>
                <a:ext uri="{FF2B5EF4-FFF2-40B4-BE49-F238E27FC236}">
                  <a16:creationId xmlns:a16="http://schemas.microsoft.com/office/drawing/2014/main" id="{6240B062-B591-CE4C-B5CF-ADB5856A7321}"/>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4" name="Group 53">
              <a:extLst>
                <a:ext uri="{FF2B5EF4-FFF2-40B4-BE49-F238E27FC236}">
                  <a16:creationId xmlns:a16="http://schemas.microsoft.com/office/drawing/2014/main" id="{D99F5187-DE95-9749-B17F-0EC05BF5E0E9}"/>
                </a:ext>
              </a:extLst>
            </p:cNvPr>
            <p:cNvGrpSpPr/>
            <p:nvPr/>
          </p:nvGrpSpPr>
          <p:grpSpPr>
            <a:xfrm>
              <a:off x="2148431" y="6909383"/>
              <a:ext cx="1162252" cy="259753"/>
              <a:chOff x="2148431" y="6909383"/>
              <a:chExt cx="1162252" cy="259753"/>
            </a:xfrm>
            <a:grpFill/>
          </p:grpSpPr>
          <p:sp>
            <p:nvSpPr>
              <p:cNvPr id="55" name="Freeform 3">
                <a:extLst>
                  <a:ext uri="{FF2B5EF4-FFF2-40B4-BE49-F238E27FC236}">
                    <a16:creationId xmlns:a16="http://schemas.microsoft.com/office/drawing/2014/main" id="{A5615124-DF84-1D4B-9BB3-8CBFC919C575}"/>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BFFF3A71-0D9B-684C-95C2-0ADF37804A7D}"/>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id="{C8F9986B-92B1-D842-B790-6F9EADA20797}"/>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a16="http://schemas.microsoft.com/office/drawing/2014/main" id="{BCC9E46E-6630-1B43-9296-70031940FD7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9" name="Group 58">
            <a:extLst>
              <a:ext uri="{FF2B5EF4-FFF2-40B4-BE49-F238E27FC236}">
                <a16:creationId xmlns:a16="http://schemas.microsoft.com/office/drawing/2014/main" id="{BC7155DF-3FE9-1249-BA9B-AE02542D2737}"/>
              </a:ext>
            </a:extLst>
          </p:cNvPr>
          <p:cNvGrpSpPr>
            <a:grpSpLocks noChangeAspect="1"/>
          </p:cNvGrpSpPr>
          <p:nvPr/>
        </p:nvGrpSpPr>
        <p:grpSpPr>
          <a:xfrm>
            <a:off x="4754880" y="3582806"/>
            <a:ext cx="320040" cy="226180"/>
            <a:chOff x="12422526" y="7894806"/>
            <a:chExt cx="514452" cy="363576"/>
          </a:xfrm>
          <a:solidFill>
            <a:schemeClr val="bg1"/>
          </a:solidFill>
        </p:grpSpPr>
        <p:sp>
          <p:nvSpPr>
            <p:cNvPr id="60" name="Freeform 59">
              <a:extLst>
                <a:ext uri="{FF2B5EF4-FFF2-40B4-BE49-F238E27FC236}">
                  <a16:creationId xmlns:a16="http://schemas.microsoft.com/office/drawing/2014/main" id="{2526D6F0-63ED-3C49-9D3C-CDE12B615E13}"/>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id="{96ED0040-D879-4D48-B555-95FF5317762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a16="http://schemas.microsoft.com/office/drawing/2014/main" id="{287C6FCD-3FB0-5849-8AB3-BEFD08B26F70}"/>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Freeform 62">
            <a:extLst>
              <a:ext uri="{FF2B5EF4-FFF2-40B4-BE49-F238E27FC236}">
                <a16:creationId xmlns:a16="http://schemas.microsoft.com/office/drawing/2014/main" id="{ABE6DEF1-7DEA-404D-BEE0-727C83338B1D}"/>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63">
            <a:extLst>
              <a:ext uri="{FF2B5EF4-FFF2-40B4-BE49-F238E27FC236}">
                <a16:creationId xmlns:a16="http://schemas.microsoft.com/office/drawing/2014/main" id="{E8FB257C-5533-6845-918B-D751B308A2FA}"/>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TextBox 27">
            <a:extLst>
              <a:ext uri="{FF2B5EF4-FFF2-40B4-BE49-F238E27FC236}">
                <a16:creationId xmlns:a16="http://schemas.microsoft.com/office/drawing/2014/main" id="{636E9DC7-3A94-F04E-9845-E9D798709262}"/>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939797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Vietnam</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185</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862278946"/>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pic>
        <p:nvPicPr>
          <p:cNvPr id="28" name="Picture 27">
            <a:extLst>
              <a:ext uri="{FF2B5EF4-FFF2-40B4-BE49-F238E27FC236}">
                <a16:creationId xmlns:a16="http://schemas.microsoft.com/office/drawing/2014/main" id="{14B2F85B-550B-1F4E-968A-1EE4AC7A6D0D}"/>
              </a:ext>
            </a:extLst>
          </p:cNvPr>
          <p:cNvPicPr>
            <a:picLocks noChangeAspect="1"/>
          </p:cNvPicPr>
          <p:nvPr/>
        </p:nvPicPr>
        <p:blipFill>
          <a:blip r:embed="rId4"/>
          <a:stretch>
            <a:fillRect/>
          </a:stretch>
        </p:blipFill>
        <p:spPr>
          <a:xfrm>
            <a:off x="237744" y="274320"/>
            <a:ext cx="795528" cy="795528"/>
          </a:xfrm>
          <a:prstGeom prst="rect">
            <a:avLst/>
          </a:prstGeom>
        </p:spPr>
      </p:pic>
      <p:grpSp>
        <p:nvGrpSpPr>
          <p:cNvPr id="25" name="Group 24">
            <a:extLst>
              <a:ext uri="{FF2B5EF4-FFF2-40B4-BE49-F238E27FC236}">
                <a16:creationId xmlns:a16="http://schemas.microsoft.com/office/drawing/2014/main" id="{F73B00F8-1DCA-9543-9F64-89FCF4F75DA9}"/>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2" name="Freeform 3">
              <a:extLst>
                <a:ext uri="{FF2B5EF4-FFF2-40B4-BE49-F238E27FC236}">
                  <a16:creationId xmlns:a16="http://schemas.microsoft.com/office/drawing/2014/main" id="{A60354A9-ACFA-9C45-94DD-32E836498635}"/>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3" name="Freeform 3">
              <a:extLst>
                <a:ext uri="{FF2B5EF4-FFF2-40B4-BE49-F238E27FC236}">
                  <a16:creationId xmlns:a16="http://schemas.microsoft.com/office/drawing/2014/main" id="{9E12C50B-57C4-FB44-B177-6B994A7769A2}"/>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4" name="Freeform 3">
              <a:extLst>
                <a:ext uri="{FF2B5EF4-FFF2-40B4-BE49-F238E27FC236}">
                  <a16:creationId xmlns:a16="http://schemas.microsoft.com/office/drawing/2014/main" id="{5FDC30C9-4200-7A46-A00E-6658A3AE0809}"/>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50" name="Group 49">
            <a:extLst>
              <a:ext uri="{FF2B5EF4-FFF2-40B4-BE49-F238E27FC236}">
                <a16:creationId xmlns:a16="http://schemas.microsoft.com/office/drawing/2014/main" id="{032A57DD-E422-C84F-BC1F-733BE18898DF}"/>
              </a:ext>
            </a:extLst>
          </p:cNvPr>
          <p:cNvGrpSpPr>
            <a:grpSpLocks noChangeAspect="1"/>
          </p:cNvGrpSpPr>
          <p:nvPr/>
        </p:nvGrpSpPr>
        <p:grpSpPr>
          <a:xfrm>
            <a:off x="7315200" y="3380707"/>
            <a:ext cx="323744" cy="428279"/>
            <a:chOff x="2148431" y="5631601"/>
            <a:chExt cx="1162252" cy="1537535"/>
          </a:xfrm>
          <a:solidFill>
            <a:schemeClr val="bg1"/>
          </a:solidFill>
        </p:grpSpPr>
        <p:sp>
          <p:nvSpPr>
            <p:cNvPr id="51" name="Freeform 50">
              <a:extLst>
                <a:ext uri="{FF2B5EF4-FFF2-40B4-BE49-F238E27FC236}">
                  <a16:creationId xmlns:a16="http://schemas.microsoft.com/office/drawing/2014/main" id="{384BBF6B-02BB-A84E-ACBD-CA561292945E}"/>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Group 51">
              <a:extLst>
                <a:ext uri="{FF2B5EF4-FFF2-40B4-BE49-F238E27FC236}">
                  <a16:creationId xmlns:a16="http://schemas.microsoft.com/office/drawing/2014/main" id="{D3428867-84C6-CD41-953A-1A4DB03CC8EC}"/>
                </a:ext>
              </a:extLst>
            </p:cNvPr>
            <p:cNvGrpSpPr/>
            <p:nvPr/>
          </p:nvGrpSpPr>
          <p:grpSpPr>
            <a:xfrm>
              <a:off x="2148431" y="6909383"/>
              <a:ext cx="1162252" cy="259753"/>
              <a:chOff x="2148431" y="6909383"/>
              <a:chExt cx="1162252" cy="259753"/>
            </a:xfrm>
            <a:grpFill/>
          </p:grpSpPr>
          <p:sp>
            <p:nvSpPr>
              <p:cNvPr id="53" name="Freeform 3">
                <a:extLst>
                  <a:ext uri="{FF2B5EF4-FFF2-40B4-BE49-F238E27FC236}">
                    <a16:creationId xmlns:a16="http://schemas.microsoft.com/office/drawing/2014/main" id="{5A881C0D-1151-9442-B909-F74D050E22B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id="{4B685D6A-D728-EF40-B081-32950F775CE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id="{D68E227D-7BF6-4946-9CC9-35C9BA6D6B0F}"/>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id="{64EA572D-6110-3B4D-BC12-BD0B78E1E99F}"/>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Group 56">
            <a:extLst>
              <a:ext uri="{FF2B5EF4-FFF2-40B4-BE49-F238E27FC236}">
                <a16:creationId xmlns:a16="http://schemas.microsoft.com/office/drawing/2014/main" id="{139D99EF-4161-1A43-92CB-F77871A49B04}"/>
              </a:ext>
            </a:extLst>
          </p:cNvPr>
          <p:cNvGrpSpPr>
            <a:grpSpLocks noChangeAspect="1"/>
          </p:cNvGrpSpPr>
          <p:nvPr/>
        </p:nvGrpSpPr>
        <p:grpSpPr>
          <a:xfrm>
            <a:off x="4754880" y="3582806"/>
            <a:ext cx="320040" cy="226180"/>
            <a:chOff x="12422526" y="7894806"/>
            <a:chExt cx="514452" cy="363576"/>
          </a:xfrm>
          <a:solidFill>
            <a:schemeClr val="bg1"/>
          </a:solidFill>
        </p:grpSpPr>
        <p:sp>
          <p:nvSpPr>
            <p:cNvPr id="58" name="Freeform 57">
              <a:extLst>
                <a:ext uri="{FF2B5EF4-FFF2-40B4-BE49-F238E27FC236}">
                  <a16:creationId xmlns:a16="http://schemas.microsoft.com/office/drawing/2014/main" id="{7B88A07D-D569-0845-B857-71AA31D33197}"/>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id="{A720F322-3492-394F-A571-29CB3EAED1A2}"/>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id="{CF591FD7-D50B-C945-B4D0-87C950E7157D}"/>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Freeform 60">
            <a:extLst>
              <a:ext uri="{FF2B5EF4-FFF2-40B4-BE49-F238E27FC236}">
                <a16:creationId xmlns:a16="http://schemas.microsoft.com/office/drawing/2014/main" id="{8A1E9CFF-65B9-144D-84F8-F15F8299D62D}"/>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a:extLst>
              <a:ext uri="{FF2B5EF4-FFF2-40B4-BE49-F238E27FC236}">
                <a16:creationId xmlns:a16="http://schemas.microsoft.com/office/drawing/2014/main" id="{9A8C17FA-A4E6-5F4D-9F63-BDCEEAD9B2D5}"/>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TextBox 23">
            <a:extLst>
              <a:ext uri="{FF2B5EF4-FFF2-40B4-BE49-F238E27FC236}">
                <a16:creationId xmlns:a16="http://schemas.microsoft.com/office/drawing/2014/main" id="{991E6CCC-78B7-9846-85ED-EB657EBE0A8D}"/>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09368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B2B Spend Analysis</a:t>
            </a:r>
          </a:p>
        </p:txBody>
      </p:sp>
      <p:sp>
        <p:nvSpPr>
          <p:cNvPr id="3" name="Slide Number Placeholder 2"/>
          <p:cNvSpPr>
            <a:spLocks noGrp="1"/>
          </p:cNvSpPr>
          <p:nvPr>
            <p:ph type="sldNum" sz="quarter" idx="4294967295"/>
          </p:nvPr>
        </p:nvSpPr>
        <p:spPr>
          <a:xfrm>
            <a:off x="8355013" y="4794250"/>
            <a:ext cx="788987" cy="227013"/>
          </a:xfrm>
        </p:spPr>
        <p:txBody>
          <a:bodyPr/>
          <a:lstStyle/>
          <a:p>
            <a:pPr>
              <a:defRPr/>
            </a:pPr>
            <a:fld id="{920384AA-0A71-E644-AEED-65CD2253F2C8}" type="slidenum">
              <a:rPr lang="en-US" smtClean="0"/>
              <a:pPr>
                <a:defRPr/>
              </a:pPr>
              <a:t>19</a:t>
            </a:fld>
            <a:endParaRPr lang="en-US" dirty="0"/>
          </a:p>
        </p:txBody>
      </p:sp>
    </p:spTree>
    <p:extLst>
      <p:ext uri="{BB962C8B-B14F-4D97-AF65-F5344CB8AC3E}">
        <p14:creationId xmlns:p14="http://schemas.microsoft.com/office/powerpoint/2010/main" val="3674291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1800" b="1" dirty="0">
                <a:solidFill>
                  <a:srgbClr val="FF0000"/>
                </a:solidFill>
              </a:rPr>
              <a:t>THIS PAGE FOR INTERNAL USE ONLY: </a:t>
            </a:r>
            <a:br>
              <a:rPr lang="en-US" sz="1800" b="1" dirty="0">
                <a:solidFill>
                  <a:srgbClr val="FF0000"/>
                </a:solidFill>
              </a:rPr>
            </a:br>
            <a:r>
              <a:rPr lang="en-US" sz="1800" b="1" dirty="0">
                <a:solidFill>
                  <a:srgbClr val="FF0000"/>
                </a:solidFill>
              </a:rPr>
              <a:t>DELETE BEFORE SHARING EXTERNALLY</a:t>
            </a:r>
            <a:endParaRPr lang="en-US" sz="1800"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2</a:t>
            </a:fld>
            <a:endParaRPr lang="en-US" dirty="0"/>
          </a:p>
        </p:txBody>
      </p:sp>
      <p:sp>
        <p:nvSpPr>
          <p:cNvPr id="4" name="Text Placeholder 3"/>
          <p:cNvSpPr>
            <a:spLocks noGrp="1"/>
          </p:cNvSpPr>
          <p:nvPr>
            <p:ph type="body" sz="quarter" idx="11"/>
          </p:nvPr>
        </p:nvSpPr>
        <p:spPr>
          <a:xfrm>
            <a:off x="387350" y="1197768"/>
            <a:ext cx="8408592" cy="3513931"/>
          </a:xfrm>
        </p:spPr>
        <p:txBody>
          <a:bodyPr/>
          <a:lstStyle/>
          <a:p>
            <a:pPr marL="171450" indent="-171450">
              <a:buClr>
                <a:schemeClr val="tx1"/>
              </a:buClr>
            </a:pPr>
            <a:r>
              <a:rPr lang="en-US" sz="1500" dirty="0">
                <a:solidFill>
                  <a:srgbClr val="FF0000"/>
                </a:solidFill>
              </a:rPr>
              <a:t>External sharing of the information in this presentation:</a:t>
            </a:r>
          </a:p>
          <a:p>
            <a:pPr marL="342900" indent="-342900">
              <a:spcBef>
                <a:spcPts val="900"/>
              </a:spcBef>
              <a:buFont typeface="+mj-lt"/>
              <a:buAutoNum type="arabicPeriod"/>
            </a:pPr>
            <a:r>
              <a:rPr lang="en-US" sz="1500" dirty="0">
                <a:solidFill>
                  <a:srgbClr val="FF0000"/>
                </a:solidFill>
              </a:rPr>
              <a:t>Must always include the confidentiality disclosure and data set/methodology overview </a:t>
            </a:r>
            <a:br>
              <a:rPr lang="en-US" sz="1500" dirty="0">
                <a:solidFill>
                  <a:srgbClr val="FF0000"/>
                </a:solidFill>
              </a:rPr>
            </a:br>
            <a:r>
              <a:rPr lang="en-US" sz="1500" dirty="0">
                <a:solidFill>
                  <a:srgbClr val="FF0000"/>
                </a:solidFill>
              </a:rPr>
              <a:t>(slides 3&amp;4)</a:t>
            </a:r>
          </a:p>
          <a:p>
            <a:pPr marL="342900" indent="-342900">
              <a:spcBef>
                <a:spcPts val="900"/>
              </a:spcBef>
              <a:buFont typeface="+mj-lt"/>
              <a:buAutoNum type="arabicPeriod"/>
            </a:pPr>
            <a:r>
              <a:rPr lang="en-US" sz="1500" dirty="0">
                <a:solidFill>
                  <a:srgbClr val="FF0000"/>
                </a:solidFill>
              </a:rPr>
              <a:t>Should be delivered in person, whenever possible. If in person is not possible, sharing via email should be limited</a:t>
            </a:r>
          </a:p>
          <a:p>
            <a:pPr marL="342900" indent="-342900">
              <a:spcBef>
                <a:spcPts val="900"/>
              </a:spcBef>
              <a:buFont typeface="+mj-lt"/>
              <a:buAutoNum type="arabicPeriod"/>
            </a:pPr>
            <a:r>
              <a:rPr lang="en-US" sz="1500" dirty="0">
                <a:solidFill>
                  <a:srgbClr val="FF0000"/>
                </a:solidFill>
              </a:rPr>
              <a:t>Should be limited to countries of focus and relevance for the customer or prospect discussion</a:t>
            </a:r>
          </a:p>
          <a:p>
            <a:pPr marL="342900" indent="-342900">
              <a:spcBef>
                <a:spcPts val="900"/>
              </a:spcBef>
              <a:buFont typeface="+mj-lt"/>
              <a:buAutoNum type="arabicPeriod"/>
            </a:pPr>
            <a:r>
              <a:rPr lang="en-US" sz="1500" dirty="0">
                <a:solidFill>
                  <a:srgbClr val="FF0000"/>
                </a:solidFill>
              </a:rPr>
              <a:t>Should only be shown to customers who have either signed and NDA or have a current Corp Program Agreement with us.</a:t>
            </a:r>
          </a:p>
          <a:p>
            <a:pPr marL="0" indent="0">
              <a:spcBef>
                <a:spcPts val="900"/>
              </a:spcBef>
              <a:buClr>
                <a:schemeClr val="tx1"/>
              </a:buClr>
            </a:pPr>
            <a:r>
              <a:rPr lang="en-US" sz="1500" dirty="0">
                <a:solidFill>
                  <a:srgbClr val="FF0000"/>
                </a:solidFill>
              </a:rPr>
              <a:t>We highly encourage review of the </a:t>
            </a:r>
            <a:r>
              <a:rPr lang="en-US" sz="1500" i="1" dirty="0">
                <a:solidFill>
                  <a:srgbClr val="FF0000"/>
                </a:solidFill>
              </a:rPr>
              <a:t>Overview – Concur Corporate Merchant Acceptance Estimates </a:t>
            </a:r>
            <a:r>
              <a:rPr lang="en-US" sz="1500" dirty="0">
                <a:solidFill>
                  <a:srgbClr val="FF0000"/>
                </a:solidFill>
              </a:rPr>
              <a:t>document (posted on The Connection) prior to use of data.</a:t>
            </a:r>
          </a:p>
        </p:txBody>
      </p:sp>
    </p:spTree>
    <p:extLst>
      <p:ext uri="{BB962C8B-B14F-4D97-AF65-F5344CB8AC3E}">
        <p14:creationId xmlns:p14="http://schemas.microsoft.com/office/powerpoint/2010/main" val="1685229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itle 1"/>
          <p:cNvSpPr>
            <a:spLocks noGrp="1"/>
          </p:cNvSpPr>
          <p:nvPr>
            <p:ph type="title"/>
          </p:nvPr>
        </p:nvSpPr>
        <p:spPr/>
        <p:txBody>
          <a:bodyPr/>
          <a:lstStyle/>
          <a:p>
            <a:r>
              <a:rPr lang="en-US" dirty="0"/>
              <a:t>Spend Breakdown by Industry Acceptance: Americas</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20</a:t>
            </a:fld>
            <a:endParaRPr lang="en-US" dirty="0"/>
          </a:p>
        </p:txBody>
      </p:sp>
      <p:sp>
        <p:nvSpPr>
          <p:cNvPr id="71" name="Text Placeholder 3"/>
          <p:cNvSpPr>
            <a:spLocks noGrp="1"/>
          </p:cNvSpPr>
          <p:nvPr>
            <p:ph type="body" sz="quarter" idx="11"/>
          </p:nvPr>
        </p:nvSpPr>
        <p:spPr>
          <a:xfrm>
            <a:off x="387350" y="699982"/>
            <a:ext cx="8371970" cy="498598"/>
          </a:xfrm>
        </p:spPr>
        <p:txBody>
          <a:bodyPr/>
          <a:lstStyle/>
          <a:p>
            <a:r>
              <a:rPr lang="en-US" dirty="0"/>
              <a:t>An analysis of the Concur spend for ~5.6K clients from our client base across key B2B industries has shown that Amex-accepting merchants account for as much as 99% of spend and no less than 97% of spend across key B2B industries in the Americas.</a:t>
            </a:r>
            <a:r>
              <a:rPr lang="en-US" baseline="30000" dirty="0"/>
              <a:t>1</a:t>
            </a:r>
            <a:endParaRPr lang="en-US" dirty="0"/>
          </a:p>
        </p:txBody>
      </p:sp>
      <p:sp>
        <p:nvSpPr>
          <p:cNvPr id="36" name="Slide Number Placeholder 3"/>
          <p:cNvSpPr txBox="1">
            <a:spLocks/>
          </p:cNvSpPr>
          <p:nvPr/>
        </p:nvSpPr>
        <p:spPr bwMode="gray">
          <a:xfrm>
            <a:off x="8101013" y="4981488"/>
            <a:ext cx="868362" cy="16201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57175" indent="-257175" algn="l" defTabSz="342900" rtl="0" eaLnBrk="1" fontAlgn="base" hangingPunct="1">
              <a:lnSpc>
                <a:spcPct val="100000"/>
              </a:lnSpc>
              <a:spcBef>
                <a:spcPts val="0"/>
              </a:spcBef>
              <a:spcAft>
                <a:spcPts val="0"/>
              </a:spcAft>
              <a:buFont typeface="Arial" charset="0"/>
              <a:buNone/>
              <a:defRPr b="0" i="0" kern="1200">
                <a:solidFill>
                  <a:schemeClr val="bg2"/>
                </a:solidFill>
                <a:latin typeface="BentonSans Light" charset="0"/>
                <a:ea typeface="BentonSans Light" charset="0"/>
                <a:cs typeface="BentonSans Light" charset="0"/>
              </a:defRPr>
            </a:lvl1pPr>
            <a:lvl2pPr marL="170260" indent="-170260" algn="l" defTabSz="342900" rtl="0" eaLnBrk="1" fontAlgn="base" hangingPunct="1">
              <a:lnSpc>
                <a:spcPct val="100000"/>
              </a:lnSpc>
              <a:spcBef>
                <a:spcPts val="0"/>
              </a:spcBef>
              <a:spcAft>
                <a:spcPts val="0"/>
              </a:spcAft>
              <a:buFont typeface="Arial" charset="0"/>
              <a:buChar char="•"/>
              <a:defRPr sz="1350" b="0" i="0" kern="1200">
                <a:solidFill>
                  <a:schemeClr val="bg2"/>
                </a:solidFill>
                <a:latin typeface="BentonSans Light" charset="0"/>
                <a:ea typeface="BentonSans Light" charset="0"/>
                <a:cs typeface="BentonSans Light" charset="0"/>
              </a:defRPr>
            </a:lvl2pPr>
            <a:lvl3pPr marL="558404" indent="-216694" algn="l" defTabSz="342900" rtl="0" eaLnBrk="1" fontAlgn="base" hangingPunct="1">
              <a:lnSpc>
                <a:spcPct val="100000"/>
              </a:lnSpc>
              <a:spcBef>
                <a:spcPts val="0"/>
              </a:spcBef>
              <a:spcAft>
                <a:spcPts val="0"/>
              </a:spcAft>
              <a:buFont typeface="Arial" pitchFamily="34" charset="0"/>
              <a:buChar char="–"/>
              <a:defRPr b="0" i="0" kern="1200">
                <a:solidFill>
                  <a:schemeClr val="bg2"/>
                </a:solidFill>
                <a:latin typeface="BentonSans Light" charset="0"/>
                <a:ea typeface="BentonSans Light" charset="0"/>
                <a:cs typeface="BentonSans Light" charset="0"/>
              </a:defRPr>
            </a:lvl3pPr>
            <a:lvl4pPr marL="862013" indent="-171450"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4pPr>
            <a:lvl5pPr marL="1197769" indent="-169069"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endParaRPr lang="en-US" dirty="0">
              <a:solidFill>
                <a:schemeClr val="accent5"/>
              </a:solidFill>
            </a:endParaRPr>
          </a:p>
        </p:txBody>
      </p:sp>
      <p:sp>
        <p:nvSpPr>
          <p:cNvPr id="42" name="Text Placeholder 49"/>
          <p:cNvSpPr>
            <a:spLocks noGrp="1"/>
          </p:cNvSpPr>
          <p:nvPr>
            <p:custDataLst>
              <p:tags r:id="rId1"/>
            </p:custDataLst>
          </p:nvPr>
        </p:nvSpPr>
        <p:spPr bwMode="gray">
          <a:xfrm>
            <a:off x="6750844" y="268077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45" name="Text Placeholder 47"/>
          <p:cNvSpPr>
            <a:spLocks noGrp="1"/>
          </p:cNvSpPr>
          <p:nvPr>
            <p:custDataLst>
              <p:tags r:id="rId2"/>
            </p:custDataLst>
          </p:nvPr>
        </p:nvSpPr>
        <p:spPr bwMode="gray">
          <a:xfrm>
            <a:off x="5472113" y="2766501"/>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46" name="Text Placeholder 48"/>
          <p:cNvSpPr>
            <a:spLocks noGrp="1"/>
          </p:cNvSpPr>
          <p:nvPr>
            <p:custDataLst>
              <p:tags r:id="rId3"/>
            </p:custDataLst>
          </p:nvPr>
        </p:nvSpPr>
        <p:spPr bwMode="gray">
          <a:xfrm>
            <a:off x="5472113" y="165207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48" name="Text Placeholder 45"/>
          <p:cNvSpPr>
            <a:spLocks noGrp="1"/>
          </p:cNvSpPr>
          <p:nvPr>
            <p:custDataLst>
              <p:tags r:id="rId4"/>
            </p:custDataLst>
          </p:nvPr>
        </p:nvSpPr>
        <p:spPr bwMode="gray">
          <a:xfrm>
            <a:off x="4829176" y="273792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49" name="Text Placeholder 46"/>
          <p:cNvSpPr>
            <a:spLocks noGrp="1"/>
          </p:cNvSpPr>
          <p:nvPr>
            <p:custDataLst>
              <p:tags r:id="rId5"/>
            </p:custDataLst>
          </p:nvPr>
        </p:nvSpPr>
        <p:spPr bwMode="gray">
          <a:xfrm>
            <a:off x="4856560" y="1623501"/>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51" name="Text Placeholder 43"/>
          <p:cNvSpPr>
            <a:spLocks noGrp="1"/>
          </p:cNvSpPr>
          <p:nvPr>
            <p:custDataLst>
              <p:tags r:id="rId6"/>
            </p:custDataLst>
          </p:nvPr>
        </p:nvSpPr>
        <p:spPr bwMode="gray">
          <a:xfrm>
            <a:off x="4186238" y="2705780"/>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52" name="Text Placeholder 44"/>
          <p:cNvSpPr>
            <a:spLocks noGrp="1"/>
          </p:cNvSpPr>
          <p:nvPr>
            <p:custDataLst>
              <p:tags r:id="rId7"/>
            </p:custDataLst>
          </p:nvPr>
        </p:nvSpPr>
        <p:spPr bwMode="gray">
          <a:xfrm>
            <a:off x="4213622" y="1591355"/>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54" name="Text Placeholder 25"/>
          <p:cNvSpPr>
            <a:spLocks noGrp="1"/>
          </p:cNvSpPr>
          <p:nvPr>
            <p:custDataLst>
              <p:tags r:id="rId8"/>
            </p:custDataLst>
          </p:nvPr>
        </p:nvSpPr>
        <p:spPr bwMode="gray">
          <a:xfrm>
            <a:off x="3546872" y="272006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cs typeface="Arial"/>
              <a:sym typeface="+mn-lt"/>
            </a:endParaRPr>
          </a:p>
        </p:txBody>
      </p:sp>
      <p:sp>
        <p:nvSpPr>
          <p:cNvPr id="55" name="Text Placeholder 26"/>
          <p:cNvSpPr>
            <a:spLocks noGrp="1"/>
          </p:cNvSpPr>
          <p:nvPr>
            <p:custDataLst>
              <p:tags r:id="rId9"/>
            </p:custDataLst>
          </p:nvPr>
        </p:nvSpPr>
        <p:spPr bwMode="gray">
          <a:xfrm>
            <a:off x="3574257" y="1605642"/>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cs typeface="Arial"/>
              <a:sym typeface="+mn-lt"/>
            </a:endParaRPr>
          </a:p>
        </p:txBody>
      </p:sp>
      <p:sp>
        <p:nvSpPr>
          <p:cNvPr id="57" name="Text Placeholder 18"/>
          <p:cNvSpPr>
            <a:spLocks noGrp="1"/>
          </p:cNvSpPr>
          <p:nvPr>
            <p:custDataLst>
              <p:tags r:id="rId10"/>
            </p:custDataLst>
          </p:nvPr>
        </p:nvSpPr>
        <p:spPr bwMode="gray">
          <a:xfrm>
            <a:off x="2907507" y="268434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cs typeface="Arial"/>
              <a:sym typeface="+mn-lt"/>
            </a:endParaRPr>
          </a:p>
        </p:txBody>
      </p:sp>
      <p:sp>
        <p:nvSpPr>
          <p:cNvPr id="59" name="Text Placeholder 13"/>
          <p:cNvSpPr>
            <a:spLocks noGrp="1"/>
          </p:cNvSpPr>
          <p:nvPr>
            <p:custDataLst>
              <p:tags r:id="rId11"/>
            </p:custDataLst>
          </p:nvPr>
        </p:nvSpPr>
        <p:spPr bwMode="gray">
          <a:xfrm>
            <a:off x="2264569" y="283793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cs typeface="Arial"/>
              <a:sym typeface="+mn-lt"/>
            </a:endParaRPr>
          </a:p>
        </p:txBody>
      </p:sp>
      <p:sp>
        <p:nvSpPr>
          <p:cNvPr id="60" name="Text Placeholder 14"/>
          <p:cNvSpPr>
            <a:spLocks noGrp="1"/>
          </p:cNvSpPr>
          <p:nvPr>
            <p:custDataLst>
              <p:tags r:id="rId12"/>
            </p:custDataLst>
          </p:nvPr>
        </p:nvSpPr>
        <p:spPr bwMode="gray">
          <a:xfrm>
            <a:off x="2264569" y="172351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cs typeface="Arial"/>
              <a:sym typeface="+mn-lt"/>
            </a:endParaRPr>
          </a:p>
        </p:txBody>
      </p:sp>
      <p:sp>
        <p:nvSpPr>
          <p:cNvPr id="61" name="Text Placeholder 12"/>
          <p:cNvSpPr>
            <a:spLocks noGrp="1"/>
          </p:cNvSpPr>
          <p:nvPr>
            <p:custDataLst>
              <p:tags r:id="rId13"/>
            </p:custDataLst>
          </p:nvPr>
        </p:nvSpPr>
        <p:spPr bwMode="gray">
          <a:xfrm>
            <a:off x="6111478" y="2823651"/>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solidFill>
                <a:schemeClr val="accent5"/>
              </a:solidFill>
              <a:latin typeface="Arial"/>
              <a:ea typeface="ＭＳ Ｐゴシック"/>
              <a:cs typeface="Arial"/>
              <a:sym typeface="Arial"/>
            </a:endParaRPr>
          </a:p>
        </p:txBody>
      </p:sp>
      <p:sp>
        <p:nvSpPr>
          <p:cNvPr id="62" name="Text Placeholder 14"/>
          <p:cNvSpPr>
            <a:spLocks noGrp="1"/>
          </p:cNvSpPr>
          <p:nvPr>
            <p:custDataLst>
              <p:tags r:id="rId14"/>
            </p:custDataLst>
          </p:nvPr>
        </p:nvSpPr>
        <p:spPr bwMode="gray">
          <a:xfrm>
            <a:off x="7393782" y="285511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solidFill>
                <a:schemeClr val="accent5"/>
              </a:solidFill>
              <a:latin typeface="Arial"/>
              <a:ea typeface="ＭＳ Ｐゴシック"/>
              <a:cs typeface="Arial"/>
              <a:sym typeface="Arial"/>
            </a:endParaRPr>
          </a:p>
        </p:txBody>
      </p:sp>
      <p:sp>
        <p:nvSpPr>
          <p:cNvPr id="63" name="Text Placeholder 13"/>
          <p:cNvSpPr>
            <a:spLocks noGrp="1"/>
          </p:cNvSpPr>
          <p:nvPr>
            <p:custDataLst>
              <p:tags r:id="rId15"/>
            </p:custDataLst>
          </p:nvPr>
        </p:nvSpPr>
        <p:spPr bwMode="gray">
          <a:xfrm>
            <a:off x="6111478" y="170922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solidFill>
                <a:schemeClr val="accent5"/>
              </a:solidFill>
              <a:latin typeface="Arial"/>
              <a:ea typeface="ＭＳ Ｐゴシック"/>
              <a:cs typeface="Arial"/>
              <a:sym typeface="Arial"/>
            </a:endParaRPr>
          </a:p>
        </p:txBody>
      </p:sp>
      <p:sp>
        <p:nvSpPr>
          <p:cNvPr id="64" name="Text Placeholder 15"/>
          <p:cNvSpPr>
            <a:spLocks noGrp="1"/>
          </p:cNvSpPr>
          <p:nvPr>
            <p:custDataLst>
              <p:tags r:id="rId16"/>
            </p:custDataLst>
          </p:nvPr>
        </p:nvSpPr>
        <p:spPr bwMode="gray">
          <a:xfrm>
            <a:off x="7393782" y="174069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solidFill>
                <a:schemeClr val="accent5"/>
              </a:solidFill>
              <a:latin typeface="Arial"/>
              <a:ea typeface="ＭＳ Ｐゴシック"/>
              <a:cs typeface="Arial"/>
              <a:sym typeface="Arial"/>
            </a:endParaRPr>
          </a:p>
        </p:txBody>
      </p:sp>
      <p:graphicFrame>
        <p:nvGraphicFramePr>
          <p:cNvPr id="72" name="Chart 71">
            <a:extLst>
              <a:ext uri="{FF2B5EF4-FFF2-40B4-BE49-F238E27FC236}">
                <a16:creationId xmlns:a16="http://schemas.microsoft.com/office/drawing/2014/main" id="{9F6A9EF6-6170-4243-B577-21732236EA7B}"/>
              </a:ext>
            </a:extLst>
          </p:cNvPr>
          <p:cNvGraphicFramePr/>
          <p:nvPr>
            <p:extLst>
              <p:ext uri="{D42A27DB-BD31-4B8C-83A1-F6EECF244321}">
                <p14:modId xmlns:p14="http://schemas.microsoft.com/office/powerpoint/2010/main" val="3006841256"/>
              </p:ext>
            </p:extLst>
          </p:nvPr>
        </p:nvGraphicFramePr>
        <p:xfrm>
          <a:off x="348995" y="1006921"/>
          <a:ext cx="8586458" cy="3179986"/>
        </p:xfrm>
        <a:graphic>
          <a:graphicData uri="http://schemas.openxmlformats.org/drawingml/2006/chart">
            <c:chart xmlns:c="http://schemas.openxmlformats.org/drawingml/2006/chart" xmlns:r="http://schemas.openxmlformats.org/officeDocument/2006/relationships" r:id="rId19"/>
          </a:graphicData>
        </a:graphic>
      </p:graphicFrame>
      <p:sp>
        <p:nvSpPr>
          <p:cNvPr id="28" name="TextBox 27">
            <a:extLst>
              <a:ext uri="{FF2B5EF4-FFF2-40B4-BE49-F238E27FC236}">
                <a16:creationId xmlns:a16="http://schemas.microsoft.com/office/drawing/2014/main" id="{075A54BB-2178-924A-9C25-D4CF25B2713C}"/>
              </a:ext>
            </a:extLst>
          </p:cNvPr>
          <p:cNvSpPr txBox="1"/>
          <p:nvPr/>
        </p:nvSpPr>
        <p:spPr>
          <a:xfrm>
            <a:off x="1158479" y="2898065"/>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pic>
        <p:nvPicPr>
          <p:cNvPr id="25" name="Picture 24">
            <a:extLst>
              <a:ext uri="{FF2B5EF4-FFF2-40B4-BE49-F238E27FC236}">
                <a16:creationId xmlns:a16="http://schemas.microsoft.com/office/drawing/2014/main" id="{10C8F940-97A9-2F4C-8F30-BF5416DB6767}"/>
              </a:ext>
            </a:extLst>
          </p:cNvPr>
          <p:cNvPicPr>
            <a:picLocks noChangeAspect="1"/>
          </p:cNvPicPr>
          <p:nvPr/>
        </p:nvPicPr>
        <p:blipFill>
          <a:blip r:embed="rId20"/>
          <a:stretch>
            <a:fillRect/>
          </a:stretch>
        </p:blipFill>
        <p:spPr>
          <a:xfrm>
            <a:off x="365760" y="1371600"/>
            <a:ext cx="996696" cy="996696"/>
          </a:xfrm>
          <a:prstGeom prst="rect">
            <a:avLst/>
          </a:prstGeom>
        </p:spPr>
      </p:pic>
    </p:spTree>
    <p:extLst>
      <p:ext uri="{BB962C8B-B14F-4D97-AF65-F5344CB8AC3E}">
        <p14:creationId xmlns:p14="http://schemas.microsoft.com/office/powerpoint/2010/main" val="3257611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itle 1"/>
          <p:cNvSpPr>
            <a:spLocks noGrp="1"/>
          </p:cNvSpPr>
          <p:nvPr>
            <p:ph type="title"/>
          </p:nvPr>
        </p:nvSpPr>
        <p:spPr/>
        <p:txBody>
          <a:bodyPr/>
          <a:lstStyle/>
          <a:p>
            <a:r>
              <a:rPr lang="en-US" dirty="0"/>
              <a:t>Transaction Breakdown by Industry Acceptance: Americas</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21</a:t>
            </a:fld>
            <a:endParaRPr lang="en-US" dirty="0"/>
          </a:p>
        </p:txBody>
      </p:sp>
      <p:sp>
        <p:nvSpPr>
          <p:cNvPr id="71" name="Text Placeholder 3"/>
          <p:cNvSpPr>
            <a:spLocks noGrp="1"/>
          </p:cNvSpPr>
          <p:nvPr>
            <p:ph type="body" sz="quarter" idx="11"/>
          </p:nvPr>
        </p:nvSpPr>
        <p:spPr>
          <a:xfrm>
            <a:off x="387350" y="699982"/>
            <a:ext cx="8371970" cy="498598"/>
          </a:xfrm>
        </p:spPr>
        <p:txBody>
          <a:bodyPr/>
          <a:lstStyle/>
          <a:p>
            <a:r>
              <a:rPr lang="en-US" dirty="0"/>
              <a:t>An analysis of the Concur spend for ~5.6K clients from our client base across key B2B industries has shown that Amex-accepting merchants account for as much as 98% of spend and no less than 97% of spend across key B2B industries in the Americas.</a:t>
            </a:r>
            <a:r>
              <a:rPr lang="en-US" baseline="30000" dirty="0"/>
              <a:t>1</a:t>
            </a:r>
            <a:endParaRPr lang="en-US" dirty="0"/>
          </a:p>
        </p:txBody>
      </p:sp>
      <p:sp>
        <p:nvSpPr>
          <p:cNvPr id="36" name="Slide Number Placeholder 3"/>
          <p:cNvSpPr txBox="1">
            <a:spLocks/>
          </p:cNvSpPr>
          <p:nvPr/>
        </p:nvSpPr>
        <p:spPr bwMode="gray">
          <a:xfrm>
            <a:off x="8101013" y="4981488"/>
            <a:ext cx="868362" cy="16201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57175" indent="-257175" algn="l" defTabSz="342900" rtl="0" eaLnBrk="1" fontAlgn="base" hangingPunct="1">
              <a:lnSpc>
                <a:spcPct val="100000"/>
              </a:lnSpc>
              <a:spcBef>
                <a:spcPts val="0"/>
              </a:spcBef>
              <a:spcAft>
                <a:spcPts val="0"/>
              </a:spcAft>
              <a:buFont typeface="Arial" charset="0"/>
              <a:buNone/>
              <a:defRPr b="0" i="0" kern="1200">
                <a:solidFill>
                  <a:schemeClr val="bg2"/>
                </a:solidFill>
                <a:latin typeface="BentonSans Light" charset="0"/>
                <a:ea typeface="BentonSans Light" charset="0"/>
                <a:cs typeface="BentonSans Light" charset="0"/>
              </a:defRPr>
            </a:lvl1pPr>
            <a:lvl2pPr marL="170260" indent="-170260" algn="l" defTabSz="342900" rtl="0" eaLnBrk="1" fontAlgn="base" hangingPunct="1">
              <a:lnSpc>
                <a:spcPct val="100000"/>
              </a:lnSpc>
              <a:spcBef>
                <a:spcPts val="0"/>
              </a:spcBef>
              <a:spcAft>
                <a:spcPts val="0"/>
              </a:spcAft>
              <a:buFont typeface="Arial" charset="0"/>
              <a:buChar char="•"/>
              <a:defRPr sz="1350" b="0" i="0" kern="1200">
                <a:solidFill>
                  <a:schemeClr val="bg2"/>
                </a:solidFill>
                <a:latin typeface="BentonSans Light" charset="0"/>
                <a:ea typeface="BentonSans Light" charset="0"/>
                <a:cs typeface="BentonSans Light" charset="0"/>
              </a:defRPr>
            </a:lvl2pPr>
            <a:lvl3pPr marL="558404" indent="-216694" algn="l" defTabSz="342900" rtl="0" eaLnBrk="1" fontAlgn="base" hangingPunct="1">
              <a:lnSpc>
                <a:spcPct val="100000"/>
              </a:lnSpc>
              <a:spcBef>
                <a:spcPts val="0"/>
              </a:spcBef>
              <a:spcAft>
                <a:spcPts val="0"/>
              </a:spcAft>
              <a:buFont typeface="Arial" pitchFamily="34" charset="0"/>
              <a:buChar char="–"/>
              <a:defRPr b="0" i="0" kern="1200">
                <a:solidFill>
                  <a:schemeClr val="bg2"/>
                </a:solidFill>
                <a:latin typeface="BentonSans Light" charset="0"/>
                <a:ea typeface="BentonSans Light" charset="0"/>
                <a:cs typeface="BentonSans Light" charset="0"/>
              </a:defRPr>
            </a:lvl3pPr>
            <a:lvl4pPr marL="862013" indent="-171450"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4pPr>
            <a:lvl5pPr marL="1197769" indent="-169069"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endParaRPr lang="en-US" dirty="0">
              <a:solidFill>
                <a:schemeClr val="accent5"/>
              </a:solidFill>
            </a:endParaRPr>
          </a:p>
        </p:txBody>
      </p:sp>
      <p:sp>
        <p:nvSpPr>
          <p:cNvPr id="42" name="Text Placeholder 49"/>
          <p:cNvSpPr>
            <a:spLocks noGrp="1"/>
          </p:cNvSpPr>
          <p:nvPr>
            <p:custDataLst>
              <p:tags r:id="rId1"/>
            </p:custDataLst>
          </p:nvPr>
        </p:nvSpPr>
        <p:spPr bwMode="gray">
          <a:xfrm>
            <a:off x="6750844" y="268077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45" name="Text Placeholder 47"/>
          <p:cNvSpPr>
            <a:spLocks noGrp="1"/>
          </p:cNvSpPr>
          <p:nvPr>
            <p:custDataLst>
              <p:tags r:id="rId2"/>
            </p:custDataLst>
          </p:nvPr>
        </p:nvSpPr>
        <p:spPr bwMode="gray">
          <a:xfrm>
            <a:off x="5472113" y="2766501"/>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46" name="Text Placeholder 48"/>
          <p:cNvSpPr>
            <a:spLocks noGrp="1"/>
          </p:cNvSpPr>
          <p:nvPr>
            <p:custDataLst>
              <p:tags r:id="rId3"/>
            </p:custDataLst>
          </p:nvPr>
        </p:nvSpPr>
        <p:spPr bwMode="gray">
          <a:xfrm>
            <a:off x="5472113" y="165207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48" name="Text Placeholder 45"/>
          <p:cNvSpPr>
            <a:spLocks noGrp="1"/>
          </p:cNvSpPr>
          <p:nvPr>
            <p:custDataLst>
              <p:tags r:id="rId4"/>
            </p:custDataLst>
          </p:nvPr>
        </p:nvSpPr>
        <p:spPr bwMode="gray">
          <a:xfrm>
            <a:off x="4829176" y="273792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49" name="Text Placeholder 46"/>
          <p:cNvSpPr>
            <a:spLocks noGrp="1"/>
          </p:cNvSpPr>
          <p:nvPr>
            <p:custDataLst>
              <p:tags r:id="rId5"/>
            </p:custDataLst>
          </p:nvPr>
        </p:nvSpPr>
        <p:spPr bwMode="gray">
          <a:xfrm>
            <a:off x="4856560" y="1623501"/>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51" name="Text Placeholder 43"/>
          <p:cNvSpPr>
            <a:spLocks noGrp="1"/>
          </p:cNvSpPr>
          <p:nvPr>
            <p:custDataLst>
              <p:tags r:id="rId6"/>
            </p:custDataLst>
          </p:nvPr>
        </p:nvSpPr>
        <p:spPr bwMode="gray">
          <a:xfrm>
            <a:off x="4186238" y="2705780"/>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52" name="Text Placeholder 44"/>
          <p:cNvSpPr>
            <a:spLocks noGrp="1"/>
          </p:cNvSpPr>
          <p:nvPr>
            <p:custDataLst>
              <p:tags r:id="rId7"/>
            </p:custDataLst>
          </p:nvPr>
        </p:nvSpPr>
        <p:spPr bwMode="gray">
          <a:xfrm>
            <a:off x="4213622" y="1591355"/>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54" name="Text Placeholder 25"/>
          <p:cNvSpPr>
            <a:spLocks noGrp="1"/>
          </p:cNvSpPr>
          <p:nvPr>
            <p:custDataLst>
              <p:tags r:id="rId8"/>
            </p:custDataLst>
          </p:nvPr>
        </p:nvSpPr>
        <p:spPr bwMode="gray">
          <a:xfrm>
            <a:off x="3546872" y="272006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cs typeface="Arial"/>
              <a:sym typeface="+mn-lt"/>
            </a:endParaRPr>
          </a:p>
        </p:txBody>
      </p:sp>
      <p:sp>
        <p:nvSpPr>
          <p:cNvPr id="55" name="Text Placeholder 26"/>
          <p:cNvSpPr>
            <a:spLocks noGrp="1"/>
          </p:cNvSpPr>
          <p:nvPr>
            <p:custDataLst>
              <p:tags r:id="rId9"/>
            </p:custDataLst>
          </p:nvPr>
        </p:nvSpPr>
        <p:spPr bwMode="gray">
          <a:xfrm>
            <a:off x="3574257" y="1605642"/>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cs typeface="Arial"/>
              <a:sym typeface="+mn-lt"/>
            </a:endParaRPr>
          </a:p>
        </p:txBody>
      </p:sp>
      <p:sp>
        <p:nvSpPr>
          <p:cNvPr id="57" name="Text Placeholder 18"/>
          <p:cNvSpPr>
            <a:spLocks noGrp="1"/>
          </p:cNvSpPr>
          <p:nvPr>
            <p:custDataLst>
              <p:tags r:id="rId10"/>
            </p:custDataLst>
          </p:nvPr>
        </p:nvSpPr>
        <p:spPr bwMode="gray">
          <a:xfrm>
            <a:off x="2907507" y="268434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cs typeface="Arial"/>
              <a:sym typeface="+mn-lt"/>
            </a:endParaRPr>
          </a:p>
        </p:txBody>
      </p:sp>
      <p:sp>
        <p:nvSpPr>
          <p:cNvPr id="59" name="Text Placeholder 13"/>
          <p:cNvSpPr>
            <a:spLocks noGrp="1"/>
          </p:cNvSpPr>
          <p:nvPr>
            <p:custDataLst>
              <p:tags r:id="rId11"/>
            </p:custDataLst>
          </p:nvPr>
        </p:nvSpPr>
        <p:spPr bwMode="gray">
          <a:xfrm>
            <a:off x="2264569" y="283793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cs typeface="Arial"/>
              <a:sym typeface="+mn-lt"/>
            </a:endParaRPr>
          </a:p>
        </p:txBody>
      </p:sp>
      <p:sp>
        <p:nvSpPr>
          <p:cNvPr id="60" name="Text Placeholder 14"/>
          <p:cNvSpPr>
            <a:spLocks noGrp="1"/>
          </p:cNvSpPr>
          <p:nvPr>
            <p:custDataLst>
              <p:tags r:id="rId12"/>
            </p:custDataLst>
          </p:nvPr>
        </p:nvSpPr>
        <p:spPr bwMode="gray">
          <a:xfrm>
            <a:off x="2264569" y="172351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cs typeface="Arial"/>
              <a:sym typeface="+mn-lt"/>
            </a:endParaRPr>
          </a:p>
        </p:txBody>
      </p:sp>
      <p:sp>
        <p:nvSpPr>
          <p:cNvPr id="61" name="Text Placeholder 12"/>
          <p:cNvSpPr>
            <a:spLocks noGrp="1"/>
          </p:cNvSpPr>
          <p:nvPr>
            <p:custDataLst>
              <p:tags r:id="rId13"/>
            </p:custDataLst>
          </p:nvPr>
        </p:nvSpPr>
        <p:spPr bwMode="gray">
          <a:xfrm>
            <a:off x="6111478" y="2823651"/>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solidFill>
                <a:schemeClr val="accent5"/>
              </a:solidFill>
              <a:latin typeface="Arial"/>
              <a:ea typeface="ＭＳ Ｐゴシック"/>
              <a:cs typeface="Arial"/>
              <a:sym typeface="Arial"/>
            </a:endParaRPr>
          </a:p>
        </p:txBody>
      </p:sp>
      <p:sp>
        <p:nvSpPr>
          <p:cNvPr id="62" name="Text Placeholder 14"/>
          <p:cNvSpPr>
            <a:spLocks noGrp="1"/>
          </p:cNvSpPr>
          <p:nvPr>
            <p:custDataLst>
              <p:tags r:id="rId14"/>
            </p:custDataLst>
          </p:nvPr>
        </p:nvSpPr>
        <p:spPr bwMode="gray">
          <a:xfrm>
            <a:off x="7393782" y="285511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solidFill>
                <a:schemeClr val="accent5"/>
              </a:solidFill>
              <a:latin typeface="Arial"/>
              <a:ea typeface="ＭＳ Ｐゴシック"/>
              <a:cs typeface="Arial"/>
              <a:sym typeface="Arial"/>
            </a:endParaRPr>
          </a:p>
        </p:txBody>
      </p:sp>
      <p:sp>
        <p:nvSpPr>
          <p:cNvPr id="63" name="Text Placeholder 13"/>
          <p:cNvSpPr>
            <a:spLocks noGrp="1"/>
          </p:cNvSpPr>
          <p:nvPr>
            <p:custDataLst>
              <p:tags r:id="rId15"/>
            </p:custDataLst>
          </p:nvPr>
        </p:nvSpPr>
        <p:spPr bwMode="gray">
          <a:xfrm>
            <a:off x="6111478" y="170922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solidFill>
                <a:schemeClr val="accent5"/>
              </a:solidFill>
              <a:latin typeface="Arial"/>
              <a:ea typeface="ＭＳ Ｐゴシック"/>
              <a:cs typeface="Arial"/>
              <a:sym typeface="Arial"/>
            </a:endParaRPr>
          </a:p>
        </p:txBody>
      </p:sp>
      <p:sp>
        <p:nvSpPr>
          <p:cNvPr id="64" name="Text Placeholder 15"/>
          <p:cNvSpPr>
            <a:spLocks noGrp="1"/>
          </p:cNvSpPr>
          <p:nvPr>
            <p:custDataLst>
              <p:tags r:id="rId16"/>
            </p:custDataLst>
          </p:nvPr>
        </p:nvSpPr>
        <p:spPr bwMode="gray">
          <a:xfrm>
            <a:off x="7393782" y="174069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solidFill>
                <a:schemeClr val="accent5"/>
              </a:solidFill>
              <a:latin typeface="Arial"/>
              <a:ea typeface="ＭＳ Ｐゴシック"/>
              <a:cs typeface="Arial"/>
              <a:sym typeface="Arial"/>
            </a:endParaRPr>
          </a:p>
        </p:txBody>
      </p:sp>
      <p:graphicFrame>
        <p:nvGraphicFramePr>
          <p:cNvPr id="72" name="Chart 71">
            <a:extLst>
              <a:ext uri="{FF2B5EF4-FFF2-40B4-BE49-F238E27FC236}">
                <a16:creationId xmlns:a16="http://schemas.microsoft.com/office/drawing/2014/main" id="{9F6A9EF6-6170-4243-B577-21732236EA7B}"/>
              </a:ext>
            </a:extLst>
          </p:cNvPr>
          <p:cNvGraphicFramePr/>
          <p:nvPr>
            <p:extLst>
              <p:ext uri="{D42A27DB-BD31-4B8C-83A1-F6EECF244321}">
                <p14:modId xmlns:p14="http://schemas.microsoft.com/office/powerpoint/2010/main" val="550317934"/>
              </p:ext>
            </p:extLst>
          </p:nvPr>
        </p:nvGraphicFramePr>
        <p:xfrm>
          <a:off x="348995" y="1006921"/>
          <a:ext cx="8586458" cy="3179986"/>
        </p:xfrm>
        <a:graphic>
          <a:graphicData uri="http://schemas.openxmlformats.org/drawingml/2006/chart">
            <c:chart xmlns:c="http://schemas.openxmlformats.org/drawingml/2006/chart" xmlns:r="http://schemas.openxmlformats.org/officeDocument/2006/relationships" r:id="rId19"/>
          </a:graphicData>
        </a:graphic>
      </p:graphicFrame>
      <p:pic>
        <p:nvPicPr>
          <p:cNvPr id="29" name="Picture 28">
            <a:extLst>
              <a:ext uri="{FF2B5EF4-FFF2-40B4-BE49-F238E27FC236}">
                <a16:creationId xmlns:a16="http://schemas.microsoft.com/office/drawing/2014/main" id="{1D0A8BFE-5315-7B42-9431-EAC9C5617176}"/>
              </a:ext>
            </a:extLst>
          </p:cNvPr>
          <p:cNvPicPr>
            <a:picLocks noChangeAspect="1"/>
          </p:cNvPicPr>
          <p:nvPr/>
        </p:nvPicPr>
        <p:blipFill>
          <a:blip r:embed="rId20"/>
          <a:stretch>
            <a:fillRect/>
          </a:stretch>
        </p:blipFill>
        <p:spPr>
          <a:xfrm>
            <a:off x="365760" y="1371600"/>
            <a:ext cx="996696" cy="996696"/>
          </a:xfrm>
          <a:prstGeom prst="rect">
            <a:avLst/>
          </a:prstGeom>
        </p:spPr>
      </p:pic>
      <p:sp>
        <p:nvSpPr>
          <p:cNvPr id="25" name="TextBox 24">
            <a:extLst>
              <a:ext uri="{FF2B5EF4-FFF2-40B4-BE49-F238E27FC236}">
                <a16:creationId xmlns:a16="http://schemas.microsoft.com/office/drawing/2014/main" id="{0826A722-ADCD-964D-857A-93B80C62FDE6}"/>
              </a:ext>
            </a:extLst>
          </p:cNvPr>
          <p:cNvSpPr txBox="1"/>
          <p:nvPr/>
        </p:nvSpPr>
        <p:spPr>
          <a:xfrm>
            <a:off x="1158479" y="2898065"/>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489672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itle 1"/>
          <p:cNvSpPr>
            <a:spLocks noGrp="1"/>
          </p:cNvSpPr>
          <p:nvPr>
            <p:ph type="title"/>
          </p:nvPr>
        </p:nvSpPr>
        <p:spPr/>
        <p:txBody>
          <a:bodyPr/>
          <a:lstStyle/>
          <a:p>
            <a:r>
              <a:rPr lang="en-US" dirty="0"/>
              <a:t>Spend Breakdown by Industry Acceptance: Europe</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22</a:t>
            </a:fld>
            <a:endParaRPr lang="en-US" dirty="0"/>
          </a:p>
        </p:txBody>
      </p:sp>
      <p:sp>
        <p:nvSpPr>
          <p:cNvPr id="71" name="Text Placeholder 3"/>
          <p:cNvSpPr>
            <a:spLocks noGrp="1"/>
          </p:cNvSpPr>
          <p:nvPr>
            <p:ph type="body" sz="quarter" idx="11"/>
          </p:nvPr>
        </p:nvSpPr>
        <p:spPr>
          <a:xfrm>
            <a:off x="387350" y="699982"/>
            <a:ext cx="8371970" cy="498598"/>
          </a:xfrm>
        </p:spPr>
        <p:txBody>
          <a:bodyPr/>
          <a:lstStyle/>
          <a:p>
            <a:r>
              <a:rPr lang="en-US" dirty="0"/>
              <a:t>An analysis of the Concur spend for ~5.6K clients from our client base across key B2B industries has shown that Amex-accepting merchants account for as much as 92% of spend and no less than 85% of spend across key B2B industries in Europe.</a:t>
            </a:r>
            <a:r>
              <a:rPr lang="en-US" baseline="30000" dirty="0"/>
              <a:t>1</a:t>
            </a:r>
            <a:endParaRPr lang="en-US" dirty="0"/>
          </a:p>
        </p:txBody>
      </p:sp>
      <p:sp>
        <p:nvSpPr>
          <p:cNvPr id="36" name="Slide Number Placeholder 3"/>
          <p:cNvSpPr txBox="1">
            <a:spLocks/>
          </p:cNvSpPr>
          <p:nvPr/>
        </p:nvSpPr>
        <p:spPr bwMode="gray">
          <a:xfrm>
            <a:off x="8101013" y="4981488"/>
            <a:ext cx="868362" cy="16201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57175" indent="-257175" algn="l" defTabSz="342900" rtl="0" eaLnBrk="1" fontAlgn="base" hangingPunct="1">
              <a:lnSpc>
                <a:spcPct val="100000"/>
              </a:lnSpc>
              <a:spcBef>
                <a:spcPts val="0"/>
              </a:spcBef>
              <a:spcAft>
                <a:spcPts val="0"/>
              </a:spcAft>
              <a:buFont typeface="Arial" charset="0"/>
              <a:buNone/>
              <a:defRPr b="0" i="0" kern="1200">
                <a:solidFill>
                  <a:schemeClr val="bg2"/>
                </a:solidFill>
                <a:latin typeface="BentonSans Light" charset="0"/>
                <a:ea typeface="BentonSans Light" charset="0"/>
                <a:cs typeface="BentonSans Light" charset="0"/>
              </a:defRPr>
            </a:lvl1pPr>
            <a:lvl2pPr marL="170260" indent="-170260" algn="l" defTabSz="342900" rtl="0" eaLnBrk="1" fontAlgn="base" hangingPunct="1">
              <a:lnSpc>
                <a:spcPct val="100000"/>
              </a:lnSpc>
              <a:spcBef>
                <a:spcPts val="0"/>
              </a:spcBef>
              <a:spcAft>
                <a:spcPts val="0"/>
              </a:spcAft>
              <a:buFont typeface="Arial" charset="0"/>
              <a:buChar char="•"/>
              <a:defRPr sz="1350" b="0" i="0" kern="1200">
                <a:solidFill>
                  <a:schemeClr val="bg2"/>
                </a:solidFill>
                <a:latin typeface="BentonSans Light" charset="0"/>
                <a:ea typeface="BentonSans Light" charset="0"/>
                <a:cs typeface="BentonSans Light" charset="0"/>
              </a:defRPr>
            </a:lvl2pPr>
            <a:lvl3pPr marL="558404" indent="-216694" algn="l" defTabSz="342900" rtl="0" eaLnBrk="1" fontAlgn="base" hangingPunct="1">
              <a:lnSpc>
                <a:spcPct val="100000"/>
              </a:lnSpc>
              <a:spcBef>
                <a:spcPts val="0"/>
              </a:spcBef>
              <a:spcAft>
                <a:spcPts val="0"/>
              </a:spcAft>
              <a:buFont typeface="Arial" pitchFamily="34" charset="0"/>
              <a:buChar char="–"/>
              <a:defRPr b="0" i="0" kern="1200">
                <a:solidFill>
                  <a:schemeClr val="bg2"/>
                </a:solidFill>
                <a:latin typeface="BentonSans Light" charset="0"/>
                <a:ea typeface="BentonSans Light" charset="0"/>
                <a:cs typeface="BentonSans Light" charset="0"/>
              </a:defRPr>
            </a:lvl3pPr>
            <a:lvl4pPr marL="862013" indent="-171450"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4pPr>
            <a:lvl5pPr marL="1197769" indent="-169069"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endParaRPr lang="en-US" dirty="0">
              <a:solidFill>
                <a:srgbClr val="002663"/>
              </a:solidFill>
            </a:endParaRPr>
          </a:p>
        </p:txBody>
      </p:sp>
      <p:sp>
        <p:nvSpPr>
          <p:cNvPr id="42" name="Text Placeholder 49"/>
          <p:cNvSpPr>
            <a:spLocks noGrp="1"/>
          </p:cNvSpPr>
          <p:nvPr>
            <p:custDataLst>
              <p:tags r:id="rId1"/>
            </p:custDataLst>
          </p:nvPr>
        </p:nvSpPr>
        <p:spPr bwMode="gray">
          <a:xfrm>
            <a:off x="6750844" y="268077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5" name="Text Placeholder 47"/>
          <p:cNvSpPr>
            <a:spLocks noGrp="1"/>
          </p:cNvSpPr>
          <p:nvPr>
            <p:custDataLst>
              <p:tags r:id="rId2"/>
            </p:custDataLst>
          </p:nvPr>
        </p:nvSpPr>
        <p:spPr bwMode="gray">
          <a:xfrm>
            <a:off x="5472113" y="2766501"/>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6" name="Text Placeholder 48"/>
          <p:cNvSpPr>
            <a:spLocks noGrp="1"/>
          </p:cNvSpPr>
          <p:nvPr>
            <p:custDataLst>
              <p:tags r:id="rId3"/>
            </p:custDataLst>
          </p:nvPr>
        </p:nvSpPr>
        <p:spPr bwMode="gray">
          <a:xfrm>
            <a:off x="5472113" y="165207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8" name="Text Placeholder 45"/>
          <p:cNvSpPr>
            <a:spLocks noGrp="1"/>
          </p:cNvSpPr>
          <p:nvPr>
            <p:custDataLst>
              <p:tags r:id="rId4"/>
            </p:custDataLst>
          </p:nvPr>
        </p:nvSpPr>
        <p:spPr bwMode="gray">
          <a:xfrm>
            <a:off x="4829176" y="273792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9" name="Text Placeholder 46"/>
          <p:cNvSpPr>
            <a:spLocks noGrp="1"/>
          </p:cNvSpPr>
          <p:nvPr>
            <p:custDataLst>
              <p:tags r:id="rId5"/>
            </p:custDataLst>
          </p:nvPr>
        </p:nvSpPr>
        <p:spPr bwMode="gray">
          <a:xfrm>
            <a:off x="4856560" y="1623501"/>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1" name="Text Placeholder 43"/>
          <p:cNvSpPr>
            <a:spLocks noGrp="1"/>
          </p:cNvSpPr>
          <p:nvPr>
            <p:custDataLst>
              <p:tags r:id="rId6"/>
            </p:custDataLst>
          </p:nvPr>
        </p:nvSpPr>
        <p:spPr bwMode="gray">
          <a:xfrm>
            <a:off x="4186238" y="2705780"/>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2" name="Text Placeholder 44"/>
          <p:cNvSpPr>
            <a:spLocks noGrp="1"/>
          </p:cNvSpPr>
          <p:nvPr>
            <p:custDataLst>
              <p:tags r:id="rId7"/>
            </p:custDataLst>
          </p:nvPr>
        </p:nvSpPr>
        <p:spPr bwMode="gray">
          <a:xfrm>
            <a:off x="4213622" y="1591355"/>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4" name="Text Placeholder 25"/>
          <p:cNvSpPr>
            <a:spLocks noGrp="1"/>
          </p:cNvSpPr>
          <p:nvPr>
            <p:custDataLst>
              <p:tags r:id="rId8"/>
            </p:custDataLst>
          </p:nvPr>
        </p:nvSpPr>
        <p:spPr bwMode="gray">
          <a:xfrm>
            <a:off x="3546872" y="272006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5" name="Text Placeholder 26"/>
          <p:cNvSpPr>
            <a:spLocks noGrp="1"/>
          </p:cNvSpPr>
          <p:nvPr>
            <p:custDataLst>
              <p:tags r:id="rId9"/>
            </p:custDataLst>
          </p:nvPr>
        </p:nvSpPr>
        <p:spPr bwMode="gray">
          <a:xfrm>
            <a:off x="3574257" y="1605642"/>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7" name="Text Placeholder 18"/>
          <p:cNvSpPr>
            <a:spLocks noGrp="1"/>
          </p:cNvSpPr>
          <p:nvPr>
            <p:custDataLst>
              <p:tags r:id="rId10"/>
            </p:custDataLst>
          </p:nvPr>
        </p:nvSpPr>
        <p:spPr bwMode="gray">
          <a:xfrm>
            <a:off x="2907507" y="268434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9" name="Text Placeholder 13"/>
          <p:cNvSpPr>
            <a:spLocks noGrp="1"/>
          </p:cNvSpPr>
          <p:nvPr>
            <p:custDataLst>
              <p:tags r:id="rId11"/>
            </p:custDataLst>
          </p:nvPr>
        </p:nvSpPr>
        <p:spPr bwMode="gray">
          <a:xfrm>
            <a:off x="2264569" y="283793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0" name="Text Placeholder 14"/>
          <p:cNvSpPr>
            <a:spLocks noGrp="1"/>
          </p:cNvSpPr>
          <p:nvPr>
            <p:custDataLst>
              <p:tags r:id="rId12"/>
            </p:custDataLst>
          </p:nvPr>
        </p:nvSpPr>
        <p:spPr bwMode="gray">
          <a:xfrm>
            <a:off x="2264569" y="172351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1" name="Text Placeholder 12"/>
          <p:cNvSpPr>
            <a:spLocks noGrp="1"/>
          </p:cNvSpPr>
          <p:nvPr>
            <p:custDataLst>
              <p:tags r:id="rId13"/>
            </p:custDataLst>
          </p:nvPr>
        </p:nvSpPr>
        <p:spPr bwMode="gray">
          <a:xfrm>
            <a:off x="6111478" y="2823651"/>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2" name="Text Placeholder 14"/>
          <p:cNvSpPr>
            <a:spLocks noGrp="1"/>
          </p:cNvSpPr>
          <p:nvPr>
            <p:custDataLst>
              <p:tags r:id="rId14"/>
            </p:custDataLst>
          </p:nvPr>
        </p:nvSpPr>
        <p:spPr bwMode="gray">
          <a:xfrm>
            <a:off x="7393782" y="285511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3" name="Text Placeholder 13"/>
          <p:cNvSpPr>
            <a:spLocks noGrp="1"/>
          </p:cNvSpPr>
          <p:nvPr>
            <p:custDataLst>
              <p:tags r:id="rId15"/>
            </p:custDataLst>
          </p:nvPr>
        </p:nvSpPr>
        <p:spPr bwMode="gray">
          <a:xfrm>
            <a:off x="6111478" y="170922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4" name="Text Placeholder 15"/>
          <p:cNvSpPr>
            <a:spLocks noGrp="1"/>
          </p:cNvSpPr>
          <p:nvPr>
            <p:custDataLst>
              <p:tags r:id="rId16"/>
            </p:custDataLst>
          </p:nvPr>
        </p:nvSpPr>
        <p:spPr bwMode="gray">
          <a:xfrm>
            <a:off x="7393782" y="174069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graphicFrame>
        <p:nvGraphicFramePr>
          <p:cNvPr id="72" name="Chart 71">
            <a:extLst>
              <a:ext uri="{FF2B5EF4-FFF2-40B4-BE49-F238E27FC236}">
                <a16:creationId xmlns:a16="http://schemas.microsoft.com/office/drawing/2014/main" id="{9F6A9EF6-6170-4243-B577-21732236EA7B}"/>
              </a:ext>
            </a:extLst>
          </p:cNvPr>
          <p:cNvGraphicFramePr/>
          <p:nvPr>
            <p:extLst>
              <p:ext uri="{D42A27DB-BD31-4B8C-83A1-F6EECF244321}">
                <p14:modId xmlns:p14="http://schemas.microsoft.com/office/powerpoint/2010/main" val="1551199477"/>
              </p:ext>
            </p:extLst>
          </p:nvPr>
        </p:nvGraphicFramePr>
        <p:xfrm>
          <a:off x="348995" y="1006921"/>
          <a:ext cx="8586458" cy="3179986"/>
        </p:xfrm>
        <a:graphic>
          <a:graphicData uri="http://schemas.openxmlformats.org/drawingml/2006/chart">
            <c:chart xmlns:c="http://schemas.openxmlformats.org/drawingml/2006/chart" xmlns:r="http://schemas.openxmlformats.org/officeDocument/2006/relationships" r:id="rId19"/>
          </a:graphicData>
        </a:graphic>
      </p:graphicFrame>
      <p:pic>
        <p:nvPicPr>
          <p:cNvPr id="4" name="Picture 3">
            <a:extLst>
              <a:ext uri="{FF2B5EF4-FFF2-40B4-BE49-F238E27FC236}">
                <a16:creationId xmlns:a16="http://schemas.microsoft.com/office/drawing/2014/main" id="{867E36FB-2A4B-0241-BBBF-E3B7CF2F5C81}"/>
              </a:ext>
            </a:extLst>
          </p:cNvPr>
          <p:cNvPicPr>
            <a:picLocks noChangeAspect="1"/>
          </p:cNvPicPr>
          <p:nvPr/>
        </p:nvPicPr>
        <p:blipFill>
          <a:blip r:embed="rId20"/>
          <a:stretch>
            <a:fillRect/>
          </a:stretch>
        </p:blipFill>
        <p:spPr>
          <a:xfrm>
            <a:off x="365760" y="1371600"/>
            <a:ext cx="996696" cy="996696"/>
          </a:xfrm>
          <a:prstGeom prst="rect">
            <a:avLst/>
          </a:prstGeom>
        </p:spPr>
      </p:pic>
      <p:sp>
        <p:nvSpPr>
          <p:cNvPr id="25" name="TextBox 24">
            <a:extLst>
              <a:ext uri="{FF2B5EF4-FFF2-40B4-BE49-F238E27FC236}">
                <a16:creationId xmlns:a16="http://schemas.microsoft.com/office/drawing/2014/main" id="{DC92D46F-2649-F34F-A8D7-BE11AFA5D03D}"/>
              </a:ext>
            </a:extLst>
          </p:cNvPr>
          <p:cNvSpPr txBox="1"/>
          <p:nvPr/>
        </p:nvSpPr>
        <p:spPr>
          <a:xfrm>
            <a:off x="1158479" y="2898065"/>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790340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itle 1"/>
          <p:cNvSpPr>
            <a:spLocks noGrp="1"/>
          </p:cNvSpPr>
          <p:nvPr>
            <p:ph type="title"/>
          </p:nvPr>
        </p:nvSpPr>
        <p:spPr/>
        <p:txBody>
          <a:bodyPr/>
          <a:lstStyle/>
          <a:p>
            <a:r>
              <a:rPr lang="en-US" dirty="0"/>
              <a:t>Transaction Breakdown by Industry Acceptance: Europe</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23</a:t>
            </a:fld>
            <a:endParaRPr lang="en-US" dirty="0"/>
          </a:p>
        </p:txBody>
      </p:sp>
      <p:sp>
        <p:nvSpPr>
          <p:cNvPr id="71" name="Text Placeholder 3"/>
          <p:cNvSpPr>
            <a:spLocks noGrp="1"/>
          </p:cNvSpPr>
          <p:nvPr>
            <p:ph type="body" sz="quarter" idx="11"/>
          </p:nvPr>
        </p:nvSpPr>
        <p:spPr>
          <a:xfrm>
            <a:off x="387350" y="699982"/>
            <a:ext cx="8371970" cy="498598"/>
          </a:xfrm>
        </p:spPr>
        <p:txBody>
          <a:bodyPr/>
          <a:lstStyle/>
          <a:p>
            <a:r>
              <a:rPr lang="en-US" dirty="0"/>
              <a:t>An analysis of the Concur spend for ~5.6K clients from our client base across key B2B industries has shown that Amex-accepting merchants account for as much as 91% of spend and no less than 84% of spend across key B2B industries in Europe.</a:t>
            </a:r>
            <a:r>
              <a:rPr lang="en-US" baseline="30000" dirty="0"/>
              <a:t>1</a:t>
            </a:r>
          </a:p>
        </p:txBody>
      </p:sp>
      <p:sp>
        <p:nvSpPr>
          <p:cNvPr id="36" name="Slide Number Placeholder 3"/>
          <p:cNvSpPr txBox="1">
            <a:spLocks/>
          </p:cNvSpPr>
          <p:nvPr/>
        </p:nvSpPr>
        <p:spPr bwMode="gray">
          <a:xfrm>
            <a:off x="8101013" y="4981488"/>
            <a:ext cx="868362" cy="16201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57175" indent="-257175" algn="l" defTabSz="342900" rtl="0" eaLnBrk="1" fontAlgn="base" hangingPunct="1">
              <a:lnSpc>
                <a:spcPct val="100000"/>
              </a:lnSpc>
              <a:spcBef>
                <a:spcPts val="0"/>
              </a:spcBef>
              <a:spcAft>
                <a:spcPts val="0"/>
              </a:spcAft>
              <a:buFont typeface="Arial" charset="0"/>
              <a:buNone/>
              <a:defRPr b="0" i="0" kern="1200">
                <a:solidFill>
                  <a:schemeClr val="bg2"/>
                </a:solidFill>
                <a:latin typeface="BentonSans Light" charset="0"/>
                <a:ea typeface="BentonSans Light" charset="0"/>
                <a:cs typeface="BentonSans Light" charset="0"/>
              </a:defRPr>
            </a:lvl1pPr>
            <a:lvl2pPr marL="170260" indent="-170260" algn="l" defTabSz="342900" rtl="0" eaLnBrk="1" fontAlgn="base" hangingPunct="1">
              <a:lnSpc>
                <a:spcPct val="100000"/>
              </a:lnSpc>
              <a:spcBef>
                <a:spcPts val="0"/>
              </a:spcBef>
              <a:spcAft>
                <a:spcPts val="0"/>
              </a:spcAft>
              <a:buFont typeface="Arial" charset="0"/>
              <a:buChar char="•"/>
              <a:defRPr sz="1350" b="0" i="0" kern="1200">
                <a:solidFill>
                  <a:schemeClr val="bg2"/>
                </a:solidFill>
                <a:latin typeface="BentonSans Light" charset="0"/>
                <a:ea typeface="BentonSans Light" charset="0"/>
                <a:cs typeface="BentonSans Light" charset="0"/>
              </a:defRPr>
            </a:lvl2pPr>
            <a:lvl3pPr marL="558404" indent="-216694" algn="l" defTabSz="342900" rtl="0" eaLnBrk="1" fontAlgn="base" hangingPunct="1">
              <a:lnSpc>
                <a:spcPct val="100000"/>
              </a:lnSpc>
              <a:spcBef>
                <a:spcPts val="0"/>
              </a:spcBef>
              <a:spcAft>
                <a:spcPts val="0"/>
              </a:spcAft>
              <a:buFont typeface="Arial" pitchFamily="34" charset="0"/>
              <a:buChar char="–"/>
              <a:defRPr b="0" i="0" kern="1200">
                <a:solidFill>
                  <a:schemeClr val="bg2"/>
                </a:solidFill>
                <a:latin typeface="BentonSans Light" charset="0"/>
                <a:ea typeface="BentonSans Light" charset="0"/>
                <a:cs typeface="BentonSans Light" charset="0"/>
              </a:defRPr>
            </a:lvl3pPr>
            <a:lvl4pPr marL="862013" indent="-171450"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4pPr>
            <a:lvl5pPr marL="1197769" indent="-169069"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endParaRPr lang="en-US" dirty="0">
              <a:solidFill>
                <a:srgbClr val="002663"/>
              </a:solidFill>
            </a:endParaRPr>
          </a:p>
        </p:txBody>
      </p:sp>
      <p:sp>
        <p:nvSpPr>
          <p:cNvPr id="42" name="Text Placeholder 49"/>
          <p:cNvSpPr>
            <a:spLocks noGrp="1"/>
          </p:cNvSpPr>
          <p:nvPr>
            <p:custDataLst>
              <p:tags r:id="rId1"/>
            </p:custDataLst>
          </p:nvPr>
        </p:nvSpPr>
        <p:spPr bwMode="gray">
          <a:xfrm>
            <a:off x="6750844" y="268077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5" name="Text Placeholder 47"/>
          <p:cNvSpPr>
            <a:spLocks noGrp="1"/>
          </p:cNvSpPr>
          <p:nvPr>
            <p:custDataLst>
              <p:tags r:id="rId2"/>
            </p:custDataLst>
          </p:nvPr>
        </p:nvSpPr>
        <p:spPr bwMode="gray">
          <a:xfrm>
            <a:off x="5472113" y="2766501"/>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6" name="Text Placeholder 48"/>
          <p:cNvSpPr>
            <a:spLocks noGrp="1"/>
          </p:cNvSpPr>
          <p:nvPr>
            <p:custDataLst>
              <p:tags r:id="rId3"/>
            </p:custDataLst>
          </p:nvPr>
        </p:nvSpPr>
        <p:spPr bwMode="gray">
          <a:xfrm>
            <a:off x="5472113" y="165207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8" name="Text Placeholder 45"/>
          <p:cNvSpPr>
            <a:spLocks noGrp="1"/>
          </p:cNvSpPr>
          <p:nvPr>
            <p:custDataLst>
              <p:tags r:id="rId4"/>
            </p:custDataLst>
          </p:nvPr>
        </p:nvSpPr>
        <p:spPr bwMode="gray">
          <a:xfrm>
            <a:off x="4829176" y="273792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9" name="Text Placeholder 46"/>
          <p:cNvSpPr>
            <a:spLocks noGrp="1"/>
          </p:cNvSpPr>
          <p:nvPr>
            <p:custDataLst>
              <p:tags r:id="rId5"/>
            </p:custDataLst>
          </p:nvPr>
        </p:nvSpPr>
        <p:spPr bwMode="gray">
          <a:xfrm>
            <a:off x="4856560" y="1623501"/>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1" name="Text Placeholder 43"/>
          <p:cNvSpPr>
            <a:spLocks noGrp="1"/>
          </p:cNvSpPr>
          <p:nvPr>
            <p:custDataLst>
              <p:tags r:id="rId6"/>
            </p:custDataLst>
          </p:nvPr>
        </p:nvSpPr>
        <p:spPr bwMode="gray">
          <a:xfrm>
            <a:off x="4186238" y="2705780"/>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2" name="Text Placeholder 44"/>
          <p:cNvSpPr>
            <a:spLocks noGrp="1"/>
          </p:cNvSpPr>
          <p:nvPr>
            <p:custDataLst>
              <p:tags r:id="rId7"/>
            </p:custDataLst>
          </p:nvPr>
        </p:nvSpPr>
        <p:spPr bwMode="gray">
          <a:xfrm>
            <a:off x="4213622" y="1591355"/>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4" name="Text Placeholder 25"/>
          <p:cNvSpPr>
            <a:spLocks noGrp="1"/>
          </p:cNvSpPr>
          <p:nvPr>
            <p:custDataLst>
              <p:tags r:id="rId8"/>
            </p:custDataLst>
          </p:nvPr>
        </p:nvSpPr>
        <p:spPr bwMode="gray">
          <a:xfrm>
            <a:off x="3546872" y="272006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5" name="Text Placeholder 26"/>
          <p:cNvSpPr>
            <a:spLocks noGrp="1"/>
          </p:cNvSpPr>
          <p:nvPr>
            <p:custDataLst>
              <p:tags r:id="rId9"/>
            </p:custDataLst>
          </p:nvPr>
        </p:nvSpPr>
        <p:spPr bwMode="gray">
          <a:xfrm>
            <a:off x="3574257" y="1605642"/>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7" name="Text Placeholder 18"/>
          <p:cNvSpPr>
            <a:spLocks noGrp="1"/>
          </p:cNvSpPr>
          <p:nvPr>
            <p:custDataLst>
              <p:tags r:id="rId10"/>
            </p:custDataLst>
          </p:nvPr>
        </p:nvSpPr>
        <p:spPr bwMode="gray">
          <a:xfrm>
            <a:off x="2907507" y="268434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9" name="Text Placeholder 13"/>
          <p:cNvSpPr>
            <a:spLocks noGrp="1"/>
          </p:cNvSpPr>
          <p:nvPr>
            <p:custDataLst>
              <p:tags r:id="rId11"/>
            </p:custDataLst>
          </p:nvPr>
        </p:nvSpPr>
        <p:spPr bwMode="gray">
          <a:xfrm>
            <a:off x="2264569" y="283793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0" name="Text Placeholder 14"/>
          <p:cNvSpPr>
            <a:spLocks noGrp="1"/>
          </p:cNvSpPr>
          <p:nvPr>
            <p:custDataLst>
              <p:tags r:id="rId12"/>
            </p:custDataLst>
          </p:nvPr>
        </p:nvSpPr>
        <p:spPr bwMode="gray">
          <a:xfrm>
            <a:off x="2264569" y="172351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1" name="Text Placeholder 12"/>
          <p:cNvSpPr>
            <a:spLocks noGrp="1"/>
          </p:cNvSpPr>
          <p:nvPr>
            <p:custDataLst>
              <p:tags r:id="rId13"/>
            </p:custDataLst>
          </p:nvPr>
        </p:nvSpPr>
        <p:spPr bwMode="gray">
          <a:xfrm>
            <a:off x="6111478" y="2823651"/>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2" name="Text Placeholder 14"/>
          <p:cNvSpPr>
            <a:spLocks noGrp="1"/>
          </p:cNvSpPr>
          <p:nvPr>
            <p:custDataLst>
              <p:tags r:id="rId14"/>
            </p:custDataLst>
          </p:nvPr>
        </p:nvSpPr>
        <p:spPr bwMode="gray">
          <a:xfrm>
            <a:off x="7393782" y="285511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3" name="Text Placeholder 13"/>
          <p:cNvSpPr>
            <a:spLocks noGrp="1"/>
          </p:cNvSpPr>
          <p:nvPr>
            <p:custDataLst>
              <p:tags r:id="rId15"/>
            </p:custDataLst>
          </p:nvPr>
        </p:nvSpPr>
        <p:spPr bwMode="gray">
          <a:xfrm>
            <a:off x="6111478" y="170922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4" name="Text Placeholder 15"/>
          <p:cNvSpPr>
            <a:spLocks noGrp="1"/>
          </p:cNvSpPr>
          <p:nvPr>
            <p:custDataLst>
              <p:tags r:id="rId16"/>
            </p:custDataLst>
          </p:nvPr>
        </p:nvSpPr>
        <p:spPr bwMode="gray">
          <a:xfrm>
            <a:off x="7393782" y="174069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graphicFrame>
        <p:nvGraphicFramePr>
          <p:cNvPr id="72" name="Chart 71">
            <a:extLst>
              <a:ext uri="{FF2B5EF4-FFF2-40B4-BE49-F238E27FC236}">
                <a16:creationId xmlns:a16="http://schemas.microsoft.com/office/drawing/2014/main" id="{9F6A9EF6-6170-4243-B577-21732236EA7B}"/>
              </a:ext>
            </a:extLst>
          </p:cNvPr>
          <p:cNvGraphicFramePr/>
          <p:nvPr>
            <p:extLst>
              <p:ext uri="{D42A27DB-BD31-4B8C-83A1-F6EECF244321}">
                <p14:modId xmlns:p14="http://schemas.microsoft.com/office/powerpoint/2010/main" val="156883443"/>
              </p:ext>
            </p:extLst>
          </p:nvPr>
        </p:nvGraphicFramePr>
        <p:xfrm>
          <a:off x="348995" y="1006921"/>
          <a:ext cx="8586458" cy="3179986"/>
        </p:xfrm>
        <a:graphic>
          <a:graphicData uri="http://schemas.openxmlformats.org/drawingml/2006/chart">
            <c:chart xmlns:c="http://schemas.openxmlformats.org/drawingml/2006/chart" xmlns:r="http://schemas.openxmlformats.org/officeDocument/2006/relationships" r:id="rId19"/>
          </a:graphicData>
        </a:graphic>
      </p:graphicFrame>
      <p:pic>
        <p:nvPicPr>
          <p:cNvPr id="29" name="Picture 28">
            <a:extLst>
              <a:ext uri="{FF2B5EF4-FFF2-40B4-BE49-F238E27FC236}">
                <a16:creationId xmlns:a16="http://schemas.microsoft.com/office/drawing/2014/main" id="{7C5A80A3-6E47-CA45-825F-D3B5DF5E7BA8}"/>
              </a:ext>
            </a:extLst>
          </p:cNvPr>
          <p:cNvPicPr>
            <a:picLocks noChangeAspect="1"/>
          </p:cNvPicPr>
          <p:nvPr/>
        </p:nvPicPr>
        <p:blipFill>
          <a:blip r:embed="rId20"/>
          <a:stretch>
            <a:fillRect/>
          </a:stretch>
        </p:blipFill>
        <p:spPr>
          <a:xfrm>
            <a:off x="365760" y="1371600"/>
            <a:ext cx="996696" cy="996696"/>
          </a:xfrm>
          <a:prstGeom prst="rect">
            <a:avLst/>
          </a:prstGeom>
        </p:spPr>
      </p:pic>
      <p:sp>
        <p:nvSpPr>
          <p:cNvPr id="25" name="TextBox 24">
            <a:extLst>
              <a:ext uri="{FF2B5EF4-FFF2-40B4-BE49-F238E27FC236}">
                <a16:creationId xmlns:a16="http://schemas.microsoft.com/office/drawing/2014/main" id="{060CCF75-FF8C-874D-A64D-1DF018ACDEA5}"/>
              </a:ext>
            </a:extLst>
          </p:cNvPr>
          <p:cNvSpPr txBox="1"/>
          <p:nvPr/>
        </p:nvSpPr>
        <p:spPr>
          <a:xfrm>
            <a:off x="1158479" y="2898065"/>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63470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itle 1"/>
          <p:cNvSpPr>
            <a:spLocks noGrp="1"/>
          </p:cNvSpPr>
          <p:nvPr>
            <p:ph type="title"/>
          </p:nvPr>
        </p:nvSpPr>
        <p:spPr/>
        <p:txBody>
          <a:bodyPr/>
          <a:lstStyle/>
          <a:p>
            <a:r>
              <a:rPr lang="en-US" dirty="0"/>
              <a:t>Spend Breakdown by Industry Acceptance: Middle East and Africa</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24</a:t>
            </a:fld>
            <a:endParaRPr lang="en-US" dirty="0"/>
          </a:p>
        </p:txBody>
      </p:sp>
      <p:sp>
        <p:nvSpPr>
          <p:cNvPr id="71" name="Text Placeholder 3"/>
          <p:cNvSpPr>
            <a:spLocks noGrp="1"/>
          </p:cNvSpPr>
          <p:nvPr>
            <p:ph type="body" sz="quarter" idx="11"/>
          </p:nvPr>
        </p:nvSpPr>
        <p:spPr>
          <a:xfrm>
            <a:off x="387350" y="699982"/>
            <a:ext cx="8371970" cy="498598"/>
          </a:xfrm>
        </p:spPr>
        <p:txBody>
          <a:bodyPr/>
          <a:lstStyle/>
          <a:p>
            <a:r>
              <a:rPr lang="en-US" dirty="0"/>
              <a:t>An analysis of the Concur spend for ~5.6K clients from our client base across key B2B industries has shown that Amex-accepting merchants account for as much as 88% of spend and no less than 71% of spend across key B2B industries in the Middle East and Africa.</a:t>
            </a:r>
            <a:r>
              <a:rPr lang="en-US" baseline="30000" dirty="0"/>
              <a:t>1</a:t>
            </a:r>
            <a:endParaRPr lang="en-US" dirty="0"/>
          </a:p>
        </p:txBody>
      </p:sp>
      <p:sp>
        <p:nvSpPr>
          <p:cNvPr id="36" name="Slide Number Placeholder 3"/>
          <p:cNvSpPr txBox="1">
            <a:spLocks/>
          </p:cNvSpPr>
          <p:nvPr/>
        </p:nvSpPr>
        <p:spPr bwMode="gray">
          <a:xfrm>
            <a:off x="8101013" y="4981488"/>
            <a:ext cx="868362" cy="16201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57175" indent="-257175" algn="l" defTabSz="342900" rtl="0" eaLnBrk="1" fontAlgn="base" hangingPunct="1">
              <a:lnSpc>
                <a:spcPct val="100000"/>
              </a:lnSpc>
              <a:spcBef>
                <a:spcPts val="0"/>
              </a:spcBef>
              <a:spcAft>
                <a:spcPts val="0"/>
              </a:spcAft>
              <a:buFont typeface="Arial" charset="0"/>
              <a:buNone/>
              <a:defRPr b="0" i="0" kern="1200">
                <a:solidFill>
                  <a:schemeClr val="bg2"/>
                </a:solidFill>
                <a:latin typeface="BentonSans Light" charset="0"/>
                <a:ea typeface="BentonSans Light" charset="0"/>
                <a:cs typeface="BentonSans Light" charset="0"/>
              </a:defRPr>
            </a:lvl1pPr>
            <a:lvl2pPr marL="170260" indent="-170260" algn="l" defTabSz="342900" rtl="0" eaLnBrk="1" fontAlgn="base" hangingPunct="1">
              <a:lnSpc>
                <a:spcPct val="100000"/>
              </a:lnSpc>
              <a:spcBef>
                <a:spcPts val="0"/>
              </a:spcBef>
              <a:spcAft>
                <a:spcPts val="0"/>
              </a:spcAft>
              <a:buFont typeface="Arial" charset="0"/>
              <a:buChar char="•"/>
              <a:defRPr sz="1350" b="0" i="0" kern="1200">
                <a:solidFill>
                  <a:schemeClr val="bg2"/>
                </a:solidFill>
                <a:latin typeface="BentonSans Light" charset="0"/>
                <a:ea typeface="BentonSans Light" charset="0"/>
                <a:cs typeface="BentonSans Light" charset="0"/>
              </a:defRPr>
            </a:lvl2pPr>
            <a:lvl3pPr marL="558404" indent="-216694" algn="l" defTabSz="342900" rtl="0" eaLnBrk="1" fontAlgn="base" hangingPunct="1">
              <a:lnSpc>
                <a:spcPct val="100000"/>
              </a:lnSpc>
              <a:spcBef>
                <a:spcPts val="0"/>
              </a:spcBef>
              <a:spcAft>
                <a:spcPts val="0"/>
              </a:spcAft>
              <a:buFont typeface="Arial" pitchFamily="34" charset="0"/>
              <a:buChar char="–"/>
              <a:defRPr b="0" i="0" kern="1200">
                <a:solidFill>
                  <a:schemeClr val="bg2"/>
                </a:solidFill>
                <a:latin typeface="BentonSans Light" charset="0"/>
                <a:ea typeface="BentonSans Light" charset="0"/>
                <a:cs typeface="BentonSans Light" charset="0"/>
              </a:defRPr>
            </a:lvl3pPr>
            <a:lvl4pPr marL="862013" indent="-171450"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4pPr>
            <a:lvl5pPr marL="1197769" indent="-169069"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endParaRPr lang="en-US" dirty="0">
              <a:solidFill>
                <a:schemeClr val="accent5"/>
              </a:solidFill>
            </a:endParaRPr>
          </a:p>
        </p:txBody>
      </p:sp>
      <p:sp>
        <p:nvSpPr>
          <p:cNvPr id="42" name="Text Placeholder 49"/>
          <p:cNvSpPr>
            <a:spLocks noGrp="1"/>
          </p:cNvSpPr>
          <p:nvPr>
            <p:custDataLst>
              <p:tags r:id="rId1"/>
            </p:custDataLst>
          </p:nvPr>
        </p:nvSpPr>
        <p:spPr bwMode="gray">
          <a:xfrm>
            <a:off x="6750844" y="268077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45" name="Text Placeholder 47"/>
          <p:cNvSpPr>
            <a:spLocks noGrp="1"/>
          </p:cNvSpPr>
          <p:nvPr>
            <p:custDataLst>
              <p:tags r:id="rId2"/>
            </p:custDataLst>
          </p:nvPr>
        </p:nvSpPr>
        <p:spPr bwMode="gray">
          <a:xfrm>
            <a:off x="5472113" y="2766501"/>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46" name="Text Placeholder 48"/>
          <p:cNvSpPr>
            <a:spLocks noGrp="1"/>
          </p:cNvSpPr>
          <p:nvPr>
            <p:custDataLst>
              <p:tags r:id="rId3"/>
            </p:custDataLst>
          </p:nvPr>
        </p:nvSpPr>
        <p:spPr bwMode="gray">
          <a:xfrm>
            <a:off x="5472113" y="165207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48" name="Text Placeholder 45"/>
          <p:cNvSpPr>
            <a:spLocks noGrp="1"/>
          </p:cNvSpPr>
          <p:nvPr>
            <p:custDataLst>
              <p:tags r:id="rId4"/>
            </p:custDataLst>
          </p:nvPr>
        </p:nvSpPr>
        <p:spPr bwMode="gray">
          <a:xfrm>
            <a:off x="4829176" y="273792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49" name="Text Placeholder 46"/>
          <p:cNvSpPr>
            <a:spLocks noGrp="1"/>
          </p:cNvSpPr>
          <p:nvPr>
            <p:custDataLst>
              <p:tags r:id="rId5"/>
            </p:custDataLst>
          </p:nvPr>
        </p:nvSpPr>
        <p:spPr bwMode="gray">
          <a:xfrm>
            <a:off x="4856560" y="1623501"/>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51" name="Text Placeholder 43"/>
          <p:cNvSpPr>
            <a:spLocks noGrp="1"/>
          </p:cNvSpPr>
          <p:nvPr>
            <p:custDataLst>
              <p:tags r:id="rId6"/>
            </p:custDataLst>
          </p:nvPr>
        </p:nvSpPr>
        <p:spPr bwMode="gray">
          <a:xfrm>
            <a:off x="4186238" y="2705780"/>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52" name="Text Placeholder 44"/>
          <p:cNvSpPr>
            <a:spLocks noGrp="1"/>
          </p:cNvSpPr>
          <p:nvPr>
            <p:custDataLst>
              <p:tags r:id="rId7"/>
            </p:custDataLst>
          </p:nvPr>
        </p:nvSpPr>
        <p:spPr bwMode="gray">
          <a:xfrm>
            <a:off x="4213622" y="1591355"/>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54" name="Text Placeholder 25"/>
          <p:cNvSpPr>
            <a:spLocks noGrp="1"/>
          </p:cNvSpPr>
          <p:nvPr>
            <p:custDataLst>
              <p:tags r:id="rId8"/>
            </p:custDataLst>
          </p:nvPr>
        </p:nvSpPr>
        <p:spPr bwMode="gray">
          <a:xfrm>
            <a:off x="3546872" y="272006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cs typeface="Arial"/>
              <a:sym typeface="+mn-lt"/>
            </a:endParaRPr>
          </a:p>
        </p:txBody>
      </p:sp>
      <p:sp>
        <p:nvSpPr>
          <p:cNvPr id="55" name="Text Placeholder 26"/>
          <p:cNvSpPr>
            <a:spLocks noGrp="1"/>
          </p:cNvSpPr>
          <p:nvPr>
            <p:custDataLst>
              <p:tags r:id="rId9"/>
            </p:custDataLst>
          </p:nvPr>
        </p:nvSpPr>
        <p:spPr bwMode="gray">
          <a:xfrm>
            <a:off x="3574257" y="1605642"/>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cs typeface="Arial"/>
              <a:sym typeface="+mn-lt"/>
            </a:endParaRPr>
          </a:p>
        </p:txBody>
      </p:sp>
      <p:sp>
        <p:nvSpPr>
          <p:cNvPr id="57" name="Text Placeholder 18"/>
          <p:cNvSpPr>
            <a:spLocks noGrp="1"/>
          </p:cNvSpPr>
          <p:nvPr>
            <p:custDataLst>
              <p:tags r:id="rId10"/>
            </p:custDataLst>
          </p:nvPr>
        </p:nvSpPr>
        <p:spPr bwMode="gray">
          <a:xfrm>
            <a:off x="2907507" y="268434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cs typeface="Arial"/>
              <a:sym typeface="+mn-lt"/>
            </a:endParaRPr>
          </a:p>
        </p:txBody>
      </p:sp>
      <p:sp>
        <p:nvSpPr>
          <p:cNvPr id="59" name="Text Placeholder 13"/>
          <p:cNvSpPr>
            <a:spLocks noGrp="1"/>
          </p:cNvSpPr>
          <p:nvPr>
            <p:custDataLst>
              <p:tags r:id="rId11"/>
            </p:custDataLst>
          </p:nvPr>
        </p:nvSpPr>
        <p:spPr bwMode="gray">
          <a:xfrm>
            <a:off x="2264569" y="283793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cs typeface="Arial"/>
              <a:sym typeface="+mn-lt"/>
            </a:endParaRPr>
          </a:p>
        </p:txBody>
      </p:sp>
      <p:sp>
        <p:nvSpPr>
          <p:cNvPr id="60" name="Text Placeholder 14"/>
          <p:cNvSpPr>
            <a:spLocks noGrp="1"/>
          </p:cNvSpPr>
          <p:nvPr>
            <p:custDataLst>
              <p:tags r:id="rId12"/>
            </p:custDataLst>
          </p:nvPr>
        </p:nvSpPr>
        <p:spPr bwMode="gray">
          <a:xfrm>
            <a:off x="2264569" y="172351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cs typeface="Arial"/>
              <a:sym typeface="+mn-lt"/>
            </a:endParaRPr>
          </a:p>
        </p:txBody>
      </p:sp>
      <p:sp>
        <p:nvSpPr>
          <p:cNvPr id="61" name="Text Placeholder 12"/>
          <p:cNvSpPr>
            <a:spLocks noGrp="1"/>
          </p:cNvSpPr>
          <p:nvPr>
            <p:custDataLst>
              <p:tags r:id="rId13"/>
            </p:custDataLst>
          </p:nvPr>
        </p:nvSpPr>
        <p:spPr bwMode="gray">
          <a:xfrm>
            <a:off x="6111478" y="2823651"/>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solidFill>
                <a:schemeClr val="accent5"/>
              </a:solidFill>
              <a:latin typeface="Arial"/>
              <a:ea typeface="ＭＳ Ｐゴシック"/>
              <a:cs typeface="Arial"/>
              <a:sym typeface="Arial"/>
            </a:endParaRPr>
          </a:p>
        </p:txBody>
      </p:sp>
      <p:sp>
        <p:nvSpPr>
          <p:cNvPr id="62" name="Text Placeholder 14"/>
          <p:cNvSpPr>
            <a:spLocks noGrp="1"/>
          </p:cNvSpPr>
          <p:nvPr>
            <p:custDataLst>
              <p:tags r:id="rId14"/>
            </p:custDataLst>
          </p:nvPr>
        </p:nvSpPr>
        <p:spPr bwMode="gray">
          <a:xfrm>
            <a:off x="7393782" y="285511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solidFill>
                <a:schemeClr val="accent5"/>
              </a:solidFill>
              <a:latin typeface="Arial"/>
              <a:ea typeface="ＭＳ Ｐゴシック"/>
              <a:cs typeface="Arial"/>
              <a:sym typeface="Arial"/>
            </a:endParaRPr>
          </a:p>
        </p:txBody>
      </p:sp>
      <p:sp>
        <p:nvSpPr>
          <p:cNvPr id="63" name="Text Placeholder 13"/>
          <p:cNvSpPr>
            <a:spLocks noGrp="1"/>
          </p:cNvSpPr>
          <p:nvPr>
            <p:custDataLst>
              <p:tags r:id="rId15"/>
            </p:custDataLst>
          </p:nvPr>
        </p:nvSpPr>
        <p:spPr bwMode="gray">
          <a:xfrm>
            <a:off x="6111478" y="170922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solidFill>
                <a:schemeClr val="accent5"/>
              </a:solidFill>
              <a:latin typeface="Arial"/>
              <a:ea typeface="ＭＳ Ｐゴシック"/>
              <a:cs typeface="Arial"/>
              <a:sym typeface="Arial"/>
            </a:endParaRPr>
          </a:p>
        </p:txBody>
      </p:sp>
      <p:sp>
        <p:nvSpPr>
          <p:cNvPr id="64" name="Text Placeholder 15"/>
          <p:cNvSpPr>
            <a:spLocks noGrp="1"/>
          </p:cNvSpPr>
          <p:nvPr>
            <p:custDataLst>
              <p:tags r:id="rId16"/>
            </p:custDataLst>
          </p:nvPr>
        </p:nvSpPr>
        <p:spPr bwMode="gray">
          <a:xfrm>
            <a:off x="7393782" y="174069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solidFill>
                <a:schemeClr val="accent5"/>
              </a:solidFill>
              <a:latin typeface="Arial"/>
              <a:ea typeface="ＭＳ Ｐゴシック"/>
              <a:cs typeface="Arial"/>
              <a:sym typeface="Arial"/>
            </a:endParaRPr>
          </a:p>
        </p:txBody>
      </p:sp>
      <p:graphicFrame>
        <p:nvGraphicFramePr>
          <p:cNvPr id="72" name="Chart 71">
            <a:extLst>
              <a:ext uri="{FF2B5EF4-FFF2-40B4-BE49-F238E27FC236}">
                <a16:creationId xmlns:a16="http://schemas.microsoft.com/office/drawing/2014/main" id="{9F6A9EF6-6170-4243-B577-21732236EA7B}"/>
              </a:ext>
            </a:extLst>
          </p:cNvPr>
          <p:cNvGraphicFramePr/>
          <p:nvPr>
            <p:extLst>
              <p:ext uri="{D42A27DB-BD31-4B8C-83A1-F6EECF244321}">
                <p14:modId xmlns:p14="http://schemas.microsoft.com/office/powerpoint/2010/main" val="3973875688"/>
              </p:ext>
            </p:extLst>
          </p:nvPr>
        </p:nvGraphicFramePr>
        <p:xfrm>
          <a:off x="348995" y="1006921"/>
          <a:ext cx="8586458" cy="3179986"/>
        </p:xfrm>
        <a:graphic>
          <a:graphicData uri="http://schemas.openxmlformats.org/drawingml/2006/chart">
            <c:chart xmlns:c="http://schemas.openxmlformats.org/drawingml/2006/chart" xmlns:r="http://schemas.openxmlformats.org/officeDocument/2006/relationships" r:id="rId19"/>
          </a:graphicData>
        </a:graphic>
      </p:graphicFrame>
      <p:pic>
        <p:nvPicPr>
          <p:cNvPr id="27" name="Picture 26">
            <a:extLst>
              <a:ext uri="{FF2B5EF4-FFF2-40B4-BE49-F238E27FC236}">
                <a16:creationId xmlns:a16="http://schemas.microsoft.com/office/drawing/2014/main" id="{2A035C4D-E0A5-F945-BD24-4C90CC535684}"/>
              </a:ext>
            </a:extLst>
          </p:cNvPr>
          <p:cNvPicPr>
            <a:picLocks noChangeAspect="1"/>
          </p:cNvPicPr>
          <p:nvPr/>
        </p:nvPicPr>
        <p:blipFill>
          <a:blip r:embed="rId20"/>
          <a:stretch>
            <a:fillRect/>
          </a:stretch>
        </p:blipFill>
        <p:spPr>
          <a:xfrm>
            <a:off x="361520" y="1374966"/>
            <a:ext cx="995940" cy="993987"/>
          </a:xfrm>
          <a:prstGeom prst="rect">
            <a:avLst/>
          </a:prstGeom>
        </p:spPr>
      </p:pic>
      <p:sp>
        <p:nvSpPr>
          <p:cNvPr id="25" name="TextBox 24">
            <a:extLst>
              <a:ext uri="{FF2B5EF4-FFF2-40B4-BE49-F238E27FC236}">
                <a16:creationId xmlns:a16="http://schemas.microsoft.com/office/drawing/2014/main" id="{2DB7DB83-3ED0-EB44-8416-B48C56B3996E}"/>
              </a:ext>
            </a:extLst>
          </p:cNvPr>
          <p:cNvSpPr txBox="1"/>
          <p:nvPr/>
        </p:nvSpPr>
        <p:spPr>
          <a:xfrm>
            <a:off x="1158479" y="2898065"/>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29533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itle 1"/>
          <p:cNvSpPr>
            <a:spLocks noGrp="1"/>
          </p:cNvSpPr>
          <p:nvPr>
            <p:ph type="title"/>
          </p:nvPr>
        </p:nvSpPr>
        <p:spPr/>
        <p:txBody>
          <a:bodyPr>
            <a:normAutofit/>
          </a:bodyPr>
          <a:lstStyle/>
          <a:p>
            <a:r>
              <a:rPr lang="en-US" dirty="0"/>
              <a:t>Transaction Breakdown by Industry Acceptance: Middle East and Africa</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25</a:t>
            </a:fld>
            <a:endParaRPr lang="en-US" dirty="0"/>
          </a:p>
        </p:txBody>
      </p:sp>
      <p:sp>
        <p:nvSpPr>
          <p:cNvPr id="71" name="Text Placeholder 3"/>
          <p:cNvSpPr>
            <a:spLocks noGrp="1"/>
          </p:cNvSpPr>
          <p:nvPr>
            <p:ph type="body" sz="quarter" idx="11"/>
          </p:nvPr>
        </p:nvSpPr>
        <p:spPr>
          <a:xfrm>
            <a:off x="387350" y="699982"/>
            <a:ext cx="8371970" cy="498598"/>
          </a:xfrm>
        </p:spPr>
        <p:txBody>
          <a:bodyPr/>
          <a:lstStyle/>
          <a:p>
            <a:r>
              <a:rPr lang="en-US" dirty="0"/>
              <a:t>An analysis of the Concur spend for ~5.6K clients from our client base across key B2B industries has shown that Amex-accepting merchants account for as much as 78% of spend and no less than 62% of spend across key B2B industries in the Middle East and Africa.</a:t>
            </a:r>
            <a:r>
              <a:rPr lang="en-US" baseline="30000" dirty="0"/>
              <a:t>1</a:t>
            </a:r>
            <a:endParaRPr lang="en-US" dirty="0"/>
          </a:p>
        </p:txBody>
      </p:sp>
      <p:sp>
        <p:nvSpPr>
          <p:cNvPr id="36" name="Slide Number Placeholder 3"/>
          <p:cNvSpPr txBox="1">
            <a:spLocks/>
          </p:cNvSpPr>
          <p:nvPr/>
        </p:nvSpPr>
        <p:spPr bwMode="gray">
          <a:xfrm>
            <a:off x="8101013" y="4981488"/>
            <a:ext cx="868362" cy="16201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57175" indent="-257175" algn="l" defTabSz="342900" rtl="0" eaLnBrk="1" fontAlgn="base" hangingPunct="1">
              <a:lnSpc>
                <a:spcPct val="100000"/>
              </a:lnSpc>
              <a:spcBef>
                <a:spcPts val="0"/>
              </a:spcBef>
              <a:spcAft>
                <a:spcPts val="0"/>
              </a:spcAft>
              <a:buFont typeface="Arial" charset="0"/>
              <a:buNone/>
              <a:defRPr b="0" i="0" kern="1200">
                <a:solidFill>
                  <a:schemeClr val="bg2"/>
                </a:solidFill>
                <a:latin typeface="BentonSans Light" charset="0"/>
                <a:ea typeface="BentonSans Light" charset="0"/>
                <a:cs typeface="BentonSans Light" charset="0"/>
              </a:defRPr>
            </a:lvl1pPr>
            <a:lvl2pPr marL="170260" indent="-170260" algn="l" defTabSz="342900" rtl="0" eaLnBrk="1" fontAlgn="base" hangingPunct="1">
              <a:lnSpc>
                <a:spcPct val="100000"/>
              </a:lnSpc>
              <a:spcBef>
                <a:spcPts val="0"/>
              </a:spcBef>
              <a:spcAft>
                <a:spcPts val="0"/>
              </a:spcAft>
              <a:buFont typeface="Arial" charset="0"/>
              <a:buChar char="•"/>
              <a:defRPr sz="1350" b="0" i="0" kern="1200">
                <a:solidFill>
                  <a:schemeClr val="bg2"/>
                </a:solidFill>
                <a:latin typeface="BentonSans Light" charset="0"/>
                <a:ea typeface="BentonSans Light" charset="0"/>
                <a:cs typeface="BentonSans Light" charset="0"/>
              </a:defRPr>
            </a:lvl2pPr>
            <a:lvl3pPr marL="558404" indent="-216694" algn="l" defTabSz="342900" rtl="0" eaLnBrk="1" fontAlgn="base" hangingPunct="1">
              <a:lnSpc>
                <a:spcPct val="100000"/>
              </a:lnSpc>
              <a:spcBef>
                <a:spcPts val="0"/>
              </a:spcBef>
              <a:spcAft>
                <a:spcPts val="0"/>
              </a:spcAft>
              <a:buFont typeface="Arial" pitchFamily="34" charset="0"/>
              <a:buChar char="–"/>
              <a:defRPr b="0" i="0" kern="1200">
                <a:solidFill>
                  <a:schemeClr val="bg2"/>
                </a:solidFill>
                <a:latin typeface="BentonSans Light" charset="0"/>
                <a:ea typeface="BentonSans Light" charset="0"/>
                <a:cs typeface="BentonSans Light" charset="0"/>
              </a:defRPr>
            </a:lvl3pPr>
            <a:lvl4pPr marL="862013" indent="-171450"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4pPr>
            <a:lvl5pPr marL="1197769" indent="-169069"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endParaRPr lang="en-US" dirty="0">
              <a:solidFill>
                <a:srgbClr val="002663"/>
              </a:solidFill>
            </a:endParaRPr>
          </a:p>
        </p:txBody>
      </p:sp>
      <p:sp>
        <p:nvSpPr>
          <p:cNvPr id="42" name="Text Placeholder 49"/>
          <p:cNvSpPr>
            <a:spLocks noGrp="1"/>
          </p:cNvSpPr>
          <p:nvPr>
            <p:custDataLst>
              <p:tags r:id="rId1"/>
            </p:custDataLst>
          </p:nvPr>
        </p:nvSpPr>
        <p:spPr bwMode="gray">
          <a:xfrm>
            <a:off x="6750844" y="268077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5" name="Text Placeholder 47"/>
          <p:cNvSpPr>
            <a:spLocks noGrp="1"/>
          </p:cNvSpPr>
          <p:nvPr>
            <p:custDataLst>
              <p:tags r:id="rId2"/>
            </p:custDataLst>
          </p:nvPr>
        </p:nvSpPr>
        <p:spPr bwMode="gray">
          <a:xfrm>
            <a:off x="5472113" y="2766501"/>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6" name="Text Placeholder 48"/>
          <p:cNvSpPr>
            <a:spLocks noGrp="1"/>
          </p:cNvSpPr>
          <p:nvPr>
            <p:custDataLst>
              <p:tags r:id="rId3"/>
            </p:custDataLst>
          </p:nvPr>
        </p:nvSpPr>
        <p:spPr bwMode="gray">
          <a:xfrm>
            <a:off x="5472113" y="165207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8" name="Text Placeholder 45"/>
          <p:cNvSpPr>
            <a:spLocks noGrp="1"/>
          </p:cNvSpPr>
          <p:nvPr>
            <p:custDataLst>
              <p:tags r:id="rId4"/>
            </p:custDataLst>
          </p:nvPr>
        </p:nvSpPr>
        <p:spPr bwMode="gray">
          <a:xfrm>
            <a:off x="4829176" y="273792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9" name="Text Placeholder 46"/>
          <p:cNvSpPr>
            <a:spLocks noGrp="1"/>
          </p:cNvSpPr>
          <p:nvPr>
            <p:custDataLst>
              <p:tags r:id="rId5"/>
            </p:custDataLst>
          </p:nvPr>
        </p:nvSpPr>
        <p:spPr bwMode="gray">
          <a:xfrm>
            <a:off x="4856560" y="1623501"/>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1" name="Text Placeholder 43"/>
          <p:cNvSpPr>
            <a:spLocks noGrp="1"/>
          </p:cNvSpPr>
          <p:nvPr>
            <p:custDataLst>
              <p:tags r:id="rId6"/>
            </p:custDataLst>
          </p:nvPr>
        </p:nvSpPr>
        <p:spPr bwMode="gray">
          <a:xfrm>
            <a:off x="4186238" y="2705780"/>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2" name="Text Placeholder 44"/>
          <p:cNvSpPr>
            <a:spLocks noGrp="1"/>
          </p:cNvSpPr>
          <p:nvPr>
            <p:custDataLst>
              <p:tags r:id="rId7"/>
            </p:custDataLst>
          </p:nvPr>
        </p:nvSpPr>
        <p:spPr bwMode="gray">
          <a:xfrm>
            <a:off x="4213622" y="1591355"/>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4" name="Text Placeholder 25"/>
          <p:cNvSpPr>
            <a:spLocks noGrp="1"/>
          </p:cNvSpPr>
          <p:nvPr>
            <p:custDataLst>
              <p:tags r:id="rId8"/>
            </p:custDataLst>
          </p:nvPr>
        </p:nvSpPr>
        <p:spPr bwMode="gray">
          <a:xfrm>
            <a:off x="3546872" y="272006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5" name="Text Placeholder 26"/>
          <p:cNvSpPr>
            <a:spLocks noGrp="1"/>
          </p:cNvSpPr>
          <p:nvPr>
            <p:custDataLst>
              <p:tags r:id="rId9"/>
            </p:custDataLst>
          </p:nvPr>
        </p:nvSpPr>
        <p:spPr bwMode="gray">
          <a:xfrm>
            <a:off x="3574257" y="1605642"/>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7" name="Text Placeholder 18"/>
          <p:cNvSpPr>
            <a:spLocks noGrp="1"/>
          </p:cNvSpPr>
          <p:nvPr>
            <p:custDataLst>
              <p:tags r:id="rId10"/>
            </p:custDataLst>
          </p:nvPr>
        </p:nvSpPr>
        <p:spPr bwMode="gray">
          <a:xfrm>
            <a:off x="2907507" y="268434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9" name="Text Placeholder 13"/>
          <p:cNvSpPr>
            <a:spLocks noGrp="1"/>
          </p:cNvSpPr>
          <p:nvPr>
            <p:custDataLst>
              <p:tags r:id="rId11"/>
            </p:custDataLst>
          </p:nvPr>
        </p:nvSpPr>
        <p:spPr bwMode="gray">
          <a:xfrm>
            <a:off x="2264569" y="283793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0" name="Text Placeholder 14"/>
          <p:cNvSpPr>
            <a:spLocks noGrp="1"/>
          </p:cNvSpPr>
          <p:nvPr>
            <p:custDataLst>
              <p:tags r:id="rId12"/>
            </p:custDataLst>
          </p:nvPr>
        </p:nvSpPr>
        <p:spPr bwMode="gray">
          <a:xfrm>
            <a:off x="2264569" y="172351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1" name="Text Placeholder 12"/>
          <p:cNvSpPr>
            <a:spLocks noGrp="1"/>
          </p:cNvSpPr>
          <p:nvPr>
            <p:custDataLst>
              <p:tags r:id="rId13"/>
            </p:custDataLst>
          </p:nvPr>
        </p:nvSpPr>
        <p:spPr bwMode="gray">
          <a:xfrm>
            <a:off x="6111478" y="2823651"/>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2" name="Text Placeholder 14"/>
          <p:cNvSpPr>
            <a:spLocks noGrp="1"/>
          </p:cNvSpPr>
          <p:nvPr>
            <p:custDataLst>
              <p:tags r:id="rId14"/>
            </p:custDataLst>
          </p:nvPr>
        </p:nvSpPr>
        <p:spPr bwMode="gray">
          <a:xfrm>
            <a:off x="7393782" y="285511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3" name="Text Placeholder 13"/>
          <p:cNvSpPr>
            <a:spLocks noGrp="1"/>
          </p:cNvSpPr>
          <p:nvPr>
            <p:custDataLst>
              <p:tags r:id="rId15"/>
            </p:custDataLst>
          </p:nvPr>
        </p:nvSpPr>
        <p:spPr bwMode="gray">
          <a:xfrm>
            <a:off x="6111478" y="170922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4" name="Text Placeholder 15"/>
          <p:cNvSpPr>
            <a:spLocks noGrp="1"/>
          </p:cNvSpPr>
          <p:nvPr>
            <p:custDataLst>
              <p:tags r:id="rId16"/>
            </p:custDataLst>
          </p:nvPr>
        </p:nvSpPr>
        <p:spPr bwMode="gray">
          <a:xfrm>
            <a:off x="7393782" y="174069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graphicFrame>
        <p:nvGraphicFramePr>
          <p:cNvPr id="72" name="Chart 71">
            <a:extLst>
              <a:ext uri="{FF2B5EF4-FFF2-40B4-BE49-F238E27FC236}">
                <a16:creationId xmlns:a16="http://schemas.microsoft.com/office/drawing/2014/main" id="{9F6A9EF6-6170-4243-B577-21732236EA7B}"/>
              </a:ext>
            </a:extLst>
          </p:cNvPr>
          <p:cNvGraphicFramePr/>
          <p:nvPr>
            <p:extLst>
              <p:ext uri="{D42A27DB-BD31-4B8C-83A1-F6EECF244321}">
                <p14:modId xmlns:p14="http://schemas.microsoft.com/office/powerpoint/2010/main" val="3871839622"/>
              </p:ext>
            </p:extLst>
          </p:nvPr>
        </p:nvGraphicFramePr>
        <p:xfrm>
          <a:off x="348995" y="1006921"/>
          <a:ext cx="8586458" cy="3179986"/>
        </p:xfrm>
        <a:graphic>
          <a:graphicData uri="http://schemas.openxmlformats.org/drawingml/2006/chart">
            <c:chart xmlns:c="http://schemas.openxmlformats.org/drawingml/2006/chart" xmlns:r="http://schemas.openxmlformats.org/officeDocument/2006/relationships" r:id="rId19"/>
          </a:graphicData>
        </a:graphic>
      </p:graphicFrame>
      <p:pic>
        <p:nvPicPr>
          <p:cNvPr id="26" name="Picture 25">
            <a:extLst>
              <a:ext uri="{FF2B5EF4-FFF2-40B4-BE49-F238E27FC236}">
                <a16:creationId xmlns:a16="http://schemas.microsoft.com/office/drawing/2014/main" id="{ED8185F5-CE7A-044E-ABCC-43E29319CF12}"/>
              </a:ext>
            </a:extLst>
          </p:cNvPr>
          <p:cNvPicPr>
            <a:picLocks noChangeAspect="1"/>
          </p:cNvPicPr>
          <p:nvPr/>
        </p:nvPicPr>
        <p:blipFill>
          <a:blip r:embed="rId20"/>
          <a:stretch>
            <a:fillRect/>
          </a:stretch>
        </p:blipFill>
        <p:spPr>
          <a:xfrm>
            <a:off x="361520" y="1374966"/>
            <a:ext cx="995940" cy="993987"/>
          </a:xfrm>
          <a:prstGeom prst="rect">
            <a:avLst/>
          </a:prstGeom>
        </p:spPr>
      </p:pic>
      <p:sp>
        <p:nvSpPr>
          <p:cNvPr id="25" name="TextBox 24">
            <a:extLst>
              <a:ext uri="{FF2B5EF4-FFF2-40B4-BE49-F238E27FC236}">
                <a16:creationId xmlns:a16="http://schemas.microsoft.com/office/drawing/2014/main" id="{CBB5D121-6EF0-FD46-AB80-C724DA6CF2E1}"/>
              </a:ext>
            </a:extLst>
          </p:cNvPr>
          <p:cNvSpPr txBox="1"/>
          <p:nvPr/>
        </p:nvSpPr>
        <p:spPr>
          <a:xfrm>
            <a:off x="1158479" y="2898065"/>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714580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itle 1"/>
          <p:cNvSpPr>
            <a:spLocks noGrp="1"/>
          </p:cNvSpPr>
          <p:nvPr>
            <p:ph type="title"/>
          </p:nvPr>
        </p:nvSpPr>
        <p:spPr/>
        <p:txBody>
          <a:bodyPr/>
          <a:lstStyle/>
          <a:p>
            <a:r>
              <a:rPr lang="en-US" dirty="0"/>
              <a:t>Spend Breakdown by Industry Acceptance: Asia-Pacific</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26</a:t>
            </a:fld>
            <a:endParaRPr lang="en-US" dirty="0"/>
          </a:p>
        </p:txBody>
      </p:sp>
      <p:sp>
        <p:nvSpPr>
          <p:cNvPr id="71" name="Text Placeholder 3"/>
          <p:cNvSpPr>
            <a:spLocks noGrp="1"/>
          </p:cNvSpPr>
          <p:nvPr>
            <p:ph type="body" sz="quarter" idx="11"/>
          </p:nvPr>
        </p:nvSpPr>
        <p:spPr>
          <a:xfrm>
            <a:off x="387350" y="699982"/>
            <a:ext cx="8371970" cy="498598"/>
          </a:xfrm>
        </p:spPr>
        <p:txBody>
          <a:bodyPr/>
          <a:lstStyle/>
          <a:p>
            <a:r>
              <a:rPr lang="en-US" dirty="0"/>
              <a:t>An analysis of the Concur spend for ~5.6K clients from our client base across key B2B industries has shown that Amex-accepting merchants account for as much as 90% of spend and no less than 86% of spend across key B2B industries in the Asia-Pacific region.</a:t>
            </a:r>
            <a:r>
              <a:rPr lang="en-US" baseline="30000" dirty="0"/>
              <a:t>1</a:t>
            </a:r>
            <a:endParaRPr lang="en-US" dirty="0"/>
          </a:p>
        </p:txBody>
      </p:sp>
      <p:sp>
        <p:nvSpPr>
          <p:cNvPr id="36" name="Slide Number Placeholder 3"/>
          <p:cNvSpPr txBox="1">
            <a:spLocks/>
          </p:cNvSpPr>
          <p:nvPr/>
        </p:nvSpPr>
        <p:spPr bwMode="gray">
          <a:xfrm>
            <a:off x="8101013" y="4981488"/>
            <a:ext cx="868362" cy="16201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57175" indent="-257175" algn="l" defTabSz="342900" rtl="0" eaLnBrk="1" fontAlgn="base" hangingPunct="1">
              <a:lnSpc>
                <a:spcPct val="100000"/>
              </a:lnSpc>
              <a:spcBef>
                <a:spcPts val="0"/>
              </a:spcBef>
              <a:spcAft>
                <a:spcPts val="0"/>
              </a:spcAft>
              <a:buFont typeface="Arial" charset="0"/>
              <a:buNone/>
              <a:defRPr b="0" i="0" kern="1200">
                <a:solidFill>
                  <a:schemeClr val="bg2"/>
                </a:solidFill>
                <a:latin typeface="BentonSans Light" charset="0"/>
                <a:ea typeface="BentonSans Light" charset="0"/>
                <a:cs typeface="BentonSans Light" charset="0"/>
              </a:defRPr>
            </a:lvl1pPr>
            <a:lvl2pPr marL="170260" indent="-170260" algn="l" defTabSz="342900" rtl="0" eaLnBrk="1" fontAlgn="base" hangingPunct="1">
              <a:lnSpc>
                <a:spcPct val="100000"/>
              </a:lnSpc>
              <a:spcBef>
                <a:spcPts val="0"/>
              </a:spcBef>
              <a:spcAft>
                <a:spcPts val="0"/>
              </a:spcAft>
              <a:buFont typeface="Arial" charset="0"/>
              <a:buChar char="•"/>
              <a:defRPr sz="1350" b="0" i="0" kern="1200">
                <a:solidFill>
                  <a:schemeClr val="bg2"/>
                </a:solidFill>
                <a:latin typeface="BentonSans Light" charset="0"/>
                <a:ea typeface="BentonSans Light" charset="0"/>
                <a:cs typeface="BentonSans Light" charset="0"/>
              </a:defRPr>
            </a:lvl2pPr>
            <a:lvl3pPr marL="558404" indent="-216694" algn="l" defTabSz="342900" rtl="0" eaLnBrk="1" fontAlgn="base" hangingPunct="1">
              <a:lnSpc>
                <a:spcPct val="100000"/>
              </a:lnSpc>
              <a:spcBef>
                <a:spcPts val="0"/>
              </a:spcBef>
              <a:spcAft>
                <a:spcPts val="0"/>
              </a:spcAft>
              <a:buFont typeface="Arial" pitchFamily="34" charset="0"/>
              <a:buChar char="–"/>
              <a:defRPr b="0" i="0" kern="1200">
                <a:solidFill>
                  <a:schemeClr val="bg2"/>
                </a:solidFill>
                <a:latin typeface="BentonSans Light" charset="0"/>
                <a:ea typeface="BentonSans Light" charset="0"/>
                <a:cs typeface="BentonSans Light" charset="0"/>
              </a:defRPr>
            </a:lvl3pPr>
            <a:lvl4pPr marL="862013" indent="-171450"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4pPr>
            <a:lvl5pPr marL="1197769" indent="-169069"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endParaRPr lang="en-US" dirty="0">
              <a:solidFill>
                <a:schemeClr val="accent5"/>
              </a:solidFill>
            </a:endParaRPr>
          </a:p>
        </p:txBody>
      </p:sp>
      <p:sp>
        <p:nvSpPr>
          <p:cNvPr id="42" name="Text Placeholder 49"/>
          <p:cNvSpPr>
            <a:spLocks noGrp="1"/>
          </p:cNvSpPr>
          <p:nvPr>
            <p:custDataLst>
              <p:tags r:id="rId1"/>
            </p:custDataLst>
          </p:nvPr>
        </p:nvSpPr>
        <p:spPr bwMode="gray">
          <a:xfrm>
            <a:off x="6750844" y="268077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45" name="Text Placeholder 47"/>
          <p:cNvSpPr>
            <a:spLocks noGrp="1"/>
          </p:cNvSpPr>
          <p:nvPr>
            <p:custDataLst>
              <p:tags r:id="rId2"/>
            </p:custDataLst>
          </p:nvPr>
        </p:nvSpPr>
        <p:spPr bwMode="gray">
          <a:xfrm>
            <a:off x="5472113" y="2766501"/>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46" name="Text Placeholder 48"/>
          <p:cNvSpPr>
            <a:spLocks noGrp="1"/>
          </p:cNvSpPr>
          <p:nvPr>
            <p:custDataLst>
              <p:tags r:id="rId3"/>
            </p:custDataLst>
          </p:nvPr>
        </p:nvSpPr>
        <p:spPr bwMode="gray">
          <a:xfrm>
            <a:off x="5472113" y="165207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48" name="Text Placeholder 45"/>
          <p:cNvSpPr>
            <a:spLocks noGrp="1"/>
          </p:cNvSpPr>
          <p:nvPr>
            <p:custDataLst>
              <p:tags r:id="rId4"/>
            </p:custDataLst>
          </p:nvPr>
        </p:nvSpPr>
        <p:spPr bwMode="gray">
          <a:xfrm>
            <a:off x="4829176" y="273792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49" name="Text Placeholder 46"/>
          <p:cNvSpPr>
            <a:spLocks noGrp="1"/>
          </p:cNvSpPr>
          <p:nvPr>
            <p:custDataLst>
              <p:tags r:id="rId5"/>
            </p:custDataLst>
          </p:nvPr>
        </p:nvSpPr>
        <p:spPr bwMode="gray">
          <a:xfrm>
            <a:off x="4856560" y="1623501"/>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51" name="Text Placeholder 43"/>
          <p:cNvSpPr>
            <a:spLocks noGrp="1"/>
          </p:cNvSpPr>
          <p:nvPr>
            <p:custDataLst>
              <p:tags r:id="rId6"/>
            </p:custDataLst>
          </p:nvPr>
        </p:nvSpPr>
        <p:spPr bwMode="gray">
          <a:xfrm>
            <a:off x="4186238" y="2705780"/>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52" name="Text Placeholder 44"/>
          <p:cNvSpPr>
            <a:spLocks noGrp="1"/>
          </p:cNvSpPr>
          <p:nvPr>
            <p:custDataLst>
              <p:tags r:id="rId7"/>
            </p:custDataLst>
          </p:nvPr>
        </p:nvSpPr>
        <p:spPr bwMode="gray">
          <a:xfrm>
            <a:off x="4213622" y="1591355"/>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latin typeface="Arial"/>
              <a:ea typeface="ＭＳ Ｐゴシック"/>
              <a:cs typeface="Arial"/>
              <a:sym typeface="Arial"/>
            </a:endParaRPr>
          </a:p>
        </p:txBody>
      </p:sp>
      <p:sp>
        <p:nvSpPr>
          <p:cNvPr id="54" name="Text Placeholder 25"/>
          <p:cNvSpPr>
            <a:spLocks noGrp="1"/>
          </p:cNvSpPr>
          <p:nvPr>
            <p:custDataLst>
              <p:tags r:id="rId8"/>
            </p:custDataLst>
          </p:nvPr>
        </p:nvSpPr>
        <p:spPr bwMode="gray">
          <a:xfrm>
            <a:off x="3546872" y="272006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cs typeface="Arial"/>
              <a:sym typeface="+mn-lt"/>
            </a:endParaRPr>
          </a:p>
        </p:txBody>
      </p:sp>
      <p:sp>
        <p:nvSpPr>
          <p:cNvPr id="55" name="Text Placeholder 26"/>
          <p:cNvSpPr>
            <a:spLocks noGrp="1"/>
          </p:cNvSpPr>
          <p:nvPr>
            <p:custDataLst>
              <p:tags r:id="rId9"/>
            </p:custDataLst>
          </p:nvPr>
        </p:nvSpPr>
        <p:spPr bwMode="gray">
          <a:xfrm>
            <a:off x="3574257" y="1605642"/>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cs typeface="Arial"/>
              <a:sym typeface="+mn-lt"/>
            </a:endParaRPr>
          </a:p>
        </p:txBody>
      </p:sp>
      <p:sp>
        <p:nvSpPr>
          <p:cNvPr id="57" name="Text Placeholder 18"/>
          <p:cNvSpPr>
            <a:spLocks noGrp="1"/>
          </p:cNvSpPr>
          <p:nvPr>
            <p:custDataLst>
              <p:tags r:id="rId10"/>
            </p:custDataLst>
          </p:nvPr>
        </p:nvSpPr>
        <p:spPr bwMode="gray">
          <a:xfrm>
            <a:off x="2907507" y="268434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cs typeface="Arial"/>
              <a:sym typeface="+mn-lt"/>
            </a:endParaRPr>
          </a:p>
        </p:txBody>
      </p:sp>
      <p:sp>
        <p:nvSpPr>
          <p:cNvPr id="59" name="Text Placeholder 13"/>
          <p:cNvSpPr>
            <a:spLocks noGrp="1"/>
          </p:cNvSpPr>
          <p:nvPr>
            <p:custDataLst>
              <p:tags r:id="rId11"/>
            </p:custDataLst>
          </p:nvPr>
        </p:nvSpPr>
        <p:spPr bwMode="gray">
          <a:xfrm>
            <a:off x="2264569" y="283793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cs typeface="Arial"/>
              <a:sym typeface="+mn-lt"/>
            </a:endParaRPr>
          </a:p>
        </p:txBody>
      </p:sp>
      <p:sp>
        <p:nvSpPr>
          <p:cNvPr id="60" name="Text Placeholder 14"/>
          <p:cNvSpPr>
            <a:spLocks noGrp="1"/>
          </p:cNvSpPr>
          <p:nvPr>
            <p:custDataLst>
              <p:tags r:id="rId12"/>
            </p:custDataLst>
          </p:nvPr>
        </p:nvSpPr>
        <p:spPr bwMode="gray">
          <a:xfrm>
            <a:off x="2264569" y="172351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solidFill>
                <a:schemeClr val="accent5"/>
              </a:solidFill>
              <a:cs typeface="Arial"/>
              <a:sym typeface="+mn-lt"/>
            </a:endParaRPr>
          </a:p>
        </p:txBody>
      </p:sp>
      <p:sp>
        <p:nvSpPr>
          <p:cNvPr id="61" name="Text Placeholder 12"/>
          <p:cNvSpPr>
            <a:spLocks noGrp="1"/>
          </p:cNvSpPr>
          <p:nvPr>
            <p:custDataLst>
              <p:tags r:id="rId13"/>
            </p:custDataLst>
          </p:nvPr>
        </p:nvSpPr>
        <p:spPr bwMode="gray">
          <a:xfrm>
            <a:off x="6111478" y="2823651"/>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solidFill>
                <a:schemeClr val="accent5"/>
              </a:solidFill>
              <a:latin typeface="Arial"/>
              <a:ea typeface="ＭＳ Ｐゴシック"/>
              <a:cs typeface="Arial"/>
              <a:sym typeface="Arial"/>
            </a:endParaRPr>
          </a:p>
        </p:txBody>
      </p:sp>
      <p:sp>
        <p:nvSpPr>
          <p:cNvPr id="62" name="Text Placeholder 14"/>
          <p:cNvSpPr>
            <a:spLocks noGrp="1"/>
          </p:cNvSpPr>
          <p:nvPr>
            <p:custDataLst>
              <p:tags r:id="rId14"/>
            </p:custDataLst>
          </p:nvPr>
        </p:nvSpPr>
        <p:spPr bwMode="gray">
          <a:xfrm>
            <a:off x="7393782" y="285511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solidFill>
                <a:schemeClr val="accent5"/>
              </a:solidFill>
              <a:latin typeface="Arial"/>
              <a:ea typeface="ＭＳ Ｐゴシック"/>
              <a:cs typeface="Arial"/>
              <a:sym typeface="Arial"/>
            </a:endParaRPr>
          </a:p>
        </p:txBody>
      </p:sp>
      <p:sp>
        <p:nvSpPr>
          <p:cNvPr id="63" name="Text Placeholder 13"/>
          <p:cNvSpPr>
            <a:spLocks noGrp="1"/>
          </p:cNvSpPr>
          <p:nvPr>
            <p:custDataLst>
              <p:tags r:id="rId15"/>
            </p:custDataLst>
          </p:nvPr>
        </p:nvSpPr>
        <p:spPr bwMode="gray">
          <a:xfrm>
            <a:off x="6111478" y="170922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solidFill>
                <a:schemeClr val="accent5"/>
              </a:solidFill>
              <a:latin typeface="Arial"/>
              <a:ea typeface="ＭＳ Ｐゴシック"/>
              <a:cs typeface="Arial"/>
              <a:sym typeface="Arial"/>
            </a:endParaRPr>
          </a:p>
        </p:txBody>
      </p:sp>
      <p:sp>
        <p:nvSpPr>
          <p:cNvPr id="64" name="Text Placeholder 15"/>
          <p:cNvSpPr>
            <a:spLocks noGrp="1"/>
          </p:cNvSpPr>
          <p:nvPr>
            <p:custDataLst>
              <p:tags r:id="rId16"/>
            </p:custDataLst>
          </p:nvPr>
        </p:nvSpPr>
        <p:spPr bwMode="gray">
          <a:xfrm>
            <a:off x="7393782" y="174069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solidFill>
                <a:schemeClr val="accent5"/>
              </a:solidFill>
              <a:latin typeface="Arial"/>
              <a:ea typeface="ＭＳ Ｐゴシック"/>
              <a:cs typeface="Arial"/>
              <a:sym typeface="Arial"/>
            </a:endParaRPr>
          </a:p>
        </p:txBody>
      </p:sp>
      <p:graphicFrame>
        <p:nvGraphicFramePr>
          <p:cNvPr id="72" name="Chart 71">
            <a:extLst>
              <a:ext uri="{FF2B5EF4-FFF2-40B4-BE49-F238E27FC236}">
                <a16:creationId xmlns:a16="http://schemas.microsoft.com/office/drawing/2014/main" id="{9F6A9EF6-6170-4243-B577-21732236EA7B}"/>
              </a:ext>
            </a:extLst>
          </p:cNvPr>
          <p:cNvGraphicFramePr/>
          <p:nvPr>
            <p:extLst>
              <p:ext uri="{D42A27DB-BD31-4B8C-83A1-F6EECF244321}">
                <p14:modId xmlns:p14="http://schemas.microsoft.com/office/powerpoint/2010/main" val="4235129112"/>
              </p:ext>
            </p:extLst>
          </p:nvPr>
        </p:nvGraphicFramePr>
        <p:xfrm>
          <a:off x="348995" y="1006921"/>
          <a:ext cx="8586458" cy="3179986"/>
        </p:xfrm>
        <a:graphic>
          <a:graphicData uri="http://schemas.openxmlformats.org/drawingml/2006/chart">
            <c:chart xmlns:c="http://schemas.openxmlformats.org/drawingml/2006/chart" xmlns:r="http://schemas.openxmlformats.org/officeDocument/2006/relationships" r:id="rId19"/>
          </a:graphicData>
        </a:graphic>
      </p:graphicFrame>
      <p:pic>
        <p:nvPicPr>
          <p:cNvPr id="25" name="Picture 24">
            <a:extLst>
              <a:ext uri="{FF2B5EF4-FFF2-40B4-BE49-F238E27FC236}">
                <a16:creationId xmlns:a16="http://schemas.microsoft.com/office/drawing/2014/main" id="{FC2D29B1-0D74-0A49-8ED3-8441D32A9116}"/>
              </a:ext>
            </a:extLst>
          </p:cNvPr>
          <p:cNvPicPr>
            <a:picLocks noChangeAspect="1"/>
          </p:cNvPicPr>
          <p:nvPr/>
        </p:nvPicPr>
        <p:blipFill>
          <a:blip r:embed="rId20"/>
          <a:stretch>
            <a:fillRect/>
          </a:stretch>
        </p:blipFill>
        <p:spPr>
          <a:xfrm>
            <a:off x="365759" y="1371599"/>
            <a:ext cx="998658" cy="996696"/>
          </a:xfrm>
          <a:prstGeom prst="rect">
            <a:avLst/>
          </a:prstGeom>
        </p:spPr>
      </p:pic>
      <p:sp>
        <p:nvSpPr>
          <p:cNvPr id="26" name="TextBox 25">
            <a:extLst>
              <a:ext uri="{FF2B5EF4-FFF2-40B4-BE49-F238E27FC236}">
                <a16:creationId xmlns:a16="http://schemas.microsoft.com/office/drawing/2014/main" id="{396FCD64-B30C-4A43-BDE3-2E959F67CEBB}"/>
              </a:ext>
            </a:extLst>
          </p:cNvPr>
          <p:cNvSpPr txBox="1"/>
          <p:nvPr/>
        </p:nvSpPr>
        <p:spPr>
          <a:xfrm>
            <a:off x="1158479" y="2898065"/>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736290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itle 1"/>
          <p:cNvSpPr>
            <a:spLocks noGrp="1"/>
          </p:cNvSpPr>
          <p:nvPr>
            <p:ph type="title"/>
          </p:nvPr>
        </p:nvSpPr>
        <p:spPr/>
        <p:txBody>
          <a:bodyPr/>
          <a:lstStyle/>
          <a:p>
            <a:r>
              <a:rPr lang="en-US" dirty="0"/>
              <a:t>Transaction Breakdown by Industry Acceptance: Asia-Pacific</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27</a:t>
            </a:fld>
            <a:endParaRPr lang="en-US" dirty="0"/>
          </a:p>
        </p:txBody>
      </p:sp>
      <p:sp>
        <p:nvSpPr>
          <p:cNvPr id="71" name="Text Placeholder 3"/>
          <p:cNvSpPr>
            <a:spLocks noGrp="1"/>
          </p:cNvSpPr>
          <p:nvPr>
            <p:ph type="body" sz="quarter" idx="11"/>
          </p:nvPr>
        </p:nvSpPr>
        <p:spPr>
          <a:xfrm>
            <a:off x="387350" y="699982"/>
            <a:ext cx="8371970" cy="498598"/>
          </a:xfrm>
        </p:spPr>
        <p:txBody>
          <a:bodyPr/>
          <a:lstStyle/>
          <a:p>
            <a:r>
              <a:rPr lang="en-US" dirty="0"/>
              <a:t>An analysis of the Concur spend for ~5.6K clients from our client base across key B2B industries has shown that Amex-accepting merchants account for as much as 87% of spend and no less than 83% of spend across key B2B industries in the Asia-Pacific region.</a:t>
            </a:r>
            <a:r>
              <a:rPr lang="en-US" baseline="30000" dirty="0"/>
              <a:t>1</a:t>
            </a:r>
            <a:endParaRPr lang="en-US" dirty="0"/>
          </a:p>
        </p:txBody>
      </p:sp>
      <p:sp>
        <p:nvSpPr>
          <p:cNvPr id="36" name="Slide Number Placeholder 3"/>
          <p:cNvSpPr txBox="1">
            <a:spLocks/>
          </p:cNvSpPr>
          <p:nvPr/>
        </p:nvSpPr>
        <p:spPr bwMode="gray">
          <a:xfrm>
            <a:off x="8101013" y="4981488"/>
            <a:ext cx="868362" cy="16201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57175" indent="-257175" algn="l" defTabSz="342900" rtl="0" eaLnBrk="1" fontAlgn="base" hangingPunct="1">
              <a:lnSpc>
                <a:spcPct val="100000"/>
              </a:lnSpc>
              <a:spcBef>
                <a:spcPts val="0"/>
              </a:spcBef>
              <a:spcAft>
                <a:spcPts val="0"/>
              </a:spcAft>
              <a:buFont typeface="Arial" charset="0"/>
              <a:buNone/>
              <a:defRPr b="0" i="0" kern="1200">
                <a:solidFill>
                  <a:schemeClr val="bg2"/>
                </a:solidFill>
                <a:latin typeface="BentonSans Light" charset="0"/>
                <a:ea typeface="BentonSans Light" charset="0"/>
                <a:cs typeface="BentonSans Light" charset="0"/>
              </a:defRPr>
            </a:lvl1pPr>
            <a:lvl2pPr marL="170260" indent="-170260" algn="l" defTabSz="342900" rtl="0" eaLnBrk="1" fontAlgn="base" hangingPunct="1">
              <a:lnSpc>
                <a:spcPct val="100000"/>
              </a:lnSpc>
              <a:spcBef>
                <a:spcPts val="0"/>
              </a:spcBef>
              <a:spcAft>
                <a:spcPts val="0"/>
              </a:spcAft>
              <a:buFont typeface="Arial" charset="0"/>
              <a:buChar char="•"/>
              <a:defRPr sz="1350" b="0" i="0" kern="1200">
                <a:solidFill>
                  <a:schemeClr val="bg2"/>
                </a:solidFill>
                <a:latin typeface="BentonSans Light" charset="0"/>
                <a:ea typeface="BentonSans Light" charset="0"/>
                <a:cs typeface="BentonSans Light" charset="0"/>
              </a:defRPr>
            </a:lvl2pPr>
            <a:lvl3pPr marL="558404" indent="-216694" algn="l" defTabSz="342900" rtl="0" eaLnBrk="1" fontAlgn="base" hangingPunct="1">
              <a:lnSpc>
                <a:spcPct val="100000"/>
              </a:lnSpc>
              <a:spcBef>
                <a:spcPts val="0"/>
              </a:spcBef>
              <a:spcAft>
                <a:spcPts val="0"/>
              </a:spcAft>
              <a:buFont typeface="Arial" pitchFamily="34" charset="0"/>
              <a:buChar char="–"/>
              <a:defRPr b="0" i="0" kern="1200">
                <a:solidFill>
                  <a:schemeClr val="bg2"/>
                </a:solidFill>
                <a:latin typeface="BentonSans Light" charset="0"/>
                <a:ea typeface="BentonSans Light" charset="0"/>
                <a:cs typeface="BentonSans Light" charset="0"/>
              </a:defRPr>
            </a:lvl3pPr>
            <a:lvl4pPr marL="862013" indent="-171450"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4pPr>
            <a:lvl5pPr marL="1197769" indent="-169069"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endParaRPr lang="en-US" dirty="0">
              <a:solidFill>
                <a:srgbClr val="002663"/>
              </a:solidFill>
            </a:endParaRPr>
          </a:p>
        </p:txBody>
      </p:sp>
      <p:sp>
        <p:nvSpPr>
          <p:cNvPr id="42" name="Text Placeholder 49"/>
          <p:cNvSpPr>
            <a:spLocks noGrp="1"/>
          </p:cNvSpPr>
          <p:nvPr>
            <p:custDataLst>
              <p:tags r:id="rId1"/>
            </p:custDataLst>
          </p:nvPr>
        </p:nvSpPr>
        <p:spPr bwMode="gray">
          <a:xfrm>
            <a:off x="6750844" y="268077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5" name="Text Placeholder 47"/>
          <p:cNvSpPr>
            <a:spLocks noGrp="1"/>
          </p:cNvSpPr>
          <p:nvPr>
            <p:custDataLst>
              <p:tags r:id="rId2"/>
            </p:custDataLst>
          </p:nvPr>
        </p:nvSpPr>
        <p:spPr bwMode="gray">
          <a:xfrm>
            <a:off x="5472113" y="2766501"/>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6" name="Text Placeholder 48"/>
          <p:cNvSpPr>
            <a:spLocks noGrp="1"/>
          </p:cNvSpPr>
          <p:nvPr>
            <p:custDataLst>
              <p:tags r:id="rId3"/>
            </p:custDataLst>
          </p:nvPr>
        </p:nvSpPr>
        <p:spPr bwMode="gray">
          <a:xfrm>
            <a:off x="5472113" y="165207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8" name="Text Placeholder 45"/>
          <p:cNvSpPr>
            <a:spLocks noGrp="1"/>
          </p:cNvSpPr>
          <p:nvPr>
            <p:custDataLst>
              <p:tags r:id="rId4"/>
            </p:custDataLst>
          </p:nvPr>
        </p:nvSpPr>
        <p:spPr bwMode="gray">
          <a:xfrm>
            <a:off x="4829176" y="273792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49" name="Text Placeholder 46"/>
          <p:cNvSpPr>
            <a:spLocks noGrp="1"/>
          </p:cNvSpPr>
          <p:nvPr>
            <p:custDataLst>
              <p:tags r:id="rId5"/>
            </p:custDataLst>
          </p:nvPr>
        </p:nvSpPr>
        <p:spPr bwMode="gray">
          <a:xfrm>
            <a:off x="4856560" y="1623501"/>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1" name="Text Placeholder 43"/>
          <p:cNvSpPr>
            <a:spLocks noGrp="1"/>
          </p:cNvSpPr>
          <p:nvPr>
            <p:custDataLst>
              <p:tags r:id="rId6"/>
            </p:custDataLst>
          </p:nvPr>
        </p:nvSpPr>
        <p:spPr bwMode="gray">
          <a:xfrm>
            <a:off x="4186238" y="2705780"/>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2" name="Text Placeholder 44"/>
          <p:cNvSpPr>
            <a:spLocks noGrp="1"/>
          </p:cNvSpPr>
          <p:nvPr>
            <p:custDataLst>
              <p:tags r:id="rId7"/>
            </p:custDataLst>
          </p:nvPr>
        </p:nvSpPr>
        <p:spPr bwMode="gray">
          <a:xfrm>
            <a:off x="4213622" y="1591355"/>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latin typeface="Arial"/>
              <a:ea typeface="ＭＳ Ｐゴシック"/>
              <a:cs typeface="Arial"/>
              <a:sym typeface="Arial"/>
            </a:endParaRPr>
          </a:p>
        </p:txBody>
      </p:sp>
      <p:sp>
        <p:nvSpPr>
          <p:cNvPr id="54" name="Text Placeholder 25"/>
          <p:cNvSpPr>
            <a:spLocks noGrp="1"/>
          </p:cNvSpPr>
          <p:nvPr>
            <p:custDataLst>
              <p:tags r:id="rId8"/>
            </p:custDataLst>
          </p:nvPr>
        </p:nvSpPr>
        <p:spPr bwMode="gray">
          <a:xfrm>
            <a:off x="3546872" y="2720067"/>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5" name="Text Placeholder 26"/>
          <p:cNvSpPr>
            <a:spLocks noGrp="1"/>
          </p:cNvSpPr>
          <p:nvPr>
            <p:custDataLst>
              <p:tags r:id="rId9"/>
            </p:custDataLst>
          </p:nvPr>
        </p:nvSpPr>
        <p:spPr bwMode="gray">
          <a:xfrm>
            <a:off x="3574257" y="1605642"/>
            <a:ext cx="173831"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7" name="Text Placeholder 18"/>
          <p:cNvSpPr>
            <a:spLocks noGrp="1"/>
          </p:cNvSpPr>
          <p:nvPr>
            <p:custDataLst>
              <p:tags r:id="rId10"/>
            </p:custDataLst>
          </p:nvPr>
        </p:nvSpPr>
        <p:spPr bwMode="gray">
          <a:xfrm>
            <a:off x="2907507" y="268434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59" name="Text Placeholder 13"/>
          <p:cNvSpPr>
            <a:spLocks noGrp="1"/>
          </p:cNvSpPr>
          <p:nvPr>
            <p:custDataLst>
              <p:tags r:id="rId11"/>
            </p:custDataLst>
          </p:nvPr>
        </p:nvSpPr>
        <p:spPr bwMode="gray">
          <a:xfrm>
            <a:off x="2264569" y="283793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0" name="Text Placeholder 14"/>
          <p:cNvSpPr>
            <a:spLocks noGrp="1"/>
          </p:cNvSpPr>
          <p:nvPr>
            <p:custDataLst>
              <p:tags r:id="rId12"/>
            </p:custDataLst>
          </p:nvPr>
        </p:nvSpPr>
        <p:spPr bwMode="gray">
          <a:xfrm>
            <a:off x="2264569" y="172351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endParaRPr lang="en-US" sz="788" dirty="0">
              <a:cs typeface="Arial"/>
              <a:sym typeface="+mn-lt"/>
            </a:endParaRPr>
          </a:p>
        </p:txBody>
      </p:sp>
      <p:sp>
        <p:nvSpPr>
          <p:cNvPr id="61" name="Text Placeholder 12"/>
          <p:cNvSpPr>
            <a:spLocks noGrp="1"/>
          </p:cNvSpPr>
          <p:nvPr>
            <p:custDataLst>
              <p:tags r:id="rId13"/>
            </p:custDataLst>
          </p:nvPr>
        </p:nvSpPr>
        <p:spPr bwMode="gray">
          <a:xfrm>
            <a:off x="6111478" y="2823651"/>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2" name="Text Placeholder 14"/>
          <p:cNvSpPr>
            <a:spLocks noGrp="1"/>
          </p:cNvSpPr>
          <p:nvPr>
            <p:custDataLst>
              <p:tags r:id="rId14"/>
            </p:custDataLst>
          </p:nvPr>
        </p:nvSpPr>
        <p:spPr bwMode="gray">
          <a:xfrm>
            <a:off x="7393782" y="2855119"/>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3" name="Text Placeholder 13"/>
          <p:cNvSpPr>
            <a:spLocks noGrp="1"/>
          </p:cNvSpPr>
          <p:nvPr>
            <p:custDataLst>
              <p:tags r:id="rId15"/>
            </p:custDataLst>
          </p:nvPr>
        </p:nvSpPr>
        <p:spPr bwMode="gray">
          <a:xfrm>
            <a:off x="6111478" y="1709226"/>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sp>
        <p:nvSpPr>
          <p:cNvPr id="64" name="Text Placeholder 15"/>
          <p:cNvSpPr>
            <a:spLocks noGrp="1"/>
          </p:cNvSpPr>
          <p:nvPr>
            <p:custDataLst>
              <p:tags r:id="rId16"/>
            </p:custDataLst>
          </p:nvPr>
        </p:nvSpPr>
        <p:spPr bwMode="gray">
          <a:xfrm>
            <a:off x="7393782" y="1740694"/>
            <a:ext cx="229790" cy="120253"/>
          </a:xfrm>
          <a:prstGeom prst="rect">
            <a:avLst/>
          </a:prstGeom>
          <a:noFill/>
          <a:effectLst/>
        </p:spPr>
        <p:txBody>
          <a:bodyPr wrap="none" lIns="14288" tIns="0" rIns="14288" bIns="0" numCol="1" spcCol="0" anchor="ctr" anchorCtr="0">
            <a:noAutofit/>
          </a:bodyPr>
          <a:lstStyle>
            <a:lvl1pPr marL="341313" indent="-341313" algn="l" defTabSz="912813" rtl="0" eaLnBrk="1" fontAlgn="base" hangingPunct="1">
              <a:spcBef>
                <a:spcPct val="20000"/>
              </a:spcBef>
              <a:spcAft>
                <a:spcPct val="0"/>
              </a:spcAft>
              <a:buFont typeface="Arial" pitchFamily="-65" charset="-52"/>
              <a:buChar char="•"/>
              <a:defRPr sz="3200" kern="1200">
                <a:solidFill>
                  <a:schemeClr val="tx1"/>
                </a:solidFill>
                <a:latin typeface="+mn-lt"/>
                <a:ea typeface="ＭＳ Ｐゴシック" charset="0"/>
                <a:cs typeface="ＭＳ Ｐゴシック" charset="0"/>
              </a:defRPr>
            </a:lvl1pPr>
            <a:lvl2pPr marL="741363" indent="-284163" algn="l" defTabSz="912813" rtl="0" eaLnBrk="1" fontAlgn="base" hangingPunct="1">
              <a:spcBef>
                <a:spcPct val="20000"/>
              </a:spcBef>
              <a:spcAft>
                <a:spcPct val="0"/>
              </a:spcAft>
              <a:buFont typeface="Arial" pitchFamily="-65" charset="-52"/>
              <a:buChar char="–"/>
              <a:defRPr sz="2800" kern="1200">
                <a:solidFill>
                  <a:schemeClr val="tx1"/>
                </a:solidFill>
                <a:latin typeface="+mn-lt"/>
                <a:ea typeface="ＭＳ Ｐゴシック" charset="0"/>
                <a:cs typeface="+mn-cs"/>
              </a:defRPr>
            </a:lvl2pPr>
            <a:lvl3pPr marL="1141413" indent="-227013" algn="l" defTabSz="912813" rtl="0" eaLnBrk="1" fontAlgn="base" hangingPunct="1">
              <a:spcBef>
                <a:spcPct val="20000"/>
              </a:spcBef>
              <a:spcAft>
                <a:spcPct val="0"/>
              </a:spcAft>
              <a:buFont typeface="Arial" pitchFamily="-65" charset="-52"/>
              <a:buChar char="•"/>
              <a:defRPr sz="2400" kern="1200">
                <a:solidFill>
                  <a:schemeClr val="tx1"/>
                </a:solidFill>
                <a:latin typeface="+mn-lt"/>
                <a:ea typeface="ＭＳ Ｐゴシック" charset="0"/>
                <a:cs typeface="+mn-cs"/>
              </a:defRPr>
            </a:lvl3pPr>
            <a:lvl4pPr marL="15986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4pPr>
            <a:lvl5pPr marL="2055813" indent="-227013" algn="l" defTabSz="912813" rtl="0" eaLnBrk="1" fontAlgn="base" hangingPunct="1">
              <a:spcBef>
                <a:spcPct val="20000"/>
              </a:spcBef>
              <a:spcAft>
                <a:spcPct val="0"/>
              </a:spcAft>
              <a:buFont typeface="Arial" pitchFamily="-65" charset="-52"/>
              <a:buChar char="»"/>
              <a:defRPr sz="2000" kern="1200">
                <a:solidFill>
                  <a:schemeClr val="tx1"/>
                </a:solidFill>
                <a:latin typeface="+mn-lt"/>
                <a:ea typeface="ＭＳ Ｐゴシック" charset="0"/>
                <a:cs typeface="+mn-cs"/>
              </a:defRPr>
            </a:lvl5pPr>
            <a:lvl6pPr marL="2513424"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1"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396"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82" indent="-228492" algn="l" defTabSz="91397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ct val="0"/>
              </a:spcBef>
              <a:buNone/>
            </a:pPr>
            <a:endParaRPr lang="en-US" sz="788" dirty="0">
              <a:latin typeface="Arial"/>
              <a:ea typeface="ＭＳ Ｐゴシック"/>
              <a:cs typeface="Arial"/>
              <a:sym typeface="Arial"/>
            </a:endParaRPr>
          </a:p>
        </p:txBody>
      </p:sp>
      <p:graphicFrame>
        <p:nvGraphicFramePr>
          <p:cNvPr id="72" name="Chart 71">
            <a:extLst>
              <a:ext uri="{FF2B5EF4-FFF2-40B4-BE49-F238E27FC236}">
                <a16:creationId xmlns:a16="http://schemas.microsoft.com/office/drawing/2014/main" id="{9F6A9EF6-6170-4243-B577-21732236EA7B}"/>
              </a:ext>
            </a:extLst>
          </p:cNvPr>
          <p:cNvGraphicFramePr/>
          <p:nvPr>
            <p:extLst>
              <p:ext uri="{D42A27DB-BD31-4B8C-83A1-F6EECF244321}">
                <p14:modId xmlns:p14="http://schemas.microsoft.com/office/powerpoint/2010/main" val="593125086"/>
              </p:ext>
            </p:extLst>
          </p:nvPr>
        </p:nvGraphicFramePr>
        <p:xfrm>
          <a:off x="348995" y="1006921"/>
          <a:ext cx="8586458" cy="3179986"/>
        </p:xfrm>
        <a:graphic>
          <a:graphicData uri="http://schemas.openxmlformats.org/drawingml/2006/chart">
            <c:chart xmlns:c="http://schemas.openxmlformats.org/drawingml/2006/chart" xmlns:r="http://schemas.openxmlformats.org/officeDocument/2006/relationships" r:id="rId19"/>
          </a:graphicData>
        </a:graphic>
      </p:graphicFrame>
      <p:pic>
        <p:nvPicPr>
          <p:cNvPr id="26" name="Picture 25">
            <a:extLst>
              <a:ext uri="{FF2B5EF4-FFF2-40B4-BE49-F238E27FC236}">
                <a16:creationId xmlns:a16="http://schemas.microsoft.com/office/drawing/2014/main" id="{663A158E-3EF0-3742-ADC4-2E611D62998B}"/>
              </a:ext>
            </a:extLst>
          </p:cNvPr>
          <p:cNvPicPr>
            <a:picLocks noChangeAspect="1"/>
          </p:cNvPicPr>
          <p:nvPr/>
        </p:nvPicPr>
        <p:blipFill>
          <a:blip r:embed="rId20"/>
          <a:stretch>
            <a:fillRect/>
          </a:stretch>
        </p:blipFill>
        <p:spPr>
          <a:xfrm>
            <a:off x="365759" y="1371599"/>
            <a:ext cx="998658" cy="996696"/>
          </a:xfrm>
          <a:prstGeom prst="rect">
            <a:avLst/>
          </a:prstGeom>
        </p:spPr>
      </p:pic>
      <p:sp>
        <p:nvSpPr>
          <p:cNvPr id="25" name="TextBox 24">
            <a:extLst>
              <a:ext uri="{FF2B5EF4-FFF2-40B4-BE49-F238E27FC236}">
                <a16:creationId xmlns:a16="http://schemas.microsoft.com/office/drawing/2014/main" id="{F10BD624-A282-C44C-8474-6FE6909C414F}"/>
              </a:ext>
            </a:extLst>
          </p:cNvPr>
          <p:cNvSpPr txBox="1"/>
          <p:nvPr/>
        </p:nvSpPr>
        <p:spPr>
          <a:xfrm>
            <a:off x="1158479" y="2898065"/>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470935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spAutoFit/>
          </a:bodyPr>
          <a:lstStyle/>
          <a:p>
            <a:r>
              <a:rPr lang="en-US" sz="4200" dirty="0"/>
              <a:t>Country Analysis</a:t>
            </a:r>
          </a:p>
        </p:txBody>
      </p:sp>
      <p:sp>
        <p:nvSpPr>
          <p:cNvPr id="3" name="Slide Number Placeholder 2"/>
          <p:cNvSpPr>
            <a:spLocks noGrp="1"/>
          </p:cNvSpPr>
          <p:nvPr>
            <p:ph type="sldNum" sz="quarter" idx="4294967295"/>
          </p:nvPr>
        </p:nvSpPr>
        <p:spPr>
          <a:xfrm>
            <a:off x="8355013" y="4794250"/>
            <a:ext cx="788987" cy="227013"/>
          </a:xfrm>
        </p:spPr>
        <p:txBody>
          <a:bodyPr/>
          <a:lstStyle/>
          <a:p>
            <a:pPr>
              <a:defRPr/>
            </a:pPr>
            <a:fld id="{920384AA-0A71-E644-AEED-65CD2253F2C8}" type="slidenum">
              <a:rPr lang="en-US" smtClean="0"/>
              <a:pPr>
                <a:defRPr/>
              </a:pPr>
              <a:t>28</a:t>
            </a:fld>
            <a:endParaRPr lang="en-US" dirty="0"/>
          </a:p>
        </p:txBody>
      </p:sp>
    </p:spTree>
    <p:extLst>
      <p:ext uri="{BB962C8B-B14F-4D97-AF65-F5344CB8AC3E}">
        <p14:creationId xmlns:p14="http://schemas.microsoft.com/office/powerpoint/2010/main" val="4205360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C35A440-3CDF-E44A-9147-B1A94A80C5BD}"/>
              </a:ext>
            </a:extLst>
          </p:cNvPr>
          <p:cNvSpPr>
            <a:spLocks noGrp="1"/>
          </p:cNvSpPr>
          <p:nvPr>
            <p:ph type="title"/>
          </p:nvPr>
        </p:nvSpPr>
        <p:spPr>
          <a:xfrm>
            <a:off x="1146876" y="283110"/>
            <a:ext cx="7739565" cy="380437"/>
          </a:xfrm>
        </p:spPr>
        <p:txBody>
          <a:bodyPr/>
          <a:lstStyle/>
          <a:p>
            <a:r>
              <a:rPr lang="en-US" sz="2000" dirty="0"/>
              <a:t>COUNTRIES INDEX</a:t>
            </a:r>
          </a:p>
        </p:txBody>
      </p:sp>
      <p:sp>
        <p:nvSpPr>
          <p:cNvPr id="8" name="Rectangle 7">
            <a:extLst>
              <a:ext uri="{FF2B5EF4-FFF2-40B4-BE49-F238E27FC236}">
                <a16:creationId xmlns:a16="http://schemas.microsoft.com/office/drawing/2014/main" id="{0E8302EC-4711-704B-B259-226954D4500F}"/>
              </a:ext>
            </a:extLst>
          </p:cNvPr>
          <p:cNvSpPr/>
          <p:nvPr/>
        </p:nvSpPr>
        <p:spPr>
          <a:xfrm>
            <a:off x="1146876" y="763930"/>
            <a:ext cx="7656654" cy="4253132"/>
          </a:xfrm>
          <a:prstGeom prst="rect">
            <a:avLst/>
          </a:prstGeom>
        </p:spPr>
        <p:txBody>
          <a:bodyPr wrap="square" lIns="0" tIns="0" rIns="0" bIns="0" numCol="3">
            <a:noAutofit/>
          </a:bodyPr>
          <a:lstStyle/>
          <a:p>
            <a:pPr>
              <a:spcAft>
                <a:spcPts val="400"/>
              </a:spcAft>
            </a:pPr>
            <a:r>
              <a:rPr lang="en-US" sz="1200" dirty="0">
                <a:solidFill>
                  <a:schemeClr val="bg2"/>
                </a:solidFill>
                <a:latin typeface="Benton Sans" panose="02000504020000020004" pitchFamily="2" charset="77"/>
                <a:hlinkClick r:id="rId2" action="ppaction://hlinksldjump"/>
              </a:rPr>
              <a:t>Argentina</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3" action="ppaction://hlinksldjump"/>
              </a:rPr>
              <a:t>Australia</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4" action="ppaction://hlinksldjump"/>
              </a:rPr>
              <a:t>Austria</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5" action="ppaction://hlinksldjump"/>
              </a:rPr>
              <a:t>Belgium</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6" action="ppaction://hlinksldjump"/>
              </a:rPr>
              <a:t>Brazil</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7" action="ppaction://hlinksldjump"/>
              </a:rPr>
              <a:t>Canada</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8" action="ppaction://hlinksldjump"/>
              </a:rPr>
              <a:t>Chile</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9" action="ppaction://hlinksldjump"/>
              </a:rPr>
              <a:t>China</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10" action="ppaction://hlinksldjump"/>
              </a:rPr>
              <a:t>Colombia</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11" action="ppaction://hlinksldjump"/>
              </a:rPr>
              <a:t>Costa Rica</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12" action="ppaction://hlinksldjump"/>
              </a:rPr>
              <a:t>Czech Republic</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13" action="ppaction://hlinksldjump"/>
              </a:rPr>
              <a:t>Denmark</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14" action="ppaction://hlinksldjump"/>
              </a:rPr>
              <a:t>Finland</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15" action="ppaction://hlinksldjump"/>
              </a:rPr>
              <a:t>France</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16" action="ppaction://hlinksldjump"/>
              </a:rPr>
              <a:t>Germany</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17" action="ppaction://hlinksldjump"/>
              </a:rPr>
              <a:t>Greece</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18" action="ppaction://hlinksldjump"/>
              </a:rPr>
              <a:t>Hong Kong</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19" action="ppaction://hlinksldjump"/>
              </a:rPr>
              <a:t>Hungary</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20" action="ppaction://hlinksldjump"/>
              </a:rPr>
              <a:t>India</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21" action="ppaction://hlinksldjump"/>
              </a:rPr>
              <a:t>Indonesia</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22" action="ppaction://hlinksldjump"/>
              </a:rPr>
              <a:t>Ireland</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23" action="ppaction://hlinksldjump"/>
              </a:rPr>
              <a:t>Israel</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20" action="ppaction://hlinksldjump"/>
              </a:rPr>
              <a:t>Italy</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24" action="ppaction://hlinksldjump"/>
              </a:rPr>
              <a:t>Japan</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25" action="ppaction://hlinksldjump"/>
              </a:rPr>
              <a:t>Kenya</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26" action="ppaction://hlinksldjump"/>
              </a:rPr>
              <a:t>Malaysia</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27" action="ppaction://hlinksldjump"/>
              </a:rPr>
              <a:t>Mexico</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28" action="ppaction://hlinksldjump"/>
              </a:rPr>
              <a:t>Netherlands</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29" action="ppaction://hlinksldjump"/>
              </a:rPr>
              <a:t>New Zealand</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30" action="ppaction://hlinksldjump"/>
              </a:rPr>
              <a:t>Norway</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31" action="ppaction://hlinksldjump"/>
              </a:rPr>
              <a:t>Peru</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32" action="ppaction://hlinksldjump"/>
              </a:rPr>
              <a:t>Philippines</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33" action="ppaction://hlinksldjump"/>
              </a:rPr>
              <a:t>Poland</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34" action="ppaction://hlinksldjump"/>
              </a:rPr>
              <a:t>Portugal</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35" action="ppaction://hlinksldjump"/>
              </a:rPr>
              <a:t>Puerto Rico</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36" action="ppaction://hlinksldjump"/>
              </a:rPr>
              <a:t>Romania</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37" action="ppaction://hlinksldjump"/>
              </a:rPr>
              <a:t>Russian Federation</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38" action="ppaction://hlinksldjump"/>
              </a:rPr>
              <a:t>Saudi Arabia</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39" action="ppaction://hlinksldjump"/>
              </a:rPr>
              <a:t>Singapore</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40" action="ppaction://hlinksldjump"/>
              </a:rPr>
              <a:t>Slovakia</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41" action="ppaction://hlinksldjump"/>
              </a:rPr>
              <a:t>South Africa</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42" action="ppaction://hlinksldjump"/>
              </a:rPr>
              <a:t>South Korea</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43" action="ppaction://hlinksldjump"/>
              </a:rPr>
              <a:t>Spain</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44" action="ppaction://hlinksldjump"/>
              </a:rPr>
              <a:t>Sweden</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45" action="ppaction://hlinksldjump"/>
              </a:rPr>
              <a:t>Switzerland</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46" action="ppaction://hlinksldjump"/>
              </a:rPr>
              <a:t>Taiwan, Province of China</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47" action="ppaction://hlinksldjump"/>
              </a:rPr>
              <a:t>Thailand</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48" action="ppaction://hlinksldjump"/>
              </a:rPr>
              <a:t>Turkey</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49" action="ppaction://hlinksldjump"/>
              </a:rPr>
              <a:t>United Arab Emirates</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50" action="ppaction://hlinksldjump"/>
              </a:rPr>
              <a:t>United Kingdom</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51" action="ppaction://hlinksldjump"/>
              </a:rPr>
              <a:t>United States</a:t>
            </a:r>
            <a:endParaRPr lang="en-US" sz="1200" dirty="0">
              <a:solidFill>
                <a:schemeClr val="bg2"/>
              </a:solidFill>
              <a:latin typeface="Benton Sans" panose="02000504020000020004" pitchFamily="2" charset="77"/>
            </a:endParaRPr>
          </a:p>
          <a:p>
            <a:pPr>
              <a:spcAft>
                <a:spcPts val="400"/>
              </a:spcAft>
            </a:pPr>
            <a:r>
              <a:rPr lang="en-US" sz="1200" dirty="0">
                <a:solidFill>
                  <a:schemeClr val="bg2"/>
                </a:solidFill>
                <a:latin typeface="Benton Sans" panose="02000504020000020004" pitchFamily="2" charset="77"/>
                <a:hlinkClick r:id="rId52" action="ppaction://hlinksldjump"/>
              </a:rPr>
              <a:t>Vietnam</a:t>
            </a:r>
            <a:endParaRPr lang="en-US" sz="1200" dirty="0">
              <a:solidFill>
                <a:schemeClr val="bg2"/>
              </a:solidFill>
              <a:latin typeface="Benton Sans" panose="02000504020000020004" pitchFamily="2" charset="77"/>
            </a:endParaRPr>
          </a:p>
        </p:txBody>
      </p:sp>
    </p:spTree>
    <p:extLst>
      <p:ext uri="{BB962C8B-B14F-4D97-AF65-F5344CB8AC3E}">
        <p14:creationId xmlns:p14="http://schemas.microsoft.com/office/powerpoint/2010/main" val="4173802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2651" y="1639459"/>
            <a:ext cx="7378699" cy="1864583"/>
          </a:xfrm>
        </p:spPr>
        <p:txBody>
          <a:bodyPr anchor="ctr"/>
          <a:lstStyle/>
          <a:p>
            <a:r>
              <a:rPr lang="en-US" sz="1000" dirty="0">
                <a:solidFill>
                  <a:srgbClr val="002663"/>
                </a:solidFill>
                <a:latin typeface="Arial (Body)"/>
                <a:ea typeface="Calibri" pitchFamily="34" charset="0"/>
                <a:cs typeface="Times New Roman" pitchFamily="18" charset="0"/>
              </a:rPr>
              <a:t>Information contained in American Express Travel Related Services Company, Inc.’s (“</a:t>
            </a:r>
            <a:r>
              <a:rPr lang="en-US" sz="1000" u="sng" dirty="0">
                <a:solidFill>
                  <a:srgbClr val="002663"/>
                </a:solidFill>
                <a:latin typeface="Arial (Body)"/>
                <a:ea typeface="Calibri" pitchFamily="34" charset="0"/>
                <a:cs typeface="Times New Roman" pitchFamily="18" charset="0"/>
              </a:rPr>
              <a:t>American Express</a:t>
            </a:r>
            <a:r>
              <a:rPr lang="en-US" sz="1000" dirty="0">
                <a:solidFill>
                  <a:srgbClr val="002663"/>
                </a:solidFill>
                <a:latin typeface="Arial (Body)"/>
                <a:ea typeface="Calibri" pitchFamily="34" charset="0"/>
                <a:cs typeface="Times New Roman" pitchFamily="18" charset="0"/>
              </a:rPr>
              <a:t>”)</a:t>
            </a:r>
            <a:r>
              <a:rPr lang="en-US" sz="1000" dirty="0">
                <a:solidFill>
                  <a:srgbClr val="FF0000"/>
                </a:solidFill>
                <a:latin typeface="Arial (Body)"/>
                <a:ea typeface="Calibri" pitchFamily="34" charset="0"/>
                <a:cs typeface="Times New Roman" pitchFamily="18" charset="0"/>
              </a:rPr>
              <a:t> [response/presentation]</a:t>
            </a:r>
            <a:r>
              <a:rPr lang="en-US" sz="1000" dirty="0">
                <a:solidFill>
                  <a:srgbClr val="002663"/>
                </a:solidFill>
                <a:latin typeface="Arial (Body)"/>
                <a:ea typeface="Calibri" pitchFamily="34" charset="0"/>
                <a:cs typeface="Times New Roman" pitchFamily="18" charset="0"/>
              </a:rPr>
              <a:t> constitutes confidential and proprietary information and/or trade secrets of American Express (collectively, “</a:t>
            </a:r>
            <a:r>
              <a:rPr lang="en-US" sz="1000" u="sng" dirty="0">
                <a:solidFill>
                  <a:srgbClr val="002663"/>
                </a:solidFill>
                <a:latin typeface="Arial (Body)"/>
                <a:ea typeface="Calibri" pitchFamily="34" charset="0"/>
                <a:cs typeface="Times New Roman" pitchFamily="18" charset="0"/>
              </a:rPr>
              <a:t>Confidential Information</a:t>
            </a:r>
            <a:r>
              <a:rPr lang="en-US" sz="1000" dirty="0">
                <a:solidFill>
                  <a:srgbClr val="002663"/>
                </a:solidFill>
                <a:latin typeface="Arial (Body)"/>
                <a:ea typeface="Calibri" pitchFamily="34" charset="0"/>
                <a:cs typeface="Times New Roman" pitchFamily="18" charset="0"/>
              </a:rPr>
              <a:t>”). American Express is providing such Confidential Information solely for the purpose of Company’s evaluation and consideration of the American Express </a:t>
            </a:r>
            <a:r>
              <a:rPr lang="en-US" sz="1000" dirty="0">
                <a:solidFill>
                  <a:srgbClr val="FF0000"/>
                </a:solidFill>
                <a:latin typeface="Arial (Body)"/>
                <a:ea typeface="Calibri" pitchFamily="34" charset="0"/>
                <a:cs typeface="Times New Roman" pitchFamily="18" charset="0"/>
              </a:rPr>
              <a:t>[response/presentation]</a:t>
            </a:r>
            <a:r>
              <a:rPr lang="en-US" sz="1000" dirty="0">
                <a:solidFill>
                  <a:srgbClr val="002663"/>
                </a:solidFill>
                <a:latin typeface="Arial (Body)"/>
                <a:ea typeface="Calibri" pitchFamily="34" charset="0"/>
                <a:cs typeface="Times New Roman" pitchFamily="18" charset="0"/>
              </a:rPr>
              <a:t>. By viewing, reading, evaluating considering and/or otherwise using the American Express </a:t>
            </a:r>
            <a:r>
              <a:rPr lang="en-US" sz="1000" dirty="0">
                <a:solidFill>
                  <a:srgbClr val="FF0000"/>
                </a:solidFill>
                <a:latin typeface="Arial (Body)"/>
                <a:ea typeface="Calibri" pitchFamily="34" charset="0"/>
                <a:cs typeface="Times New Roman" pitchFamily="18" charset="0"/>
              </a:rPr>
              <a:t>[response/presentation]</a:t>
            </a:r>
            <a:r>
              <a:rPr lang="en-US" sz="1000" dirty="0">
                <a:solidFill>
                  <a:srgbClr val="002663"/>
                </a:solidFill>
                <a:latin typeface="Arial (Body)"/>
                <a:ea typeface="Calibri" pitchFamily="34" charset="0"/>
                <a:cs typeface="Times New Roman" pitchFamily="18" charset="0"/>
              </a:rPr>
              <a:t> for any purpose, Company explicitly acknowledges and agrees to maintain and preserve the confidentiality of all Confidential Information, agrees that any disclosure of the Confidential Information will cause irreparable harm to American Express, and further agrees that Company will not, without first obtaining the prior written consent of American Express, disclose any Confidential Information to any third party, provided that Company may disclose the Confidential Information to those of its employees and agents that require such information solely to evaluate the potential business relationship, but for no other purpose.</a:t>
            </a:r>
            <a:endParaRPr lang="en-US" sz="1200" dirty="0">
              <a:solidFill>
                <a:srgbClr val="002663"/>
              </a:solidFill>
              <a:latin typeface="Arial (Body)"/>
              <a:cs typeface="Arial" pitchFamily="34" charset="0"/>
            </a:endParaRP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3</a:t>
            </a:fld>
            <a:endParaRPr lang="en-US" dirty="0"/>
          </a:p>
        </p:txBody>
      </p:sp>
    </p:spTree>
    <p:extLst>
      <p:ext uri="{BB962C8B-B14F-4D97-AF65-F5344CB8AC3E}">
        <p14:creationId xmlns:p14="http://schemas.microsoft.com/office/powerpoint/2010/main" val="4257208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US" dirty="0"/>
              <a:t>Argentina</a:t>
            </a:r>
          </a:p>
        </p:txBody>
      </p:sp>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30</a:t>
            </a:fld>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p:txBody>
          <a:bodyPr/>
          <a:lstStyle/>
          <a:p>
            <a:r>
              <a:rPr lang="en-US" dirty="0"/>
              <a:t>An analysis of the Concur spend has shown that spend at Amex-accepting merchants account for as much as 96% of spend and 91% of transactions.</a:t>
            </a:r>
          </a:p>
        </p:txBody>
      </p:sp>
      <p:pic>
        <p:nvPicPr>
          <p:cNvPr id="6" name="Picture 5">
            <a:extLst>
              <a:ext uri="{FF2B5EF4-FFF2-40B4-BE49-F238E27FC236}">
                <a16:creationId xmlns:a16="http://schemas.microsoft.com/office/drawing/2014/main" id="{2EAB41DC-F049-0D40-B491-1C3D3DCD8DE6}"/>
              </a:ext>
            </a:extLst>
          </p:cNvPr>
          <p:cNvPicPr>
            <a:picLocks noChangeAspect="1"/>
          </p:cNvPicPr>
          <p:nvPr/>
        </p:nvPicPr>
        <p:blipFill>
          <a:blip r:embed="rId3"/>
          <a:stretch>
            <a:fillRect/>
          </a:stretch>
        </p:blipFill>
        <p:spPr>
          <a:xfrm>
            <a:off x="235490" y="270399"/>
            <a:ext cx="792422" cy="790998"/>
          </a:xfrm>
          <a:prstGeom prst="rect">
            <a:avLst/>
          </a:prstGeom>
        </p:spPr>
      </p:pic>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2320627257"/>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2770628939"/>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106214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Argentina</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31</a:t>
            </a:fld>
            <a:endParaRPr lang="en-US" dirty="0"/>
          </a:p>
        </p:txBody>
      </p:sp>
      <p:pic>
        <p:nvPicPr>
          <p:cNvPr id="35" name="Picture 34">
            <a:extLst>
              <a:ext uri="{FF2B5EF4-FFF2-40B4-BE49-F238E27FC236}">
                <a16:creationId xmlns:a16="http://schemas.microsoft.com/office/drawing/2014/main" id="{BC71C280-A55B-1742-BEDB-3CC734F7FDBD}"/>
              </a:ext>
            </a:extLst>
          </p:cNvPr>
          <p:cNvPicPr>
            <a:picLocks noChangeAspect="1"/>
          </p:cNvPicPr>
          <p:nvPr/>
        </p:nvPicPr>
        <p:blipFill>
          <a:blip r:embed="rId3"/>
          <a:stretch>
            <a:fillRect/>
          </a:stretch>
        </p:blipFill>
        <p:spPr>
          <a:xfrm>
            <a:off x="235490" y="270399"/>
            <a:ext cx="792422" cy="790998"/>
          </a:xfrm>
          <a:prstGeom prst="rect">
            <a:avLst/>
          </a:prstGeom>
        </p:spPr>
      </p:pic>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3004809158"/>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4"/>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884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3611"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Freeform 47">
            <a:extLst>
              <a:ext uri="{FF2B5EF4-FFF2-40B4-BE49-F238E27FC236}">
                <a16:creationId xmlns:a16="http://schemas.microsoft.com/office/drawing/2014/main" id="{7605CD49-73A7-504F-BF62-CAD065A4ADE9}"/>
              </a:ext>
            </a:extLst>
          </p:cNvPr>
          <p:cNvSpPr/>
          <p:nvPr/>
        </p:nvSpPr>
        <p:spPr>
          <a:xfrm>
            <a:off x="338351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TextBox 24">
            <a:extLst>
              <a:ext uri="{FF2B5EF4-FFF2-40B4-BE49-F238E27FC236}">
                <a16:creationId xmlns:a16="http://schemas.microsoft.com/office/drawing/2014/main" id="{9552A902-BEED-FE4A-B13C-9FC2B26BAECC}"/>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
        <p:nvSpPr>
          <p:cNvPr id="24" name="Freeform 23">
            <a:extLst>
              <a:ext uri="{FF2B5EF4-FFF2-40B4-BE49-F238E27FC236}">
                <a16:creationId xmlns:a16="http://schemas.microsoft.com/office/drawing/2014/main" id="{67209E89-E085-F040-B8B8-0A3A81091E88}"/>
              </a:ext>
            </a:extLst>
          </p:cNvPr>
          <p:cNvSpPr>
            <a:spLocks noChangeAspect="1"/>
          </p:cNvSpPr>
          <p:nvPr/>
        </p:nvSpPr>
        <p:spPr>
          <a:xfrm>
            <a:off x="2139696" y="3447288"/>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54320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Argentina</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32</a:t>
            </a:fld>
            <a:endParaRPr lang="en-US" dirty="0"/>
          </a:p>
        </p:txBody>
      </p:sp>
      <p:pic>
        <p:nvPicPr>
          <p:cNvPr id="24" name="Picture 23">
            <a:extLst>
              <a:ext uri="{FF2B5EF4-FFF2-40B4-BE49-F238E27FC236}">
                <a16:creationId xmlns:a16="http://schemas.microsoft.com/office/drawing/2014/main" id="{983B5F82-09C9-7740-9126-7A6DA45A32BF}"/>
              </a:ext>
            </a:extLst>
          </p:cNvPr>
          <p:cNvPicPr>
            <a:picLocks noChangeAspect="1"/>
          </p:cNvPicPr>
          <p:nvPr/>
        </p:nvPicPr>
        <p:blipFill>
          <a:blip r:embed="rId3"/>
          <a:stretch>
            <a:fillRect/>
          </a:stretch>
        </p:blipFill>
        <p:spPr>
          <a:xfrm>
            <a:off x="235490" y="270399"/>
            <a:ext cx="792422" cy="790998"/>
          </a:xfrm>
          <a:prstGeom prst="rect">
            <a:avLst/>
          </a:prstGeom>
        </p:spPr>
      </p:pic>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3426939561"/>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4"/>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7288"/>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TextBox 27">
            <a:extLst>
              <a:ext uri="{FF2B5EF4-FFF2-40B4-BE49-F238E27FC236}">
                <a16:creationId xmlns:a16="http://schemas.microsoft.com/office/drawing/2014/main" id="{1A44595C-8488-A74F-8A56-D1EA68472EC5}"/>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527676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a:xfrm>
            <a:off x="1122556" y="638777"/>
            <a:ext cx="7636764" cy="308418"/>
          </a:xfrm>
        </p:spPr>
        <p:txBody>
          <a:bodyPr/>
          <a:lstStyle/>
          <a:p>
            <a:r>
              <a:rPr lang="en-US" dirty="0"/>
              <a:t>Australia</a:t>
            </a:r>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92% of spend and 85%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2247578816"/>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4249306999"/>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2B1D03A3-1F80-2A43-82AF-3C6198614BD5}"/>
              </a:ext>
            </a:extLst>
          </p:cNvPr>
          <p:cNvPicPr>
            <a:picLocks noChangeAspect="1"/>
          </p:cNvPicPr>
          <p:nvPr/>
        </p:nvPicPr>
        <p:blipFill>
          <a:blip r:embed="rId5"/>
          <a:stretch>
            <a:fillRect/>
          </a:stretch>
        </p:blipFill>
        <p:spPr>
          <a:xfrm>
            <a:off x="235490" y="274320"/>
            <a:ext cx="792422" cy="792422"/>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33</a:t>
            </a:fld>
            <a:endParaRPr lang="en-US" dirty="0"/>
          </a:p>
        </p:txBody>
      </p:sp>
    </p:spTree>
    <p:extLst>
      <p:ext uri="{BB962C8B-B14F-4D97-AF65-F5344CB8AC3E}">
        <p14:creationId xmlns:p14="http://schemas.microsoft.com/office/powerpoint/2010/main" val="3151703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Australia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34</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3379452226"/>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5" name="Picture 24">
            <a:extLst>
              <a:ext uri="{FF2B5EF4-FFF2-40B4-BE49-F238E27FC236}">
                <a16:creationId xmlns:a16="http://schemas.microsoft.com/office/drawing/2014/main" id="{E319B70D-4B4B-A84F-B57B-9609A27E0413}"/>
              </a:ext>
            </a:extLst>
          </p:cNvPr>
          <p:cNvPicPr>
            <a:picLocks noChangeAspect="1"/>
          </p:cNvPicPr>
          <p:nvPr/>
        </p:nvPicPr>
        <p:blipFill>
          <a:blip r:embed="rId4"/>
          <a:stretch>
            <a:fillRect/>
          </a:stretch>
        </p:blipFill>
        <p:spPr>
          <a:xfrm>
            <a:off x="235490" y="274320"/>
            <a:ext cx="792422" cy="792422"/>
          </a:xfrm>
          <a:prstGeom prst="rect">
            <a:avLst/>
          </a:prstGeom>
        </p:spPr>
      </p:pic>
      <p:grpSp>
        <p:nvGrpSpPr>
          <p:cNvPr id="27" name="Group 26">
            <a:extLst>
              <a:ext uri="{FF2B5EF4-FFF2-40B4-BE49-F238E27FC236}">
                <a16:creationId xmlns:a16="http://schemas.microsoft.com/office/drawing/2014/main" id="{8E3180FE-B6B5-BA41-AFE8-FDFC43A2498D}"/>
              </a:ext>
            </a:extLst>
          </p:cNvPr>
          <p:cNvGrpSpPr>
            <a:grpSpLocks noChangeAspect="1"/>
          </p:cNvGrpSpPr>
          <p:nvPr/>
        </p:nvGrpSpPr>
        <p:grpSpPr>
          <a:xfrm>
            <a:off x="7315200" y="3380707"/>
            <a:ext cx="323744" cy="428279"/>
            <a:chOff x="2148431" y="5631601"/>
            <a:chExt cx="1162252" cy="1537535"/>
          </a:xfrm>
          <a:solidFill>
            <a:schemeClr val="bg1"/>
          </a:solidFill>
        </p:grpSpPr>
        <p:sp>
          <p:nvSpPr>
            <p:cNvPr id="29" name="Freeform 28">
              <a:extLst>
                <a:ext uri="{FF2B5EF4-FFF2-40B4-BE49-F238E27FC236}">
                  <a16:creationId xmlns:a16="http://schemas.microsoft.com/office/drawing/2014/main" id="{908BDAAC-D8F6-4147-AD5F-894B40570A0C}"/>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5" name="Group 34">
              <a:extLst>
                <a:ext uri="{FF2B5EF4-FFF2-40B4-BE49-F238E27FC236}">
                  <a16:creationId xmlns:a16="http://schemas.microsoft.com/office/drawing/2014/main" id="{8658DB37-925D-2B4A-BC27-2A4C5CAD145A}"/>
                </a:ext>
              </a:extLst>
            </p:cNvPr>
            <p:cNvGrpSpPr/>
            <p:nvPr/>
          </p:nvGrpSpPr>
          <p:grpSpPr>
            <a:xfrm>
              <a:off x="2148431" y="6909383"/>
              <a:ext cx="1162252" cy="259753"/>
              <a:chOff x="2148431" y="6909383"/>
              <a:chExt cx="1162252" cy="259753"/>
            </a:xfrm>
            <a:grpFill/>
          </p:grpSpPr>
          <p:sp>
            <p:nvSpPr>
              <p:cNvPr id="47" name="Freeform 3">
                <a:extLst>
                  <a:ext uri="{FF2B5EF4-FFF2-40B4-BE49-F238E27FC236}">
                    <a16:creationId xmlns:a16="http://schemas.microsoft.com/office/drawing/2014/main" id="{80236C13-B00C-814A-8C5F-9F1EC07D4379}"/>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id="{194CC005-0163-AF42-BD59-D7AA36673F3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id="{31F63F94-2DD8-D549-A0E3-DC0015C422CF}"/>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id="{71D857F2-452A-0E44-8BFA-37E844B0A9C1}"/>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TextBox 25">
            <a:extLst>
              <a:ext uri="{FF2B5EF4-FFF2-40B4-BE49-F238E27FC236}">
                <a16:creationId xmlns:a16="http://schemas.microsoft.com/office/drawing/2014/main" id="{F1B59F82-91C7-ED4B-9D5F-C19DE85A43EF}"/>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594194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US" dirty="0"/>
              <a:t>Australia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35</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1732299260"/>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2"/>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92511A88-CEB3-8245-8582-3EC76599526C}"/>
              </a:ext>
            </a:extLst>
          </p:cNvPr>
          <p:cNvPicPr>
            <a:picLocks noChangeAspect="1"/>
          </p:cNvPicPr>
          <p:nvPr/>
        </p:nvPicPr>
        <p:blipFill>
          <a:blip r:embed="rId3"/>
          <a:stretch>
            <a:fillRect/>
          </a:stretch>
        </p:blipFill>
        <p:spPr>
          <a:xfrm>
            <a:off x="235490" y="274320"/>
            <a:ext cx="792422" cy="792422"/>
          </a:xfrm>
          <a:prstGeom prst="rect">
            <a:avLst/>
          </a:prstGeom>
        </p:spPr>
      </p:pic>
      <p:sp>
        <p:nvSpPr>
          <p:cNvPr id="25" name="TextBox 24">
            <a:extLst>
              <a:ext uri="{FF2B5EF4-FFF2-40B4-BE49-F238E27FC236}">
                <a16:creationId xmlns:a16="http://schemas.microsoft.com/office/drawing/2014/main" id="{EE1C0B1B-53DD-B14D-8B38-B0F3D453A69E}"/>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948506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a:xfrm>
            <a:off x="1122556" y="638777"/>
            <a:ext cx="7636764" cy="308418"/>
          </a:xfrm>
        </p:spPr>
        <p:txBody>
          <a:bodyPr/>
          <a:lstStyle/>
          <a:p>
            <a:r>
              <a:rPr lang="en-US" dirty="0"/>
              <a:t>Austria</a:t>
            </a:r>
          </a:p>
        </p:txBody>
      </p:sp>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36</a:t>
            </a:fld>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95% of spend and 88%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3698790542"/>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3859579832"/>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261C6836-C4E7-E145-9A88-814A52CE2563}"/>
              </a:ext>
            </a:extLst>
          </p:cNvPr>
          <p:cNvPicPr>
            <a:picLocks noChangeAspect="1"/>
          </p:cNvPicPr>
          <p:nvPr/>
        </p:nvPicPr>
        <p:blipFill>
          <a:blip r:embed="rId5"/>
          <a:stretch>
            <a:fillRect/>
          </a:stretch>
        </p:blipFill>
        <p:spPr>
          <a:xfrm>
            <a:off x="235490" y="274320"/>
            <a:ext cx="792422" cy="792422"/>
          </a:xfrm>
          <a:prstGeom prst="rect">
            <a:avLst/>
          </a:prstGeom>
        </p:spPr>
      </p:pic>
    </p:spTree>
    <p:extLst>
      <p:ext uri="{BB962C8B-B14F-4D97-AF65-F5344CB8AC3E}">
        <p14:creationId xmlns:p14="http://schemas.microsoft.com/office/powerpoint/2010/main" val="1523067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Austria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37</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288835043"/>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6" name="Picture 25">
            <a:extLst>
              <a:ext uri="{FF2B5EF4-FFF2-40B4-BE49-F238E27FC236}">
                <a16:creationId xmlns:a16="http://schemas.microsoft.com/office/drawing/2014/main" id="{9B2D2FF5-A0B8-7F4F-8DE8-7E9E157C47DB}"/>
              </a:ext>
            </a:extLst>
          </p:cNvPr>
          <p:cNvPicPr>
            <a:picLocks noChangeAspect="1"/>
          </p:cNvPicPr>
          <p:nvPr/>
        </p:nvPicPr>
        <p:blipFill>
          <a:blip r:embed="rId4"/>
          <a:stretch>
            <a:fillRect/>
          </a:stretch>
        </p:blipFill>
        <p:spPr>
          <a:xfrm>
            <a:off x="235490" y="274320"/>
            <a:ext cx="792422" cy="792422"/>
          </a:xfrm>
          <a:prstGeom prst="rect">
            <a:avLst/>
          </a:prstGeom>
        </p:spPr>
      </p:pic>
      <p:sp>
        <p:nvSpPr>
          <p:cNvPr id="25" name="TextBox 24">
            <a:extLst>
              <a:ext uri="{FF2B5EF4-FFF2-40B4-BE49-F238E27FC236}">
                <a16:creationId xmlns:a16="http://schemas.microsoft.com/office/drawing/2014/main" id="{ED4B544A-1E3A-6441-B6E5-BFA1B0DE6DD3}"/>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935929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US" dirty="0"/>
              <a:t>Austria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38</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2404924960"/>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2"/>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C3D078EE-62B4-B14A-A3BC-6DD4CB02202E}"/>
              </a:ext>
            </a:extLst>
          </p:cNvPr>
          <p:cNvPicPr>
            <a:picLocks noChangeAspect="1"/>
          </p:cNvPicPr>
          <p:nvPr/>
        </p:nvPicPr>
        <p:blipFill>
          <a:blip r:embed="rId3"/>
          <a:stretch>
            <a:fillRect/>
          </a:stretch>
        </p:blipFill>
        <p:spPr>
          <a:xfrm>
            <a:off x="235490" y="274320"/>
            <a:ext cx="792422" cy="792422"/>
          </a:xfrm>
          <a:prstGeom prst="rect">
            <a:avLst/>
          </a:prstGeom>
        </p:spPr>
      </p:pic>
      <p:sp>
        <p:nvSpPr>
          <p:cNvPr id="25" name="TextBox 24">
            <a:extLst>
              <a:ext uri="{FF2B5EF4-FFF2-40B4-BE49-F238E27FC236}">
                <a16:creationId xmlns:a16="http://schemas.microsoft.com/office/drawing/2014/main" id="{A668C3D9-2BB6-8C49-BC06-967CAFC09750}"/>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631302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a:xfrm>
            <a:off x="1122556" y="638777"/>
            <a:ext cx="7636764" cy="308418"/>
          </a:xfrm>
        </p:spPr>
        <p:txBody>
          <a:bodyPr/>
          <a:lstStyle/>
          <a:p>
            <a:r>
              <a:rPr lang="en-US" dirty="0"/>
              <a:t>Belgium</a:t>
            </a:r>
          </a:p>
        </p:txBody>
      </p:sp>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39</a:t>
            </a:fld>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96% of spend and 91%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2255395052"/>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3600814251"/>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CC09C678-5BF3-864B-94FE-108309A997B2}"/>
              </a:ext>
            </a:extLst>
          </p:cNvPr>
          <p:cNvPicPr>
            <a:picLocks noChangeAspect="1"/>
          </p:cNvPicPr>
          <p:nvPr/>
        </p:nvPicPr>
        <p:blipFill>
          <a:blip r:embed="rId5"/>
          <a:stretch>
            <a:fillRect/>
          </a:stretch>
        </p:blipFill>
        <p:spPr>
          <a:xfrm>
            <a:off x="235490" y="270399"/>
            <a:ext cx="792422" cy="792422"/>
          </a:xfrm>
          <a:prstGeom prst="rect">
            <a:avLst/>
          </a:prstGeom>
        </p:spPr>
      </p:pic>
    </p:spTree>
    <p:extLst>
      <p:ext uri="{BB962C8B-B14F-4D97-AF65-F5344CB8AC3E}">
        <p14:creationId xmlns:p14="http://schemas.microsoft.com/office/powerpoint/2010/main" val="4272042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4</a:t>
            </a:fld>
            <a:endParaRPr lang="en-US" dirty="0"/>
          </a:p>
        </p:txBody>
      </p:sp>
      <p:sp>
        <p:nvSpPr>
          <p:cNvPr id="5" name="Title 2"/>
          <p:cNvSpPr txBox="1">
            <a:spLocks/>
          </p:cNvSpPr>
          <p:nvPr/>
        </p:nvSpPr>
        <p:spPr>
          <a:xfrm>
            <a:off x="401308" y="265398"/>
            <a:ext cx="7939132" cy="461211"/>
          </a:xfrm>
          <a:prstGeom prst="rect">
            <a:avLst/>
          </a:prstGeom>
        </p:spPr>
        <p:txBody>
          <a:bodyPr>
            <a:normAutofit/>
          </a:bodyPr>
          <a:lstStyle/>
          <a:p>
            <a:pPr defTabSz="684610">
              <a:lnSpc>
                <a:spcPts val="1885"/>
              </a:lnSpc>
              <a:defRPr/>
            </a:pPr>
            <a:r>
              <a:rPr lang="en-US" sz="2000" dirty="0">
                <a:solidFill>
                  <a:srgbClr val="002663"/>
                </a:solidFill>
                <a:latin typeface="Guardian Egyp Regular" panose="02060503050503060803" pitchFamily="18" charset="0"/>
                <a:ea typeface="ＭＳ Ｐゴシック" charset="0"/>
                <a:cs typeface="ＭＳ Ｐゴシック" charset="0"/>
              </a:rPr>
              <a:t>Corporate Merchant Acceptance Estimates: Methodology Overview</a:t>
            </a:r>
          </a:p>
        </p:txBody>
      </p:sp>
      <p:sp>
        <p:nvSpPr>
          <p:cNvPr id="8" name="Rectangle 1"/>
          <p:cNvSpPr>
            <a:spLocks noChangeArrowheads="1"/>
          </p:cNvSpPr>
          <p:nvPr/>
        </p:nvSpPr>
        <p:spPr bwMode="auto">
          <a:xfrm>
            <a:off x="497097" y="2475628"/>
            <a:ext cx="8206956" cy="2080057"/>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lvl="0">
              <a:spcAft>
                <a:spcPts val="800"/>
              </a:spcAft>
            </a:pPr>
            <a:r>
              <a:rPr lang="en-US" sz="1400" dirty="0">
                <a:solidFill>
                  <a:srgbClr val="006AD2"/>
                </a:solidFill>
                <a:latin typeface="Guardian Egyp" panose="02060503050503060803" pitchFamily="18" charset="77"/>
                <a:ea typeface="ＭＳ Ｐゴシック" charset="0"/>
                <a:cs typeface="Arial" pitchFamily="34" charset="0"/>
              </a:rPr>
              <a:t>Determining Merchant Acceptance Estimates</a:t>
            </a:r>
          </a:p>
          <a:p>
            <a:pPr defTabSz="685800"/>
            <a:r>
              <a:rPr lang="en-US" sz="1000" dirty="0">
                <a:solidFill>
                  <a:srgbClr val="002060"/>
                </a:solidFill>
                <a:latin typeface="BentonSans Light" panose="02000503000000020004" pitchFamily="2" charset="0"/>
                <a:ea typeface="Calibri" pitchFamily="34" charset="0"/>
                <a:cs typeface="Times New Roman" pitchFamily="18" charset="0"/>
              </a:rPr>
              <a:t>Based on an analysis of this aggregated spend data, which consists of transactions placed on American Express Corporate Card products, as well as non-American Express Card spend, GCS conducts a “supplier match” to determine whether transactions where a GCS client’s employee did not use an American Express Corporate Card actually occurred at a merchant that actually accepts American Express and, therefore, could have been put on the GCS client employee’s American Express Corporate Card. Through the “supplier match” process, GCS considers a merchant as one that accepts American Express if such merchant has at least one (1) American Express transaction AND at least $1.00 of American Express spend. Otherwise, GCS would consider the merchant as not accepting American Express, which could be because the merchant doesn’t accept plastic at all, doesn’t accept American Express specifically, or is an American Express-accepting merchant that has not had a transaction, for whatever reason. The corporate acceptance estimates by country and industry are calculated by dividing spend or transactions with AXP-accepting merchants over total spend or transactions. This is solely determined by information from the Concur data set across available countries and industries. The acceptance estimates displayed by this sample population are not an indicator of future acceptance in these locations.</a:t>
            </a:r>
          </a:p>
        </p:txBody>
      </p:sp>
      <p:sp>
        <p:nvSpPr>
          <p:cNvPr id="9" name="Rectangle 8"/>
          <p:cNvSpPr/>
          <p:nvPr/>
        </p:nvSpPr>
        <p:spPr>
          <a:xfrm>
            <a:off x="497097" y="816663"/>
            <a:ext cx="8059159" cy="1241365"/>
          </a:xfrm>
          <a:prstGeom prst="rect">
            <a:avLst/>
          </a:prstGeom>
        </p:spPr>
        <p:txBody>
          <a:bodyPr wrap="square" lIns="0" tIns="0" rIns="0" bIns="0">
            <a:spAutoFit/>
          </a:bodyPr>
          <a:lstStyle/>
          <a:p>
            <a:pPr>
              <a:spcAft>
                <a:spcPts val="800"/>
              </a:spcAft>
            </a:pPr>
            <a:r>
              <a:rPr lang="en-US" sz="1400" dirty="0">
                <a:solidFill>
                  <a:schemeClr val="tx2"/>
                </a:solidFill>
                <a:latin typeface="Guardian Egyp" panose="02060503050503060803" pitchFamily="18" charset="77"/>
                <a:ea typeface="ＭＳ Ｐゴシック" charset="0"/>
                <a:cs typeface="Arial" pitchFamily="34" charset="0"/>
              </a:rPr>
              <a:t>Data Set Overview</a:t>
            </a:r>
            <a:endParaRPr lang="en-US" sz="1000" dirty="0">
              <a:solidFill>
                <a:srgbClr val="002060"/>
              </a:solidFill>
              <a:latin typeface="BentonSans Light" panose="02000503000000020004" pitchFamily="2" charset="0"/>
              <a:ea typeface="Calibri" pitchFamily="34" charset="0"/>
              <a:cs typeface="Times New Roman" pitchFamily="18" charset="0"/>
            </a:endParaRPr>
          </a:p>
          <a:p>
            <a:r>
              <a:rPr lang="en-US" sz="1000" dirty="0">
                <a:solidFill>
                  <a:srgbClr val="002060"/>
                </a:solidFill>
                <a:latin typeface="BentonSans Light" panose="02000503000000020004" pitchFamily="2" charset="0"/>
                <a:ea typeface="Calibri" pitchFamily="34" charset="0"/>
                <a:cs typeface="Times New Roman" pitchFamily="18" charset="0"/>
              </a:rPr>
              <a:t>The country and industry acceptance estimates on this spreadsheet are based on American Express analysis of $38.5B in Charge Volume and 275M Transactions spent across approximately 5.6K American Express Global Commercial Services (GCS) clients that also use the Concur expense reporting system. The aggregate data includes transactions from January 2018-December 2018. The majority of the data reflects spending by GCS clients on travel and entertainment (e.g., restaurants). B2B spend is also reflected. GCS refreshes the data on an annual basis. Reporting for a specific country will only be reflected on this spreadsheet if there was a minimum of $1MM in aggregate spend across a minimum of 5K merchants by the 5.6 K clients that use the Concur expense reporting system. All data is corporate spend.</a:t>
            </a:r>
          </a:p>
        </p:txBody>
      </p:sp>
    </p:spTree>
    <p:extLst>
      <p:ext uri="{BB962C8B-B14F-4D97-AF65-F5344CB8AC3E}">
        <p14:creationId xmlns:p14="http://schemas.microsoft.com/office/powerpoint/2010/main" val="603860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Belgium</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40</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3439763798"/>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5" name="Picture 24">
            <a:extLst>
              <a:ext uri="{FF2B5EF4-FFF2-40B4-BE49-F238E27FC236}">
                <a16:creationId xmlns:a16="http://schemas.microsoft.com/office/drawing/2014/main" id="{E205EC8B-CBB4-B14B-A01A-15678E7D8201}"/>
              </a:ext>
            </a:extLst>
          </p:cNvPr>
          <p:cNvPicPr>
            <a:picLocks noChangeAspect="1"/>
          </p:cNvPicPr>
          <p:nvPr/>
        </p:nvPicPr>
        <p:blipFill>
          <a:blip r:embed="rId4"/>
          <a:stretch>
            <a:fillRect/>
          </a:stretch>
        </p:blipFill>
        <p:spPr>
          <a:xfrm>
            <a:off x="235490" y="270399"/>
            <a:ext cx="792422" cy="792422"/>
          </a:xfrm>
          <a:prstGeom prst="rect">
            <a:avLst/>
          </a:prstGeom>
        </p:spPr>
      </p:pic>
      <p:sp>
        <p:nvSpPr>
          <p:cNvPr id="26" name="TextBox 25">
            <a:extLst>
              <a:ext uri="{FF2B5EF4-FFF2-40B4-BE49-F238E27FC236}">
                <a16:creationId xmlns:a16="http://schemas.microsoft.com/office/drawing/2014/main" id="{F4675598-5E81-3944-8459-8611E4106687}"/>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899958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US" dirty="0"/>
              <a:t>Belgium</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41</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2226822320"/>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29C2C6B2-8BEE-834F-AEEE-46DBDB9700AE}"/>
              </a:ext>
            </a:extLst>
          </p:cNvPr>
          <p:cNvPicPr>
            <a:picLocks noChangeAspect="1"/>
          </p:cNvPicPr>
          <p:nvPr/>
        </p:nvPicPr>
        <p:blipFill>
          <a:blip r:embed="rId4"/>
          <a:stretch>
            <a:fillRect/>
          </a:stretch>
        </p:blipFill>
        <p:spPr>
          <a:xfrm>
            <a:off x="235490" y="270399"/>
            <a:ext cx="792422" cy="792422"/>
          </a:xfrm>
          <a:prstGeom prst="rect">
            <a:avLst/>
          </a:prstGeom>
        </p:spPr>
      </p:pic>
      <p:sp>
        <p:nvSpPr>
          <p:cNvPr id="25" name="TextBox 24">
            <a:extLst>
              <a:ext uri="{FF2B5EF4-FFF2-40B4-BE49-F238E27FC236}">
                <a16:creationId xmlns:a16="http://schemas.microsoft.com/office/drawing/2014/main" id="{17248269-A196-4347-90D4-64A6BFDF49D5}"/>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400039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a:xfrm>
            <a:off x="1122556" y="638777"/>
            <a:ext cx="7636764" cy="308418"/>
          </a:xfrm>
        </p:spPr>
        <p:txBody>
          <a:bodyPr/>
          <a:lstStyle/>
          <a:p>
            <a:r>
              <a:rPr lang="en-US" dirty="0"/>
              <a:t>Brazil</a:t>
            </a:r>
          </a:p>
        </p:txBody>
      </p:sp>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42</a:t>
            </a:fld>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97% of spend and 93%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3191886081"/>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2092372493"/>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0FFD99C1-EF7C-D34C-A43B-7F716E73EFA4}"/>
              </a:ext>
            </a:extLst>
          </p:cNvPr>
          <p:cNvPicPr>
            <a:picLocks noChangeAspect="1"/>
          </p:cNvPicPr>
          <p:nvPr/>
        </p:nvPicPr>
        <p:blipFill>
          <a:blip r:embed="rId5"/>
          <a:stretch>
            <a:fillRect/>
          </a:stretch>
        </p:blipFill>
        <p:spPr>
          <a:xfrm>
            <a:off x="235490" y="274320"/>
            <a:ext cx="792422" cy="792422"/>
          </a:xfrm>
          <a:prstGeom prst="rect">
            <a:avLst/>
          </a:prstGeom>
        </p:spPr>
      </p:pic>
    </p:spTree>
    <p:extLst>
      <p:ext uri="{BB962C8B-B14F-4D97-AF65-F5344CB8AC3E}">
        <p14:creationId xmlns:p14="http://schemas.microsoft.com/office/powerpoint/2010/main" val="2618905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Brazil</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43</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2207399894"/>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5" name="Picture 24">
            <a:extLst>
              <a:ext uri="{FF2B5EF4-FFF2-40B4-BE49-F238E27FC236}">
                <a16:creationId xmlns:a16="http://schemas.microsoft.com/office/drawing/2014/main" id="{68941CA1-1593-004D-987D-AAEC53AA9A04}"/>
              </a:ext>
            </a:extLst>
          </p:cNvPr>
          <p:cNvPicPr>
            <a:picLocks noChangeAspect="1"/>
          </p:cNvPicPr>
          <p:nvPr/>
        </p:nvPicPr>
        <p:blipFill>
          <a:blip r:embed="rId4"/>
          <a:stretch>
            <a:fillRect/>
          </a:stretch>
        </p:blipFill>
        <p:spPr>
          <a:xfrm>
            <a:off x="235490" y="274320"/>
            <a:ext cx="792422" cy="792422"/>
          </a:xfrm>
          <a:prstGeom prst="rect">
            <a:avLst/>
          </a:prstGeom>
        </p:spPr>
      </p:pic>
      <p:sp>
        <p:nvSpPr>
          <p:cNvPr id="26" name="TextBox 25">
            <a:extLst>
              <a:ext uri="{FF2B5EF4-FFF2-40B4-BE49-F238E27FC236}">
                <a16:creationId xmlns:a16="http://schemas.microsoft.com/office/drawing/2014/main" id="{08FD953C-6635-B046-B698-42C751609BC4}"/>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064389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GB" dirty="0"/>
              <a:t>Brazil</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44</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1219050058"/>
              </p:ext>
            </p:extLst>
          </p:nvPr>
        </p:nvGraphicFramePr>
        <p:xfrm>
          <a:off x="237744" y="1165568"/>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30" name="Picture 29">
            <a:extLst>
              <a:ext uri="{FF2B5EF4-FFF2-40B4-BE49-F238E27FC236}">
                <a16:creationId xmlns:a16="http://schemas.microsoft.com/office/drawing/2014/main" id="{05ED3E32-BA27-0747-BAB4-F5423967FA64}"/>
              </a:ext>
            </a:extLst>
          </p:cNvPr>
          <p:cNvPicPr>
            <a:picLocks noChangeAspect="1"/>
          </p:cNvPicPr>
          <p:nvPr/>
        </p:nvPicPr>
        <p:blipFill>
          <a:blip r:embed="rId4"/>
          <a:stretch>
            <a:fillRect/>
          </a:stretch>
        </p:blipFill>
        <p:spPr>
          <a:xfrm>
            <a:off x="235490" y="274320"/>
            <a:ext cx="792422" cy="792422"/>
          </a:xfrm>
          <a:prstGeom prst="rect">
            <a:avLst/>
          </a:prstGeom>
        </p:spPr>
      </p:pic>
      <p:sp>
        <p:nvSpPr>
          <p:cNvPr id="25" name="TextBox 24">
            <a:extLst>
              <a:ext uri="{FF2B5EF4-FFF2-40B4-BE49-F238E27FC236}">
                <a16:creationId xmlns:a16="http://schemas.microsoft.com/office/drawing/2014/main" id="{295A65F0-4F5F-C24D-B3C1-1C67E9590D02}"/>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107949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a:xfrm>
            <a:off x="1122556" y="638777"/>
            <a:ext cx="7636764" cy="308418"/>
          </a:xfrm>
        </p:spPr>
        <p:txBody>
          <a:bodyPr/>
          <a:lstStyle/>
          <a:p>
            <a:r>
              <a:rPr lang="en-US" dirty="0"/>
              <a:t>Canada</a:t>
            </a:r>
          </a:p>
        </p:txBody>
      </p:sp>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45</a:t>
            </a:fld>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96% of spend and 94%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1078674140"/>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4249438524"/>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0DADD199-8198-EA43-8C63-00161414C1FA}"/>
              </a:ext>
            </a:extLst>
          </p:cNvPr>
          <p:cNvPicPr>
            <a:picLocks noChangeAspect="1"/>
          </p:cNvPicPr>
          <p:nvPr/>
        </p:nvPicPr>
        <p:blipFill>
          <a:blip r:embed="rId5"/>
          <a:stretch>
            <a:fillRect/>
          </a:stretch>
        </p:blipFill>
        <p:spPr>
          <a:xfrm>
            <a:off x="235490" y="274320"/>
            <a:ext cx="792422" cy="792422"/>
          </a:xfrm>
          <a:prstGeom prst="rect">
            <a:avLst/>
          </a:prstGeom>
        </p:spPr>
      </p:pic>
    </p:spTree>
    <p:extLst>
      <p:ext uri="{BB962C8B-B14F-4D97-AF65-F5344CB8AC3E}">
        <p14:creationId xmlns:p14="http://schemas.microsoft.com/office/powerpoint/2010/main" val="3636920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Canada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46</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674811204"/>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6" name="Picture 25">
            <a:extLst>
              <a:ext uri="{FF2B5EF4-FFF2-40B4-BE49-F238E27FC236}">
                <a16:creationId xmlns:a16="http://schemas.microsoft.com/office/drawing/2014/main" id="{1DE97269-9D5B-AD43-9175-5B93F09AE109}"/>
              </a:ext>
            </a:extLst>
          </p:cNvPr>
          <p:cNvPicPr>
            <a:picLocks noChangeAspect="1"/>
          </p:cNvPicPr>
          <p:nvPr/>
        </p:nvPicPr>
        <p:blipFill>
          <a:blip r:embed="rId4"/>
          <a:stretch>
            <a:fillRect/>
          </a:stretch>
        </p:blipFill>
        <p:spPr>
          <a:xfrm>
            <a:off x="235490" y="274320"/>
            <a:ext cx="792422" cy="792422"/>
          </a:xfrm>
          <a:prstGeom prst="rect">
            <a:avLst/>
          </a:prstGeom>
        </p:spPr>
      </p:pic>
      <p:sp>
        <p:nvSpPr>
          <p:cNvPr id="25" name="TextBox 24">
            <a:extLst>
              <a:ext uri="{FF2B5EF4-FFF2-40B4-BE49-F238E27FC236}">
                <a16:creationId xmlns:a16="http://schemas.microsoft.com/office/drawing/2014/main" id="{7B42C4A4-2AB2-FE45-807C-07B5CC182531}"/>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24658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US" dirty="0"/>
              <a:t>Canada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47</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4246980884"/>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F120806B-69F9-3748-B793-2A503C6F4E85}"/>
              </a:ext>
            </a:extLst>
          </p:cNvPr>
          <p:cNvPicPr>
            <a:picLocks noChangeAspect="1"/>
          </p:cNvPicPr>
          <p:nvPr/>
        </p:nvPicPr>
        <p:blipFill>
          <a:blip r:embed="rId4"/>
          <a:stretch>
            <a:fillRect/>
          </a:stretch>
        </p:blipFill>
        <p:spPr>
          <a:xfrm>
            <a:off x="235490" y="274320"/>
            <a:ext cx="792422" cy="792422"/>
          </a:xfrm>
          <a:prstGeom prst="rect">
            <a:avLst/>
          </a:prstGeom>
        </p:spPr>
      </p:pic>
      <p:sp>
        <p:nvSpPr>
          <p:cNvPr id="25" name="TextBox 24">
            <a:extLst>
              <a:ext uri="{FF2B5EF4-FFF2-40B4-BE49-F238E27FC236}">
                <a16:creationId xmlns:a16="http://schemas.microsoft.com/office/drawing/2014/main" id="{C647778E-694F-254F-987F-70BFF6F9D327}"/>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913971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a:xfrm>
            <a:off x="1122556" y="638777"/>
            <a:ext cx="7636764" cy="308418"/>
          </a:xfrm>
        </p:spPr>
        <p:txBody>
          <a:bodyPr/>
          <a:lstStyle/>
          <a:p>
            <a:r>
              <a:rPr lang="en-US" dirty="0"/>
              <a:t>Chile</a:t>
            </a:r>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98% of spend and 95%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3211110190"/>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3841581828"/>
              </p:ext>
            </p:extLst>
          </p:nvPr>
        </p:nvGraphicFramePr>
        <p:xfrm>
          <a:off x="4943439" y="1417784"/>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88000038-E9DB-C549-919E-9F8018E0C3DE}"/>
              </a:ext>
            </a:extLst>
          </p:cNvPr>
          <p:cNvPicPr>
            <a:picLocks noChangeAspect="1"/>
          </p:cNvPicPr>
          <p:nvPr/>
        </p:nvPicPr>
        <p:blipFill>
          <a:blip r:embed="rId5"/>
          <a:stretch>
            <a:fillRect/>
          </a:stretch>
        </p:blipFill>
        <p:spPr>
          <a:xfrm>
            <a:off x="235490" y="274320"/>
            <a:ext cx="792422" cy="792422"/>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48</a:t>
            </a:fld>
            <a:endParaRPr lang="en-US" dirty="0"/>
          </a:p>
        </p:txBody>
      </p:sp>
    </p:spTree>
    <p:extLst>
      <p:ext uri="{BB962C8B-B14F-4D97-AF65-F5344CB8AC3E}">
        <p14:creationId xmlns:p14="http://schemas.microsoft.com/office/powerpoint/2010/main" val="327528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US" dirty="0"/>
              <a:t>Chile</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49</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2928114069"/>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5" name="Picture 24">
            <a:extLst>
              <a:ext uri="{FF2B5EF4-FFF2-40B4-BE49-F238E27FC236}">
                <a16:creationId xmlns:a16="http://schemas.microsoft.com/office/drawing/2014/main" id="{BF6B64EF-EB89-1D4F-B4E0-9235ADB93FCC}"/>
              </a:ext>
            </a:extLst>
          </p:cNvPr>
          <p:cNvPicPr>
            <a:picLocks noChangeAspect="1"/>
          </p:cNvPicPr>
          <p:nvPr/>
        </p:nvPicPr>
        <p:blipFill>
          <a:blip r:embed="rId4"/>
          <a:stretch>
            <a:fillRect/>
          </a:stretch>
        </p:blipFill>
        <p:spPr>
          <a:xfrm>
            <a:off x="235490" y="274320"/>
            <a:ext cx="792422" cy="792422"/>
          </a:xfrm>
          <a:prstGeom prst="rect">
            <a:avLst/>
          </a:prstGeom>
        </p:spPr>
      </p:pic>
      <p:sp>
        <p:nvSpPr>
          <p:cNvPr id="35" name="TextBox 34">
            <a:extLst>
              <a:ext uri="{FF2B5EF4-FFF2-40B4-BE49-F238E27FC236}">
                <a16:creationId xmlns:a16="http://schemas.microsoft.com/office/drawing/2014/main" id="{94422B23-186A-8547-B020-74EEBAA2DDA7}"/>
              </a:ext>
            </a:extLst>
          </p:cNvPr>
          <p:cNvSpPr txBox="1"/>
          <p:nvPr/>
        </p:nvSpPr>
        <p:spPr>
          <a:xfrm>
            <a:off x="3798965" y="4144402"/>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sp>
        <p:nvSpPr>
          <p:cNvPr id="26" name="TextBox 25">
            <a:extLst>
              <a:ext uri="{FF2B5EF4-FFF2-40B4-BE49-F238E27FC236}">
                <a16:creationId xmlns:a16="http://schemas.microsoft.com/office/drawing/2014/main" id="{0CB85DE1-62ED-1D44-8BA2-D8F496A21C8C}"/>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253979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Global Analysis</a:t>
            </a:r>
          </a:p>
        </p:txBody>
      </p:sp>
      <p:sp>
        <p:nvSpPr>
          <p:cNvPr id="3" name="Slide Number Placeholder 2"/>
          <p:cNvSpPr>
            <a:spLocks noGrp="1"/>
          </p:cNvSpPr>
          <p:nvPr>
            <p:ph type="sldNum" sz="quarter" idx="4294967295"/>
          </p:nvPr>
        </p:nvSpPr>
        <p:spPr>
          <a:xfrm>
            <a:off x="8355013" y="4794250"/>
            <a:ext cx="788987" cy="227013"/>
          </a:xfrm>
        </p:spPr>
        <p:txBody>
          <a:bodyPr/>
          <a:lstStyle/>
          <a:p>
            <a:pPr>
              <a:defRPr/>
            </a:pPr>
            <a:fld id="{920384AA-0A71-E644-AEED-65CD2253F2C8}" type="slidenum">
              <a:rPr lang="en-US" smtClean="0"/>
              <a:pPr>
                <a:defRPr/>
              </a:pPr>
              <a:t>5</a:t>
            </a:fld>
            <a:endParaRPr lang="en-US" dirty="0"/>
          </a:p>
        </p:txBody>
      </p:sp>
    </p:spTree>
    <p:extLst>
      <p:ext uri="{BB962C8B-B14F-4D97-AF65-F5344CB8AC3E}">
        <p14:creationId xmlns:p14="http://schemas.microsoft.com/office/powerpoint/2010/main" val="2324039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US" dirty="0"/>
              <a:t>Chile</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50</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164096381"/>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2"/>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33973690-0C9B-4F41-A0B2-8590B9C10B4B}"/>
              </a:ext>
            </a:extLst>
          </p:cNvPr>
          <p:cNvPicPr>
            <a:picLocks noChangeAspect="1"/>
          </p:cNvPicPr>
          <p:nvPr/>
        </p:nvPicPr>
        <p:blipFill>
          <a:blip r:embed="rId3"/>
          <a:stretch>
            <a:fillRect/>
          </a:stretch>
        </p:blipFill>
        <p:spPr>
          <a:xfrm>
            <a:off x="235490" y="274320"/>
            <a:ext cx="792422" cy="792422"/>
          </a:xfrm>
          <a:prstGeom prst="rect">
            <a:avLst/>
          </a:prstGeom>
        </p:spPr>
      </p:pic>
      <p:sp>
        <p:nvSpPr>
          <p:cNvPr id="25" name="TextBox 24">
            <a:extLst>
              <a:ext uri="{FF2B5EF4-FFF2-40B4-BE49-F238E27FC236}">
                <a16:creationId xmlns:a16="http://schemas.microsoft.com/office/drawing/2014/main" id="{A2B45448-3760-DF48-B074-26CB6AACFA8F}"/>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322466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a:xfrm>
            <a:off x="1122556" y="638777"/>
            <a:ext cx="7636764" cy="308418"/>
          </a:xfrm>
        </p:spPr>
        <p:txBody>
          <a:bodyPr/>
          <a:lstStyle/>
          <a:p>
            <a:r>
              <a:rPr lang="en-US" dirty="0"/>
              <a:t>China</a:t>
            </a:r>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98% of spend and 98%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1118634066"/>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2548048847"/>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F95CB4DE-948D-EC4A-A047-6EF24451F61A}"/>
              </a:ext>
            </a:extLst>
          </p:cNvPr>
          <p:cNvPicPr>
            <a:picLocks noChangeAspect="1"/>
          </p:cNvPicPr>
          <p:nvPr/>
        </p:nvPicPr>
        <p:blipFill>
          <a:blip r:embed="rId5"/>
          <a:stretch>
            <a:fillRect/>
          </a:stretch>
        </p:blipFill>
        <p:spPr>
          <a:xfrm>
            <a:off x="235490" y="270399"/>
            <a:ext cx="790998" cy="790998"/>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51</a:t>
            </a:fld>
            <a:endParaRPr lang="en-US" dirty="0"/>
          </a:p>
        </p:txBody>
      </p:sp>
    </p:spTree>
    <p:extLst>
      <p:ext uri="{BB962C8B-B14F-4D97-AF65-F5344CB8AC3E}">
        <p14:creationId xmlns:p14="http://schemas.microsoft.com/office/powerpoint/2010/main" val="3948823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China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52</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1778268738"/>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6" name="Picture 25">
            <a:extLst>
              <a:ext uri="{FF2B5EF4-FFF2-40B4-BE49-F238E27FC236}">
                <a16:creationId xmlns:a16="http://schemas.microsoft.com/office/drawing/2014/main" id="{D1F8FBE5-A982-744C-88C2-4585E3906AE7}"/>
              </a:ext>
            </a:extLst>
          </p:cNvPr>
          <p:cNvPicPr>
            <a:picLocks noChangeAspect="1"/>
          </p:cNvPicPr>
          <p:nvPr/>
        </p:nvPicPr>
        <p:blipFill>
          <a:blip r:embed="rId4"/>
          <a:stretch>
            <a:fillRect/>
          </a:stretch>
        </p:blipFill>
        <p:spPr>
          <a:xfrm>
            <a:off x="235490" y="270399"/>
            <a:ext cx="790998" cy="790998"/>
          </a:xfrm>
          <a:prstGeom prst="rect">
            <a:avLst/>
          </a:prstGeom>
        </p:spPr>
      </p:pic>
      <p:sp>
        <p:nvSpPr>
          <p:cNvPr id="25" name="TextBox 24">
            <a:extLst>
              <a:ext uri="{FF2B5EF4-FFF2-40B4-BE49-F238E27FC236}">
                <a16:creationId xmlns:a16="http://schemas.microsoft.com/office/drawing/2014/main" id="{811AF285-F0A6-3B48-8CEF-B15CED212A5D}"/>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073658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US" dirty="0"/>
              <a:t>China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53</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1094626962"/>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2"/>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BD8CF3B0-E5E0-3440-9704-E420BA6CA918}"/>
              </a:ext>
            </a:extLst>
          </p:cNvPr>
          <p:cNvPicPr>
            <a:picLocks noChangeAspect="1"/>
          </p:cNvPicPr>
          <p:nvPr/>
        </p:nvPicPr>
        <p:blipFill>
          <a:blip r:embed="rId3"/>
          <a:stretch>
            <a:fillRect/>
          </a:stretch>
        </p:blipFill>
        <p:spPr>
          <a:xfrm>
            <a:off x="235490" y="270399"/>
            <a:ext cx="790998" cy="790998"/>
          </a:xfrm>
          <a:prstGeom prst="rect">
            <a:avLst/>
          </a:prstGeom>
        </p:spPr>
      </p:pic>
      <p:sp>
        <p:nvSpPr>
          <p:cNvPr id="25" name="TextBox 24">
            <a:extLst>
              <a:ext uri="{FF2B5EF4-FFF2-40B4-BE49-F238E27FC236}">
                <a16:creationId xmlns:a16="http://schemas.microsoft.com/office/drawing/2014/main" id="{5957FF57-D43C-514A-8FCA-D2E0D1CF2789}"/>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641453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a:xfrm>
            <a:off x="1122556" y="638777"/>
            <a:ext cx="7636764" cy="308418"/>
          </a:xfrm>
        </p:spPr>
        <p:txBody>
          <a:bodyPr/>
          <a:lstStyle/>
          <a:p>
            <a:r>
              <a:rPr lang="en-US" dirty="0"/>
              <a:t>Colombia</a:t>
            </a:r>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95% of spend and 89%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3713980068"/>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3958996915"/>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3F695FD0-128C-7847-9FE8-27B07331CBE4}"/>
              </a:ext>
            </a:extLst>
          </p:cNvPr>
          <p:cNvPicPr>
            <a:picLocks noChangeAspect="1"/>
          </p:cNvPicPr>
          <p:nvPr/>
        </p:nvPicPr>
        <p:blipFill>
          <a:blip r:embed="rId5"/>
          <a:stretch>
            <a:fillRect/>
          </a:stretch>
        </p:blipFill>
        <p:spPr>
          <a:xfrm>
            <a:off x="235490" y="270399"/>
            <a:ext cx="790998" cy="790998"/>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54</a:t>
            </a:fld>
            <a:endParaRPr lang="en-US" dirty="0"/>
          </a:p>
        </p:txBody>
      </p:sp>
    </p:spTree>
    <p:extLst>
      <p:ext uri="{BB962C8B-B14F-4D97-AF65-F5344CB8AC3E}">
        <p14:creationId xmlns:p14="http://schemas.microsoft.com/office/powerpoint/2010/main" val="694554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Colombia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55</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2713349073"/>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5" name="Picture 24">
            <a:extLst>
              <a:ext uri="{FF2B5EF4-FFF2-40B4-BE49-F238E27FC236}">
                <a16:creationId xmlns:a16="http://schemas.microsoft.com/office/drawing/2014/main" id="{FBE4EC06-BBC3-7E47-BCAE-D1C9D179CE7E}"/>
              </a:ext>
            </a:extLst>
          </p:cNvPr>
          <p:cNvPicPr>
            <a:picLocks noChangeAspect="1"/>
          </p:cNvPicPr>
          <p:nvPr/>
        </p:nvPicPr>
        <p:blipFill>
          <a:blip r:embed="rId4"/>
          <a:stretch>
            <a:fillRect/>
          </a:stretch>
        </p:blipFill>
        <p:spPr>
          <a:xfrm>
            <a:off x="235490" y="270399"/>
            <a:ext cx="790998" cy="790998"/>
          </a:xfrm>
          <a:prstGeom prst="rect">
            <a:avLst/>
          </a:prstGeom>
        </p:spPr>
      </p:pic>
      <p:sp>
        <p:nvSpPr>
          <p:cNvPr id="47" name="TextBox 46">
            <a:extLst>
              <a:ext uri="{FF2B5EF4-FFF2-40B4-BE49-F238E27FC236}">
                <a16:creationId xmlns:a16="http://schemas.microsoft.com/office/drawing/2014/main" id="{E81322F1-3F56-1541-AC88-C12ECEBF9FF0}"/>
              </a:ext>
            </a:extLst>
          </p:cNvPr>
          <p:cNvSpPr txBox="1"/>
          <p:nvPr/>
        </p:nvSpPr>
        <p:spPr>
          <a:xfrm>
            <a:off x="3796334" y="4144403"/>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sp>
        <p:nvSpPr>
          <p:cNvPr id="26" name="TextBox 25">
            <a:extLst>
              <a:ext uri="{FF2B5EF4-FFF2-40B4-BE49-F238E27FC236}">
                <a16:creationId xmlns:a16="http://schemas.microsoft.com/office/drawing/2014/main" id="{49293432-989A-CB44-B2CD-343AC58E11D5}"/>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080330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Colombia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56</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292093043"/>
              </p:ext>
            </p:extLst>
          </p:nvPr>
        </p:nvGraphicFramePr>
        <p:xfrm>
          <a:off x="235490" y="1155737"/>
          <a:ext cx="8523830" cy="3213848"/>
        </p:xfrm>
        <a:graphic>
          <a:graphicData uri="http://schemas.openxmlformats.org/drawingml/2006/chart">
            <c:chart xmlns:c="http://schemas.openxmlformats.org/drawingml/2006/chart" xmlns:r="http://schemas.openxmlformats.org/officeDocument/2006/relationships" r:id="rId2"/>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638E704F-F6AA-5C4D-9F0D-12A4AEB5C4C2}"/>
              </a:ext>
            </a:extLst>
          </p:cNvPr>
          <p:cNvPicPr>
            <a:picLocks noChangeAspect="1"/>
          </p:cNvPicPr>
          <p:nvPr/>
        </p:nvPicPr>
        <p:blipFill>
          <a:blip r:embed="rId3"/>
          <a:stretch>
            <a:fillRect/>
          </a:stretch>
        </p:blipFill>
        <p:spPr>
          <a:xfrm>
            <a:off x="235490" y="270399"/>
            <a:ext cx="790998" cy="790998"/>
          </a:xfrm>
          <a:prstGeom prst="rect">
            <a:avLst/>
          </a:prstGeom>
        </p:spPr>
      </p:pic>
      <p:sp>
        <p:nvSpPr>
          <p:cNvPr id="25" name="TextBox 24">
            <a:extLst>
              <a:ext uri="{FF2B5EF4-FFF2-40B4-BE49-F238E27FC236}">
                <a16:creationId xmlns:a16="http://schemas.microsoft.com/office/drawing/2014/main" id="{A2CFD395-75F8-CC4D-B9AC-FA7FB7FE7BDE}"/>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020501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a:xfrm>
            <a:off x="1122556" y="638777"/>
            <a:ext cx="7636764" cy="308418"/>
          </a:xfrm>
        </p:spPr>
        <p:txBody>
          <a:bodyPr/>
          <a:lstStyle/>
          <a:p>
            <a:r>
              <a:rPr lang="en-US" dirty="0"/>
              <a:t>Costa Rica</a:t>
            </a:r>
          </a:p>
        </p:txBody>
      </p:sp>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57</a:t>
            </a:fld>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99% of spend and 98%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1779510761"/>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744716888"/>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9C26DCC0-9EE9-9642-A224-A39D51315DFC}"/>
              </a:ext>
            </a:extLst>
          </p:cNvPr>
          <p:cNvPicPr>
            <a:picLocks noChangeAspect="1"/>
          </p:cNvPicPr>
          <p:nvPr/>
        </p:nvPicPr>
        <p:blipFill>
          <a:blip r:embed="rId5"/>
          <a:stretch>
            <a:fillRect/>
          </a:stretch>
        </p:blipFill>
        <p:spPr>
          <a:xfrm>
            <a:off x="235490" y="270399"/>
            <a:ext cx="790998" cy="790998"/>
          </a:xfrm>
          <a:prstGeom prst="rect">
            <a:avLst/>
          </a:prstGeom>
        </p:spPr>
      </p:pic>
    </p:spTree>
    <p:extLst>
      <p:ext uri="{BB962C8B-B14F-4D97-AF65-F5344CB8AC3E}">
        <p14:creationId xmlns:p14="http://schemas.microsoft.com/office/powerpoint/2010/main" val="3828409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GB" dirty="0"/>
              <a:t>Costa Rica</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58</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2459719982"/>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5" name="Picture 24">
            <a:extLst>
              <a:ext uri="{FF2B5EF4-FFF2-40B4-BE49-F238E27FC236}">
                <a16:creationId xmlns:a16="http://schemas.microsoft.com/office/drawing/2014/main" id="{C1E48FCF-1273-0B4A-A191-4662C14439CA}"/>
              </a:ext>
            </a:extLst>
          </p:cNvPr>
          <p:cNvPicPr>
            <a:picLocks noChangeAspect="1"/>
          </p:cNvPicPr>
          <p:nvPr/>
        </p:nvPicPr>
        <p:blipFill>
          <a:blip r:embed="rId4"/>
          <a:stretch>
            <a:fillRect/>
          </a:stretch>
        </p:blipFill>
        <p:spPr>
          <a:xfrm>
            <a:off x="235490" y="270399"/>
            <a:ext cx="790998" cy="790998"/>
          </a:xfrm>
          <a:prstGeom prst="rect">
            <a:avLst/>
          </a:prstGeom>
        </p:spPr>
      </p:pic>
      <p:sp>
        <p:nvSpPr>
          <p:cNvPr id="27" name="TextBox 26">
            <a:extLst>
              <a:ext uri="{FF2B5EF4-FFF2-40B4-BE49-F238E27FC236}">
                <a16:creationId xmlns:a16="http://schemas.microsoft.com/office/drawing/2014/main" id="{A9BBF3D1-5722-1F4E-89E2-39D9A97FFDF2}"/>
              </a:ext>
            </a:extLst>
          </p:cNvPr>
          <p:cNvSpPr txBox="1"/>
          <p:nvPr/>
        </p:nvSpPr>
        <p:spPr>
          <a:xfrm>
            <a:off x="7704630" y="4144403"/>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sp>
        <p:nvSpPr>
          <p:cNvPr id="35" name="TextBox 34">
            <a:extLst>
              <a:ext uri="{FF2B5EF4-FFF2-40B4-BE49-F238E27FC236}">
                <a16:creationId xmlns:a16="http://schemas.microsoft.com/office/drawing/2014/main" id="{8AF9C0EF-96BD-B849-98B5-02E637FA4855}"/>
              </a:ext>
            </a:extLst>
          </p:cNvPr>
          <p:cNvSpPr txBox="1"/>
          <p:nvPr/>
        </p:nvSpPr>
        <p:spPr>
          <a:xfrm>
            <a:off x="3802040" y="4144403"/>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sp>
        <p:nvSpPr>
          <p:cNvPr id="26" name="TextBox 25">
            <a:extLst>
              <a:ext uri="{FF2B5EF4-FFF2-40B4-BE49-F238E27FC236}">
                <a16:creationId xmlns:a16="http://schemas.microsoft.com/office/drawing/2014/main" id="{4C0EFD73-1F0C-0F4D-A245-E81133A59243}"/>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454286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GB" dirty="0"/>
              <a:t>Costa Rica</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59</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2040030321"/>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2"/>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C857F861-B24C-DB4D-9846-35F3E9DE9A2C}"/>
              </a:ext>
            </a:extLst>
          </p:cNvPr>
          <p:cNvPicPr>
            <a:picLocks noChangeAspect="1"/>
          </p:cNvPicPr>
          <p:nvPr/>
        </p:nvPicPr>
        <p:blipFill>
          <a:blip r:embed="rId3"/>
          <a:stretch>
            <a:fillRect/>
          </a:stretch>
        </p:blipFill>
        <p:spPr>
          <a:xfrm>
            <a:off x="235490" y="270399"/>
            <a:ext cx="790998" cy="790998"/>
          </a:xfrm>
          <a:prstGeom prst="rect">
            <a:avLst/>
          </a:prstGeom>
        </p:spPr>
      </p:pic>
      <p:sp>
        <p:nvSpPr>
          <p:cNvPr id="25" name="TextBox 24">
            <a:extLst>
              <a:ext uri="{FF2B5EF4-FFF2-40B4-BE49-F238E27FC236}">
                <a16:creationId xmlns:a16="http://schemas.microsoft.com/office/drawing/2014/main" id="{B06DB609-CE24-7F4A-B832-FBA9E758F6AF}"/>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761420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2EC78FFE-E179-C44C-A408-20DE1EC12A7E}"/>
              </a:ext>
            </a:extLst>
          </p:cNvPr>
          <p:cNvSpPr/>
          <p:nvPr/>
        </p:nvSpPr>
        <p:spPr>
          <a:xfrm>
            <a:off x="1912565" y="1795182"/>
            <a:ext cx="3376157" cy="2326342"/>
          </a:xfrm>
          <a:custGeom>
            <a:avLst/>
            <a:gdLst>
              <a:gd name="connsiteX0" fmla="*/ 0 w 3376157"/>
              <a:gd name="connsiteY0" fmla="*/ 0 h 2326342"/>
              <a:gd name="connsiteX1" fmla="*/ 3376157 w 3376157"/>
              <a:gd name="connsiteY1" fmla="*/ 0 h 2326342"/>
              <a:gd name="connsiteX2" fmla="*/ 3376157 w 3376157"/>
              <a:gd name="connsiteY2" fmla="*/ 2326342 h 2326342"/>
              <a:gd name="connsiteX3" fmla="*/ 0 w 3376157"/>
              <a:gd name="connsiteY3" fmla="*/ 2326342 h 2326342"/>
              <a:gd name="connsiteX4" fmla="*/ 0 w 3376157"/>
              <a:gd name="connsiteY4" fmla="*/ 0 h 2326342"/>
              <a:gd name="connsiteX0" fmla="*/ 0 w 3376157"/>
              <a:gd name="connsiteY0" fmla="*/ 0 h 2326342"/>
              <a:gd name="connsiteX1" fmla="*/ 3376157 w 3376157"/>
              <a:gd name="connsiteY1" fmla="*/ 0 h 2326342"/>
              <a:gd name="connsiteX2" fmla="*/ 3376157 w 3376157"/>
              <a:gd name="connsiteY2" fmla="*/ 2326342 h 2326342"/>
              <a:gd name="connsiteX3" fmla="*/ 1035424 w 3376157"/>
              <a:gd name="connsiteY3" fmla="*/ 1882589 h 2326342"/>
              <a:gd name="connsiteX4" fmla="*/ 0 w 3376157"/>
              <a:gd name="connsiteY4" fmla="*/ 0 h 2326342"/>
              <a:gd name="connsiteX0" fmla="*/ 0 w 3376157"/>
              <a:gd name="connsiteY0" fmla="*/ 0 h 2326342"/>
              <a:gd name="connsiteX1" fmla="*/ 3376157 w 3376157"/>
              <a:gd name="connsiteY1" fmla="*/ 0 h 2326342"/>
              <a:gd name="connsiteX2" fmla="*/ 3376157 w 3376157"/>
              <a:gd name="connsiteY2" fmla="*/ 2326342 h 2326342"/>
              <a:gd name="connsiteX3" fmla="*/ 611842 w 3376157"/>
              <a:gd name="connsiteY3" fmla="*/ 2131359 h 2326342"/>
              <a:gd name="connsiteX4" fmla="*/ 0 w 3376157"/>
              <a:gd name="connsiteY4" fmla="*/ 0 h 2326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6157" h="2326342">
                <a:moveTo>
                  <a:pt x="0" y="0"/>
                </a:moveTo>
                <a:lnTo>
                  <a:pt x="3376157" y="0"/>
                </a:lnTo>
                <a:lnTo>
                  <a:pt x="3376157" y="2326342"/>
                </a:lnTo>
                <a:lnTo>
                  <a:pt x="611842" y="2131359"/>
                </a:lnTo>
                <a:lnTo>
                  <a:pt x="0" y="0"/>
                </a:lnTo>
                <a:close/>
              </a:path>
            </a:pathLst>
          </a:custGeom>
          <a:gradFill>
            <a:gsLst>
              <a:gs pos="0">
                <a:schemeClr val="accent5"/>
              </a:gs>
              <a:gs pos="100000">
                <a:schemeClr val="accent4">
                  <a:alpha val="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AA7BA4E-0E73-F542-8C29-A583D8A7B95D}"/>
              </a:ext>
            </a:extLst>
          </p:cNvPr>
          <p:cNvSpPr>
            <a:spLocks noGrp="1"/>
          </p:cNvSpPr>
          <p:nvPr>
            <p:ph type="title"/>
          </p:nvPr>
        </p:nvSpPr>
        <p:spPr/>
        <p:txBody>
          <a:bodyPr>
            <a:normAutofit/>
          </a:bodyPr>
          <a:lstStyle/>
          <a:p>
            <a:r>
              <a:rPr lang="en-US" dirty="0"/>
              <a:t>Corporate Merchant Acceptance Estimates: Total Spend Overview</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6</a:t>
            </a:fld>
            <a:endParaRPr lang="en-US" dirty="0"/>
          </a:p>
        </p:txBody>
      </p:sp>
      <p:sp>
        <p:nvSpPr>
          <p:cNvPr id="5" name="Text Placeholder 4">
            <a:extLst>
              <a:ext uri="{FF2B5EF4-FFF2-40B4-BE49-F238E27FC236}">
                <a16:creationId xmlns:a16="http://schemas.microsoft.com/office/drawing/2014/main" id="{3C9CF8C2-DDA7-4B44-AECC-F95F8FEC4E2F}"/>
              </a:ext>
            </a:extLst>
          </p:cNvPr>
          <p:cNvSpPr>
            <a:spLocks noGrp="1"/>
          </p:cNvSpPr>
          <p:nvPr>
            <p:ph type="body" sz="quarter" idx="11"/>
          </p:nvPr>
        </p:nvSpPr>
        <p:spPr>
          <a:xfrm>
            <a:off x="387350" y="699982"/>
            <a:ext cx="8371970" cy="332399"/>
          </a:xfrm>
        </p:spPr>
        <p:txBody>
          <a:bodyPr/>
          <a:lstStyle/>
          <a:p>
            <a:r>
              <a:rPr lang="en-US" dirty="0"/>
              <a:t>An analysis of the Concur spend for ~5.6K clients from our client base has shown that </a:t>
            </a:r>
            <a:r>
              <a:rPr lang="en-US" dirty="0">
                <a:latin typeface="Benton Sans Medium" panose="02000504020000020004" pitchFamily="2" charset="77"/>
              </a:rPr>
              <a:t>only 3% of spend </a:t>
            </a:r>
            <a:r>
              <a:rPr lang="en-US" dirty="0"/>
              <a:t>is leaked </a:t>
            </a:r>
            <a:br>
              <a:rPr lang="en-US" dirty="0"/>
            </a:br>
            <a:r>
              <a:rPr lang="en-US" dirty="0"/>
              <a:t>due to merchant non-acceptance.</a:t>
            </a:r>
            <a:r>
              <a:rPr lang="en-US" baseline="30000" dirty="0"/>
              <a:t>1</a:t>
            </a:r>
            <a:endParaRPr lang="en-US" dirty="0"/>
          </a:p>
        </p:txBody>
      </p:sp>
      <p:graphicFrame>
        <p:nvGraphicFramePr>
          <p:cNvPr id="4" name="Chart 3">
            <a:extLst>
              <a:ext uri="{FF2B5EF4-FFF2-40B4-BE49-F238E27FC236}">
                <a16:creationId xmlns:a16="http://schemas.microsoft.com/office/drawing/2014/main" id="{202E9C31-9607-A244-BD06-0A8F71551BF1}"/>
              </a:ext>
            </a:extLst>
          </p:cNvPr>
          <p:cNvGraphicFramePr/>
          <p:nvPr>
            <p:extLst>
              <p:ext uri="{D42A27DB-BD31-4B8C-83A1-F6EECF244321}">
                <p14:modId xmlns:p14="http://schemas.microsoft.com/office/powerpoint/2010/main" val="2601999101"/>
              </p:ext>
            </p:extLst>
          </p:nvPr>
        </p:nvGraphicFramePr>
        <p:xfrm>
          <a:off x="2522657" y="1139042"/>
          <a:ext cx="5532131" cy="33262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4" name="Chart 23">
            <a:extLst>
              <a:ext uri="{FF2B5EF4-FFF2-40B4-BE49-F238E27FC236}">
                <a16:creationId xmlns:a16="http://schemas.microsoft.com/office/drawing/2014/main" id="{C060E07D-FE13-2C41-AA0F-9DE398A00C83}"/>
              </a:ext>
            </a:extLst>
          </p:cNvPr>
          <p:cNvGraphicFramePr/>
          <p:nvPr>
            <p:extLst>
              <p:ext uri="{D42A27DB-BD31-4B8C-83A1-F6EECF244321}">
                <p14:modId xmlns:p14="http://schemas.microsoft.com/office/powerpoint/2010/main" val="4270036498"/>
              </p:ext>
            </p:extLst>
          </p:nvPr>
        </p:nvGraphicFramePr>
        <p:xfrm>
          <a:off x="-582144" y="1139042"/>
          <a:ext cx="4989419" cy="3326279"/>
        </p:xfrm>
        <a:graphic>
          <a:graphicData uri="http://schemas.openxmlformats.org/drawingml/2006/chart">
            <c:chart xmlns:c="http://schemas.openxmlformats.org/drawingml/2006/chart" xmlns:r="http://schemas.openxmlformats.org/officeDocument/2006/relationships" r:id="rId3"/>
          </a:graphicData>
        </a:graphic>
      </p:graphicFrame>
      <p:sp>
        <p:nvSpPr>
          <p:cNvPr id="29" name="TextBox 28">
            <a:extLst>
              <a:ext uri="{FF2B5EF4-FFF2-40B4-BE49-F238E27FC236}">
                <a16:creationId xmlns:a16="http://schemas.microsoft.com/office/drawing/2014/main" id="{8BDB8F46-4739-4C42-809B-370D7699EBA7}"/>
              </a:ext>
            </a:extLst>
          </p:cNvPr>
          <p:cNvSpPr txBox="1"/>
          <p:nvPr/>
        </p:nvSpPr>
        <p:spPr>
          <a:xfrm>
            <a:off x="7237795" y="2129364"/>
            <a:ext cx="1633986" cy="753661"/>
          </a:xfrm>
          <a:prstGeom prst="rect">
            <a:avLst/>
          </a:prstGeom>
          <a:noFill/>
        </p:spPr>
        <p:txBody>
          <a:bodyPr wrap="square" lIns="0" tIns="0" rIns="0" bIns="0" rtlCol="0">
            <a:spAutoFit/>
          </a:bodyPr>
          <a:lstStyle/>
          <a:p>
            <a:r>
              <a:rPr lang="en-GB" sz="1200" b="1" dirty="0">
                <a:latin typeface="Benton Sans" panose="02000504020000020004" pitchFamily="2" charset="77"/>
                <a:cs typeface="Arial" pitchFamily="34" charset="0"/>
              </a:rPr>
              <a:t>97% </a:t>
            </a:r>
            <a:r>
              <a:rPr lang="en-GB" sz="1200" dirty="0">
                <a:latin typeface="Benton Sans" panose="02000504020000020004" pitchFamily="2" charset="77"/>
                <a:cs typeface="Arial" pitchFamily="34" charset="0"/>
              </a:rPr>
              <a:t>of the total spend could be covered on American Express</a:t>
            </a:r>
            <a:endParaRPr lang="en-US" sz="1200" baseline="30000" dirty="0">
              <a:latin typeface="Benton Sans" panose="02000504020000020004" pitchFamily="2" charset="77"/>
              <a:cs typeface="Arial" pitchFamily="34" charset="0"/>
            </a:endParaRPr>
          </a:p>
          <a:p>
            <a:pPr algn="l"/>
            <a:endParaRPr lang="en-US" sz="1200" dirty="0">
              <a:solidFill>
                <a:schemeClr val="tx2"/>
              </a:solidFill>
              <a:latin typeface="Benton Sans" panose="02000504020000020004" pitchFamily="2" charset="77"/>
            </a:endParaRPr>
          </a:p>
        </p:txBody>
      </p:sp>
      <p:sp>
        <p:nvSpPr>
          <p:cNvPr id="30" name="Arc 29">
            <a:extLst>
              <a:ext uri="{FF2B5EF4-FFF2-40B4-BE49-F238E27FC236}">
                <a16:creationId xmlns:a16="http://schemas.microsoft.com/office/drawing/2014/main" id="{461D5C04-F7B3-0E43-9705-B3C226EA54E6}"/>
              </a:ext>
            </a:extLst>
          </p:cNvPr>
          <p:cNvSpPr/>
          <p:nvPr/>
        </p:nvSpPr>
        <p:spPr>
          <a:xfrm>
            <a:off x="4189842" y="1859473"/>
            <a:ext cx="2197760" cy="2197760"/>
          </a:xfrm>
          <a:prstGeom prst="arc">
            <a:avLst>
              <a:gd name="adj1" fmla="val 3732685"/>
              <a:gd name="adj2" fmla="val 2964483"/>
            </a:avLst>
          </a:prstGeom>
          <a:ln w="139700">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32" name="Straight Connector 31">
            <a:extLst>
              <a:ext uri="{FF2B5EF4-FFF2-40B4-BE49-F238E27FC236}">
                <a16:creationId xmlns:a16="http://schemas.microsoft.com/office/drawing/2014/main" id="{3DFB8396-E126-AB40-9A46-C6B5549CAF3E}"/>
              </a:ext>
            </a:extLst>
          </p:cNvPr>
          <p:cNvCxnSpPr>
            <a:cxnSpLocks/>
          </p:cNvCxnSpPr>
          <p:nvPr/>
        </p:nvCxnSpPr>
        <p:spPr>
          <a:xfrm>
            <a:off x="6064628" y="2227220"/>
            <a:ext cx="1015248" cy="0"/>
          </a:xfrm>
          <a:prstGeom prst="line">
            <a:avLst/>
          </a:prstGeom>
          <a:ln>
            <a:solidFill>
              <a:schemeClr val="accent3"/>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23516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a:xfrm>
            <a:off x="1122556" y="638777"/>
            <a:ext cx="7636764" cy="308418"/>
          </a:xfrm>
        </p:spPr>
        <p:txBody>
          <a:bodyPr/>
          <a:lstStyle/>
          <a:p>
            <a:r>
              <a:rPr lang="en-US" dirty="0"/>
              <a:t>Czech Republic</a:t>
            </a:r>
          </a:p>
        </p:txBody>
      </p:sp>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60</a:t>
            </a:fld>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91% of spend and 79%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4141539623"/>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4096407527"/>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A93AEFF9-FF1C-B443-805B-C5CE422A5AE0}"/>
              </a:ext>
            </a:extLst>
          </p:cNvPr>
          <p:cNvPicPr>
            <a:picLocks noChangeAspect="1"/>
          </p:cNvPicPr>
          <p:nvPr/>
        </p:nvPicPr>
        <p:blipFill>
          <a:blip r:embed="rId5"/>
          <a:stretch>
            <a:fillRect/>
          </a:stretch>
        </p:blipFill>
        <p:spPr>
          <a:xfrm>
            <a:off x="235490" y="274320"/>
            <a:ext cx="792422" cy="792422"/>
          </a:xfrm>
          <a:prstGeom prst="rect">
            <a:avLst/>
          </a:prstGeom>
        </p:spPr>
      </p:pic>
    </p:spTree>
    <p:extLst>
      <p:ext uri="{BB962C8B-B14F-4D97-AF65-F5344CB8AC3E}">
        <p14:creationId xmlns:p14="http://schemas.microsoft.com/office/powerpoint/2010/main" val="1125426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US" dirty="0"/>
              <a:t>Czech Republic</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61</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935679949"/>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6" name="Picture 25">
            <a:extLst>
              <a:ext uri="{FF2B5EF4-FFF2-40B4-BE49-F238E27FC236}">
                <a16:creationId xmlns:a16="http://schemas.microsoft.com/office/drawing/2014/main" id="{8CEAD4F3-54D8-D849-9C46-FCAB443EB81B}"/>
              </a:ext>
            </a:extLst>
          </p:cNvPr>
          <p:cNvPicPr>
            <a:picLocks noChangeAspect="1"/>
          </p:cNvPicPr>
          <p:nvPr/>
        </p:nvPicPr>
        <p:blipFill>
          <a:blip r:embed="rId4"/>
          <a:stretch>
            <a:fillRect/>
          </a:stretch>
        </p:blipFill>
        <p:spPr>
          <a:xfrm>
            <a:off x="235490" y="274320"/>
            <a:ext cx="792422" cy="792422"/>
          </a:xfrm>
          <a:prstGeom prst="rect">
            <a:avLst/>
          </a:prstGeom>
        </p:spPr>
      </p:pic>
      <p:sp>
        <p:nvSpPr>
          <p:cNvPr id="35" name="TextBox 34">
            <a:extLst>
              <a:ext uri="{FF2B5EF4-FFF2-40B4-BE49-F238E27FC236}">
                <a16:creationId xmlns:a16="http://schemas.microsoft.com/office/drawing/2014/main" id="{300AA9AD-9DF0-DB4F-BFDB-21C58C8F4BAC}"/>
              </a:ext>
            </a:extLst>
          </p:cNvPr>
          <p:cNvSpPr txBox="1"/>
          <p:nvPr/>
        </p:nvSpPr>
        <p:spPr>
          <a:xfrm>
            <a:off x="3804515" y="4144403"/>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sp>
        <p:nvSpPr>
          <p:cNvPr id="25" name="TextBox 24">
            <a:extLst>
              <a:ext uri="{FF2B5EF4-FFF2-40B4-BE49-F238E27FC236}">
                <a16:creationId xmlns:a16="http://schemas.microsoft.com/office/drawing/2014/main" id="{39327E6A-1BFD-DE4C-B87C-A034ADA27C6C}"/>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794500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US" dirty="0"/>
              <a:t>Czech Republic</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62</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2398269706"/>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2"/>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8626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490F70B4-9FA1-5449-A86D-185C20A07B0A}"/>
              </a:ext>
            </a:extLst>
          </p:cNvPr>
          <p:cNvPicPr>
            <a:picLocks noChangeAspect="1"/>
          </p:cNvPicPr>
          <p:nvPr/>
        </p:nvPicPr>
        <p:blipFill>
          <a:blip r:embed="rId3"/>
          <a:stretch>
            <a:fillRect/>
          </a:stretch>
        </p:blipFill>
        <p:spPr>
          <a:xfrm>
            <a:off x="235490" y="274320"/>
            <a:ext cx="792422" cy="792422"/>
          </a:xfrm>
          <a:prstGeom prst="rect">
            <a:avLst/>
          </a:prstGeom>
        </p:spPr>
      </p:pic>
      <p:sp>
        <p:nvSpPr>
          <p:cNvPr id="24" name="TextBox 23">
            <a:extLst>
              <a:ext uri="{FF2B5EF4-FFF2-40B4-BE49-F238E27FC236}">
                <a16:creationId xmlns:a16="http://schemas.microsoft.com/office/drawing/2014/main" id="{DFFC1A0B-5140-D44D-B98A-BE678384E15A}"/>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41277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a:xfrm>
            <a:off x="1122556" y="638777"/>
            <a:ext cx="7636764" cy="308418"/>
          </a:xfrm>
        </p:spPr>
        <p:txBody>
          <a:bodyPr/>
          <a:lstStyle/>
          <a:p>
            <a:r>
              <a:rPr lang="en-US" dirty="0"/>
              <a:t>Denmark</a:t>
            </a:r>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93% of spend and 88%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1675902788"/>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4018126889"/>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85BEBCE3-A4F2-B840-90C1-F63944A50E58}"/>
              </a:ext>
            </a:extLst>
          </p:cNvPr>
          <p:cNvPicPr>
            <a:picLocks noChangeAspect="1"/>
          </p:cNvPicPr>
          <p:nvPr/>
        </p:nvPicPr>
        <p:blipFill>
          <a:blip r:embed="rId5"/>
          <a:stretch>
            <a:fillRect/>
          </a:stretch>
        </p:blipFill>
        <p:spPr>
          <a:xfrm>
            <a:off x="235490" y="270399"/>
            <a:ext cx="798934" cy="798934"/>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63</a:t>
            </a:fld>
            <a:endParaRPr lang="en-US" dirty="0"/>
          </a:p>
        </p:txBody>
      </p:sp>
    </p:spTree>
    <p:extLst>
      <p:ext uri="{BB962C8B-B14F-4D97-AF65-F5344CB8AC3E}">
        <p14:creationId xmlns:p14="http://schemas.microsoft.com/office/powerpoint/2010/main" val="3488964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Denmark</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64</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1129201193"/>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5" name="Picture 24">
            <a:extLst>
              <a:ext uri="{FF2B5EF4-FFF2-40B4-BE49-F238E27FC236}">
                <a16:creationId xmlns:a16="http://schemas.microsoft.com/office/drawing/2014/main" id="{A89AC6AC-9EAF-1340-BB0A-D4E480579198}"/>
              </a:ext>
            </a:extLst>
          </p:cNvPr>
          <p:cNvPicPr>
            <a:picLocks noChangeAspect="1"/>
          </p:cNvPicPr>
          <p:nvPr/>
        </p:nvPicPr>
        <p:blipFill>
          <a:blip r:embed="rId4"/>
          <a:stretch>
            <a:fillRect/>
          </a:stretch>
        </p:blipFill>
        <p:spPr>
          <a:xfrm>
            <a:off x="235490" y="270399"/>
            <a:ext cx="798934" cy="798934"/>
          </a:xfrm>
          <a:prstGeom prst="rect">
            <a:avLst/>
          </a:prstGeom>
        </p:spPr>
      </p:pic>
      <p:sp>
        <p:nvSpPr>
          <p:cNvPr id="24" name="TextBox 23">
            <a:extLst>
              <a:ext uri="{FF2B5EF4-FFF2-40B4-BE49-F238E27FC236}">
                <a16:creationId xmlns:a16="http://schemas.microsoft.com/office/drawing/2014/main" id="{3A5485F3-1436-364E-9A4D-6B17CBF07808}"/>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215755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GB" dirty="0"/>
              <a:t>Denmark</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65</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975231452"/>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2"/>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9AE2A99C-726D-5C4E-A4A8-72127978AFAC}"/>
              </a:ext>
            </a:extLst>
          </p:cNvPr>
          <p:cNvPicPr>
            <a:picLocks noChangeAspect="1"/>
          </p:cNvPicPr>
          <p:nvPr/>
        </p:nvPicPr>
        <p:blipFill>
          <a:blip r:embed="rId3"/>
          <a:stretch>
            <a:fillRect/>
          </a:stretch>
        </p:blipFill>
        <p:spPr>
          <a:xfrm>
            <a:off x="235490" y="270399"/>
            <a:ext cx="798934" cy="798934"/>
          </a:xfrm>
          <a:prstGeom prst="rect">
            <a:avLst/>
          </a:prstGeom>
        </p:spPr>
      </p:pic>
      <p:sp>
        <p:nvSpPr>
          <p:cNvPr id="24" name="TextBox 23">
            <a:extLst>
              <a:ext uri="{FF2B5EF4-FFF2-40B4-BE49-F238E27FC236}">
                <a16:creationId xmlns:a16="http://schemas.microsoft.com/office/drawing/2014/main" id="{78B71159-48F6-9343-92E0-549B074B08F7}"/>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500285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a:xfrm>
            <a:off x="1122556" y="638777"/>
            <a:ext cx="7636764" cy="308418"/>
          </a:xfrm>
        </p:spPr>
        <p:txBody>
          <a:bodyPr/>
          <a:lstStyle/>
          <a:p>
            <a:r>
              <a:rPr lang="en-US" dirty="0"/>
              <a:t>Finland</a:t>
            </a:r>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95% of spend and 89%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4033536263"/>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952604994"/>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46BCEC7C-5CB5-4347-AF80-83A1AFEB5F79}"/>
              </a:ext>
            </a:extLst>
          </p:cNvPr>
          <p:cNvPicPr>
            <a:picLocks noChangeAspect="1"/>
          </p:cNvPicPr>
          <p:nvPr/>
        </p:nvPicPr>
        <p:blipFill>
          <a:blip r:embed="rId5"/>
          <a:stretch>
            <a:fillRect/>
          </a:stretch>
        </p:blipFill>
        <p:spPr>
          <a:xfrm>
            <a:off x="235490" y="274320"/>
            <a:ext cx="792422" cy="792422"/>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66</a:t>
            </a:fld>
            <a:endParaRPr lang="en-US" dirty="0"/>
          </a:p>
        </p:txBody>
      </p:sp>
    </p:spTree>
    <p:extLst>
      <p:ext uri="{BB962C8B-B14F-4D97-AF65-F5344CB8AC3E}">
        <p14:creationId xmlns:p14="http://schemas.microsoft.com/office/powerpoint/2010/main" val="871729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US" dirty="0"/>
              <a:t>Finland</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67</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1749949022"/>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5" name="Picture 24">
            <a:extLst>
              <a:ext uri="{FF2B5EF4-FFF2-40B4-BE49-F238E27FC236}">
                <a16:creationId xmlns:a16="http://schemas.microsoft.com/office/drawing/2014/main" id="{B3967192-5968-344A-87C2-0AF75E87118D}"/>
              </a:ext>
            </a:extLst>
          </p:cNvPr>
          <p:cNvPicPr>
            <a:picLocks noChangeAspect="1"/>
          </p:cNvPicPr>
          <p:nvPr/>
        </p:nvPicPr>
        <p:blipFill>
          <a:blip r:embed="rId4"/>
          <a:stretch>
            <a:fillRect/>
          </a:stretch>
        </p:blipFill>
        <p:spPr>
          <a:xfrm>
            <a:off x="235490" y="274320"/>
            <a:ext cx="792422" cy="792422"/>
          </a:xfrm>
          <a:prstGeom prst="rect">
            <a:avLst/>
          </a:prstGeom>
        </p:spPr>
      </p:pic>
      <p:sp>
        <p:nvSpPr>
          <p:cNvPr id="27" name="TextBox 26">
            <a:extLst>
              <a:ext uri="{FF2B5EF4-FFF2-40B4-BE49-F238E27FC236}">
                <a16:creationId xmlns:a16="http://schemas.microsoft.com/office/drawing/2014/main" id="{3ED46963-2054-1B4C-A007-ABB4BEF2AA45}"/>
              </a:ext>
            </a:extLst>
          </p:cNvPr>
          <p:cNvSpPr txBox="1"/>
          <p:nvPr/>
        </p:nvSpPr>
        <p:spPr>
          <a:xfrm>
            <a:off x="3795540" y="4144403"/>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sp>
        <p:nvSpPr>
          <p:cNvPr id="26" name="TextBox 25">
            <a:extLst>
              <a:ext uri="{FF2B5EF4-FFF2-40B4-BE49-F238E27FC236}">
                <a16:creationId xmlns:a16="http://schemas.microsoft.com/office/drawing/2014/main" id="{C0BEADF8-6B10-504C-B381-0D2AE698F416}"/>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155925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US" dirty="0"/>
              <a:t>Finland</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68</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3793646028"/>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C2131222-4F16-B442-9FD5-8BA11D9362CA}"/>
              </a:ext>
            </a:extLst>
          </p:cNvPr>
          <p:cNvPicPr>
            <a:picLocks noChangeAspect="1"/>
          </p:cNvPicPr>
          <p:nvPr/>
        </p:nvPicPr>
        <p:blipFill>
          <a:blip r:embed="rId4"/>
          <a:stretch>
            <a:fillRect/>
          </a:stretch>
        </p:blipFill>
        <p:spPr>
          <a:xfrm>
            <a:off x="235490" y="274320"/>
            <a:ext cx="792422" cy="792422"/>
          </a:xfrm>
          <a:prstGeom prst="rect">
            <a:avLst/>
          </a:prstGeom>
        </p:spPr>
      </p:pic>
      <p:sp>
        <p:nvSpPr>
          <p:cNvPr id="24" name="TextBox 23">
            <a:extLst>
              <a:ext uri="{FF2B5EF4-FFF2-40B4-BE49-F238E27FC236}">
                <a16:creationId xmlns:a16="http://schemas.microsoft.com/office/drawing/2014/main" id="{66F8369C-697A-E449-8666-C73011279506}"/>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964076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a:xfrm>
            <a:off x="1122556" y="638777"/>
            <a:ext cx="7636764" cy="308418"/>
          </a:xfrm>
        </p:spPr>
        <p:txBody>
          <a:bodyPr/>
          <a:lstStyle/>
          <a:p>
            <a:r>
              <a:rPr lang="en-US" dirty="0"/>
              <a:t>France</a:t>
            </a:r>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93% of spend and 82%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533292097"/>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3345989678"/>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9FBBF51F-69EB-F342-8E83-9813F95DCCFF}"/>
              </a:ext>
            </a:extLst>
          </p:cNvPr>
          <p:cNvPicPr>
            <a:picLocks noChangeAspect="1"/>
          </p:cNvPicPr>
          <p:nvPr/>
        </p:nvPicPr>
        <p:blipFill>
          <a:blip r:embed="rId5"/>
          <a:stretch>
            <a:fillRect/>
          </a:stretch>
        </p:blipFill>
        <p:spPr>
          <a:xfrm>
            <a:off x="235490" y="274320"/>
            <a:ext cx="792422" cy="792422"/>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69</a:t>
            </a:fld>
            <a:endParaRPr lang="en-US" dirty="0"/>
          </a:p>
        </p:txBody>
      </p:sp>
    </p:spTree>
    <p:extLst>
      <p:ext uri="{BB962C8B-B14F-4D97-AF65-F5344CB8AC3E}">
        <p14:creationId xmlns:p14="http://schemas.microsoft.com/office/powerpoint/2010/main" val="2301506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7">
            <a:extLst>
              <a:ext uri="{FF2B5EF4-FFF2-40B4-BE49-F238E27FC236}">
                <a16:creationId xmlns:a16="http://schemas.microsoft.com/office/drawing/2014/main" id="{7BCE7AA8-4CE9-314E-8E16-521E388D21CE}"/>
              </a:ext>
            </a:extLst>
          </p:cNvPr>
          <p:cNvSpPr/>
          <p:nvPr/>
        </p:nvSpPr>
        <p:spPr>
          <a:xfrm>
            <a:off x="1912565" y="1795182"/>
            <a:ext cx="3376157" cy="2326342"/>
          </a:xfrm>
          <a:custGeom>
            <a:avLst/>
            <a:gdLst>
              <a:gd name="connsiteX0" fmla="*/ 0 w 3376157"/>
              <a:gd name="connsiteY0" fmla="*/ 0 h 2326342"/>
              <a:gd name="connsiteX1" fmla="*/ 3376157 w 3376157"/>
              <a:gd name="connsiteY1" fmla="*/ 0 h 2326342"/>
              <a:gd name="connsiteX2" fmla="*/ 3376157 w 3376157"/>
              <a:gd name="connsiteY2" fmla="*/ 2326342 h 2326342"/>
              <a:gd name="connsiteX3" fmla="*/ 0 w 3376157"/>
              <a:gd name="connsiteY3" fmla="*/ 2326342 h 2326342"/>
              <a:gd name="connsiteX4" fmla="*/ 0 w 3376157"/>
              <a:gd name="connsiteY4" fmla="*/ 0 h 2326342"/>
              <a:gd name="connsiteX0" fmla="*/ 0 w 3376157"/>
              <a:gd name="connsiteY0" fmla="*/ 0 h 2326342"/>
              <a:gd name="connsiteX1" fmla="*/ 3376157 w 3376157"/>
              <a:gd name="connsiteY1" fmla="*/ 0 h 2326342"/>
              <a:gd name="connsiteX2" fmla="*/ 3376157 w 3376157"/>
              <a:gd name="connsiteY2" fmla="*/ 2326342 h 2326342"/>
              <a:gd name="connsiteX3" fmla="*/ 1035424 w 3376157"/>
              <a:gd name="connsiteY3" fmla="*/ 1882589 h 2326342"/>
              <a:gd name="connsiteX4" fmla="*/ 0 w 3376157"/>
              <a:gd name="connsiteY4" fmla="*/ 0 h 2326342"/>
              <a:gd name="connsiteX0" fmla="*/ 0 w 3376157"/>
              <a:gd name="connsiteY0" fmla="*/ 0 h 2326342"/>
              <a:gd name="connsiteX1" fmla="*/ 3376157 w 3376157"/>
              <a:gd name="connsiteY1" fmla="*/ 0 h 2326342"/>
              <a:gd name="connsiteX2" fmla="*/ 3376157 w 3376157"/>
              <a:gd name="connsiteY2" fmla="*/ 2326342 h 2326342"/>
              <a:gd name="connsiteX3" fmla="*/ 611842 w 3376157"/>
              <a:gd name="connsiteY3" fmla="*/ 2131359 h 2326342"/>
              <a:gd name="connsiteX4" fmla="*/ 0 w 3376157"/>
              <a:gd name="connsiteY4" fmla="*/ 0 h 2326342"/>
              <a:gd name="connsiteX0" fmla="*/ 0 w 3376157"/>
              <a:gd name="connsiteY0" fmla="*/ 0 h 2326342"/>
              <a:gd name="connsiteX1" fmla="*/ 3376157 w 3376157"/>
              <a:gd name="connsiteY1" fmla="*/ 0 h 2326342"/>
              <a:gd name="connsiteX2" fmla="*/ 3376157 w 3376157"/>
              <a:gd name="connsiteY2" fmla="*/ 2326342 h 2326342"/>
              <a:gd name="connsiteX3" fmla="*/ 497542 w 3376157"/>
              <a:gd name="connsiteY3" fmla="*/ 2225488 h 2326342"/>
              <a:gd name="connsiteX4" fmla="*/ 0 w 3376157"/>
              <a:gd name="connsiteY4" fmla="*/ 0 h 2326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6157" h="2326342">
                <a:moveTo>
                  <a:pt x="0" y="0"/>
                </a:moveTo>
                <a:lnTo>
                  <a:pt x="3376157" y="0"/>
                </a:lnTo>
                <a:lnTo>
                  <a:pt x="3376157" y="2326342"/>
                </a:lnTo>
                <a:lnTo>
                  <a:pt x="497542" y="2225488"/>
                </a:lnTo>
                <a:lnTo>
                  <a:pt x="0" y="0"/>
                </a:lnTo>
                <a:close/>
              </a:path>
            </a:pathLst>
          </a:custGeom>
          <a:gradFill>
            <a:gsLst>
              <a:gs pos="0">
                <a:schemeClr val="accent5"/>
              </a:gs>
              <a:gs pos="100000">
                <a:schemeClr val="accent4">
                  <a:alpha val="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27" name="Chart 26">
            <a:extLst>
              <a:ext uri="{FF2B5EF4-FFF2-40B4-BE49-F238E27FC236}">
                <a16:creationId xmlns:a16="http://schemas.microsoft.com/office/drawing/2014/main" id="{CA6D64B3-65F2-8F41-BBDC-EC270D98CFB7}"/>
              </a:ext>
            </a:extLst>
          </p:cNvPr>
          <p:cNvGraphicFramePr/>
          <p:nvPr>
            <p:extLst>
              <p:ext uri="{D42A27DB-BD31-4B8C-83A1-F6EECF244321}">
                <p14:modId xmlns:p14="http://schemas.microsoft.com/office/powerpoint/2010/main" val="906395046"/>
              </p:ext>
            </p:extLst>
          </p:nvPr>
        </p:nvGraphicFramePr>
        <p:xfrm>
          <a:off x="2522657" y="1139042"/>
          <a:ext cx="5532131" cy="332627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8" name="Chart 27">
            <a:extLst>
              <a:ext uri="{FF2B5EF4-FFF2-40B4-BE49-F238E27FC236}">
                <a16:creationId xmlns:a16="http://schemas.microsoft.com/office/drawing/2014/main" id="{D879CC7D-781E-1240-82CE-A044F5A333AF}"/>
              </a:ext>
            </a:extLst>
          </p:cNvPr>
          <p:cNvGraphicFramePr/>
          <p:nvPr>
            <p:extLst>
              <p:ext uri="{D42A27DB-BD31-4B8C-83A1-F6EECF244321}">
                <p14:modId xmlns:p14="http://schemas.microsoft.com/office/powerpoint/2010/main" val="3232900672"/>
              </p:ext>
            </p:extLst>
          </p:nvPr>
        </p:nvGraphicFramePr>
        <p:xfrm>
          <a:off x="-582145" y="1146256"/>
          <a:ext cx="4989419" cy="3326279"/>
        </p:xfrm>
        <a:graphic>
          <a:graphicData uri="http://schemas.openxmlformats.org/drawingml/2006/chart">
            <c:chart xmlns:c="http://schemas.openxmlformats.org/drawingml/2006/chart" xmlns:r="http://schemas.openxmlformats.org/officeDocument/2006/relationships" r:id="rId4"/>
          </a:graphicData>
        </a:graphic>
      </p:graphicFrame>
      <p:sp>
        <p:nvSpPr>
          <p:cNvPr id="5" name="Title 4">
            <a:extLst>
              <a:ext uri="{FF2B5EF4-FFF2-40B4-BE49-F238E27FC236}">
                <a16:creationId xmlns:a16="http://schemas.microsoft.com/office/drawing/2014/main" id="{C7ED149D-1269-8E48-8D5D-B9AC75C48F5C}"/>
              </a:ext>
            </a:extLst>
          </p:cNvPr>
          <p:cNvSpPr>
            <a:spLocks noGrp="1"/>
          </p:cNvSpPr>
          <p:nvPr>
            <p:ph type="title"/>
          </p:nvPr>
        </p:nvSpPr>
        <p:spPr/>
        <p:txBody>
          <a:bodyPr>
            <a:normAutofit/>
          </a:bodyPr>
          <a:lstStyle/>
          <a:p>
            <a:r>
              <a:rPr lang="en-US" dirty="0"/>
              <a:t>Corporate Merchant Acceptance Estimates: Total Transactions Overview</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7</a:t>
            </a:fld>
            <a:endParaRPr lang="en-US" dirty="0"/>
          </a:p>
        </p:txBody>
      </p:sp>
      <p:sp>
        <p:nvSpPr>
          <p:cNvPr id="8" name="Text Placeholder 7">
            <a:extLst>
              <a:ext uri="{FF2B5EF4-FFF2-40B4-BE49-F238E27FC236}">
                <a16:creationId xmlns:a16="http://schemas.microsoft.com/office/drawing/2014/main" id="{FAD347D5-D560-5F4F-8787-A3D3DB568ABC}"/>
              </a:ext>
            </a:extLst>
          </p:cNvPr>
          <p:cNvSpPr>
            <a:spLocks noGrp="1"/>
          </p:cNvSpPr>
          <p:nvPr>
            <p:ph type="body" sz="quarter" idx="11"/>
          </p:nvPr>
        </p:nvSpPr>
        <p:spPr/>
        <p:txBody>
          <a:bodyPr/>
          <a:lstStyle/>
          <a:p>
            <a:r>
              <a:rPr lang="en-US" dirty="0"/>
              <a:t>An analysis of the Concur spend for ~5.6K clients from our client base has shown that </a:t>
            </a:r>
            <a:r>
              <a:rPr lang="en-US" dirty="0">
                <a:latin typeface="Benton Sans Medium" panose="02000504020000020004" pitchFamily="2" charset="77"/>
              </a:rPr>
              <a:t>only 5% of transactions </a:t>
            </a:r>
            <a:r>
              <a:rPr lang="en-US" dirty="0"/>
              <a:t>is leaked due to merchant non-acceptance.</a:t>
            </a:r>
            <a:r>
              <a:rPr lang="en-US" baseline="30000" dirty="0"/>
              <a:t>1</a:t>
            </a:r>
            <a:endParaRPr lang="en-US" dirty="0"/>
          </a:p>
        </p:txBody>
      </p:sp>
      <p:sp>
        <p:nvSpPr>
          <p:cNvPr id="29" name="TextBox 28">
            <a:extLst>
              <a:ext uri="{FF2B5EF4-FFF2-40B4-BE49-F238E27FC236}">
                <a16:creationId xmlns:a16="http://schemas.microsoft.com/office/drawing/2014/main" id="{A13097CA-32E5-9441-8EF3-23B980D39B3D}"/>
              </a:ext>
            </a:extLst>
          </p:cNvPr>
          <p:cNvSpPr txBox="1"/>
          <p:nvPr/>
        </p:nvSpPr>
        <p:spPr>
          <a:xfrm>
            <a:off x="6955487" y="2135781"/>
            <a:ext cx="1738117" cy="553998"/>
          </a:xfrm>
          <a:prstGeom prst="rect">
            <a:avLst/>
          </a:prstGeom>
          <a:noFill/>
        </p:spPr>
        <p:txBody>
          <a:bodyPr wrap="square" lIns="0" tIns="0" rIns="0" bIns="0" rtlCol="0">
            <a:spAutoFit/>
          </a:bodyPr>
          <a:lstStyle/>
          <a:p>
            <a:r>
              <a:rPr lang="en-GB" sz="1200" b="1" dirty="0">
                <a:latin typeface="Benton Sans" panose="02000504020000020004" pitchFamily="2" charset="77"/>
                <a:cs typeface="Arial" pitchFamily="34" charset="0"/>
              </a:rPr>
              <a:t>95% </a:t>
            </a:r>
            <a:r>
              <a:rPr lang="en-GB" sz="1200" dirty="0">
                <a:latin typeface="Benton Sans" panose="02000504020000020004" pitchFamily="2" charset="77"/>
                <a:cs typeface="Arial" pitchFamily="34" charset="0"/>
              </a:rPr>
              <a:t>of the total spend could be covered on American Express</a:t>
            </a:r>
          </a:p>
        </p:txBody>
      </p:sp>
      <p:sp>
        <p:nvSpPr>
          <p:cNvPr id="30" name="Arc 29">
            <a:extLst>
              <a:ext uri="{FF2B5EF4-FFF2-40B4-BE49-F238E27FC236}">
                <a16:creationId xmlns:a16="http://schemas.microsoft.com/office/drawing/2014/main" id="{ECAEFA01-ECC7-CE4E-BDB3-0DA5AB1D6EEE}"/>
              </a:ext>
            </a:extLst>
          </p:cNvPr>
          <p:cNvSpPr/>
          <p:nvPr/>
        </p:nvSpPr>
        <p:spPr>
          <a:xfrm>
            <a:off x="4189422" y="1859893"/>
            <a:ext cx="2197760" cy="2197760"/>
          </a:xfrm>
          <a:prstGeom prst="arc">
            <a:avLst>
              <a:gd name="adj1" fmla="val 4585414"/>
              <a:gd name="adj2" fmla="val 3429081"/>
            </a:avLst>
          </a:prstGeom>
          <a:ln w="139700">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cxnSp>
        <p:nvCxnSpPr>
          <p:cNvPr id="31" name="Straight Connector 30">
            <a:extLst>
              <a:ext uri="{FF2B5EF4-FFF2-40B4-BE49-F238E27FC236}">
                <a16:creationId xmlns:a16="http://schemas.microsoft.com/office/drawing/2014/main" id="{DDE5B2C8-7D9B-F841-8466-26AB2012E2A2}"/>
              </a:ext>
            </a:extLst>
          </p:cNvPr>
          <p:cNvCxnSpPr>
            <a:cxnSpLocks/>
          </p:cNvCxnSpPr>
          <p:nvPr/>
        </p:nvCxnSpPr>
        <p:spPr>
          <a:xfrm>
            <a:off x="6064628" y="2227220"/>
            <a:ext cx="800096" cy="0"/>
          </a:xfrm>
          <a:prstGeom prst="line">
            <a:avLst/>
          </a:prstGeom>
          <a:ln>
            <a:solidFill>
              <a:schemeClr val="accent3"/>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21467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France</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70</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2304334928"/>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5" name="Picture 24">
            <a:extLst>
              <a:ext uri="{FF2B5EF4-FFF2-40B4-BE49-F238E27FC236}">
                <a16:creationId xmlns:a16="http://schemas.microsoft.com/office/drawing/2014/main" id="{08C7B863-0783-1645-8EF5-1907CF315C3B}"/>
              </a:ext>
            </a:extLst>
          </p:cNvPr>
          <p:cNvPicPr>
            <a:picLocks noChangeAspect="1"/>
          </p:cNvPicPr>
          <p:nvPr/>
        </p:nvPicPr>
        <p:blipFill>
          <a:blip r:embed="rId4"/>
          <a:stretch>
            <a:fillRect/>
          </a:stretch>
        </p:blipFill>
        <p:spPr>
          <a:xfrm>
            <a:off x="235490" y="274320"/>
            <a:ext cx="792422" cy="792422"/>
          </a:xfrm>
          <a:prstGeom prst="rect">
            <a:avLst/>
          </a:prstGeom>
        </p:spPr>
      </p:pic>
      <p:sp>
        <p:nvSpPr>
          <p:cNvPr id="24" name="TextBox 23">
            <a:extLst>
              <a:ext uri="{FF2B5EF4-FFF2-40B4-BE49-F238E27FC236}">
                <a16:creationId xmlns:a16="http://schemas.microsoft.com/office/drawing/2014/main" id="{441AED11-CD1E-194B-A682-70A7AAB6D301}"/>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4286809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GB" dirty="0"/>
              <a:t>France</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71</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808669351"/>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2"/>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5E846327-1307-E040-AC69-5D8BC36BB1A9}"/>
              </a:ext>
            </a:extLst>
          </p:cNvPr>
          <p:cNvPicPr>
            <a:picLocks noChangeAspect="1"/>
          </p:cNvPicPr>
          <p:nvPr/>
        </p:nvPicPr>
        <p:blipFill>
          <a:blip r:embed="rId3"/>
          <a:stretch>
            <a:fillRect/>
          </a:stretch>
        </p:blipFill>
        <p:spPr>
          <a:xfrm>
            <a:off x="235490" y="268975"/>
            <a:ext cx="792422" cy="792422"/>
          </a:xfrm>
          <a:prstGeom prst="rect">
            <a:avLst/>
          </a:prstGeom>
        </p:spPr>
      </p:pic>
      <p:sp>
        <p:nvSpPr>
          <p:cNvPr id="24" name="TextBox 23">
            <a:extLst>
              <a:ext uri="{FF2B5EF4-FFF2-40B4-BE49-F238E27FC236}">
                <a16:creationId xmlns:a16="http://schemas.microsoft.com/office/drawing/2014/main" id="{13C1C675-3BCB-4444-85F9-3A20039C05FB}"/>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876361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a:xfrm>
            <a:off x="1122556" y="638777"/>
            <a:ext cx="7636764" cy="308418"/>
          </a:xfrm>
        </p:spPr>
        <p:txBody>
          <a:bodyPr/>
          <a:lstStyle/>
          <a:p>
            <a:r>
              <a:rPr lang="en-US" dirty="0"/>
              <a:t>Germany</a:t>
            </a:r>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97% of spend and 93%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45062910"/>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4087776630"/>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B0FD5FD9-79D0-094B-A591-C0A8DDAE52F1}"/>
              </a:ext>
            </a:extLst>
          </p:cNvPr>
          <p:cNvPicPr>
            <a:picLocks noChangeAspect="1"/>
          </p:cNvPicPr>
          <p:nvPr/>
        </p:nvPicPr>
        <p:blipFill>
          <a:blip r:embed="rId5"/>
          <a:stretch>
            <a:fillRect/>
          </a:stretch>
        </p:blipFill>
        <p:spPr>
          <a:xfrm>
            <a:off x="235490" y="274320"/>
            <a:ext cx="792422" cy="792422"/>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72</a:t>
            </a:fld>
            <a:endParaRPr lang="en-US" dirty="0"/>
          </a:p>
        </p:txBody>
      </p:sp>
    </p:spTree>
    <p:extLst>
      <p:ext uri="{BB962C8B-B14F-4D97-AF65-F5344CB8AC3E}">
        <p14:creationId xmlns:p14="http://schemas.microsoft.com/office/powerpoint/2010/main" val="3449735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Germany</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73</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636876332"/>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5" name="Picture 24">
            <a:extLst>
              <a:ext uri="{FF2B5EF4-FFF2-40B4-BE49-F238E27FC236}">
                <a16:creationId xmlns:a16="http://schemas.microsoft.com/office/drawing/2014/main" id="{11E8CA20-1562-C34C-8205-716A2776AB57}"/>
              </a:ext>
            </a:extLst>
          </p:cNvPr>
          <p:cNvPicPr>
            <a:picLocks noChangeAspect="1"/>
          </p:cNvPicPr>
          <p:nvPr/>
        </p:nvPicPr>
        <p:blipFill>
          <a:blip r:embed="rId4"/>
          <a:stretch>
            <a:fillRect/>
          </a:stretch>
        </p:blipFill>
        <p:spPr>
          <a:xfrm>
            <a:off x="235490" y="274320"/>
            <a:ext cx="792422" cy="792422"/>
          </a:xfrm>
          <a:prstGeom prst="rect">
            <a:avLst/>
          </a:prstGeom>
        </p:spPr>
      </p:pic>
      <p:sp>
        <p:nvSpPr>
          <p:cNvPr id="24" name="TextBox 23">
            <a:extLst>
              <a:ext uri="{FF2B5EF4-FFF2-40B4-BE49-F238E27FC236}">
                <a16:creationId xmlns:a16="http://schemas.microsoft.com/office/drawing/2014/main" id="{D9D6C3BD-C86F-1B40-9C26-387F05DF3761}"/>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585606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US" dirty="0"/>
              <a:t>Germany</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74</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2008816205"/>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2"/>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23A9E4E5-763C-1B41-BE4F-FD91DA639FF7}"/>
              </a:ext>
            </a:extLst>
          </p:cNvPr>
          <p:cNvPicPr>
            <a:picLocks noChangeAspect="1"/>
          </p:cNvPicPr>
          <p:nvPr/>
        </p:nvPicPr>
        <p:blipFill>
          <a:blip r:embed="rId3"/>
          <a:stretch>
            <a:fillRect/>
          </a:stretch>
        </p:blipFill>
        <p:spPr>
          <a:xfrm>
            <a:off x="235490" y="274320"/>
            <a:ext cx="792422" cy="792422"/>
          </a:xfrm>
          <a:prstGeom prst="rect">
            <a:avLst/>
          </a:prstGeom>
        </p:spPr>
      </p:pic>
      <p:sp>
        <p:nvSpPr>
          <p:cNvPr id="24" name="TextBox 23">
            <a:extLst>
              <a:ext uri="{FF2B5EF4-FFF2-40B4-BE49-F238E27FC236}">
                <a16:creationId xmlns:a16="http://schemas.microsoft.com/office/drawing/2014/main" id="{F3817C3E-63F1-1442-99F8-37AED7229118}"/>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588314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a:xfrm>
            <a:off x="1122556" y="638777"/>
            <a:ext cx="7636764" cy="308418"/>
          </a:xfrm>
        </p:spPr>
        <p:txBody>
          <a:bodyPr/>
          <a:lstStyle/>
          <a:p>
            <a:r>
              <a:rPr lang="en-GB" dirty="0"/>
              <a:t>Greece</a:t>
            </a:r>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96% of spend and 90%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1411160054"/>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1008043454"/>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CF46BE1A-3E14-2647-AD6D-D1B5FB4BA76C}"/>
              </a:ext>
            </a:extLst>
          </p:cNvPr>
          <p:cNvPicPr>
            <a:picLocks noChangeAspect="1"/>
          </p:cNvPicPr>
          <p:nvPr/>
        </p:nvPicPr>
        <p:blipFill>
          <a:blip r:embed="rId5"/>
          <a:stretch>
            <a:fillRect/>
          </a:stretch>
        </p:blipFill>
        <p:spPr>
          <a:xfrm>
            <a:off x="235490" y="270399"/>
            <a:ext cx="792422" cy="792422"/>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75</a:t>
            </a:fld>
            <a:endParaRPr lang="en-US" dirty="0"/>
          </a:p>
        </p:txBody>
      </p:sp>
    </p:spTree>
    <p:extLst>
      <p:ext uri="{BB962C8B-B14F-4D97-AF65-F5344CB8AC3E}">
        <p14:creationId xmlns:p14="http://schemas.microsoft.com/office/powerpoint/2010/main" val="2545163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GB" dirty="0"/>
              <a:t>Greece</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76</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843231222"/>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5" name="Picture 24">
            <a:extLst>
              <a:ext uri="{FF2B5EF4-FFF2-40B4-BE49-F238E27FC236}">
                <a16:creationId xmlns:a16="http://schemas.microsoft.com/office/drawing/2014/main" id="{3C86DA72-5427-394C-B469-C3AE33C1DBC0}"/>
              </a:ext>
            </a:extLst>
          </p:cNvPr>
          <p:cNvPicPr>
            <a:picLocks noChangeAspect="1"/>
          </p:cNvPicPr>
          <p:nvPr/>
        </p:nvPicPr>
        <p:blipFill>
          <a:blip r:embed="rId4"/>
          <a:stretch>
            <a:fillRect/>
          </a:stretch>
        </p:blipFill>
        <p:spPr>
          <a:xfrm>
            <a:off x="235490" y="270399"/>
            <a:ext cx="792422" cy="792422"/>
          </a:xfrm>
          <a:prstGeom prst="rect">
            <a:avLst/>
          </a:prstGeom>
        </p:spPr>
      </p:pic>
      <p:sp>
        <p:nvSpPr>
          <p:cNvPr id="27" name="TextBox 26">
            <a:extLst>
              <a:ext uri="{FF2B5EF4-FFF2-40B4-BE49-F238E27FC236}">
                <a16:creationId xmlns:a16="http://schemas.microsoft.com/office/drawing/2014/main" id="{BFCAFB29-A8F8-7446-8C15-482E0CAED4B2}"/>
              </a:ext>
            </a:extLst>
          </p:cNvPr>
          <p:cNvSpPr txBox="1"/>
          <p:nvPr/>
        </p:nvSpPr>
        <p:spPr>
          <a:xfrm>
            <a:off x="3791870" y="4144403"/>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sp>
        <p:nvSpPr>
          <p:cNvPr id="35" name="TextBox 34">
            <a:extLst>
              <a:ext uri="{FF2B5EF4-FFF2-40B4-BE49-F238E27FC236}">
                <a16:creationId xmlns:a16="http://schemas.microsoft.com/office/drawing/2014/main" id="{0C2C69EF-63A2-0A42-BE27-9CD6198D23CD}"/>
              </a:ext>
            </a:extLst>
          </p:cNvPr>
          <p:cNvSpPr txBox="1"/>
          <p:nvPr/>
        </p:nvSpPr>
        <p:spPr>
          <a:xfrm>
            <a:off x="7672558" y="4138307"/>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sp>
        <p:nvSpPr>
          <p:cNvPr id="29" name="TextBox 28">
            <a:extLst>
              <a:ext uri="{FF2B5EF4-FFF2-40B4-BE49-F238E27FC236}">
                <a16:creationId xmlns:a16="http://schemas.microsoft.com/office/drawing/2014/main" id="{2CE3C140-916D-B741-9427-3F81F56A7B45}"/>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4189974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GB" dirty="0"/>
              <a:t>Greece</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77</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3140581601"/>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00BC9B92-5AA8-7C48-A119-37100951EDF7}"/>
              </a:ext>
            </a:extLst>
          </p:cNvPr>
          <p:cNvPicPr>
            <a:picLocks noChangeAspect="1"/>
          </p:cNvPicPr>
          <p:nvPr/>
        </p:nvPicPr>
        <p:blipFill>
          <a:blip r:embed="rId4"/>
          <a:stretch>
            <a:fillRect/>
          </a:stretch>
        </p:blipFill>
        <p:spPr>
          <a:xfrm>
            <a:off x="235490" y="270399"/>
            <a:ext cx="792422" cy="792422"/>
          </a:xfrm>
          <a:prstGeom prst="rect">
            <a:avLst/>
          </a:prstGeom>
        </p:spPr>
      </p:pic>
      <p:sp>
        <p:nvSpPr>
          <p:cNvPr id="24" name="TextBox 23">
            <a:extLst>
              <a:ext uri="{FF2B5EF4-FFF2-40B4-BE49-F238E27FC236}">
                <a16:creationId xmlns:a16="http://schemas.microsoft.com/office/drawing/2014/main" id="{BE203ABF-075B-5547-B76E-C910B69B00F5}"/>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4131137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a:xfrm>
            <a:off x="1122556" y="638777"/>
            <a:ext cx="7636764" cy="308418"/>
          </a:xfrm>
        </p:spPr>
        <p:txBody>
          <a:bodyPr/>
          <a:lstStyle/>
          <a:p>
            <a:r>
              <a:rPr lang="en-GB" dirty="0"/>
              <a:t>Hong Kong</a:t>
            </a:r>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92% of spend and 79%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1758853384"/>
              </p:ext>
            </p:extLst>
          </p:nvPr>
        </p:nvGraphicFramePr>
        <p:xfrm>
          <a:off x="974912" y="1423792"/>
          <a:ext cx="3605546"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1005267908"/>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9EBA48AE-25E0-6648-ABD0-FFFCEC8C3F07}"/>
              </a:ext>
            </a:extLst>
          </p:cNvPr>
          <p:cNvPicPr>
            <a:picLocks noChangeAspect="1"/>
          </p:cNvPicPr>
          <p:nvPr/>
        </p:nvPicPr>
        <p:blipFill>
          <a:blip r:embed="rId5"/>
          <a:stretch>
            <a:fillRect/>
          </a:stretch>
        </p:blipFill>
        <p:spPr>
          <a:xfrm>
            <a:off x="235490" y="274320"/>
            <a:ext cx="793225" cy="793225"/>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78</a:t>
            </a:fld>
            <a:endParaRPr lang="en-US" dirty="0"/>
          </a:p>
        </p:txBody>
      </p:sp>
    </p:spTree>
    <p:extLst>
      <p:ext uri="{BB962C8B-B14F-4D97-AF65-F5344CB8AC3E}">
        <p14:creationId xmlns:p14="http://schemas.microsoft.com/office/powerpoint/2010/main" val="2575760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GB" dirty="0"/>
              <a:t>Hong Kong</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79</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2525773464"/>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5" name="Picture 24">
            <a:extLst>
              <a:ext uri="{FF2B5EF4-FFF2-40B4-BE49-F238E27FC236}">
                <a16:creationId xmlns:a16="http://schemas.microsoft.com/office/drawing/2014/main" id="{79039AC8-A2EB-9247-A548-5F501C6B819B}"/>
              </a:ext>
            </a:extLst>
          </p:cNvPr>
          <p:cNvPicPr>
            <a:picLocks noChangeAspect="1"/>
          </p:cNvPicPr>
          <p:nvPr/>
        </p:nvPicPr>
        <p:blipFill>
          <a:blip r:embed="rId4"/>
          <a:stretch>
            <a:fillRect/>
          </a:stretch>
        </p:blipFill>
        <p:spPr>
          <a:xfrm>
            <a:off x="235490" y="274320"/>
            <a:ext cx="793225" cy="793225"/>
          </a:xfrm>
          <a:prstGeom prst="rect">
            <a:avLst/>
          </a:prstGeom>
        </p:spPr>
      </p:pic>
      <p:sp>
        <p:nvSpPr>
          <p:cNvPr id="27" name="TextBox 26">
            <a:extLst>
              <a:ext uri="{FF2B5EF4-FFF2-40B4-BE49-F238E27FC236}">
                <a16:creationId xmlns:a16="http://schemas.microsoft.com/office/drawing/2014/main" id="{25D874D3-231B-6A44-87F6-15D22B36FE9D}"/>
              </a:ext>
            </a:extLst>
          </p:cNvPr>
          <p:cNvSpPr txBox="1"/>
          <p:nvPr/>
        </p:nvSpPr>
        <p:spPr>
          <a:xfrm>
            <a:off x="3798551" y="4144403"/>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sp>
        <p:nvSpPr>
          <p:cNvPr id="26" name="TextBox 25">
            <a:extLst>
              <a:ext uri="{FF2B5EF4-FFF2-40B4-BE49-F238E27FC236}">
                <a16:creationId xmlns:a16="http://schemas.microsoft.com/office/drawing/2014/main" id="{5567C5F2-16F2-754A-A8E5-6C3BC035B4EF}"/>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470820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5D845977-D36F-A14D-88BA-5827E2BDB2F7}"/>
              </a:ext>
            </a:extLst>
          </p:cNvPr>
          <p:cNvGraphicFramePr/>
          <p:nvPr>
            <p:extLst>
              <p:ext uri="{D42A27DB-BD31-4B8C-83A1-F6EECF244321}">
                <p14:modId xmlns:p14="http://schemas.microsoft.com/office/powerpoint/2010/main" val="613376903"/>
              </p:ext>
            </p:extLst>
          </p:nvPr>
        </p:nvGraphicFramePr>
        <p:xfrm>
          <a:off x="387350" y="1006921"/>
          <a:ext cx="8586458" cy="3179986"/>
        </p:xfrm>
        <a:graphic>
          <a:graphicData uri="http://schemas.openxmlformats.org/drawingml/2006/chart">
            <c:chart xmlns:c="http://schemas.openxmlformats.org/drawingml/2006/chart" xmlns:r="http://schemas.openxmlformats.org/officeDocument/2006/relationships" r:id="rId3"/>
          </a:graphicData>
        </a:graphic>
      </p:graphicFrame>
      <p:sp>
        <p:nvSpPr>
          <p:cNvPr id="17" name="Title 16">
            <a:extLst>
              <a:ext uri="{FF2B5EF4-FFF2-40B4-BE49-F238E27FC236}">
                <a16:creationId xmlns:a16="http://schemas.microsoft.com/office/drawing/2014/main" id="{EE889A6D-F8A8-6E44-B104-379B034DE090}"/>
              </a:ext>
            </a:extLst>
          </p:cNvPr>
          <p:cNvSpPr>
            <a:spLocks noGrp="1"/>
          </p:cNvSpPr>
          <p:nvPr>
            <p:ph type="title"/>
          </p:nvPr>
        </p:nvSpPr>
        <p:spPr/>
        <p:txBody>
          <a:bodyPr/>
          <a:lstStyle/>
          <a:p>
            <a:r>
              <a:rPr lang="en-US" dirty="0"/>
              <a:t>Global Spend Leakage by Spend Industries: Top Spend Industries</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8</a:t>
            </a:fld>
            <a:endParaRPr lang="en-US" dirty="0"/>
          </a:p>
        </p:txBody>
      </p:sp>
      <p:sp>
        <p:nvSpPr>
          <p:cNvPr id="18" name="Text Placeholder 17">
            <a:extLst>
              <a:ext uri="{FF2B5EF4-FFF2-40B4-BE49-F238E27FC236}">
                <a16:creationId xmlns:a16="http://schemas.microsoft.com/office/drawing/2014/main" id="{26527782-C8DC-F741-B79A-CB4E9525E6E1}"/>
              </a:ext>
            </a:extLst>
          </p:cNvPr>
          <p:cNvSpPr>
            <a:spLocks noGrp="1"/>
          </p:cNvSpPr>
          <p:nvPr>
            <p:ph type="body" sz="quarter" idx="11"/>
          </p:nvPr>
        </p:nvSpPr>
        <p:spPr>
          <a:xfrm>
            <a:off x="387350" y="699982"/>
            <a:ext cx="8371970" cy="498598"/>
          </a:xfrm>
        </p:spPr>
        <p:txBody>
          <a:bodyPr/>
          <a:lstStyle/>
          <a:p>
            <a:r>
              <a:rPr lang="en-US" dirty="0"/>
              <a:t>An analysis of the Concur spend for ~5.6K clients from our client base across the highest spend volume industries has shown that Amex-accepting merchants account for as much as 99% of spend and no less than 93% of spend across the nine highest-spend industries.</a:t>
            </a:r>
            <a:r>
              <a:rPr lang="en-US" baseline="30000" dirty="0"/>
              <a:t>1</a:t>
            </a:r>
          </a:p>
        </p:txBody>
      </p:sp>
      <p:sp>
        <p:nvSpPr>
          <p:cNvPr id="5" name="Rectangle 4"/>
          <p:cNvSpPr/>
          <p:nvPr/>
        </p:nvSpPr>
        <p:spPr>
          <a:xfrm>
            <a:off x="91440" y="4455787"/>
            <a:ext cx="5547394" cy="697114"/>
          </a:xfrm>
          <a:prstGeom prst="rect">
            <a:avLst/>
          </a:prstGeom>
        </p:spPr>
        <p:txBody>
          <a:bodyPr wrap="square" lIns="0" tIns="0" rIns="0" bIns="0">
            <a:spAutoFit/>
          </a:bodyPr>
          <a:lstStyle/>
          <a:p>
            <a:pPr marL="109728" indent="-109728" defTabSz="685800" fontAlgn="auto">
              <a:lnSpc>
                <a:spcPct val="90000"/>
              </a:lnSpc>
              <a:spcBef>
                <a:spcPts val="0"/>
              </a:spcBef>
              <a:spcAft>
                <a:spcPts val="300"/>
              </a:spcAft>
              <a:defRPr/>
            </a:pPr>
            <a:r>
              <a:rPr lang="en-US" sz="600" dirty="0">
                <a:solidFill>
                  <a:schemeClr val="accent5"/>
                </a:solidFill>
                <a:latin typeface="Arial" pitchFamily="34" charset="0"/>
                <a:cs typeface="Arial" pitchFamily="34" charset="0"/>
              </a:rPr>
              <a:t>1	A merchant is determined to be Non-American Express accepting if it could not be found as accepting through the supplier match process and it had no previous record of having an American Express transaction within the data set.</a:t>
            </a:r>
          </a:p>
          <a:p>
            <a:pPr marL="109728" indent="-109728" defTabSz="685800" fontAlgn="auto">
              <a:lnSpc>
                <a:spcPct val="90000"/>
              </a:lnSpc>
              <a:spcBef>
                <a:spcPts val="0"/>
              </a:spcBef>
              <a:spcAft>
                <a:spcPts val="300"/>
              </a:spcAft>
              <a:defRPr/>
            </a:pPr>
            <a:r>
              <a:rPr lang="en-US" sz="600" dirty="0">
                <a:solidFill>
                  <a:schemeClr val="accent5"/>
                </a:solidFill>
                <a:latin typeface="Arial" pitchFamily="34" charset="0"/>
                <a:cs typeface="Arial" pitchFamily="34" charset="0"/>
              </a:rPr>
              <a:t>2	The Entertainment spend category includes expenses related to tickets for sporting events, concerts, theatrical productions, et al.</a:t>
            </a:r>
          </a:p>
          <a:p>
            <a:pPr marL="109728" indent="-109728" defTabSz="685800" fontAlgn="auto">
              <a:lnSpc>
                <a:spcPct val="90000"/>
              </a:lnSpc>
              <a:spcBef>
                <a:spcPts val="0"/>
              </a:spcBef>
              <a:spcAft>
                <a:spcPts val="300"/>
              </a:spcAft>
              <a:defRPr/>
            </a:pPr>
            <a:r>
              <a:rPr lang="en-US" sz="600" dirty="0">
                <a:solidFill>
                  <a:schemeClr val="accent5"/>
                </a:solidFill>
                <a:latin typeface="Arial" pitchFamily="34" charset="0"/>
                <a:cs typeface="Arial" pitchFamily="34" charset="0"/>
              </a:rPr>
              <a:t>3	The Training spend category includes expenses related to employee training registration fees, supplies, et al.</a:t>
            </a:r>
          </a:p>
          <a:p>
            <a:pPr defTabSz="457109">
              <a:lnSpc>
                <a:spcPct val="90000"/>
              </a:lnSpc>
              <a:spcAft>
                <a:spcPts val="300"/>
              </a:spcAft>
              <a:defRPr/>
            </a:pPr>
            <a:r>
              <a:rPr lang="en-US" sz="600" dirty="0">
                <a:solidFill>
                  <a:schemeClr val="accent5"/>
                </a:solidFill>
                <a:ea typeface="BentonSans Book " charset="0"/>
                <a:cs typeface="BentonSans Book " charset="0"/>
              </a:rPr>
              <a:t>Source: Based on American Express Analysis of $38.5B in Charge Volume and 275M Transactions spent across ~5.6K AXP clients. Concur Data includes transactions from January 2018 – December 2018 that have gone through the Concur expense management tool. Analysis conducted by American Express and based solely on data provided by Concur.</a:t>
            </a:r>
          </a:p>
        </p:txBody>
      </p:sp>
      <p:grpSp>
        <p:nvGrpSpPr>
          <p:cNvPr id="25" name="Group 24">
            <a:extLst>
              <a:ext uri="{FF2B5EF4-FFF2-40B4-BE49-F238E27FC236}">
                <a16:creationId xmlns:a16="http://schemas.microsoft.com/office/drawing/2014/main" id="{3FEE9BF9-E340-B948-B9BB-C880CD74E720}"/>
              </a:ext>
            </a:extLst>
          </p:cNvPr>
          <p:cNvGrpSpPr/>
          <p:nvPr/>
        </p:nvGrpSpPr>
        <p:grpSpPr>
          <a:xfrm>
            <a:off x="450273" y="1460404"/>
            <a:ext cx="1080655" cy="1080655"/>
            <a:chOff x="450273" y="1460404"/>
            <a:chExt cx="1080655" cy="1080655"/>
          </a:xfrm>
        </p:grpSpPr>
        <p:grpSp>
          <p:nvGrpSpPr>
            <p:cNvPr id="27" name="Group 26">
              <a:extLst>
                <a:ext uri="{FF2B5EF4-FFF2-40B4-BE49-F238E27FC236}">
                  <a16:creationId xmlns:a16="http://schemas.microsoft.com/office/drawing/2014/main" id="{2092B030-B573-804A-B1E7-E4C06FDAF2B4}"/>
                </a:ext>
              </a:extLst>
            </p:cNvPr>
            <p:cNvGrpSpPr/>
            <p:nvPr/>
          </p:nvGrpSpPr>
          <p:grpSpPr>
            <a:xfrm>
              <a:off x="450273" y="1460404"/>
              <a:ext cx="1080655" cy="1080655"/>
              <a:chOff x="-1221348" y="1505580"/>
              <a:chExt cx="1080655" cy="1080655"/>
            </a:xfrm>
          </p:grpSpPr>
          <p:pic>
            <p:nvPicPr>
              <p:cNvPr id="28" name="Picture 27">
                <a:extLst>
                  <a:ext uri="{FF2B5EF4-FFF2-40B4-BE49-F238E27FC236}">
                    <a16:creationId xmlns:a16="http://schemas.microsoft.com/office/drawing/2014/main" id="{DD91FFCC-2C76-5147-8292-57A22E2C5E2D}"/>
                  </a:ext>
                </a:extLst>
              </p:cNvPr>
              <p:cNvPicPr>
                <a:picLocks noChangeAspect="1"/>
              </p:cNvPicPr>
              <p:nvPr/>
            </p:nvPicPr>
            <p:blipFill rotWithShape="1">
              <a:blip r:embed="rId4"/>
              <a:srcRect l="2344" r="2344"/>
              <a:stretch/>
            </p:blipFill>
            <p:spPr>
              <a:xfrm>
                <a:off x="-1221348" y="1505580"/>
                <a:ext cx="1080655" cy="1080655"/>
              </a:xfrm>
              <a:prstGeom prst="ellipse">
                <a:avLst/>
              </a:prstGeom>
              <a:solidFill>
                <a:schemeClr val="bg2"/>
              </a:solidFill>
            </p:spPr>
          </p:pic>
          <p:sp>
            <p:nvSpPr>
              <p:cNvPr id="29" name="Oval 28">
                <a:extLst>
                  <a:ext uri="{FF2B5EF4-FFF2-40B4-BE49-F238E27FC236}">
                    <a16:creationId xmlns:a16="http://schemas.microsoft.com/office/drawing/2014/main" id="{737FE7DF-5777-804F-BE52-03983C5E99AF}"/>
                  </a:ext>
                </a:extLst>
              </p:cNvPr>
              <p:cNvSpPr/>
              <p:nvPr/>
            </p:nvSpPr>
            <p:spPr>
              <a:xfrm>
                <a:off x="-917550" y="1809378"/>
                <a:ext cx="473059" cy="473059"/>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1" name="Freeform 3">
              <a:extLst>
                <a:ext uri="{FF2B5EF4-FFF2-40B4-BE49-F238E27FC236}">
                  <a16:creationId xmlns:a16="http://schemas.microsoft.com/office/drawing/2014/main" id="{A5D59248-4260-CA48-BFF1-B9E43CD95324}"/>
                </a:ext>
              </a:extLst>
            </p:cNvPr>
            <p:cNvSpPr/>
            <p:nvPr/>
          </p:nvSpPr>
          <p:spPr>
            <a:xfrm>
              <a:off x="911030" y="1867371"/>
              <a:ext cx="159141" cy="266720"/>
            </a:xfrm>
            <a:custGeom>
              <a:avLst/>
              <a:gdLst>
                <a:gd name="connsiteX0" fmla="*/ 189890 w 444856"/>
                <a:gd name="connsiteY0" fmla="*/ 0 h 745579"/>
                <a:gd name="connsiteX1" fmla="*/ 189890 w 444856"/>
                <a:gd name="connsiteY1" fmla="*/ 68796 h 745579"/>
                <a:gd name="connsiteX2" fmla="*/ 15151 w 444856"/>
                <a:gd name="connsiteY2" fmla="*/ 233794 h 745579"/>
                <a:gd name="connsiteX3" fmla="*/ 193662 w 444856"/>
                <a:gd name="connsiteY3" fmla="*/ 397053 h 745579"/>
                <a:gd name="connsiteX4" fmla="*/ 193662 w 444856"/>
                <a:gd name="connsiteY4" fmla="*/ 557682 h 745579"/>
                <a:gd name="connsiteX5" fmla="*/ 82474 w 444856"/>
                <a:gd name="connsiteY5" fmla="*/ 469786 h 745579"/>
                <a:gd name="connsiteX6" fmla="*/ 0 w 444856"/>
                <a:gd name="connsiteY6" fmla="*/ 522732 h 745579"/>
                <a:gd name="connsiteX7" fmla="*/ 189890 w 444856"/>
                <a:gd name="connsiteY7" fmla="*/ 643014 h 745579"/>
                <a:gd name="connsiteX8" fmla="*/ 189890 w 444856"/>
                <a:gd name="connsiteY8" fmla="*/ 745579 h 745579"/>
                <a:gd name="connsiteX9" fmla="*/ 262496 w 444856"/>
                <a:gd name="connsiteY9" fmla="*/ 745579 h 745579"/>
                <a:gd name="connsiteX10" fmla="*/ 262496 w 444856"/>
                <a:gd name="connsiteY10" fmla="*/ 643014 h 745579"/>
                <a:gd name="connsiteX11" fmla="*/ 444856 w 444856"/>
                <a:gd name="connsiteY11" fmla="*/ 476631 h 745579"/>
                <a:gd name="connsiteX12" fmla="*/ 260248 w 444856"/>
                <a:gd name="connsiteY12" fmla="*/ 308610 h 745579"/>
                <a:gd name="connsiteX13" fmla="*/ 260248 w 444856"/>
                <a:gd name="connsiteY13" fmla="*/ 161061 h 745579"/>
                <a:gd name="connsiteX14" fmla="*/ 343497 w 444856"/>
                <a:gd name="connsiteY14" fmla="*/ 230022 h 745579"/>
                <a:gd name="connsiteX15" fmla="*/ 425107 w 444856"/>
                <a:gd name="connsiteY15" fmla="*/ 170929 h 745579"/>
                <a:gd name="connsiteX16" fmla="*/ 262496 w 444856"/>
                <a:gd name="connsiteY16" fmla="*/ 70955 h 745579"/>
                <a:gd name="connsiteX17" fmla="*/ 262496 w 444856"/>
                <a:gd name="connsiteY17" fmla="*/ 0 h 745579"/>
                <a:gd name="connsiteX19" fmla="*/ 127025 w 444856"/>
                <a:gd name="connsiteY19" fmla="*/ 223190 h 745579"/>
                <a:gd name="connsiteX20" fmla="*/ 193662 w 444856"/>
                <a:gd name="connsiteY20" fmla="*/ 156591 h 745579"/>
                <a:gd name="connsiteX21" fmla="*/ 193662 w 444856"/>
                <a:gd name="connsiteY21" fmla="*/ 291160 h 745579"/>
                <a:gd name="connsiteX22" fmla="*/ 127025 w 444856"/>
                <a:gd name="connsiteY22" fmla="*/ 223190 h 745579"/>
                <a:gd name="connsiteX23" fmla="*/ 260248 w 444856"/>
                <a:gd name="connsiteY23" fmla="*/ 414503 h 745579"/>
                <a:gd name="connsiteX24" fmla="*/ 332854 w 444856"/>
                <a:gd name="connsiteY24" fmla="*/ 487972 h 745579"/>
                <a:gd name="connsiteX25" fmla="*/ 260248 w 444856"/>
                <a:gd name="connsiteY25" fmla="*/ 558279 h 7455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Lst>
              <a:rect l="l" t="t" r="r" b="b"/>
              <a:pathLst>
                <a:path w="444856" h="745579">
                  <a:moveTo>
                    <a:pt x="189890" y="0"/>
                  </a:moveTo>
                  <a:lnTo>
                    <a:pt x="189890" y="68796"/>
                  </a:lnTo>
                  <a:cubicBezTo>
                    <a:pt x="83172" y="77064"/>
                    <a:pt x="15151" y="138455"/>
                    <a:pt x="15151" y="233794"/>
                  </a:cubicBezTo>
                  <a:cubicBezTo>
                    <a:pt x="15151" y="341211"/>
                    <a:pt x="102172" y="374498"/>
                    <a:pt x="193662" y="397053"/>
                  </a:cubicBezTo>
                  <a:lnTo>
                    <a:pt x="193662" y="557682"/>
                  </a:lnTo>
                  <a:cubicBezTo>
                    <a:pt x="142964" y="547675"/>
                    <a:pt x="113436" y="512991"/>
                    <a:pt x="82474" y="469786"/>
                  </a:cubicBezTo>
                  <a:lnTo>
                    <a:pt x="0" y="522732"/>
                  </a:lnTo>
                  <a:cubicBezTo>
                    <a:pt x="37109" y="583311"/>
                    <a:pt x="92265" y="633057"/>
                    <a:pt x="189890" y="643014"/>
                  </a:cubicBezTo>
                  <a:lnTo>
                    <a:pt x="189890" y="745579"/>
                  </a:lnTo>
                  <a:lnTo>
                    <a:pt x="262496" y="745579"/>
                  </a:lnTo>
                  <a:lnTo>
                    <a:pt x="262496" y="643014"/>
                  </a:lnTo>
                  <a:cubicBezTo>
                    <a:pt x="391122" y="631673"/>
                    <a:pt x="444856" y="559841"/>
                    <a:pt x="444856" y="476631"/>
                  </a:cubicBezTo>
                  <a:cubicBezTo>
                    <a:pt x="444856" y="369951"/>
                    <a:pt x="365277" y="333629"/>
                    <a:pt x="260248" y="308610"/>
                  </a:cubicBezTo>
                  <a:lnTo>
                    <a:pt x="260248" y="161061"/>
                  </a:lnTo>
                  <a:cubicBezTo>
                    <a:pt x="298780" y="171666"/>
                    <a:pt x="321551" y="198158"/>
                    <a:pt x="343497" y="230022"/>
                  </a:cubicBezTo>
                  <a:lnTo>
                    <a:pt x="425107" y="170929"/>
                  </a:lnTo>
                  <a:cubicBezTo>
                    <a:pt x="391985" y="123177"/>
                    <a:pt x="346532" y="82436"/>
                    <a:pt x="262496" y="70955"/>
                  </a:cubicBezTo>
                  <a:lnTo>
                    <a:pt x="262496" y="0"/>
                  </a:lnTo>
                  <a:moveTo>
                    <a:pt x="127025" y="223190"/>
                  </a:moveTo>
                  <a:cubicBezTo>
                    <a:pt x="127025" y="189027"/>
                    <a:pt x="148234" y="162662"/>
                    <a:pt x="193662" y="156591"/>
                  </a:cubicBezTo>
                  <a:lnTo>
                    <a:pt x="193662" y="291160"/>
                  </a:lnTo>
                  <a:cubicBezTo>
                    <a:pt x="149847" y="277558"/>
                    <a:pt x="127025" y="260248"/>
                    <a:pt x="127025" y="223190"/>
                  </a:cubicBezTo>
                  <a:moveTo>
                    <a:pt x="260248" y="414503"/>
                  </a:moveTo>
                  <a:cubicBezTo>
                    <a:pt x="309474" y="429654"/>
                    <a:pt x="332854" y="450050"/>
                    <a:pt x="332854" y="487972"/>
                  </a:cubicBezTo>
                  <a:cubicBezTo>
                    <a:pt x="332854" y="529488"/>
                    <a:pt x="308686" y="551447"/>
                    <a:pt x="260248" y="55827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sp>
        <p:nvSpPr>
          <p:cNvPr id="23" name="TextBox 22">
            <a:extLst>
              <a:ext uri="{FF2B5EF4-FFF2-40B4-BE49-F238E27FC236}">
                <a16:creationId xmlns:a16="http://schemas.microsoft.com/office/drawing/2014/main" id="{7642BE6B-ACC8-A645-B5D7-961DC31F0BAC}"/>
              </a:ext>
            </a:extLst>
          </p:cNvPr>
          <p:cNvSpPr txBox="1"/>
          <p:nvPr/>
        </p:nvSpPr>
        <p:spPr>
          <a:xfrm>
            <a:off x="7601685" y="3904445"/>
            <a:ext cx="223845" cy="76944"/>
          </a:xfrm>
          <a:prstGeom prst="rect">
            <a:avLst/>
          </a:prstGeom>
          <a:noFill/>
        </p:spPr>
        <p:txBody>
          <a:bodyPr wrap="square" lIns="0" tIns="0" rIns="0" bIns="0" rtlCol="0">
            <a:spAutoFit/>
          </a:bodyPr>
          <a:lstStyle/>
          <a:p>
            <a:pPr algn="l"/>
            <a:r>
              <a:rPr lang="en-US" sz="500" b="0" i="0" dirty="0">
                <a:latin typeface="+mn-lt"/>
              </a:rPr>
              <a:t>3</a:t>
            </a:r>
          </a:p>
        </p:txBody>
      </p:sp>
      <p:sp>
        <p:nvSpPr>
          <p:cNvPr id="24" name="TextBox 23">
            <a:extLst>
              <a:ext uri="{FF2B5EF4-FFF2-40B4-BE49-F238E27FC236}">
                <a16:creationId xmlns:a16="http://schemas.microsoft.com/office/drawing/2014/main" id="{A2179586-5860-F040-A583-403C198AE8E8}"/>
              </a:ext>
            </a:extLst>
          </p:cNvPr>
          <p:cNvSpPr txBox="1"/>
          <p:nvPr/>
        </p:nvSpPr>
        <p:spPr>
          <a:xfrm>
            <a:off x="5220988" y="3904445"/>
            <a:ext cx="223845" cy="76944"/>
          </a:xfrm>
          <a:prstGeom prst="rect">
            <a:avLst/>
          </a:prstGeom>
          <a:noFill/>
        </p:spPr>
        <p:txBody>
          <a:bodyPr wrap="square" lIns="0" tIns="0" rIns="0" bIns="0" rtlCol="0">
            <a:spAutoFit/>
          </a:bodyPr>
          <a:lstStyle/>
          <a:p>
            <a:pPr algn="l"/>
            <a:r>
              <a:rPr lang="en-US" sz="500" b="0" i="0" dirty="0">
                <a:latin typeface="+mn-lt"/>
              </a:rPr>
              <a:t>2</a:t>
            </a:r>
          </a:p>
        </p:txBody>
      </p:sp>
      <p:sp>
        <p:nvSpPr>
          <p:cNvPr id="15" name="TextBox 14">
            <a:extLst>
              <a:ext uri="{FF2B5EF4-FFF2-40B4-BE49-F238E27FC236}">
                <a16:creationId xmlns:a16="http://schemas.microsoft.com/office/drawing/2014/main" id="{04234F28-1BE0-9746-8A40-467FCF704760}"/>
              </a:ext>
            </a:extLst>
          </p:cNvPr>
          <p:cNvSpPr txBox="1"/>
          <p:nvPr/>
        </p:nvSpPr>
        <p:spPr>
          <a:xfrm>
            <a:off x="1196949" y="2919470"/>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157368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GB" dirty="0"/>
              <a:t>Hong Kong</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80</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53531621"/>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022ECFEA-1CB4-DA43-9B84-3168D9BE542E}"/>
              </a:ext>
            </a:extLst>
          </p:cNvPr>
          <p:cNvPicPr>
            <a:picLocks noChangeAspect="1"/>
          </p:cNvPicPr>
          <p:nvPr/>
        </p:nvPicPr>
        <p:blipFill>
          <a:blip r:embed="rId4"/>
          <a:stretch>
            <a:fillRect/>
          </a:stretch>
        </p:blipFill>
        <p:spPr>
          <a:xfrm>
            <a:off x="235490" y="274320"/>
            <a:ext cx="793225" cy="793225"/>
          </a:xfrm>
          <a:prstGeom prst="rect">
            <a:avLst/>
          </a:prstGeom>
        </p:spPr>
      </p:pic>
      <p:sp>
        <p:nvSpPr>
          <p:cNvPr id="24" name="TextBox 23">
            <a:extLst>
              <a:ext uri="{FF2B5EF4-FFF2-40B4-BE49-F238E27FC236}">
                <a16:creationId xmlns:a16="http://schemas.microsoft.com/office/drawing/2014/main" id="{584DFDF4-0B51-9B4B-9890-EE8F7E698FC8}"/>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662306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a:xfrm>
            <a:off x="1122556" y="638777"/>
            <a:ext cx="7636764" cy="308418"/>
          </a:xfrm>
        </p:spPr>
        <p:txBody>
          <a:bodyPr/>
          <a:lstStyle/>
          <a:p>
            <a:r>
              <a:rPr lang="en-GB" dirty="0"/>
              <a:t>Hungary</a:t>
            </a:r>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89% of spend and 78%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3629611294"/>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1937515270"/>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DB467274-0602-2D48-AFEE-818774337CA8}"/>
              </a:ext>
            </a:extLst>
          </p:cNvPr>
          <p:cNvPicPr>
            <a:picLocks noChangeAspect="1"/>
          </p:cNvPicPr>
          <p:nvPr/>
        </p:nvPicPr>
        <p:blipFill>
          <a:blip r:embed="rId5"/>
          <a:stretch>
            <a:fillRect/>
          </a:stretch>
        </p:blipFill>
        <p:spPr>
          <a:xfrm>
            <a:off x="235490" y="274320"/>
            <a:ext cx="792422" cy="792422"/>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81</a:t>
            </a:fld>
            <a:endParaRPr lang="en-US" dirty="0"/>
          </a:p>
        </p:txBody>
      </p:sp>
    </p:spTree>
    <p:extLst>
      <p:ext uri="{BB962C8B-B14F-4D97-AF65-F5344CB8AC3E}">
        <p14:creationId xmlns:p14="http://schemas.microsoft.com/office/powerpoint/2010/main" val="3701721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Hungary</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82</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3110483290"/>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6" name="Picture 25">
            <a:extLst>
              <a:ext uri="{FF2B5EF4-FFF2-40B4-BE49-F238E27FC236}">
                <a16:creationId xmlns:a16="http://schemas.microsoft.com/office/drawing/2014/main" id="{AB4A1295-45F4-CC42-ACB0-E340E900EFED}"/>
              </a:ext>
            </a:extLst>
          </p:cNvPr>
          <p:cNvPicPr>
            <a:picLocks noChangeAspect="1"/>
          </p:cNvPicPr>
          <p:nvPr/>
        </p:nvPicPr>
        <p:blipFill>
          <a:blip r:embed="rId4"/>
          <a:stretch>
            <a:fillRect/>
          </a:stretch>
        </p:blipFill>
        <p:spPr>
          <a:xfrm>
            <a:off x="235490" y="274320"/>
            <a:ext cx="792422" cy="792422"/>
          </a:xfrm>
          <a:prstGeom prst="rect">
            <a:avLst/>
          </a:prstGeom>
        </p:spPr>
      </p:pic>
      <p:sp>
        <p:nvSpPr>
          <p:cNvPr id="24" name="TextBox 23">
            <a:extLst>
              <a:ext uri="{FF2B5EF4-FFF2-40B4-BE49-F238E27FC236}">
                <a16:creationId xmlns:a16="http://schemas.microsoft.com/office/drawing/2014/main" id="{7A5E2C98-7071-E14A-8794-B5AF87B1BA34}"/>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511213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GB" dirty="0"/>
              <a:t>Hungary</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83</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2390029589"/>
              </p:ext>
            </p:extLst>
          </p:nvPr>
        </p:nvGraphicFramePr>
        <p:xfrm>
          <a:off x="235490" y="1165568"/>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4C1BFE4A-E2F2-8744-8A80-DD05A3F6E8BD}"/>
              </a:ext>
            </a:extLst>
          </p:cNvPr>
          <p:cNvPicPr>
            <a:picLocks noChangeAspect="1"/>
          </p:cNvPicPr>
          <p:nvPr/>
        </p:nvPicPr>
        <p:blipFill>
          <a:blip r:embed="rId4"/>
          <a:stretch>
            <a:fillRect/>
          </a:stretch>
        </p:blipFill>
        <p:spPr>
          <a:xfrm>
            <a:off x="235490" y="274320"/>
            <a:ext cx="792422" cy="792422"/>
          </a:xfrm>
          <a:prstGeom prst="rect">
            <a:avLst/>
          </a:prstGeom>
        </p:spPr>
      </p:pic>
      <p:sp>
        <p:nvSpPr>
          <p:cNvPr id="24" name="TextBox 23">
            <a:extLst>
              <a:ext uri="{FF2B5EF4-FFF2-40B4-BE49-F238E27FC236}">
                <a16:creationId xmlns:a16="http://schemas.microsoft.com/office/drawing/2014/main" id="{17A0652F-781F-0944-8322-284790BD4CF9}"/>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985569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a:xfrm>
            <a:off x="1122556" y="638777"/>
            <a:ext cx="7636764" cy="308418"/>
          </a:xfrm>
        </p:spPr>
        <p:txBody>
          <a:bodyPr/>
          <a:lstStyle/>
          <a:p>
            <a:r>
              <a:rPr lang="en-US" dirty="0"/>
              <a:t>India</a:t>
            </a:r>
          </a:p>
        </p:txBody>
      </p:sp>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84</a:t>
            </a:fld>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91% of spend and 82%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1694410746"/>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3619032887"/>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88D10574-5947-3E4A-8691-6C44F109E667}"/>
              </a:ext>
            </a:extLst>
          </p:cNvPr>
          <p:cNvPicPr>
            <a:picLocks noChangeAspect="1"/>
          </p:cNvPicPr>
          <p:nvPr/>
        </p:nvPicPr>
        <p:blipFill>
          <a:blip r:embed="rId5"/>
          <a:stretch>
            <a:fillRect/>
          </a:stretch>
        </p:blipFill>
        <p:spPr>
          <a:xfrm>
            <a:off x="235490" y="274320"/>
            <a:ext cx="792422" cy="792422"/>
          </a:xfrm>
          <a:prstGeom prst="rect">
            <a:avLst/>
          </a:prstGeom>
        </p:spPr>
      </p:pic>
    </p:spTree>
    <p:extLst>
      <p:ext uri="{BB962C8B-B14F-4D97-AF65-F5344CB8AC3E}">
        <p14:creationId xmlns:p14="http://schemas.microsoft.com/office/powerpoint/2010/main" val="1442340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India</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85</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1954821700"/>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5" name="Picture 24">
            <a:extLst>
              <a:ext uri="{FF2B5EF4-FFF2-40B4-BE49-F238E27FC236}">
                <a16:creationId xmlns:a16="http://schemas.microsoft.com/office/drawing/2014/main" id="{C9823228-3329-3D4C-83B8-774920D3886A}"/>
              </a:ext>
            </a:extLst>
          </p:cNvPr>
          <p:cNvPicPr>
            <a:picLocks noChangeAspect="1"/>
          </p:cNvPicPr>
          <p:nvPr/>
        </p:nvPicPr>
        <p:blipFill>
          <a:blip r:embed="rId4"/>
          <a:stretch>
            <a:fillRect/>
          </a:stretch>
        </p:blipFill>
        <p:spPr>
          <a:xfrm>
            <a:off x="235490" y="274320"/>
            <a:ext cx="792422" cy="792422"/>
          </a:xfrm>
          <a:prstGeom prst="rect">
            <a:avLst/>
          </a:prstGeom>
        </p:spPr>
      </p:pic>
      <p:sp>
        <p:nvSpPr>
          <p:cNvPr id="24" name="TextBox 23">
            <a:extLst>
              <a:ext uri="{FF2B5EF4-FFF2-40B4-BE49-F238E27FC236}">
                <a16:creationId xmlns:a16="http://schemas.microsoft.com/office/drawing/2014/main" id="{53D0916B-1B9F-0D43-AE34-46D60C85321C}"/>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659757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GB" dirty="0"/>
              <a:t>India</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86</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1575439685"/>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479CA52A-77A5-D64C-B65A-069C5556C75B}"/>
              </a:ext>
            </a:extLst>
          </p:cNvPr>
          <p:cNvPicPr>
            <a:picLocks noChangeAspect="1"/>
          </p:cNvPicPr>
          <p:nvPr/>
        </p:nvPicPr>
        <p:blipFill>
          <a:blip r:embed="rId4"/>
          <a:stretch>
            <a:fillRect/>
          </a:stretch>
        </p:blipFill>
        <p:spPr>
          <a:xfrm>
            <a:off x="235490" y="274320"/>
            <a:ext cx="792422" cy="792422"/>
          </a:xfrm>
          <a:prstGeom prst="rect">
            <a:avLst/>
          </a:prstGeom>
        </p:spPr>
      </p:pic>
      <p:sp>
        <p:nvSpPr>
          <p:cNvPr id="24" name="TextBox 23">
            <a:extLst>
              <a:ext uri="{FF2B5EF4-FFF2-40B4-BE49-F238E27FC236}">
                <a16:creationId xmlns:a16="http://schemas.microsoft.com/office/drawing/2014/main" id="{AACE7AC7-5802-F843-8D52-BF01C088AAAF}"/>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267668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a:xfrm>
            <a:off x="1122556" y="638777"/>
            <a:ext cx="7636764" cy="308418"/>
          </a:xfrm>
        </p:spPr>
        <p:txBody>
          <a:bodyPr/>
          <a:lstStyle/>
          <a:p>
            <a:r>
              <a:rPr lang="en-US" dirty="0"/>
              <a:t>Indonesia</a:t>
            </a:r>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84% of spend and 61%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2370513809"/>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2444782782"/>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D8F242F9-80E7-E741-8262-F5C043C8A16F}"/>
              </a:ext>
            </a:extLst>
          </p:cNvPr>
          <p:cNvPicPr>
            <a:picLocks noChangeAspect="1"/>
          </p:cNvPicPr>
          <p:nvPr/>
        </p:nvPicPr>
        <p:blipFill>
          <a:blip r:embed="rId5"/>
          <a:stretch>
            <a:fillRect/>
          </a:stretch>
        </p:blipFill>
        <p:spPr>
          <a:xfrm>
            <a:off x="235490" y="270399"/>
            <a:ext cx="792422" cy="792422"/>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87</a:t>
            </a:fld>
            <a:endParaRPr lang="en-US" dirty="0"/>
          </a:p>
        </p:txBody>
      </p:sp>
    </p:spTree>
    <p:extLst>
      <p:ext uri="{BB962C8B-B14F-4D97-AF65-F5344CB8AC3E}">
        <p14:creationId xmlns:p14="http://schemas.microsoft.com/office/powerpoint/2010/main" val="477510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US" dirty="0"/>
              <a:t>Indonesia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88</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272338015"/>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6" name="Picture 25">
            <a:extLst>
              <a:ext uri="{FF2B5EF4-FFF2-40B4-BE49-F238E27FC236}">
                <a16:creationId xmlns:a16="http://schemas.microsoft.com/office/drawing/2014/main" id="{CDF0BAE8-0D93-DC4A-AC49-B80094CA6EC4}"/>
              </a:ext>
            </a:extLst>
          </p:cNvPr>
          <p:cNvPicPr>
            <a:picLocks noChangeAspect="1"/>
          </p:cNvPicPr>
          <p:nvPr/>
        </p:nvPicPr>
        <p:blipFill>
          <a:blip r:embed="rId4"/>
          <a:stretch>
            <a:fillRect/>
          </a:stretch>
        </p:blipFill>
        <p:spPr>
          <a:xfrm>
            <a:off x="235490" y="270399"/>
            <a:ext cx="792422" cy="792422"/>
          </a:xfrm>
          <a:prstGeom prst="rect">
            <a:avLst/>
          </a:prstGeom>
        </p:spPr>
      </p:pic>
      <p:sp>
        <p:nvSpPr>
          <p:cNvPr id="27" name="TextBox 26">
            <a:extLst>
              <a:ext uri="{FF2B5EF4-FFF2-40B4-BE49-F238E27FC236}">
                <a16:creationId xmlns:a16="http://schemas.microsoft.com/office/drawing/2014/main" id="{29F9DA8F-FC3F-2A4A-B1EF-1B7B69E0A69C}"/>
              </a:ext>
            </a:extLst>
          </p:cNvPr>
          <p:cNvSpPr txBox="1"/>
          <p:nvPr/>
        </p:nvSpPr>
        <p:spPr>
          <a:xfrm>
            <a:off x="3798551" y="4144403"/>
            <a:ext cx="388126" cy="92333"/>
          </a:xfrm>
          <a:prstGeom prst="rect">
            <a:avLst/>
          </a:prstGeom>
          <a:noFill/>
        </p:spPr>
        <p:txBody>
          <a:bodyPr wrap="square" lIns="0" tIns="0" rIns="0" bIns="0" rtlCol="0">
            <a:spAutoFit/>
          </a:bodyPr>
          <a:lstStyle/>
          <a:p>
            <a:pPr algn="l"/>
            <a:r>
              <a:rPr lang="en-US" sz="600" b="0" i="0" dirty="0">
                <a:solidFill>
                  <a:schemeClr val="bg2"/>
                </a:solidFill>
                <a:latin typeface="+mn-lt"/>
              </a:rPr>
              <a:t>2</a:t>
            </a:r>
          </a:p>
        </p:txBody>
      </p:sp>
      <p:sp>
        <p:nvSpPr>
          <p:cNvPr id="25" name="TextBox 24">
            <a:extLst>
              <a:ext uri="{FF2B5EF4-FFF2-40B4-BE49-F238E27FC236}">
                <a16:creationId xmlns:a16="http://schemas.microsoft.com/office/drawing/2014/main" id="{B174D72A-2A64-8D48-A904-9E28A4BFF591}"/>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11120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US" dirty="0"/>
              <a:t>Indonesia</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89</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1566823672"/>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2AA0B247-80E1-9D4B-81BE-F554179E3C63}"/>
              </a:ext>
            </a:extLst>
          </p:cNvPr>
          <p:cNvPicPr>
            <a:picLocks noChangeAspect="1"/>
          </p:cNvPicPr>
          <p:nvPr/>
        </p:nvPicPr>
        <p:blipFill>
          <a:blip r:embed="rId4"/>
          <a:stretch>
            <a:fillRect/>
          </a:stretch>
        </p:blipFill>
        <p:spPr>
          <a:xfrm>
            <a:off x="235490" y="270399"/>
            <a:ext cx="792422" cy="792422"/>
          </a:xfrm>
          <a:prstGeom prst="rect">
            <a:avLst/>
          </a:prstGeom>
        </p:spPr>
      </p:pic>
      <p:sp>
        <p:nvSpPr>
          <p:cNvPr id="24" name="TextBox 23">
            <a:extLst>
              <a:ext uri="{FF2B5EF4-FFF2-40B4-BE49-F238E27FC236}">
                <a16:creationId xmlns:a16="http://schemas.microsoft.com/office/drawing/2014/main" id="{519644CC-B32A-D641-83AE-07A1506E2D73}"/>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265314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6" name="Chart 65">
            <a:extLst>
              <a:ext uri="{FF2B5EF4-FFF2-40B4-BE49-F238E27FC236}">
                <a16:creationId xmlns:a16="http://schemas.microsoft.com/office/drawing/2014/main" id="{AB5793D4-9508-7C4D-A741-C065624C8B62}"/>
              </a:ext>
            </a:extLst>
          </p:cNvPr>
          <p:cNvGraphicFramePr/>
          <p:nvPr>
            <p:extLst>
              <p:ext uri="{D42A27DB-BD31-4B8C-83A1-F6EECF244321}">
                <p14:modId xmlns:p14="http://schemas.microsoft.com/office/powerpoint/2010/main" val="2703785959"/>
              </p:ext>
            </p:extLst>
          </p:nvPr>
        </p:nvGraphicFramePr>
        <p:xfrm>
          <a:off x="348995" y="1006921"/>
          <a:ext cx="8586458" cy="317998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A22602BC-A844-1147-BED1-34ACECDA6360}"/>
              </a:ext>
            </a:extLst>
          </p:cNvPr>
          <p:cNvSpPr>
            <a:spLocks noGrp="1"/>
          </p:cNvSpPr>
          <p:nvPr>
            <p:ph type="title"/>
          </p:nvPr>
        </p:nvSpPr>
        <p:spPr/>
        <p:txBody>
          <a:bodyPr>
            <a:noAutofit/>
          </a:bodyPr>
          <a:lstStyle/>
          <a:p>
            <a:r>
              <a:rPr lang="en-US" sz="1750" dirty="0"/>
              <a:t>Global Transactions Leakage by Spend Industries: Top Transactions Industries</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9</a:t>
            </a:fld>
            <a:endParaRPr lang="en-US" dirty="0"/>
          </a:p>
        </p:txBody>
      </p:sp>
      <p:sp>
        <p:nvSpPr>
          <p:cNvPr id="4" name="Text Placeholder 3">
            <a:extLst>
              <a:ext uri="{FF2B5EF4-FFF2-40B4-BE49-F238E27FC236}">
                <a16:creationId xmlns:a16="http://schemas.microsoft.com/office/drawing/2014/main" id="{BB72386E-5CF5-BF49-87C2-EFF835791D43}"/>
              </a:ext>
            </a:extLst>
          </p:cNvPr>
          <p:cNvSpPr>
            <a:spLocks noGrp="1"/>
          </p:cNvSpPr>
          <p:nvPr>
            <p:ph type="body" sz="quarter" idx="11"/>
          </p:nvPr>
        </p:nvSpPr>
        <p:spPr>
          <a:xfrm>
            <a:off x="387350" y="699982"/>
            <a:ext cx="8371970" cy="498598"/>
          </a:xfrm>
        </p:spPr>
        <p:txBody>
          <a:bodyPr/>
          <a:lstStyle/>
          <a:p>
            <a:r>
              <a:rPr lang="en-US" dirty="0"/>
              <a:t>An analysis of the Concur spend for ~5.6K clients from our client base across the highest spend industries has shown that Amex-accepting merchants account for as much as 99% of transactions and no less than 93% of transactions across the ten highest-spend industries</a:t>
            </a:r>
            <a:r>
              <a:rPr lang="en-US" dirty="0">
                <a:solidFill>
                  <a:srgbClr val="162B73"/>
                </a:solidFill>
              </a:rPr>
              <a:t>.</a:t>
            </a:r>
            <a:r>
              <a:rPr lang="en-US" baseline="30000" dirty="0">
                <a:solidFill>
                  <a:srgbClr val="162B73"/>
                </a:solidFill>
              </a:rPr>
              <a:t>1</a:t>
            </a:r>
            <a:endParaRPr lang="en-US" dirty="0"/>
          </a:p>
        </p:txBody>
      </p:sp>
      <p:sp>
        <p:nvSpPr>
          <p:cNvPr id="36" name="Slide Number Placeholder 3"/>
          <p:cNvSpPr txBox="1">
            <a:spLocks/>
          </p:cNvSpPr>
          <p:nvPr/>
        </p:nvSpPr>
        <p:spPr bwMode="gray">
          <a:xfrm>
            <a:off x="8101013" y="4981488"/>
            <a:ext cx="868362" cy="16201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57175" indent="-257175" algn="l" defTabSz="342900" rtl="0" eaLnBrk="1" fontAlgn="base" hangingPunct="1">
              <a:lnSpc>
                <a:spcPct val="100000"/>
              </a:lnSpc>
              <a:spcBef>
                <a:spcPts val="0"/>
              </a:spcBef>
              <a:spcAft>
                <a:spcPts val="0"/>
              </a:spcAft>
              <a:buFont typeface="Arial" charset="0"/>
              <a:buNone/>
              <a:defRPr b="0" i="0" kern="1200">
                <a:solidFill>
                  <a:schemeClr val="bg2"/>
                </a:solidFill>
                <a:latin typeface="BentonSans Light" charset="0"/>
                <a:ea typeface="BentonSans Light" charset="0"/>
                <a:cs typeface="BentonSans Light" charset="0"/>
              </a:defRPr>
            </a:lvl1pPr>
            <a:lvl2pPr marL="170260" indent="-170260" algn="l" defTabSz="342900" rtl="0" eaLnBrk="1" fontAlgn="base" hangingPunct="1">
              <a:lnSpc>
                <a:spcPct val="100000"/>
              </a:lnSpc>
              <a:spcBef>
                <a:spcPts val="0"/>
              </a:spcBef>
              <a:spcAft>
                <a:spcPts val="0"/>
              </a:spcAft>
              <a:buFont typeface="Arial" charset="0"/>
              <a:buChar char="•"/>
              <a:defRPr sz="1350" b="0" i="0" kern="1200">
                <a:solidFill>
                  <a:schemeClr val="bg2"/>
                </a:solidFill>
                <a:latin typeface="BentonSans Light" charset="0"/>
                <a:ea typeface="BentonSans Light" charset="0"/>
                <a:cs typeface="BentonSans Light" charset="0"/>
              </a:defRPr>
            </a:lvl2pPr>
            <a:lvl3pPr marL="558404" indent="-216694" algn="l" defTabSz="342900" rtl="0" eaLnBrk="1" fontAlgn="base" hangingPunct="1">
              <a:lnSpc>
                <a:spcPct val="100000"/>
              </a:lnSpc>
              <a:spcBef>
                <a:spcPts val="0"/>
              </a:spcBef>
              <a:spcAft>
                <a:spcPts val="0"/>
              </a:spcAft>
              <a:buFont typeface="Arial" pitchFamily="34" charset="0"/>
              <a:buChar char="–"/>
              <a:defRPr b="0" i="0" kern="1200">
                <a:solidFill>
                  <a:schemeClr val="bg2"/>
                </a:solidFill>
                <a:latin typeface="BentonSans Light" charset="0"/>
                <a:ea typeface="BentonSans Light" charset="0"/>
                <a:cs typeface="BentonSans Light" charset="0"/>
              </a:defRPr>
            </a:lvl3pPr>
            <a:lvl4pPr marL="862013" indent="-171450"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4pPr>
            <a:lvl5pPr marL="1197769" indent="-169069" algn="l" defTabSz="342900" rtl="0" eaLnBrk="1" fontAlgn="base" hangingPunct="1">
              <a:lnSpc>
                <a:spcPct val="100000"/>
              </a:lnSpc>
              <a:spcBef>
                <a:spcPts val="0"/>
              </a:spcBef>
              <a:spcAft>
                <a:spcPts val="0"/>
              </a:spcAft>
              <a:buFont typeface="Arial"/>
              <a:buChar char="−"/>
              <a:defRPr sz="1200" b="0" i="0" kern="1200">
                <a:solidFill>
                  <a:schemeClr val="bg2"/>
                </a:solidFill>
                <a:latin typeface="BentonSans Light" charset="0"/>
                <a:ea typeface="BentonSans Light" charset="0"/>
                <a:cs typeface="BentonSans Light"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endParaRPr lang="en-US" dirty="0">
              <a:solidFill>
                <a:srgbClr val="002663"/>
              </a:solidFill>
            </a:endParaRPr>
          </a:p>
        </p:txBody>
      </p:sp>
      <p:sp>
        <p:nvSpPr>
          <p:cNvPr id="50" name="Rectangle 49">
            <a:extLst>
              <a:ext uri="{FF2B5EF4-FFF2-40B4-BE49-F238E27FC236}">
                <a16:creationId xmlns:a16="http://schemas.microsoft.com/office/drawing/2014/main" id="{863BC96A-C9F2-EF4C-85EF-48478B29B944}"/>
              </a:ext>
            </a:extLst>
          </p:cNvPr>
          <p:cNvSpPr/>
          <p:nvPr/>
        </p:nvSpPr>
        <p:spPr>
          <a:xfrm>
            <a:off x="91440" y="4453128"/>
            <a:ext cx="5588645" cy="697114"/>
          </a:xfrm>
          <a:prstGeom prst="rect">
            <a:avLst/>
          </a:prstGeom>
        </p:spPr>
        <p:txBody>
          <a:bodyPr wrap="square" lIns="0" tIns="0" rIns="0" bIns="0">
            <a:spAutoFit/>
          </a:bodyPr>
          <a:lstStyle/>
          <a:p>
            <a:pPr marL="109728" indent="-109728" defTabSz="685800" fontAlgn="auto">
              <a:lnSpc>
                <a:spcPct val="90000"/>
              </a:lnSpc>
              <a:spcBef>
                <a:spcPts val="0"/>
              </a:spcBef>
              <a:spcAft>
                <a:spcPts val="300"/>
              </a:spcAft>
              <a:defRPr/>
            </a:pPr>
            <a:r>
              <a:rPr lang="en-US" sz="600" dirty="0">
                <a:solidFill>
                  <a:schemeClr val="accent5"/>
                </a:solidFill>
                <a:latin typeface="Arial" pitchFamily="34" charset="0"/>
                <a:cs typeface="Arial" pitchFamily="34" charset="0"/>
              </a:rPr>
              <a:t>1	A merchant is determined to be Non-American Express accepting if it could not be found as accepting through the supplier match process and it had no previous record of having an American Express transaction within the data set.</a:t>
            </a:r>
          </a:p>
          <a:p>
            <a:pPr marL="109728" indent="-109728" defTabSz="685800" fontAlgn="auto">
              <a:lnSpc>
                <a:spcPct val="90000"/>
              </a:lnSpc>
              <a:spcBef>
                <a:spcPts val="0"/>
              </a:spcBef>
              <a:spcAft>
                <a:spcPts val="300"/>
              </a:spcAft>
              <a:defRPr/>
            </a:pPr>
            <a:r>
              <a:rPr lang="en-US" sz="600" dirty="0">
                <a:solidFill>
                  <a:schemeClr val="accent5"/>
                </a:solidFill>
                <a:latin typeface="Arial" pitchFamily="34" charset="0"/>
                <a:cs typeface="Arial" pitchFamily="34" charset="0"/>
              </a:rPr>
              <a:t>2	The Entertainment spend category includes expenses related to tickets for sporting events, concerts, theatrical productions, et al.</a:t>
            </a:r>
          </a:p>
          <a:p>
            <a:pPr marL="109728" indent="-109728" defTabSz="685800" fontAlgn="auto">
              <a:lnSpc>
                <a:spcPct val="90000"/>
              </a:lnSpc>
              <a:spcBef>
                <a:spcPts val="0"/>
              </a:spcBef>
              <a:spcAft>
                <a:spcPts val="300"/>
              </a:spcAft>
              <a:defRPr/>
            </a:pPr>
            <a:r>
              <a:rPr lang="en-US" sz="600" dirty="0">
                <a:solidFill>
                  <a:schemeClr val="accent5"/>
                </a:solidFill>
                <a:latin typeface="Arial" pitchFamily="34" charset="0"/>
                <a:cs typeface="Arial" pitchFamily="34" charset="0"/>
              </a:rPr>
              <a:t>3	The Training spend category includes expenses related to employee training registration fees, supplies, et al.</a:t>
            </a:r>
          </a:p>
          <a:p>
            <a:pPr defTabSz="457109">
              <a:lnSpc>
                <a:spcPct val="90000"/>
              </a:lnSpc>
              <a:spcAft>
                <a:spcPts val="300"/>
              </a:spcAft>
              <a:defRPr/>
            </a:pPr>
            <a:r>
              <a:rPr lang="en-US" sz="600" dirty="0">
                <a:solidFill>
                  <a:schemeClr val="accent5"/>
                </a:solidFill>
                <a:ea typeface="BentonSans Book " charset="0"/>
                <a:cs typeface="BentonSans Book " charset="0"/>
              </a:rPr>
              <a:t>Source: Based on American Express Analysis of $38.5B in Charge Volume and 275M Transactions spent across ~5.6K AXP clients. Concur Data includes transactions from January 2018 – December 2018 that have gone through the Concur expense management tool. Analysis conducted by American Express and based solely on data provided by Concur.</a:t>
            </a:r>
          </a:p>
        </p:txBody>
      </p:sp>
      <p:grpSp>
        <p:nvGrpSpPr>
          <p:cNvPr id="67" name="Group 66">
            <a:extLst>
              <a:ext uri="{FF2B5EF4-FFF2-40B4-BE49-F238E27FC236}">
                <a16:creationId xmlns:a16="http://schemas.microsoft.com/office/drawing/2014/main" id="{1DCCF94B-62F0-A74C-BB0B-02897CF9DF59}"/>
              </a:ext>
            </a:extLst>
          </p:cNvPr>
          <p:cNvGrpSpPr/>
          <p:nvPr/>
        </p:nvGrpSpPr>
        <p:grpSpPr>
          <a:xfrm>
            <a:off x="450273" y="1460404"/>
            <a:ext cx="1080655" cy="1080655"/>
            <a:chOff x="-1221348" y="1505580"/>
            <a:chExt cx="1080655" cy="1080655"/>
          </a:xfrm>
        </p:grpSpPr>
        <p:pic>
          <p:nvPicPr>
            <p:cNvPr id="68" name="Picture 67">
              <a:extLst>
                <a:ext uri="{FF2B5EF4-FFF2-40B4-BE49-F238E27FC236}">
                  <a16:creationId xmlns:a16="http://schemas.microsoft.com/office/drawing/2014/main" id="{1B0EA807-F71B-464A-8829-57E97C4CED72}"/>
                </a:ext>
              </a:extLst>
            </p:cNvPr>
            <p:cNvPicPr>
              <a:picLocks noChangeAspect="1"/>
            </p:cNvPicPr>
            <p:nvPr/>
          </p:nvPicPr>
          <p:blipFill rotWithShape="1">
            <a:blip r:embed="rId4"/>
            <a:srcRect l="2344" r="2344"/>
            <a:stretch/>
          </p:blipFill>
          <p:spPr>
            <a:xfrm>
              <a:off x="-1221348" y="1505580"/>
              <a:ext cx="1080655" cy="1080655"/>
            </a:xfrm>
            <a:prstGeom prst="ellipse">
              <a:avLst/>
            </a:prstGeom>
            <a:solidFill>
              <a:schemeClr val="bg2"/>
            </a:solidFill>
          </p:spPr>
        </p:pic>
        <p:sp>
          <p:nvSpPr>
            <p:cNvPr id="69" name="Oval 68">
              <a:extLst>
                <a:ext uri="{FF2B5EF4-FFF2-40B4-BE49-F238E27FC236}">
                  <a16:creationId xmlns:a16="http://schemas.microsoft.com/office/drawing/2014/main" id="{7E0D09A7-CF7A-CE42-85DD-6DDA6A891932}"/>
                </a:ext>
              </a:extLst>
            </p:cNvPr>
            <p:cNvSpPr/>
            <p:nvPr/>
          </p:nvSpPr>
          <p:spPr>
            <a:xfrm>
              <a:off x="-917550" y="1809378"/>
              <a:ext cx="473059" cy="473059"/>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Freeform 69">
              <a:extLst>
                <a:ext uri="{FF2B5EF4-FFF2-40B4-BE49-F238E27FC236}">
                  <a16:creationId xmlns:a16="http://schemas.microsoft.com/office/drawing/2014/main" id="{98A85B80-9097-F74F-BBF8-15BCFE4848D9}"/>
                </a:ext>
              </a:extLst>
            </p:cNvPr>
            <p:cNvSpPr/>
            <p:nvPr/>
          </p:nvSpPr>
          <p:spPr>
            <a:xfrm>
              <a:off x="-788972" y="1901946"/>
              <a:ext cx="215902" cy="287922"/>
            </a:xfrm>
            <a:custGeom>
              <a:avLst/>
              <a:gdLst>
                <a:gd name="connsiteX0" fmla="*/ 126822 w 457117"/>
                <a:gd name="connsiteY0" fmla="*/ 355837 h 609604"/>
                <a:gd name="connsiteX1" fmla="*/ 140291 w 457117"/>
                <a:gd name="connsiteY1" fmla="*/ 361408 h 609604"/>
                <a:gd name="connsiteX2" fmla="*/ 140303 w 457117"/>
                <a:gd name="connsiteY2" fmla="*/ 388357 h 609604"/>
                <a:gd name="connsiteX3" fmla="*/ 65030 w 457117"/>
                <a:gd name="connsiteY3" fmla="*/ 463668 h 609604"/>
                <a:gd name="connsiteX4" fmla="*/ 438067 w 457117"/>
                <a:gd name="connsiteY4" fmla="*/ 463668 h 609604"/>
                <a:gd name="connsiteX5" fmla="*/ 457117 w 457117"/>
                <a:gd name="connsiteY5" fmla="*/ 482718 h 609604"/>
                <a:gd name="connsiteX6" fmla="*/ 438067 w 457117"/>
                <a:gd name="connsiteY6" fmla="*/ 501768 h 609604"/>
                <a:gd name="connsiteX7" fmla="*/ 65030 w 457117"/>
                <a:gd name="connsiteY7" fmla="*/ 501768 h 609604"/>
                <a:gd name="connsiteX8" fmla="*/ 140303 w 457117"/>
                <a:gd name="connsiteY8" fmla="*/ 577079 h 609604"/>
                <a:gd name="connsiteX9" fmla="*/ 140291 w 457117"/>
                <a:gd name="connsiteY9" fmla="*/ 604028 h 609604"/>
                <a:gd name="connsiteX10" fmla="*/ 126816 w 457117"/>
                <a:gd name="connsiteY10" fmla="*/ 609604 h 609604"/>
                <a:gd name="connsiteX11" fmla="*/ 113354 w 457117"/>
                <a:gd name="connsiteY11" fmla="*/ 604016 h 609604"/>
                <a:gd name="connsiteX12" fmla="*/ 5582 w 457117"/>
                <a:gd name="connsiteY12" fmla="*/ 496193 h 609604"/>
                <a:gd name="connsiteX13" fmla="*/ 5582 w 457117"/>
                <a:gd name="connsiteY13" fmla="*/ 469256 h 609604"/>
                <a:gd name="connsiteX14" fmla="*/ 5582 w 457117"/>
                <a:gd name="connsiteY14" fmla="*/ 469243 h 609604"/>
                <a:gd name="connsiteX15" fmla="*/ 113354 w 457117"/>
                <a:gd name="connsiteY15" fmla="*/ 361420 h 609604"/>
                <a:gd name="connsiteX16" fmla="*/ 126822 w 457117"/>
                <a:gd name="connsiteY16" fmla="*/ 355837 h 609604"/>
                <a:gd name="connsiteX17" fmla="*/ 330305 w 457117"/>
                <a:gd name="connsiteY17" fmla="*/ 0 h 609604"/>
                <a:gd name="connsiteX18" fmla="*/ 343769 w 457117"/>
                <a:gd name="connsiteY18" fmla="*/ 5583 h 609604"/>
                <a:gd name="connsiteX19" fmla="*/ 451541 w 457117"/>
                <a:gd name="connsiteY19" fmla="*/ 113406 h 609604"/>
                <a:gd name="connsiteX20" fmla="*/ 451541 w 457117"/>
                <a:gd name="connsiteY20" fmla="*/ 113419 h 609604"/>
                <a:gd name="connsiteX21" fmla="*/ 451541 w 457117"/>
                <a:gd name="connsiteY21" fmla="*/ 140356 h 609604"/>
                <a:gd name="connsiteX22" fmla="*/ 343769 w 457117"/>
                <a:gd name="connsiteY22" fmla="*/ 248179 h 609604"/>
                <a:gd name="connsiteX23" fmla="*/ 330307 w 457117"/>
                <a:gd name="connsiteY23" fmla="*/ 253767 h 609604"/>
                <a:gd name="connsiteX24" fmla="*/ 316832 w 457117"/>
                <a:gd name="connsiteY24" fmla="*/ 248191 h 609604"/>
                <a:gd name="connsiteX25" fmla="*/ 316819 w 457117"/>
                <a:gd name="connsiteY25" fmla="*/ 221242 h 609604"/>
                <a:gd name="connsiteX26" fmla="*/ 392092 w 457117"/>
                <a:gd name="connsiteY26" fmla="*/ 145931 h 609604"/>
                <a:gd name="connsiteX27" fmla="*/ 19055 w 457117"/>
                <a:gd name="connsiteY27" fmla="*/ 145931 h 609604"/>
                <a:gd name="connsiteX28" fmla="*/ 5 w 457117"/>
                <a:gd name="connsiteY28" fmla="*/ 126881 h 609604"/>
                <a:gd name="connsiteX29" fmla="*/ 19055 w 457117"/>
                <a:gd name="connsiteY29" fmla="*/ 107831 h 609604"/>
                <a:gd name="connsiteX30" fmla="*/ 392092 w 457117"/>
                <a:gd name="connsiteY30" fmla="*/ 107831 h 609604"/>
                <a:gd name="connsiteX31" fmla="*/ 316819 w 457117"/>
                <a:gd name="connsiteY31" fmla="*/ 32520 h 609604"/>
                <a:gd name="connsiteX32" fmla="*/ 316832 w 457117"/>
                <a:gd name="connsiteY32" fmla="*/ 5571 h 609604"/>
                <a:gd name="connsiteX33" fmla="*/ 330305 w 457117"/>
                <a:gd name="connsiteY33" fmla="*/ 0 h 60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57117" h="609604">
                  <a:moveTo>
                    <a:pt x="126822" y="355837"/>
                  </a:moveTo>
                  <a:cubicBezTo>
                    <a:pt x="131696" y="355835"/>
                    <a:pt x="136570" y="357693"/>
                    <a:pt x="140291" y="361408"/>
                  </a:cubicBezTo>
                  <a:cubicBezTo>
                    <a:pt x="147733" y="368850"/>
                    <a:pt x="147733" y="380902"/>
                    <a:pt x="140303" y="388357"/>
                  </a:cubicBezTo>
                  <a:lnTo>
                    <a:pt x="65030" y="463668"/>
                  </a:lnTo>
                  <a:lnTo>
                    <a:pt x="438067" y="463668"/>
                  </a:lnTo>
                  <a:cubicBezTo>
                    <a:pt x="448583" y="463668"/>
                    <a:pt x="457117" y="472190"/>
                    <a:pt x="457117" y="482718"/>
                  </a:cubicBezTo>
                  <a:cubicBezTo>
                    <a:pt x="457117" y="493246"/>
                    <a:pt x="448583" y="501768"/>
                    <a:pt x="438067" y="501768"/>
                  </a:cubicBezTo>
                  <a:lnTo>
                    <a:pt x="65030" y="501768"/>
                  </a:lnTo>
                  <a:lnTo>
                    <a:pt x="140303" y="577079"/>
                  </a:lnTo>
                  <a:cubicBezTo>
                    <a:pt x="147733" y="584534"/>
                    <a:pt x="147733" y="596586"/>
                    <a:pt x="140291" y="604028"/>
                  </a:cubicBezTo>
                  <a:cubicBezTo>
                    <a:pt x="136569" y="607737"/>
                    <a:pt x="131693" y="609604"/>
                    <a:pt x="126816" y="609604"/>
                  </a:cubicBezTo>
                  <a:cubicBezTo>
                    <a:pt x="121939" y="609604"/>
                    <a:pt x="117075" y="607737"/>
                    <a:pt x="113354" y="604016"/>
                  </a:cubicBezTo>
                  <a:lnTo>
                    <a:pt x="5582" y="496193"/>
                  </a:lnTo>
                  <a:cubicBezTo>
                    <a:pt x="-1861" y="488750"/>
                    <a:pt x="-1861" y="476685"/>
                    <a:pt x="5582" y="469256"/>
                  </a:cubicBezTo>
                  <a:lnTo>
                    <a:pt x="5582" y="469243"/>
                  </a:lnTo>
                  <a:lnTo>
                    <a:pt x="113354" y="361420"/>
                  </a:lnTo>
                  <a:cubicBezTo>
                    <a:pt x="117075" y="357699"/>
                    <a:pt x="121949" y="355839"/>
                    <a:pt x="126822" y="355837"/>
                  </a:cubicBezTo>
                  <a:close/>
                  <a:moveTo>
                    <a:pt x="330305" y="0"/>
                  </a:moveTo>
                  <a:cubicBezTo>
                    <a:pt x="335180" y="1"/>
                    <a:pt x="340054" y="1862"/>
                    <a:pt x="343769" y="5583"/>
                  </a:cubicBezTo>
                  <a:lnTo>
                    <a:pt x="451541" y="113406"/>
                  </a:lnTo>
                  <a:lnTo>
                    <a:pt x="451541" y="113419"/>
                  </a:lnTo>
                  <a:cubicBezTo>
                    <a:pt x="458970" y="120848"/>
                    <a:pt x="458970" y="132913"/>
                    <a:pt x="451541" y="140356"/>
                  </a:cubicBezTo>
                  <a:lnTo>
                    <a:pt x="343769" y="248179"/>
                  </a:lnTo>
                  <a:cubicBezTo>
                    <a:pt x="340047" y="251900"/>
                    <a:pt x="335183" y="253767"/>
                    <a:pt x="330307" y="253767"/>
                  </a:cubicBezTo>
                  <a:cubicBezTo>
                    <a:pt x="325430" y="253767"/>
                    <a:pt x="320553" y="251900"/>
                    <a:pt x="316832" y="248191"/>
                  </a:cubicBezTo>
                  <a:cubicBezTo>
                    <a:pt x="309390" y="240749"/>
                    <a:pt x="309390" y="228697"/>
                    <a:pt x="316819" y="221242"/>
                  </a:cubicBezTo>
                  <a:lnTo>
                    <a:pt x="392092" y="145931"/>
                  </a:lnTo>
                  <a:lnTo>
                    <a:pt x="19055" y="145931"/>
                  </a:lnTo>
                  <a:cubicBezTo>
                    <a:pt x="8539" y="145931"/>
                    <a:pt x="5" y="137409"/>
                    <a:pt x="5" y="126881"/>
                  </a:cubicBezTo>
                  <a:cubicBezTo>
                    <a:pt x="5" y="116353"/>
                    <a:pt x="8539" y="107831"/>
                    <a:pt x="19055" y="107831"/>
                  </a:cubicBezTo>
                  <a:lnTo>
                    <a:pt x="392092" y="107831"/>
                  </a:lnTo>
                  <a:lnTo>
                    <a:pt x="316819" y="32520"/>
                  </a:lnTo>
                  <a:cubicBezTo>
                    <a:pt x="309390" y="25065"/>
                    <a:pt x="309390" y="13013"/>
                    <a:pt x="316832" y="5571"/>
                  </a:cubicBezTo>
                  <a:cubicBezTo>
                    <a:pt x="320553" y="1856"/>
                    <a:pt x="325430" y="-2"/>
                    <a:pt x="330305" y="0"/>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4" name="TextBox 23">
            <a:extLst>
              <a:ext uri="{FF2B5EF4-FFF2-40B4-BE49-F238E27FC236}">
                <a16:creationId xmlns:a16="http://schemas.microsoft.com/office/drawing/2014/main" id="{C9123F6B-90AF-E449-BE50-BE32037731D3}"/>
              </a:ext>
            </a:extLst>
          </p:cNvPr>
          <p:cNvSpPr txBox="1"/>
          <p:nvPr/>
        </p:nvSpPr>
        <p:spPr>
          <a:xfrm>
            <a:off x="8245296" y="3908529"/>
            <a:ext cx="223845" cy="76944"/>
          </a:xfrm>
          <a:prstGeom prst="rect">
            <a:avLst/>
          </a:prstGeom>
          <a:noFill/>
        </p:spPr>
        <p:txBody>
          <a:bodyPr wrap="square" lIns="0" tIns="0" rIns="0" bIns="0" rtlCol="0">
            <a:spAutoFit/>
          </a:bodyPr>
          <a:lstStyle/>
          <a:p>
            <a:pPr algn="l"/>
            <a:r>
              <a:rPr lang="en-US" sz="500" b="0" i="0" dirty="0">
                <a:latin typeface="+mn-lt"/>
              </a:rPr>
              <a:t>3</a:t>
            </a:r>
          </a:p>
        </p:txBody>
      </p:sp>
      <p:sp>
        <p:nvSpPr>
          <p:cNvPr id="25" name="TextBox 24">
            <a:extLst>
              <a:ext uri="{FF2B5EF4-FFF2-40B4-BE49-F238E27FC236}">
                <a16:creationId xmlns:a16="http://schemas.microsoft.com/office/drawing/2014/main" id="{F42D3202-D7F5-5B4B-A82E-CC9A137A95F0}"/>
              </a:ext>
            </a:extLst>
          </p:cNvPr>
          <p:cNvSpPr txBox="1"/>
          <p:nvPr/>
        </p:nvSpPr>
        <p:spPr>
          <a:xfrm>
            <a:off x="5200667" y="3908529"/>
            <a:ext cx="223845" cy="76944"/>
          </a:xfrm>
          <a:prstGeom prst="rect">
            <a:avLst/>
          </a:prstGeom>
          <a:noFill/>
        </p:spPr>
        <p:txBody>
          <a:bodyPr wrap="square" lIns="0" tIns="0" rIns="0" bIns="0" rtlCol="0">
            <a:spAutoFit/>
          </a:bodyPr>
          <a:lstStyle/>
          <a:p>
            <a:pPr algn="l"/>
            <a:r>
              <a:rPr lang="en-US" sz="500" b="0" i="0" dirty="0">
                <a:latin typeface="+mn-lt"/>
              </a:rPr>
              <a:t>2</a:t>
            </a:r>
          </a:p>
        </p:txBody>
      </p:sp>
      <p:sp>
        <p:nvSpPr>
          <p:cNvPr id="15" name="TextBox 14">
            <a:extLst>
              <a:ext uri="{FF2B5EF4-FFF2-40B4-BE49-F238E27FC236}">
                <a16:creationId xmlns:a16="http://schemas.microsoft.com/office/drawing/2014/main" id="{93839160-95A4-AA4A-A1A1-5EA26197119F}"/>
              </a:ext>
            </a:extLst>
          </p:cNvPr>
          <p:cNvSpPr txBox="1"/>
          <p:nvPr/>
        </p:nvSpPr>
        <p:spPr>
          <a:xfrm>
            <a:off x="1203824" y="2919470"/>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749013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a:xfrm>
            <a:off x="1122556" y="638777"/>
            <a:ext cx="7636764" cy="308418"/>
          </a:xfrm>
        </p:spPr>
        <p:txBody>
          <a:bodyPr/>
          <a:lstStyle/>
          <a:p>
            <a:r>
              <a:rPr lang="en-US" dirty="0"/>
              <a:t>Ireland</a:t>
            </a:r>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96% of spend and 93%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1789684972"/>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2825539482"/>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536EADC9-EBAD-8844-BD50-EEB3E8E6288E}"/>
              </a:ext>
            </a:extLst>
          </p:cNvPr>
          <p:cNvPicPr>
            <a:picLocks noChangeAspect="1"/>
          </p:cNvPicPr>
          <p:nvPr/>
        </p:nvPicPr>
        <p:blipFill>
          <a:blip r:embed="rId5"/>
          <a:stretch>
            <a:fillRect/>
          </a:stretch>
        </p:blipFill>
        <p:spPr>
          <a:xfrm>
            <a:off x="237744" y="270399"/>
            <a:ext cx="795528" cy="795528"/>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90</a:t>
            </a:fld>
            <a:endParaRPr lang="en-US" dirty="0"/>
          </a:p>
        </p:txBody>
      </p:sp>
    </p:spTree>
    <p:extLst>
      <p:ext uri="{BB962C8B-B14F-4D97-AF65-F5344CB8AC3E}">
        <p14:creationId xmlns:p14="http://schemas.microsoft.com/office/powerpoint/2010/main" val="3698465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Ireland</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91</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2988868114"/>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7288"/>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5" name="Picture 24">
            <a:extLst>
              <a:ext uri="{FF2B5EF4-FFF2-40B4-BE49-F238E27FC236}">
                <a16:creationId xmlns:a16="http://schemas.microsoft.com/office/drawing/2014/main" id="{D8C632C3-F077-284F-85D4-87C7850B1D1B}"/>
              </a:ext>
            </a:extLst>
          </p:cNvPr>
          <p:cNvPicPr>
            <a:picLocks noChangeAspect="1"/>
          </p:cNvPicPr>
          <p:nvPr/>
        </p:nvPicPr>
        <p:blipFill>
          <a:blip r:embed="rId4"/>
          <a:stretch>
            <a:fillRect/>
          </a:stretch>
        </p:blipFill>
        <p:spPr>
          <a:xfrm>
            <a:off x="237744" y="270399"/>
            <a:ext cx="795528" cy="795528"/>
          </a:xfrm>
          <a:prstGeom prst="rect">
            <a:avLst/>
          </a:prstGeom>
        </p:spPr>
      </p:pic>
      <p:sp>
        <p:nvSpPr>
          <p:cNvPr id="24" name="TextBox 23">
            <a:extLst>
              <a:ext uri="{FF2B5EF4-FFF2-40B4-BE49-F238E27FC236}">
                <a16:creationId xmlns:a16="http://schemas.microsoft.com/office/drawing/2014/main" id="{A8F5B25B-29BD-2743-8716-DC5665E4DD3E}"/>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660276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556" y="638777"/>
            <a:ext cx="7636764" cy="308418"/>
          </a:xfrm>
        </p:spPr>
        <p:txBody>
          <a:bodyPr/>
          <a:lstStyle/>
          <a:p>
            <a:r>
              <a:rPr lang="en-GB" dirty="0"/>
              <a:t>Ireland</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92</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2672726925"/>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76FC9AF1-8807-7F40-BD6A-9C0CE39F4E51}"/>
              </a:ext>
            </a:extLst>
          </p:cNvPr>
          <p:cNvPicPr>
            <a:picLocks noChangeAspect="1"/>
          </p:cNvPicPr>
          <p:nvPr/>
        </p:nvPicPr>
        <p:blipFill>
          <a:blip r:embed="rId4"/>
          <a:stretch>
            <a:fillRect/>
          </a:stretch>
        </p:blipFill>
        <p:spPr>
          <a:xfrm>
            <a:off x="237744" y="270399"/>
            <a:ext cx="795528" cy="795528"/>
          </a:xfrm>
          <a:prstGeom prst="rect">
            <a:avLst/>
          </a:prstGeom>
        </p:spPr>
      </p:pic>
      <p:sp>
        <p:nvSpPr>
          <p:cNvPr id="24" name="TextBox 23">
            <a:extLst>
              <a:ext uri="{FF2B5EF4-FFF2-40B4-BE49-F238E27FC236}">
                <a16:creationId xmlns:a16="http://schemas.microsoft.com/office/drawing/2014/main" id="{3E0D5EFE-FB69-6543-8C87-6DFDF05F53C4}"/>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2857742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GB" dirty="0"/>
              <a:t>Israel</a:t>
            </a:r>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93% of spend and 88%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842336533"/>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1982728693"/>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13654BF9-39BC-E84B-B64F-3FB6511CBE5D}"/>
              </a:ext>
            </a:extLst>
          </p:cNvPr>
          <p:cNvPicPr>
            <a:picLocks noChangeAspect="1"/>
          </p:cNvPicPr>
          <p:nvPr/>
        </p:nvPicPr>
        <p:blipFill>
          <a:blip r:embed="rId5"/>
          <a:stretch>
            <a:fillRect/>
          </a:stretch>
        </p:blipFill>
        <p:spPr>
          <a:xfrm>
            <a:off x="235490" y="274320"/>
            <a:ext cx="795528" cy="795528"/>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93</a:t>
            </a:fld>
            <a:endParaRPr lang="en-US" dirty="0"/>
          </a:p>
        </p:txBody>
      </p:sp>
    </p:spTree>
    <p:extLst>
      <p:ext uri="{BB962C8B-B14F-4D97-AF65-F5344CB8AC3E}">
        <p14:creationId xmlns:p14="http://schemas.microsoft.com/office/powerpoint/2010/main" val="4240323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Israel</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94</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528572085"/>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5" name="Picture 24">
            <a:extLst>
              <a:ext uri="{FF2B5EF4-FFF2-40B4-BE49-F238E27FC236}">
                <a16:creationId xmlns:a16="http://schemas.microsoft.com/office/drawing/2014/main" id="{65703DF4-C0BD-204A-8391-675BCC33FDA2}"/>
              </a:ext>
            </a:extLst>
          </p:cNvPr>
          <p:cNvPicPr>
            <a:picLocks noChangeAspect="1"/>
          </p:cNvPicPr>
          <p:nvPr/>
        </p:nvPicPr>
        <p:blipFill>
          <a:blip r:embed="rId4"/>
          <a:stretch>
            <a:fillRect/>
          </a:stretch>
        </p:blipFill>
        <p:spPr>
          <a:xfrm>
            <a:off x="235490" y="274320"/>
            <a:ext cx="795528" cy="795528"/>
          </a:xfrm>
          <a:prstGeom prst="rect">
            <a:avLst/>
          </a:prstGeom>
        </p:spPr>
      </p:pic>
      <p:sp>
        <p:nvSpPr>
          <p:cNvPr id="24" name="TextBox 23">
            <a:extLst>
              <a:ext uri="{FF2B5EF4-FFF2-40B4-BE49-F238E27FC236}">
                <a16:creationId xmlns:a16="http://schemas.microsoft.com/office/drawing/2014/main" id="{A5096539-9D5F-6444-899E-0B368875D680}"/>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4212789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Israel</a:t>
            </a:r>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95</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1136622783"/>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160D10F4-CB5F-1F4D-8061-2AE7241B3410}"/>
              </a:ext>
            </a:extLst>
          </p:cNvPr>
          <p:cNvPicPr>
            <a:picLocks noChangeAspect="1"/>
          </p:cNvPicPr>
          <p:nvPr/>
        </p:nvPicPr>
        <p:blipFill>
          <a:blip r:embed="rId4"/>
          <a:stretch>
            <a:fillRect/>
          </a:stretch>
        </p:blipFill>
        <p:spPr>
          <a:xfrm>
            <a:off x="235490" y="274320"/>
            <a:ext cx="795528" cy="795528"/>
          </a:xfrm>
          <a:prstGeom prst="rect">
            <a:avLst/>
          </a:prstGeom>
        </p:spPr>
      </p:pic>
      <p:sp>
        <p:nvSpPr>
          <p:cNvPr id="24" name="TextBox 23">
            <a:extLst>
              <a:ext uri="{FF2B5EF4-FFF2-40B4-BE49-F238E27FC236}">
                <a16:creationId xmlns:a16="http://schemas.microsoft.com/office/drawing/2014/main" id="{EBDF84FF-A6D7-C54D-AF25-941B49973ECB}"/>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4083148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US" dirty="0"/>
              <a:t>Italy</a:t>
            </a:r>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97% of spend and 91%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1298635336"/>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2335233283"/>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20FDDC09-90C6-4E4C-9884-19BBB2F90C6E}"/>
              </a:ext>
            </a:extLst>
          </p:cNvPr>
          <p:cNvPicPr>
            <a:picLocks noChangeAspect="1"/>
          </p:cNvPicPr>
          <p:nvPr/>
        </p:nvPicPr>
        <p:blipFill>
          <a:blip r:embed="rId5"/>
          <a:stretch>
            <a:fillRect/>
          </a:stretch>
        </p:blipFill>
        <p:spPr>
          <a:xfrm>
            <a:off x="237744" y="270399"/>
            <a:ext cx="795528" cy="795528"/>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96</a:t>
            </a:fld>
            <a:endParaRPr lang="en-US" dirty="0"/>
          </a:p>
        </p:txBody>
      </p:sp>
    </p:spTree>
    <p:extLst>
      <p:ext uri="{BB962C8B-B14F-4D97-AF65-F5344CB8AC3E}">
        <p14:creationId xmlns:p14="http://schemas.microsoft.com/office/powerpoint/2010/main" val="1262948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Italy</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97</a:t>
            </a:fld>
            <a:endParaRPr lang="en-US" dirty="0"/>
          </a:p>
        </p:txBody>
      </p:sp>
      <p:graphicFrame>
        <p:nvGraphicFramePr>
          <p:cNvPr id="4" name="Chart 3">
            <a:extLst>
              <a:ext uri="{FF2B5EF4-FFF2-40B4-BE49-F238E27FC236}">
                <a16:creationId xmlns:a16="http://schemas.microsoft.com/office/drawing/2014/main" id="{E8FC4E16-E4ED-8249-98DA-E8B9209383C3}"/>
              </a:ext>
            </a:extLst>
          </p:cNvPr>
          <p:cNvGraphicFramePr/>
          <p:nvPr>
            <p:extLst>
              <p:ext uri="{D42A27DB-BD31-4B8C-83A1-F6EECF244321}">
                <p14:modId xmlns:p14="http://schemas.microsoft.com/office/powerpoint/2010/main" val="2156962917"/>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DC2CD3CA-8229-5A40-8D29-45713354A81A}"/>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30" name="Freeform 3">
              <a:extLst>
                <a:ext uri="{FF2B5EF4-FFF2-40B4-BE49-F238E27FC236}">
                  <a16:creationId xmlns:a16="http://schemas.microsoft.com/office/drawing/2014/main" id="{5CD89260-775F-9442-97AE-B99899FC3F5F}"/>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3BAA1946-14F3-D743-ADA4-AC55B701E021}"/>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a:extLst>
                <a:ext uri="{FF2B5EF4-FFF2-40B4-BE49-F238E27FC236}">
                  <a16:creationId xmlns:a16="http://schemas.microsoft.com/office/drawing/2014/main" id="{B7BBDE9E-FC54-9342-8684-AD5EF9FFB7DF}"/>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3" name="Group 32">
            <a:extLst>
              <a:ext uri="{FF2B5EF4-FFF2-40B4-BE49-F238E27FC236}">
                <a16:creationId xmlns:a16="http://schemas.microsoft.com/office/drawing/2014/main" id="{BF598771-6617-FB46-9CF2-91DE8ADDE708}"/>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4" name="Freeform 33">
              <a:extLst>
                <a:ext uri="{FF2B5EF4-FFF2-40B4-BE49-F238E27FC236}">
                  <a16:creationId xmlns:a16="http://schemas.microsoft.com/office/drawing/2014/main" id="{7414A3BB-C4AF-2D43-A381-365B42551FB0}"/>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Group 35">
              <a:extLst>
                <a:ext uri="{FF2B5EF4-FFF2-40B4-BE49-F238E27FC236}">
                  <a16:creationId xmlns:a16="http://schemas.microsoft.com/office/drawing/2014/main" id="{7173541D-3A5D-A445-9D28-94EE4287EA90}"/>
                </a:ext>
              </a:extLst>
            </p:cNvPr>
            <p:cNvGrpSpPr/>
            <p:nvPr/>
          </p:nvGrpSpPr>
          <p:grpSpPr>
            <a:xfrm>
              <a:off x="2148431" y="6909383"/>
              <a:ext cx="1162252" cy="259753"/>
              <a:chOff x="2148431" y="6909383"/>
              <a:chExt cx="1162252" cy="259753"/>
            </a:xfrm>
            <a:grpFill/>
          </p:grpSpPr>
          <p:sp>
            <p:nvSpPr>
              <p:cNvPr id="37" name="Freeform 3">
                <a:extLst>
                  <a:ext uri="{FF2B5EF4-FFF2-40B4-BE49-F238E27FC236}">
                    <a16:creationId xmlns:a16="http://schemas.microsoft.com/office/drawing/2014/main" id="{E7B284B4-25CA-D848-81FB-14CCE59983BF}"/>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id="{A6D71925-795B-CC4C-9BE4-BE4DC4F341A3}"/>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id="{818F6EBC-EF54-6F43-98FE-BB0017249AB9}"/>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37A2EFB9-D03B-1743-9A27-FEEFDA7C39E5}"/>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 name="Group 40">
            <a:extLst>
              <a:ext uri="{FF2B5EF4-FFF2-40B4-BE49-F238E27FC236}">
                <a16:creationId xmlns:a16="http://schemas.microsoft.com/office/drawing/2014/main" id="{B8860C59-9372-8D48-9EC5-F719BBA2092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2" name="Freeform 41">
              <a:extLst>
                <a:ext uri="{FF2B5EF4-FFF2-40B4-BE49-F238E27FC236}">
                  <a16:creationId xmlns:a16="http://schemas.microsoft.com/office/drawing/2014/main" id="{0888C475-E7FD-C64C-8ECE-199479E8031E}"/>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id="{DEEDCA9C-E0EC-A74F-A7C3-055A1AF83F8B}"/>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id="{12BF2EFD-C35A-E14B-BB3F-F399B267CB54}"/>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44">
            <a:extLst>
              <a:ext uri="{FF2B5EF4-FFF2-40B4-BE49-F238E27FC236}">
                <a16:creationId xmlns:a16="http://schemas.microsoft.com/office/drawing/2014/main" id="{C7EBB167-478F-9D44-ADD5-3EFA4D49B2C8}"/>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a:extLst>
              <a:ext uri="{FF2B5EF4-FFF2-40B4-BE49-F238E27FC236}">
                <a16:creationId xmlns:a16="http://schemas.microsoft.com/office/drawing/2014/main" id="{7605CD49-73A7-504F-BF62-CAD065A4ADE9}"/>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5" name="Picture 24">
            <a:extLst>
              <a:ext uri="{FF2B5EF4-FFF2-40B4-BE49-F238E27FC236}">
                <a16:creationId xmlns:a16="http://schemas.microsoft.com/office/drawing/2014/main" id="{38708A15-C2B1-1C40-B1B9-FAB929641F57}"/>
              </a:ext>
            </a:extLst>
          </p:cNvPr>
          <p:cNvPicPr>
            <a:picLocks noChangeAspect="1"/>
          </p:cNvPicPr>
          <p:nvPr/>
        </p:nvPicPr>
        <p:blipFill>
          <a:blip r:embed="rId4"/>
          <a:stretch>
            <a:fillRect/>
          </a:stretch>
        </p:blipFill>
        <p:spPr>
          <a:xfrm>
            <a:off x="237744" y="270399"/>
            <a:ext cx="795528" cy="795528"/>
          </a:xfrm>
          <a:prstGeom prst="rect">
            <a:avLst/>
          </a:prstGeom>
        </p:spPr>
      </p:pic>
      <p:sp>
        <p:nvSpPr>
          <p:cNvPr id="24" name="TextBox 23">
            <a:extLst>
              <a:ext uri="{FF2B5EF4-FFF2-40B4-BE49-F238E27FC236}">
                <a16:creationId xmlns:a16="http://schemas.microsoft.com/office/drawing/2014/main" id="{FF74AC18-A09D-3A4A-83C7-F9A68EF385B4}"/>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4249653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Italy</a:t>
            </a:r>
            <a:endParaRPr lang="en-GB" dirty="0"/>
          </a:p>
        </p:txBody>
      </p:sp>
      <p:sp>
        <p:nvSpPr>
          <p:cNvPr id="3" name="Slide Number Placeholder 2"/>
          <p:cNvSpPr>
            <a:spLocks noGrp="1"/>
          </p:cNvSpPr>
          <p:nvPr>
            <p:ph type="sldNum" sz="quarter" idx="10"/>
          </p:nvPr>
        </p:nvSpPr>
        <p:spPr/>
        <p:txBody>
          <a:bodyPr/>
          <a:lstStyle/>
          <a:p>
            <a:pPr>
              <a:defRPr/>
            </a:pPr>
            <a:fld id="{920384AA-0A71-E644-AEED-65CD2253F2C8}" type="slidenum">
              <a:rPr lang="en-US" smtClean="0"/>
              <a:pPr>
                <a:defRPr/>
              </a:pPr>
              <a:t>98</a:t>
            </a:fld>
            <a:endParaRPr lang="en-US" dirty="0"/>
          </a:p>
        </p:txBody>
      </p:sp>
      <p:graphicFrame>
        <p:nvGraphicFramePr>
          <p:cNvPr id="26" name="Chart 25">
            <a:extLst>
              <a:ext uri="{FF2B5EF4-FFF2-40B4-BE49-F238E27FC236}">
                <a16:creationId xmlns:a16="http://schemas.microsoft.com/office/drawing/2014/main" id="{6FFA4201-0BD9-534A-B467-02E5B84748DE}"/>
              </a:ext>
            </a:extLst>
          </p:cNvPr>
          <p:cNvGraphicFramePr/>
          <p:nvPr>
            <p:extLst>
              <p:ext uri="{D42A27DB-BD31-4B8C-83A1-F6EECF244321}">
                <p14:modId xmlns:p14="http://schemas.microsoft.com/office/powerpoint/2010/main" val="1424600938"/>
              </p:ext>
            </p:extLst>
          </p:nvPr>
        </p:nvGraphicFramePr>
        <p:xfrm>
          <a:off x="235490" y="1163171"/>
          <a:ext cx="8523830" cy="3213848"/>
        </p:xfrm>
        <a:graphic>
          <a:graphicData uri="http://schemas.openxmlformats.org/drawingml/2006/chart">
            <c:chart xmlns:c="http://schemas.openxmlformats.org/drawingml/2006/chart" xmlns:r="http://schemas.openxmlformats.org/officeDocument/2006/relationships" r:id="rId3"/>
          </a:graphicData>
        </a:graphic>
      </p:graphicFrame>
      <p:grpSp>
        <p:nvGrpSpPr>
          <p:cNvPr id="27" name="Group 26">
            <a:extLst>
              <a:ext uri="{FF2B5EF4-FFF2-40B4-BE49-F238E27FC236}">
                <a16:creationId xmlns:a16="http://schemas.microsoft.com/office/drawing/2014/main" id="{272C8A4E-5BB5-A342-9830-1BE63500C07C}"/>
              </a:ext>
            </a:extLst>
          </p:cNvPr>
          <p:cNvGrpSpPr>
            <a:grpSpLocks noChangeAspect="1"/>
          </p:cNvGrpSpPr>
          <p:nvPr/>
        </p:nvGrpSpPr>
        <p:grpSpPr>
          <a:xfrm>
            <a:off x="5989320" y="3534666"/>
            <a:ext cx="396665" cy="274320"/>
            <a:chOff x="8082086" y="11384257"/>
            <a:chExt cx="1551946" cy="1073272"/>
          </a:xfrm>
          <a:solidFill>
            <a:schemeClr val="bg1"/>
          </a:solidFill>
        </p:grpSpPr>
        <p:sp>
          <p:nvSpPr>
            <p:cNvPr id="29" name="Freeform 3">
              <a:extLst>
                <a:ext uri="{FF2B5EF4-FFF2-40B4-BE49-F238E27FC236}">
                  <a16:creationId xmlns:a16="http://schemas.microsoft.com/office/drawing/2014/main" id="{336FA300-0756-1547-B30E-301F8D66C191}"/>
                </a:ext>
              </a:extLst>
            </p:cNvPr>
            <p:cNvSpPr/>
            <p:nvPr/>
          </p:nvSpPr>
          <p:spPr>
            <a:xfrm>
              <a:off x="8082086" y="11387922"/>
              <a:ext cx="172974" cy="1069607"/>
            </a:xfrm>
            <a:custGeom>
              <a:avLst/>
              <a:gdLst>
                <a:gd name="connsiteX0" fmla="*/ 86487 w 172974"/>
                <a:gd name="connsiteY0" fmla="*/ 0 h 1069607"/>
                <a:gd name="connsiteX1" fmla="*/ 0 w 172974"/>
                <a:gd name="connsiteY1" fmla="*/ 86411 h 1069607"/>
                <a:gd name="connsiteX2" fmla="*/ 0 w 172974"/>
                <a:gd name="connsiteY2" fmla="*/ 645719 h 1069607"/>
                <a:gd name="connsiteX3" fmla="*/ 59538 w 172974"/>
                <a:gd name="connsiteY3" fmla="*/ 645719 h 1069607"/>
                <a:gd name="connsiteX4" fmla="*/ 59538 w 172974"/>
                <a:gd name="connsiteY4" fmla="*/ 1012888 h 1069607"/>
                <a:gd name="connsiteX5" fmla="*/ 116256 w 172974"/>
                <a:gd name="connsiteY5" fmla="*/ 1069607 h 1069607"/>
                <a:gd name="connsiteX6" fmla="*/ 172974 w 172974"/>
                <a:gd name="connsiteY6" fmla="*/ 1012888 h 1069607"/>
                <a:gd name="connsiteX7" fmla="*/ 172974 w 172974"/>
                <a:gd name="connsiteY7" fmla="*/ 645719 h 1069607"/>
                <a:gd name="connsiteX8" fmla="*/ 172974 w 172974"/>
                <a:gd name="connsiteY8" fmla="*/ 640245 h 1069607"/>
                <a:gd name="connsiteX9" fmla="*/ 172974 w 172974"/>
                <a:gd name="connsiteY9" fmla="*/ 86411 h 1069607"/>
                <a:gd name="connsiteX10" fmla="*/ 86487 w 172974"/>
                <a:gd name="connsiteY10" fmla="*/ 0 h 1069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2974" h="1069607">
                  <a:moveTo>
                    <a:pt x="86487" y="0"/>
                  </a:moveTo>
                  <a:cubicBezTo>
                    <a:pt x="38646" y="0"/>
                    <a:pt x="0" y="38646"/>
                    <a:pt x="0" y="86411"/>
                  </a:cubicBezTo>
                  <a:lnTo>
                    <a:pt x="0" y="645719"/>
                  </a:lnTo>
                  <a:lnTo>
                    <a:pt x="59538" y="645719"/>
                  </a:lnTo>
                  <a:lnTo>
                    <a:pt x="59538" y="1012888"/>
                  </a:lnTo>
                  <a:cubicBezTo>
                    <a:pt x="59538" y="1044232"/>
                    <a:pt x="84823" y="1069607"/>
                    <a:pt x="116256" y="1069607"/>
                  </a:cubicBezTo>
                  <a:cubicBezTo>
                    <a:pt x="147599" y="1069607"/>
                    <a:pt x="172974" y="1044232"/>
                    <a:pt x="172974" y="1012888"/>
                  </a:cubicBezTo>
                  <a:lnTo>
                    <a:pt x="172974" y="645719"/>
                  </a:lnTo>
                  <a:lnTo>
                    <a:pt x="172974" y="640245"/>
                  </a:lnTo>
                  <a:lnTo>
                    <a:pt x="172974" y="86411"/>
                  </a:lnTo>
                  <a:cubicBezTo>
                    <a:pt x="172974" y="38646"/>
                    <a:pt x="134087" y="0"/>
                    <a:pt x="86487"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a:extLst>
                <a:ext uri="{FF2B5EF4-FFF2-40B4-BE49-F238E27FC236}">
                  <a16:creationId xmlns:a16="http://schemas.microsoft.com/office/drawing/2014/main" id="{911C5120-22A0-1C43-A867-138BD862405A}"/>
                </a:ext>
              </a:extLst>
            </p:cNvPr>
            <p:cNvSpPr/>
            <p:nvPr/>
          </p:nvSpPr>
          <p:spPr>
            <a:xfrm>
              <a:off x="8352126" y="11462929"/>
              <a:ext cx="944141" cy="944066"/>
            </a:xfrm>
            <a:custGeom>
              <a:avLst/>
              <a:gdLst>
                <a:gd name="connsiteX0" fmla="*/ 944143 w 944143"/>
                <a:gd name="connsiteY0" fmla="*/ 472072 h 944067"/>
                <a:gd name="connsiteX1" fmla="*/ 472072 w 944143"/>
                <a:gd name="connsiteY1" fmla="*/ 944067 h 944067"/>
                <a:gd name="connsiteX2" fmla="*/ 0 w 944143"/>
                <a:gd name="connsiteY2" fmla="*/ 472072 h 944067"/>
                <a:gd name="connsiteX3" fmla="*/ 472072 w 944143"/>
                <a:gd name="connsiteY3" fmla="*/ 0 h 944067"/>
                <a:gd name="connsiteX4" fmla="*/ 944143 w 944143"/>
                <a:gd name="connsiteY4" fmla="*/ 472072 h 9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44143" h="944067">
                  <a:moveTo>
                    <a:pt x="944143" y="472072"/>
                  </a:moveTo>
                  <a:cubicBezTo>
                    <a:pt x="944143" y="732777"/>
                    <a:pt x="732777" y="944067"/>
                    <a:pt x="472072" y="944067"/>
                  </a:cubicBezTo>
                  <a:cubicBezTo>
                    <a:pt x="211366" y="944067"/>
                    <a:pt x="0" y="732777"/>
                    <a:pt x="0" y="472072"/>
                  </a:cubicBezTo>
                  <a:cubicBezTo>
                    <a:pt x="0" y="211366"/>
                    <a:pt x="211366" y="0"/>
                    <a:pt x="472072" y="0"/>
                  </a:cubicBezTo>
                  <a:cubicBezTo>
                    <a:pt x="732777" y="0"/>
                    <a:pt x="944143" y="211366"/>
                    <a:pt x="944143" y="47207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5" name="Freeform 3">
              <a:extLst>
                <a:ext uri="{FF2B5EF4-FFF2-40B4-BE49-F238E27FC236}">
                  <a16:creationId xmlns:a16="http://schemas.microsoft.com/office/drawing/2014/main" id="{707C739D-7100-6B4E-9B72-27E3E40DFA4C}"/>
                </a:ext>
              </a:extLst>
            </p:cNvPr>
            <p:cNvSpPr/>
            <p:nvPr/>
          </p:nvSpPr>
          <p:spPr>
            <a:xfrm>
              <a:off x="9374825" y="11384257"/>
              <a:ext cx="259207" cy="1073264"/>
            </a:xfrm>
            <a:custGeom>
              <a:avLst/>
              <a:gdLst>
                <a:gd name="connsiteX0" fmla="*/ 210287 w 259207"/>
                <a:gd name="connsiteY0" fmla="*/ 265849 h 1073264"/>
                <a:gd name="connsiteX1" fmla="*/ 154724 w 259207"/>
                <a:gd name="connsiteY1" fmla="*/ 265849 h 1073264"/>
                <a:gd name="connsiteX2" fmla="*/ 154724 w 259207"/>
                <a:gd name="connsiteY2" fmla="*/ 20231 h 1073264"/>
                <a:gd name="connsiteX3" fmla="*/ 130759 w 259207"/>
                <a:gd name="connsiteY3" fmla="*/ 0 h 1073264"/>
                <a:gd name="connsiteX4" fmla="*/ 106299 w 259207"/>
                <a:gd name="connsiteY4" fmla="*/ 20231 h 1073264"/>
                <a:gd name="connsiteX5" fmla="*/ 106299 w 259207"/>
                <a:gd name="connsiteY5" fmla="*/ 265849 h 1073264"/>
                <a:gd name="connsiteX6" fmla="*/ 72720 w 259207"/>
                <a:gd name="connsiteY6" fmla="*/ 265849 h 1073264"/>
                <a:gd name="connsiteX7" fmla="*/ 48501 w 259207"/>
                <a:gd name="connsiteY7" fmla="*/ 265849 h 1073264"/>
                <a:gd name="connsiteX8" fmla="*/ 48501 w 259207"/>
                <a:gd name="connsiteY8" fmla="*/ 20231 h 1073264"/>
                <a:gd name="connsiteX9" fmla="*/ 24460 w 259207"/>
                <a:gd name="connsiteY9" fmla="*/ 0 h 1073264"/>
                <a:gd name="connsiteX10" fmla="*/ 0 w 259207"/>
                <a:gd name="connsiteY10" fmla="*/ 20231 h 1073264"/>
                <a:gd name="connsiteX11" fmla="*/ 0 w 259207"/>
                <a:gd name="connsiteY11" fmla="*/ 342392 h 1073264"/>
                <a:gd name="connsiteX12" fmla="*/ 660 w 259207"/>
                <a:gd name="connsiteY12" fmla="*/ 342392 h 1073264"/>
                <a:gd name="connsiteX13" fmla="*/ 0 w 259207"/>
                <a:gd name="connsiteY13" fmla="*/ 348933 h 1073264"/>
                <a:gd name="connsiteX14" fmla="*/ 72720 w 259207"/>
                <a:gd name="connsiteY14" fmla="*/ 426060 h 1073264"/>
                <a:gd name="connsiteX15" fmla="*/ 72720 w 259207"/>
                <a:gd name="connsiteY15" fmla="*/ 1016622 h 1073264"/>
                <a:gd name="connsiteX16" fmla="*/ 129604 w 259207"/>
                <a:gd name="connsiteY16" fmla="*/ 1073264 h 1073264"/>
                <a:gd name="connsiteX17" fmla="*/ 186322 w 259207"/>
                <a:gd name="connsiteY17" fmla="*/ 1016622 h 1073264"/>
                <a:gd name="connsiteX18" fmla="*/ 186322 w 259207"/>
                <a:gd name="connsiteY18" fmla="*/ 426060 h 1073264"/>
                <a:gd name="connsiteX19" fmla="*/ 259207 w 259207"/>
                <a:gd name="connsiteY19" fmla="*/ 348933 h 1073264"/>
                <a:gd name="connsiteX20" fmla="*/ 259207 w 259207"/>
                <a:gd name="connsiteY20" fmla="*/ 265849 h 1073264"/>
                <a:gd name="connsiteX21" fmla="*/ 259207 w 259207"/>
                <a:gd name="connsiteY21" fmla="*/ 20231 h 1073264"/>
                <a:gd name="connsiteX22" fmla="*/ 235331 w 259207"/>
                <a:gd name="connsiteY22" fmla="*/ 0 h 1073264"/>
                <a:gd name="connsiteX23" fmla="*/ 210706 w 259207"/>
                <a:gd name="connsiteY23" fmla="*/ 20231 h 1073264"/>
                <a:gd name="connsiteX24" fmla="*/ 210706 w 259207"/>
                <a:gd name="connsiteY24" fmla="*/ 265849 h 1073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259207" h="1073264">
                  <a:moveTo>
                    <a:pt x="210287" y="265849"/>
                  </a:moveTo>
                  <a:lnTo>
                    <a:pt x="154724" y="265849"/>
                  </a:lnTo>
                  <a:lnTo>
                    <a:pt x="154724" y="20231"/>
                  </a:lnTo>
                  <a:cubicBezTo>
                    <a:pt x="154724" y="9119"/>
                    <a:pt x="141961" y="0"/>
                    <a:pt x="130759" y="0"/>
                  </a:cubicBezTo>
                  <a:cubicBezTo>
                    <a:pt x="119482" y="0"/>
                    <a:pt x="106299" y="9119"/>
                    <a:pt x="106299" y="20231"/>
                  </a:cubicBezTo>
                  <a:lnTo>
                    <a:pt x="106299" y="265849"/>
                  </a:lnTo>
                  <a:lnTo>
                    <a:pt x="72720" y="265849"/>
                  </a:lnTo>
                  <a:lnTo>
                    <a:pt x="48501" y="265849"/>
                  </a:lnTo>
                  <a:lnTo>
                    <a:pt x="48501" y="20231"/>
                  </a:lnTo>
                  <a:cubicBezTo>
                    <a:pt x="48501" y="9119"/>
                    <a:pt x="35738" y="0"/>
                    <a:pt x="24460" y="0"/>
                  </a:cubicBezTo>
                  <a:cubicBezTo>
                    <a:pt x="13259" y="0"/>
                    <a:pt x="0" y="9119"/>
                    <a:pt x="0" y="20231"/>
                  </a:cubicBezTo>
                  <a:lnTo>
                    <a:pt x="0" y="342392"/>
                  </a:lnTo>
                  <a:lnTo>
                    <a:pt x="660" y="342392"/>
                  </a:lnTo>
                  <a:cubicBezTo>
                    <a:pt x="571" y="344538"/>
                    <a:pt x="0" y="346786"/>
                    <a:pt x="0" y="348933"/>
                  </a:cubicBezTo>
                  <a:cubicBezTo>
                    <a:pt x="0" y="390068"/>
                    <a:pt x="32258" y="423647"/>
                    <a:pt x="72720" y="426060"/>
                  </a:cubicBezTo>
                  <a:lnTo>
                    <a:pt x="72720" y="1016622"/>
                  </a:lnTo>
                  <a:cubicBezTo>
                    <a:pt x="72720" y="1047966"/>
                    <a:pt x="98006" y="1073264"/>
                    <a:pt x="129604" y="1073264"/>
                  </a:cubicBezTo>
                  <a:cubicBezTo>
                    <a:pt x="160871" y="1073264"/>
                    <a:pt x="186322" y="1047966"/>
                    <a:pt x="186322" y="1016622"/>
                  </a:cubicBezTo>
                  <a:lnTo>
                    <a:pt x="186322" y="426060"/>
                  </a:lnTo>
                  <a:cubicBezTo>
                    <a:pt x="226784" y="423647"/>
                    <a:pt x="259207" y="390068"/>
                    <a:pt x="259207" y="348933"/>
                  </a:cubicBezTo>
                  <a:lnTo>
                    <a:pt x="259207" y="265849"/>
                  </a:lnTo>
                  <a:lnTo>
                    <a:pt x="259207" y="20231"/>
                  </a:lnTo>
                  <a:cubicBezTo>
                    <a:pt x="259207" y="9119"/>
                    <a:pt x="246443" y="0"/>
                    <a:pt x="235331" y="0"/>
                  </a:cubicBezTo>
                  <a:cubicBezTo>
                    <a:pt x="224053" y="0"/>
                    <a:pt x="210706" y="9119"/>
                    <a:pt x="210706" y="20231"/>
                  </a:cubicBezTo>
                  <a:lnTo>
                    <a:pt x="210706" y="265849"/>
                  </a:ln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36" name="Group 35">
            <a:extLst>
              <a:ext uri="{FF2B5EF4-FFF2-40B4-BE49-F238E27FC236}">
                <a16:creationId xmlns:a16="http://schemas.microsoft.com/office/drawing/2014/main" id="{EBC2F1D5-EB21-5449-A69C-34A166BB89C4}"/>
              </a:ext>
            </a:extLst>
          </p:cNvPr>
          <p:cNvGrpSpPr>
            <a:grpSpLocks noChangeAspect="1"/>
          </p:cNvGrpSpPr>
          <p:nvPr/>
        </p:nvGrpSpPr>
        <p:grpSpPr>
          <a:xfrm>
            <a:off x="7315200" y="3380707"/>
            <a:ext cx="323744" cy="428279"/>
            <a:chOff x="2148431" y="5631601"/>
            <a:chExt cx="1162252" cy="1537535"/>
          </a:xfrm>
          <a:solidFill>
            <a:schemeClr val="bg1"/>
          </a:solidFill>
        </p:grpSpPr>
        <p:sp>
          <p:nvSpPr>
            <p:cNvPr id="37" name="Freeform 36">
              <a:extLst>
                <a:ext uri="{FF2B5EF4-FFF2-40B4-BE49-F238E27FC236}">
                  <a16:creationId xmlns:a16="http://schemas.microsoft.com/office/drawing/2014/main" id="{E288A20C-5028-3648-A6A0-F74F6DA6BD19}"/>
                </a:ext>
              </a:extLst>
            </p:cNvPr>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Group 37">
              <a:extLst>
                <a:ext uri="{FF2B5EF4-FFF2-40B4-BE49-F238E27FC236}">
                  <a16:creationId xmlns:a16="http://schemas.microsoft.com/office/drawing/2014/main" id="{293D66CE-9705-6C44-8C71-FAC544303859}"/>
                </a:ext>
              </a:extLst>
            </p:cNvPr>
            <p:cNvGrpSpPr/>
            <p:nvPr/>
          </p:nvGrpSpPr>
          <p:grpSpPr>
            <a:xfrm>
              <a:off x="2148431" y="6909383"/>
              <a:ext cx="1162252" cy="259753"/>
              <a:chOff x="2148431" y="6909383"/>
              <a:chExt cx="1162252" cy="259753"/>
            </a:xfrm>
            <a:grpFill/>
          </p:grpSpPr>
          <p:sp>
            <p:nvSpPr>
              <p:cNvPr id="39" name="Freeform 3">
                <a:extLst>
                  <a:ext uri="{FF2B5EF4-FFF2-40B4-BE49-F238E27FC236}">
                    <a16:creationId xmlns:a16="http://schemas.microsoft.com/office/drawing/2014/main" id="{B86BC49F-687E-C941-B316-E43684F74F04}"/>
                  </a:ext>
                </a:extLst>
              </p:cNvPr>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id="{D048105A-D4A5-2448-AB70-8FE9678AF015}"/>
                  </a:ext>
                </a:extLst>
              </p:cNvPr>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id="{11F0DA85-BD78-C04F-8558-D80EB625CEB5}"/>
                  </a:ext>
                </a:extLst>
              </p:cNvPr>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id="{650E67FA-440D-E547-895F-63E76301E207}"/>
                  </a:ext>
                </a:extLst>
              </p:cNvPr>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Group 42">
            <a:extLst>
              <a:ext uri="{FF2B5EF4-FFF2-40B4-BE49-F238E27FC236}">
                <a16:creationId xmlns:a16="http://schemas.microsoft.com/office/drawing/2014/main" id="{CCBB7911-1643-5342-A354-91FDB1CF6348}"/>
              </a:ext>
            </a:extLst>
          </p:cNvPr>
          <p:cNvGrpSpPr>
            <a:grpSpLocks noChangeAspect="1"/>
          </p:cNvGrpSpPr>
          <p:nvPr/>
        </p:nvGrpSpPr>
        <p:grpSpPr>
          <a:xfrm>
            <a:off x="4754880" y="3582806"/>
            <a:ext cx="320040" cy="226180"/>
            <a:chOff x="12422526" y="7894806"/>
            <a:chExt cx="514452" cy="363576"/>
          </a:xfrm>
          <a:solidFill>
            <a:schemeClr val="bg1"/>
          </a:solidFill>
        </p:grpSpPr>
        <p:sp>
          <p:nvSpPr>
            <p:cNvPr id="44" name="Freeform 43">
              <a:extLst>
                <a:ext uri="{FF2B5EF4-FFF2-40B4-BE49-F238E27FC236}">
                  <a16:creationId xmlns:a16="http://schemas.microsoft.com/office/drawing/2014/main" id="{ED244DD9-2856-9C43-998A-DC1F498898C9}"/>
                </a:ext>
              </a:extLst>
            </p:cNvPr>
            <p:cNvSpPr/>
            <p:nvPr/>
          </p:nvSpPr>
          <p:spPr>
            <a:xfrm>
              <a:off x="12422526"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id="{3313D8F0-001A-E64A-B6CA-A64E3AB81841}"/>
                </a:ext>
              </a:extLst>
            </p:cNvPr>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id="{B5702EC4-544D-BA4E-9946-025C068F6819}"/>
                </a:ext>
              </a:extLst>
            </p:cNvPr>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46">
            <a:extLst>
              <a:ext uri="{FF2B5EF4-FFF2-40B4-BE49-F238E27FC236}">
                <a16:creationId xmlns:a16="http://schemas.microsoft.com/office/drawing/2014/main" id="{12272F74-67D7-A442-9FEA-7461E8FC6694}"/>
              </a:ext>
            </a:extLst>
          </p:cNvPr>
          <p:cNvSpPr>
            <a:spLocks noChangeAspect="1"/>
          </p:cNvSpPr>
          <p:nvPr/>
        </p:nvSpPr>
        <p:spPr>
          <a:xfrm>
            <a:off x="2139696" y="3445972"/>
            <a:ext cx="363014" cy="363014"/>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a:extLst>
              <a:ext uri="{FF2B5EF4-FFF2-40B4-BE49-F238E27FC236}">
                <a16:creationId xmlns:a16="http://schemas.microsoft.com/office/drawing/2014/main" id="{C486FAE9-4328-7049-AE85-860E0ECA1C60}"/>
              </a:ext>
            </a:extLst>
          </p:cNvPr>
          <p:cNvSpPr/>
          <p:nvPr/>
        </p:nvSpPr>
        <p:spPr>
          <a:xfrm>
            <a:off x="3383280" y="3633260"/>
            <a:ext cx="438932" cy="170171"/>
          </a:xfrm>
          <a:custGeom>
            <a:avLst/>
            <a:gdLst>
              <a:gd name="connsiteX0" fmla="*/ 1121541 w 1453779"/>
              <a:gd name="connsiteY0" fmla="*/ 345385 h 563622"/>
              <a:gd name="connsiteX1" fmla="*/ 1230710 w 1453779"/>
              <a:gd name="connsiteY1" fmla="*/ 454554 h 563622"/>
              <a:gd name="connsiteX2" fmla="*/ 1121541 w 1453779"/>
              <a:gd name="connsiteY2" fmla="*/ 563622 h 563622"/>
              <a:gd name="connsiteX3" fmla="*/ 1012359 w 1453779"/>
              <a:gd name="connsiteY3" fmla="*/ 454554 h 563622"/>
              <a:gd name="connsiteX4" fmla="*/ 1121541 w 1453779"/>
              <a:gd name="connsiteY4" fmla="*/ 345385 h 563622"/>
              <a:gd name="connsiteX5" fmla="*/ 329923 w 1453779"/>
              <a:gd name="connsiteY5" fmla="*/ 345385 h 563622"/>
              <a:gd name="connsiteX6" fmla="*/ 439092 w 1453779"/>
              <a:gd name="connsiteY6" fmla="*/ 454554 h 563622"/>
              <a:gd name="connsiteX7" fmla="*/ 329923 w 1453779"/>
              <a:gd name="connsiteY7" fmla="*/ 563622 h 563622"/>
              <a:gd name="connsiteX8" fmla="*/ 220741 w 1453779"/>
              <a:gd name="connsiteY8" fmla="*/ 454554 h 563622"/>
              <a:gd name="connsiteX9" fmla="*/ 329923 w 1453779"/>
              <a:gd name="connsiteY9" fmla="*/ 345385 h 563622"/>
              <a:gd name="connsiteX10" fmla="*/ 547795 w 1453779"/>
              <a:gd name="connsiteY10" fmla="*/ 51443 h 563622"/>
              <a:gd name="connsiteX11" fmla="*/ 525671 w 1453779"/>
              <a:gd name="connsiteY11" fmla="*/ 54048 h 563622"/>
              <a:gd name="connsiteX12" fmla="*/ 368470 w 1453779"/>
              <a:gd name="connsiteY12" fmla="*/ 146314 h 563622"/>
              <a:gd name="connsiteX13" fmla="*/ 386987 w 1453779"/>
              <a:gd name="connsiteY13" fmla="*/ 154823 h 563622"/>
              <a:gd name="connsiteX14" fmla="*/ 576166 w 1453779"/>
              <a:gd name="connsiteY14" fmla="*/ 155280 h 563622"/>
              <a:gd name="connsiteX15" fmla="*/ 552011 w 1453779"/>
              <a:gd name="connsiteY15" fmla="*/ 51686 h 563622"/>
              <a:gd name="connsiteX16" fmla="*/ 547795 w 1453779"/>
              <a:gd name="connsiteY16" fmla="*/ 51443 h 563622"/>
              <a:gd name="connsiteX17" fmla="*/ 601318 w 1453779"/>
              <a:gd name="connsiteY17" fmla="*/ 49679 h 563622"/>
              <a:gd name="connsiteX18" fmla="*/ 624051 w 1453779"/>
              <a:gd name="connsiteY18" fmla="*/ 155279 h 563622"/>
              <a:gd name="connsiteX19" fmla="*/ 878216 w 1453779"/>
              <a:gd name="connsiteY19" fmla="*/ 155279 h 563622"/>
              <a:gd name="connsiteX20" fmla="*/ 901622 w 1453779"/>
              <a:gd name="connsiteY20" fmla="*/ 153273 h 563622"/>
              <a:gd name="connsiteX21" fmla="*/ 884414 w 1453779"/>
              <a:gd name="connsiteY21" fmla="*/ 127555 h 563622"/>
              <a:gd name="connsiteX22" fmla="*/ 822514 w 1453779"/>
              <a:gd name="connsiteY22" fmla="*/ 88096 h 563622"/>
              <a:gd name="connsiteX23" fmla="*/ 726083 w 1453779"/>
              <a:gd name="connsiteY23" fmla="*/ 51000 h 563622"/>
              <a:gd name="connsiteX24" fmla="*/ 610705 w 1453779"/>
              <a:gd name="connsiteY24" fmla="*/ 19 h 563622"/>
              <a:gd name="connsiteX25" fmla="*/ 776462 w 1453779"/>
              <a:gd name="connsiteY25" fmla="*/ 384 h 563622"/>
              <a:gd name="connsiteX26" fmla="*/ 974061 w 1453779"/>
              <a:gd name="connsiteY26" fmla="*/ 119103 h 563622"/>
              <a:gd name="connsiteX27" fmla="*/ 1117571 w 1453779"/>
              <a:gd name="connsiteY27" fmla="*/ 157584 h 563622"/>
              <a:gd name="connsiteX28" fmla="*/ 1407068 w 1453779"/>
              <a:gd name="connsiteY28" fmla="*/ 275212 h 563622"/>
              <a:gd name="connsiteX29" fmla="*/ 1453651 w 1453779"/>
              <a:gd name="connsiteY29" fmla="*/ 370576 h 563622"/>
              <a:gd name="connsiteX30" fmla="*/ 1406267 w 1453779"/>
              <a:gd name="connsiteY30" fmla="*/ 433441 h 563622"/>
              <a:gd name="connsiteX31" fmla="*/ 1266656 w 1453779"/>
              <a:gd name="connsiteY31" fmla="*/ 454091 h 563622"/>
              <a:gd name="connsiteX32" fmla="*/ 1121546 w 1453779"/>
              <a:gd name="connsiteY32" fmla="*/ 309261 h 563622"/>
              <a:gd name="connsiteX33" fmla="*/ 976245 w 1453779"/>
              <a:gd name="connsiteY33" fmla="*/ 454498 h 563622"/>
              <a:gd name="connsiteX34" fmla="*/ 976360 w 1453779"/>
              <a:gd name="connsiteY34" fmla="*/ 455247 h 563622"/>
              <a:gd name="connsiteX35" fmla="*/ 474989 w 1453779"/>
              <a:gd name="connsiteY35" fmla="*/ 455247 h 563622"/>
              <a:gd name="connsiteX36" fmla="*/ 475053 w 1453779"/>
              <a:gd name="connsiteY36" fmla="*/ 454498 h 563622"/>
              <a:gd name="connsiteX37" fmla="*/ 329942 w 1453779"/>
              <a:gd name="connsiteY37" fmla="*/ 309261 h 563622"/>
              <a:gd name="connsiteX38" fmla="*/ 184870 w 1453779"/>
              <a:gd name="connsiteY38" fmla="*/ 452085 h 563622"/>
              <a:gd name="connsiteX39" fmla="*/ 38833 w 1453779"/>
              <a:gd name="connsiteY39" fmla="*/ 439664 h 563622"/>
              <a:gd name="connsiteX40" fmla="*/ 60 w 1453779"/>
              <a:gd name="connsiteY40" fmla="*/ 376101 h 563622"/>
              <a:gd name="connsiteX41" fmla="*/ 4721 w 1453779"/>
              <a:gd name="connsiteY41" fmla="*/ 261229 h 563622"/>
              <a:gd name="connsiteX42" fmla="*/ 73110 w 1453779"/>
              <a:gd name="connsiteY42" fmla="*/ 184394 h 563622"/>
              <a:gd name="connsiteX43" fmla="*/ 232089 w 1453779"/>
              <a:gd name="connsiteY43" fmla="*/ 140160 h 563622"/>
              <a:gd name="connsiteX44" fmla="*/ 572830 w 1453779"/>
              <a:gd name="connsiteY44" fmla="*/ 384 h 563622"/>
              <a:gd name="connsiteX45" fmla="*/ 610705 w 1453779"/>
              <a:gd name="connsiteY45" fmla="*/ 19 h 56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53779" h="563622">
                <a:moveTo>
                  <a:pt x="1121541" y="345385"/>
                </a:moveTo>
                <a:cubicBezTo>
                  <a:pt x="1181929" y="345385"/>
                  <a:pt x="1230710" y="394166"/>
                  <a:pt x="1230710" y="454554"/>
                </a:cubicBezTo>
                <a:cubicBezTo>
                  <a:pt x="1230710" y="514778"/>
                  <a:pt x="1181929" y="563622"/>
                  <a:pt x="1121541" y="563622"/>
                </a:cubicBezTo>
                <a:cubicBezTo>
                  <a:pt x="1061203" y="563622"/>
                  <a:pt x="1012359" y="514778"/>
                  <a:pt x="1012359" y="454554"/>
                </a:cubicBezTo>
                <a:cubicBezTo>
                  <a:pt x="1012359" y="394166"/>
                  <a:pt x="1061203" y="345385"/>
                  <a:pt x="1121541" y="345385"/>
                </a:cubicBezTo>
                <a:close/>
                <a:moveTo>
                  <a:pt x="329923" y="345385"/>
                </a:moveTo>
                <a:cubicBezTo>
                  <a:pt x="390197" y="345385"/>
                  <a:pt x="439092" y="394166"/>
                  <a:pt x="439092" y="454554"/>
                </a:cubicBezTo>
                <a:cubicBezTo>
                  <a:pt x="439092" y="514778"/>
                  <a:pt x="390197" y="563622"/>
                  <a:pt x="329923" y="563622"/>
                </a:cubicBezTo>
                <a:cubicBezTo>
                  <a:pt x="269636" y="563622"/>
                  <a:pt x="220741" y="514778"/>
                  <a:pt x="220741" y="454554"/>
                </a:cubicBezTo>
                <a:cubicBezTo>
                  <a:pt x="220741" y="394166"/>
                  <a:pt x="269636" y="345385"/>
                  <a:pt x="329923" y="345385"/>
                </a:cubicBezTo>
                <a:close/>
                <a:moveTo>
                  <a:pt x="547795" y="51443"/>
                </a:moveTo>
                <a:cubicBezTo>
                  <a:pt x="544194" y="51559"/>
                  <a:pt x="537609" y="52149"/>
                  <a:pt x="525671" y="54048"/>
                </a:cubicBezTo>
                <a:cubicBezTo>
                  <a:pt x="444442" y="66761"/>
                  <a:pt x="367670" y="129219"/>
                  <a:pt x="368470" y="146314"/>
                </a:cubicBezTo>
                <a:cubicBezTo>
                  <a:pt x="368750" y="155000"/>
                  <a:pt x="386987" y="154823"/>
                  <a:pt x="386987" y="154823"/>
                </a:cubicBezTo>
                <a:lnTo>
                  <a:pt x="576166" y="155280"/>
                </a:lnTo>
                <a:lnTo>
                  <a:pt x="552011" y="51686"/>
                </a:lnTo>
                <a:cubicBezTo>
                  <a:pt x="552011" y="51686"/>
                  <a:pt x="551395" y="51327"/>
                  <a:pt x="547795" y="51443"/>
                </a:cubicBezTo>
                <a:close/>
                <a:moveTo>
                  <a:pt x="601318" y="49679"/>
                </a:moveTo>
                <a:lnTo>
                  <a:pt x="624051" y="155279"/>
                </a:lnTo>
                <a:lnTo>
                  <a:pt x="878216" y="155279"/>
                </a:lnTo>
                <a:cubicBezTo>
                  <a:pt x="878216" y="155279"/>
                  <a:pt x="897812" y="155749"/>
                  <a:pt x="901622" y="153273"/>
                </a:cubicBezTo>
                <a:cubicBezTo>
                  <a:pt x="913433" y="145678"/>
                  <a:pt x="884414" y="127555"/>
                  <a:pt x="884414" y="127555"/>
                </a:cubicBezTo>
                <a:lnTo>
                  <a:pt x="822514" y="88096"/>
                </a:lnTo>
                <a:cubicBezTo>
                  <a:pt x="822514" y="88096"/>
                  <a:pt x="781633" y="51000"/>
                  <a:pt x="726083" y="51000"/>
                </a:cubicBezTo>
                <a:close/>
                <a:moveTo>
                  <a:pt x="610705" y="19"/>
                </a:moveTo>
                <a:cubicBezTo>
                  <a:pt x="659792" y="-102"/>
                  <a:pt x="735647" y="384"/>
                  <a:pt x="776462" y="384"/>
                </a:cubicBezTo>
                <a:cubicBezTo>
                  <a:pt x="830869" y="384"/>
                  <a:pt x="950757" y="107432"/>
                  <a:pt x="974061" y="119103"/>
                </a:cubicBezTo>
                <a:cubicBezTo>
                  <a:pt x="993784" y="128997"/>
                  <a:pt x="1107284" y="154765"/>
                  <a:pt x="1117571" y="157584"/>
                </a:cubicBezTo>
                <a:cubicBezTo>
                  <a:pt x="1298825" y="207216"/>
                  <a:pt x="1337637" y="228730"/>
                  <a:pt x="1407068" y="275212"/>
                </a:cubicBezTo>
                <a:cubicBezTo>
                  <a:pt x="1458033" y="309146"/>
                  <a:pt x="1452394" y="341823"/>
                  <a:pt x="1453651" y="370576"/>
                </a:cubicBezTo>
                <a:cubicBezTo>
                  <a:pt x="1455963" y="421021"/>
                  <a:pt x="1426511" y="428793"/>
                  <a:pt x="1406267" y="433441"/>
                </a:cubicBezTo>
                <a:cubicBezTo>
                  <a:pt x="1389300" y="437467"/>
                  <a:pt x="1305772" y="450243"/>
                  <a:pt x="1266656" y="454091"/>
                </a:cubicBezTo>
                <a:cubicBezTo>
                  <a:pt x="1266555" y="373967"/>
                  <a:pt x="1201658" y="309261"/>
                  <a:pt x="1121546" y="309261"/>
                </a:cubicBezTo>
                <a:cubicBezTo>
                  <a:pt x="1041295" y="309261"/>
                  <a:pt x="976245" y="374196"/>
                  <a:pt x="976245" y="454498"/>
                </a:cubicBezTo>
                <a:cubicBezTo>
                  <a:pt x="976245" y="454790"/>
                  <a:pt x="976360" y="454955"/>
                  <a:pt x="976360" y="455247"/>
                </a:cubicBezTo>
                <a:lnTo>
                  <a:pt x="474989" y="455247"/>
                </a:lnTo>
                <a:cubicBezTo>
                  <a:pt x="474989" y="454955"/>
                  <a:pt x="475053" y="454790"/>
                  <a:pt x="475053" y="454498"/>
                </a:cubicBezTo>
                <a:cubicBezTo>
                  <a:pt x="475053" y="374196"/>
                  <a:pt x="410232" y="309261"/>
                  <a:pt x="329942" y="309261"/>
                </a:cubicBezTo>
                <a:cubicBezTo>
                  <a:pt x="250504" y="309261"/>
                  <a:pt x="186242" y="372875"/>
                  <a:pt x="184870" y="452085"/>
                </a:cubicBezTo>
                <a:cubicBezTo>
                  <a:pt x="133054" y="446217"/>
                  <a:pt x="67129" y="443690"/>
                  <a:pt x="38833" y="439664"/>
                </a:cubicBezTo>
                <a:cubicBezTo>
                  <a:pt x="6270" y="435003"/>
                  <a:pt x="-753" y="395430"/>
                  <a:pt x="60" y="376101"/>
                </a:cubicBezTo>
                <a:cubicBezTo>
                  <a:pt x="403" y="366842"/>
                  <a:pt x="3972" y="273777"/>
                  <a:pt x="4721" y="261229"/>
                </a:cubicBezTo>
                <a:cubicBezTo>
                  <a:pt x="7083" y="221605"/>
                  <a:pt x="11680" y="198364"/>
                  <a:pt x="73110" y="184394"/>
                </a:cubicBezTo>
                <a:cubicBezTo>
                  <a:pt x="81899" y="182426"/>
                  <a:pt x="209546" y="150853"/>
                  <a:pt x="232089" y="140160"/>
                </a:cubicBezTo>
                <a:cubicBezTo>
                  <a:pt x="345462" y="85791"/>
                  <a:pt x="409838" y="5096"/>
                  <a:pt x="572830" y="384"/>
                </a:cubicBezTo>
                <a:cubicBezTo>
                  <a:pt x="580955" y="168"/>
                  <a:pt x="594343" y="60"/>
                  <a:pt x="610705" y="1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8" name="Picture 27">
            <a:extLst>
              <a:ext uri="{FF2B5EF4-FFF2-40B4-BE49-F238E27FC236}">
                <a16:creationId xmlns:a16="http://schemas.microsoft.com/office/drawing/2014/main" id="{585533A9-F8B7-2144-9468-9D1AFA87A803}"/>
              </a:ext>
            </a:extLst>
          </p:cNvPr>
          <p:cNvPicPr>
            <a:picLocks noChangeAspect="1"/>
          </p:cNvPicPr>
          <p:nvPr/>
        </p:nvPicPr>
        <p:blipFill>
          <a:blip r:embed="rId4"/>
          <a:stretch>
            <a:fillRect/>
          </a:stretch>
        </p:blipFill>
        <p:spPr>
          <a:xfrm>
            <a:off x="237744" y="270399"/>
            <a:ext cx="795528" cy="795528"/>
          </a:xfrm>
          <a:prstGeom prst="rect">
            <a:avLst/>
          </a:prstGeom>
        </p:spPr>
      </p:pic>
      <p:sp>
        <p:nvSpPr>
          <p:cNvPr id="24" name="TextBox 23">
            <a:extLst>
              <a:ext uri="{FF2B5EF4-FFF2-40B4-BE49-F238E27FC236}">
                <a16:creationId xmlns:a16="http://schemas.microsoft.com/office/drawing/2014/main" id="{77F3A993-BE87-8243-BE92-2579662DD26B}"/>
              </a:ext>
            </a:extLst>
          </p:cNvPr>
          <p:cNvSpPr txBox="1"/>
          <p:nvPr/>
        </p:nvSpPr>
        <p:spPr>
          <a:xfrm>
            <a:off x="1060681" y="2877567"/>
            <a:ext cx="407953" cy="76944"/>
          </a:xfrm>
          <a:prstGeom prst="rect">
            <a:avLst/>
          </a:prstGeom>
          <a:noFill/>
        </p:spPr>
        <p:txBody>
          <a:bodyPr wrap="square" lIns="0" tIns="0" rIns="0" bIns="0" rtlCol="0">
            <a:spAutoFit/>
          </a:bodyPr>
          <a:lstStyle/>
          <a:p>
            <a:pPr algn="l"/>
            <a:r>
              <a:rPr lang="en-US" sz="500" b="0" i="0" dirty="0">
                <a:solidFill>
                  <a:schemeClr val="accent2"/>
                </a:solidFill>
                <a:latin typeface="+mn-lt"/>
              </a:rPr>
              <a:t>1</a:t>
            </a:r>
          </a:p>
        </p:txBody>
      </p:sp>
    </p:spTree>
    <p:extLst>
      <p:ext uri="{BB962C8B-B14F-4D97-AF65-F5344CB8AC3E}">
        <p14:creationId xmlns:p14="http://schemas.microsoft.com/office/powerpoint/2010/main" val="3049638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F74C-8B39-974A-B60A-6CBCD80DF6E1}"/>
              </a:ext>
            </a:extLst>
          </p:cNvPr>
          <p:cNvSpPr>
            <a:spLocks noGrp="1"/>
          </p:cNvSpPr>
          <p:nvPr>
            <p:ph type="title"/>
          </p:nvPr>
        </p:nvSpPr>
        <p:spPr/>
        <p:txBody>
          <a:bodyPr/>
          <a:lstStyle/>
          <a:p>
            <a:r>
              <a:rPr lang="en-GB" dirty="0"/>
              <a:t>Japan</a:t>
            </a:r>
            <a:endParaRPr lang="en-US" dirty="0"/>
          </a:p>
        </p:txBody>
      </p:sp>
      <p:sp>
        <p:nvSpPr>
          <p:cNvPr id="4" name="Text Placeholder 3">
            <a:extLst>
              <a:ext uri="{FF2B5EF4-FFF2-40B4-BE49-F238E27FC236}">
                <a16:creationId xmlns:a16="http://schemas.microsoft.com/office/drawing/2014/main" id="{2C556D3B-803C-2A42-9201-EC99DD7323FE}"/>
              </a:ext>
            </a:extLst>
          </p:cNvPr>
          <p:cNvSpPr>
            <a:spLocks noGrp="1"/>
          </p:cNvSpPr>
          <p:nvPr>
            <p:ph type="body" sz="quarter" idx="11"/>
          </p:nvPr>
        </p:nvSpPr>
        <p:spPr>
          <a:xfrm>
            <a:off x="1122556" y="1085385"/>
            <a:ext cx="7636764" cy="332399"/>
          </a:xfrm>
        </p:spPr>
        <p:txBody>
          <a:bodyPr/>
          <a:lstStyle/>
          <a:p>
            <a:r>
              <a:rPr lang="en-US" dirty="0"/>
              <a:t>An analysis of the Concur spend has shown that spend at Amex-accepting merchants account for as much as 92% of spend and 85% of transactions.</a:t>
            </a:r>
          </a:p>
        </p:txBody>
      </p:sp>
      <p:graphicFrame>
        <p:nvGraphicFramePr>
          <p:cNvPr id="7" name="Chart 6">
            <a:extLst>
              <a:ext uri="{FF2B5EF4-FFF2-40B4-BE49-F238E27FC236}">
                <a16:creationId xmlns:a16="http://schemas.microsoft.com/office/drawing/2014/main" id="{663796A3-FC8F-A24C-953A-2CB73C7EAAAE}"/>
              </a:ext>
            </a:extLst>
          </p:cNvPr>
          <p:cNvGraphicFramePr/>
          <p:nvPr>
            <p:extLst>
              <p:ext uri="{D42A27DB-BD31-4B8C-83A1-F6EECF244321}">
                <p14:modId xmlns:p14="http://schemas.microsoft.com/office/powerpoint/2010/main" val="520445053"/>
              </p:ext>
            </p:extLst>
          </p:nvPr>
        </p:nvGraphicFramePr>
        <p:xfrm>
          <a:off x="1122556" y="1423792"/>
          <a:ext cx="3457902" cy="28885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017E1581-393C-8041-AA5B-974CAEA7B4A6}"/>
              </a:ext>
            </a:extLst>
          </p:cNvPr>
          <p:cNvGraphicFramePr/>
          <p:nvPr>
            <p:extLst>
              <p:ext uri="{D42A27DB-BD31-4B8C-83A1-F6EECF244321}">
                <p14:modId xmlns:p14="http://schemas.microsoft.com/office/powerpoint/2010/main" val="1227451426"/>
              </p:ext>
            </p:extLst>
          </p:nvPr>
        </p:nvGraphicFramePr>
        <p:xfrm>
          <a:off x="5042864" y="1423792"/>
          <a:ext cx="3457902" cy="2888548"/>
        </p:xfrm>
        <a:graphic>
          <a:graphicData uri="http://schemas.openxmlformats.org/drawingml/2006/chart">
            <c:chart xmlns:c="http://schemas.openxmlformats.org/drawingml/2006/chart" xmlns:r="http://schemas.openxmlformats.org/officeDocument/2006/relationships" r:id="rId4"/>
          </a:graphicData>
        </a:graphic>
      </p:graphicFrame>
      <p:pic>
        <p:nvPicPr>
          <p:cNvPr id="9" name="Picture 8">
            <a:extLst>
              <a:ext uri="{FF2B5EF4-FFF2-40B4-BE49-F238E27FC236}">
                <a16:creationId xmlns:a16="http://schemas.microsoft.com/office/drawing/2014/main" id="{0DE70894-3A9E-EF47-A23F-DF1EBB53D9B6}"/>
              </a:ext>
            </a:extLst>
          </p:cNvPr>
          <p:cNvPicPr>
            <a:picLocks noChangeAspect="1"/>
          </p:cNvPicPr>
          <p:nvPr/>
        </p:nvPicPr>
        <p:blipFill>
          <a:blip r:embed="rId5"/>
          <a:stretch>
            <a:fillRect/>
          </a:stretch>
        </p:blipFill>
        <p:spPr>
          <a:xfrm>
            <a:off x="238366" y="270128"/>
            <a:ext cx="795528" cy="795528"/>
          </a:xfrm>
          <a:prstGeom prst="rect">
            <a:avLst/>
          </a:prstGeom>
        </p:spPr>
      </p:pic>
      <p:sp>
        <p:nvSpPr>
          <p:cNvPr id="3" name="Slide Number Placeholder 2">
            <a:extLst>
              <a:ext uri="{FF2B5EF4-FFF2-40B4-BE49-F238E27FC236}">
                <a16:creationId xmlns:a16="http://schemas.microsoft.com/office/drawing/2014/main" id="{99E86FD0-D40E-F34F-8655-45E125E32433}"/>
              </a:ext>
            </a:extLst>
          </p:cNvPr>
          <p:cNvSpPr>
            <a:spLocks noGrp="1"/>
          </p:cNvSpPr>
          <p:nvPr>
            <p:ph type="sldNum" sz="quarter" idx="10"/>
          </p:nvPr>
        </p:nvSpPr>
        <p:spPr/>
        <p:txBody>
          <a:bodyPr/>
          <a:lstStyle/>
          <a:p>
            <a:pPr>
              <a:defRPr/>
            </a:pPr>
            <a:fld id="{920384AA-0A71-E644-AEED-65CD2253F2C8}" type="slidenum">
              <a:rPr lang="en-US" smtClean="0"/>
              <a:pPr>
                <a:defRPr/>
              </a:pPr>
              <a:t>99</a:t>
            </a:fld>
            <a:endParaRPr lang="en-US" dirty="0"/>
          </a:p>
        </p:txBody>
      </p:sp>
    </p:spTree>
    <p:extLst>
      <p:ext uri="{BB962C8B-B14F-4D97-AF65-F5344CB8AC3E}">
        <p14:creationId xmlns:p14="http://schemas.microsoft.com/office/powerpoint/2010/main" val="3110376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qhPEHY9kNUyi.jPnWrT04w"/>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ow32DtF_J0ySpVrlRC4eqg"/>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5VM7qZuNdESI4D7DI4TCxQ"/>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RZCAAfcBW0yEJj_m4btllw"/>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XgXYMDV0BEWTnmfx6Ep7nQ"/>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AMBzOra7K0OP4Ky5y3bnPA"/>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K9rznS7tHkOMtR8WIk8A_g"/>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0bzvmtQXZUyaScmSDYqHJQ"/>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ePyEvSKjgEGgGmL1snTYp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ow32DtF_J0ySpVrlRC4eqg"/>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fa.q6xE0DUejbjmVkQAkgQ"/>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Dh3w8vgOq0undhD5fAZWk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fa.q6xE0DUejbjmVkQAkgQ"/>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3KOKdGqsGkGBXEaZr2ANw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9HCFbWinOUiRcXVxEEcMCQ"/>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yDWkUuPp50OdwIHaOYagSQ"/>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8w2pvnSjUUSvUVXx_WiJbQ"/>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qhPEHY9kNUyi.jPnWrT04w"/>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J_5jcjHykkiHrULdYCcrfw"/>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5VM7qZuNdESI4D7DI4TCxQ"/>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RZCAAfcBW0yEJj_m4btllw"/>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XgXYMDV0BEWTnmfx6Ep7nQ"/>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AMBzOra7K0OP4Ky5y3bnP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Dh3w8vgOq0undhD5fAZWkA"/>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K9rznS7tHkOMtR8WIk8A_g"/>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0bzvmtQXZUyaScmSDYqHJQ"/>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ePyEvSKjgEGgGmL1snTYpw"/>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ow32DtF_J0ySpVrlRC4eqg"/>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fa.q6xE0DUejbjmVkQAkg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Dh3w8vgOq0undhD5fAZWkA"/>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3KOKdGqsGkGBXEaZr2ANw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9HCFbWinOUiRcXVxEEcMCQ"/>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yDWkUuPp50OdwIHaOYagSQ"/>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8w2pvnSjUUSvUVXx_WiJb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3KOKdGqsGkGBXEaZr2ANww"/>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qhPEHY9kNUyi.jPnWrT04w"/>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J_5jcjHykkiHrULdYCcrfw"/>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5VM7qZuNdESI4D7DI4TCxQ"/>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RZCAAfcBW0yEJj_m4btllw"/>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XgXYMDV0BEWTnmfx6Ep7nQ"/>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AMBzOra7K0OP4Ky5y3bnPA"/>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tK9rznS7tHkOMtR8WIk8A_g"/>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0bzvmtQXZUyaScmSDYqHJQ"/>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tePyEvSKjgEGgGmL1snTYpw"/>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ow32DtF_J0ySpVrlRC4eq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9HCFbWinOUiRcXVxEEcMCQ"/>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tfa.q6xE0DUejbjmVkQAkgQ"/>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Dh3w8vgOq0undhD5fAZWkA"/>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3KOKdGqsGkGBXEaZr2ANww"/>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9HCFbWinOUiRcXVxEEcMCQ"/>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yDWkUuPp50OdwIHaOYagSQ"/>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8w2pvnSjUUSvUVXx_WiJbQ"/>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qhPEHY9kNUyi.jPnWrT04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tJ_5jcjHykkiHrULdYCcrfw"/>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5VM7qZuNdESI4D7DI4TCxQ"/>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tRZCAAfcBW0yEJj_m4btll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yDWkUuPp50OdwIHaOYagSQ"/>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tXgXYMDV0BEWTnmfx6Ep7nQ"/>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AMBzOra7K0OP4Ky5y3bnPA"/>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K9rznS7tHkOMtR8WIk8A_g"/>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t0bzvmtQXZUyaScmSDYqHJQ"/>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ePyEvSKjgEGgGmL1snTYpw"/>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tow32DtF_J0ySpVrlRC4eqg"/>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fa.q6xE0DUejbjmVkQAkgQ"/>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tDh3w8vgOq0undhD5fAZWkA"/>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t3KOKdGqsGkGBXEaZr2ANww"/>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t9HCFbWinOUiRcXVxEEcMC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8w2pvnSjUUSvUVXx_WiJbQ"/>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tyDWkUuPp50OdwIHaOYagSQ"/>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t8w2pvnSjUUSvUVXx_WiJbQ"/>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tqhPEHY9kNUyi.jPnWrT04w"/>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tJ_5jcjHykkiHrULdYCcrfw"/>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t5VM7qZuNdESI4D7DI4TCxQ"/>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tRZCAAfcBW0yEJj_m4btllw"/>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XgXYMDV0BEWTnmfx6Ep7nQ"/>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tAMBzOra7K0OP4Ky5y3bnPA"/>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tK9rznS7tHkOMtR8WIk8A_g"/>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t0bzvmtQXZUyaScmSDYqHJ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qhPEHY9kNUyi.jPnWrT04w"/>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tePyEvSKjgEGgGmL1snTYpw"/>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tow32DtF_J0ySpVrlRC4eqg"/>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tfa.q6xE0DUejbjmVkQAkgQ"/>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tDh3w8vgOq0undhD5fAZWkA"/>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t3KOKdGqsGkGBXEaZr2ANww"/>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t9HCFbWinOUiRcXVxEEcMCQ"/>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tyDWkUuPp50OdwIHaOYagSQ"/>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t8w2pvnSjUUSvUVXx_WiJbQ"/>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tqhPEHY9kNUyi.jPnWrT04w"/>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tJ_5jcjHykkiHrULdYCcrf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J_5jcjHykkiHrULdYCcrfw"/>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t5VM7qZuNdESI4D7DI4TCxQ"/>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tRZCAAfcBW0yEJj_m4btllw"/>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tXgXYMDV0BEWTnmfx6Ep7nQ"/>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tAMBzOra7K0OP4Ky5y3bnPA"/>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K9rznS7tHkOMtR8WIk8A_g"/>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t0bzvmtQXZUyaScmSDYqHJQ"/>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tePyEvSKjgEGgGmL1snTYpw"/>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tow32DtF_J0ySpVrlRC4eqg"/>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tfa.q6xE0DUejbjmVkQAkgQ"/>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tDh3w8vgOq0undhD5fAZWk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5VM7qZuNdESI4D7DI4TCxQ"/>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t3KOKdGqsGkGBXEaZr2ANww"/>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t9HCFbWinOUiRcXVxEEcMCQ"/>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tyDWkUuPp50OdwIHaOYagSQ"/>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t8w2pvnSjUUSvUVXx_WiJbQ"/>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tqhPEHY9kNUyi.jPnWrT04w"/>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tJ_5jcjHykkiHrULdYCcrfw"/>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t5VM7qZuNdESI4D7DI4TCxQ"/>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tRZCAAfcBW0yEJj_m4btllw"/>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tXgXYMDV0BEWTnmfx6Ep7nQ"/>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tAMBzOra7K0OP4Ky5y3bnP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J_5jcjHykkiHrULdYCcrf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RZCAAfcBW0yEJj_m4btllw"/>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tK9rznS7tHkOMtR8WIk8A_g"/>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t0bzvmtQXZUyaScmSDYqHJQ"/>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tePyEvSKjgEGgGmL1snTYpw"/>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tow32DtF_J0ySpVrlRC4eqg"/>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tfa.q6xE0DUejbjmVkQAkgQ"/>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tDh3w8vgOq0undhD5fAZWkA"/>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t3KOKdGqsGkGBXEaZr2ANww"/>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t9HCFbWinOUiRcXVxEEcMCQ"/>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tyDWkUuPp50OdwIHaOYagSQ"/>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t8w2pvnSjUUSvUVXx_WiJb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XgXYMDV0BEWTnmfx6Ep7nQ"/>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tqhPEHY9kNUyi.jPnWrT04w"/>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tJ_5jcjHykkiHrULdYCcrfw"/>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t5VM7qZuNdESI4D7DI4TCxQ"/>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tRZCAAfcBW0yEJj_m4btllw"/>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tXgXYMDV0BEWTnmfx6Ep7nQ"/>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tAMBzOra7K0OP4Ky5y3bnPA"/>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tK9rznS7tHkOMtR8WIk8A_g"/>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t0bzvmtQXZUyaScmSDYqHJQ"/>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tePyEvSKjgEGgGmL1snTYpw"/>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tow32DtF_J0ySpVrlRC4eqg"/>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AMBzOra7K0OP4Ky5y3bnPA"/>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tfa.q6xE0DUejbjmVkQAkgQ"/>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tDh3w8vgOq0undhD5fAZWkA"/>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t3KOKdGqsGkGBXEaZr2ANww"/>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t9HCFbWinOUiRcXVxEEcMCQ"/>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tyDWkUuPp50OdwIHaOYagSQ"/>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t8w2pvnSjUUSvUVXx_WiJbQ"/>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tqhPEHY9kNUyi.jPnWrT04w"/>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tJ_5jcjHykkiHrULdYCcrfw"/>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t5VM7qZuNdESI4D7DI4TCxQ"/>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tRZCAAfcBW0yEJj_m4btll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K9rznS7tHkOMtR8WIk8A_g"/>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tXgXYMDV0BEWTnmfx6Ep7nQ"/>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tAMBzOra7K0OP4Ky5y3bnPA"/>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tK9rznS7tHkOMtR8WIk8A_g"/>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t0bzvmtQXZUyaScmSDYqHJQ"/>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tePyEvSKjgEGgGmL1snTYpw"/>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tow32DtF_J0ySpVrlRC4eqg"/>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tfa.q6xE0DUejbjmVkQAkgQ"/>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tDh3w8vgOq0undhD5fAZWkA"/>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t3KOKdGqsGkGBXEaZr2ANww"/>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t9HCFbWinOUiRcXVxEEcMCQ"/>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0bzvmtQXZUyaScmSDYqHJQ"/>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tyDWkUuPp50OdwIHaOYagSQ"/>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t8w2pvnSjUUSvUVXx_WiJbQ"/>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tqhPEHY9kNUyi.jPnWrT04w"/>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tJ_5jcjHykkiHrULdYCcrfw"/>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t5VM7qZuNdESI4D7DI4TCxQ"/>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tRZCAAfcBW0yEJj_m4btllw"/>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tXgXYMDV0BEWTnmfx6Ep7nQ"/>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tAMBzOra7K0OP4Ky5y3bnPA"/>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tK9rznS7tHkOMtR8WIk8A_g"/>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t0bzvmtQXZUyaScmSDYqHJ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ePyEvSKjgEGgGmL1snTYpw"/>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tePyEvSKjgEGgGmL1snTYpw"/>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tow32DtF_J0ySpVrlRC4eqg"/>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tfa.q6xE0DUejbjmVkQAkgQ"/>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tDh3w8vgOq0undhD5fAZWkA"/>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t3KOKdGqsGkGBXEaZr2ANww"/>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t9HCFbWinOUiRcXVxEEcMCQ"/>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tyDWkUuPp50OdwIHaOYagSQ"/>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t8w2pvnSjUUSvUVXx_WiJbQ"/>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tqhPEHY9kNUyi.jPnWrT04w"/>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tJ_5jcjHykkiHrULdYCcrf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ow32DtF_J0ySpVrlRC4eqg"/>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t5VM7qZuNdESI4D7DI4TCxQ"/>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tRZCAAfcBW0yEJj_m4btllw"/>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tXgXYMDV0BEWTnmfx6Ep7nQ"/>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tAMBzOra7K0OP4Ky5y3bnPA"/>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tK9rznS7tHkOMtR8WIk8A_g"/>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t0bzvmtQXZUyaScmSDYqHJQ"/>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tePyEvSKjgEGgGmL1snTYpw"/>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tow32DtF_J0ySpVrlRC4eqg"/>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tfa.q6xE0DUejbjmVkQAkgQ"/>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tDh3w8vgOq0undhD5fAZWk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fa.q6xE0DUejbjmVkQAkgQ"/>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t3KOKdGqsGkGBXEaZr2ANww"/>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t9HCFbWinOUiRcXVxEEcMCQ"/>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tyDWkUuPp50OdwIHaOYagSQ"/>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t8w2pvnSjUUSvUVXx_WiJb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Dh3w8vgOq0undhD5fAZWkA"/>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3KOKdGqsGkGBXEaZr2ANw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5VM7qZuNdESI4D7DI4TCxQ"/>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9HCFbWinOUiRcXVxEEcMC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yDWkUuPp50OdwIHaOYagSQ"/>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8w2pvnSjUUSvUVXx_WiJb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qhPEHY9kNUyi.jPnWrT04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J_5jcjHykkiHrULdYCcrf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5VM7qZuNdESI4D7DI4TCxQ"/>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RZCAAfcBW0yEJj_m4btllw"/>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XgXYMDV0BEWTnmfx6Ep7n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AMBzOra7K0OP4Ky5y3bnPA"/>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K9rznS7tHkOMtR8WIk8A_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RZCAAfcBW0yEJj_m4btll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0bzvmtQXZUyaScmSDYqHJ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ePyEvSKjgEGgGmL1snTYp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ow32DtF_J0ySpVrlRC4eqg"/>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fa.q6xE0DUejbjmVkQAkg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Dh3w8vgOq0undhD5fAZWkA"/>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3KOKdGqsGkGBXEaZr2ANw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9HCFbWinOUiRcXVxEEcMCQ"/>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yDWkUuPp50OdwIHaOYagSQ"/>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8w2pvnSjUUSvUVXx_WiJb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qhPEHY9kNUyi.jPnWrT04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XgXYMDV0BEWTnmfx6Ep7nQ"/>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J_5jcjHykkiHrULdYCcrf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5VM7qZuNdESI4D7DI4TCx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RZCAAfcBW0yEJj_m4btll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XgXYMDV0BEWTnmfx6Ep7nQ"/>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AMBzOra7K0OP4Ky5y3bnP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K9rznS7tHkOMtR8WIk8A_g"/>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0bzvmtQXZUyaScmSDYqHJQ"/>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ePyEvSKjgEGgGmL1snTYpw"/>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ow32DtF_J0ySpVrlRC4eqg"/>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fa.q6xE0DUejbjmVkQAkg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AMBzOra7K0OP4Ky5y3bnPA"/>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Dh3w8vgOq0undhD5fAZWkA"/>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3KOKdGqsGkGBXEaZr2ANww"/>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9HCFbWinOUiRcXVxEEcMCQ"/>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yDWkUuPp50OdwIHaOYagSQ"/>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8w2pvnSjUUSvUVXx_WiJb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qhPEHY9kNUyi.jPnWrT04w"/>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J_5jcjHykkiHrULdYCcrf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5VM7qZuNdESI4D7DI4TCxQ"/>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RZCAAfcBW0yEJj_m4btllw"/>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XgXYMDV0BEWTnmfx6Ep7n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K9rznS7tHkOMtR8WIk8A_g"/>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AMBzOra7K0OP4Ky5y3bnPA"/>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K9rznS7tHkOMtR8WIk8A_g"/>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0bzvmtQXZUyaScmSDYqHJQ"/>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ePyEvSKjgEGgGmL1snTYpw"/>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ow32DtF_J0ySpVrlRC4eqg"/>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fa.q6xE0DUejbjmVkQAkgQ"/>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Dh3w8vgOq0undhD5fAZWkA"/>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3KOKdGqsGkGBXEaZr2ANw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9HCFbWinOUiRcXVxEEcMCQ"/>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yDWkUuPp50OdwIHaOYagS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0bzvmtQXZUyaScmSDYqHJQ"/>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8w2pvnSjUUSvUVXx_WiJbQ"/>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qhPEHY9kNUyi.jPnWrT04w"/>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J_5jcjHykkiHrULdYCcrfw"/>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5VM7qZuNdESI4D7DI4TCxQ"/>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RZCAAfcBW0yEJj_m4btllw"/>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XgXYMDV0BEWTnmfx6Ep7nQ"/>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AMBzOra7K0OP4Ky5y3bnPA"/>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K9rznS7tHkOMtR8WIk8A_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0bzvmtQXZUyaScmSDYqHJQ"/>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ePyEvSKjgEGgGmL1snTYp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ePyEvSKjgEGgGmL1snTYpw"/>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ow32DtF_J0ySpVrlRC4eqg"/>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5ksmiGXaq0ehJIJn213V5w"/>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fa.q6xE0DUejbjmVkQAkgQ"/>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Dh3w8vgOq0undhD5fAZWk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3KOKdGqsGkGBXEaZr2ANww"/>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9HCFbWinOUiRcXVxEEcMCQ"/>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yDWkUuPp50OdwIHaOYagSQ"/>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8w2pvnSjUUSvUVXx_WiJbQ"/>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qhPEHY9kNUyi.jPnWrT04w"/>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J_5jcjHykkiHrULdYCcrfw"/>
</p:tagLst>
</file>

<file path=ppt/theme/theme1.xml><?xml version="1.0" encoding="utf-8"?>
<a:theme xmlns:a="http://schemas.openxmlformats.org/drawingml/2006/main" name="Enterprise CorpID version 2">
  <a:themeElements>
    <a:clrScheme name="Custom 123">
      <a:dk1>
        <a:srgbClr val="002663"/>
      </a:dk1>
      <a:lt1>
        <a:srgbClr val="FFFFFF"/>
      </a:lt1>
      <a:dk2>
        <a:srgbClr val="006AD2"/>
      </a:dk2>
      <a:lt2>
        <a:srgbClr val="162B73"/>
      </a:lt2>
      <a:accent1>
        <a:srgbClr val="0968CE"/>
      </a:accent1>
      <a:accent2>
        <a:srgbClr val="6F7879"/>
      </a:accent2>
      <a:accent3>
        <a:srgbClr val="13276E"/>
      </a:accent3>
      <a:accent4>
        <a:srgbClr val="D6E6FE"/>
      </a:accent4>
      <a:accent5>
        <a:srgbClr val="BECAF1"/>
      </a:accent5>
      <a:accent6>
        <a:srgbClr val="C7C8C7"/>
      </a:accent6>
      <a:hlink>
        <a:srgbClr val="0069D0"/>
      </a:hlink>
      <a:folHlink>
        <a:srgbClr val="002663"/>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lIns="0" tIns="0" rIns="0" bIns="0" rtlCol="0">
        <a:spAutoFit/>
      </a:bodyPr>
      <a:lstStyle>
        <a:defPPr algn="l">
          <a:defRPr b="0" i="0" dirty="0" smtClean="0">
            <a:solidFill>
              <a:schemeClr val="bg2"/>
            </a:solidFill>
            <a:latin typeface="BentonSans Light" panose="02000503000000020004" pitchFamily="2"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EnterpriseCorpID_PPT_PRINTtemplate_v1</Template>
  <TotalTime>10002</TotalTime>
  <Words>5541</Words>
  <Application>Microsoft Macintosh PowerPoint</Application>
  <PresentationFormat>On-screen Show (16:9)</PresentationFormat>
  <Paragraphs>2470</Paragraphs>
  <Slides>185</Slides>
  <Notes>166</Notes>
  <HiddenSlides>1</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185</vt:i4>
      </vt:variant>
    </vt:vector>
  </HeadingPairs>
  <TitlesOfParts>
    <vt:vector size="198" baseType="lpstr">
      <vt:lpstr>Arial</vt:lpstr>
      <vt:lpstr>Arial (Body)</vt:lpstr>
      <vt:lpstr>Benton Sans</vt:lpstr>
      <vt:lpstr>Benton Sans Book</vt:lpstr>
      <vt:lpstr>Benton Sans Medium</vt:lpstr>
      <vt:lpstr>BentonSans Book</vt:lpstr>
      <vt:lpstr>BentonSans Light</vt:lpstr>
      <vt:lpstr>BentonSans Medium</vt:lpstr>
      <vt:lpstr>Calibri</vt:lpstr>
      <vt:lpstr>Guardian Egyp</vt:lpstr>
      <vt:lpstr>Guardian Egyp Light</vt:lpstr>
      <vt:lpstr>Guardian Egyp Regular</vt:lpstr>
      <vt:lpstr>Enterprise CorpID version 2</vt:lpstr>
      <vt:lpstr>2018 American Express Corporate Client  Concur Spend Study</vt:lpstr>
      <vt:lpstr>THIS PAGE FOR INTERNAL USE ONLY:  DELETE BEFORE SHARING EXTERNALLY</vt:lpstr>
      <vt:lpstr>Information contained in American Express Travel Related Services Company, Inc.’s (“American Express”) [response/presentation] constitutes confidential and proprietary information and/or trade secrets of American Express (collectively, “Confidential Information”). American Express is providing such Confidential Information solely for the purpose of Company’s evaluation and consideration of the American Express [response/presentation]. By viewing, reading, evaluating considering and/or otherwise using the American Express [response/presentation] for any purpose, Company explicitly acknowledges and agrees to maintain and preserve the confidentiality of all Confidential Information, agrees that any disclosure of the Confidential Information will cause irreparable harm to American Express, and further agrees that Company will not, without first obtaining the prior written consent of American Express, disclose any Confidential Information to any third party, provided that Company may disclose the Confidential Information to those of its employees and agents that require such information solely to evaluate the potential business relationship, but for no other purpose.</vt:lpstr>
      <vt:lpstr>PowerPoint Presentation</vt:lpstr>
      <vt:lpstr>Global Analysis</vt:lpstr>
      <vt:lpstr>Corporate Merchant Acceptance Estimates: Total Spend Overview</vt:lpstr>
      <vt:lpstr>Corporate Merchant Acceptance Estimates: Total Transactions Overview</vt:lpstr>
      <vt:lpstr>Global Spend Leakage by Spend Industries: Top Spend Industries</vt:lpstr>
      <vt:lpstr>Global Transactions Leakage by Spend Industries: Top Transactions Industries</vt:lpstr>
      <vt:lpstr>Regional Analysis</vt:lpstr>
      <vt:lpstr>Spend Breakdown by Merchant Acceptance: Americas</vt:lpstr>
      <vt:lpstr>Transactions Breakdown by Merchant Acceptance: Americas</vt:lpstr>
      <vt:lpstr>Spend Breakdown by Merchant Acceptance: Europe</vt:lpstr>
      <vt:lpstr>Transactions Breakdown by Merchant Acceptance: Europe</vt:lpstr>
      <vt:lpstr>Spend Breakdown by Merchant Acceptance: Middle East and Africa</vt:lpstr>
      <vt:lpstr>Transactions Breakdown by Merchant Acceptance: Middle East and Africa</vt:lpstr>
      <vt:lpstr>Spend Breakdown by Merchant Acceptance: Asia-Pacific</vt:lpstr>
      <vt:lpstr>Transactions Breakdown by Merchant Acceptance: Asia-Pacific</vt:lpstr>
      <vt:lpstr>B2B Spend Analysis</vt:lpstr>
      <vt:lpstr>Spend Breakdown by Industry Acceptance: Americas</vt:lpstr>
      <vt:lpstr>Transaction Breakdown by Industry Acceptance: Americas</vt:lpstr>
      <vt:lpstr>Spend Breakdown by Industry Acceptance: Europe</vt:lpstr>
      <vt:lpstr>Transaction Breakdown by Industry Acceptance: Europe</vt:lpstr>
      <vt:lpstr>Spend Breakdown by Industry Acceptance: Middle East and Africa</vt:lpstr>
      <vt:lpstr>Transaction Breakdown by Industry Acceptance: Middle East and Africa</vt:lpstr>
      <vt:lpstr>Spend Breakdown by Industry Acceptance: Asia-Pacific</vt:lpstr>
      <vt:lpstr>Transaction Breakdown by Industry Acceptance: Asia-Pacific</vt:lpstr>
      <vt:lpstr>Country Analysis</vt:lpstr>
      <vt:lpstr>COUNTRIES INDEX</vt:lpstr>
      <vt:lpstr>Argentina</vt:lpstr>
      <vt:lpstr>Argentina</vt:lpstr>
      <vt:lpstr>Argentina</vt:lpstr>
      <vt:lpstr>Australia</vt:lpstr>
      <vt:lpstr>Australia</vt:lpstr>
      <vt:lpstr>Australia</vt:lpstr>
      <vt:lpstr>Austria</vt:lpstr>
      <vt:lpstr>Austria</vt:lpstr>
      <vt:lpstr>Austria</vt:lpstr>
      <vt:lpstr>Belgium</vt:lpstr>
      <vt:lpstr>Belgium</vt:lpstr>
      <vt:lpstr>Belgium</vt:lpstr>
      <vt:lpstr>Brazil</vt:lpstr>
      <vt:lpstr>Brazil</vt:lpstr>
      <vt:lpstr>Brazil</vt:lpstr>
      <vt:lpstr>Canada</vt:lpstr>
      <vt:lpstr>Canada</vt:lpstr>
      <vt:lpstr>Canada</vt:lpstr>
      <vt:lpstr>Chile</vt:lpstr>
      <vt:lpstr>Chile</vt:lpstr>
      <vt:lpstr>Chile</vt:lpstr>
      <vt:lpstr>China</vt:lpstr>
      <vt:lpstr>China</vt:lpstr>
      <vt:lpstr>China</vt:lpstr>
      <vt:lpstr>Colombia</vt:lpstr>
      <vt:lpstr>Colombia</vt:lpstr>
      <vt:lpstr>Colombia</vt:lpstr>
      <vt:lpstr>Costa Rica</vt:lpstr>
      <vt:lpstr>Costa Rica</vt:lpstr>
      <vt:lpstr>Costa Rica</vt:lpstr>
      <vt:lpstr>Czech Republic</vt:lpstr>
      <vt:lpstr>Czech Republic</vt:lpstr>
      <vt:lpstr>Czech Republic</vt:lpstr>
      <vt:lpstr>Denmark</vt:lpstr>
      <vt:lpstr>Denmark</vt:lpstr>
      <vt:lpstr>Denmark</vt:lpstr>
      <vt:lpstr>Finland</vt:lpstr>
      <vt:lpstr>Finland</vt:lpstr>
      <vt:lpstr>Finland</vt:lpstr>
      <vt:lpstr>France</vt:lpstr>
      <vt:lpstr>France</vt:lpstr>
      <vt:lpstr>France</vt:lpstr>
      <vt:lpstr>Germany</vt:lpstr>
      <vt:lpstr>Germany</vt:lpstr>
      <vt:lpstr>Germany</vt:lpstr>
      <vt:lpstr>Greece</vt:lpstr>
      <vt:lpstr>Greece</vt:lpstr>
      <vt:lpstr>Greece</vt:lpstr>
      <vt:lpstr>Hong Kong</vt:lpstr>
      <vt:lpstr>Hong Kong</vt:lpstr>
      <vt:lpstr>Hong Kong</vt:lpstr>
      <vt:lpstr>Hungary</vt:lpstr>
      <vt:lpstr>Hungary</vt:lpstr>
      <vt:lpstr>Hungary</vt:lpstr>
      <vt:lpstr>India</vt:lpstr>
      <vt:lpstr>India</vt:lpstr>
      <vt:lpstr>India</vt:lpstr>
      <vt:lpstr>Indonesia</vt:lpstr>
      <vt:lpstr>Indonesia</vt:lpstr>
      <vt:lpstr>Indonesia</vt:lpstr>
      <vt:lpstr>Ireland</vt:lpstr>
      <vt:lpstr>Ireland</vt:lpstr>
      <vt:lpstr>Ireland</vt:lpstr>
      <vt:lpstr>Israel</vt:lpstr>
      <vt:lpstr>Israel</vt:lpstr>
      <vt:lpstr>Israel</vt:lpstr>
      <vt:lpstr>Italy</vt:lpstr>
      <vt:lpstr>Italy</vt:lpstr>
      <vt:lpstr>Italy</vt:lpstr>
      <vt:lpstr>Japan</vt:lpstr>
      <vt:lpstr>Japan</vt:lpstr>
      <vt:lpstr>Japan</vt:lpstr>
      <vt:lpstr>Kenya</vt:lpstr>
      <vt:lpstr>Kenya</vt:lpstr>
      <vt:lpstr>Kenya</vt:lpstr>
      <vt:lpstr>Malaysia</vt:lpstr>
      <vt:lpstr>Malaysia</vt:lpstr>
      <vt:lpstr>Malaysia</vt:lpstr>
      <vt:lpstr>Mexico</vt:lpstr>
      <vt:lpstr>Mexico</vt:lpstr>
      <vt:lpstr>Mexico</vt:lpstr>
      <vt:lpstr>Netherlands</vt:lpstr>
      <vt:lpstr>Netherlands</vt:lpstr>
      <vt:lpstr>Netherlands</vt:lpstr>
      <vt:lpstr>New Zealand</vt:lpstr>
      <vt:lpstr>New Zealand</vt:lpstr>
      <vt:lpstr>New Zealand</vt:lpstr>
      <vt:lpstr>Norway</vt:lpstr>
      <vt:lpstr>Norway</vt:lpstr>
      <vt:lpstr>Norway</vt:lpstr>
      <vt:lpstr>Peru</vt:lpstr>
      <vt:lpstr>Peru</vt:lpstr>
      <vt:lpstr>Peru</vt:lpstr>
      <vt:lpstr>Philippines</vt:lpstr>
      <vt:lpstr>Philippines</vt:lpstr>
      <vt:lpstr>Philippines</vt:lpstr>
      <vt:lpstr>Poland</vt:lpstr>
      <vt:lpstr>Poland</vt:lpstr>
      <vt:lpstr>Poland</vt:lpstr>
      <vt:lpstr>Portugal</vt:lpstr>
      <vt:lpstr>Portugal</vt:lpstr>
      <vt:lpstr>Portugal</vt:lpstr>
      <vt:lpstr>Puerto Rico</vt:lpstr>
      <vt:lpstr>Puerto Rico</vt:lpstr>
      <vt:lpstr>Puerto Rico</vt:lpstr>
      <vt:lpstr>Romania</vt:lpstr>
      <vt:lpstr>Romania</vt:lpstr>
      <vt:lpstr>Romania</vt:lpstr>
      <vt:lpstr>Russian Federation</vt:lpstr>
      <vt:lpstr>Russian Federation</vt:lpstr>
      <vt:lpstr>Russian Federation</vt:lpstr>
      <vt:lpstr>Saudi Arabia</vt:lpstr>
      <vt:lpstr>Saudi Arabia</vt:lpstr>
      <vt:lpstr>Saudi Arabia</vt:lpstr>
      <vt:lpstr>Singapore</vt:lpstr>
      <vt:lpstr>Singapore</vt:lpstr>
      <vt:lpstr>Singapore</vt:lpstr>
      <vt:lpstr>Slovakia</vt:lpstr>
      <vt:lpstr>Slovakia</vt:lpstr>
      <vt:lpstr>Slovakia</vt:lpstr>
      <vt:lpstr>South Africa</vt:lpstr>
      <vt:lpstr>South Africa</vt:lpstr>
      <vt:lpstr>South Africa</vt:lpstr>
      <vt:lpstr>South Korea</vt:lpstr>
      <vt:lpstr>South Korea</vt:lpstr>
      <vt:lpstr>South Korea</vt:lpstr>
      <vt:lpstr>Spain</vt:lpstr>
      <vt:lpstr>Spain</vt:lpstr>
      <vt:lpstr>Spain</vt:lpstr>
      <vt:lpstr>Sweden</vt:lpstr>
      <vt:lpstr>Sweden</vt:lpstr>
      <vt:lpstr>Sweden</vt:lpstr>
      <vt:lpstr>Switzerland</vt:lpstr>
      <vt:lpstr>Switzerland</vt:lpstr>
      <vt:lpstr>Switzerland</vt:lpstr>
      <vt:lpstr>Taiwan, Province of China</vt:lpstr>
      <vt:lpstr>Taiwan, Province of China</vt:lpstr>
      <vt:lpstr>Taiwan, Province of China</vt:lpstr>
      <vt:lpstr>Thailand</vt:lpstr>
      <vt:lpstr>Thailand</vt:lpstr>
      <vt:lpstr>Thailand</vt:lpstr>
      <vt:lpstr>Turkey</vt:lpstr>
      <vt:lpstr>Turkey</vt:lpstr>
      <vt:lpstr>Turkey</vt:lpstr>
      <vt:lpstr>United Arab Emirates</vt:lpstr>
      <vt:lpstr>United Arab Emirates</vt:lpstr>
      <vt:lpstr>United Arab Emirates</vt:lpstr>
      <vt:lpstr>United Kingdom</vt:lpstr>
      <vt:lpstr>United Kingdom</vt:lpstr>
      <vt:lpstr>United Kingdom</vt:lpstr>
      <vt:lpstr>United States</vt:lpstr>
      <vt:lpstr>United States</vt:lpstr>
      <vt:lpstr>United States</vt:lpstr>
      <vt:lpstr>Vietnam</vt:lpstr>
      <vt:lpstr>Vietnam</vt:lpstr>
      <vt:lpstr>Vietnam</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Insert Title—Do not alter this design template</dc:title>
  <dc:subject/>
  <dc:creator>Jared Weinberger</dc:creator>
  <cp:keywords/>
  <dc:description/>
  <cp:lastModifiedBy>Jamie Farmen</cp:lastModifiedBy>
  <cp:revision>951</cp:revision>
  <cp:lastPrinted>2017-11-22T17:16:31Z</cp:lastPrinted>
  <dcterms:created xsi:type="dcterms:W3CDTF">2017-11-20T16:47:07Z</dcterms:created>
  <dcterms:modified xsi:type="dcterms:W3CDTF">2019-05-29T14:37:16Z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XPAuthor">
    <vt:lpwstr>Vanya Khanna</vt:lpwstr>
  </property>
  <property fmtid="{D5CDD505-2E9C-101B-9397-08002B2CF9AE}" pid="3" name="AXPDataClassification">
    <vt:lpwstr>AXP Internal</vt:lpwstr>
  </property>
  <property fmtid="{D5CDD505-2E9C-101B-9397-08002B2CF9AE}" pid="4" name="AXPDataClassificationForSearch">
    <vt:lpwstr>AXPInternal_UniqueSearchString</vt:lpwstr>
  </property>
</Properties>
</file>