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8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85" r:id="rId15"/>
    <p:sldId id="268" r:id="rId16"/>
    <p:sldId id="269" r:id="rId17"/>
    <p:sldId id="270" r:id="rId18"/>
    <p:sldId id="271" r:id="rId19"/>
    <p:sldId id="286" r:id="rId20"/>
    <p:sldId id="272" r:id="rId21"/>
    <p:sldId id="287" r:id="rId22"/>
    <p:sldId id="273" r:id="rId23"/>
    <p:sldId id="288" r:id="rId24"/>
    <p:sldId id="274" r:id="rId25"/>
    <p:sldId id="275" r:id="rId26"/>
    <p:sldId id="276" r:id="rId27"/>
    <p:sldId id="279" r:id="rId28"/>
    <p:sldId id="278" r:id="rId29"/>
    <p:sldId id="280" r:id="rId30"/>
    <p:sldId id="281" r:id="rId31"/>
    <p:sldId id="282" r:id="rId32"/>
    <p:sldId id="283" r:id="rId33"/>
    <p:sldId id="284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6" d="100"/>
          <a:sy n="56" d="100"/>
        </p:scale>
        <p:origin x="-112" y="-5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A8DEA5-0784-7E43-B9FA-8AEBBD8C3ED6}" type="datetimeFigureOut">
              <a:rPr lang="en-US" smtClean="0"/>
              <a:t>3/13/16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4852DA-9BF4-3E41-93BC-39B8621C199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23021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41AB41-6776-564C-AEC1-C01DFFAB2817}" type="datetimeFigureOut">
              <a:rPr lang="en-US" smtClean="0"/>
              <a:t>3/13/16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80743-F8F2-7E4B-843E-142B44E688A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7905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2CEFB-B370-6E4F-A23E-D7933A2EF590}" type="datetime1">
              <a:rPr lang="en-US" smtClean="0"/>
              <a:t>3/13/16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584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DD485-ED4B-D641-8553-086D891DE9A2}" type="datetime1">
              <a:rPr lang="en-US" smtClean="0"/>
              <a:t>3/13/16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109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EB4AC-0871-2B44-95E3-CC2F06AE4229}" type="datetime1">
              <a:rPr lang="en-US" smtClean="0"/>
              <a:t>3/13/16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417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9AAFF-DB5A-964F-8121-D279D8DBD65B}" type="datetime1">
              <a:rPr lang="en-US" smtClean="0"/>
              <a:t>3/13/16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0949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39A10-B809-8243-9C16-4393FA8E9185}" type="datetime1">
              <a:rPr lang="en-US" smtClean="0"/>
              <a:t>3/13/16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09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E02A8-91A8-C047-AB95-73FE23D11526}" type="datetime1">
              <a:rPr lang="en-US" smtClean="0"/>
              <a:t>3/13/16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27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A609E-7673-5644-A04E-7BC9103EAFA9}" type="datetime1">
              <a:rPr lang="en-US" smtClean="0"/>
              <a:t>3/13/16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82577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752AD-CF07-0C48-8D06-AC4D83ADDC8B}" type="datetime1">
              <a:rPr lang="en-US" smtClean="0"/>
              <a:t>3/13/16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793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14C44-C89C-C94A-8001-8F793A2AF9C3}" type="datetime1">
              <a:rPr lang="en-US" smtClean="0"/>
              <a:t>3/13/16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930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92BE6-CA20-2B45-B176-DAAC060E7B64}" type="datetime1">
              <a:rPr lang="en-US" smtClean="0"/>
              <a:t>3/13/16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567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81B14-900D-AB4E-A0E9-A3644FB4D49F}" type="datetime1">
              <a:rPr lang="en-US" smtClean="0"/>
              <a:t>3/13/16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235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8FE74-16EA-8442-9E2E-3DB6F33E236B}" type="datetime1">
              <a:rPr lang="en-US" smtClean="0"/>
              <a:t>3/13/16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D3152-4EB4-5549-8B13-FE590B49A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957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Ariba Live Keynote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Based on r11 of Keynote </a:t>
            </a:r>
            <a:br>
              <a:rPr lang="en-US" dirty="0" smtClean="0"/>
            </a:br>
            <a:r>
              <a:rPr lang="en-US" dirty="0" smtClean="0"/>
              <a:t>Script + Bullets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4288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245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 smtClean="0"/>
              <a:t>That’s </a:t>
            </a:r>
            <a:r>
              <a:rPr lang="en-US" sz="3000" dirty="0"/>
              <a:t>why user experience is top-of-mind.</a:t>
            </a:r>
          </a:p>
          <a:p>
            <a:pPr marL="522288" indent="-227013"/>
            <a:r>
              <a:rPr lang="en-US" sz="3000" dirty="0"/>
              <a:t>Love good design, but more than elegant look. </a:t>
            </a:r>
          </a:p>
          <a:p>
            <a:pPr marL="522288" indent="-227013"/>
            <a:r>
              <a:rPr lang="en-US" sz="3000" dirty="0"/>
              <a:t>User experience drives adoption, and adoption drives value. </a:t>
            </a:r>
          </a:p>
          <a:p>
            <a:pPr marL="522288" indent="-227013"/>
            <a:r>
              <a:rPr lang="en-US" sz="3000" dirty="0"/>
              <a:t>Innovation only valuable if </a:t>
            </a:r>
            <a:r>
              <a:rPr lang="en-US" sz="3000" b="1" dirty="0"/>
              <a:t>designed for adoption.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Ariba </a:t>
            </a:r>
            <a:r>
              <a:rPr lang="en-US" dirty="0"/>
              <a:t>committed to </a:t>
            </a:r>
            <a:r>
              <a:rPr lang="en-US" b="1" dirty="0"/>
              <a:t>design for adoption</a:t>
            </a:r>
            <a:r>
              <a:rPr lang="en-US" dirty="0"/>
              <a:t>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5471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2456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More </a:t>
            </a:r>
            <a:r>
              <a:rPr lang="en-US" dirty="0"/>
              <a:t>than just cutting clicks out of process. </a:t>
            </a:r>
          </a:p>
          <a:p>
            <a:pPr marL="522288" lvl="0" indent="-227013"/>
            <a:r>
              <a:rPr lang="en-US" sz="3100" dirty="0"/>
              <a:t>More than taking screens and making work in mobile. </a:t>
            </a:r>
          </a:p>
          <a:p>
            <a:pPr marL="522288" lvl="0" indent="-227013"/>
            <a:r>
              <a:rPr lang="en-US" sz="3100" dirty="0"/>
              <a:t>Rethinking way facilitate connections between buyers and suppliers and every touch point.</a:t>
            </a:r>
          </a:p>
          <a:p>
            <a:pPr marL="522288" indent="-227013"/>
            <a:r>
              <a:rPr lang="en-US" sz="3100" dirty="0"/>
              <a:t>Combining simplicity and intelligence into new, dynamic, easier experiences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2986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55793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Launching </a:t>
            </a:r>
            <a:r>
              <a:rPr lang="en-US" dirty="0"/>
              <a:t>solution unites smart and simple—Guided Buying.</a:t>
            </a:r>
          </a:p>
          <a:p>
            <a:pPr marL="522288" indent="-227013"/>
            <a:r>
              <a:rPr lang="en-US" sz="3100" dirty="0"/>
              <a:t>Builds on total user experience.</a:t>
            </a:r>
          </a:p>
          <a:p>
            <a:pPr marL="522288" indent="-227013"/>
            <a:r>
              <a:rPr lang="en-US" sz="3100" dirty="0"/>
              <a:t>Adds new dimension that doesn’t exist anywhere else today.</a:t>
            </a:r>
          </a:p>
          <a:p>
            <a:pPr marL="522288" indent="-227013"/>
            <a:r>
              <a:rPr lang="en-US" sz="3100" dirty="0"/>
              <a:t>Actually guides buyer + includes all policies.</a:t>
            </a:r>
          </a:p>
          <a:p>
            <a:pPr marL="522288" indent="-227013"/>
            <a:r>
              <a:rPr lang="en-US" sz="3100" dirty="0"/>
              <a:t>Show you in a few minutes.</a:t>
            </a:r>
          </a:p>
          <a:p>
            <a:pPr marL="295275" lvl="0" indent="0">
              <a:buNone/>
            </a:pPr>
            <a:endParaRPr lang="en-US" sz="31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3193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109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100" dirty="0" smtClean="0"/>
              <a:t>Ariba </a:t>
            </a:r>
            <a:r>
              <a:rPr lang="en-US" sz="3100" dirty="0"/>
              <a:t>about more than procurement—two-sided model.</a:t>
            </a:r>
          </a:p>
          <a:p>
            <a:pPr marL="522288" lvl="0" indent="-227013"/>
            <a:r>
              <a:rPr lang="en-US" sz="3100" dirty="0"/>
              <a:t>Look at both sides to break down the barriers. </a:t>
            </a:r>
          </a:p>
          <a:p>
            <a:pPr marL="522288" lvl="0" indent="-227013"/>
            <a:r>
              <a:rPr lang="en-US" sz="3100" dirty="0"/>
              <a:t>Want all buyers’ suppliers to join. </a:t>
            </a:r>
          </a:p>
          <a:p>
            <a:pPr marL="522288" lvl="0" indent="-227013"/>
            <a:r>
              <a:rPr lang="en-US" sz="3100" dirty="0"/>
              <a:t>Supplier onboarding critical</a:t>
            </a:r>
            <a:r>
              <a:rPr lang="en-US" sz="3100" dirty="0" smtClean="0"/>
              <a:t>.</a:t>
            </a:r>
          </a:p>
          <a:p>
            <a:pPr marL="295275" lv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3100" dirty="0"/>
              <a:t>Procurement customers want sign-up to be easy as possible.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671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109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100" dirty="0" smtClean="0"/>
              <a:t>Give supplier options—each supplier so different (technology, change, investment). </a:t>
            </a:r>
          </a:p>
          <a:p>
            <a:pPr marL="0" indent="0">
              <a:buNone/>
            </a:pPr>
            <a:endParaRPr lang="en-US" sz="3100" dirty="0"/>
          </a:p>
          <a:p>
            <a:pPr marL="0" indent="0">
              <a:buNone/>
            </a:pPr>
            <a:r>
              <a:rPr lang="en-US" sz="3100" dirty="0" smtClean="0"/>
              <a:t>Not </a:t>
            </a:r>
            <a:r>
              <a:rPr lang="en-US" sz="3100" dirty="0"/>
              <a:t>one size fits all.</a:t>
            </a:r>
          </a:p>
          <a:p>
            <a:pPr marL="522288" indent="-227013"/>
            <a:r>
              <a:rPr lang="en-US" sz="3100" dirty="0"/>
              <a:t>Kind of what we’ve had.</a:t>
            </a:r>
          </a:p>
          <a:p>
            <a:pPr marL="522288" indent="-227013"/>
            <a:r>
              <a:rPr lang="en-US" sz="3100" dirty="0"/>
              <a:t>Pretty rigid process and pricing.</a:t>
            </a:r>
          </a:p>
          <a:p>
            <a:pPr marL="522288" indent="-227013"/>
            <a:r>
              <a:rPr lang="en-US" sz="3100" dirty="0"/>
              <a:t>Limited suppliers’ interest.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648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10910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100" dirty="0" smtClean="0"/>
              <a:t>Two announcements.</a:t>
            </a:r>
          </a:p>
          <a:p>
            <a:pPr marL="0" indent="0">
              <a:buNone/>
            </a:pPr>
            <a:endParaRPr lang="en-US" sz="3100" dirty="0" smtClean="0"/>
          </a:p>
          <a:p>
            <a:pPr marL="0" indent="0">
              <a:buNone/>
            </a:pPr>
            <a:r>
              <a:rPr lang="en-US" sz="3100" dirty="0"/>
              <a:t>First: Light enablement</a:t>
            </a:r>
          </a:p>
          <a:p>
            <a:pPr marL="522288" lvl="0" indent="-227013"/>
            <a:r>
              <a:rPr lang="en-US" sz="3100" dirty="0"/>
              <a:t>Give suppliers another way to connect.</a:t>
            </a:r>
          </a:p>
          <a:p>
            <a:pPr marL="522288" lvl="0" indent="-227013"/>
            <a:r>
              <a:rPr lang="en-US" sz="3100" dirty="0"/>
              <a:t>Email-based—no new technology. No portal. No change management. No barriers.</a:t>
            </a:r>
          </a:p>
          <a:p>
            <a:pPr marL="522288" lvl="0" indent="-227013"/>
            <a:r>
              <a:rPr lang="en-US" sz="3100" dirty="0"/>
              <a:t>For one-off purchases or suppliers who want to test-drive.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dirty="0"/>
              <a:t>Second: simplifying annual membership pricing &amp; pricing packages.</a:t>
            </a:r>
          </a:p>
          <a:p>
            <a:pPr marL="522288" indent="-227013"/>
            <a:r>
              <a:rPr lang="en-US" sz="3100" dirty="0"/>
              <a:t>Attend the Enablement breakout session</a:t>
            </a:r>
            <a:r>
              <a:rPr lang="en-US" sz="3100" dirty="0" smtClean="0"/>
              <a:t>.</a:t>
            </a:r>
            <a:endParaRPr lang="en-US" sz="31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1367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109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Completely committed to removing barriers to adoption. </a:t>
            </a:r>
          </a:p>
          <a:p>
            <a:pPr marL="522288" lvl="0" indent="-227013"/>
            <a:r>
              <a:rPr lang="en-US" sz="3100" dirty="0"/>
              <a:t>2 million companies today.</a:t>
            </a:r>
          </a:p>
          <a:p>
            <a:pPr marL="522288" lvl="0" indent="-227013"/>
            <a:r>
              <a:rPr lang="en-US" sz="3100" dirty="0"/>
              <a:t>Largest business network in world.</a:t>
            </a:r>
          </a:p>
          <a:p>
            <a:pPr marL="522288" lvl="0" indent="-227013"/>
            <a:r>
              <a:rPr lang="en-US" sz="3100" dirty="0"/>
              <a:t>Won’t stop until buyers/suppliers won’t </a:t>
            </a:r>
            <a:r>
              <a:rPr lang="en-US" sz="3100" i="1" dirty="0"/>
              <a:t>need</a:t>
            </a:r>
            <a:r>
              <a:rPr lang="en-US" sz="3100" dirty="0"/>
              <a:t> or </a:t>
            </a:r>
            <a:r>
              <a:rPr lang="en-US" sz="3100" i="1" dirty="0"/>
              <a:t>want</a:t>
            </a:r>
            <a:r>
              <a:rPr lang="en-US" sz="3100" dirty="0"/>
              <a:t> to go anywhere else.</a:t>
            </a:r>
          </a:p>
          <a:p>
            <a:pPr marL="522288" lvl="0" indent="-227013"/>
            <a:r>
              <a:rPr lang="en-US" sz="3100" dirty="0"/>
              <a:t>5 million by 2020.</a:t>
            </a:r>
          </a:p>
          <a:p>
            <a:pPr marL="522288" indent="-227013"/>
            <a:r>
              <a:rPr lang="en-US" sz="3100" dirty="0"/>
              <a:t>We can do it together.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721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109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What </a:t>
            </a:r>
            <a:r>
              <a:rPr lang="en-US" dirty="0"/>
              <a:t>happens when 5 million companies on one network? </a:t>
            </a:r>
          </a:p>
          <a:p>
            <a:pPr marL="522288" indent="-227013"/>
            <a:r>
              <a:rPr lang="en-US" sz="3100" dirty="0"/>
              <a:t>Dream. </a:t>
            </a:r>
            <a:r>
              <a:rPr lang="en-US" sz="3100" dirty="0" smtClean="0"/>
              <a:t>Imagine. New </a:t>
            </a:r>
            <a:r>
              <a:rPr lang="en-US" sz="3100" dirty="0"/>
              <a:t>things. </a:t>
            </a:r>
            <a:r>
              <a:rPr lang="en-US" sz="3100" dirty="0"/>
              <a:t>More innovation. </a:t>
            </a:r>
          </a:p>
          <a:p>
            <a:pPr marL="522288" indent="-227013"/>
            <a:r>
              <a:rPr lang="en-US" sz="3100" dirty="0"/>
              <a:t>Deliver </a:t>
            </a:r>
            <a:r>
              <a:rPr lang="en-US" sz="3100" b="1" dirty="0"/>
              <a:t>transformation</a:t>
            </a:r>
            <a:r>
              <a:rPr lang="en-US" sz="3100" dirty="0"/>
              <a:t>.</a:t>
            </a:r>
          </a:p>
          <a:p>
            <a:pPr marL="522288" indent="-227013"/>
            <a:endParaRPr lang="en-US" sz="3100" dirty="0"/>
          </a:p>
          <a:p>
            <a:pPr marL="522288" indent="-227013"/>
            <a:r>
              <a:rPr lang="en-US" sz="3100" dirty="0"/>
              <a:t>Automating PO and invoice is start.</a:t>
            </a:r>
          </a:p>
          <a:p>
            <a:pPr marL="522288" indent="-227013"/>
            <a:r>
              <a:rPr lang="en-US" sz="3100" dirty="0"/>
              <a:t>Think beyond automation and transaction.</a:t>
            </a:r>
          </a:p>
          <a:p>
            <a:pPr marL="522288" indent="-227013"/>
            <a:r>
              <a:rPr lang="en-US" sz="3100" dirty="0"/>
              <a:t>Address top-of-mind issues—financial supply chain, supply chain risk, internet of things.</a:t>
            </a:r>
          </a:p>
          <a:p>
            <a:pPr marL="522288" indent="-227013"/>
            <a:r>
              <a:rPr lang="en-US" sz="3100" dirty="0"/>
              <a:t>Top of mind for you, so top of mind for us.</a:t>
            </a:r>
          </a:p>
          <a:p>
            <a:pPr marL="522288" lvl="0" indent="-227013"/>
            <a:endParaRPr lang="en-US" sz="31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9071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109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Leader </a:t>
            </a:r>
            <a:r>
              <a:rPr lang="en-US" dirty="0"/>
              <a:t>in services sector shared shift in focus. </a:t>
            </a:r>
          </a:p>
          <a:p>
            <a:pPr marL="522288" lvl="0" indent="-227013"/>
            <a:r>
              <a:rPr lang="en-US" sz="3100" dirty="0"/>
              <a:t>From efficiency to risks hidden in supply chain.</a:t>
            </a:r>
          </a:p>
          <a:p>
            <a:pPr marL="522288" lvl="0" indent="-227013"/>
            <a:r>
              <a:rPr lang="en-US" sz="3100" dirty="0"/>
              <a:t>Visibility into all suppliers.</a:t>
            </a:r>
          </a:p>
          <a:p>
            <a:pPr marL="522288" lvl="0" indent="-227013"/>
            <a:r>
              <a:rPr lang="en-US" sz="3100" dirty="0"/>
              <a:t>Modern slavery legislation.</a:t>
            </a:r>
          </a:p>
          <a:p>
            <a:pPr marL="522288" lvl="0" indent="-227013"/>
            <a:r>
              <a:rPr lang="en-US" sz="3100" dirty="0"/>
              <a:t>Manage financial, regulatory risks. </a:t>
            </a:r>
          </a:p>
          <a:p>
            <a:pPr marL="522288" lvl="0" indent="-227013"/>
            <a:r>
              <a:rPr lang="en-US" sz="3100" dirty="0"/>
              <a:t>Protect brand and support important cause.</a:t>
            </a:r>
          </a:p>
          <a:p>
            <a:pPr marL="522288" lvl="0" indent="-227013"/>
            <a:r>
              <a:rPr lang="en-US" sz="3100" dirty="0"/>
              <a:t>Looking to Ariba Network to help</a:t>
            </a:r>
            <a:r>
              <a:rPr lang="en-US" sz="3100" dirty="0" smtClean="0"/>
              <a:t>.</a:t>
            </a:r>
            <a:endParaRPr lang="en-US" sz="31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06577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109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Leader </a:t>
            </a:r>
            <a:r>
              <a:rPr lang="en-US" dirty="0"/>
              <a:t>in tech sector shared shift view of team’s responsibility. </a:t>
            </a:r>
          </a:p>
          <a:p>
            <a:pPr marL="522288" indent="-227013"/>
            <a:r>
              <a:rPr lang="en-US" sz="3100" dirty="0"/>
              <a:t>Continuity of service.</a:t>
            </a:r>
          </a:p>
          <a:p>
            <a:pPr marL="522288" indent="-227013"/>
            <a:r>
              <a:rPr lang="en-US" sz="3100" dirty="0"/>
              <a:t>Beyond efficient ordering system for parts.</a:t>
            </a:r>
          </a:p>
          <a:p>
            <a:pPr marL="522288" indent="-227013"/>
            <a:r>
              <a:rPr lang="en-US" sz="3100" dirty="0"/>
              <a:t>Predict when new parts are needed and trigger process.</a:t>
            </a:r>
          </a:p>
          <a:p>
            <a:pPr marL="522288" indent="-227013"/>
            <a:r>
              <a:rPr lang="en-US" sz="3100" dirty="0"/>
              <a:t>Looking to Ariba Network to help.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577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2"/>
            <a:ext cx="8229600" cy="571547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Welcome.</a:t>
            </a:r>
          </a:p>
          <a:p>
            <a:pPr marL="566738" lvl="0" indent="-271463"/>
            <a:r>
              <a:rPr lang="en-US" dirty="0"/>
              <a:t>Last year – third week – nerve-wracking.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Last </a:t>
            </a:r>
            <a:r>
              <a:rPr lang="en-US" dirty="0"/>
              <a:t>year—Simple. Global. Innovative.</a:t>
            </a:r>
          </a:p>
          <a:p>
            <a:pPr marL="566738" indent="-271463"/>
            <a:r>
              <a:rPr lang="en-US" dirty="0"/>
              <a:t>New User Experience—Simple.</a:t>
            </a:r>
          </a:p>
          <a:p>
            <a:pPr marL="566738" indent="-271463"/>
            <a:r>
              <a:rPr lang="en-US" dirty="0"/>
              <a:t>Japan, Latin American global capabilities + data center in Russia—Global.</a:t>
            </a:r>
          </a:p>
          <a:p>
            <a:pPr marL="566738" indent="-271463"/>
            <a:r>
              <a:rPr lang="en-US" dirty="0"/>
              <a:t>AribaPay—Innovative.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Year later—more excited to reflect on accomplishments and with announcements.</a:t>
            </a:r>
          </a:p>
          <a:p>
            <a:pPr marL="566738" lvl="0" indent="-271463"/>
            <a:r>
              <a:rPr lang="en-US" dirty="0"/>
              <a:t>But… just as nerve-wracking. </a:t>
            </a:r>
            <a:r>
              <a:rPr lang="en-US" dirty="0">
                <a:sym typeface="Wingdings"/>
              </a:rPr>
              <a:t>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05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109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Leaders </a:t>
            </a:r>
            <a:r>
              <a:rPr lang="en-US" dirty="0"/>
              <a:t>challenging all of us.</a:t>
            </a:r>
          </a:p>
          <a:p>
            <a:pPr marL="522288" indent="-227013"/>
            <a:r>
              <a:rPr lang="en-US" sz="3100" dirty="0"/>
              <a:t>Together, stop looking at the Ariba Network as a closed/narrowly define. </a:t>
            </a:r>
          </a:p>
          <a:p>
            <a:pPr marL="522288" indent="-227013"/>
            <a:r>
              <a:rPr lang="en-US" sz="3100" dirty="0"/>
              <a:t>Start looking where we all can go to innovate, collaborate and get more work done. 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dirty="0"/>
              <a:t>Love this thinking—shows how all customers can thrive in digital economy and transform businesses digitally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5678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109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All </a:t>
            </a:r>
            <a:r>
              <a:rPr lang="en-US" dirty="0"/>
              <a:t>start thinking bigger.</a:t>
            </a:r>
          </a:p>
          <a:p>
            <a:pPr marL="522288" lvl="0" indent="-227013"/>
            <a:r>
              <a:rPr lang="en-US" sz="3100" dirty="0"/>
              <a:t>How do we transform from managing suppliers to managing risk in the supply chain?</a:t>
            </a:r>
          </a:p>
          <a:p>
            <a:pPr marL="522288" lvl="0" indent="-227013"/>
            <a:r>
              <a:rPr lang="en-US" sz="3100" dirty="0"/>
              <a:t>How do we transform from saving the business money, to changing how we do business?</a:t>
            </a:r>
          </a:p>
          <a:p>
            <a:pPr marL="295275" lvl="0" indent="0">
              <a:buNone/>
            </a:pPr>
            <a:endParaRPr lang="en-US" sz="31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1637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109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Next </a:t>
            </a:r>
            <a:r>
              <a:rPr lang="en-US" dirty="0"/>
              <a:t>announcement.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dirty="0"/>
              <a:t>Opening Ariba Platform to true Platform-as-a-Service.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dirty="0"/>
              <a:t>New Open Partner Ecosystem, anyone deliver innovative services for themselves, partners and anyone on the network</a:t>
            </a:r>
            <a:r>
              <a:rPr lang="en-US" sz="2800" dirty="0"/>
              <a:t>.</a:t>
            </a:r>
          </a:p>
          <a:p>
            <a:pPr marL="295275" indent="0">
              <a:buNone/>
            </a:pPr>
            <a:endParaRPr lang="en-US" sz="31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4280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109102"/>
          </a:xfrm>
        </p:spPr>
        <p:txBody>
          <a:bodyPr>
            <a:normAutofit/>
          </a:bodyPr>
          <a:lstStyle/>
          <a:p>
            <a:pPr marL="522288" lvl="0" indent="-227013"/>
            <a:r>
              <a:rPr lang="en-US" sz="3100" dirty="0" smtClean="0"/>
              <a:t>Build </a:t>
            </a:r>
            <a:r>
              <a:rPr lang="en-US" sz="3100" dirty="0"/>
              <a:t>own solution extensions or leverage pre-built extensions.</a:t>
            </a:r>
          </a:p>
          <a:p>
            <a:pPr marL="522288" lvl="0" indent="-227013"/>
            <a:r>
              <a:rPr lang="en-US" sz="3100" dirty="0"/>
              <a:t>Access self-service applications to create custom forms and extend your apps quickly and easily.</a:t>
            </a:r>
          </a:p>
          <a:p>
            <a:pPr marL="522288" lvl="0" indent="-227013"/>
            <a:r>
              <a:rPr lang="en-US" sz="3100" dirty="0"/>
              <a:t>Use platform of your choice to launch OR develop natively.</a:t>
            </a:r>
          </a:p>
          <a:p>
            <a:pPr marL="522288" lvl="0" indent="-227013"/>
            <a:r>
              <a:rPr lang="en-US" sz="3100" dirty="0"/>
              <a:t>And rapidly innovate and develop market-specific apps and extensions using </a:t>
            </a:r>
            <a:r>
              <a:rPr lang="en-US" sz="3100" dirty="0" smtClean="0"/>
              <a:t>APIs.</a:t>
            </a:r>
            <a:endParaRPr lang="en-US" sz="3100" dirty="0"/>
          </a:p>
          <a:p>
            <a:pPr marL="295275" indent="0">
              <a:buNone/>
            </a:pPr>
            <a:endParaRPr lang="en-US" sz="31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4715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109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Have Discover, Siemens Financial Services, First Data, NTT and Deloitte among first partners.</a:t>
            </a:r>
          </a:p>
          <a:p>
            <a:pPr marL="522288" indent="-227013"/>
            <a:r>
              <a:rPr lang="en-US" sz="3100" b="1" dirty="0"/>
              <a:t>Extending Spot Buy </a:t>
            </a:r>
            <a:r>
              <a:rPr lang="en-US" sz="3100" dirty="0"/>
              <a:t>with an open API. </a:t>
            </a:r>
          </a:p>
          <a:p>
            <a:pPr marL="522288" indent="-227013"/>
            <a:r>
              <a:rPr lang="en-US" sz="3100" b="1" dirty="0"/>
              <a:t>Contract authoring </a:t>
            </a:r>
            <a:r>
              <a:rPr lang="en-US" sz="3100" dirty="0"/>
              <a:t>with world’s leading cloud based office productivity suite. Stay tuned for more on that tomorrow.</a:t>
            </a:r>
          </a:p>
          <a:p>
            <a:pPr marL="522288" indent="-227013"/>
            <a:r>
              <a:rPr lang="en-US" sz="3100" dirty="0"/>
              <a:t>Working with most innovative </a:t>
            </a:r>
            <a:r>
              <a:rPr lang="en-US" sz="3100" b="1" dirty="0"/>
              <a:t>startups in Silicon Valley</a:t>
            </a:r>
            <a:r>
              <a:rPr lang="en-US" sz="3100" dirty="0"/>
              <a:t> to provide mobile-based collaborations, as you’ll see in the breakout sessions.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7450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109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100" dirty="0" smtClean="0"/>
              <a:t>Moving </a:t>
            </a:r>
            <a:r>
              <a:rPr lang="en-US" sz="3100" dirty="0"/>
              <a:t>into next generation of innovation.</a:t>
            </a:r>
          </a:p>
          <a:p>
            <a:pPr marL="522288" lvl="0" indent="-227013"/>
            <a:r>
              <a:rPr lang="en-US" sz="3100" dirty="0"/>
              <a:t>Customers and partners can address industry and market challenges and develop new solutions to new regulatory requirements. </a:t>
            </a:r>
          </a:p>
          <a:p>
            <a:pPr marL="522288" lvl="0" indent="-227013"/>
            <a:endParaRPr lang="en-US" sz="3100" dirty="0" smtClean="0"/>
          </a:p>
          <a:p>
            <a:pPr marL="0" lvl="0" indent="0">
              <a:buNone/>
            </a:pPr>
            <a:r>
              <a:rPr lang="en-US" sz="3100" dirty="0"/>
              <a:t>Let’s see this in action. 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095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109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000" dirty="0" smtClean="0"/>
              <a:t>Help </a:t>
            </a:r>
            <a:r>
              <a:rPr lang="en-US" sz="3000" dirty="0"/>
              <a:t>financial sector leader focused on business </a:t>
            </a:r>
            <a:r>
              <a:rPr lang="en-US" sz="3000" dirty="0" smtClean="0"/>
              <a:t>continuity.</a:t>
            </a:r>
          </a:p>
          <a:p>
            <a:pPr marL="0" indent="0">
              <a:buNone/>
            </a:pPr>
            <a:endParaRPr lang="en-US" sz="3000" dirty="0"/>
          </a:p>
          <a:p>
            <a:pPr marL="0" indent="0">
              <a:buNone/>
            </a:pPr>
            <a:r>
              <a:rPr lang="en-US" sz="3000" dirty="0" smtClean="0"/>
              <a:t>Mining </a:t>
            </a:r>
            <a:r>
              <a:rPr lang="en-US" sz="3000" dirty="0"/>
              <a:t>company as different assets. Tracking assets through SAP</a:t>
            </a:r>
            <a:r>
              <a:rPr lang="en-US" sz="3000" dirty="0" smtClean="0"/>
              <a:t>.</a:t>
            </a:r>
            <a:endParaRPr lang="en-US" sz="3000" dirty="0"/>
          </a:p>
          <a:p>
            <a:pPr marL="522288" indent="-227013"/>
            <a:r>
              <a:rPr lang="en-US" sz="3000" dirty="0"/>
              <a:t>This yellow indicator tells me we have a problem. [tap on yellow]</a:t>
            </a:r>
          </a:p>
          <a:p>
            <a:pPr marL="522288" indent="-227013"/>
            <a:r>
              <a:rPr lang="en-US" sz="3000" dirty="0"/>
              <a:t>I see that the asset is a truck so let’s see what’s going on. [tap on real time]</a:t>
            </a:r>
          </a:p>
          <a:p>
            <a:pPr marL="295275" lvl="0" indent="0">
              <a:buNone/>
            </a:pPr>
            <a:endParaRPr lang="en-US" sz="3100" dirty="0" smtClean="0"/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26217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109102"/>
          </a:xfrm>
        </p:spPr>
        <p:txBody>
          <a:bodyPr>
            <a:normAutofit/>
          </a:bodyPr>
          <a:lstStyle/>
          <a:p>
            <a:pPr marL="522288" indent="-227013"/>
            <a:r>
              <a:rPr lang="en-US" sz="3000" dirty="0" smtClean="0"/>
              <a:t>It’s showing us a few different things on the monitor. [discreetly press button on IoT device]</a:t>
            </a:r>
            <a:endParaRPr lang="en-US" sz="3000" dirty="0" smtClean="0"/>
          </a:p>
          <a:p>
            <a:pPr marL="522288" indent="-227013"/>
            <a:r>
              <a:rPr lang="en-US" sz="3000" dirty="0" smtClean="0"/>
              <a:t>Let’s </a:t>
            </a:r>
            <a:r>
              <a:rPr lang="en-US" sz="3000" dirty="0"/>
              <a:t>see the updates – it appears to be a temperature problem. </a:t>
            </a:r>
            <a:r>
              <a:rPr lang="en-US" sz="3000" dirty="0"/>
              <a:t>So we need to determine resolution [tap on predictor]</a:t>
            </a:r>
          </a:p>
          <a:p>
            <a:pPr marL="522288" indent="-227013"/>
            <a:r>
              <a:rPr lang="en-US" sz="3000" dirty="0"/>
              <a:t>This shows me the date and let’s see the proposed resolution. [tap on resolution]</a:t>
            </a:r>
          </a:p>
          <a:p>
            <a:pPr marL="522288" indent="-227013"/>
            <a:r>
              <a:rPr lang="en-US" sz="3000" dirty="0" smtClean="0"/>
              <a:t>OK we need to replace 2 parts but they are not in stock.  </a:t>
            </a:r>
          </a:p>
          <a:p>
            <a:pPr marL="295275" lvl="0" indent="0">
              <a:buNone/>
            </a:pPr>
            <a:endParaRPr lang="en-US" sz="3100" dirty="0" smtClean="0"/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0263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3"/>
            <a:ext cx="8229600" cy="6109102"/>
          </a:xfrm>
        </p:spPr>
        <p:txBody>
          <a:bodyPr>
            <a:normAutofit/>
          </a:bodyPr>
          <a:lstStyle/>
          <a:p>
            <a:pPr marL="522288" indent="-227013"/>
            <a:r>
              <a:rPr lang="en-US" sz="3000" dirty="0"/>
              <a:t>Let’s use SAP Ariba to source the parts – and this is all seamlessly integrated for me.</a:t>
            </a:r>
          </a:p>
          <a:p>
            <a:pPr marL="522288" indent="-227013"/>
            <a:r>
              <a:rPr lang="en-US" sz="3000" dirty="0" smtClean="0"/>
              <a:t>It creates the requisition. [tap confirm]</a:t>
            </a:r>
          </a:p>
          <a:p>
            <a:pPr marL="522288" indent="-227013"/>
            <a:r>
              <a:rPr lang="en-US" sz="3000" dirty="0" smtClean="0"/>
              <a:t>And now the status says the parts are ordered. </a:t>
            </a:r>
          </a:p>
          <a:p>
            <a:pPr marL="295275" indent="0">
              <a:buNone/>
            </a:pPr>
            <a:endParaRPr lang="en-US" sz="3000" dirty="0" smtClean="0"/>
          </a:p>
          <a:p>
            <a:pPr marL="522288" indent="-227013"/>
            <a:r>
              <a:rPr lang="en-US" sz="3000" dirty="0"/>
              <a:t>I</a:t>
            </a:r>
            <a:r>
              <a:rPr lang="en-US" sz="3000" dirty="0" smtClean="0"/>
              <a:t>ncludes unscheduled and scheduled maintenance, so tech can address both.  </a:t>
            </a:r>
          </a:p>
          <a:p>
            <a:pPr marL="522288" indent="-227013"/>
            <a:r>
              <a:rPr lang="en-US" sz="3000" dirty="0" smtClean="0"/>
              <a:t>Also, combines real-time + historical data, so it can be predictive.</a:t>
            </a:r>
          </a:p>
          <a:p>
            <a:pPr marL="295275" indent="0">
              <a:buNone/>
            </a:pPr>
            <a:endParaRPr lang="en-US" sz="3000" dirty="0" smtClean="0"/>
          </a:p>
          <a:p>
            <a:pPr marL="522288" lvl="0" indent="-227013"/>
            <a:endParaRPr lang="en-US" sz="3100" dirty="0" smtClean="0"/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17619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199" y="612373"/>
            <a:ext cx="8499725" cy="6109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100" dirty="0" smtClean="0"/>
              <a:t>Wrap </a:t>
            </a:r>
            <a:r>
              <a:rPr lang="en-US" sz="3100" dirty="0"/>
              <a:t>up, remember </a:t>
            </a:r>
            <a:r>
              <a:rPr lang="en-US" sz="3100" b="1" dirty="0"/>
              <a:t>adoption</a:t>
            </a:r>
            <a:r>
              <a:rPr lang="en-US" sz="3100" dirty="0"/>
              <a:t> </a:t>
            </a:r>
            <a:r>
              <a:rPr lang="en-US" sz="3100" dirty="0" smtClean="0"/>
              <a:t>and </a:t>
            </a:r>
            <a:r>
              <a:rPr lang="en-US" sz="3100" b="1" dirty="0" smtClean="0"/>
              <a:t>transformation</a:t>
            </a:r>
            <a:r>
              <a:rPr lang="en-US" sz="3100" dirty="0" smtClean="0"/>
              <a:t>.</a:t>
            </a:r>
            <a:endParaRPr lang="en-US" sz="2800" dirty="0" smtClean="0"/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3100" dirty="0" smtClean="0"/>
              <a:t>Hear </a:t>
            </a:r>
            <a:r>
              <a:rPr lang="en-US" sz="3100" dirty="0"/>
              <a:t>about</a:t>
            </a:r>
            <a:r>
              <a:rPr lang="en-US" sz="3100" b="1" dirty="0"/>
              <a:t> designing for adoption </a:t>
            </a:r>
            <a:r>
              <a:rPr lang="en-US" sz="3100" dirty="0"/>
              <a:t>today.</a:t>
            </a:r>
          </a:p>
          <a:p>
            <a:pPr marL="522288" indent="-227013"/>
            <a:r>
              <a:rPr lang="en-US" sz="3100" dirty="0"/>
              <a:t>Making each step of the process simpler.</a:t>
            </a:r>
          </a:p>
          <a:p>
            <a:pPr marL="522288" indent="-227013"/>
            <a:r>
              <a:rPr lang="en-US" sz="3100" dirty="0"/>
              <a:t>Rethinking the experience + interaction with data and each other.</a:t>
            </a:r>
          </a:p>
          <a:p>
            <a:pPr marL="522288" indent="-227013"/>
            <a:r>
              <a:rPr lang="en-US" sz="3100" dirty="0"/>
              <a:t>Great information, and I think you’ll really 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sz="3100" dirty="0" smtClean="0"/>
              <a:t>enjoy </a:t>
            </a:r>
            <a:r>
              <a:rPr lang="en-US" sz="3100" dirty="0"/>
              <a:t>it.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3100" dirty="0"/>
              <a:t>Before we get to examples, few more minutes on </a:t>
            </a:r>
            <a:r>
              <a:rPr lang="en-US" sz="3100" b="1" dirty="0"/>
              <a:t>transformation</a:t>
            </a:r>
            <a:r>
              <a:rPr lang="en-US" sz="3100" dirty="0"/>
              <a:t>—digital transformation.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640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2"/>
            <a:ext cx="8229600" cy="5715473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A lot to cover—get started with what really matters: you.</a:t>
            </a:r>
          </a:p>
          <a:p>
            <a:pPr marL="566738" lvl="0" indent="-271463">
              <a:lnSpc>
                <a:spcPct val="80000"/>
              </a:lnSpc>
              <a:spcAft>
                <a:spcPts val="1200"/>
              </a:spcAft>
            </a:pPr>
            <a:r>
              <a:rPr lang="en-US" sz="3000" dirty="0"/>
              <a:t>462 customer visits.</a:t>
            </a:r>
          </a:p>
          <a:p>
            <a:pPr marL="566738" lvl="0" indent="-271463">
              <a:lnSpc>
                <a:spcPct val="80000"/>
              </a:lnSpc>
              <a:spcAft>
                <a:spcPts val="1200"/>
              </a:spcAft>
            </a:pPr>
            <a:r>
              <a:rPr lang="en-US" sz="3000" dirty="0"/>
              <a:t>Incredibly energizing.</a:t>
            </a:r>
          </a:p>
          <a:p>
            <a:pPr marL="566738" lvl="0" indent="-271463">
              <a:lnSpc>
                <a:spcPct val="80000"/>
              </a:lnSpc>
              <a:spcAft>
                <a:spcPts val="1200"/>
              </a:spcAft>
            </a:pPr>
            <a:r>
              <a:rPr lang="en-US" sz="3000" dirty="0"/>
              <a:t>Thank you for trust and partnership.</a:t>
            </a:r>
          </a:p>
          <a:p>
            <a:pPr marL="566738" lvl="0" indent="-271463">
              <a:lnSpc>
                <a:spcPct val="80000"/>
              </a:lnSpc>
              <a:spcAft>
                <a:spcPts val="1200"/>
              </a:spcAft>
            </a:pPr>
            <a:r>
              <a:rPr lang="en-US" sz="3000" dirty="0"/>
              <a:t>Thank you for conducting your business—buying and selling—over the Ariba platform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5168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199" y="612373"/>
            <a:ext cx="8499725" cy="610910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100" dirty="0" smtClean="0"/>
              <a:t>Branding </a:t>
            </a:r>
            <a:r>
              <a:rPr lang="en-US" sz="3100" dirty="0"/>
              <a:t>change to SAP Ariba. </a:t>
            </a:r>
          </a:p>
          <a:p>
            <a:pPr marL="522288" lvl="0" indent="-227013"/>
            <a:r>
              <a:rPr lang="en-US" sz="3100" dirty="0"/>
              <a:t>DOES NOT mean that you have to be an SAP ERP customer. </a:t>
            </a:r>
          </a:p>
          <a:p>
            <a:pPr marL="522288" lvl="0" indent="-227013"/>
            <a:r>
              <a:rPr lang="en-US" sz="3100" dirty="0"/>
              <a:t>DOES mean we all take advantage of digital transformation. 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3100" dirty="0" smtClean="0"/>
              <a:t>Excited have Rob Enslin with us.</a:t>
            </a:r>
          </a:p>
          <a:p>
            <a:pPr marL="522288" indent="-227013"/>
            <a:r>
              <a:rPr lang="en-US" sz="3100" dirty="0"/>
              <a:t>Personal friend, Executive Board Member and the President of Global Customer Operations at SAP.</a:t>
            </a:r>
          </a:p>
          <a:p>
            <a:pPr marL="522288" indent="-227013"/>
            <a:r>
              <a:rPr lang="en-US" sz="3100" dirty="0"/>
              <a:t>Conversation about SAP’s vision for digital transformation—and how SAP is helping businesses all around thrive in the digital economy.</a:t>
            </a:r>
          </a:p>
          <a:p>
            <a:pPr marL="522288" indent="-227013"/>
            <a:r>
              <a:rPr lang="en-US" sz="3100" dirty="0"/>
              <a:t>Welcome Rob Enslin. 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724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199" y="612373"/>
            <a:ext cx="8499725" cy="610910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pPr marL="0" indent="0">
              <a:buNone/>
            </a:pPr>
            <a:r>
              <a:rPr lang="en-US" sz="4000" dirty="0" smtClean="0"/>
              <a:t>ROB FIRESIDE CHAT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2674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199" y="612373"/>
            <a:ext cx="8499725" cy="6109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100" dirty="0" smtClean="0"/>
              <a:t>Thanks</a:t>
            </a:r>
            <a:r>
              <a:rPr lang="en-US" sz="3100" dirty="0"/>
              <a:t>, Rob.</a:t>
            </a:r>
          </a:p>
          <a:p>
            <a:pPr marL="522288" indent="-227013"/>
            <a:r>
              <a:rPr lang="en-US" sz="3100" dirty="0"/>
              <a:t>Fortunate to leverage SAP innovation and investment in equipping businesses to thrive in digital economy</a:t>
            </a:r>
            <a:r>
              <a:rPr lang="en-US" sz="3100" dirty="0" smtClean="0"/>
              <a:t>.</a:t>
            </a:r>
          </a:p>
          <a:p>
            <a:pPr marL="295275" indent="0">
              <a:buNone/>
            </a:pPr>
            <a:endParaRPr lang="en-US" sz="2800" dirty="0"/>
          </a:p>
          <a:p>
            <a:pPr marL="522288" lvl="0" indent="-227013"/>
            <a:r>
              <a:rPr lang="en-US" sz="3100" dirty="0"/>
              <a:t>Looking ahead—incredibly excited about journey together over the next 12 months.</a:t>
            </a:r>
          </a:p>
          <a:p>
            <a:pPr marL="0" indent="0">
              <a:buNone/>
            </a:pPr>
            <a:endParaRPr lang="en-US" sz="2800" dirty="0"/>
          </a:p>
          <a:p>
            <a:pPr marL="522288" indent="-227013"/>
            <a:r>
              <a:rPr lang="en-US" sz="3100" dirty="0"/>
              <a:t>I can’t wait to start working with all of you</a:t>
            </a:r>
            <a:r>
              <a:rPr lang="en-US" sz="3100" dirty="0" smtClean="0"/>
              <a:t>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7543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199" y="612373"/>
            <a:ext cx="8499725" cy="61091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i="1" dirty="0" smtClean="0"/>
              <a:t>OPTION 1</a:t>
            </a:r>
            <a:endParaRPr lang="en-US" sz="2800" dirty="0" smtClean="0"/>
          </a:p>
          <a:p>
            <a:pPr marL="522288" indent="-227013"/>
            <a:r>
              <a:rPr lang="en-US" sz="3100" dirty="0"/>
              <a:t>Have fun learning and dreaming. </a:t>
            </a:r>
          </a:p>
          <a:p>
            <a:pPr marL="522288" indent="-227013"/>
            <a:r>
              <a:rPr lang="en-US" sz="3100" dirty="0"/>
              <a:t>Take momentum back to the world and lead organizations into the digital economy.</a:t>
            </a:r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r>
              <a:rPr lang="en-US" sz="3100" i="1" dirty="0"/>
              <a:t>OPTION 2</a:t>
            </a:r>
          </a:p>
          <a:p>
            <a:pPr marL="0" indent="0">
              <a:buNone/>
            </a:pPr>
            <a:r>
              <a:rPr lang="en-US" sz="3100" dirty="0"/>
              <a:t>CPO #procurement is awesome story.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4107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2"/>
            <a:ext cx="8229600" cy="5715473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/>
              <a:t>Deeply humbled by two million companies that connect, simplify and digitize businesses.</a:t>
            </a:r>
          </a:p>
          <a:p>
            <a:pPr marL="566738" indent="-271463">
              <a:lnSpc>
                <a:spcPct val="80000"/>
              </a:lnSpc>
              <a:spcAft>
                <a:spcPts val="1200"/>
              </a:spcAft>
            </a:pPr>
            <a:r>
              <a:rPr lang="en-US" sz="3100" dirty="0"/>
              <a:t>Hard to picture size and power.</a:t>
            </a:r>
          </a:p>
          <a:p>
            <a:pPr marL="566738" indent="-271463">
              <a:lnSpc>
                <a:spcPct val="80000"/>
              </a:lnSpc>
              <a:spcAft>
                <a:spcPts val="1200"/>
              </a:spcAft>
            </a:pPr>
            <a:r>
              <a:rPr lang="en-US" sz="3100" dirty="0"/>
              <a:t>We visualized.</a:t>
            </a:r>
          </a:p>
          <a:p>
            <a:pPr marL="566738" indent="-271463">
              <a:lnSpc>
                <a:spcPct val="80000"/>
              </a:lnSpc>
              <a:spcAft>
                <a:spcPts val="1200"/>
              </a:spcAft>
            </a:pPr>
            <a:r>
              <a:rPr lang="en-US" sz="3100" dirty="0"/>
              <a:t>You’re seeing time compression.</a:t>
            </a:r>
          </a:p>
          <a:p>
            <a:pPr marL="566738" indent="-271463">
              <a:lnSpc>
                <a:spcPct val="80000"/>
              </a:lnSpc>
              <a:spcAft>
                <a:spcPts val="1200"/>
              </a:spcAft>
            </a:pPr>
            <a:r>
              <a:rPr lang="en-US" sz="3100" dirty="0"/>
              <a:t>Transactions flowing.</a:t>
            </a:r>
          </a:p>
          <a:p>
            <a:pPr marL="566738" indent="-271463">
              <a:lnSpc>
                <a:spcPct val="80000"/>
              </a:lnSpc>
              <a:spcAft>
                <a:spcPts val="1200"/>
              </a:spcAft>
            </a:pPr>
            <a:r>
              <a:rPr lang="en-US" sz="3100" dirty="0"/>
              <a:t>Real data.</a:t>
            </a:r>
          </a:p>
          <a:p>
            <a:pPr marL="566738" indent="-271463">
              <a:lnSpc>
                <a:spcPct val="80000"/>
              </a:lnSpc>
              <a:spcAft>
                <a:spcPts val="1200"/>
              </a:spcAft>
            </a:pPr>
            <a:r>
              <a:rPr lang="en-US" sz="3100" dirty="0"/>
              <a:t>Arrows show path of transactions and colors show currencies</a:t>
            </a:r>
            <a:r>
              <a:rPr lang="en-US" sz="3100" dirty="0" smtClean="0"/>
              <a:t>.</a:t>
            </a:r>
            <a:endParaRPr lang="en-US" sz="31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538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2"/>
            <a:ext cx="8229600" cy="5715473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 smtClean="0"/>
              <a:t>Isn’t </a:t>
            </a:r>
            <a:r>
              <a:rPr lang="en-US" dirty="0"/>
              <a:t>it amazing what we created together?</a:t>
            </a:r>
          </a:p>
          <a:p>
            <a:pPr marL="566738" lvl="0" indent="-271463">
              <a:lnSpc>
                <a:spcPct val="80000"/>
              </a:lnSpc>
              <a:spcAft>
                <a:spcPts val="1200"/>
              </a:spcAft>
            </a:pPr>
            <a:r>
              <a:rPr lang="en-US" sz="3100" dirty="0"/>
              <a:t>$1T in commerce. </a:t>
            </a:r>
          </a:p>
          <a:p>
            <a:pPr marL="566738" lvl="0" indent="-271463">
              <a:lnSpc>
                <a:spcPct val="80000"/>
              </a:lnSpc>
              <a:spcAft>
                <a:spcPts val="1200"/>
              </a:spcAft>
            </a:pPr>
            <a:r>
              <a:rPr lang="en-US" sz="3100" dirty="0"/>
              <a:t>10 million users. </a:t>
            </a:r>
          </a:p>
          <a:p>
            <a:pPr marL="566738" lvl="0" indent="-271463">
              <a:lnSpc>
                <a:spcPct val="80000"/>
              </a:lnSpc>
              <a:spcAft>
                <a:spcPts val="1200"/>
              </a:spcAft>
            </a:pPr>
            <a:r>
              <a:rPr lang="en-US" sz="3100" dirty="0"/>
              <a:t>$14+ billion in payments.</a:t>
            </a:r>
          </a:p>
          <a:p>
            <a:pPr marL="566738" lvl="0" indent="-271463">
              <a:lnSpc>
                <a:spcPct val="80000"/>
              </a:lnSpc>
              <a:spcAft>
                <a:spcPts val="1200"/>
              </a:spcAft>
            </a:pPr>
            <a:r>
              <a:rPr lang="en-US" sz="3100" dirty="0"/>
              <a:t>And every SECOND, 4 documents and $27,000. </a:t>
            </a:r>
          </a:p>
          <a:p>
            <a:pPr marL="566738" lvl="0" indent="-271463">
              <a:lnSpc>
                <a:spcPct val="80000"/>
              </a:lnSpc>
              <a:spcAft>
                <a:spcPts val="1200"/>
              </a:spcAft>
            </a:pPr>
            <a:r>
              <a:rPr lang="en-US" sz="3100" dirty="0"/>
              <a:t>$32.4 million during keynote.</a:t>
            </a:r>
          </a:p>
          <a:p>
            <a:pPr marL="295275" indent="0">
              <a:lnSpc>
                <a:spcPct val="80000"/>
              </a:lnSpc>
              <a:spcAft>
                <a:spcPts val="1200"/>
              </a:spcAft>
              <a:buNone/>
            </a:pPr>
            <a:endParaRPr lang="en-US" sz="3100" dirty="0" smtClean="0"/>
          </a:p>
          <a:p>
            <a:pPr marL="0" indent="0">
              <a:lnSpc>
                <a:spcPct val="80000"/>
              </a:lnSpc>
              <a:spcAft>
                <a:spcPts val="1200"/>
              </a:spcAft>
              <a:buNone/>
            </a:pPr>
            <a:r>
              <a:rPr lang="en-US" sz="3100" dirty="0" smtClean="0"/>
              <a:t>Powerful </a:t>
            </a:r>
            <a:r>
              <a:rPr lang="en-US" sz="3100" dirty="0"/>
              <a:t>network—great representation of digital economy.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4494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2"/>
            <a:ext cx="8229600" cy="5715473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dirty="0" smtClean="0"/>
              <a:t>Conversations </a:t>
            </a:r>
            <a:r>
              <a:rPr lang="en-US" dirty="0"/>
              <a:t>with all of you, heard the value of digital economy.</a:t>
            </a:r>
          </a:p>
          <a:p>
            <a:pPr marL="522288" lvl="0" indent="-227013"/>
            <a:r>
              <a:rPr lang="en-US" dirty="0"/>
              <a:t>Redefining source-to-pay—within company and outside four walls.</a:t>
            </a:r>
          </a:p>
          <a:p>
            <a:pPr marL="522288" lvl="0" indent="-227013"/>
            <a:r>
              <a:rPr lang="en-US" dirty="0"/>
              <a:t>True for buyers and sellers. Procurement, finance, etc. </a:t>
            </a:r>
          </a:p>
          <a:p>
            <a:pPr marL="522288" lvl="0" indent="-227013"/>
            <a:r>
              <a:rPr lang="en-US" dirty="0"/>
              <a:t>Everyone driving discussion. </a:t>
            </a:r>
            <a:endParaRPr lang="en-US" dirty="0" smtClean="0"/>
          </a:p>
          <a:p>
            <a:pPr lvl="0"/>
            <a:endParaRPr lang="en-US" dirty="0" smtClean="0"/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824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2"/>
            <a:ext cx="8229600" cy="57154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Through conversations, two themes: </a:t>
            </a:r>
            <a:r>
              <a:rPr lang="en-US" b="1" dirty="0"/>
              <a:t>Adoption &amp; Transformation.</a:t>
            </a:r>
            <a:r>
              <a:rPr lang="en-US" dirty="0"/>
              <a:t> </a:t>
            </a:r>
          </a:p>
          <a:p>
            <a:pPr marL="522288" lvl="0" indent="-227013"/>
            <a:r>
              <a:rPr lang="en-US" dirty="0"/>
              <a:t>Adoption: how can I drive more usage, move value and do it faster?</a:t>
            </a:r>
          </a:p>
          <a:p>
            <a:pPr marL="522288" lvl="0" indent="-227013"/>
            <a:r>
              <a:rPr lang="en-US" dirty="0"/>
              <a:t>Transformation: One connected, how can I transform the business?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Unlock value of digital economy.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Explore this morning and over next two days.</a:t>
            </a:r>
            <a:r>
              <a:rPr lang="en-US" dirty="0" smtClean="0">
                <a:effectLst/>
              </a:rPr>
              <a:t> </a:t>
            </a:r>
            <a:endParaRPr lang="en-US" dirty="0" smtClean="0"/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3127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2"/>
            <a:ext cx="8229600" cy="57154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100" dirty="0" smtClean="0"/>
              <a:t>Start </a:t>
            </a:r>
            <a:r>
              <a:rPr lang="en-US" sz="3100" dirty="0"/>
              <a:t>with adoption.</a:t>
            </a:r>
          </a:p>
          <a:p>
            <a:pPr marL="0" indent="0">
              <a:buNone/>
            </a:pPr>
            <a:r>
              <a:rPr lang="en-US" sz="3100" dirty="0"/>
              <a:t> </a:t>
            </a:r>
          </a:p>
          <a:p>
            <a:pPr marL="0" indent="0">
              <a:buNone/>
            </a:pPr>
            <a:r>
              <a:rPr lang="en-US" sz="3100" dirty="0"/>
              <a:t>Massive impact of digital.</a:t>
            </a:r>
          </a:p>
          <a:p>
            <a:pPr marL="0" indent="0">
              <a:buNone/>
            </a:pPr>
            <a:r>
              <a:rPr lang="en-US" sz="3100" dirty="0"/>
              <a:t> </a:t>
            </a:r>
          </a:p>
          <a:p>
            <a:pPr marL="0" indent="0">
              <a:buNone/>
            </a:pPr>
            <a:r>
              <a:rPr lang="en-US" sz="3100" dirty="0"/>
              <a:t>One obvious impact = simplicity.</a:t>
            </a:r>
          </a:p>
          <a:p>
            <a:pPr marL="522288" indent="-227013"/>
            <a:r>
              <a:rPr lang="en-US" sz="3100" dirty="0"/>
              <a:t>User guide? Manuals?</a:t>
            </a:r>
          </a:p>
          <a:p>
            <a:pPr marL="522288" indent="-227013"/>
            <a:r>
              <a:rPr lang="en-US" sz="3100" dirty="0"/>
              <a:t>Expect everything to just work.</a:t>
            </a:r>
          </a:p>
          <a:p>
            <a:pPr marL="522288" indent="-227013"/>
            <a:r>
              <a:rPr lang="en-US" sz="3100" dirty="0"/>
              <a:t>No tolerance for complexity.</a:t>
            </a:r>
          </a:p>
          <a:p>
            <a:pPr marL="522288" indent="-227013"/>
            <a:r>
              <a:rPr lang="en-US" sz="3100" dirty="0"/>
              <a:t>90% of customers stayed on new UI</a:t>
            </a:r>
            <a:r>
              <a:rPr lang="en-US" dirty="0"/>
              <a:t>.</a:t>
            </a:r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229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612372"/>
            <a:ext cx="8229600" cy="57154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100" dirty="0"/>
              <a:t>Together, deliver more sophistication and remove complexity from source-to-pay.</a:t>
            </a:r>
          </a:p>
          <a:p>
            <a:pPr marL="522288" lvl="0" indent="-227013"/>
            <a:r>
              <a:rPr lang="en-US" sz="3100" dirty="0"/>
              <a:t>Cut friction.</a:t>
            </a:r>
          </a:p>
          <a:p>
            <a:pPr marL="522288" lvl="0" indent="-227013"/>
            <a:r>
              <a:rPr lang="en-US" sz="3100" dirty="0"/>
              <a:t>Break down barriers to access.</a:t>
            </a:r>
          </a:p>
          <a:p>
            <a:pPr marL="0" indent="0">
              <a:buNone/>
            </a:pPr>
            <a:endParaRPr lang="en-US" sz="2800" dirty="0"/>
          </a:p>
          <a:p>
            <a:pPr marL="0" indent="0">
              <a:buNone/>
            </a:pPr>
            <a:r>
              <a:rPr lang="en-US" sz="3100" dirty="0"/>
              <a:t>Critical for all—successful only when buyers and suppliers are </a:t>
            </a:r>
            <a:r>
              <a:rPr lang="en-US" sz="3100" b="1" i="1" dirty="0"/>
              <a:t>on</a:t>
            </a:r>
            <a:r>
              <a:rPr lang="en-US" sz="3100" dirty="0"/>
              <a:t> and </a:t>
            </a:r>
            <a:r>
              <a:rPr lang="en-US" sz="3100" b="1" i="1" dirty="0"/>
              <a:t>using</a:t>
            </a:r>
            <a:r>
              <a:rPr lang="en-US" sz="3100" dirty="0"/>
              <a:t> Ariba Network/apps.</a:t>
            </a:r>
          </a:p>
          <a:p>
            <a:pPr marL="522288" lvl="0" indent="-227013"/>
            <a:r>
              <a:rPr lang="en-US" sz="3100" dirty="0"/>
              <a:t>Only way to hit objectives and business cases. </a:t>
            </a:r>
          </a:p>
          <a:p>
            <a:pPr marL="522288" lvl="0" indent="-227013"/>
            <a:r>
              <a:rPr lang="en-US" sz="3100" dirty="0"/>
              <a:t>Key to accelerating time-to-value.</a:t>
            </a:r>
          </a:p>
          <a:p>
            <a:pPr marL="0" indent="0">
              <a:spcAft>
                <a:spcPts val="600"/>
              </a:spcAft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D3152-4EB4-5549-8B13-FE590B49A64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766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1534</Words>
  <Application>Microsoft Macintosh PowerPoint</Application>
  <PresentationFormat>On-screen Show (4:3)</PresentationFormat>
  <Paragraphs>227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Ariba Live Keynote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narrative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Scott Grand</dc:creator>
  <cp:lastModifiedBy>Scott Grand</cp:lastModifiedBy>
  <cp:revision>34</cp:revision>
  <dcterms:created xsi:type="dcterms:W3CDTF">2016-03-13T20:42:33Z</dcterms:created>
  <dcterms:modified xsi:type="dcterms:W3CDTF">2016-03-13T21:22:05Z</dcterms:modified>
</cp:coreProperties>
</file>