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3" r:id="rId1"/>
  </p:sldMasterIdLst>
  <p:notesMasterIdLst>
    <p:notesMasterId r:id="rId15"/>
  </p:notesMasterIdLst>
  <p:handoutMasterIdLst>
    <p:handoutMasterId r:id="rId16"/>
  </p:handoutMasterIdLst>
  <p:sldIdLst>
    <p:sldId id="329" r:id="rId2"/>
    <p:sldId id="336" r:id="rId3"/>
    <p:sldId id="337" r:id="rId4"/>
    <p:sldId id="338" r:id="rId5"/>
    <p:sldId id="339" r:id="rId6"/>
    <p:sldId id="330" r:id="rId7"/>
    <p:sldId id="344" r:id="rId8"/>
    <p:sldId id="345" r:id="rId9"/>
    <p:sldId id="346" r:id="rId10"/>
    <p:sldId id="350" r:id="rId11"/>
    <p:sldId id="333" r:id="rId12"/>
    <p:sldId id="334" r:id="rId13"/>
    <p:sldId id="335" r:id="rId14"/>
  </p:sldIdLst>
  <p:sldSz cx="19000788" cy="6859588"/>
  <p:notesSz cx="6858000" cy="9144000"/>
  <p:defaultTextStyle>
    <a:defPPr>
      <a:defRPr lang="de-DE"/>
    </a:defPPr>
    <a:lvl1pPr marL="0" algn="l" defTabSz="1088776" rtl="0" eaLnBrk="1" latinLnBrk="0" hangingPunct="1">
      <a:defRPr lang="de-DE" sz="2100" kern="1200">
        <a:solidFill>
          <a:schemeClr val="tx1"/>
        </a:solidFill>
        <a:latin typeface="Arial"/>
        <a:ea typeface="+mn-ea"/>
        <a:cs typeface="+mn-cs"/>
      </a:defRPr>
    </a:lvl1pPr>
    <a:lvl2pPr marL="544388" algn="l" defTabSz="1088776" rtl="0" eaLnBrk="1" latinLnBrk="0" hangingPunct="1">
      <a:buClr>
        <a:srgbClr val="FDB913"/>
      </a:buClr>
      <a:buSzPct val="100000"/>
      <a:buFont typeface="wingdings"/>
      <a:buChar char=""/>
      <a:defRPr lang="de-DE" sz="2100" kern="1200">
        <a:solidFill>
          <a:schemeClr val="tx1"/>
        </a:solidFill>
        <a:latin typeface="Arial"/>
        <a:ea typeface="+mn-ea"/>
        <a:cs typeface="+mn-cs"/>
      </a:defRPr>
    </a:lvl2pPr>
    <a:lvl3pPr marL="1088776" algn="l" defTabSz="1088776" rtl="0" eaLnBrk="1" latinLnBrk="0" hangingPunct="1">
      <a:buClr>
        <a:srgbClr val="666666"/>
      </a:buClr>
      <a:buSzPct val="80000"/>
      <a:buFont typeface="Wingdings"/>
      <a:buChar char="n"/>
      <a:defRPr lang="de-DE" sz="1700" kern="1200">
        <a:solidFill>
          <a:schemeClr val="tx1"/>
        </a:solidFill>
        <a:latin typeface="Arial"/>
        <a:ea typeface="+mn-ea"/>
        <a:cs typeface="+mn-cs"/>
      </a:defRPr>
    </a:lvl3pPr>
    <a:lvl4pPr marL="1633164" algn="l" defTabSz="1088776" rtl="0" eaLnBrk="1" latinLnBrk="0" hangingPunct="1">
      <a:buClr>
        <a:srgbClr val="666666"/>
      </a:buClr>
      <a:buSzPct val="80000"/>
      <a:buFont typeface="Arial"/>
      <a:buChar char=""/>
      <a:defRPr lang="de-DE" sz="1400" kern="1200">
        <a:solidFill>
          <a:schemeClr val="tx1"/>
        </a:solidFill>
        <a:latin typeface="Arial"/>
        <a:ea typeface="+mn-ea"/>
        <a:cs typeface="+mn-cs"/>
      </a:defRPr>
    </a:lvl4pPr>
    <a:lvl5pPr marL="2177552" algn="l" defTabSz="1088776" rtl="0" eaLnBrk="1" latinLnBrk="0" hangingPunct="1">
      <a:buClr>
        <a:srgbClr val="666666"/>
      </a:buClr>
      <a:buSzPct val="80000"/>
      <a:buFont typeface="Arial"/>
      <a:buChar char=""/>
      <a:defRPr lang="de-DE" sz="1200" kern="1200">
        <a:solidFill>
          <a:schemeClr val="tx1"/>
        </a:solidFill>
        <a:latin typeface="Arial"/>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4118">
          <p15:clr>
            <a:srgbClr val="A4A3A4"/>
          </p15:clr>
        </p15:guide>
        <p15:guide id="2" orient="horz" pos="3835">
          <p15:clr>
            <a:srgbClr val="A4A3A4"/>
          </p15:clr>
        </p15:guide>
        <p15:guide id="3" orient="horz" pos="1065">
          <p15:clr>
            <a:srgbClr val="A4A3A4"/>
          </p15:clr>
        </p15:guide>
        <p15:guide id="4" orient="horz" pos="777" userDrawn="1">
          <p15:clr>
            <a:srgbClr val="A4A3A4"/>
          </p15:clr>
        </p15:guide>
        <p15:guide id="5" pos="7478">
          <p15:clr>
            <a:srgbClr val="A4A3A4"/>
          </p15:clr>
        </p15:guide>
        <p15:guide id="6" pos="205">
          <p15:clr>
            <a:srgbClr val="A4A3A4"/>
          </p15:clr>
        </p15:guide>
        <p15:guide id="7" pos="3849">
          <p15:clr>
            <a:srgbClr val="A4A3A4"/>
          </p15:clr>
        </p15:guide>
        <p15:guide id="8" pos="4708">
          <p15:clr>
            <a:srgbClr val="A4A3A4"/>
          </p15:clr>
        </p15:guide>
        <p15:guide id="9" pos="4809" userDrawn="1">
          <p15:clr>
            <a:srgbClr val="A4A3A4"/>
          </p15:clr>
        </p15:guide>
        <p15:guide id="10" pos="1953" userDrawn="1">
          <p15:clr>
            <a:srgbClr val="A4A3A4"/>
          </p15:clr>
        </p15:guide>
        <p15:guide id="11" pos="2965">
          <p15:clr>
            <a:srgbClr val="A4A3A4"/>
          </p15:clr>
        </p15:guide>
        <p15:guide id="12" pos="11651">
          <p15:clr>
            <a:srgbClr val="A4A3A4"/>
          </p15:clr>
        </p15:guide>
        <p15:guide id="13" pos="319">
          <p15:clr>
            <a:srgbClr val="A4A3A4"/>
          </p15:clr>
        </p15:guide>
        <p15:guide id="14" pos="5997">
          <p15:clr>
            <a:srgbClr val="A4A3A4"/>
          </p15:clr>
        </p15:guide>
        <p15:guide id="15" pos="7335">
          <p15:clr>
            <a:srgbClr val="A4A3A4"/>
          </p15:clr>
        </p15:guide>
        <p15:guide id="16" pos="7497">
          <p15:clr>
            <a:srgbClr val="A4A3A4"/>
          </p15:clr>
        </p15:guide>
        <p15:guide id="17" pos="4464">
          <p15:clr>
            <a:srgbClr val="A4A3A4"/>
          </p15:clr>
        </p15:guide>
        <p15:guide id="18" pos="4620">
          <p15:clr>
            <a:srgbClr val="A4A3A4"/>
          </p15:clr>
        </p15:guide>
        <p15:guide id="19" orient="horz" pos="961" userDrawn="1">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003283"/>
    <a:srgbClr val="FF0000"/>
    <a:srgbClr val="666666"/>
    <a:srgbClr val="2B3F7B"/>
    <a:srgbClr val="9C277B"/>
    <a:srgbClr val="D4652D"/>
    <a:srgbClr val="9E3039"/>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89973" autoAdjust="0"/>
  </p:normalViewPr>
  <p:slideViewPr>
    <p:cSldViewPr snapToGrid="0" showGuides="1">
      <p:cViewPr>
        <p:scale>
          <a:sx n="90" d="100"/>
          <a:sy n="90" d="100"/>
        </p:scale>
        <p:origin x="-1280" y="-1568"/>
      </p:cViewPr>
      <p:guideLst>
        <p:guide orient="horz" pos="4118"/>
        <p:guide orient="horz" pos="3835"/>
        <p:guide orient="horz" pos="1065"/>
        <p:guide orient="horz" pos="777"/>
        <p:guide orient="horz" pos="961"/>
        <p:guide pos="7478"/>
        <p:guide pos="205"/>
        <p:guide pos="3849"/>
        <p:guide pos="4708"/>
        <p:guide pos="4809"/>
        <p:guide pos="1953"/>
        <p:guide pos="2965"/>
        <p:guide pos="11651"/>
        <p:guide pos="319"/>
        <p:guide pos="5997"/>
        <p:guide pos="7335"/>
        <p:guide pos="7497"/>
        <p:guide pos="4464"/>
        <p:guide pos="4620"/>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showGuides="1">
      <p:cViewPr varScale="1">
        <p:scale>
          <a:sx n="92" d="100"/>
          <a:sy n="92" d="100"/>
        </p:scale>
        <p:origin x="4042"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extLst>
      <p:ext uri="{BB962C8B-B14F-4D97-AF65-F5344CB8AC3E}">
        <p14:creationId xmlns:p14="http://schemas.microsoft.com/office/powerpoint/2010/main" val="235993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1060450" y="612775"/>
            <a:ext cx="8978900" cy="3241675"/>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549000" y="4211842"/>
            <a:ext cx="57600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extLst>
      <p:ext uri="{BB962C8B-B14F-4D97-AF65-F5344CB8AC3E}">
        <p14:creationId xmlns:p14="http://schemas.microsoft.com/office/powerpoint/2010/main" val="2847385487"/>
      </p:ext>
    </p:extLst>
  </p:cSld>
  <p:clrMap bg1="lt1" tx1="dk1" bg2="lt2" tx2="dk2" accent1="accent1" accent2="accent2" accent3="accent3" accent4="accent4" accent5="accent5" accent6="accent6" hlink="hlink" folHlink="folHlink"/>
  <p:notesStyle>
    <a:lvl1pPr marL="0" algn="l" defTabSz="1088776" rtl="0" eaLnBrk="1" latinLnBrk="0" hangingPunct="1">
      <a:defRPr sz="1400" kern="1200">
        <a:solidFill>
          <a:schemeClr val="tx1"/>
        </a:solidFill>
        <a:latin typeface="+mn-lt"/>
        <a:ea typeface="+mn-ea"/>
        <a:cs typeface="+mn-cs"/>
      </a:defRPr>
    </a:lvl1pPr>
    <a:lvl2pPr marL="180000" indent="-180000" algn="l" defTabSz="1088776" rtl="0" eaLnBrk="1" latinLnBrk="0" hangingPunct="1">
      <a:buClr>
        <a:schemeClr val="accent1"/>
      </a:buClr>
      <a:buSzPct val="100000"/>
      <a:buFont typeface="Wingdings" pitchFamily="2" charset="2"/>
      <a:buChar char=""/>
      <a:defRPr sz="1400" kern="1200">
        <a:solidFill>
          <a:schemeClr val="tx1"/>
        </a:solidFill>
        <a:latin typeface="+mn-lt"/>
        <a:ea typeface="+mn-ea"/>
        <a:cs typeface="+mn-cs"/>
      </a:defRPr>
    </a:lvl2pPr>
    <a:lvl3pPr marL="360000" indent="-180000" algn="l" defTabSz="1088776" rtl="0" eaLnBrk="1" latinLnBrk="0" hangingPunct="1">
      <a:buClr>
        <a:schemeClr val="accent2"/>
      </a:buClr>
      <a:buSzPct val="80000"/>
      <a:buFont typeface="Symbol" pitchFamily="18" charset="2"/>
      <a:buChar char="-"/>
      <a:defRPr sz="1200" kern="1200">
        <a:solidFill>
          <a:schemeClr val="tx1"/>
        </a:solidFill>
        <a:latin typeface="+mn-lt"/>
        <a:ea typeface="+mn-ea"/>
        <a:cs typeface="+mn-cs"/>
      </a:defRPr>
    </a:lvl3pPr>
    <a:lvl4pPr marL="674815" indent="-158780" algn="l" defTabSz="1088776" rtl="0" eaLnBrk="1" latinLnBrk="0" hangingPunct="1">
      <a:buClr>
        <a:schemeClr val="accent2"/>
      </a:buClr>
      <a:buFont typeface="Arial" pitchFamily="34" charset="0"/>
      <a:buChar char="–"/>
      <a:defRPr sz="1200" kern="1200">
        <a:solidFill>
          <a:schemeClr val="tx1"/>
        </a:solidFill>
        <a:latin typeface="+mn-lt"/>
        <a:ea typeface="+mn-ea"/>
        <a:cs typeface="+mn-cs"/>
      </a:defRPr>
    </a:lvl4pPr>
    <a:lvl5pPr marL="2177552" algn="l" defTabSz="1088776" rtl="0" eaLnBrk="1" latinLnBrk="0" hangingPunct="1">
      <a:defRPr sz="1400" kern="1200">
        <a:solidFill>
          <a:schemeClr val="tx1"/>
        </a:solidFill>
        <a:latin typeface="+mn-lt"/>
        <a:ea typeface="+mn-ea"/>
        <a:cs typeface="+mn-cs"/>
      </a:defRPr>
    </a:lvl5pPr>
    <a:lvl6pPr marL="2721940" algn="l" defTabSz="1088776" rtl="0" eaLnBrk="1" latinLnBrk="0" hangingPunct="1">
      <a:defRPr sz="1400" kern="1200">
        <a:solidFill>
          <a:schemeClr val="tx1"/>
        </a:solidFill>
        <a:latin typeface="+mn-lt"/>
        <a:ea typeface="+mn-ea"/>
        <a:cs typeface="+mn-cs"/>
      </a:defRPr>
    </a:lvl6pPr>
    <a:lvl7pPr marL="3266328" algn="l" defTabSz="1088776" rtl="0" eaLnBrk="1" latinLnBrk="0" hangingPunct="1">
      <a:defRPr sz="1400" kern="1200">
        <a:solidFill>
          <a:schemeClr val="tx1"/>
        </a:solidFill>
        <a:latin typeface="+mn-lt"/>
        <a:ea typeface="+mn-ea"/>
        <a:cs typeface="+mn-cs"/>
      </a:defRPr>
    </a:lvl7pPr>
    <a:lvl8pPr marL="3810716" algn="l" defTabSz="1088776" rtl="0" eaLnBrk="1" latinLnBrk="0" hangingPunct="1">
      <a:defRPr sz="1400" kern="1200">
        <a:solidFill>
          <a:schemeClr val="tx1"/>
        </a:solidFill>
        <a:latin typeface="+mn-lt"/>
        <a:ea typeface="+mn-ea"/>
        <a:cs typeface="+mn-cs"/>
      </a:defRPr>
    </a:lvl8pPr>
    <a:lvl9pPr marL="4355104" algn="l" defTabSz="108877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extLst>
      <p:ext uri="{BB962C8B-B14F-4D97-AF65-F5344CB8AC3E}">
        <p14:creationId xmlns:p14="http://schemas.microsoft.com/office/powerpoint/2010/main" val="8983621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sz="1400" b="1" kern="1200" dirty="0" smtClean="0">
                <a:solidFill>
                  <a:schemeClr val="tx1"/>
                </a:solidFill>
                <a:effectLst/>
                <a:latin typeface="+mn-lt"/>
                <a:ea typeface="+mn-ea"/>
                <a:cs typeface="+mn-cs"/>
              </a:rPr>
              <a:t>2) IT’S TIME FOR TRANSFORMATION BEYOND THE TRANSACTION.</a:t>
            </a:r>
            <a:endParaRPr lang="en-US" sz="2000" kern="1200" dirty="0" smtClean="0">
              <a:solidFill>
                <a:schemeClr val="tx1"/>
              </a:solidFill>
              <a:effectLst/>
              <a:latin typeface="+mn-lt"/>
              <a:ea typeface="+mn-ea"/>
              <a:cs typeface="+mn-cs"/>
            </a:endParaRPr>
          </a:p>
          <a:p>
            <a:pPr lvl="0"/>
            <a:r>
              <a:rPr lang="en-US" sz="1400" kern="1200" dirty="0" smtClean="0">
                <a:solidFill>
                  <a:schemeClr val="tx1"/>
                </a:solidFill>
                <a:effectLst/>
                <a:latin typeface="+mn-lt"/>
                <a:ea typeface="+mn-ea"/>
                <a:cs typeface="+mn-cs"/>
              </a:rPr>
              <a:t>Now what happens when you have two million or five million companies connected on one network? You can start to dream. You can start to imagine what’s possible. </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Together, we can imagine how we can </a:t>
            </a:r>
            <a:r>
              <a:rPr lang="en-US" sz="1400" i="1" kern="1200" dirty="0" smtClean="0">
                <a:solidFill>
                  <a:schemeClr val="tx1"/>
                </a:solidFill>
                <a:effectLst/>
                <a:latin typeface="+mn-lt"/>
                <a:ea typeface="+mn-ea"/>
                <a:cs typeface="+mn-cs"/>
              </a:rPr>
              <a:t>use</a:t>
            </a:r>
            <a:r>
              <a:rPr lang="en-US" sz="1400" kern="1200" dirty="0" smtClean="0">
                <a:solidFill>
                  <a:schemeClr val="tx1"/>
                </a:solidFill>
                <a:effectLst/>
                <a:latin typeface="+mn-lt"/>
                <a:ea typeface="+mn-ea"/>
                <a:cs typeface="+mn-cs"/>
              </a:rPr>
              <a:t> this increasingly stronger, more powerful network to accomplish </a:t>
            </a:r>
            <a:r>
              <a:rPr lang="en-US" sz="1400" i="1" kern="1200" dirty="0" smtClean="0">
                <a:solidFill>
                  <a:schemeClr val="tx1"/>
                </a:solidFill>
                <a:effectLst/>
                <a:latin typeface="+mn-lt"/>
                <a:ea typeface="+mn-ea"/>
                <a:cs typeface="+mn-cs"/>
              </a:rPr>
              <a:t>new </a:t>
            </a:r>
            <a:r>
              <a:rPr lang="en-US" sz="1400" kern="1200" dirty="0" smtClean="0">
                <a:solidFill>
                  <a:schemeClr val="tx1"/>
                </a:solidFill>
                <a:effectLst/>
                <a:latin typeface="+mn-lt"/>
                <a:ea typeface="+mn-ea"/>
                <a:cs typeface="+mn-cs"/>
              </a:rPr>
              <a:t>things. To deliver even </a:t>
            </a:r>
            <a:r>
              <a:rPr lang="en-US" sz="1400" i="1" kern="1200" dirty="0" smtClean="0">
                <a:solidFill>
                  <a:schemeClr val="tx1"/>
                </a:solidFill>
                <a:effectLst/>
                <a:latin typeface="+mn-lt"/>
                <a:ea typeface="+mn-ea"/>
                <a:cs typeface="+mn-cs"/>
              </a:rPr>
              <a:t>more</a:t>
            </a:r>
            <a:r>
              <a:rPr lang="en-US" sz="1400" kern="1200" dirty="0" smtClean="0">
                <a:solidFill>
                  <a:schemeClr val="tx1"/>
                </a:solidFill>
                <a:effectLst/>
                <a:latin typeface="+mn-lt"/>
                <a:ea typeface="+mn-ea"/>
                <a:cs typeface="+mn-cs"/>
              </a:rPr>
              <a:t> innovation and start to deliver true </a:t>
            </a:r>
            <a:r>
              <a:rPr lang="en-US" sz="1400" i="1" kern="1200" dirty="0" smtClean="0">
                <a:solidFill>
                  <a:schemeClr val="tx1"/>
                </a:solidFill>
                <a:effectLst/>
                <a:latin typeface="+mn-lt"/>
                <a:ea typeface="+mn-ea"/>
                <a:cs typeface="+mn-cs"/>
              </a:rPr>
              <a:t>transformation</a:t>
            </a:r>
            <a:r>
              <a:rPr lang="en-US" sz="1400" kern="1200" dirty="0" smtClean="0">
                <a:solidFill>
                  <a:schemeClr val="tx1"/>
                </a:solidFill>
                <a:effectLst/>
                <a:latin typeface="+mn-lt"/>
                <a:ea typeface="+mn-ea"/>
                <a:cs typeface="+mn-cs"/>
              </a:rPr>
              <a:t>.</a:t>
            </a:r>
            <a:endParaRPr lang="en-US" sz="20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a:t>
            </a:r>
            <a:endParaRPr lang="en-US" sz="2000" kern="1200" dirty="0" smtClean="0">
              <a:solidFill>
                <a:schemeClr val="tx1"/>
              </a:solidFill>
              <a:effectLst/>
              <a:latin typeface="+mn-lt"/>
              <a:ea typeface="+mn-ea"/>
              <a:cs typeface="+mn-cs"/>
            </a:endParaRPr>
          </a:p>
          <a:p>
            <a:pPr lvl="0"/>
            <a:r>
              <a:rPr lang="en-US" sz="1400" kern="1200" dirty="0" smtClean="0">
                <a:solidFill>
                  <a:schemeClr val="tx1"/>
                </a:solidFill>
                <a:effectLst/>
                <a:latin typeface="+mn-lt"/>
                <a:ea typeface="+mn-ea"/>
                <a:cs typeface="+mn-cs"/>
              </a:rPr>
              <a:t>Let’s face it: automating the exchange of a PO and an invoice is only the start. Yes, we’ll continue to make that process more efficient, simpler and smarter. </a:t>
            </a:r>
            <a:endParaRPr lang="en-US" sz="2000" kern="1200" dirty="0" smtClean="0">
              <a:solidFill>
                <a:schemeClr val="tx1"/>
              </a:solidFill>
              <a:effectLst/>
              <a:latin typeface="+mn-lt"/>
              <a:ea typeface="+mn-ea"/>
              <a:cs typeface="+mn-cs"/>
            </a:endParaRPr>
          </a:p>
          <a:p>
            <a:pPr lvl="0"/>
            <a:r>
              <a:rPr lang="en-US" sz="1400" kern="1200" dirty="0" smtClean="0">
                <a:solidFill>
                  <a:schemeClr val="tx1"/>
                </a:solidFill>
                <a:effectLst/>
                <a:latin typeface="+mn-lt"/>
                <a:ea typeface="+mn-ea"/>
                <a:cs typeface="+mn-cs"/>
              </a:rPr>
              <a:t>But as we do, everyone in this room can start thinking beyond automation and beyond the transaction. </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We see three top-of-mind issues driving this transformation today: Financial supply chain. Supply chain risk. And internet of things. </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These areas are top-of-mind for you, so they’re top-of-mind for us. </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Let me explain them a bit more.</a:t>
            </a:r>
            <a:endParaRPr lang="en-US" sz="20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a:t>
            </a:r>
            <a:endParaRPr lang="en-US" sz="2000" kern="1200" dirty="0" smtClean="0">
              <a:solidFill>
                <a:schemeClr val="tx1"/>
              </a:solidFill>
              <a:effectLst/>
              <a:latin typeface="+mn-lt"/>
              <a:ea typeface="+mn-ea"/>
              <a:cs typeface="+mn-cs"/>
            </a:endParaRPr>
          </a:p>
          <a:p>
            <a:pPr lvl="0"/>
            <a:r>
              <a:rPr lang="en-US" sz="1400" kern="1200" dirty="0" smtClean="0">
                <a:solidFill>
                  <a:schemeClr val="tx1"/>
                </a:solidFill>
                <a:effectLst/>
                <a:latin typeface="+mn-lt"/>
                <a:ea typeface="+mn-ea"/>
                <a:cs typeface="+mn-cs"/>
              </a:rPr>
              <a:t>I was talking to a leader in the services sector recently, and he was sharing how his focus has shifted.</a:t>
            </a:r>
            <a:endParaRPr lang="en-US" sz="2000" kern="1200" dirty="0" smtClean="0">
              <a:solidFill>
                <a:schemeClr val="tx1"/>
              </a:solidFill>
              <a:effectLst/>
              <a:latin typeface="+mn-lt"/>
              <a:ea typeface="+mn-ea"/>
              <a:cs typeface="+mn-cs"/>
            </a:endParaRPr>
          </a:p>
          <a:p>
            <a:pPr lvl="0"/>
            <a:r>
              <a:rPr lang="en-US" sz="1400" kern="1200" dirty="0" smtClean="0">
                <a:solidFill>
                  <a:schemeClr val="tx1"/>
                </a:solidFill>
                <a:effectLst/>
                <a:latin typeface="+mn-lt"/>
                <a:ea typeface="+mn-ea"/>
                <a:cs typeface="+mn-cs"/>
              </a:rPr>
              <a:t>His team has tackled efficiency, and his concerns now are the risks that may be hidden in his supply chain. </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He wants to figure out how to more proactively manage his top-tier suppliers as well as his second- and third-tier suppliers—protecting and defending his business from financial, compliance and regulatory risk.</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Why? Because we’ve seen a marked increase in legislation focusing on things like human trafficking and unfair, unsafe labor practices. </a:t>
            </a:r>
            <a:endParaRPr lang="en-US" sz="2000" kern="1200" dirty="0" smtClean="0">
              <a:solidFill>
                <a:schemeClr val="tx1"/>
              </a:solidFill>
              <a:effectLst/>
              <a:latin typeface="+mn-lt"/>
              <a:ea typeface="+mn-ea"/>
              <a:cs typeface="+mn-cs"/>
            </a:endParaRPr>
          </a:p>
          <a:p>
            <a:pPr lvl="2"/>
            <a:r>
              <a:rPr lang="en-US" sz="1200" kern="1200" dirty="0" smtClean="0">
                <a:solidFill>
                  <a:schemeClr val="tx1"/>
                </a:solidFill>
                <a:effectLst/>
                <a:latin typeface="+mn-lt"/>
                <a:ea typeface="+mn-ea"/>
                <a:cs typeface="+mn-cs"/>
              </a:rPr>
              <a:t>For example, Modern Slavery legislation has been or is in the process of being enacted in the US and UK, requiring companies to prove they understand what’s happening in their supply chains to eliminate slavery. </a:t>
            </a:r>
            <a:endParaRPr lang="en-US" sz="18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Clearly, the customer I was talking to has reason to be concerned about the financial and regulatory risks in his supply chain, as well as the need to protect his brand and support an important cause.</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And he’s looking for the </a:t>
            </a:r>
            <a:r>
              <a:rPr lang="en-US" sz="1400" kern="1200" dirty="0" err="1" smtClean="0">
                <a:solidFill>
                  <a:schemeClr val="tx1"/>
                </a:solidFill>
                <a:effectLst/>
                <a:latin typeface="+mn-lt"/>
                <a:ea typeface="+mn-ea"/>
                <a:cs typeface="+mn-cs"/>
              </a:rPr>
              <a:t>Ariba</a:t>
            </a:r>
            <a:r>
              <a:rPr lang="en-US" sz="1400" kern="1200" dirty="0" smtClean="0">
                <a:solidFill>
                  <a:schemeClr val="tx1"/>
                </a:solidFill>
                <a:effectLst/>
                <a:latin typeface="+mn-lt"/>
                <a:ea typeface="+mn-ea"/>
                <a:cs typeface="+mn-cs"/>
              </a:rPr>
              <a:t> Network to help him. </a:t>
            </a:r>
            <a:endParaRPr lang="en-US" sz="20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a:t>
            </a:r>
            <a:endParaRPr lang="en-US" sz="2000" kern="1200" dirty="0" smtClean="0">
              <a:solidFill>
                <a:schemeClr val="tx1"/>
              </a:solidFill>
              <a:effectLst/>
              <a:latin typeface="+mn-lt"/>
              <a:ea typeface="+mn-ea"/>
              <a:cs typeface="+mn-cs"/>
            </a:endParaRPr>
          </a:p>
          <a:p>
            <a:pPr lvl="0"/>
            <a:r>
              <a:rPr lang="en-US" sz="1400" kern="1200" dirty="0" smtClean="0">
                <a:solidFill>
                  <a:schemeClr val="tx1"/>
                </a:solidFill>
                <a:effectLst/>
                <a:latin typeface="+mn-lt"/>
                <a:ea typeface="+mn-ea"/>
                <a:cs typeface="+mn-cs"/>
              </a:rPr>
              <a:t>I was also chatting with a procurement leader in the technology sector recently who has shifted how he views his team’s responsibilities:</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He described to me how he’s looking at his procurement department as being responsible for the continuity of service his company and its products provide. </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He’s not interested in just creating an efficient and controlled system for ordering parts when a piece of technology breaks down—he wants to build a system that anticipates when a device may need a new part and automatically triggers the ordering of a replacement part and the procurement of service techs to do the maintenance or repair. </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And he’s looking for the </a:t>
            </a:r>
            <a:r>
              <a:rPr lang="en-US" sz="1400" kern="1200" dirty="0" err="1" smtClean="0">
                <a:solidFill>
                  <a:schemeClr val="tx1"/>
                </a:solidFill>
                <a:effectLst/>
                <a:latin typeface="+mn-lt"/>
                <a:ea typeface="+mn-ea"/>
                <a:cs typeface="+mn-cs"/>
              </a:rPr>
              <a:t>Ariba</a:t>
            </a:r>
            <a:r>
              <a:rPr lang="en-US" sz="1400" kern="1200" dirty="0" smtClean="0">
                <a:solidFill>
                  <a:schemeClr val="tx1"/>
                </a:solidFill>
                <a:effectLst/>
                <a:latin typeface="+mn-lt"/>
                <a:ea typeface="+mn-ea"/>
                <a:cs typeface="+mn-cs"/>
              </a:rPr>
              <a:t> Network to help him.</a:t>
            </a:r>
            <a:endParaRPr lang="en-US" sz="20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a:t>
            </a:r>
            <a:endParaRPr lang="en-US" sz="20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a:t>
            </a:r>
            <a:endParaRPr lang="en-US" sz="20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a:t>
            </a:r>
            <a:endParaRPr lang="en-US" sz="20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a:t>
            </a:r>
            <a:endParaRPr lang="en-US" sz="2000" kern="1200" dirty="0" smtClean="0">
              <a:solidFill>
                <a:schemeClr val="tx1"/>
              </a:solidFill>
              <a:effectLst/>
              <a:latin typeface="+mn-lt"/>
              <a:ea typeface="+mn-ea"/>
              <a:cs typeface="+mn-cs"/>
            </a:endParaRPr>
          </a:p>
          <a:p>
            <a:pPr lvl="0"/>
            <a:r>
              <a:rPr lang="en-US" sz="1400" kern="1200" dirty="0" smtClean="0">
                <a:solidFill>
                  <a:schemeClr val="tx1"/>
                </a:solidFill>
                <a:effectLst/>
                <a:latin typeface="+mn-lt"/>
                <a:ea typeface="+mn-ea"/>
                <a:cs typeface="+mn-cs"/>
              </a:rPr>
              <a:t>These leaders are challenging themselves and, frankly all of us. </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So together, we need to stop looking at the </a:t>
            </a:r>
            <a:r>
              <a:rPr lang="en-US" sz="1400" kern="1200" dirty="0" err="1" smtClean="0">
                <a:solidFill>
                  <a:schemeClr val="tx1"/>
                </a:solidFill>
                <a:effectLst/>
                <a:latin typeface="+mn-lt"/>
                <a:ea typeface="+mn-ea"/>
                <a:cs typeface="+mn-cs"/>
              </a:rPr>
              <a:t>Ariba</a:t>
            </a:r>
            <a:r>
              <a:rPr lang="en-US" sz="1400" kern="1200" dirty="0" smtClean="0">
                <a:solidFill>
                  <a:schemeClr val="tx1"/>
                </a:solidFill>
                <a:effectLst/>
                <a:latin typeface="+mn-lt"/>
                <a:ea typeface="+mn-ea"/>
                <a:cs typeface="+mn-cs"/>
              </a:rPr>
              <a:t> Network as a closed system designed to manage a narrowly defined business process. And start looking at it as a place where we all can go to innovate, collaborate and get more work done. </a:t>
            </a:r>
            <a:endParaRPr lang="en-US" sz="2000" kern="1200" dirty="0" smtClean="0">
              <a:solidFill>
                <a:schemeClr val="tx1"/>
              </a:solidFill>
              <a:effectLst/>
              <a:latin typeface="+mn-lt"/>
              <a:ea typeface="+mn-ea"/>
              <a:cs typeface="+mn-cs"/>
            </a:endParaRPr>
          </a:p>
          <a:p>
            <a:r>
              <a:rPr lang="en-US" sz="1400" kern="1200" dirty="0" smtClean="0">
                <a:solidFill>
                  <a:schemeClr val="tx1"/>
                </a:solidFill>
                <a:effectLst/>
                <a:latin typeface="+mn-lt"/>
                <a:ea typeface="+mn-ea"/>
                <a:cs typeface="+mn-cs"/>
              </a:rPr>
              <a:t> </a:t>
            </a:r>
            <a:endParaRPr lang="en-US" sz="2000" kern="1200" dirty="0" smtClean="0">
              <a:solidFill>
                <a:schemeClr val="tx1"/>
              </a:solidFill>
              <a:effectLst/>
              <a:latin typeface="+mn-lt"/>
              <a:ea typeface="+mn-ea"/>
              <a:cs typeface="+mn-cs"/>
            </a:endParaRPr>
          </a:p>
          <a:p>
            <a:pPr lvl="0"/>
            <a:r>
              <a:rPr lang="en-US" sz="1400" kern="1200" dirty="0" smtClean="0">
                <a:solidFill>
                  <a:schemeClr val="tx1"/>
                </a:solidFill>
                <a:effectLst/>
                <a:latin typeface="+mn-lt"/>
                <a:ea typeface="+mn-ea"/>
                <a:cs typeface="+mn-cs"/>
              </a:rPr>
              <a:t>I love this type of thinking, because it shows how the </a:t>
            </a:r>
            <a:r>
              <a:rPr lang="en-US" sz="1400" kern="1200" dirty="0" err="1" smtClean="0">
                <a:solidFill>
                  <a:schemeClr val="tx1"/>
                </a:solidFill>
                <a:effectLst/>
                <a:latin typeface="+mn-lt"/>
                <a:ea typeface="+mn-ea"/>
                <a:cs typeface="+mn-cs"/>
              </a:rPr>
              <a:t>Ariba</a:t>
            </a:r>
            <a:r>
              <a:rPr lang="en-US" sz="1400" kern="1200" dirty="0" smtClean="0">
                <a:solidFill>
                  <a:schemeClr val="tx1"/>
                </a:solidFill>
                <a:effectLst/>
                <a:latin typeface="+mn-lt"/>
                <a:ea typeface="+mn-ea"/>
                <a:cs typeface="+mn-cs"/>
              </a:rPr>
              <a:t> Network allows all of our customers to thrive in the digital economy, and inspires all of us to start thinking bigger and start answering questions like: </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How do we move from managing suppliers to managing risk in the supply chain?</a:t>
            </a:r>
            <a:endParaRPr lang="en-US" sz="2000" kern="1200" dirty="0" smtClean="0">
              <a:solidFill>
                <a:schemeClr val="tx1"/>
              </a:solidFill>
              <a:effectLst/>
              <a:latin typeface="+mn-lt"/>
              <a:ea typeface="+mn-ea"/>
              <a:cs typeface="+mn-cs"/>
            </a:endParaRPr>
          </a:p>
          <a:p>
            <a:pPr lvl="1"/>
            <a:r>
              <a:rPr lang="en-US" sz="1400" kern="1200" dirty="0" smtClean="0">
                <a:solidFill>
                  <a:schemeClr val="tx1"/>
                </a:solidFill>
                <a:effectLst/>
                <a:latin typeface="+mn-lt"/>
                <a:ea typeface="+mn-ea"/>
                <a:cs typeface="+mn-cs"/>
              </a:rPr>
              <a:t>How do we move from saving the business money, to changing how we do business?</a:t>
            </a:r>
            <a:endParaRPr lang="en-US" sz="2000" kern="1200" dirty="0" smtClean="0">
              <a:solidFill>
                <a:schemeClr val="tx1"/>
              </a:solidFill>
              <a:effectLst/>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10</a:t>
            </a:fld>
            <a:endParaRPr lang="de-DE" dirty="0"/>
          </a:p>
        </p:txBody>
      </p:sp>
    </p:spTree>
    <p:extLst>
      <p:ext uri="{BB962C8B-B14F-4D97-AF65-F5344CB8AC3E}">
        <p14:creationId xmlns:p14="http://schemas.microsoft.com/office/powerpoint/2010/main" val="3527549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11</a:t>
            </a:fld>
            <a:endParaRPr lang="de-DE" dirty="0"/>
          </a:p>
        </p:txBody>
      </p:sp>
    </p:spTree>
    <p:extLst>
      <p:ext uri="{BB962C8B-B14F-4D97-AF65-F5344CB8AC3E}">
        <p14:creationId xmlns:p14="http://schemas.microsoft.com/office/powerpoint/2010/main" val="1908021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12</a:t>
            </a:fld>
            <a:endParaRPr lang="de-DE" dirty="0"/>
          </a:p>
        </p:txBody>
      </p:sp>
    </p:spTree>
    <p:extLst>
      <p:ext uri="{BB962C8B-B14F-4D97-AF65-F5344CB8AC3E}">
        <p14:creationId xmlns:p14="http://schemas.microsoft.com/office/powerpoint/2010/main" val="37484543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13</a:t>
            </a:fld>
            <a:endParaRPr lang="de-DE" dirty="0"/>
          </a:p>
        </p:txBody>
      </p:sp>
    </p:spTree>
    <p:extLst>
      <p:ext uri="{BB962C8B-B14F-4D97-AF65-F5344CB8AC3E}">
        <p14:creationId xmlns:p14="http://schemas.microsoft.com/office/powerpoint/2010/main" val="31417281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extLst>
      <p:ext uri="{BB962C8B-B14F-4D97-AF65-F5344CB8AC3E}">
        <p14:creationId xmlns:p14="http://schemas.microsoft.com/office/powerpoint/2010/main" val="905434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Tree>
    <p:extLst>
      <p:ext uri="{BB962C8B-B14F-4D97-AF65-F5344CB8AC3E}">
        <p14:creationId xmlns:p14="http://schemas.microsoft.com/office/powerpoint/2010/main" val="2442911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extLst>
      <p:ext uri="{BB962C8B-B14F-4D97-AF65-F5344CB8AC3E}">
        <p14:creationId xmlns:p14="http://schemas.microsoft.com/office/powerpoint/2010/main" val="16776096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5</a:t>
            </a:fld>
            <a:endParaRPr lang="de-DE" dirty="0"/>
          </a:p>
        </p:txBody>
      </p:sp>
    </p:spTree>
    <p:extLst>
      <p:ext uri="{BB962C8B-B14F-4D97-AF65-F5344CB8AC3E}">
        <p14:creationId xmlns:p14="http://schemas.microsoft.com/office/powerpoint/2010/main" val="2085781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6</a:t>
            </a:fld>
            <a:endParaRPr lang="de-DE" dirty="0"/>
          </a:p>
        </p:txBody>
      </p:sp>
    </p:spTree>
    <p:extLst>
      <p:ext uri="{BB962C8B-B14F-4D97-AF65-F5344CB8AC3E}">
        <p14:creationId xmlns:p14="http://schemas.microsoft.com/office/powerpoint/2010/main" val="2559253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7</a:t>
            </a:fld>
            <a:endParaRPr lang="de-DE" dirty="0"/>
          </a:p>
        </p:txBody>
      </p:sp>
    </p:spTree>
    <p:extLst>
      <p:ext uri="{BB962C8B-B14F-4D97-AF65-F5344CB8AC3E}">
        <p14:creationId xmlns:p14="http://schemas.microsoft.com/office/powerpoint/2010/main" val="40722647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8</a:t>
            </a:fld>
            <a:endParaRPr lang="de-DE" dirty="0"/>
          </a:p>
        </p:txBody>
      </p:sp>
    </p:spTree>
    <p:extLst>
      <p:ext uri="{BB962C8B-B14F-4D97-AF65-F5344CB8AC3E}">
        <p14:creationId xmlns:p14="http://schemas.microsoft.com/office/powerpoint/2010/main" val="13147671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9</a:t>
            </a:fld>
            <a:endParaRPr lang="de-DE" dirty="0"/>
          </a:p>
        </p:txBody>
      </p:sp>
    </p:spTree>
    <p:extLst>
      <p:ext uri="{BB962C8B-B14F-4D97-AF65-F5344CB8AC3E}">
        <p14:creationId xmlns:p14="http://schemas.microsoft.com/office/powerpoint/2010/main" val="2469068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global12.sap.com/corporate-en/legal/copyright/index.epx" TargetMode="Externa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global.sap.com/corporate-de/legal/copyright/index.epx" TargetMode="Externa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with picture - short">
    <p:spTree>
      <p:nvGrpSpPr>
        <p:cNvPr id="1" name=""/>
        <p:cNvGrpSpPr/>
        <p:nvPr/>
      </p:nvGrpSpPr>
      <p:grpSpPr>
        <a:xfrm>
          <a:off x="0" y="0"/>
          <a:ext cx="0" cy="0"/>
          <a:chOff x="0" y="0"/>
          <a:chExt cx="0" cy="0"/>
        </a:xfrm>
      </p:grpSpPr>
      <p:sp>
        <p:nvSpPr>
          <p:cNvPr id="7" name="Rectangle 6"/>
          <p:cNvSpPr/>
          <p:nvPr/>
        </p:nvSpPr>
        <p:spPr bwMode="gray">
          <a:xfrm>
            <a:off x="504811" y="0"/>
            <a:ext cx="17988089"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5" name="Rectangle 4"/>
          <p:cNvSpPr/>
          <p:nvPr userDrawn="1"/>
        </p:nvSpPr>
        <p:spPr bwMode="gray">
          <a:xfrm>
            <a:off x="504811" y="0"/>
            <a:ext cx="17988089"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729170" y="324075"/>
            <a:ext cx="16546574" cy="923330"/>
          </a:xfrm>
        </p:spPr>
        <p:txBody>
          <a:bodyPr anchor="t" anchorCtr="0">
            <a:noAutofit/>
          </a:bodyPr>
          <a:lstStyle>
            <a:lvl1pPr>
              <a:defRPr sz="6000">
                <a:solidFill>
                  <a:schemeClr val="bg1"/>
                </a:solidFill>
              </a:defRPr>
            </a:lvl1pPr>
          </a:lstStyle>
          <a:p>
            <a:r>
              <a:rPr lang="en-US" dirty="0" smtClean="0"/>
              <a:t>Short Presentation Title</a:t>
            </a:r>
            <a:endParaRPr lang="en-US" dirty="0"/>
          </a:p>
        </p:txBody>
      </p:sp>
      <p:sp>
        <p:nvSpPr>
          <p:cNvPr id="6" name="Subtitle 2"/>
          <p:cNvSpPr>
            <a:spLocks noGrp="1"/>
          </p:cNvSpPr>
          <p:nvPr>
            <p:ph type="subTitle" idx="1" hasCustomPrompt="1"/>
          </p:nvPr>
        </p:nvSpPr>
        <p:spPr bwMode="gray">
          <a:xfrm>
            <a:off x="729170" y="1512001"/>
            <a:ext cx="16546574"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baseline="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 SAP / Month 00, 2016</a:t>
            </a:r>
            <a:endParaRPr lang="en-US" dirty="0"/>
          </a:p>
        </p:txBody>
      </p:sp>
      <p:pic>
        <p:nvPicPr>
          <p:cNvPr id="8" name="Picture 7"/>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729170" y="2115530"/>
            <a:ext cx="1481328" cy="288000"/>
          </a:xfrm>
          <a:prstGeom prst="rect">
            <a:avLst/>
          </a:prstGeom>
        </p:spPr>
      </p:pic>
      <p:pic>
        <p:nvPicPr>
          <p:cNvPr id="10" name="Picture 9"/>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07052" y="6083725"/>
            <a:ext cx="923544" cy="453600"/>
          </a:xfrm>
          <a:prstGeom prst="rect">
            <a:avLst/>
          </a:prstGeom>
        </p:spPr>
      </p:pic>
    </p:spTree>
    <p:extLst>
      <p:ext uri="{BB962C8B-B14F-4D97-AF65-F5344CB8AC3E}">
        <p14:creationId xmlns:p14="http://schemas.microsoft.com/office/powerpoint/2010/main" val="51287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extLst>
      <p:ext uri="{BB962C8B-B14F-4D97-AF65-F5344CB8AC3E}">
        <p14:creationId xmlns:p14="http://schemas.microsoft.com/office/powerpoint/2010/main" val="2466743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504811" y="1691079"/>
            <a:ext cx="17988089" cy="4392043"/>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327859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504811" y="1692392"/>
            <a:ext cx="882297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9672448" y="1692392"/>
            <a:ext cx="882297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304814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811" y="324076"/>
            <a:ext cx="17988089" cy="756175"/>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504811" y="1692392"/>
            <a:ext cx="582776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12672178" y="1692392"/>
            <a:ext cx="582776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6588494" y="1692392"/>
            <a:ext cx="582776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818149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11902083" y="1691079"/>
            <a:ext cx="6594129" cy="4392042"/>
          </a:xfrm>
          <a:solidFill>
            <a:schemeClr val="accent2"/>
          </a:solidFill>
        </p:spPr>
        <p:txBody>
          <a:bodyPr tIns="1543147" anchor="t" anchorCtr="0"/>
          <a:lstStyle>
            <a:lvl1pPr algn="ctr">
              <a:defRPr b="0">
                <a:solidFill>
                  <a:schemeClr val="tx1"/>
                </a:solidFill>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504811" y="1691079"/>
            <a:ext cx="11140036" cy="4392042"/>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1095265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9672448" y="1692393"/>
            <a:ext cx="8822970"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504811" y="1692393"/>
            <a:ext cx="8822970"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552787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7333683" y="1692393"/>
            <a:ext cx="11162529" cy="4393017"/>
          </a:xfrm>
          <a:solidFill>
            <a:schemeClr val="accent2"/>
          </a:solidFill>
        </p:spPr>
        <p:txBody>
          <a:bodyPr vert="horz" lIns="0" tIns="1543147" rIns="0" bIns="0" rtlCol="0" anchor="t" anchorCtr="0">
            <a:noAutofit/>
          </a:bodyPr>
          <a:lstStyle>
            <a:lvl1pPr marL="0" indent="0" algn="ctr" defTabSz="1088776" rtl="0" eaLnBrk="1" latinLnBrk="0" hangingPunct="1">
              <a:spcBef>
                <a:spcPts val="1929"/>
              </a:spcBef>
              <a:buClr>
                <a:schemeClr val="accent1"/>
              </a:buClr>
              <a:buSzPct val="80000"/>
              <a:buFontTx/>
              <a:buNone/>
              <a:defRPr lang="de-DE" sz="21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504811" y="1692393"/>
            <a:ext cx="6581529" cy="4393017"/>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extLst>
      <p:ext uri="{BB962C8B-B14F-4D97-AF65-F5344CB8AC3E}">
        <p14:creationId xmlns:p14="http://schemas.microsoft.com/office/powerpoint/2010/main" val="17093587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504811" y="1691080"/>
            <a:ext cx="8822970" cy="1721198"/>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9672448" y="1691080"/>
            <a:ext cx="8822970" cy="1721198"/>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504811" y="3574318"/>
            <a:ext cx="8822970" cy="2508804"/>
          </a:xfrm>
          <a:solidFill>
            <a:schemeClr val="accent2"/>
          </a:solidFill>
        </p:spPr>
        <p:txBody>
          <a:bodyPr tIns="600113"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9672448" y="3574318"/>
            <a:ext cx="8822970" cy="2508804"/>
          </a:xfrm>
          <a:solidFill>
            <a:schemeClr val="accent2"/>
          </a:solidFill>
        </p:spPr>
        <p:txBody>
          <a:bodyPr tIns="600113" anchor="t" anchorCtr="0"/>
          <a:lstStyle>
            <a:lvl1pPr algn="ctr">
              <a:defRPr b="0"/>
            </a:lvl1pPr>
          </a:lstStyle>
          <a:p>
            <a:r>
              <a:rPr lang="en-US" smtClean="0"/>
              <a:t>Click icon to add picture</a:t>
            </a:r>
            <a:endParaRPr lang="de-DE" dirty="0"/>
          </a:p>
        </p:txBody>
      </p:sp>
    </p:spTree>
    <p:extLst>
      <p:ext uri="{BB962C8B-B14F-4D97-AF65-F5344CB8AC3E}">
        <p14:creationId xmlns:p14="http://schemas.microsoft.com/office/powerpoint/2010/main" val="9386243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7" name="Content Placeholder 2"/>
          <p:cNvSpPr>
            <a:spLocks noGrp="1"/>
          </p:cNvSpPr>
          <p:nvPr>
            <p:ph idx="1" hasCustomPrompt="1"/>
          </p:nvPr>
        </p:nvSpPr>
        <p:spPr>
          <a:xfrm>
            <a:off x="504811" y="1692390"/>
            <a:ext cx="17988089" cy="4393017"/>
          </a:xfrm>
          <a:solidFill>
            <a:schemeClr val="accent2"/>
          </a:solidFill>
        </p:spPr>
        <p:txBody>
          <a:bodyPr tIns="0"/>
          <a:lstStyle>
            <a:lvl1pPr algn="l">
              <a:defRPr b="0"/>
            </a:lvl1pPr>
          </a:lstStyle>
          <a:p>
            <a:pPr lvl="0"/>
            <a:r>
              <a:rPr lang="en-US" dirty="0" smtClean="0"/>
              <a:t>Click to add content</a:t>
            </a:r>
          </a:p>
        </p:txBody>
      </p:sp>
    </p:spTree>
    <p:extLst>
      <p:ext uri="{BB962C8B-B14F-4D97-AF65-F5344CB8AC3E}">
        <p14:creationId xmlns:p14="http://schemas.microsoft.com/office/powerpoint/2010/main" val="41860987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504811" y="1692392"/>
            <a:ext cx="17988089" cy="3385542"/>
          </a:xfrm>
        </p:spPr>
        <p:txBody>
          <a:bodyPr>
            <a:spAutoFit/>
          </a:bodyPr>
          <a:lstStyle>
            <a:lvl1pPr>
              <a:spcBef>
                <a:spcPts val="24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extLst>
      <p:ext uri="{BB962C8B-B14F-4D97-AF65-F5344CB8AC3E}">
        <p14:creationId xmlns:p14="http://schemas.microsoft.com/office/powerpoint/2010/main" val="24407098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le with picture - two lines">
    <p:spTree>
      <p:nvGrpSpPr>
        <p:cNvPr id="1" name=""/>
        <p:cNvGrpSpPr/>
        <p:nvPr/>
      </p:nvGrpSpPr>
      <p:grpSpPr>
        <a:xfrm>
          <a:off x="0" y="0"/>
          <a:ext cx="0" cy="0"/>
          <a:chOff x="0" y="0"/>
          <a:chExt cx="0" cy="0"/>
        </a:xfrm>
      </p:grpSpPr>
      <p:sp>
        <p:nvSpPr>
          <p:cNvPr id="8" name="Rectangle 7"/>
          <p:cNvSpPr/>
          <p:nvPr/>
        </p:nvSpPr>
        <p:spPr bwMode="gray">
          <a:xfrm>
            <a:off x="504811" y="0"/>
            <a:ext cx="17988089" cy="2520000"/>
          </a:xfrm>
          <a:prstGeom prst="rect">
            <a:avLst/>
          </a:prstGeom>
          <a:solidFill>
            <a:schemeClr val="tx1">
              <a:alpha val="75000"/>
            </a:schemeClr>
          </a:solidFill>
          <a:ln w="6350"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10" name="Rectangle 9"/>
          <p:cNvSpPr/>
          <p:nvPr userDrawn="1"/>
        </p:nvSpPr>
        <p:spPr bwMode="gray">
          <a:xfrm>
            <a:off x="504811" y="0"/>
            <a:ext cx="17988089"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729170" y="1512001"/>
            <a:ext cx="16546574"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bg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 SAP / Month 00, 2016</a:t>
            </a:r>
            <a:endParaRPr lang="en-US" dirty="0"/>
          </a:p>
        </p:txBody>
      </p:sp>
      <p:sp>
        <p:nvSpPr>
          <p:cNvPr id="9" name="Title 1"/>
          <p:cNvSpPr>
            <a:spLocks noGrp="1"/>
          </p:cNvSpPr>
          <p:nvPr>
            <p:ph type="ctrTitle" hasCustomPrompt="1"/>
          </p:nvPr>
        </p:nvSpPr>
        <p:spPr bwMode="gray">
          <a:xfrm>
            <a:off x="729170" y="324075"/>
            <a:ext cx="16546574" cy="1107996"/>
          </a:xfrm>
        </p:spPr>
        <p:txBody>
          <a:bodyPr anchor="t" anchorCtr="0">
            <a:noAutofit/>
          </a:bodyPr>
          <a:lstStyle>
            <a:lvl1pPr>
              <a:defRPr sz="3600">
                <a:solidFill>
                  <a:schemeClr val="bg1"/>
                </a:solidFill>
                <a:latin typeface="+mj-lt"/>
              </a:defRPr>
            </a:lvl1pPr>
          </a:lstStyle>
          <a:p>
            <a:r>
              <a:rPr lang="en-US" sz="3600" dirty="0" smtClean="0"/>
              <a:t>Alternate Presentation Title</a:t>
            </a:r>
            <a:br>
              <a:rPr lang="en-US" sz="3600" dirty="0" smtClean="0"/>
            </a:br>
            <a:r>
              <a:rPr lang="en-US" sz="3600" dirty="0" smtClean="0"/>
              <a:t>Breaks to Two Lines</a:t>
            </a:r>
            <a:endParaRPr lang="de-DE" dirty="0"/>
          </a:p>
        </p:txBody>
      </p:sp>
      <p:pic>
        <p:nvPicPr>
          <p:cNvPr id="13" name="Picture 12"/>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729170" y="2115530"/>
            <a:ext cx="1481328" cy="288000"/>
          </a:xfrm>
          <a:prstGeom prst="rect">
            <a:avLst/>
          </a:prstGeom>
        </p:spPr>
      </p:pic>
      <p:pic>
        <p:nvPicPr>
          <p:cNvPr id="14" name="Picture 13"/>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07052" y="6083725"/>
            <a:ext cx="923544" cy="453600"/>
          </a:xfrm>
          <a:prstGeom prst="rect">
            <a:avLst/>
          </a:prstGeom>
        </p:spPr>
      </p:pic>
    </p:spTree>
    <p:extLst>
      <p:ext uri="{BB962C8B-B14F-4D97-AF65-F5344CB8AC3E}">
        <p14:creationId xmlns:p14="http://schemas.microsoft.com/office/powerpoint/2010/main" val="24851863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ectangle 1"/>
          <p:cNvSpPr/>
          <p:nvPr userDrawn="1"/>
        </p:nvSpPr>
        <p:spPr bwMode="gray">
          <a:xfrm>
            <a:off x="348257" y="1117600"/>
            <a:ext cx="18267667" cy="2336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33792483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creenshot">
    <p:spTree>
      <p:nvGrpSpPr>
        <p:cNvPr id="1" name=""/>
        <p:cNvGrpSpPr/>
        <p:nvPr/>
      </p:nvGrpSpPr>
      <p:grpSpPr>
        <a:xfrm>
          <a:off x="0" y="0"/>
          <a:ext cx="0" cy="0"/>
          <a:chOff x="0" y="0"/>
          <a:chExt cx="0" cy="0"/>
        </a:xfrm>
      </p:grpSpPr>
    </p:spTree>
    <p:extLst>
      <p:ext uri="{BB962C8B-B14F-4D97-AF65-F5344CB8AC3E}">
        <p14:creationId xmlns:p14="http://schemas.microsoft.com/office/powerpoint/2010/main" val="434218196"/>
      </p:ext>
    </p:extLst>
  </p:cSld>
  <p:clrMapOvr>
    <a:masterClrMapping/>
  </p:clrMapOvr>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rue Blank Blac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020964"/>
      </p:ext>
    </p:extLst>
  </p:cSld>
  <p:clrMapOvr>
    <a:masterClrMapping/>
  </p:clrMapOvr>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opyright">
    <p:spTree>
      <p:nvGrpSpPr>
        <p:cNvPr id="1" name=""/>
        <p:cNvGrpSpPr/>
        <p:nvPr/>
      </p:nvGrpSpPr>
      <p:grpSpPr>
        <a:xfrm>
          <a:off x="0" y="0"/>
          <a:ext cx="0" cy="0"/>
          <a:chOff x="0" y="0"/>
          <a:chExt cx="0" cy="0"/>
        </a:xfrm>
      </p:grpSpPr>
      <p:sp>
        <p:nvSpPr>
          <p:cNvPr id="4" name="TextBox 3"/>
          <p:cNvSpPr txBox="1"/>
          <p:nvPr/>
        </p:nvSpPr>
        <p:spPr bwMode="gray">
          <a:xfrm>
            <a:off x="504810" y="1692000"/>
            <a:ext cx="17991400" cy="3170098"/>
          </a:xfrm>
          <a:prstGeom prst="rect">
            <a:avLst/>
          </a:prstGeom>
          <a:noFill/>
        </p:spPr>
        <p:txBody>
          <a:bodyPr wrap="square" lIns="0" tIns="0" rIns="0" bIns="0" rtlCol="0">
            <a:spAutoFit/>
          </a:bodyPr>
          <a:lstStyle/>
          <a:p>
            <a:r>
              <a:rPr lang="en-US" sz="1200" kern="1200" dirty="0" smtClean="0">
                <a:solidFill>
                  <a:schemeClr val="tx1"/>
                </a:solidFill>
                <a:latin typeface="Arial"/>
                <a:ea typeface="Arial Unicode MS" panose="020B0604020202020204" pitchFamily="34" charset="-128"/>
                <a:cs typeface="+mn-cs"/>
              </a:rPr>
              <a:t>No part of this publication may be reproduced or transmitted in any form or for any purpose without the express permission of SAP SE or an SAP affiliate company.</a:t>
            </a:r>
          </a:p>
          <a:p>
            <a:pPr>
              <a:spcBef>
                <a:spcPts val="1200"/>
              </a:spcBef>
            </a:pPr>
            <a:r>
              <a:rPr lang="en-US" sz="1200" kern="1200" dirty="0" smtClean="0">
                <a:solidFill>
                  <a:schemeClr val="tx1"/>
                </a:solidFill>
                <a:latin typeface="Arial"/>
                <a:ea typeface="Arial Unicode MS" panose="020B0604020202020204" pitchFamily="34" charset="-128"/>
                <a:cs typeface="+mn-cs"/>
              </a:rPr>
              <a:t>SAP and other SAP products and services mentioned herein as well as their respective logos are trademarks or registered trademarks of SAP SE (or an SAP affiliate company) in Germany and other countries. Please see </a:t>
            </a:r>
            <a:r>
              <a:rPr lang="en-US" sz="1200" kern="1200" dirty="0" smtClean="0">
                <a:solidFill>
                  <a:schemeClr val="tx1"/>
                </a:solidFill>
                <a:latin typeface="Arial"/>
                <a:ea typeface="Arial Unicode MS" panose="020B0604020202020204" pitchFamily="34" charset="-128"/>
                <a:cs typeface="+mn-cs"/>
                <a:hlinkClick r:id="rId2"/>
              </a:rPr>
              <a:t>http://global12.sap.com/corporate-en/legal/copyright/index.epx</a:t>
            </a:r>
            <a:r>
              <a:rPr lang="en-US" sz="1200" kern="1200" dirty="0" smtClean="0">
                <a:solidFill>
                  <a:schemeClr val="tx1"/>
                </a:solidFill>
                <a:latin typeface="Arial"/>
                <a:ea typeface="Arial Unicode MS" panose="020B0604020202020204" pitchFamily="34" charset="-128"/>
                <a:cs typeface="+mn-cs"/>
              </a:rPr>
              <a:t> for additional trademark information and notices.</a:t>
            </a:r>
          </a:p>
          <a:p>
            <a:pPr>
              <a:spcBef>
                <a:spcPts val="1200"/>
              </a:spcBef>
            </a:pPr>
            <a:r>
              <a:rPr lang="en-US" sz="1200" kern="1200" dirty="0" smtClean="0">
                <a:solidFill>
                  <a:schemeClr val="tx1"/>
                </a:solidFill>
                <a:latin typeface="Arial"/>
                <a:ea typeface="Arial Unicode MS" panose="020B0604020202020204" pitchFamily="34" charset="-128"/>
                <a:cs typeface="+mn-cs"/>
              </a:rPr>
              <a:t>Some software products marketed by SAP SE and its distributors contain proprietary software components of other software vendors.</a:t>
            </a:r>
          </a:p>
          <a:p>
            <a:pPr>
              <a:spcBef>
                <a:spcPts val="1200"/>
              </a:spcBef>
            </a:pPr>
            <a:r>
              <a:rPr lang="en-US" sz="1200" kern="1200" dirty="0" smtClean="0">
                <a:solidFill>
                  <a:schemeClr val="tx1"/>
                </a:solidFill>
                <a:latin typeface="Arial"/>
                <a:ea typeface="Arial Unicode MS" panose="020B0604020202020204" pitchFamily="34" charset="-128"/>
                <a:cs typeface="+mn-cs"/>
              </a:rPr>
              <a:t>National product specifications may vary.</a:t>
            </a:r>
          </a:p>
          <a:p>
            <a:pPr>
              <a:spcBef>
                <a:spcPts val="1200"/>
              </a:spcBef>
            </a:pPr>
            <a:r>
              <a:rPr lang="en-US" sz="1200" kern="1200" dirty="0" smtClean="0">
                <a:solidFill>
                  <a:schemeClr val="tx1"/>
                </a:solidFill>
                <a:latin typeface="Arial"/>
                <a:ea typeface="Arial Unicode MS" panose="020B0604020202020204" pitchFamily="34" charset="-128"/>
                <a:cs typeface="+mn-cs"/>
              </a:rPr>
              <a:t>These materials are provided by SAP SE or an SAP affiliate company for informational purposes only, without representation or warranty of any kind, and SAP SE or its affiliated companies shall not be liable for errors or omissions with respect to the materials. The only warranties for SAP SE or SAP affiliate company products and </a:t>
            </a:r>
            <a:br>
              <a:rPr lang="en-US" sz="1200" kern="1200" dirty="0" smtClean="0">
                <a:solidFill>
                  <a:schemeClr val="tx1"/>
                </a:solidFill>
                <a:latin typeface="Arial"/>
                <a:ea typeface="Arial Unicode MS" panose="020B0604020202020204" pitchFamily="34" charset="-128"/>
                <a:cs typeface="+mn-cs"/>
              </a:rPr>
            </a:br>
            <a:r>
              <a:rPr lang="en-US" sz="1200" kern="1200" dirty="0" smtClean="0">
                <a:solidFill>
                  <a:schemeClr val="tx1"/>
                </a:solidFill>
                <a:latin typeface="Arial"/>
                <a:ea typeface="Arial Unicode MS" panose="020B0604020202020204" pitchFamily="34" charset="-128"/>
                <a:cs typeface="+mn-cs"/>
              </a:rPr>
              <a:t>services are those that are set forth in the express warranty statements accompanying such products and services, if any. Nothing herein should be construed as constituting an additional warranty. </a:t>
            </a:r>
          </a:p>
          <a:p>
            <a:pPr>
              <a:spcBef>
                <a:spcPts val="1200"/>
              </a:spcBef>
            </a:pPr>
            <a:r>
              <a:rPr lang="en-US" sz="1200" kern="1200" dirty="0" smtClean="0">
                <a:solidFill>
                  <a:schemeClr val="tx1"/>
                </a:solidFill>
                <a:latin typeface="Arial"/>
                <a:ea typeface="Arial Unicode MS" panose="020B0604020202020204" pitchFamily="34" charset="-128"/>
                <a:cs typeface="+mn-cs"/>
              </a:rPr>
              <a:t>In particular, SAP SE or its affiliated companies have no obligation to pursue any course of business outlined in this document or any related presentation, or to develop </a:t>
            </a:r>
            <a:br>
              <a:rPr lang="en-US" sz="1200" kern="1200" dirty="0" smtClean="0">
                <a:solidFill>
                  <a:schemeClr val="tx1"/>
                </a:solidFill>
                <a:latin typeface="Arial"/>
                <a:ea typeface="Arial Unicode MS" panose="020B0604020202020204" pitchFamily="34" charset="-128"/>
                <a:cs typeface="+mn-cs"/>
              </a:rPr>
            </a:br>
            <a:r>
              <a:rPr lang="en-US" sz="1200" kern="1200" dirty="0" smtClean="0">
                <a:solidFill>
                  <a:schemeClr val="tx1"/>
                </a:solidFill>
                <a:latin typeface="Arial"/>
                <a:ea typeface="Arial Unicode MS" panose="020B0604020202020204" pitchFamily="34" charset="-128"/>
                <a:cs typeface="+mn-cs"/>
              </a:rPr>
              <a:t>or release any functionality mentioned therein. This document, or any related presentation, and SAP SE’s or its affiliated companies’ strategy and possible future developments, products, and/or platform directions and functionality are all subject to change and may be changed by SAP SE or its affiliated companies at any time </a:t>
            </a:r>
            <a:br>
              <a:rPr lang="en-US" sz="1200" kern="1200" dirty="0" smtClean="0">
                <a:solidFill>
                  <a:schemeClr val="tx1"/>
                </a:solidFill>
                <a:latin typeface="Arial"/>
                <a:ea typeface="Arial Unicode MS" panose="020B0604020202020204" pitchFamily="34" charset="-128"/>
                <a:cs typeface="+mn-cs"/>
              </a:rPr>
            </a:br>
            <a:r>
              <a:rPr lang="en-US" sz="1200" kern="1200" dirty="0" smtClean="0">
                <a:solidFill>
                  <a:schemeClr val="tx1"/>
                </a:solidFill>
                <a:latin typeface="Arial"/>
                <a:ea typeface="Arial Unicode MS" panose="020B0604020202020204" pitchFamily="34" charset="-128"/>
                <a:cs typeface="+mn-cs"/>
              </a:rPr>
              <a:t>for any reason without notice. The information in this document is not a commitment, promise, or legal obligation to deliver any material, code, or functionality. All forward-looking statements are subject to various risks and uncertainties that could cause actual results to differ materially from expectations. Readers are cautioned not to place undue reliance on these forward-looking statements, which speak only as of their dates, and they should not be relied upon in making purchasing decisions.</a:t>
            </a:r>
          </a:p>
        </p:txBody>
      </p:sp>
      <p:sp>
        <p:nvSpPr>
          <p:cNvPr id="5" name="TextBox 4"/>
          <p:cNvSpPr txBox="1"/>
          <p:nvPr userDrawn="1"/>
        </p:nvSpPr>
        <p:spPr bwMode="gray">
          <a:xfrm>
            <a:off x="504811" y="324076"/>
            <a:ext cx="17991399" cy="756175"/>
          </a:xfrm>
          <a:prstGeom prst="rect">
            <a:avLst/>
          </a:prstGeom>
        </p:spPr>
        <p:txBody>
          <a:bodyPr vert="horz" lIns="0" tIns="0" rIns="0" bIns="0" rtlCol="0" anchor="ctr" anchorCtr="0">
            <a:noAutofit/>
          </a:bodyPr>
          <a:lstStyle/>
          <a:p>
            <a:pPr algn="l" defTabSz="1088776" rtl="0" eaLnBrk="1" latinLnBrk="0" hangingPunct="1">
              <a:spcBef>
                <a:spcPct val="0"/>
              </a:spcBef>
              <a:buNone/>
            </a:pPr>
            <a:r>
              <a:rPr lang="en-US" sz="2900" b="1" kern="1200" noProof="0" dirty="0" smtClean="0">
                <a:solidFill>
                  <a:schemeClr val="tx1"/>
                </a:solidFill>
                <a:latin typeface="+mj-lt"/>
                <a:ea typeface="+mj-ea"/>
                <a:cs typeface="+mj-cs"/>
              </a:rPr>
              <a:t>© 2016 SAP SE or an SAP affiliate company.</a:t>
            </a:r>
            <a:r>
              <a:rPr lang="en-US" sz="2900" b="1" kern="1200" baseline="0" noProof="0" dirty="0" smtClean="0">
                <a:solidFill>
                  <a:schemeClr val="tx1"/>
                </a:solidFill>
                <a:latin typeface="+mj-lt"/>
                <a:ea typeface="+mj-ea"/>
                <a:cs typeface="+mj-cs"/>
              </a:rPr>
              <a:t> </a:t>
            </a:r>
            <a:r>
              <a:rPr lang="en-US" sz="2900" b="1" kern="1200" noProof="0" dirty="0" smtClean="0">
                <a:solidFill>
                  <a:schemeClr val="tx1"/>
                </a:solidFill>
                <a:latin typeface="+mj-lt"/>
                <a:ea typeface="+mj-ea"/>
                <a:cs typeface="+mj-cs"/>
              </a:rPr>
              <a:t>All rights reserved.</a:t>
            </a:r>
          </a:p>
        </p:txBody>
      </p:sp>
    </p:spTree>
    <p:extLst>
      <p:ext uri="{BB962C8B-B14F-4D97-AF65-F5344CB8AC3E}">
        <p14:creationId xmlns:p14="http://schemas.microsoft.com/office/powerpoint/2010/main" val="4519251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Copyright german">
    <p:spTree>
      <p:nvGrpSpPr>
        <p:cNvPr id="1" name=""/>
        <p:cNvGrpSpPr/>
        <p:nvPr/>
      </p:nvGrpSpPr>
      <p:grpSpPr>
        <a:xfrm>
          <a:off x="0" y="0"/>
          <a:ext cx="0" cy="0"/>
          <a:chOff x="0" y="0"/>
          <a:chExt cx="0" cy="0"/>
        </a:xfrm>
      </p:grpSpPr>
      <p:sp>
        <p:nvSpPr>
          <p:cNvPr id="11" name="TextBox 10"/>
          <p:cNvSpPr txBox="1"/>
          <p:nvPr userDrawn="1"/>
        </p:nvSpPr>
        <p:spPr bwMode="gray">
          <a:xfrm>
            <a:off x="504811" y="324076"/>
            <a:ext cx="17991399" cy="756175"/>
          </a:xfrm>
          <a:prstGeom prst="rect">
            <a:avLst/>
          </a:prstGeom>
        </p:spPr>
        <p:txBody>
          <a:bodyPr vert="horz" lIns="0" tIns="0" rIns="0" bIns="0" rtlCol="0" anchor="ctr" anchorCtr="0">
            <a:noAutofit/>
          </a:bodyPr>
          <a:lstStyle/>
          <a:p>
            <a:pPr marL="0" marR="0" indent="0" algn="l" defTabSz="1088776" rtl="0" eaLnBrk="1" fontAlgn="auto" latinLnBrk="0" hangingPunct="1">
              <a:lnSpc>
                <a:spcPct val="100000"/>
              </a:lnSpc>
              <a:spcBef>
                <a:spcPct val="0"/>
              </a:spcBef>
              <a:spcAft>
                <a:spcPts val="0"/>
              </a:spcAft>
              <a:buClrTx/>
              <a:buSzTx/>
              <a:buFontTx/>
              <a:buNone/>
              <a:tabLst/>
              <a:defRPr/>
            </a:pPr>
            <a:r>
              <a:rPr lang="de-DE" sz="2900" b="1" kern="1200" noProof="0" dirty="0" smtClean="0">
                <a:solidFill>
                  <a:schemeClr val="tx1"/>
                </a:solidFill>
                <a:latin typeface="+mj-lt"/>
                <a:ea typeface="+mj-ea"/>
                <a:cs typeface="+mj-cs"/>
              </a:rPr>
              <a:t>© 2016 SAP SE oder ein SAP-Konzernunternehmen. </a:t>
            </a:r>
            <a:br>
              <a:rPr lang="de-DE" sz="2900" b="1" kern="1200" noProof="0" dirty="0" smtClean="0">
                <a:solidFill>
                  <a:schemeClr val="tx1"/>
                </a:solidFill>
                <a:latin typeface="+mj-lt"/>
                <a:ea typeface="+mj-ea"/>
                <a:cs typeface="+mj-cs"/>
              </a:rPr>
            </a:br>
            <a:r>
              <a:rPr lang="de-DE" sz="2900" b="1" kern="1200" noProof="0" dirty="0" smtClean="0">
                <a:solidFill>
                  <a:schemeClr val="tx1"/>
                </a:solidFill>
                <a:latin typeface="+mj-lt"/>
                <a:ea typeface="+mj-ea"/>
                <a:cs typeface="+mj-cs"/>
              </a:rPr>
              <a:t>Alle Rechte vorbehalten.</a:t>
            </a:r>
          </a:p>
        </p:txBody>
      </p:sp>
      <p:sp>
        <p:nvSpPr>
          <p:cNvPr id="4" name="TextBox 3"/>
          <p:cNvSpPr txBox="1"/>
          <p:nvPr userDrawn="1"/>
        </p:nvSpPr>
        <p:spPr bwMode="gray">
          <a:xfrm>
            <a:off x="504810" y="1692000"/>
            <a:ext cx="17991400" cy="3724096"/>
          </a:xfrm>
          <a:prstGeom prst="rect">
            <a:avLst/>
          </a:prstGeom>
          <a:noFill/>
        </p:spPr>
        <p:txBody>
          <a:bodyPr wrap="square" lIns="0" tIns="0" rIns="0" bIns="0" rtlCol="0">
            <a:spAutoFit/>
          </a:bodyPr>
          <a:lstStyle/>
          <a:p>
            <a:r>
              <a:rPr lang="de-DE" sz="1200" kern="1200" noProof="0" dirty="0" smtClean="0">
                <a:solidFill>
                  <a:schemeClr val="tx1"/>
                </a:solidFill>
                <a:effectLst/>
                <a:latin typeface="Arial"/>
                <a:ea typeface="+mn-ea"/>
                <a:cs typeface="+mn-cs"/>
              </a:rPr>
              <a:t>Weitergabe und Vervielfältigung dieser Publikation oder von Teilen daraus sind, zu welchem Zweck und in welcher Form auch immer, ohne die ausdrückliche schriftliche Genehmigung durch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ein SAP-Konzernunternehmen nicht gestattet.</a:t>
            </a:r>
          </a:p>
          <a:p>
            <a:pPr>
              <a:spcBef>
                <a:spcPts val="1200"/>
              </a:spcBef>
            </a:pPr>
            <a:r>
              <a:rPr lang="de-DE" sz="1200" kern="1200" noProof="0" dirty="0" smtClean="0">
                <a:solidFill>
                  <a:schemeClr val="tx1"/>
                </a:solidFill>
                <a:effectLst/>
                <a:latin typeface="Arial"/>
                <a:ea typeface="+mn-ea"/>
                <a:cs typeface="+mn-cs"/>
              </a:rPr>
              <a:t>SAP und andere in diesem Dokument erwähnte Produkte und Dienstleistungen von SAP sowie die dazugehörigen Logos sind Marken oder eingetragene Marken der </a:t>
            </a:r>
            <a:br>
              <a:rPr lang="de-DE" sz="1200" kern="1200" noProof="0" dirty="0" smtClean="0">
                <a:solidFill>
                  <a:schemeClr val="tx1"/>
                </a:solidFill>
                <a:effectLst/>
                <a:latin typeface="Arial"/>
                <a:ea typeface="+mn-ea"/>
                <a:cs typeface="+mn-cs"/>
              </a:rPr>
            </a:b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von einem SAP-Konzernunternehmen) in Deutschland und verschiedenen anderen Ländern weltweit.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Weitere Hinweise und Informationen zum Markenrecht finden Sie unter </a:t>
            </a:r>
            <a:r>
              <a:rPr lang="de-DE" sz="1200" kern="1200" noProof="0" dirty="0" smtClean="0">
                <a:solidFill>
                  <a:schemeClr val="tx1"/>
                </a:solidFill>
                <a:effectLst/>
                <a:latin typeface="Arial"/>
                <a:ea typeface="+mn-ea"/>
                <a:cs typeface="+mn-cs"/>
                <a:hlinkClick r:id="rId2"/>
              </a:rPr>
              <a:t>http://global.sap.com/corporate-de/legal/copyright/index.epx</a:t>
            </a:r>
            <a:r>
              <a:rPr lang="de-DE" sz="1200" kern="1200" noProof="0" dirty="0" smtClean="0">
                <a:solidFill>
                  <a:schemeClr val="tx1"/>
                </a:solidFill>
                <a:effectLst/>
                <a:latin typeface="Arial"/>
                <a:ea typeface="+mn-ea"/>
                <a:cs typeface="+mn-cs"/>
              </a:rPr>
              <a:t>.</a:t>
            </a:r>
          </a:p>
          <a:p>
            <a:pPr>
              <a:spcBef>
                <a:spcPts val="1200"/>
              </a:spcBef>
            </a:pPr>
            <a:r>
              <a:rPr lang="de-DE" sz="1200" kern="1200" noProof="0" dirty="0" smtClean="0">
                <a:solidFill>
                  <a:schemeClr val="tx1"/>
                </a:solidFill>
                <a:effectLst/>
                <a:latin typeface="Arial"/>
                <a:ea typeface="+mn-ea"/>
                <a:cs typeface="+mn-cs"/>
              </a:rPr>
              <a:t>Die von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deren Vertriebsfirmen angebotenen Softwareprodukte können Softwarekomponenten auch anderer Softwarehersteller enthalten.</a:t>
            </a:r>
          </a:p>
          <a:p>
            <a:pPr>
              <a:spcBef>
                <a:spcPts val="1200"/>
              </a:spcBef>
            </a:pPr>
            <a:r>
              <a:rPr lang="de-DE" sz="1200" kern="1200" noProof="0" dirty="0" smtClean="0">
                <a:solidFill>
                  <a:schemeClr val="tx1"/>
                </a:solidFill>
                <a:effectLst/>
                <a:latin typeface="Arial"/>
                <a:ea typeface="+mn-ea"/>
                <a:cs typeface="+mn-cs"/>
              </a:rPr>
              <a:t>Produkte können länderspezifische Unterschiede aufweisen.</a:t>
            </a:r>
          </a:p>
          <a:p>
            <a:pPr>
              <a:spcBef>
                <a:spcPts val="1200"/>
              </a:spcBef>
            </a:pPr>
            <a:r>
              <a:rPr lang="de-DE" sz="1200" kern="1200" noProof="0" dirty="0" smtClean="0">
                <a:solidFill>
                  <a:schemeClr val="tx1"/>
                </a:solidFill>
                <a:effectLst/>
                <a:latin typeface="Arial"/>
                <a:ea typeface="+mn-ea"/>
                <a:cs typeface="+mn-cs"/>
              </a:rPr>
              <a:t>Die vorliegenden Unterlagen werden von der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einem SAP-Konzernunternehmen bereitgestellt und dienen ausschließlich zu Informationszwecken.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ihre Konzernunternehmen übernehmen keinerlei Haftung oder Gewährleistung für Fehler oder Unvollständigkeiten in </a:t>
            </a:r>
            <a:r>
              <a:rPr lang="de-DE" sz="1200" kern="1200" baseline="0" noProof="0" dirty="0" smtClean="0">
                <a:solidFill>
                  <a:schemeClr val="tx1"/>
                </a:solidFill>
                <a:effectLst/>
                <a:latin typeface="Arial"/>
                <a:ea typeface="+mn-ea"/>
                <a:cs typeface="+mn-cs"/>
              </a:rPr>
              <a:t> </a:t>
            </a:r>
            <a:r>
              <a:rPr lang="de-DE" sz="1200" kern="1200" noProof="0" dirty="0" smtClean="0">
                <a:solidFill>
                  <a:schemeClr val="tx1"/>
                </a:solidFill>
                <a:effectLst/>
                <a:latin typeface="Arial"/>
                <a:ea typeface="+mn-ea"/>
                <a:cs typeface="+mn-cs"/>
              </a:rPr>
              <a:t>dieser Publikation.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ein SAP-Konzernunternehmen steht lediglich für Produkte und Dienstleistungen nach der Maßgabe ein, die in der Vereinbarung über die jeweiligen Produkte und Dienstleistungen ausdrücklich geregelt ist. Keine der hierin enthaltenen Informationen ist als zusätzliche Garantie zu interpretieren. 	 </a:t>
            </a:r>
          </a:p>
          <a:p>
            <a:pPr>
              <a:spcBef>
                <a:spcPts val="1200"/>
              </a:spcBef>
            </a:pPr>
            <a:r>
              <a:rPr lang="de-DE" sz="1200" kern="1200" noProof="0" dirty="0" smtClean="0">
                <a:solidFill>
                  <a:schemeClr val="tx1"/>
                </a:solidFill>
                <a:effectLst/>
                <a:latin typeface="Arial"/>
                <a:ea typeface="+mn-ea"/>
                <a:cs typeface="+mn-cs"/>
              </a:rPr>
              <a:t>Insbesondere sind die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ihre Konzernunternehmen in keiner Weise verpflichtet, in dieser Publikation oder einer zugehörigen Präsentation dargestellte Geschäftsabläufe zu verfolgen oder hierin wiedergegebene Funktionen zu entwickeln oder zu veröffentlichen. Diese Publikation oder eine zugehörige Präsentation,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Strategie und etwaige künftige Entwicklungen, Produkte und/oder Plattformen der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ihrer Konzernunternehmen können von der </a:t>
            </a:r>
            <a:r>
              <a:rPr lang="en-US" sz="1200" kern="1200" dirty="0" smtClean="0">
                <a:solidFill>
                  <a:schemeClr val="tx1"/>
                </a:solidFill>
                <a:latin typeface="Arial"/>
                <a:ea typeface="Arial Unicode MS" panose="020B0604020202020204" pitchFamily="34" charset="-128"/>
                <a:cs typeface="+mn-cs"/>
              </a:rPr>
              <a:t>SAP SE </a:t>
            </a:r>
            <a:r>
              <a:rPr lang="de-DE" sz="1200" kern="1200" noProof="0" dirty="0" smtClean="0">
                <a:solidFill>
                  <a:schemeClr val="tx1"/>
                </a:solidFill>
                <a:effectLst/>
                <a:latin typeface="Arial"/>
                <a:ea typeface="+mn-ea"/>
                <a:cs typeface="+mn-cs"/>
              </a:rPr>
              <a:t>oder ihren Konzernunternehmen jederzeit und ohne Angabe von Gründen unangekündigt geändert werden. </a:t>
            </a:r>
            <a:br>
              <a:rPr lang="de-DE" sz="1200" kern="1200" noProof="0" dirty="0" smtClean="0">
                <a:solidFill>
                  <a:schemeClr val="tx1"/>
                </a:solidFill>
                <a:effectLst/>
                <a:latin typeface="Arial"/>
                <a:ea typeface="+mn-ea"/>
                <a:cs typeface="+mn-cs"/>
              </a:rPr>
            </a:br>
            <a:r>
              <a:rPr lang="de-DE" sz="1200" kern="1200" noProof="0" dirty="0" smtClean="0">
                <a:solidFill>
                  <a:schemeClr val="tx1"/>
                </a:solidFill>
                <a:effectLst/>
                <a:latin typeface="Arial"/>
                <a:ea typeface="+mn-ea"/>
                <a:cs typeface="+mn-cs"/>
              </a:rPr>
              <a:t>Die in dieser Publikation enthaltenen Informationen stellen keine Zusage, kein Versprechen und keine rechtliche Verpflichtung zur Lieferung von Material, Code oder Funktionen dar. Sämtliche vorausschauenden Aussagen unterliegen unterschiedlichen Risiken und Unsicherheiten, durch die die tatsächlichen Ergebnisse von den Erwartungen abweichen können. Die vorausschauenden Aussagen geben die Sicht zu dem Zeitpunkt wieder, zu dem sie getätigt wurden. Dem Leser wird empfohlen, diesen Aussagen kein übertriebenes Vertrauen zu schenken und sich bei Kaufentscheidungen nicht auf sie zu stützen.</a:t>
            </a:r>
          </a:p>
        </p:txBody>
      </p:sp>
    </p:spTree>
    <p:extLst>
      <p:ext uri="{BB962C8B-B14F-4D97-AF65-F5344CB8AC3E}">
        <p14:creationId xmlns:p14="http://schemas.microsoft.com/office/powerpoint/2010/main" val="1911862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 shor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4811" y="324075"/>
            <a:ext cx="16546574" cy="923330"/>
          </a:xfrm>
        </p:spPr>
        <p:txBody>
          <a:bodyPr anchor="t" anchorCtr="0">
            <a:noAutofit/>
          </a:bodyPr>
          <a:lstStyle>
            <a:lvl1pPr>
              <a:defRPr sz="6000">
                <a:solidFill>
                  <a:schemeClr val="tx1"/>
                </a:solidFill>
              </a:defRPr>
            </a:lvl1pPr>
          </a:lstStyle>
          <a:p>
            <a:r>
              <a:rPr lang="en-US" dirty="0" smtClean="0"/>
              <a:t>Short Presentation Title</a:t>
            </a:r>
            <a:endParaRPr lang="en-US" dirty="0"/>
          </a:p>
        </p:txBody>
      </p:sp>
      <p:sp>
        <p:nvSpPr>
          <p:cNvPr id="6" name="Subtitle 2"/>
          <p:cNvSpPr>
            <a:spLocks noGrp="1"/>
          </p:cNvSpPr>
          <p:nvPr>
            <p:ph type="subTitle" idx="1" hasCustomPrompt="1"/>
          </p:nvPr>
        </p:nvSpPr>
        <p:spPr bwMode="gray">
          <a:xfrm>
            <a:off x="504811" y="1512001"/>
            <a:ext cx="16546574"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 SAP / Month 00, 2016</a:t>
            </a:r>
            <a:endParaRPr lang="en-US" dirty="0"/>
          </a:p>
        </p:txBody>
      </p:sp>
      <p:sp>
        <p:nvSpPr>
          <p:cNvPr id="5" name="Rectangle 4"/>
          <p:cNvSpPr/>
          <p:nvPr userDrawn="1"/>
        </p:nvSpPr>
        <p:spPr bwMode="gray">
          <a:xfrm>
            <a:off x="504811" y="0"/>
            <a:ext cx="17988089"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pic>
        <p:nvPicPr>
          <p:cNvPr id="8" name="Picture 7"/>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504811" y="2115530"/>
            <a:ext cx="1481328" cy="288000"/>
          </a:xfrm>
          <a:prstGeom prst="rect">
            <a:avLst/>
          </a:prstGeom>
        </p:spPr>
      </p:pic>
      <p:pic>
        <p:nvPicPr>
          <p:cNvPr id="10" name="Picture 9"/>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07052" y="6083725"/>
            <a:ext cx="923544" cy="457200"/>
          </a:xfrm>
          <a:prstGeom prst="rect">
            <a:avLst/>
          </a:prstGeom>
        </p:spPr>
      </p:pic>
    </p:spTree>
    <p:extLst>
      <p:ext uri="{BB962C8B-B14F-4D97-AF65-F5344CB8AC3E}">
        <p14:creationId xmlns:p14="http://schemas.microsoft.com/office/powerpoint/2010/main" val="1221841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le - two lines">
    <p:spTree>
      <p:nvGrpSpPr>
        <p:cNvPr id="1" name=""/>
        <p:cNvGrpSpPr/>
        <p:nvPr/>
      </p:nvGrpSpPr>
      <p:grpSpPr>
        <a:xfrm>
          <a:off x="0" y="0"/>
          <a:ext cx="0" cy="0"/>
          <a:chOff x="0" y="0"/>
          <a:chExt cx="0" cy="0"/>
        </a:xfrm>
      </p:grpSpPr>
      <p:sp>
        <p:nvSpPr>
          <p:cNvPr id="6" name="Subtitle 2"/>
          <p:cNvSpPr>
            <a:spLocks noGrp="1"/>
          </p:cNvSpPr>
          <p:nvPr>
            <p:ph type="subTitle" idx="1" hasCustomPrompt="1"/>
          </p:nvPr>
        </p:nvSpPr>
        <p:spPr bwMode="gray">
          <a:xfrm>
            <a:off x="504811" y="1512001"/>
            <a:ext cx="16546574" cy="276999"/>
          </a:xfrm>
        </p:spPr>
        <p:txBody>
          <a:bodyPr anchor="b" anchorCtr="0">
            <a:spAutoFit/>
          </a:bodyPr>
          <a:lstStyle>
            <a:lvl1pPr marL="0" marR="0" indent="0" algn="l" defTabSz="1088776" rtl="0" eaLnBrk="1" fontAlgn="auto" latinLnBrk="0" hangingPunct="1">
              <a:lnSpc>
                <a:spcPct val="100000"/>
              </a:lnSpc>
              <a:spcBef>
                <a:spcPts val="0"/>
              </a:spcBef>
              <a:spcAft>
                <a:spcPts val="0"/>
              </a:spcAft>
              <a:buClr>
                <a:schemeClr val="accent1"/>
              </a:buClr>
              <a:buSzPct val="80000"/>
              <a:buFontTx/>
              <a:buNone/>
              <a:tabLst/>
              <a:defRPr sz="1800" b="0">
                <a:solidFill>
                  <a:schemeClr val="tx1"/>
                </a:solidFill>
              </a:defRPr>
            </a:lvl1pPr>
            <a:lvl2pPr marL="544388" indent="0" algn="ctr">
              <a:buNone/>
              <a:defRPr>
                <a:solidFill>
                  <a:schemeClr val="tx1">
                    <a:tint val="75000"/>
                  </a:schemeClr>
                </a:solidFill>
              </a:defRPr>
            </a:lvl2pPr>
            <a:lvl3pPr marL="1088776" indent="0" algn="ctr">
              <a:buNone/>
              <a:defRPr>
                <a:solidFill>
                  <a:schemeClr val="tx1">
                    <a:tint val="75000"/>
                  </a:schemeClr>
                </a:solidFill>
              </a:defRPr>
            </a:lvl3pPr>
            <a:lvl4pPr marL="1633164" indent="0" algn="ctr">
              <a:buNone/>
              <a:defRPr>
                <a:solidFill>
                  <a:schemeClr val="tx1">
                    <a:tint val="75000"/>
                  </a:schemeClr>
                </a:solidFill>
              </a:defRPr>
            </a:lvl4pPr>
            <a:lvl5pPr marL="2177552" indent="0" algn="ctr">
              <a:buNone/>
              <a:defRPr>
                <a:solidFill>
                  <a:schemeClr val="tx1">
                    <a:tint val="75000"/>
                  </a:schemeClr>
                </a:solidFill>
              </a:defRPr>
            </a:lvl5pPr>
            <a:lvl6pPr marL="2721940" indent="0" algn="ctr">
              <a:buNone/>
              <a:defRPr>
                <a:solidFill>
                  <a:schemeClr val="tx1">
                    <a:tint val="75000"/>
                  </a:schemeClr>
                </a:solidFill>
              </a:defRPr>
            </a:lvl6pPr>
            <a:lvl7pPr marL="3266328" indent="0" algn="ctr">
              <a:buNone/>
              <a:defRPr>
                <a:solidFill>
                  <a:schemeClr val="tx1">
                    <a:tint val="75000"/>
                  </a:schemeClr>
                </a:solidFill>
              </a:defRPr>
            </a:lvl7pPr>
            <a:lvl8pPr marL="3810716" indent="0" algn="ctr">
              <a:buNone/>
              <a:defRPr>
                <a:solidFill>
                  <a:schemeClr val="tx1">
                    <a:tint val="75000"/>
                  </a:schemeClr>
                </a:solidFill>
              </a:defRPr>
            </a:lvl8pPr>
            <a:lvl9pPr marL="4355104" indent="0" algn="ctr">
              <a:buNone/>
              <a:defRPr>
                <a:solidFill>
                  <a:schemeClr val="tx1">
                    <a:tint val="75000"/>
                  </a:schemeClr>
                </a:solidFill>
              </a:defRPr>
            </a:lvl9pPr>
          </a:lstStyle>
          <a:p>
            <a:r>
              <a:rPr lang="en-US" dirty="0" smtClean="0"/>
              <a:t>Speaker’s Name, SAP / Month 00, 2016</a:t>
            </a:r>
            <a:endParaRPr lang="en-US" dirty="0"/>
          </a:p>
        </p:txBody>
      </p:sp>
      <p:sp>
        <p:nvSpPr>
          <p:cNvPr id="9" name="Title 1"/>
          <p:cNvSpPr>
            <a:spLocks noGrp="1"/>
          </p:cNvSpPr>
          <p:nvPr>
            <p:ph type="ctrTitle" hasCustomPrompt="1"/>
          </p:nvPr>
        </p:nvSpPr>
        <p:spPr bwMode="gray">
          <a:xfrm>
            <a:off x="504811" y="324075"/>
            <a:ext cx="16546574" cy="1107996"/>
          </a:xfrm>
        </p:spPr>
        <p:txBody>
          <a:bodyPr anchor="t" anchorCtr="0">
            <a:noAutofit/>
          </a:bodyPr>
          <a:lstStyle>
            <a:lvl1pPr>
              <a:defRPr sz="3600">
                <a:solidFill>
                  <a:schemeClr val="tx1"/>
                </a:solidFill>
                <a:latin typeface="+mj-lt"/>
              </a:defRPr>
            </a:lvl1pPr>
          </a:lstStyle>
          <a:p>
            <a:r>
              <a:rPr lang="en-US" sz="3600" dirty="0" smtClean="0"/>
              <a:t>Alternate Presentation Title</a:t>
            </a:r>
            <a:br>
              <a:rPr lang="en-US" sz="3600" dirty="0" smtClean="0"/>
            </a:br>
            <a:r>
              <a:rPr lang="en-US" sz="3600" dirty="0" smtClean="0"/>
              <a:t>Breaks to Two Lines</a:t>
            </a:r>
            <a:endParaRPr lang="de-DE" dirty="0"/>
          </a:p>
        </p:txBody>
      </p:sp>
      <p:sp>
        <p:nvSpPr>
          <p:cNvPr id="5" name="Rectangle 4"/>
          <p:cNvSpPr/>
          <p:nvPr userDrawn="1"/>
        </p:nvSpPr>
        <p:spPr bwMode="gray">
          <a:xfrm>
            <a:off x="504811" y="0"/>
            <a:ext cx="17988089"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pic>
        <p:nvPicPr>
          <p:cNvPr id="8" name="Picture 7"/>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504810" y="2115530"/>
            <a:ext cx="1481328" cy="288000"/>
          </a:xfrm>
          <a:prstGeom prst="rect">
            <a:avLst/>
          </a:prstGeom>
        </p:spPr>
      </p:pic>
      <p:pic>
        <p:nvPicPr>
          <p:cNvPr id="11" name="Picture 10"/>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07052" y="6083725"/>
            <a:ext cx="923544" cy="453600"/>
          </a:xfrm>
          <a:prstGeom prst="rect">
            <a:avLst/>
          </a:prstGeom>
        </p:spPr>
      </p:pic>
    </p:spTree>
    <p:extLst>
      <p:ext uri="{BB962C8B-B14F-4D97-AF65-F5344CB8AC3E}">
        <p14:creationId xmlns:p14="http://schemas.microsoft.com/office/powerpoint/2010/main" val="31494972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Divider Page with picture">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504811" y="162038"/>
            <a:ext cx="17988089" cy="2135294"/>
          </a:xfrm>
          <a:solidFill>
            <a:schemeClr val="accent2"/>
          </a:solidFill>
        </p:spPr>
        <p:txBody>
          <a:bodyPr tIns="600113"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504811" y="2444966"/>
            <a:ext cx="17988089" cy="923330"/>
          </a:xfrm>
        </p:spPr>
        <p:txBody>
          <a:bodyPr anchor="t" anchorCtr="0">
            <a:noAutofit/>
          </a:bodyPr>
          <a:lstStyle>
            <a:lvl1pPr>
              <a:defRPr sz="60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504811" y="3507213"/>
            <a:ext cx="17988089" cy="620857"/>
          </a:xfrm>
        </p:spPr>
        <p:txBody>
          <a:bodyPr/>
          <a:lstStyle>
            <a:lvl1pPr>
              <a:spcBef>
                <a:spcPts val="1429"/>
              </a:spcBef>
              <a:defRPr sz="1900" b="0"/>
            </a:lvl1pPr>
          </a:lstStyle>
          <a:p>
            <a:r>
              <a:rPr lang="en-US" dirty="0" smtClean="0"/>
              <a:t>Subtitle if needed</a:t>
            </a:r>
          </a:p>
        </p:txBody>
      </p:sp>
      <p:sp>
        <p:nvSpPr>
          <p:cNvPr id="12" name="Rectangle 11"/>
          <p:cNvSpPr/>
          <p:nvPr userDrawn="1"/>
        </p:nvSpPr>
        <p:spPr bwMode="gray">
          <a:xfrm>
            <a:off x="504811" y="0"/>
            <a:ext cx="17988089"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pic>
        <p:nvPicPr>
          <p:cNvPr id="9" name="Picture 8"/>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504811" y="4345650"/>
            <a:ext cx="1481328" cy="288000"/>
          </a:xfrm>
          <a:prstGeom prst="rect">
            <a:avLst/>
          </a:prstGeom>
        </p:spPr>
      </p:pic>
      <p:pic>
        <p:nvPicPr>
          <p:cNvPr id="11" name="Picture 10"/>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07052" y="6083725"/>
            <a:ext cx="923544" cy="453600"/>
          </a:xfrm>
          <a:prstGeom prst="rect">
            <a:avLst/>
          </a:prstGeom>
        </p:spPr>
      </p:pic>
    </p:spTree>
    <p:extLst>
      <p:ext uri="{BB962C8B-B14F-4D97-AF65-F5344CB8AC3E}">
        <p14:creationId xmlns:p14="http://schemas.microsoft.com/office/powerpoint/2010/main" val="2498757179"/>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Divider Page">
    <p:spTree>
      <p:nvGrpSpPr>
        <p:cNvPr id="1" name=""/>
        <p:cNvGrpSpPr/>
        <p:nvPr/>
      </p:nvGrpSpPr>
      <p:grpSpPr>
        <a:xfrm>
          <a:off x="0" y="0"/>
          <a:ext cx="0" cy="0"/>
          <a:chOff x="0" y="0"/>
          <a:chExt cx="0" cy="0"/>
        </a:xfrm>
      </p:grpSpPr>
      <p:sp>
        <p:nvSpPr>
          <p:cNvPr id="9" name="Rectangle 8"/>
          <p:cNvSpPr/>
          <p:nvPr userDrawn="1"/>
        </p:nvSpPr>
        <p:spPr bwMode="gray">
          <a:xfrm>
            <a:off x="504811" y="1"/>
            <a:ext cx="17988089" cy="2296057"/>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504811" y="2444966"/>
            <a:ext cx="17988089" cy="923330"/>
          </a:xfrm>
        </p:spPr>
        <p:txBody>
          <a:bodyPr anchor="t" anchorCtr="0">
            <a:noAutofit/>
          </a:bodyPr>
          <a:lstStyle>
            <a:lvl1pPr>
              <a:defRPr sz="60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504811" y="3507213"/>
            <a:ext cx="17988089" cy="620857"/>
          </a:xfrm>
        </p:spPr>
        <p:txBody>
          <a:bodyPr/>
          <a:lstStyle>
            <a:lvl1pPr>
              <a:spcBef>
                <a:spcPts val="1429"/>
              </a:spcBef>
              <a:defRPr sz="1900" b="0"/>
            </a:lvl1pPr>
          </a:lstStyle>
          <a:p>
            <a:r>
              <a:rPr lang="en-US" dirty="0" smtClean="0"/>
              <a:t>Subtitle if needed</a:t>
            </a:r>
          </a:p>
        </p:txBody>
      </p:sp>
      <p:pic>
        <p:nvPicPr>
          <p:cNvPr id="7" name="Picture 6"/>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504811" y="4345650"/>
            <a:ext cx="1481328" cy="288000"/>
          </a:xfrm>
          <a:prstGeom prst="rect">
            <a:avLst/>
          </a:prstGeom>
        </p:spPr>
      </p:pic>
      <p:pic>
        <p:nvPicPr>
          <p:cNvPr id="10" name="Picture 9"/>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07052" y="6083725"/>
            <a:ext cx="923544" cy="453600"/>
          </a:xfrm>
          <a:prstGeom prst="rect">
            <a:avLst/>
          </a:prstGeom>
        </p:spPr>
      </p:pic>
    </p:spTree>
    <p:extLst>
      <p:ext uri="{BB962C8B-B14F-4D97-AF65-F5344CB8AC3E}">
        <p14:creationId xmlns:p14="http://schemas.microsoft.com/office/powerpoint/2010/main" val="989189804"/>
      </p:ext>
    </p:extLst>
  </p:cSld>
  <p:clrMapOvr>
    <a:masterClrMapping/>
  </p:clrMapOvr>
  <p:timing>
    <p:tnLst>
      <p:par>
        <p:cTn xmlns:p14="http://schemas.microsoft.com/office/powerpoint/2010/main" id="1" dur="indefinite" restart="never" nodeType="tmRoot"/>
      </p:par>
    </p:tnLst>
  </p:timing>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Contact / Thank You">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504811" y="1872000"/>
            <a:ext cx="11218016" cy="923330"/>
          </a:xfrm>
        </p:spPr>
        <p:txBody>
          <a:bodyPr anchor="t" anchorCtr="0">
            <a:noAutofit/>
          </a:bodyPr>
          <a:lstStyle>
            <a:lvl1pPr>
              <a:defRPr sz="60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504811" y="0"/>
            <a:ext cx="17988089"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14022520" y="2016000"/>
            <a:ext cx="4487207" cy="3294000"/>
          </a:xfrm>
        </p:spPr>
        <p:txBody>
          <a:bodyPr anchor="t" anchorCtr="0">
            <a:noAutofit/>
          </a:bodyPr>
          <a:lstStyle>
            <a:lvl1pPr>
              <a:spcBef>
                <a:spcPts val="0"/>
              </a:spcBef>
              <a:defRPr sz="1600" b="0"/>
            </a:lvl1pPr>
          </a:lstStyle>
          <a:p>
            <a:r>
              <a:rPr lang="en-US" dirty="0" smtClean="0"/>
              <a:t>Contact information:</a:t>
            </a:r>
          </a:p>
          <a:p>
            <a:endParaRPr lang="en-US" dirty="0" smtClean="0"/>
          </a:p>
          <a:p>
            <a:r>
              <a:rPr lang="en-US" dirty="0" smtClean="0"/>
              <a:t>F name L name</a:t>
            </a:r>
          </a:p>
          <a:p>
            <a:r>
              <a:rPr lang="en-US" dirty="0" smtClean="0"/>
              <a:t>Title</a:t>
            </a:r>
          </a:p>
          <a:p>
            <a:r>
              <a:rPr lang="en-US" dirty="0" smtClean="0"/>
              <a:t>Address</a:t>
            </a:r>
          </a:p>
          <a:p>
            <a:r>
              <a:rPr lang="en-US" dirty="0" smtClean="0"/>
              <a:t>Phone number</a:t>
            </a:r>
          </a:p>
        </p:txBody>
      </p:sp>
      <p:pic>
        <p:nvPicPr>
          <p:cNvPr id="8" name="Picture 7"/>
          <p:cNvPicPr>
            <a:picLocks/>
          </p:cNvPicPr>
          <p:nvPr userDrawn="1"/>
        </p:nvPicPr>
        <p:blipFill>
          <a:blip r:embed="rId2" cstate="print">
            <a:extLst>
              <a:ext uri="{28A0092B-C50C-407E-A947-70E740481C1C}">
                <a14:useLocalDpi xmlns:a14="http://schemas.microsoft.com/office/drawing/2010/main" val="0"/>
              </a:ext>
            </a:extLst>
          </a:blip>
          <a:stretch>
            <a:fillRect/>
          </a:stretch>
        </p:blipFill>
        <p:spPr>
          <a:xfrm>
            <a:off x="504811" y="3278850"/>
            <a:ext cx="1481328" cy="288000"/>
          </a:xfrm>
          <a:prstGeom prst="rect">
            <a:avLst/>
          </a:prstGeom>
        </p:spPr>
      </p:pic>
      <p:pic>
        <p:nvPicPr>
          <p:cNvPr id="10" name="Picture 9"/>
          <p:cNvPicPr>
            <a:picLocks/>
          </p:cNvPicPr>
          <p:nvPr userDrawn="1"/>
        </p:nvPicPr>
        <p:blipFill>
          <a:blip r:embed="rId3">
            <a:extLst>
              <a:ext uri="{28A0092B-C50C-407E-A947-70E740481C1C}">
                <a14:useLocalDpi xmlns:a14="http://schemas.microsoft.com/office/drawing/2010/main" val="0"/>
              </a:ext>
            </a:extLst>
          </a:blip>
          <a:stretch>
            <a:fillRect/>
          </a:stretch>
        </p:blipFill>
        <p:spPr>
          <a:xfrm>
            <a:off x="507052" y="6083725"/>
            <a:ext cx="923544" cy="453600"/>
          </a:xfrm>
          <a:prstGeom prst="rect">
            <a:avLst/>
          </a:prstGeom>
        </p:spPr>
      </p:pic>
    </p:spTree>
    <p:extLst>
      <p:ext uri="{BB962C8B-B14F-4D97-AF65-F5344CB8AC3E}">
        <p14:creationId xmlns:p14="http://schemas.microsoft.com/office/powerpoint/2010/main" val="781090314"/>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504811" y="1692393"/>
            <a:ext cx="17988089" cy="3832705"/>
          </a:xfrm>
        </p:spPr>
        <p:txBody>
          <a:bodyPr>
            <a:noAutofit/>
          </a:bodyPr>
          <a:lstStyle>
            <a:lvl1pPr marL="0" marR="0" indent="0" algn="l" defTabSz="1088776" rtl="0" eaLnBrk="1" fontAlgn="auto" latinLnBrk="0" hangingPunct="1">
              <a:lnSpc>
                <a:spcPct val="100000"/>
              </a:lnSpc>
              <a:spcBef>
                <a:spcPts val="1200"/>
              </a:spcBef>
              <a:spcAft>
                <a:spcPts val="0"/>
              </a:spcAft>
              <a:buClr>
                <a:schemeClr val="accent1"/>
              </a:buClr>
              <a:buSzPct val="80000"/>
              <a:buFontTx/>
              <a:buNone/>
              <a:tabLst/>
              <a:defRPr sz="2000" b="0"/>
            </a:lvl1pPr>
            <a:lvl2pPr marL="180000" marR="0" indent="-180000" algn="l" defTabSz="1088776" rtl="0" eaLnBrk="1" fontAlgn="auto" latinLnBrk="0" hangingPunct="1">
              <a:lnSpc>
                <a:spcPct val="100000"/>
              </a:lnSpc>
              <a:spcBef>
                <a:spcPts val="600"/>
              </a:spcBef>
              <a:spcAft>
                <a:spcPts val="0"/>
              </a:spcAft>
              <a:buClr>
                <a:schemeClr val="accent1"/>
              </a:buClr>
              <a:buSzPct val="100000"/>
              <a:buFont typeface="Wingdings" pitchFamily="2" charset="2"/>
              <a:buChar char=""/>
              <a:tabLst/>
              <a:defRPr sz="1800"/>
            </a:lvl2pPr>
            <a:lvl3pPr marL="360000" marR="0" indent="-179388" algn="l" defTabSz="1088776" rtl="0" eaLnBrk="1" fontAlgn="auto" latinLnBrk="0" hangingPunct="1">
              <a:lnSpc>
                <a:spcPct val="100000"/>
              </a:lnSpc>
              <a:spcBef>
                <a:spcPts val="400"/>
              </a:spcBef>
              <a:spcAft>
                <a:spcPts val="0"/>
              </a:spcAft>
              <a:buClr>
                <a:schemeClr val="tx1"/>
              </a:buClr>
              <a:buSzPct val="100000"/>
              <a:buFont typeface="Arial" pitchFamily="34" charset="0"/>
              <a:buChar char="–"/>
              <a:tabLst/>
              <a:defRPr sz="1800" baseline="0"/>
            </a:lvl3pPr>
            <a:lvl4pPr marL="540000" marR="0" indent="-180000" algn="l" defTabSz="1088776" rtl="0" eaLnBrk="1" fontAlgn="auto" latinLnBrk="0" hangingPunct="1">
              <a:lnSpc>
                <a:spcPct val="100000"/>
              </a:lnSpc>
              <a:spcBef>
                <a:spcPts val="250"/>
              </a:spcBef>
              <a:spcAft>
                <a:spcPts val="0"/>
              </a:spcAft>
              <a:buClr>
                <a:schemeClr val="tx1"/>
              </a:buClr>
              <a:buSzPct val="100000"/>
              <a:buFont typeface="Courier New" pitchFamily="49" charset="0"/>
              <a:buChar char="o"/>
              <a:tabLst/>
              <a:defRPr sz="1600"/>
            </a:lvl4pPr>
            <a:lvl5pPr>
              <a:buClr>
                <a:schemeClr val="accent2"/>
              </a:buClr>
              <a:buFont typeface="Arial" pitchFamily="34" charset="0"/>
              <a:buChar char="–"/>
              <a:defRPr/>
            </a:lvl5pPr>
          </a:lstStyle>
          <a:p>
            <a:pPr lvl="0"/>
            <a:r>
              <a:rPr lang="en-US" dirty="0" smtClean="0"/>
              <a:t>Agenda Item/Divider Headline</a:t>
            </a:r>
          </a:p>
          <a:p>
            <a:pPr lvl="1"/>
            <a:r>
              <a:rPr lang="en-US" dirty="0" smtClean="0"/>
              <a:t>Details</a:t>
            </a:r>
          </a:p>
          <a:p>
            <a:pPr lvl="2"/>
            <a:r>
              <a:rPr lang="en-US" dirty="0" smtClean="0"/>
              <a:t>Third Level</a:t>
            </a:r>
          </a:p>
          <a:p>
            <a:pPr lvl="3"/>
            <a:r>
              <a:rPr lang="en-US" dirty="0" smtClean="0"/>
              <a:t>Fourth Level</a:t>
            </a:r>
          </a:p>
          <a:p>
            <a:endParaRPr lang="en-US" dirty="0" smtClean="0"/>
          </a:p>
        </p:txBody>
      </p:sp>
    </p:spTree>
    <p:extLst>
      <p:ext uri="{BB962C8B-B14F-4D97-AF65-F5344CB8AC3E}">
        <p14:creationId xmlns:p14="http://schemas.microsoft.com/office/powerpoint/2010/main" val="1859360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504811" y="1800000"/>
            <a:ext cx="17988089" cy="923330"/>
          </a:xfrm>
        </p:spPr>
        <p:txBody>
          <a:bodyPr anchor="t" anchorCtr="0">
            <a:noAutofit/>
          </a:bodyPr>
          <a:lstStyle>
            <a:lvl1pPr>
              <a:defRPr sz="6000">
                <a:solidFill>
                  <a:schemeClr val="tx1"/>
                </a:solidFill>
                <a:latin typeface="+mj-lt"/>
              </a:defRPr>
            </a:lvl1pPr>
          </a:lstStyle>
          <a:p>
            <a:r>
              <a:rPr lang="de-DE" dirty="0" smtClean="0"/>
              <a:t>Click </a:t>
            </a:r>
            <a:r>
              <a:rPr lang="de-DE" dirty="0" err="1" smtClean="0"/>
              <a:t>to</a:t>
            </a:r>
            <a:r>
              <a:rPr lang="de-DE" dirty="0" smtClean="0"/>
              <a:t> </a:t>
            </a:r>
            <a:r>
              <a:rPr lang="de-DE" dirty="0" err="1" smtClean="0"/>
              <a:t>insert</a:t>
            </a:r>
            <a:r>
              <a:rPr lang="de-DE" dirty="0" smtClean="0"/>
              <a:t> </a:t>
            </a:r>
            <a:r>
              <a:rPr lang="de-DE" dirty="0" err="1" smtClean="0"/>
              <a:t>text</a:t>
            </a:r>
            <a:endParaRPr lang="de-DE" dirty="0"/>
          </a:p>
        </p:txBody>
      </p:sp>
      <p:sp>
        <p:nvSpPr>
          <p:cNvPr id="6" name="Rectangle 5"/>
          <p:cNvSpPr/>
          <p:nvPr userDrawn="1"/>
        </p:nvSpPr>
        <p:spPr bwMode="gray">
          <a:xfrm>
            <a:off x="368045" y="1143000"/>
            <a:ext cx="18378476" cy="220980"/>
          </a:xfrm>
          <a:prstGeom prst="rect">
            <a:avLst/>
          </a:prstGeom>
          <a:solidFill>
            <a:schemeClr val="bg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2404583753"/>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504811" y="324076"/>
            <a:ext cx="17988089" cy="756175"/>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504811" y="1691079"/>
            <a:ext cx="17988089" cy="4392042"/>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504811" y="0"/>
            <a:ext cx="17988089" cy="162038"/>
          </a:xfrm>
          <a:prstGeom prst="rect">
            <a:avLst/>
          </a:prstGeom>
          <a:solidFill>
            <a:schemeClr val="accent1"/>
          </a:solidFill>
          <a:ln w="9525" algn="ctr">
            <a:noFill/>
            <a:miter lim="800000"/>
            <a:headEnd/>
            <a:tailEnd/>
          </a:ln>
        </p:spPr>
        <p:txBody>
          <a:bodyPr lIns="107163" tIns="85730" rIns="107163" bIns="85730" rtlCol="0" anchor="ctr"/>
          <a:lstStyle/>
          <a:p>
            <a:pPr marR="0" algn="ctr" defTabSz="1088776" eaLnBrk="1" fontAlgn="base" latinLnBrk="0" hangingPunct="1">
              <a:lnSpc>
                <a:spcPct val="100000"/>
              </a:lnSpc>
              <a:spcBef>
                <a:spcPct val="50000"/>
              </a:spcBef>
              <a:spcAft>
                <a:spcPct val="0"/>
              </a:spcAft>
              <a:buClr>
                <a:srgbClr val="F0AB00"/>
              </a:buClr>
              <a:buSzPct val="80000"/>
              <a:tabLst/>
            </a:pPr>
            <a:endParaRPr kumimoji="0" lang="en-US" sz="19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userDrawn="1"/>
        </p:nvCxnSpPr>
        <p:spPr>
          <a:xfrm>
            <a:off x="504811" y="1231485"/>
            <a:ext cx="17988089"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userDrawn="1"/>
        </p:nvSpPr>
        <p:spPr bwMode="black">
          <a:xfrm>
            <a:off x="504811" y="6622345"/>
            <a:ext cx="3308598" cy="138499"/>
          </a:xfrm>
          <a:prstGeom prst="rect">
            <a:avLst/>
          </a:prstGeom>
          <a:noFill/>
        </p:spPr>
        <p:txBody>
          <a:bodyPr wrap="none" lIns="0" tIns="0" rIns="0" bIns="0" rtlCol="0">
            <a:spAutoFit/>
          </a:bodyPr>
          <a:lstStyle/>
          <a:p>
            <a:pPr marL="158780" indent="-158780" algn="l">
              <a:buClr>
                <a:schemeClr val="tx1"/>
              </a:buClr>
              <a:buFont typeface="Arial" pitchFamily="34" charset="0"/>
              <a:buChar char="©"/>
              <a:tabLst/>
            </a:pPr>
            <a:r>
              <a:rPr lang="en-US" sz="900" noProof="0" dirty="0" smtClean="0">
                <a:solidFill>
                  <a:schemeClr val="tx1"/>
                </a:solidFill>
              </a:rPr>
              <a:t>2016 SAP SE or an SAP affiliate company. All rights reserved.</a:t>
            </a:r>
          </a:p>
        </p:txBody>
      </p:sp>
      <p:sp>
        <p:nvSpPr>
          <p:cNvPr id="34" name="TextBox 33"/>
          <p:cNvSpPr txBox="1"/>
          <p:nvPr/>
        </p:nvSpPr>
        <p:spPr bwMode="black">
          <a:xfrm>
            <a:off x="18350200" y="6622345"/>
            <a:ext cx="141064" cy="138499"/>
          </a:xfrm>
          <a:prstGeom prst="rect">
            <a:avLst/>
          </a:prstGeom>
          <a:noFill/>
        </p:spPr>
        <p:txBody>
          <a:bodyPr wrap="none" lIns="0" tIns="0" rIns="0" bIns="0" rtlCol="0">
            <a:spAutoFit/>
          </a:bodyPr>
          <a:lstStyle/>
          <a:p>
            <a:pPr marL="111525" indent="-111525" algn="r">
              <a:buClr>
                <a:schemeClr val="accent2"/>
              </a:buClr>
              <a:buFont typeface="Arial" pitchFamily="34" charset="0"/>
              <a:buNone/>
            </a:pPr>
            <a:fld id="{0BDC132A-5C91-4078-9777-31DA19A62E0A}" type="slidenum">
              <a:rPr lang="en-US" sz="900" baseline="0" noProof="0" smtClean="0">
                <a:solidFill>
                  <a:schemeClr val="tx1"/>
                </a:solidFill>
              </a:rPr>
              <a:pPr marL="111525" indent="-111525" algn="r">
                <a:buClr>
                  <a:schemeClr val="accent2"/>
                </a:buClr>
                <a:buFont typeface="Arial" pitchFamily="34" charset="0"/>
                <a:buNone/>
              </a:pPr>
              <a:t>‹#›</a:t>
            </a:fld>
            <a:endParaRPr lang="en-US" sz="900" noProof="0" dirty="0" smtClean="0">
              <a:solidFill>
                <a:schemeClr val="tx1"/>
              </a:solidFill>
            </a:endParaRPr>
          </a:p>
        </p:txBody>
      </p:sp>
      <p:sp>
        <p:nvSpPr>
          <p:cNvPr id="9" name="Information_Classification"/>
          <p:cNvSpPr txBox="1"/>
          <p:nvPr/>
        </p:nvSpPr>
        <p:spPr>
          <a:xfrm>
            <a:off x="14882055" y="6623894"/>
            <a:ext cx="2417874" cy="138499"/>
          </a:xfrm>
          <a:prstGeom prst="rect">
            <a:avLst/>
          </a:prstGeom>
          <a:noFill/>
        </p:spPr>
        <p:txBody>
          <a:bodyPr vert="horz" wrap="square" lIns="0" tIns="0" rIns="0" bIns="0" rtlCol="0">
            <a:spAutoFit/>
          </a:bodyPr>
          <a:lstStyle/>
          <a:p>
            <a:pPr algn="r" fontAlgn="base">
              <a:spcBef>
                <a:spcPts val="600"/>
              </a:spcBef>
              <a:spcAft>
                <a:spcPct val="0"/>
              </a:spcAft>
              <a:buClr>
                <a:srgbClr val="F0AB00"/>
              </a:buClr>
              <a:buSzPct val="80000"/>
            </a:pPr>
            <a:r>
              <a:rPr kumimoji="0" lang="en-US" sz="900" b="0" i="0" u="none" kern="0" baseline="0" dirty="0" smtClean="0">
                <a:solidFill>
                  <a:srgbClr val="FFFFFF"/>
                </a:solidFill>
                <a:latin typeface="Arial"/>
                <a:ea typeface="Arial Unicode MS"/>
                <a:cs typeface="Arial Unicode MS" pitchFamily="34" charset="-128"/>
                <a:sym typeface="Arial"/>
              </a:rPr>
              <a:t>Internal</a:t>
            </a:r>
          </a:p>
        </p:txBody>
      </p:sp>
    </p:spTree>
    <p:extLst>
      <p:ext uri="{BB962C8B-B14F-4D97-AF65-F5344CB8AC3E}">
        <p14:creationId xmlns:p14="http://schemas.microsoft.com/office/powerpoint/2010/main" val="3408294523"/>
      </p:ext>
    </p:extLst>
  </p:cSld>
  <p:clrMap bg1="dk1" tx1="lt1" bg2="dk2" tx2="lt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 id="2147483746" r:id="rId13"/>
    <p:sldLayoutId id="2147483747" r:id="rId14"/>
    <p:sldLayoutId id="2147483748" r:id="rId15"/>
    <p:sldLayoutId id="2147483749" r:id="rId16"/>
    <p:sldLayoutId id="2147483750" r:id="rId17"/>
    <p:sldLayoutId id="2147483751" r:id="rId18"/>
    <p:sldLayoutId id="2147483752" r:id="rId19"/>
    <p:sldLayoutId id="2147483753" r:id="rId20"/>
    <p:sldLayoutId id="2147483756" r:id="rId21"/>
    <p:sldLayoutId id="2147483757" r:id="rId22"/>
    <p:sldLayoutId id="2147483754" r:id="rId23"/>
    <p:sldLayoutId id="2147483755" r:id="rId24"/>
  </p:sldLayoutIdLst>
  <p:timing>
    <p:tnLst>
      <p:par>
        <p:cTn xmlns:p14="http://schemas.microsoft.com/office/powerpoint/2010/main" id="1" dur="indefinite" restart="never" nodeType="tmRoot"/>
      </p:par>
    </p:tnLst>
  </p:timing>
  <p:hf hdr="0" ftr="0" dt="0"/>
  <p:txStyles>
    <p:titleStyle>
      <a:lvl1pPr algn="l" defTabSz="1088776" rtl="0" eaLnBrk="1" latinLnBrk="0" hangingPunct="1">
        <a:spcBef>
          <a:spcPct val="0"/>
        </a:spcBef>
        <a:buNone/>
        <a:defRPr sz="2800" b="1" kern="1200">
          <a:solidFill>
            <a:schemeClr val="tx1"/>
          </a:solidFill>
          <a:latin typeface="+mj-lt"/>
          <a:ea typeface="+mj-ea"/>
          <a:cs typeface="+mj-cs"/>
        </a:defRPr>
      </a:lvl1pPr>
    </p:titleStyle>
    <p:bodyStyle>
      <a:lvl1pPr marL="0" indent="0" algn="l" defTabSz="1088776" rtl="0" eaLnBrk="1" latinLnBrk="0" hangingPunct="1">
        <a:spcBef>
          <a:spcPts val="2400"/>
        </a:spcBef>
        <a:buClr>
          <a:schemeClr val="accent1"/>
        </a:buClr>
        <a:buSzPct val="80000"/>
        <a:buFontTx/>
        <a:buNone/>
        <a:defRPr sz="2000" b="1" kern="1200">
          <a:solidFill>
            <a:schemeClr val="tx1"/>
          </a:solidFill>
          <a:latin typeface="+mn-lt"/>
          <a:ea typeface="+mn-ea"/>
          <a:cs typeface="+mn-cs"/>
        </a:defRPr>
      </a:lvl1pPr>
      <a:lvl2pPr marL="0" indent="0" algn="l" defTabSz="1088776" rtl="0" eaLnBrk="1" latinLnBrk="0" hangingPunct="1">
        <a:spcBef>
          <a:spcPts val="600"/>
        </a:spcBef>
        <a:buClr>
          <a:schemeClr val="accent1"/>
        </a:buClr>
        <a:buSzPct val="80000"/>
        <a:buFont typeface="Wingdings" pitchFamily="2" charset="2"/>
        <a:buNone/>
        <a:defRPr sz="2000" kern="1200">
          <a:solidFill>
            <a:schemeClr val="tx1"/>
          </a:solidFill>
          <a:latin typeface="+mn-lt"/>
          <a:ea typeface="+mn-ea"/>
          <a:cs typeface="+mn-cs"/>
        </a:defRPr>
      </a:lvl2pPr>
      <a:lvl3pPr marL="180000" indent="-180000" algn="l" defTabSz="1088776" rtl="0" eaLnBrk="1" latinLnBrk="0" hangingPunct="1">
        <a:spcBef>
          <a:spcPts val="400"/>
        </a:spcBef>
        <a:buClr>
          <a:schemeClr val="accent1"/>
        </a:buClr>
        <a:buSzPct val="100000"/>
        <a:buFont typeface="Wingdings" pitchFamily="2" charset="2"/>
        <a:buChar char=""/>
        <a:defRPr sz="1800" kern="1200">
          <a:solidFill>
            <a:schemeClr val="tx1"/>
          </a:solidFill>
          <a:latin typeface="+mn-lt"/>
          <a:ea typeface="+mn-ea"/>
          <a:cs typeface="+mn-cs"/>
        </a:defRPr>
      </a:lvl3pPr>
      <a:lvl4pPr marL="360000" indent="-180000" algn="l" defTabSz="1088776" rtl="0" eaLnBrk="1" latinLnBrk="0" hangingPunct="1">
        <a:spcBef>
          <a:spcPts val="400"/>
        </a:spcBef>
        <a:buClr>
          <a:schemeClr val="tx1"/>
        </a:buClr>
        <a:buSzPct val="100000"/>
        <a:buFont typeface="Arial" pitchFamily="34" charset="0"/>
        <a:buChar char="–"/>
        <a:defRPr sz="1800" kern="1200">
          <a:solidFill>
            <a:schemeClr val="tx1"/>
          </a:solidFill>
          <a:latin typeface="+mn-lt"/>
          <a:ea typeface="+mn-ea"/>
          <a:cs typeface="+mn-cs"/>
        </a:defRPr>
      </a:lvl4pPr>
      <a:lvl5pPr marL="540000" indent="-180000" algn="l" defTabSz="1088776" rtl="0" eaLnBrk="1" latinLnBrk="0" hangingPunct="1">
        <a:spcBef>
          <a:spcPts val="250"/>
        </a:spcBef>
        <a:buClr>
          <a:schemeClr val="tx1"/>
        </a:buClr>
        <a:buSzPct val="100000"/>
        <a:buFont typeface="Courier New" pitchFamily="49" charset="0"/>
        <a:buChar char="o"/>
        <a:defRPr sz="1600" kern="1200">
          <a:solidFill>
            <a:schemeClr val="tx1"/>
          </a:solidFill>
          <a:latin typeface="+mn-lt"/>
          <a:ea typeface="+mn-ea"/>
          <a:cs typeface="+mn-cs"/>
        </a:defRPr>
      </a:lvl5pPr>
      <a:lvl6pPr marL="2994134"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8522"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2910"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7298" indent="-272194" algn="l" defTabSz="1088776"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de-DE"/>
      </a:defPPr>
      <a:lvl1pPr marL="0" algn="l" defTabSz="1088776" rtl="0" eaLnBrk="1" latinLnBrk="0" hangingPunct="1">
        <a:defRPr sz="2100" kern="1200">
          <a:solidFill>
            <a:schemeClr val="tx1"/>
          </a:solidFill>
          <a:latin typeface="+mn-lt"/>
          <a:ea typeface="+mn-ea"/>
          <a:cs typeface="+mn-cs"/>
        </a:defRPr>
      </a:lvl1pPr>
      <a:lvl2pPr marL="544388" algn="l" defTabSz="1088776" rtl="0" eaLnBrk="1" latinLnBrk="0" hangingPunct="1">
        <a:defRPr sz="2100" kern="1200">
          <a:solidFill>
            <a:schemeClr val="tx1"/>
          </a:solidFill>
          <a:latin typeface="+mn-lt"/>
          <a:ea typeface="+mn-ea"/>
          <a:cs typeface="+mn-cs"/>
        </a:defRPr>
      </a:lvl2pPr>
      <a:lvl3pPr marL="1088776" algn="l" defTabSz="1088776" rtl="0" eaLnBrk="1" latinLnBrk="0" hangingPunct="1">
        <a:defRPr sz="2100" kern="1200">
          <a:solidFill>
            <a:schemeClr val="tx1"/>
          </a:solidFill>
          <a:latin typeface="+mn-lt"/>
          <a:ea typeface="+mn-ea"/>
          <a:cs typeface="+mn-cs"/>
        </a:defRPr>
      </a:lvl3pPr>
      <a:lvl4pPr marL="1633164" algn="l" defTabSz="1088776" rtl="0" eaLnBrk="1" latinLnBrk="0" hangingPunct="1">
        <a:defRPr sz="2100" kern="1200">
          <a:solidFill>
            <a:schemeClr val="tx1"/>
          </a:solidFill>
          <a:latin typeface="+mn-lt"/>
          <a:ea typeface="+mn-ea"/>
          <a:cs typeface="+mn-cs"/>
        </a:defRPr>
      </a:lvl4pPr>
      <a:lvl5pPr marL="2177552" algn="l" defTabSz="1088776" rtl="0" eaLnBrk="1" latinLnBrk="0" hangingPunct="1">
        <a:defRPr sz="2100" kern="1200">
          <a:solidFill>
            <a:schemeClr val="tx1"/>
          </a:solidFill>
          <a:latin typeface="+mn-lt"/>
          <a:ea typeface="+mn-ea"/>
          <a:cs typeface="+mn-cs"/>
        </a:defRPr>
      </a:lvl5pPr>
      <a:lvl6pPr marL="2721940" algn="l" defTabSz="1088776" rtl="0" eaLnBrk="1" latinLnBrk="0" hangingPunct="1">
        <a:defRPr sz="2100" kern="1200">
          <a:solidFill>
            <a:schemeClr val="tx1"/>
          </a:solidFill>
          <a:latin typeface="+mn-lt"/>
          <a:ea typeface="+mn-ea"/>
          <a:cs typeface="+mn-cs"/>
        </a:defRPr>
      </a:lvl6pPr>
      <a:lvl7pPr marL="3266328" algn="l" defTabSz="1088776" rtl="0" eaLnBrk="1" latinLnBrk="0" hangingPunct="1">
        <a:defRPr sz="2100" kern="1200">
          <a:solidFill>
            <a:schemeClr val="tx1"/>
          </a:solidFill>
          <a:latin typeface="+mn-lt"/>
          <a:ea typeface="+mn-ea"/>
          <a:cs typeface="+mn-cs"/>
        </a:defRPr>
      </a:lvl7pPr>
      <a:lvl8pPr marL="3810716" algn="l" defTabSz="1088776" rtl="0" eaLnBrk="1" latinLnBrk="0" hangingPunct="1">
        <a:defRPr sz="2100" kern="1200">
          <a:solidFill>
            <a:schemeClr val="tx1"/>
          </a:solidFill>
          <a:latin typeface="+mn-lt"/>
          <a:ea typeface="+mn-ea"/>
          <a:cs typeface="+mn-cs"/>
        </a:defRPr>
      </a:lvl8pPr>
      <a:lvl9pPr marL="4355104" algn="l" defTabSz="108877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0.xml"/><Relationship Id="rId3" Type="http://schemas.openxmlformats.org/officeDocument/2006/relationships/image" Target="../media/image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image" Target="../media/image5.png"/><Relationship Id="rId1" Type="http://schemas.openxmlformats.org/officeDocument/2006/relationships/slideLayout" Target="../slideLayouts/slideLayout2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AP_Ariba_live_reverse_RG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9227" y="1949608"/>
            <a:ext cx="6116020" cy="2429412"/>
          </a:xfrm>
          <a:prstGeom prst="rect">
            <a:avLst/>
          </a:prstGeom>
        </p:spPr>
      </p:pic>
    </p:spTree>
    <p:extLst>
      <p:ext uri="{BB962C8B-B14F-4D97-AF65-F5344CB8AC3E}">
        <p14:creationId xmlns:p14="http://schemas.microsoft.com/office/powerpoint/2010/main" val="14968290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274948_h_ergb_s_gl_2600px.jpg"/>
          <p:cNvPicPr>
            <a:picLocks noChangeAspect="1"/>
          </p:cNvPicPr>
          <p:nvPr/>
        </p:nvPicPr>
        <p:blipFill rotWithShape="1">
          <a:blip r:embed="rId3">
            <a:extLst>
              <a:ext uri="{28A0092B-C50C-407E-A947-70E740481C1C}">
                <a14:useLocalDpi xmlns:a14="http://schemas.microsoft.com/office/drawing/2010/main" val="0"/>
              </a:ext>
            </a:extLst>
          </a:blip>
          <a:srcRect t="10595"/>
          <a:stretch/>
        </p:blipFill>
        <p:spPr>
          <a:xfrm>
            <a:off x="2180865" y="0"/>
            <a:ext cx="16819923" cy="6859588"/>
          </a:xfrm>
          <a:prstGeom prst="rect">
            <a:avLst/>
          </a:prstGeom>
        </p:spPr>
      </p:pic>
      <p:sp>
        <p:nvSpPr>
          <p:cNvPr id="4" name="TextBox 3"/>
          <p:cNvSpPr txBox="1"/>
          <p:nvPr/>
        </p:nvSpPr>
        <p:spPr>
          <a:xfrm>
            <a:off x="2324453" y="2218483"/>
            <a:ext cx="7269243" cy="123110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8000" kern="0" dirty="0" smtClean="0">
                <a:solidFill>
                  <a:srgbClr val="F0AB00"/>
                </a:solidFill>
                <a:latin typeface="BentonSans Light"/>
                <a:ea typeface="Arial Unicode MS" pitchFamily="34" charset="-128"/>
                <a:cs typeface="BentonSans Light"/>
              </a:rPr>
              <a:t>Transformation</a:t>
            </a:r>
            <a:endParaRPr lang="en-US" sz="4000" kern="0" dirty="0">
              <a:solidFill>
                <a:srgbClr val="F0AB00"/>
              </a:solidFill>
              <a:latin typeface="BentonSans Light"/>
              <a:ea typeface="Arial Unicode MS" pitchFamily="34" charset="-128"/>
              <a:cs typeface="BentonSans Light"/>
            </a:endParaRPr>
          </a:p>
        </p:txBody>
      </p:sp>
    </p:spTree>
    <p:extLst>
      <p:ext uri="{BB962C8B-B14F-4D97-AF65-F5344CB8AC3E}">
        <p14:creationId xmlns:p14="http://schemas.microsoft.com/office/powerpoint/2010/main" val="1837060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flipH="1">
            <a:off x="9575714" y="679054"/>
            <a:ext cx="8420234" cy="5722067"/>
            <a:chOff x="1118160" y="679054"/>
            <a:chExt cx="8420234" cy="5722067"/>
          </a:xfrm>
        </p:grpSpPr>
        <p:grpSp>
          <p:nvGrpSpPr>
            <p:cNvPr id="80" name="Group 79"/>
            <p:cNvGrpSpPr/>
            <p:nvPr/>
          </p:nvGrpSpPr>
          <p:grpSpPr>
            <a:xfrm>
              <a:off x="6711496" y="3188307"/>
              <a:ext cx="2813385" cy="3212814"/>
              <a:chOff x="6711496" y="3188307"/>
              <a:chExt cx="2813385" cy="3212814"/>
            </a:xfrm>
          </p:grpSpPr>
          <p:cxnSp>
            <p:nvCxnSpPr>
              <p:cNvPr id="99" name="Straight Connector 98"/>
              <p:cNvCxnSpPr/>
              <p:nvPr/>
            </p:nvCxnSpPr>
            <p:spPr>
              <a:xfrm flipH="1">
                <a:off x="7309164" y="3188307"/>
                <a:ext cx="2215717" cy="2593876"/>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100" name="Oval 99"/>
              <p:cNvSpPr/>
              <p:nvPr/>
            </p:nvSpPr>
            <p:spPr bwMode="gray">
              <a:xfrm>
                <a:off x="6711496" y="5231365"/>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81" name="Group 80"/>
            <p:cNvGrpSpPr/>
            <p:nvPr/>
          </p:nvGrpSpPr>
          <p:grpSpPr>
            <a:xfrm>
              <a:off x="5157792" y="3201816"/>
              <a:ext cx="4380602" cy="2577856"/>
              <a:chOff x="5157792" y="3201816"/>
              <a:chExt cx="4380602" cy="2577856"/>
            </a:xfrm>
          </p:grpSpPr>
          <p:cxnSp>
            <p:nvCxnSpPr>
              <p:cNvPr id="97" name="Straight Connector 96"/>
              <p:cNvCxnSpPr/>
              <p:nvPr/>
            </p:nvCxnSpPr>
            <p:spPr>
              <a:xfrm flipH="1">
                <a:off x="5741950" y="3201816"/>
                <a:ext cx="3796444" cy="1985937"/>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98" name="Oval 97"/>
              <p:cNvSpPr/>
              <p:nvPr/>
            </p:nvSpPr>
            <p:spPr bwMode="gray">
              <a:xfrm>
                <a:off x="5157792" y="4609916"/>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82" name="Group 81"/>
            <p:cNvGrpSpPr/>
            <p:nvPr/>
          </p:nvGrpSpPr>
          <p:grpSpPr>
            <a:xfrm>
              <a:off x="2847500" y="3201816"/>
              <a:ext cx="6677382" cy="2334681"/>
              <a:chOff x="2847500" y="3201816"/>
              <a:chExt cx="6677382" cy="2334681"/>
            </a:xfrm>
          </p:grpSpPr>
          <p:cxnSp>
            <p:nvCxnSpPr>
              <p:cNvPr id="95" name="Straight Connector 94"/>
              <p:cNvCxnSpPr/>
              <p:nvPr/>
            </p:nvCxnSpPr>
            <p:spPr>
              <a:xfrm flipH="1">
                <a:off x="3445170" y="3201816"/>
                <a:ext cx="6079712" cy="1756271"/>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96" name="Oval 95"/>
              <p:cNvSpPr/>
              <p:nvPr/>
            </p:nvSpPr>
            <p:spPr bwMode="gray">
              <a:xfrm>
                <a:off x="2847500" y="4366741"/>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83" name="Group 82"/>
            <p:cNvGrpSpPr/>
            <p:nvPr/>
          </p:nvGrpSpPr>
          <p:grpSpPr>
            <a:xfrm>
              <a:off x="3928338" y="3083311"/>
              <a:ext cx="5596543" cy="1169756"/>
              <a:chOff x="3928338" y="3083311"/>
              <a:chExt cx="5596543" cy="1169756"/>
            </a:xfrm>
          </p:grpSpPr>
          <p:cxnSp>
            <p:nvCxnSpPr>
              <p:cNvPr id="93" name="Straight Connector 92"/>
              <p:cNvCxnSpPr/>
              <p:nvPr/>
            </p:nvCxnSpPr>
            <p:spPr>
              <a:xfrm flipH="1">
                <a:off x="4498987" y="3201816"/>
                <a:ext cx="5025894" cy="445823"/>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94" name="Oval 93"/>
              <p:cNvSpPr/>
              <p:nvPr/>
            </p:nvSpPr>
            <p:spPr bwMode="gray">
              <a:xfrm>
                <a:off x="3928338" y="3083311"/>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84" name="Group 83"/>
            <p:cNvGrpSpPr/>
            <p:nvPr/>
          </p:nvGrpSpPr>
          <p:grpSpPr>
            <a:xfrm>
              <a:off x="1118160" y="1867432"/>
              <a:ext cx="8420232" cy="1347894"/>
              <a:chOff x="1118160" y="1867432"/>
              <a:chExt cx="8420232" cy="1347894"/>
            </a:xfrm>
          </p:grpSpPr>
          <p:cxnSp>
            <p:nvCxnSpPr>
              <p:cNvPr id="91" name="Straight Connector 90"/>
              <p:cNvCxnSpPr/>
              <p:nvPr/>
            </p:nvCxnSpPr>
            <p:spPr>
              <a:xfrm flipH="1" flipV="1">
                <a:off x="1675298" y="2472289"/>
                <a:ext cx="7863094" cy="743037"/>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92" name="Oval 91"/>
              <p:cNvSpPr/>
              <p:nvPr/>
            </p:nvSpPr>
            <p:spPr bwMode="gray">
              <a:xfrm>
                <a:off x="1118160" y="1867432"/>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85" name="Group 84"/>
            <p:cNvGrpSpPr/>
            <p:nvPr/>
          </p:nvGrpSpPr>
          <p:grpSpPr>
            <a:xfrm>
              <a:off x="2861011" y="1016799"/>
              <a:ext cx="6663870" cy="2157999"/>
              <a:chOff x="2861011" y="1016799"/>
              <a:chExt cx="6663870" cy="2157999"/>
            </a:xfrm>
          </p:grpSpPr>
          <p:cxnSp>
            <p:nvCxnSpPr>
              <p:cNvPr id="89" name="Straight Connector 88"/>
              <p:cNvCxnSpPr/>
              <p:nvPr/>
            </p:nvCxnSpPr>
            <p:spPr>
              <a:xfrm flipH="1" flipV="1">
                <a:off x="3458680" y="1594153"/>
                <a:ext cx="6066201" cy="1580645"/>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90" name="Oval 89"/>
              <p:cNvSpPr/>
              <p:nvPr/>
            </p:nvSpPr>
            <p:spPr bwMode="gray">
              <a:xfrm>
                <a:off x="2861011" y="1016799"/>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86" name="Group 85"/>
            <p:cNvGrpSpPr/>
            <p:nvPr/>
          </p:nvGrpSpPr>
          <p:grpSpPr>
            <a:xfrm>
              <a:off x="4495777" y="679054"/>
              <a:ext cx="5042615" cy="2536272"/>
              <a:chOff x="4495777" y="679054"/>
              <a:chExt cx="5042615" cy="2536272"/>
            </a:xfrm>
          </p:grpSpPr>
          <p:cxnSp>
            <p:nvCxnSpPr>
              <p:cNvPr id="87" name="Straight Connector 86"/>
              <p:cNvCxnSpPr/>
              <p:nvPr/>
            </p:nvCxnSpPr>
            <p:spPr>
              <a:xfrm flipH="1" flipV="1">
                <a:off x="5066426" y="1269919"/>
                <a:ext cx="4471966" cy="1945407"/>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88" name="Oval 87"/>
              <p:cNvSpPr/>
              <p:nvPr/>
            </p:nvSpPr>
            <p:spPr bwMode="gray">
              <a:xfrm>
                <a:off x="4495777" y="679054"/>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grpSp>
        <p:nvGrpSpPr>
          <p:cNvPr id="78" name="Group 77"/>
          <p:cNvGrpSpPr/>
          <p:nvPr/>
        </p:nvGrpSpPr>
        <p:grpSpPr>
          <a:xfrm>
            <a:off x="1118160" y="679054"/>
            <a:ext cx="8420234" cy="5722067"/>
            <a:chOff x="1118160" y="679054"/>
            <a:chExt cx="8420234" cy="5722067"/>
          </a:xfrm>
        </p:grpSpPr>
        <p:grpSp>
          <p:nvGrpSpPr>
            <p:cNvPr id="77" name="Group 76"/>
            <p:cNvGrpSpPr/>
            <p:nvPr/>
          </p:nvGrpSpPr>
          <p:grpSpPr>
            <a:xfrm>
              <a:off x="6711496" y="3188307"/>
              <a:ext cx="2813385" cy="3212814"/>
              <a:chOff x="6711496" y="3188307"/>
              <a:chExt cx="2813385" cy="3212814"/>
            </a:xfrm>
          </p:grpSpPr>
          <p:cxnSp>
            <p:nvCxnSpPr>
              <p:cNvPr id="10" name="Straight Connector 9"/>
              <p:cNvCxnSpPr/>
              <p:nvPr/>
            </p:nvCxnSpPr>
            <p:spPr>
              <a:xfrm flipH="1">
                <a:off x="7309164" y="3188307"/>
                <a:ext cx="2215717" cy="2593876"/>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9" name="Oval 8"/>
              <p:cNvSpPr/>
              <p:nvPr/>
            </p:nvSpPr>
            <p:spPr bwMode="gray">
              <a:xfrm>
                <a:off x="6711496" y="5231365"/>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76" name="Group 75"/>
            <p:cNvGrpSpPr/>
            <p:nvPr/>
          </p:nvGrpSpPr>
          <p:grpSpPr>
            <a:xfrm>
              <a:off x="5157792" y="3201816"/>
              <a:ext cx="4380602" cy="2577856"/>
              <a:chOff x="5157792" y="3201816"/>
              <a:chExt cx="4380602" cy="2577856"/>
            </a:xfrm>
          </p:grpSpPr>
          <p:cxnSp>
            <p:nvCxnSpPr>
              <p:cNvPr id="29" name="Straight Connector 28"/>
              <p:cNvCxnSpPr/>
              <p:nvPr/>
            </p:nvCxnSpPr>
            <p:spPr>
              <a:xfrm flipH="1">
                <a:off x="5741950" y="3201816"/>
                <a:ext cx="3796444" cy="1985937"/>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28" name="Oval 27"/>
              <p:cNvSpPr/>
              <p:nvPr/>
            </p:nvSpPr>
            <p:spPr bwMode="gray">
              <a:xfrm>
                <a:off x="5157792" y="4609916"/>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75" name="Group 74"/>
            <p:cNvGrpSpPr/>
            <p:nvPr/>
          </p:nvGrpSpPr>
          <p:grpSpPr>
            <a:xfrm>
              <a:off x="2847500" y="3201816"/>
              <a:ext cx="6677382" cy="2334681"/>
              <a:chOff x="2847500" y="3201816"/>
              <a:chExt cx="6677382" cy="2334681"/>
            </a:xfrm>
          </p:grpSpPr>
          <p:cxnSp>
            <p:nvCxnSpPr>
              <p:cNvPr id="32" name="Straight Connector 31"/>
              <p:cNvCxnSpPr/>
              <p:nvPr/>
            </p:nvCxnSpPr>
            <p:spPr>
              <a:xfrm flipH="1">
                <a:off x="3445170" y="3201816"/>
                <a:ext cx="6079712" cy="1756271"/>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bwMode="gray">
              <a:xfrm>
                <a:off x="2847500" y="4366741"/>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74" name="Group 73"/>
            <p:cNvGrpSpPr/>
            <p:nvPr/>
          </p:nvGrpSpPr>
          <p:grpSpPr>
            <a:xfrm>
              <a:off x="3928338" y="3083311"/>
              <a:ext cx="5596543" cy="1169756"/>
              <a:chOff x="3928338" y="3083311"/>
              <a:chExt cx="5596543" cy="1169756"/>
            </a:xfrm>
          </p:grpSpPr>
          <p:cxnSp>
            <p:nvCxnSpPr>
              <p:cNvPr id="35" name="Straight Connector 34"/>
              <p:cNvCxnSpPr/>
              <p:nvPr/>
            </p:nvCxnSpPr>
            <p:spPr>
              <a:xfrm flipH="1">
                <a:off x="4498987" y="3201816"/>
                <a:ext cx="5025894" cy="445823"/>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34" name="Oval 33"/>
              <p:cNvSpPr/>
              <p:nvPr/>
            </p:nvSpPr>
            <p:spPr bwMode="gray">
              <a:xfrm>
                <a:off x="3928338" y="3083311"/>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73" name="Group 72"/>
            <p:cNvGrpSpPr/>
            <p:nvPr/>
          </p:nvGrpSpPr>
          <p:grpSpPr>
            <a:xfrm>
              <a:off x="1118160" y="1867432"/>
              <a:ext cx="8420232" cy="1347894"/>
              <a:chOff x="1118160" y="1867432"/>
              <a:chExt cx="8420232" cy="1347894"/>
            </a:xfrm>
          </p:grpSpPr>
          <p:cxnSp>
            <p:nvCxnSpPr>
              <p:cNvPr id="38" name="Straight Connector 37"/>
              <p:cNvCxnSpPr/>
              <p:nvPr/>
            </p:nvCxnSpPr>
            <p:spPr>
              <a:xfrm flipH="1" flipV="1">
                <a:off x="1675298" y="2472289"/>
                <a:ext cx="7863094" cy="743037"/>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37" name="Oval 36"/>
              <p:cNvSpPr/>
              <p:nvPr/>
            </p:nvSpPr>
            <p:spPr bwMode="gray">
              <a:xfrm>
                <a:off x="1118160" y="1867432"/>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72" name="Group 71"/>
            <p:cNvGrpSpPr/>
            <p:nvPr/>
          </p:nvGrpSpPr>
          <p:grpSpPr>
            <a:xfrm>
              <a:off x="2861011" y="1016799"/>
              <a:ext cx="6663870" cy="2157999"/>
              <a:chOff x="2861011" y="1016799"/>
              <a:chExt cx="6663870" cy="2157999"/>
            </a:xfrm>
          </p:grpSpPr>
          <p:cxnSp>
            <p:nvCxnSpPr>
              <p:cNvPr id="41" name="Straight Connector 40"/>
              <p:cNvCxnSpPr/>
              <p:nvPr/>
            </p:nvCxnSpPr>
            <p:spPr>
              <a:xfrm flipH="1" flipV="1">
                <a:off x="3458680" y="1594153"/>
                <a:ext cx="6066201" cy="1580645"/>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40" name="Oval 39"/>
              <p:cNvSpPr/>
              <p:nvPr/>
            </p:nvSpPr>
            <p:spPr bwMode="gray">
              <a:xfrm>
                <a:off x="2861011" y="1016799"/>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nvGrpSpPr>
            <p:cNvPr id="71" name="Group 70"/>
            <p:cNvGrpSpPr/>
            <p:nvPr/>
          </p:nvGrpSpPr>
          <p:grpSpPr>
            <a:xfrm>
              <a:off x="4495777" y="679054"/>
              <a:ext cx="5042615" cy="2536272"/>
              <a:chOff x="4495777" y="679054"/>
              <a:chExt cx="5042615" cy="2536272"/>
            </a:xfrm>
          </p:grpSpPr>
          <p:cxnSp>
            <p:nvCxnSpPr>
              <p:cNvPr id="45" name="Straight Connector 44"/>
              <p:cNvCxnSpPr/>
              <p:nvPr/>
            </p:nvCxnSpPr>
            <p:spPr>
              <a:xfrm flipH="1" flipV="1">
                <a:off x="5066426" y="1269919"/>
                <a:ext cx="4471966" cy="1945407"/>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44" name="Oval 43"/>
              <p:cNvSpPr/>
              <p:nvPr/>
            </p:nvSpPr>
            <p:spPr bwMode="gray">
              <a:xfrm>
                <a:off x="4495777" y="679054"/>
                <a:ext cx="1169756" cy="1169756"/>
              </a:xfrm>
              <a:prstGeom prst="ellipse">
                <a:avLst/>
              </a:prstGeom>
              <a:solidFill>
                <a:schemeClr val="bg1"/>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solidFill>
                    <a:srgbClr val="000000"/>
                  </a:solidFill>
                  <a:effectLst/>
                  <a:uLnTx/>
                  <a:uFillTx/>
                  <a:ea typeface="Arial Unicode MS" pitchFamily="34" charset="-128"/>
                  <a:cs typeface="Arial Unicode MS" pitchFamily="34" charset="-128"/>
                </a:endParaRPr>
              </a:p>
            </p:txBody>
          </p:sp>
        </p:grpSp>
      </p:grpSp>
      <p:sp>
        <p:nvSpPr>
          <p:cNvPr id="4" name="Oval 3"/>
          <p:cNvSpPr/>
          <p:nvPr/>
        </p:nvSpPr>
        <p:spPr bwMode="gray">
          <a:xfrm>
            <a:off x="8946418" y="5109204"/>
            <a:ext cx="1169756" cy="1169756"/>
          </a:xfrm>
          <a:prstGeom prst="ellipse">
            <a:avLst/>
          </a:prstGeom>
          <a:no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5" name="Straight Connector 4"/>
          <p:cNvCxnSpPr>
            <a:stCxn id="2" idx="4"/>
            <a:endCxn id="4" idx="0"/>
          </p:cNvCxnSpPr>
          <p:nvPr/>
        </p:nvCxnSpPr>
        <p:spPr>
          <a:xfrm flipH="1">
            <a:off x="9531296" y="4426052"/>
            <a:ext cx="558" cy="683152"/>
          </a:xfrm>
          <a:prstGeom prst="line">
            <a:avLst/>
          </a:prstGeom>
          <a:ln w="12700">
            <a:solidFill>
              <a:srgbClr val="F0AB00"/>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3438414" y="1135366"/>
            <a:ext cx="12195175" cy="61555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4000" kern="0" dirty="0" smtClean="0">
                <a:solidFill>
                  <a:srgbClr val="FFFFFF"/>
                </a:solidFill>
                <a:latin typeface="BentonSans Light"/>
                <a:ea typeface="Arial Unicode MS" pitchFamily="34" charset="-128"/>
                <a:cs typeface="BentonSans Light"/>
              </a:rPr>
              <a:t>Platform-as-a-Service</a:t>
            </a:r>
            <a:endParaRPr lang="en-US" sz="4000" kern="0" dirty="0">
              <a:solidFill>
                <a:srgbClr val="FFFFFF"/>
              </a:solidFill>
              <a:latin typeface="BentonSans Light"/>
              <a:ea typeface="Arial Unicode MS" pitchFamily="34" charset="-128"/>
              <a:cs typeface="BentonSans Light"/>
            </a:endParaRPr>
          </a:p>
        </p:txBody>
      </p:sp>
      <p:sp>
        <p:nvSpPr>
          <p:cNvPr id="26" name="Rectangle 25"/>
          <p:cNvSpPr/>
          <p:nvPr/>
        </p:nvSpPr>
        <p:spPr bwMode="gray">
          <a:xfrm>
            <a:off x="19000788" y="379211"/>
            <a:ext cx="4439755" cy="1632695"/>
          </a:xfrm>
          <a:prstGeom prst="rect">
            <a:avLst/>
          </a:prstGeom>
          <a:solidFill>
            <a:schemeClr val="accent4"/>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r>
              <a:rPr kumimoji="0" lang="en-US" sz="2000" b="0" i="0" u="none" strike="noStrike" kern="0" cap="none" spc="0" normalizeH="0" baseline="0" noProof="0" dirty="0" smtClean="0">
                <a:ln>
                  <a:noFill/>
                </a:ln>
                <a:effectLst/>
                <a:uLnTx/>
                <a:uFillTx/>
                <a:ea typeface="Arial Unicode MS" pitchFamily="34" charset="-128"/>
                <a:cs typeface="Arial Unicode MS" pitchFamily="34" charset="-128"/>
              </a:rPr>
              <a:t>JH: Can we try a version where a lot of the smaller circles (or all of them) connect directly to </a:t>
            </a:r>
            <a:r>
              <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rPr>
              <a:t>Ariba</a:t>
            </a:r>
            <a:r>
              <a:rPr kumimoji="0" lang="en-US" sz="2000" b="0" i="0" u="none" strike="noStrike" kern="0" cap="none" spc="0" normalizeH="0" baseline="0" noProof="0" dirty="0" smtClean="0">
                <a:ln>
                  <a:noFill/>
                </a:ln>
                <a:effectLst/>
                <a:uLnTx/>
                <a:uFillTx/>
                <a:ea typeface="Arial Unicode MS" pitchFamily="34" charset="-128"/>
                <a:cs typeface="Arial Unicode MS" pitchFamily="34" charset="-128"/>
              </a:rPr>
              <a:t> instead of two each other</a:t>
            </a:r>
            <a:r>
              <a:rPr kumimoji="0" lang="en-US" sz="2000" b="0" i="0" u="none" strike="noStrike" kern="0" cap="none" spc="0" normalizeH="0" noProof="0" dirty="0" smtClean="0">
                <a:ln>
                  <a:noFill/>
                </a:ln>
                <a:effectLst/>
                <a:uLnTx/>
                <a:uFillTx/>
                <a:ea typeface="Arial Unicode MS" pitchFamily="34" charset="-128"/>
                <a:cs typeface="Arial Unicode MS" pitchFamily="34" charset="-128"/>
              </a:rPr>
              <a:t> and then to </a:t>
            </a:r>
            <a:r>
              <a:rPr kumimoji="0" lang="en-US" sz="2000" b="0" i="0" u="none" strike="noStrike" kern="0" cap="none" spc="0" normalizeH="0" noProof="0" dirty="0" err="1" smtClean="0">
                <a:ln>
                  <a:noFill/>
                </a:ln>
                <a:effectLst/>
                <a:uLnTx/>
                <a:uFillTx/>
                <a:ea typeface="Arial Unicode MS" pitchFamily="34" charset="-128"/>
                <a:cs typeface="Arial Unicode MS" pitchFamily="34" charset="-128"/>
              </a:rPr>
              <a:t>Ariba</a:t>
            </a:r>
            <a:r>
              <a:rPr kumimoji="0" lang="en-US" sz="2000" b="0" i="0" u="none" strike="noStrike" kern="0" cap="none" spc="0" normalizeH="0" noProof="0" dirty="0" smtClean="0">
                <a:ln>
                  <a:noFill/>
                </a:ln>
                <a:effectLst/>
                <a:uLnTx/>
                <a:uFillTx/>
                <a:ea typeface="Arial Unicode MS" pitchFamily="34" charset="-128"/>
                <a:cs typeface="Arial Unicode MS" pitchFamily="34" charset="-128"/>
              </a:rPr>
              <a:t>?</a:t>
            </a:r>
            <a:r>
              <a:rPr kumimoji="0" lang="en-US" sz="2000" b="0" i="0" u="none" strike="noStrike" kern="0" cap="none" spc="0" normalizeH="0" baseline="0" noProof="0" dirty="0" smtClean="0">
                <a:ln>
                  <a:noFill/>
                </a:ln>
                <a:effectLst/>
                <a:uLnTx/>
                <a:uFillTx/>
                <a:ea typeface="Arial Unicode MS" pitchFamily="34" charset="-128"/>
                <a:cs typeface="Arial Unicode MS" pitchFamily="34" charset="-128"/>
              </a:rPr>
              <a:t>.</a:t>
            </a:r>
          </a:p>
        </p:txBody>
      </p:sp>
      <p:grpSp>
        <p:nvGrpSpPr>
          <p:cNvPr id="69" name="Group 68"/>
          <p:cNvGrpSpPr/>
          <p:nvPr/>
        </p:nvGrpSpPr>
        <p:grpSpPr>
          <a:xfrm>
            <a:off x="8309256" y="1980856"/>
            <a:ext cx="2445196" cy="2445196"/>
            <a:chOff x="8309256" y="1980856"/>
            <a:chExt cx="2445196" cy="2445196"/>
          </a:xfrm>
        </p:grpSpPr>
        <p:sp>
          <p:nvSpPr>
            <p:cNvPr id="2" name="Oval 1"/>
            <p:cNvSpPr/>
            <p:nvPr/>
          </p:nvSpPr>
          <p:spPr bwMode="gray">
            <a:xfrm>
              <a:off x="8309256" y="1980856"/>
              <a:ext cx="2445196" cy="2445196"/>
            </a:xfrm>
            <a:prstGeom prst="ellipse">
              <a:avLst/>
            </a:prstGeom>
            <a:solidFill>
              <a:srgbClr val="000000"/>
            </a:solidFill>
            <a:ln w="12700" algn="ctr">
              <a:solidFill>
                <a:srgbClr val="F0AB00"/>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pic>
          <p:nvPicPr>
            <p:cNvPr id="25" name="Picture 24" descr="SAP_Ariba_horz_C_neg_whtgl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76315" y="3004694"/>
              <a:ext cx="2048160" cy="392200"/>
            </a:xfrm>
            <a:prstGeom prst="rect">
              <a:avLst/>
            </a:prstGeom>
          </p:spPr>
        </p:pic>
      </p:grpSp>
    </p:spTree>
    <p:extLst>
      <p:ext uri="{BB962C8B-B14F-4D97-AF65-F5344CB8AC3E}">
        <p14:creationId xmlns:p14="http://schemas.microsoft.com/office/powerpoint/2010/main" val="4118177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451121" y="2066020"/>
            <a:ext cx="12195175" cy="61555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2000" kern="0" dirty="0" smtClean="0">
                <a:solidFill>
                  <a:srgbClr val="FFFFFF"/>
                </a:solidFill>
                <a:latin typeface="BentonSans Light"/>
                <a:ea typeface="Arial Unicode MS" pitchFamily="34" charset="-128"/>
                <a:cs typeface="BentonSans Light"/>
              </a:rPr>
              <a:t>Placeholder:</a:t>
            </a:r>
            <a:br>
              <a:rPr lang="en-US" sz="2000" kern="0" dirty="0" smtClean="0">
                <a:solidFill>
                  <a:srgbClr val="FFFFFF"/>
                </a:solidFill>
                <a:latin typeface="BentonSans Light"/>
                <a:ea typeface="Arial Unicode MS" pitchFamily="34" charset="-128"/>
                <a:cs typeface="BentonSans Light"/>
              </a:rPr>
            </a:br>
            <a:r>
              <a:rPr lang="en-US" sz="2000" kern="0" dirty="0" smtClean="0">
                <a:solidFill>
                  <a:srgbClr val="FFFFFF"/>
                </a:solidFill>
                <a:latin typeface="BentonSans Light"/>
                <a:ea typeface="Arial Unicode MS" pitchFamily="34" charset="-128"/>
                <a:cs typeface="BentonSans Light"/>
              </a:rPr>
              <a:t>Internet of Things Demo</a:t>
            </a:r>
            <a:endParaRPr lang="en-US" sz="2000" kern="0" dirty="0">
              <a:solidFill>
                <a:srgbClr val="FFFFFF"/>
              </a:solidFill>
              <a:latin typeface="BentonSans Light"/>
              <a:ea typeface="Arial Unicode MS" pitchFamily="34" charset="-128"/>
              <a:cs typeface="BentonSans Light"/>
            </a:endParaRPr>
          </a:p>
        </p:txBody>
      </p:sp>
      <p:grpSp>
        <p:nvGrpSpPr>
          <p:cNvPr id="6" name="Group 5"/>
          <p:cNvGrpSpPr/>
          <p:nvPr/>
        </p:nvGrpSpPr>
        <p:grpSpPr>
          <a:xfrm>
            <a:off x="8771861" y="2781723"/>
            <a:ext cx="1513338" cy="1513336"/>
            <a:chOff x="4921098" y="2448062"/>
            <a:chExt cx="2180657" cy="2180657"/>
          </a:xfrm>
        </p:grpSpPr>
        <p:sp>
          <p:nvSpPr>
            <p:cNvPr id="7" name="Oval 6"/>
            <p:cNvSpPr/>
            <p:nvPr/>
          </p:nvSpPr>
          <p:spPr bwMode="gray">
            <a:xfrm>
              <a:off x="4921098" y="2448062"/>
              <a:ext cx="2180657" cy="2180657"/>
            </a:xfrm>
            <a:prstGeom prst="ellipse">
              <a:avLst/>
            </a:prstGeom>
            <a:noFill/>
            <a:ln w="1270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8" name="Isosceles Triangle 7"/>
            <p:cNvSpPr/>
            <p:nvPr/>
          </p:nvSpPr>
          <p:spPr bwMode="gray">
            <a:xfrm rot="5400000">
              <a:off x="5430753" y="2849089"/>
              <a:ext cx="1599178" cy="1378602"/>
            </a:xfrm>
            <a:prstGeom prst="triangle">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32162463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AP_Ariba_horz_C_neg_whtgl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5923" y="2938725"/>
            <a:ext cx="5128943" cy="982138"/>
          </a:xfrm>
          <a:prstGeom prst="rect">
            <a:avLst/>
          </a:prstGeom>
        </p:spPr>
      </p:pic>
    </p:spTree>
    <p:extLst>
      <p:ext uri="{BB962C8B-B14F-4D97-AF65-F5344CB8AC3E}">
        <p14:creationId xmlns:p14="http://schemas.microsoft.com/office/powerpoint/2010/main" val="800205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1972044"/>
            <a:ext cx="19000788" cy="61555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2000" kern="0" dirty="0" smtClean="0">
                <a:solidFill>
                  <a:srgbClr val="FFFFFF"/>
                </a:solidFill>
                <a:latin typeface="BentonSans Light"/>
                <a:ea typeface="Arial Unicode MS" pitchFamily="34" charset="-128"/>
                <a:cs typeface="BentonSans Light"/>
              </a:rPr>
              <a:t>Placeholder: </a:t>
            </a:r>
            <a:br>
              <a:rPr lang="en-US" sz="2000" kern="0" dirty="0" smtClean="0">
                <a:solidFill>
                  <a:srgbClr val="FFFFFF"/>
                </a:solidFill>
                <a:latin typeface="BentonSans Light"/>
                <a:ea typeface="Arial Unicode MS" pitchFamily="34" charset="-128"/>
                <a:cs typeface="BentonSans Light"/>
              </a:rPr>
            </a:br>
            <a:r>
              <a:rPr lang="en-US" sz="2000" kern="0" dirty="0" smtClean="0">
                <a:solidFill>
                  <a:srgbClr val="FFFFFF"/>
                </a:solidFill>
                <a:latin typeface="BentonSans Light"/>
                <a:ea typeface="Arial Unicode MS" pitchFamily="34" charset="-128"/>
                <a:cs typeface="BentonSans Light"/>
              </a:rPr>
              <a:t>Visualizer Video</a:t>
            </a:r>
            <a:endParaRPr lang="en-US" sz="2000" kern="0" dirty="0">
              <a:solidFill>
                <a:srgbClr val="FFFFFF"/>
              </a:solidFill>
              <a:latin typeface="BentonSans Light"/>
              <a:ea typeface="Arial Unicode MS" pitchFamily="34" charset="-128"/>
              <a:cs typeface="BentonSans Light"/>
            </a:endParaRPr>
          </a:p>
        </p:txBody>
      </p:sp>
      <p:grpSp>
        <p:nvGrpSpPr>
          <p:cNvPr id="6" name="Group 5"/>
          <p:cNvGrpSpPr/>
          <p:nvPr/>
        </p:nvGrpSpPr>
        <p:grpSpPr>
          <a:xfrm>
            <a:off x="8771861" y="2781723"/>
            <a:ext cx="1513338" cy="1513336"/>
            <a:chOff x="4921098" y="2448062"/>
            <a:chExt cx="2180657" cy="2180657"/>
          </a:xfrm>
        </p:grpSpPr>
        <p:sp>
          <p:nvSpPr>
            <p:cNvPr id="7" name="Oval 6"/>
            <p:cNvSpPr/>
            <p:nvPr/>
          </p:nvSpPr>
          <p:spPr bwMode="gray">
            <a:xfrm>
              <a:off x="4921098" y="2448062"/>
              <a:ext cx="2180657" cy="2180657"/>
            </a:xfrm>
            <a:prstGeom prst="ellipse">
              <a:avLst/>
            </a:prstGeom>
            <a:noFill/>
            <a:ln w="12700" algn="ctr">
              <a:solidFill>
                <a:schemeClr val="tx1"/>
              </a:solid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8" name="Isosceles Triangle 7"/>
            <p:cNvSpPr/>
            <p:nvPr/>
          </p:nvSpPr>
          <p:spPr bwMode="gray">
            <a:xfrm rot="5400000">
              <a:off x="5430753" y="2849089"/>
              <a:ext cx="1599178" cy="1378602"/>
            </a:xfrm>
            <a:prstGeom prst="triangle">
              <a:avLst/>
            </a:prstGeom>
            <a:solidFill>
              <a:schemeClr val="accent1"/>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grpSp>
    </p:spTree>
    <p:extLst>
      <p:ext uri="{BB962C8B-B14F-4D97-AF65-F5344CB8AC3E}">
        <p14:creationId xmlns:p14="http://schemas.microsoft.com/office/powerpoint/2010/main" val="3660820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19107" y="551441"/>
            <a:ext cx="4978285" cy="1231106"/>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8000" kern="0" dirty="0" smtClean="0">
                <a:latin typeface="BentonSans Light"/>
                <a:ea typeface="Arial Unicode MS" pitchFamily="34" charset="-128"/>
                <a:cs typeface="BentonSans Light"/>
              </a:rPr>
              <a:t>$1T</a:t>
            </a:r>
            <a:r>
              <a:rPr lang="en-US" sz="4000" kern="0" dirty="0" smtClean="0">
                <a:latin typeface="BentonSans Light"/>
                <a:ea typeface="Arial Unicode MS" pitchFamily="34" charset="-128"/>
                <a:cs typeface="BentonSans Light"/>
              </a:rPr>
              <a:t> </a:t>
            </a:r>
            <a:r>
              <a:rPr lang="en-US" sz="4000" kern="0" dirty="0">
                <a:solidFill>
                  <a:schemeClr val="accent1"/>
                </a:solidFill>
                <a:latin typeface="BentonSans Light"/>
                <a:ea typeface="Arial Unicode MS" pitchFamily="34" charset="-128"/>
                <a:cs typeface="BentonSans Light"/>
              </a:rPr>
              <a:t>in </a:t>
            </a:r>
            <a:r>
              <a:rPr lang="en-US" sz="4000" kern="0" dirty="0" smtClean="0">
                <a:solidFill>
                  <a:schemeClr val="accent1"/>
                </a:solidFill>
                <a:latin typeface="BentonSans Light"/>
                <a:ea typeface="Arial Unicode MS" pitchFamily="34" charset="-128"/>
                <a:cs typeface="BentonSans Light"/>
              </a:rPr>
              <a:t>commerce</a:t>
            </a:r>
            <a:endParaRPr lang="en-US" sz="4000" kern="0" dirty="0">
              <a:solidFill>
                <a:schemeClr val="accent1"/>
              </a:solidFill>
              <a:latin typeface="BentonSans Light"/>
              <a:ea typeface="Arial Unicode MS" pitchFamily="34" charset="-128"/>
              <a:cs typeface="BentonSans Light"/>
            </a:endParaRPr>
          </a:p>
        </p:txBody>
      </p:sp>
      <p:sp>
        <p:nvSpPr>
          <p:cNvPr id="3" name="TextBox 2"/>
          <p:cNvSpPr txBox="1"/>
          <p:nvPr/>
        </p:nvSpPr>
        <p:spPr>
          <a:xfrm>
            <a:off x="4319107" y="1662678"/>
            <a:ext cx="3486082" cy="1231106"/>
          </a:xfrm>
          <a:prstGeom prst="rect">
            <a:avLst/>
          </a:prstGeom>
          <a:noFill/>
        </p:spPr>
        <p:txBody>
          <a:bodyPr wrap="none" lIns="0" tIns="0" rIns="0" bIns="0" rtlCol="0">
            <a:spAutoFit/>
          </a:bodyPr>
          <a:lstStyle/>
          <a:p>
            <a:pPr fontAlgn="base">
              <a:spcBef>
                <a:spcPct val="50000"/>
              </a:spcBef>
              <a:spcAft>
                <a:spcPct val="0"/>
              </a:spcAft>
              <a:buClr>
                <a:srgbClr val="F0AB00"/>
              </a:buClr>
              <a:buSzPct val="80000"/>
            </a:pPr>
            <a:r>
              <a:rPr lang="en-US" sz="8000" kern="0" dirty="0" smtClean="0">
                <a:latin typeface="BentonSans Light"/>
                <a:ea typeface="Arial Unicode MS" pitchFamily="34" charset="-128"/>
                <a:cs typeface="BentonSans Light"/>
              </a:rPr>
              <a:t>10M</a:t>
            </a:r>
            <a:r>
              <a:rPr lang="en-US" sz="4000" kern="0" dirty="0" smtClean="0">
                <a:latin typeface="BentonSans Light"/>
                <a:ea typeface="Arial Unicode MS" pitchFamily="34" charset="-128"/>
                <a:cs typeface="BentonSans Light"/>
              </a:rPr>
              <a:t> </a:t>
            </a:r>
            <a:r>
              <a:rPr lang="en-US" sz="4000" kern="0" dirty="0" smtClean="0">
                <a:solidFill>
                  <a:schemeClr val="accent1"/>
                </a:solidFill>
                <a:latin typeface="BentonSans Light"/>
                <a:ea typeface="Arial Unicode MS" pitchFamily="34" charset="-128"/>
                <a:cs typeface="BentonSans Light"/>
              </a:rPr>
              <a:t>users</a:t>
            </a:r>
            <a:endParaRPr lang="en-US" sz="4000" kern="0" dirty="0">
              <a:solidFill>
                <a:schemeClr val="accent1"/>
              </a:solidFill>
              <a:latin typeface="BentonSans Light"/>
              <a:ea typeface="Arial Unicode MS" pitchFamily="34" charset="-128"/>
              <a:cs typeface="BentonSans Light"/>
            </a:endParaRPr>
          </a:p>
        </p:txBody>
      </p:sp>
      <p:sp>
        <p:nvSpPr>
          <p:cNvPr id="4" name="TextBox 3"/>
          <p:cNvSpPr txBox="1"/>
          <p:nvPr/>
        </p:nvSpPr>
        <p:spPr>
          <a:xfrm>
            <a:off x="4319106" y="2773915"/>
            <a:ext cx="9909037" cy="123110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8000" kern="0" dirty="0" smtClean="0">
                <a:latin typeface="BentonSans Light"/>
                <a:ea typeface="Arial Unicode MS" pitchFamily="34" charset="-128"/>
                <a:cs typeface="BentonSans Light"/>
              </a:rPr>
              <a:t>$14B</a:t>
            </a:r>
            <a:r>
              <a:rPr lang="en-US" sz="4000" kern="0" dirty="0" smtClean="0">
                <a:latin typeface="BentonSans Light"/>
                <a:ea typeface="Arial Unicode MS" pitchFamily="34" charset="-128"/>
                <a:cs typeface="BentonSans Light"/>
              </a:rPr>
              <a:t> </a:t>
            </a:r>
            <a:r>
              <a:rPr lang="en-US" sz="4000" kern="0" dirty="0" smtClean="0">
                <a:solidFill>
                  <a:schemeClr val="accent1"/>
                </a:solidFill>
                <a:latin typeface="BentonSans Light"/>
                <a:ea typeface="Arial Unicode MS" pitchFamily="34" charset="-128"/>
                <a:cs typeface="BentonSans Light"/>
              </a:rPr>
              <a:t>in payments</a:t>
            </a:r>
            <a:endParaRPr lang="en-US" sz="4000" kern="0" dirty="0">
              <a:solidFill>
                <a:schemeClr val="accent1"/>
              </a:solidFill>
              <a:latin typeface="BentonSans Light"/>
              <a:ea typeface="Arial Unicode MS" pitchFamily="34" charset="-128"/>
              <a:cs typeface="BentonSans Light"/>
            </a:endParaRPr>
          </a:p>
        </p:txBody>
      </p:sp>
      <p:sp>
        <p:nvSpPr>
          <p:cNvPr id="5" name="TextBox 4"/>
          <p:cNvSpPr txBox="1"/>
          <p:nvPr/>
        </p:nvSpPr>
        <p:spPr>
          <a:xfrm>
            <a:off x="4319106" y="3885152"/>
            <a:ext cx="9909037" cy="123110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8000" kern="0" dirty="0" smtClean="0">
                <a:latin typeface="BentonSans Light"/>
                <a:ea typeface="Arial Unicode MS" pitchFamily="34" charset="-128"/>
                <a:cs typeface="BentonSans Light"/>
              </a:rPr>
              <a:t>$27K</a:t>
            </a:r>
            <a:r>
              <a:rPr lang="en-US" sz="4000" kern="0" dirty="0" smtClean="0">
                <a:solidFill>
                  <a:schemeClr val="accent1"/>
                </a:solidFill>
                <a:latin typeface="BentonSans Light"/>
                <a:ea typeface="Arial Unicode MS" pitchFamily="34" charset="-128"/>
                <a:cs typeface="BentonSans Light"/>
              </a:rPr>
              <a:t> per second</a:t>
            </a:r>
            <a:endParaRPr lang="en-US" sz="4000" kern="0" dirty="0">
              <a:solidFill>
                <a:schemeClr val="accent1"/>
              </a:solidFill>
              <a:latin typeface="BentonSans Light"/>
              <a:ea typeface="Arial Unicode MS" pitchFamily="34" charset="-128"/>
              <a:cs typeface="BentonSans Light"/>
            </a:endParaRPr>
          </a:p>
        </p:txBody>
      </p:sp>
      <p:sp>
        <p:nvSpPr>
          <p:cNvPr id="6" name="TextBox 5"/>
          <p:cNvSpPr txBox="1"/>
          <p:nvPr/>
        </p:nvSpPr>
        <p:spPr>
          <a:xfrm>
            <a:off x="4319106" y="4996388"/>
            <a:ext cx="10485533" cy="123110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8000" kern="0" dirty="0" smtClean="0">
                <a:latin typeface="BentonSans Light"/>
                <a:ea typeface="Arial Unicode MS" pitchFamily="34" charset="-128"/>
                <a:cs typeface="BentonSans Light"/>
              </a:rPr>
              <a:t>$32.4M</a:t>
            </a:r>
            <a:r>
              <a:rPr lang="en-US" sz="4000" kern="0" dirty="0" smtClean="0">
                <a:solidFill>
                  <a:schemeClr val="accent1"/>
                </a:solidFill>
                <a:latin typeface="BentonSans Light"/>
                <a:ea typeface="Arial Unicode MS" pitchFamily="34" charset="-128"/>
                <a:cs typeface="BentonSans Light"/>
              </a:rPr>
              <a:t> in next 20 minutes</a:t>
            </a:r>
            <a:endParaRPr lang="en-US" sz="4000" kern="0" dirty="0">
              <a:solidFill>
                <a:schemeClr val="accent1"/>
              </a:solidFill>
              <a:latin typeface="BentonSans Light"/>
              <a:ea typeface="Arial Unicode MS" pitchFamily="34" charset="-128"/>
              <a:cs typeface="BentonSans Light"/>
            </a:endParaRPr>
          </a:p>
        </p:txBody>
      </p:sp>
      <p:sp>
        <p:nvSpPr>
          <p:cNvPr id="7" name="Rectangle 6"/>
          <p:cNvSpPr/>
          <p:nvPr/>
        </p:nvSpPr>
        <p:spPr bwMode="gray">
          <a:xfrm>
            <a:off x="2441439" y="643347"/>
            <a:ext cx="12195175" cy="1077816"/>
          </a:xfrm>
          <a:prstGeom prst="rect">
            <a:avLst/>
          </a:prstGeom>
          <a:solidFill>
            <a:schemeClr val="bg1">
              <a:alpha val="7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8" name="Rectangle 7"/>
          <p:cNvSpPr/>
          <p:nvPr/>
        </p:nvSpPr>
        <p:spPr bwMode="gray">
          <a:xfrm>
            <a:off x="2441439" y="1754583"/>
            <a:ext cx="12195175" cy="1077816"/>
          </a:xfrm>
          <a:prstGeom prst="rect">
            <a:avLst/>
          </a:prstGeom>
          <a:solidFill>
            <a:schemeClr val="bg1">
              <a:alpha val="7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 name="Rectangle 8"/>
          <p:cNvSpPr/>
          <p:nvPr/>
        </p:nvSpPr>
        <p:spPr bwMode="gray">
          <a:xfrm>
            <a:off x="2441439" y="2874174"/>
            <a:ext cx="12195175" cy="1077816"/>
          </a:xfrm>
          <a:prstGeom prst="rect">
            <a:avLst/>
          </a:prstGeom>
          <a:solidFill>
            <a:schemeClr val="bg1">
              <a:alpha val="7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Rectangle 9"/>
          <p:cNvSpPr/>
          <p:nvPr/>
        </p:nvSpPr>
        <p:spPr bwMode="gray">
          <a:xfrm>
            <a:off x="2441439" y="3985410"/>
            <a:ext cx="12195175" cy="1077816"/>
          </a:xfrm>
          <a:prstGeom prst="rect">
            <a:avLst/>
          </a:prstGeom>
          <a:solidFill>
            <a:schemeClr val="bg1">
              <a:alpha val="70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20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Tree>
    <p:extLst>
      <p:ext uri="{BB962C8B-B14F-4D97-AF65-F5344CB8AC3E}">
        <p14:creationId xmlns:p14="http://schemas.microsoft.com/office/powerpoint/2010/main" val="7515227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animBg="1"/>
      <p:bldP spid="8" grpId="0" animBg="1"/>
      <p:bldP spid="9" grpId="0" animBg="1"/>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56000" y="1282065"/>
            <a:ext cx="7269243" cy="123110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8000" kern="0" dirty="0" smtClean="0">
                <a:latin typeface="BentonSans Light"/>
                <a:ea typeface="Arial Unicode MS" pitchFamily="34" charset="-128"/>
                <a:cs typeface="BentonSans Light"/>
              </a:rPr>
              <a:t>Adoption</a:t>
            </a:r>
            <a:endParaRPr lang="en-US" sz="4000" kern="0" dirty="0">
              <a:solidFill>
                <a:schemeClr val="accent1"/>
              </a:solidFill>
              <a:latin typeface="BentonSans Light"/>
              <a:ea typeface="Arial Unicode MS" pitchFamily="34" charset="-128"/>
              <a:cs typeface="BentonSans Light"/>
            </a:endParaRPr>
          </a:p>
        </p:txBody>
      </p:sp>
      <p:sp>
        <p:nvSpPr>
          <p:cNvPr id="3" name="TextBox 2"/>
          <p:cNvSpPr txBox="1"/>
          <p:nvPr/>
        </p:nvSpPr>
        <p:spPr>
          <a:xfrm>
            <a:off x="3556000" y="2487938"/>
            <a:ext cx="7269243" cy="123110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8000" kern="0" dirty="0" smtClean="0">
                <a:solidFill>
                  <a:srgbClr val="F0AB00"/>
                </a:solidFill>
                <a:latin typeface="BentonSans Light"/>
                <a:ea typeface="Arial Unicode MS" pitchFamily="34" charset="-128"/>
                <a:cs typeface="BentonSans Light"/>
              </a:rPr>
              <a:t>Transformation</a:t>
            </a:r>
            <a:endParaRPr lang="en-US" sz="4000" kern="0" dirty="0">
              <a:solidFill>
                <a:srgbClr val="F0AB00"/>
              </a:solidFill>
              <a:latin typeface="BentonSans Light"/>
              <a:ea typeface="Arial Unicode MS" pitchFamily="34" charset="-128"/>
              <a:cs typeface="BentonSans Light"/>
            </a:endParaRPr>
          </a:p>
        </p:txBody>
      </p:sp>
    </p:spTree>
    <p:extLst>
      <p:ext uri="{BB962C8B-B14F-4D97-AF65-F5344CB8AC3E}">
        <p14:creationId xmlns:p14="http://schemas.microsoft.com/office/powerpoint/2010/main" val="1915226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277692_h_ergb_s_gl_2400px.jpg"/>
          <p:cNvPicPr>
            <a:picLocks noChangeAspect="1"/>
          </p:cNvPicPr>
          <p:nvPr/>
        </p:nvPicPr>
        <p:blipFill rotWithShape="1">
          <a:blip r:embed="rId3">
            <a:extLst>
              <a:ext uri="{28A0092B-C50C-407E-A947-70E740481C1C}">
                <a14:useLocalDpi xmlns:a14="http://schemas.microsoft.com/office/drawing/2010/main" val="0"/>
              </a:ext>
            </a:extLst>
          </a:blip>
          <a:srcRect t="21426" r="9465" b="9838"/>
          <a:stretch/>
        </p:blipFill>
        <p:spPr>
          <a:xfrm>
            <a:off x="5459886" y="0"/>
            <a:ext cx="13552661" cy="6859588"/>
          </a:xfrm>
          <a:prstGeom prst="rect">
            <a:avLst/>
          </a:prstGeom>
        </p:spPr>
      </p:pic>
      <p:sp>
        <p:nvSpPr>
          <p:cNvPr id="4" name="TextBox 3"/>
          <p:cNvSpPr txBox="1"/>
          <p:nvPr/>
        </p:nvSpPr>
        <p:spPr>
          <a:xfrm>
            <a:off x="3556000" y="2510261"/>
            <a:ext cx="5838140" cy="61555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4000" kern="0" dirty="0">
                <a:solidFill>
                  <a:srgbClr val="F0AB00"/>
                </a:solidFill>
                <a:latin typeface="BentonSans Light"/>
                <a:ea typeface="Arial Unicode MS" pitchFamily="34" charset="-128"/>
                <a:cs typeface="BentonSans Light"/>
              </a:rPr>
              <a:t>i</a:t>
            </a:r>
            <a:r>
              <a:rPr lang="en-US" sz="4000" kern="0" dirty="0" smtClean="0">
                <a:solidFill>
                  <a:srgbClr val="F0AB00"/>
                </a:solidFill>
                <a:latin typeface="BentonSans Light"/>
                <a:ea typeface="Arial Unicode MS" pitchFamily="34" charset="-128"/>
                <a:cs typeface="BentonSans Light"/>
              </a:rPr>
              <a:t>s the key to innovation</a:t>
            </a:r>
            <a:endParaRPr lang="en-US" sz="4000" kern="0" dirty="0">
              <a:solidFill>
                <a:srgbClr val="F0AB00"/>
              </a:solidFill>
              <a:latin typeface="BentonSans Light"/>
              <a:ea typeface="Arial Unicode MS" pitchFamily="34" charset="-128"/>
              <a:cs typeface="BentonSans Light"/>
            </a:endParaRPr>
          </a:p>
        </p:txBody>
      </p:sp>
      <p:sp>
        <p:nvSpPr>
          <p:cNvPr id="5" name="TextBox 4"/>
          <p:cNvSpPr txBox="1"/>
          <p:nvPr/>
        </p:nvSpPr>
        <p:spPr>
          <a:xfrm>
            <a:off x="3556000" y="1282065"/>
            <a:ext cx="7269243" cy="123110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8000" kern="0" dirty="0" smtClean="0">
                <a:latin typeface="BentonSans Light"/>
                <a:ea typeface="Arial Unicode MS" pitchFamily="34" charset="-128"/>
                <a:cs typeface="BentonSans Light"/>
              </a:rPr>
              <a:t>Adoption</a:t>
            </a:r>
            <a:endParaRPr lang="en-US" sz="4000" kern="0" dirty="0">
              <a:solidFill>
                <a:schemeClr val="accent1"/>
              </a:solidFill>
              <a:latin typeface="BentonSans Light"/>
              <a:ea typeface="Arial Unicode MS" pitchFamily="34" charset="-128"/>
              <a:cs typeface="BentonSans Light"/>
            </a:endParaRPr>
          </a:p>
        </p:txBody>
      </p:sp>
    </p:spTree>
    <p:extLst>
      <p:ext uri="{BB962C8B-B14F-4D97-AF65-F5344CB8AC3E}">
        <p14:creationId xmlns:p14="http://schemas.microsoft.com/office/powerpoint/2010/main" val="1746879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277692_h_ergb_s_gl_2400px.jpg"/>
          <p:cNvPicPr>
            <a:picLocks noChangeAspect="1"/>
          </p:cNvPicPr>
          <p:nvPr/>
        </p:nvPicPr>
        <p:blipFill rotWithShape="1">
          <a:blip r:embed="rId3">
            <a:extLst>
              <a:ext uri="{28A0092B-C50C-407E-A947-70E740481C1C}">
                <a14:useLocalDpi xmlns:a14="http://schemas.microsoft.com/office/drawing/2010/main" val="0"/>
              </a:ext>
            </a:extLst>
          </a:blip>
          <a:srcRect t="21426" r="9465" b="9838"/>
          <a:stretch/>
        </p:blipFill>
        <p:spPr>
          <a:xfrm>
            <a:off x="5459886" y="0"/>
            <a:ext cx="13552661" cy="6859588"/>
          </a:xfrm>
          <a:prstGeom prst="rect">
            <a:avLst/>
          </a:prstGeom>
        </p:spPr>
      </p:pic>
      <p:sp>
        <p:nvSpPr>
          <p:cNvPr id="3" name="TextBox 2"/>
          <p:cNvSpPr txBox="1"/>
          <p:nvPr/>
        </p:nvSpPr>
        <p:spPr>
          <a:xfrm>
            <a:off x="8599215" y="1842881"/>
            <a:ext cx="5088690" cy="1677382"/>
          </a:xfrm>
          <a:prstGeom prst="rect">
            <a:avLst/>
          </a:prstGeom>
          <a:noFill/>
        </p:spPr>
        <p:txBody>
          <a:bodyPr wrap="square" lIns="0" tIns="0" rIns="0" bIns="0" rtlCol="0">
            <a:spAutoFit/>
          </a:bodyPr>
          <a:lstStyle/>
          <a:p>
            <a:pPr fontAlgn="base">
              <a:lnSpc>
                <a:spcPct val="90000"/>
              </a:lnSpc>
              <a:spcBef>
                <a:spcPct val="50000"/>
              </a:spcBef>
              <a:spcAft>
                <a:spcPct val="0"/>
              </a:spcAft>
              <a:buClr>
                <a:srgbClr val="F0AB00"/>
              </a:buClr>
              <a:buSzPct val="80000"/>
            </a:pPr>
            <a:r>
              <a:rPr lang="en-US" sz="6000" kern="0" dirty="0" smtClean="0">
                <a:solidFill>
                  <a:srgbClr val="F0AB00"/>
                </a:solidFill>
                <a:latin typeface="BentonSans Light"/>
                <a:ea typeface="Arial Unicode MS" pitchFamily="34" charset="-128"/>
                <a:cs typeface="BentonSans Light"/>
              </a:rPr>
              <a:t>Guided</a:t>
            </a:r>
            <a:br>
              <a:rPr lang="en-US" sz="6000" kern="0" dirty="0" smtClean="0">
                <a:solidFill>
                  <a:srgbClr val="F0AB00"/>
                </a:solidFill>
                <a:latin typeface="BentonSans Light"/>
                <a:ea typeface="Arial Unicode MS" pitchFamily="34" charset="-128"/>
                <a:cs typeface="BentonSans Light"/>
              </a:rPr>
            </a:br>
            <a:r>
              <a:rPr lang="en-US" sz="6000" kern="0" dirty="0" smtClean="0">
                <a:solidFill>
                  <a:srgbClr val="F0AB00"/>
                </a:solidFill>
                <a:latin typeface="BentonSans Light"/>
                <a:ea typeface="Arial Unicode MS" pitchFamily="34" charset="-128"/>
                <a:cs typeface="BentonSans Light"/>
              </a:rPr>
              <a:t>Buying</a:t>
            </a:r>
            <a:endParaRPr lang="en-US" sz="6000" kern="0" dirty="0">
              <a:solidFill>
                <a:srgbClr val="F0AB00"/>
              </a:solidFill>
              <a:latin typeface="BentonSans Light"/>
              <a:ea typeface="Arial Unicode MS" pitchFamily="34" charset="-128"/>
              <a:cs typeface="BentonSans Light"/>
            </a:endParaRPr>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t="1" b="-186"/>
          <a:stretch/>
        </p:blipFill>
        <p:spPr>
          <a:xfrm rot="16200000">
            <a:off x="2724674" y="283225"/>
            <a:ext cx="4447519" cy="6528619"/>
          </a:xfrm>
          <a:prstGeom prst="rect">
            <a:avLst/>
          </a:prstGeom>
        </p:spPr>
      </p:pic>
      <p:sp>
        <p:nvSpPr>
          <p:cNvPr id="2" name="TextBox 1"/>
          <p:cNvSpPr txBox="1"/>
          <p:nvPr/>
        </p:nvSpPr>
        <p:spPr>
          <a:xfrm>
            <a:off x="3287128" y="3370563"/>
            <a:ext cx="3322611" cy="353943"/>
          </a:xfrm>
          <a:prstGeom prst="rect">
            <a:avLst/>
          </a:prstGeom>
          <a:noFill/>
        </p:spPr>
        <p:txBody>
          <a:bodyPr wrap="square" lIns="0" tIns="0" rIns="0" bIns="0" rtlCol="0">
            <a:spAutoFit/>
          </a:bodyPr>
          <a:lstStyle/>
          <a:p>
            <a:pPr algn="ctr" fontAlgn="base">
              <a:spcBef>
                <a:spcPct val="50000"/>
              </a:spcBef>
              <a:spcAft>
                <a:spcPct val="0"/>
              </a:spcAft>
              <a:buClr>
                <a:srgbClr val="F0AB00"/>
              </a:buClr>
              <a:buSzPct val="80000"/>
            </a:pPr>
            <a:r>
              <a:rPr lang="en-US" sz="2300" kern="0" dirty="0" smtClean="0">
                <a:solidFill>
                  <a:schemeClr val="bg1"/>
                </a:solidFill>
                <a:latin typeface="BentonSans Light"/>
                <a:ea typeface="Arial Unicode MS" pitchFamily="34" charset="-128"/>
                <a:cs typeface="BentonSans Light"/>
              </a:rPr>
              <a:t>(TBD Screenshot)</a:t>
            </a:r>
          </a:p>
        </p:txBody>
      </p:sp>
    </p:spTree>
    <p:extLst>
      <p:ext uri="{BB962C8B-B14F-4D97-AF65-F5344CB8AC3E}">
        <p14:creationId xmlns:p14="http://schemas.microsoft.com/office/powerpoint/2010/main" val="2805457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277692_h_ergb_s_gl_2400px.jpg"/>
          <p:cNvPicPr>
            <a:picLocks noChangeAspect="1"/>
          </p:cNvPicPr>
          <p:nvPr/>
        </p:nvPicPr>
        <p:blipFill rotWithShape="1">
          <a:blip r:embed="rId3">
            <a:extLst>
              <a:ext uri="{28A0092B-C50C-407E-A947-70E740481C1C}">
                <a14:useLocalDpi xmlns:a14="http://schemas.microsoft.com/office/drawing/2010/main" val="0"/>
              </a:ext>
            </a:extLst>
          </a:blip>
          <a:srcRect t="21426" r="9465" b="9838"/>
          <a:stretch/>
        </p:blipFill>
        <p:spPr>
          <a:xfrm>
            <a:off x="5459886" y="0"/>
            <a:ext cx="13552661" cy="6859588"/>
          </a:xfrm>
          <a:prstGeom prst="rect">
            <a:avLst/>
          </a:prstGeom>
        </p:spPr>
      </p:pic>
      <p:sp>
        <p:nvSpPr>
          <p:cNvPr id="4" name="TextBox 3"/>
          <p:cNvSpPr txBox="1"/>
          <p:nvPr/>
        </p:nvSpPr>
        <p:spPr>
          <a:xfrm>
            <a:off x="3556000" y="2510261"/>
            <a:ext cx="5838140" cy="61555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4000" kern="0" dirty="0">
                <a:solidFill>
                  <a:srgbClr val="F0AB00"/>
                </a:solidFill>
                <a:latin typeface="BentonSans Light"/>
                <a:ea typeface="Arial Unicode MS" pitchFamily="34" charset="-128"/>
                <a:cs typeface="BentonSans Light"/>
              </a:rPr>
              <a:t>i</a:t>
            </a:r>
            <a:r>
              <a:rPr lang="en-US" sz="4000" kern="0" dirty="0" smtClean="0">
                <a:solidFill>
                  <a:srgbClr val="F0AB00"/>
                </a:solidFill>
                <a:latin typeface="BentonSans Light"/>
                <a:ea typeface="Arial Unicode MS" pitchFamily="34" charset="-128"/>
                <a:cs typeface="BentonSans Light"/>
              </a:rPr>
              <a:t>s the key to innovation</a:t>
            </a:r>
            <a:endParaRPr lang="en-US" sz="4000" kern="0" dirty="0">
              <a:solidFill>
                <a:srgbClr val="F0AB00"/>
              </a:solidFill>
              <a:latin typeface="BentonSans Light"/>
              <a:ea typeface="Arial Unicode MS" pitchFamily="34" charset="-128"/>
              <a:cs typeface="BentonSans Light"/>
            </a:endParaRPr>
          </a:p>
        </p:txBody>
      </p:sp>
      <p:sp>
        <p:nvSpPr>
          <p:cNvPr id="5" name="TextBox 4"/>
          <p:cNvSpPr txBox="1"/>
          <p:nvPr/>
        </p:nvSpPr>
        <p:spPr>
          <a:xfrm>
            <a:off x="3556000" y="1282065"/>
            <a:ext cx="7269243" cy="123110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8000" kern="0" dirty="0" smtClean="0">
                <a:latin typeface="BentonSans Light"/>
                <a:ea typeface="Arial Unicode MS" pitchFamily="34" charset="-128"/>
                <a:cs typeface="BentonSans Light"/>
              </a:rPr>
              <a:t>Adoption</a:t>
            </a:r>
            <a:endParaRPr lang="en-US" sz="4000" kern="0" dirty="0">
              <a:solidFill>
                <a:schemeClr val="accent1"/>
              </a:solidFill>
              <a:latin typeface="BentonSans Light"/>
              <a:ea typeface="Arial Unicode MS" pitchFamily="34" charset="-128"/>
              <a:cs typeface="BentonSans Light"/>
            </a:endParaRPr>
          </a:p>
        </p:txBody>
      </p:sp>
    </p:spTree>
    <p:extLst>
      <p:ext uri="{BB962C8B-B14F-4D97-AF65-F5344CB8AC3E}">
        <p14:creationId xmlns:p14="http://schemas.microsoft.com/office/powerpoint/2010/main" val="3341697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277692_h_ergb_s_gl_2400px.jpg"/>
          <p:cNvPicPr>
            <a:picLocks noChangeAspect="1"/>
          </p:cNvPicPr>
          <p:nvPr/>
        </p:nvPicPr>
        <p:blipFill rotWithShape="1">
          <a:blip r:embed="rId3">
            <a:extLst>
              <a:ext uri="{28A0092B-C50C-407E-A947-70E740481C1C}">
                <a14:useLocalDpi xmlns:a14="http://schemas.microsoft.com/office/drawing/2010/main" val="0"/>
              </a:ext>
            </a:extLst>
          </a:blip>
          <a:srcRect t="21426" r="9465" b="9838"/>
          <a:stretch/>
        </p:blipFill>
        <p:spPr>
          <a:xfrm>
            <a:off x="5459886" y="0"/>
            <a:ext cx="13552661" cy="6859588"/>
          </a:xfrm>
          <a:prstGeom prst="rect">
            <a:avLst/>
          </a:prstGeom>
        </p:spPr>
      </p:pic>
      <p:sp>
        <p:nvSpPr>
          <p:cNvPr id="4" name="TextBox 3"/>
          <p:cNvSpPr txBox="1"/>
          <p:nvPr/>
        </p:nvSpPr>
        <p:spPr>
          <a:xfrm>
            <a:off x="3556000" y="2510261"/>
            <a:ext cx="5838140" cy="61555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4000" kern="0" dirty="0">
                <a:solidFill>
                  <a:srgbClr val="F0AB00"/>
                </a:solidFill>
                <a:latin typeface="BentonSans Light"/>
                <a:ea typeface="Arial Unicode MS" pitchFamily="34" charset="-128"/>
                <a:cs typeface="BentonSans Light"/>
              </a:rPr>
              <a:t>i</a:t>
            </a:r>
            <a:r>
              <a:rPr lang="en-US" sz="4000" kern="0" dirty="0" smtClean="0">
                <a:solidFill>
                  <a:srgbClr val="F0AB00"/>
                </a:solidFill>
                <a:latin typeface="BentonSans Light"/>
                <a:ea typeface="Arial Unicode MS" pitchFamily="34" charset="-128"/>
                <a:cs typeface="BentonSans Light"/>
              </a:rPr>
              <a:t>s the key to innovation</a:t>
            </a:r>
            <a:endParaRPr lang="en-US" sz="4000" kern="0" dirty="0">
              <a:solidFill>
                <a:srgbClr val="F0AB00"/>
              </a:solidFill>
              <a:latin typeface="BentonSans Light"/>
              <a:ea typeface="Arial Unicode MS" pitchFamily="34" charset="-128"/>
              <a:cs typeface="BentonSans Light"/>
            </a:endParaRPr>
          </a:p>
        </p:txBody>
      </p:sp>
      <p:sp>
        <p:nvSpPr>
          <p:cNvPr id="5" name="TextBox 4"/>
          <p:cNvSpPr txBox="1"/>
          <p:nvPr/>
        </p:nvSpPr>
        <p:spPr>
          <a:xfrm>
            <a:off x="3556000" y="1282065"/>
            <a:ext cx="7269243" cy="123110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8000" kern="0" dirty="0" smtClean="0">
                <a:latin typeface="BentonSans Light"/>
                <a:ea typeface="Arial Unicode MS" pitchFamily="34" charset="-128"/>
                <a:cs typeface="BentonSans Light"/>
              </a:rPr>
              <a:t>Adoption</a:t>
            </a:r>
            <a:endParaRPr lang="en-US" sz="4000" kern="0" dirty="0">
              <a:solidFill>
                <a:schemeClr val="accent1"/>
              </a:solidFill>
              <a:latin typeface="BentonSans Light"/>
              <a:ea typeface="Arial Unicode MS" pitchFamily="34" charset="-128"/>
              <a:cs typeface="BentonSans Light"/>
            </a:endParaRPr>
          </a:p>
        </p:txBody>
      </p:sp>
      <p:grpSp>
        <p:nvGrpSpPr>
          <p:cNvPr id="41" name="Group 40"/>
          <p:cNvGrpSpPr/>
          <p:nvPr/>
        </p:nvGrpSpPr>
        <p:grpSpPr>
          <a:xfrm>
            <a:off x="3559895" y="4445119"/>
            <a:ext cx="6933591" cy="784861"/>
            <a:chOff x="3098064" y="4445119"/>
            <a:chExt cx="6933591" cy="784861"/>
          </a:xfrm>
        </p:grpSpPr>
        <p:sp>
          <p:nvSpPr>
            <p:cNvPr id="12" name="TextBox 11"/>
            <p:cNvSpPr txBox="1"/>
            <p:nvPr/>
          </p:nvSpPr>
          <p:spPr>
            <a:xfrm>
              <a:off x="4193515" y="4560550"/>
              <a:ext cx="5838140" cy="553998"/>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3600" kern="0" dirty="0" smtClean="0">
                  <a:solidFill>
                    <a:srgbClr val="FFFFFF"/>
                  </a:solidFill>
                  <a:latin typeface="BentonSans Light"/>
                  <a:ea typeface="Arial Unicode MS" pitchFamily="34" charset="-128"/>
                  <a:cs typeface="BentonSans Light"/>
                </a:rPr>
                <a:t>Simplified Pricing</a:t>
              </a:r>
              <a:endParaRPr lang="en-US" sz="3600" kern="0" dirty="0">
                <a:solidFill>
                  <a:srgbClr val="FFFFFF"/>
                </a:solidFill>
                <a:latin typeface="BentonSans Light"/>
                <a:ea typeface="Arial Unicode MS" pitchFamily="34" charset="-128"/>
                <a:cs typeface="BentonSans Light"/>
              </a:endParaRPr>
            </a:p>
          </p:txBody>
        </p:sp>
        <p:grpSp>
          <p:nvGrpSpPr>
            <p:cNvPr id="37" name="Group 36"/>
            <p:cNvGrpSpPr/>
            <p:nvPr/>
          </p:nvGrpSpPr>
          <p:grpSpPr>
            <a:xfrm>
              <a:off x="3098064" y="4445119"/>
              <a:ext cx="897624" cy="784861"/>
              <a:chOff x="4587128" y="3494072"/>
              <a:chExt cx="897624" cy="784861"/>
            </a:xfrm>
            <a:solidFill>
              <a:schemeClr val="tx1"/>
            </a:solidFill>
          </p:grpSpPr>
          <p:sp>
            <p:nvSpPr>
              <p:cNvPr id="38" name="Freeform 37"/>
              <p:cNvSpPr/>
              <p:nvPr/>
            </p:nvSpPr>
            <p:spPr>
              <a:xfrm>
                <a:off x="4645447" y="3494072"/>
                <a:ext cx="839305" cy="355460"/>
              </a:xfrm>
              <a:custGeom>
                <a:avLst/>
                <a:gdLst>
                  <a:gd name="connsiteX0" fmla="*/ 390487 w 839305"/>
                  <a:gd name="connsiteY0" fmla="*/ 22860 h 355460"/>
                  <a:gd name="connsiteX1" fmla="*/ 751548 w 839305"/>
                  <a:gd name="connsiteY1" fmla="*/ 313233 h 355460"/>
                  <a:gd name="connsiteX2" fmla="*/ 669684 w 839305"/>
                  <a:gd name="connsiteY2" fmla="*/ 256476 h 355460"/>
                  <a:gd name="connsiteX3" fmla="*/ 656679 w 839305"/>
                  <a:gd name="connsiteY3" fmla="*/ 275285 h 355460"/>
                  <a:gd name="connsiteX4" fmla="*/ 769506 w 839305"/>
                  <a:gd name="connsiteY4" fmla="*/ 353492 h 355460"/>
                  <a:gd name="connsiteX5" fmla="*/ 839305 w 839305"/>
                  <a:gd name="connsiteY5" fmla="*/ 235268 h 355460"/>
                  <a:gd name="connsiteX6" fmla="*/ 819607 w 839305"/>
                  <a:gd name="connsiteY6" fmla="*/ 223622 h 355460"/>
                  <a:gd name="connsiteX7" fmla="*/ 772655 w 839305"/>
                  <a:gd name="connsiteY7" fmla="*/ 303200 h 355460"/>
                  <a:gd name="connsiteX8" fmla="*/ 390487 w 839305"/>
                  <a:gd name="connsiteY8" fmla="*/ 0 h 355460"/>
                  <a:gd name="connsiteX9" fmla="*/ 0 w 839305"/>
                  <a:gd name="connsiteY9" fmla="*/ 353200 h 355460"/>
                  <a:gd name="connsiteX10" fmla="*/ 22746 w 839305"/>
                  <a:gd name="connsiteY10" fmla="*/ 355460 h 355460"/>
                  <a:gd name="connsiteX11" fmla="*/ 390487 w 839305"/>
                  <a:gd name="connsiteY11" fmla="*/ 22860 h 355460"/>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Lst>
                <a:rect l="l" t="t" r="r" b="b"/>
                <a:pathLst>
                  <a:path w="839305" h="355460">
                    <a:moveTo>
                      <a:pt x="390487" y="22860"/>
                    </a:moveTo>
                    <a:cubicBezTo>
                      <a:pt x="565709" y="22860"/>
                      <a:pt x="714781" y="143929"/>
                      <a:pt x="751548" y="313233"/>
                    </a:cubicBezTo>
                    <a:lnTo>
                      <a:pt x="669684" y="256476"/>
                    </a:lnTo>
                    <a:lnTo>
                      <a:pt x="656679" y="275285"/>
                    </a:lnTo>
                    <a:lnTo>
                      <a:pt x="769506" y="353492"/>
                    </a:lnTo>
                    <a:lnTo>
                      <a:pt x="839305" y="235268"/>
                    </a:lnTo>
                    <a:lnTo>
                      <a:pt x="819607" y="223622"/>
                    </a:lnTo>
                    <a:lnTo>
                      <a:pt x="772655" y="303200"/>
                    </a:lnTo>
                    <a:cubicBezTo>
                      <a:pt x="731711" y="126136"/>
                      <a:pt x="574751" y="0"/>
                      <a:pt x="390487" y="0"/>
                    </a:cubicBezTo>
                    <a:cubicBezTo>
                      <a:pt x="187846" y="0"/>
                      <a:pt x="19977" y="151841"/>
                      <a:pt x="0" y="353200"/>
                    </a:cubicBezTo>
                    <a:lnTo>
                      <a:pt x="22746" y="355460"/>
                    </a:lnTo>
                    <a:cubicBezTo>
                      <a:pt x="41554" y="165849"/>
                      <a:pt x="199657" y="22860"/>
                      <a:pt x="390487" y="22860"/>
                    </a:cubicBezTo>
                  </a:path>
                </a:pathLst>
              </a:custGeom>
              <a:solidFill>
                <a:schemeClr val="accent1"/>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Freeform 3"/>
              <p:cNvSpPr/>
              <p:nvPr/>
            </p:nvSpPr>
            <p:spPr>
              <a:xfrm>
                <a:off x="4587128" y="3923485"/>
                <a:ext cx="839292" cy="355448"/>
              </a:xfrm>
              <a:custGeom>
                <a:avLst/>
                <a:gdLst>
                  <a:gd name="connsiteX0" fmla="*/ 448805 w 839292"/>
                  <a:gd name="connsiteY0" fmla="*/ 355448 h 355448"/>
                  <a:gd name="connsiteX1" fmla="*/ 839292 w 839292"/>
                  <a:gd name="connsiteY1" fmla="*/ 2261 h 355448"/>
                  <a:gd name="connsiteX2" fmla="*/ 816547 w 839292"/>
                  <a:gd name="connsiteY2" fmla="*/ 0 h 355448"/>
                  <a:gd name="connsiteX3" fmla="*/ 448805 w 839292"/>
                  <a:gd name="connsiteY3" fmla="*/ 332588 h 355448"/>
                  <a:gd name="connsiteX4" fmla="*/ 87757 w 839292"/>
                  <a:gd name="connsiteY4" fmla="*/ 42227 h 355448"/>
                  <a:gd name="connsiteX5" fmla="*/ 169621 w 839292"/>
                  <a:gd name="connsiteY5" fmla="*/ 98997 h 355448"/>
                  <a:gd name="connsiteX6" fmla="*/ 182639 w 839292"/>
                  <a:gd name="connsiteY6" fmla="*/ 80175 h 355448"/>
                  <a:gd name="connsiteX7" fmla="*/ 69812 w 839292"/>
                  <a:gd name="connsiteY7" fmla="*/ 1981 h 355448"/>
                  <a:gd name="connsiteX8" fmla="*/ 0 w 839292"/>
                  <a:gd name="connsiteY8" fmla="*/ 120193 h 355448"/>
                  <a:gd name="connsiteX9" fmla="*/ 19698 w 839292"/>
                  <a:gd name="connsiteY9" fmla="*/ 131839 h 355448"/>
                  <a:gd name="connsiteX10" fmla="*/ 66650 w 839292"/>
                  <a:gd name="connsiteY10" fmla="*/ 52273 h 355448"/>
                  <a:gd name="connsiteX11" fmla="*/ 448805 w 839292"/>
                  <a:gd name="connsiteY11" fmla="*/ 355448 h 355448"/>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Lst>
                <a:rect l="l" t="t" r="r" b="b"/>
                <a:pathLst>
                  <a:path w="839292" h="355448">
                    <a:moveTo>
                      <a:pt x="448805" y="355448"/>
                    </a:moveTo>
                    <a:cubicBezTo>
                      <a:pt x="651421" y="355448"/>
                      <a:pt x="819290" y="203606"/>
                      <a:pt x="839292" y="2261"/>
                    </a:cubicBezTo>
                    <a:lnTo>
                      <a:pt x="816547" y="0"/>
                    </a:lnTo>
                    <a:cubicBezTo>
                      <a:pt x="797712" y="189598"/>
                      <a:pt x="639610" y="332588"/>
                      <a:pt x="448805" y="332588"/>
                    </a:cubicBezTo>
                    <a:cubicBezTo>
                      <a:pt x="273571" y="332588"/>
                      <a:pt x="124511" y="211518"/>
                      <a:pt x="87757" y="42227"/>
                    </a:cubicBezTo>
                    <a:lnTo>
                      <a:pt x="169621" y="98997"/>
                    </a:lnTo>
                    <a:lnTo>
                      <a:pt x="182639" y="80175"/>
                    </a:lnTo>
                    <a:lnTo>
                      <a:pt x="69812" y="1981"/>
                    </a:lnTo>
                    <a:lnTo>
                      <a:pt x="0" y="120193"/>
                    </a:lnTo>
                    <a:lnTo>
                      <a:pt x="19698" y="131839"/>
                    </a:lnTo>
                    <a:lnTo>
                      <a:pt x="66650" y="52273"/>
                    </a:lnTo>
                    <a:cubicBezTo>
                      <a:pt x="107594" y="229324"/>
                      <a:pt x="264541" y="355448"/>
                      <a:pt x="448805" y="355448"/>
                    </a:cubicBezTo>
                  </a:path>
                </a:pathLst>
              </a:custGeom>
              <a:solidFill>
                <a:srgbClr val="F0AB00"/>
              </a:solid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Freeform 3"/>
              <p:cNvSpPr/>
              <p:nvPr/>
            </p:nvSpPr>
            <p:spPr>
              <a:xfrm>
                <a:off x="4894910" y="3630581"/>
                <a:ext cx="282067" cy="504393"/>
              </a:xfrm>
              <a:custGeom>
                <a:avLst/>
                <a:gdLst>
                  <a:gd name="connsiteX0" fmla="*/ 254419 w 282067"/>
                  <a:gd name="connsiteY0" fmla="*/ 350101 h 504393"/>
                  <a:gd name="connsiteX1" fmla="*/ 152641 w 282067"/>
                  <a:gd name="connsiteY1" fmla="*/ 256070 h 504393"/>
                  <a:gd name="connsiteX2" fmla="*/ 152641 w 282067"/>
                  <a:gd name="connsiteY2" fmla="*/ 429743 h 504393"/>
                  <a:gd name="connsiteX3" fmla="*/ 254419 w 282067"/>
                  <a:gd name="connsiteY3" fmla="*/ 350101 h 504393"/>
                  <a:gd name="connsiteX4" fmla="*/ 129413 w 282067"/>
                  <a:gd name="connsiteY4" fmla="*/ 65824 h 504393"/>
                  <a:gd name="connsiteX5" fmla="*/ 39814 w 282067"/>
                  <a:gd name="connsiteY5" fmla="*/ 138265 h 504393"/>
                  <a:gd name="connsiteX6" fmla="*/ 129413 w 282067"/>
                  <a:gd name="connsiteY6" fmla="*/ 221780 h 504393"/>
                  <a:gd name="connsiteX8" fmla="*/ 128867 w 282067"/>
                  <a:gd name="connsiteY8" fmla="*/ 454622 h 504393"/>
                  <a:gd name="connsiteX9" fmla="*/ 0 w 282067"/>
                  <a:gd name="connsiteY9" fmla="*/ 379412 h 504393"/>
                  <a:gd name="connsiteX10" fmla="*/ 22111 w 282067"/>
                  <a:gd name="connsiteY10" fmla="*/ 365582 h 504393"/>
                  <a:gd name="connsiteX11" fmla="*/ 129413 w 282067"/>
                  <a:gd name="connsiteY11" fmla="*/ 430289 h 504393"/>
                  <a:gd name="connsiteX12" fmla="*/ 129413 w 282067"/>
                  <a:gd name="connsiteY12" fmla="*/ 248882 h 504393"/>
                  <a:gd name="connsiteX13" fmla="*/ 12167 w 282067"/>
                  <a:gd name="connsiteY13" fmla="*/ 139929 h 504393"/>
                  <a:gd name="connsiteX14" fmla="*/ 128867 w 282067"/>
                  <a:gd name="connsiteY14" fmla="*/ 40932 h 504393"/>
                  <a:gd name="connsiteX15" fmla="*/ 128867 w 282067"/>
                  <a:gd name="connsiteY15" fmla="*/ 0 h 504393"/>
                  <a:gd name="connsiteX16" fmla="*/ 153200 w 282067"/>
                  <a:gd name="connsiteY16" fmla="*/ 0 h 504393"/>
                  <a:gd name="connsiteX17" fmla="*/ 153200 w 282067"/>
                  <a:gd name="connsiteY17" fmla="*/ 41478 h 504393"/>
                  <a:gd name="connsiteX18" fmla="*/ 263817 w 282067"/>
                  <a:gd name="connsiteY18" fmla="*/ 109512 h 504393"/>
                  <a:gd name="connsiteX19" fmla="*/ 241694 w 282067"/>
                  <a:gd name="connsiteY19" fmla="*/ 124447 h 504393"/>
                  <a:gd name="connsiteX20" fmla="*/ 152641 w 282067"/>
                  <a:gd name="connsiteY20" fmla="*/ 66370 h 504393"/>
                  <a:gd name="connsiteX21" fmla="*/ 152641 w 282067"/>
                  <a:gd name="connsiteY21" fmla="*/ 228968 h 504393"/>
                  <a:gd name="connsiteX22" fmla="*/ 282067 w 282067"/>
                  <a:gd name="connsiteY22" fmla="*/ 348437 h 504393"/>
                  <a:gd name="connsiteX23" fmla="*/ 153200 w 282067"/>
                  <a:gd name="connsiteY23" fmla="*/ 455168 h 504393"/>
                  <a:gd name="connsiteX24" fmla="*/ 153200 w 282067"/>
                  <a:gd name="connsiteY24" fmla="*/ 504393 h 504393"/>
                  <a:gd name="connsiteX25" fmla="*/ 128867 w 282067"/>
                  <a:gd name="connsiteY25" fmla="*/ 504393 h 504393"/>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 ang="24">
                    <a:pos x="connsiteX24" y="connsiteY24"/>
                  </a:cxn>
                  <a:cxn ang="25">
                    <a:pos x="connsiteX25" y="connsiteY25"/>
                  </a:cxn>
                </a:cxnLst>
                <a:rect l="l" t="t" r="r" b="b"/>
                <a:pathLst>
                  <a:path w="282067" h="504393">
                    <a:moveTo>
                      <a:pt x="254419" y="350101"/>
                    </a:moveTo>
                    <a:cubicBezTo>
                      <a:pt x="254419" y="291478"/>
                      <a:pt x="205740" y="272656"/>
                      <a:pt x="152641" y="256070"/>
                    </a:cubicBezTo>
                    <a:lnTo>
                      <a:pt x="152641" y="429743"/>
                    </a:lnTo>
                    <a:cubicBezTo>
                      <a:pt x="206299" y="426974"/>
                      <a:pt x="254419" y="407060"/>
                      <a:pt x="254419" y="350101"/>
                    </a:cubicBezTo>
                    <a:moveTo>
                      <a:pt x="129413" y="65824"/>
                    </a:moveTo>
                    <a:cubicBezTo>
                      <a:pt x="67475" y="68580"/>
                      <a:pt x="39814" y="100660"/>
                      <a:pt x="39814" y="138265"/>
                    </a:cubicBezTo>
                    <a:cubicBezTo>
                      <a:pt x="39814" y="186944"/>
                      <a:pt x="80747" y="205740"/>
                      <a:pt x="129413" y="221780"/>
                    </a:cubicBezTo>
                    <a:moveTo>
                      <a:pt x="128867" y="454622"/>
                    </a:moveTo>
                    <a:cubicBezTo>
                      <a:pt x="55309" y="450202"/>
                      <a:pt x="15481" y="408165"/>
                      <a:pt x="0" y="379412"/>
                    </a:cubicBezTo>
                    <a:lnTo>
                      <a:pt x="22111" y="365582"/>
                    </a:lnTo>
                    <a:cubicBezTo>
                      <a:pt x="46457" y="403746"/>
                      <a:pt x="76873" y="427533"/>
                      <a:pt x="129413" y="430289"/>
                    </a:cubicBezTo>
                    <a:lnTo>
                      <a:pt x="129413" y="248882"/>
                    </a:lnTo>
                    <a:cubicBezTo>
                      <a:pt x="65811" y="228968"/>
                      <a:pt x="12167" y="205740"/>
                      <a:pt x="12167" y="139929"/>
                    </a:cubicBezTo>
                    <a:cubicBezTo>
                      <a:pt x="12167" y="88494"/>
                      <a:pt x="53645" y="43701"/>
                      <a:pt x="128867" y="40932"/>
                    </a:cubicBezTo>
                    <a:lnTo>
                      <a:pt x="128867" y="0"/>
                    </a:lnTo>
                    <a:lnTo>
                      <a:pt x="153200" y="0"/>
                    </a:lnTo>
                    <a:lnTo>
                      <a:pt x="153200" y="41478"/>
                    </a:lnTo>
                    <a:cubicBezTo>
                      <a:pt x="214033" y="46457"/>
                      <a:pt x="245567" y="77991"/>
                      <a:pt x="263817" y="109512"/>
                    </a:cubicBezTo>
                    <a:lnTo>
                      <a:pt x="241694" y="124447"/>
                    </a:lnTo>
                    <a:cubicBezTo>
                      <a:pt x="220129" y="90157"/>
                      <a:pt x="199111" y="69685"/>
                      <a:pt x="152641" y="66370"/>
                    </a:cubicBezTo>
                    <a:lnTo>
                      <a:pt x="152641" y="228968"/>
                    </a:lnTo>
                    <a:cubicBezTo>
                      <a:pt x="215697" y="248336"/>
                      <a:pt x="282067" y="269900"/>
                      <a:pt x="282067" y="348437"/>
                    </a:cubicBezTo>
                    <a:cubicBezTo>
                      <a:pt x="282067" y="410934"/>
                      <a:pt x="231191" y="451307"/>
                      <a:pt x="153200" y="455168"/>
                    </a:cubicBezTo>
                    <a:lnTo>
                      <a:pt x="153200" y="504393"/>
                    </a:lnTo>
                    <a:lnTo>
                      <a:pt x="128867" y="504393"/>
                    </a:lnTo>
                    <a:close/>
                  </a:path>
                </a:pathLst>
              </a:custGeom>
              <a:grpFill/>
              <a:ln w="12700" cap="flat">
                <a:no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1" name="Group 50"/>
          <p:cNvGrpSpPr/>
          <p:nvPr/>
        </p:nvGrpSpPr>
        <p:grpSpPr>
          <a:xfrm>
            <a:off x="3621624" y="3352013"/>
            <a:ext cx="6871862" cy="789940"/>
            <a:chOff x="3159793" y="3352013"/>
            <a:chExt cx="6871862" cy="789940"/>
          </a:xfrm>
        </p:grpSpPr>
        <p:sp>
          <p:nvSpPr>
            <p:cNvPr id="7" name="TextBox 6"/>
            <p:cNvSpPr txBox="1"/>
            <p:nvPr/>
          </p:nvSpPr>
          <p:spPr>
            <a:xfrm>
              <a:off x="4193515" y="3469984"/>
              <a:ext cx="5838140" cy="553998"/>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3600" kern="0" dirty="0" smtClean="0">
                  <a:latin typeface="BentonSans Light"/>
                  <a:ea typeface="Arial Unicode MS" pitchFamily="34" charset="-128"/>
                  <a:cs typeface="BentonSans Light"/>
                </a:rPr>
                <a:t>Light Enablement</a:t>
              </a:r>
              <a:endParaRPr lang="en-US" sz="3600" kern="0" dirty="0">
                <a:latin typeface="BentonSans Light"/>
                <a:ea typeface="Arial Unicode MS" pitchFamily="34" charset="-128"/>
                <a:cs typeface="BentonSans Light"/>
              </a:endParaRPr>
            </a:p>
          </p:txBody>
        </p:sp>
        <p:grpSp>
          <p:nvGrpSpPr>
            <p:cNvPr id="47" name="Group 46"/>
            <p:cNvGrpSpPr/>
            <p:nvPr/>
          </p:nvGrpSpPr>
          <p:grpSpPr>
            <a:xfrm>
              <a:off x="3159793" y="3352013"/>
              <a:ext cx="789953" cy="789940"/>
              <a:chOff x="4642913" y="3493174"/>
              <a:chExt cx="789953" cy="789940"/>
            </a:xfrm>
          </p:grpSpPr>
          <p:sp>
            <p:nvSpPr>
              <p:cNvPr id="48" name="Freeform 3"/>
              <p:cNvSpPr/>
              <p:nvPr/>
            </p:nvSpPr>
            <p:spPr>
              <a:xfrm>
                <a:off x="4642913" y="3493174"/>
                <a:ext cx="789953" cy="789940"/>
              </a:xfrm>
              <a:custGeom>
                <a:avLst/>
                <a:gdLst>
                  <a:gd name="connsiteX0" fmla="*/ 789953 w 789953"/>
                  <a:gd name="connsiteY0" fmla="*/ 394970 h 789940"/>
                  <a:gd name="connsiteX1" fmla="*/ 394983 w 789953"/>
                  <a:gd name="connsiteY1" fmla="*/ 0 h 789940"/>
                  <a:gd name="connsiteX2" fmla="*/ 0 w 789953"/>
                  <a:gd name="connsiteY2" fmla="*/ 394970 h 789940"/>
                  <a:gd name="connsiteX3" fmla="*/ 394983 w 789953"/>
                  <a:gd name="connsiteY3" fmla="*/ 789940 h 789940"/>
                  <a:gd name="connsiteX4" fmla="*/ 789953 w 789953"/>
                  <a:gd name="connsiteY4" fmla="*/ 394970 h 789940"/>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789953" h="789940">
                    <a:moveTo>
                      <a:pt x="789953" y="394970"/>
                    </a:moveTo>
                    <a:cubicBezTo>
                      <a:pt x="789953" y="176835"/>
                      <a:pt x="613118" y="0"/>
                      <a:pt x="394983" y="0"/>
                    </a:cubicBezTo>
                    <a:cubicBezTo>
                      <a:pt x="176835" y="0"/>
                      <a:pt x="0" y="176835"/>
                      <a:pt x="0" y="394970"/>
                    </a:cubicBezTo>
                    <a:cubicBezTo>
                      <a:pt x="0" y="613105"/>
                      <a:pt x="176835" y="789940"/>
                      <a:pt x="394983" y="789940"/>
                    </a:cubicBezTo>
                    <a:cubicBezTo>
                      <a:pt x="613118" y="789940"/>
                      <a:pt x="789953" y="613105"/>
                      <a:pt x="789953" y="394970"/>
                    </a:cubicBezTo>
                    <a:close/>
                  </a:path>
                </a:pathLst>
              </a:custGeom>
              <a:solidFill>
                <a:srgbClr val="FFFFFF">
                  <a:alpha val="0"/>
                </a:srgbClr>
              </a:solidFill>
              <a:ln w="21590" cap="flat">
                <a:solidFill>
                  <a:srgbClr val="F0AB00"/>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Freeform 48"/>
              <p:cNvSpPr/>
              <p:nvPr/>
            </p:nvSpPr>
            <p:spPr>
              <a:xfrm>
                <a:off x="4860496" y="3586771"/>
                <a:ext cx="233642" cy="215709"/>
              </a:xfrm>
              <a:custGeom>
                <a:avLst/>
                <a:gdLst>
                  <a:gd name="connsiteX0" fmla="*/ 186500 w 233642"/>
                  <a:gd name="connsiteY0" fmla="*/ 210566 h 215709"/>
                  <a:gd name="connsiteX1" fmla="*/ 233642 w 233642"/>
                  <a:gd name="connsiteY1" fmla="*/ 116815 h 215709"/>
                  <a:gd name="connsiteX2" fmla="*/ 116815 w 233642"/>
                  <a:gd name="connsiteY2" fmla="*/ 0 h 215709"/>
                  <a:gd name="connsiteX3" fmla="*/ 0 w 233642"/>
                  <a:gd name="connsiteY3" fmla="*/ 116815 h 215709"/>
                  <a:gd name="connsiteX4" fmla="*/ 54648 w 233642"/>
                  <a:gd name="connsiteY4" fmla="*/ 215709 h 215709"/>
                </a:gdLst>
                <a:ahLst/>
                <a:cxnLst>
                  <a:cxn ang="0">
                    <a:pos x="connsiteX0" y="connsiteY0"/>
                  </a:cxn>
                  <a:cxn ang="1">
                    <a:pos x="connsiteX1" y="connsiteY1"/>
                  </a:cxn>
                  <a:cxn ang="2">
                    <a:pos x="connsiteX2" y="connsiteY2"/>
                  </a:cxn>
                  <a:cxn ang="3">
                    <a:pos x="connsiteX3" y="connsiteY3"/>
                  </a:cxn>
                  <a:cxn ang="4">
                    <a:pos x="connsiteX4" y="connsiteY4"/>
                  </a:cxn>
                </a:cxnLst>
                <a:rect l="l" t="t" r="r" b="b"/>
                <a:pathLst>
                  <a:path w="233642" h="215709">
                    <a:moveTo>
                      <a:pt x="186500" y="210566"/>
                    </a:moveTo>
                    <a:cubicBezTo>
                      <a:pt x="215100" y="189281"/>
                      <a:pt x="233642" y="155219"/>
                      <a:pt x="233642" y="116815"/>
                    </a:cubicBezTo>
                    <a:cubicBezTo>
                      <a:pt x="233642" y="52299"/>
                      <a:pt x="181343" y="0"/>
                      <a:pt x="116815" y="0"/>
                    </a:cubicBezTo>
                    <a:cubicBezTo>
                      <a:pt x="52299" y="0"/>
                      <a:pt x="0" y="52299"/>
                      <a:pt x="0" y="116815"/>
                    </a:cubicBezTo>
                    <a:cubicBezTo>
                      <a:pt x="0" y="158483"/>
                      <a:pt x="21819" y="195034"/>
                      <a:pt x="54648" y="215709"/>
                    </a:cubicBezTo>
                  </a:path>
                </a:pathLst>
              </a:custGeom>
              <a:solidFill>
                <a:srgbClr val="FFFFFF">
                  <a:alpha val="0"/>
                </a:srgbClr>
              </a:solidFill>
              <a:ln w="16891" cap="rnd">
                <a:solidFill>
                  <a:srgbClr val="FFFFFF"/>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Freeform 3"/>
              <p:cNvSpPr/>
              <p:nvPr/>
            </p:nvSpPr>
            <p:spPr>
              <a:xfrm>
                <a:off x="4823115" y="3684600"/>
                <a:ext cx="402163" cy="526402"/>
              </a:xfrm>
              <a:custGeom>
                <a:avLst/>
                <a:gdLst>
                  <a:gd name="connsiteX0" fmla="*/ 355268 w 402163"/>
                  <a:gd name="connsiteY0" fmla="*/ 524231 h 526402"/>
                  <a:gd name="connsiteX1" fmla="*/ 360284 w 402163"/>
                  <a:gd name="connsiteY1" fmla="*/ 442405 h 526402"/>
                  <a:gd name="connsiteX2" fmla="*/ 361173 w 402163"/>
                  <a:gd name="connsiteY2" fmla="*/ 439699 h 526402"/>
                  <a:gd name="connsiteX3" fmla="*/ 396581 w 402163"/>
                  <a:gd name="connsiteY3" fmla="*/ 266497 h 526402"/>
                  <a:gd name="connsiteX4" fmla="*/ 355166 w 402163"/>
                  <a:gd name="connsiteY4" fmla="*/ 206045 h 526402"/>
                  <a:gd name="connsiteX5" fmla="*/ 341907 w 402163"/>
                  <a:gd name="connsiteY5" fmla="*/ 198552 h 526402"/>
                  <a:gd name="connsiteX6" fmla="*/ 299096 w 402163"/>
                  <a:gd name="connsiteY6" fmla="*/ 174790 h 526402"/>
                  <a:gd name="connsiteX7" fmla="*/ 275232 w 402163"/>
                  <a:gd name="connsiteY7" fmla="*/ 179197 h 526402"/>
                  <a:gd name="connsiteX8" fmla="*/ 273315 w 402163"/>
                  <a:gd name="connsiteY8" fmla="*/ 179540 h 526402"/>
                  <a:gd name="connsiteX9" fmla="*/ 268374 w 402163"/>
                  <a:gd name="connsiteY9" fmla="*/ 176657 h 526402"/>
                  <a:gd name="connsiteX10" fmla="*/ 223086 w 402163"/>
                  <a:gd name="connsiteY10" fmla="*/ 149682 h 526402"/>
                  <a:gd name="connsiteX11" fmla="*/ 201280 w 402163"/>
                  <a:gd name="connsiteY11" fmla="*/ 153251 h 526402"/>
                  <a:gd name="connsiteX12" fmla="*/ 198994 w 402163"/>
                  <a:gd name="connsiteY12" fmla="*/ 153518 h 526402"/>
                  <a:gd name="connsiteX13" fmla="*/ 192962 w 402163"/>
                  <a:gd name="connsiteY13" fmla="*/ 148095 h 526402"/>
                  <a:gd name="connsiteX14" fmla="*/ 187882 w 402163"/>
                  <a:gd name="connsiteY14" fmla="*/ 37808 h 526402"/>
                  <a:gd name="connsiteX15" fmla="*/ 155268 w 402163"/>
                  <a:gd name="connsiteY15" fmla="*/ 0 h 526402"/>
                  <a:gd name="connsiteX16" fmla="*/ 122667 w 402163"/>
                  <a:gd name="connsiteY16" fmla="*/ 37808 h 526402"/>
                  <a:gd name="connsiteX17" fmla="*/ 117575 w 402163"/>
                  <a:gd name="connsiteY17" fmla="*/ 231788 h 526402"/>
                  <a:gd name="connsiteX18" fmla="*/ 99490 w 402163"/>
                  <a:gd name="connsiteY18" fmla="*/ 250241 h 526402"/>
                  <a:gd name="connsiteX19" fmla="*/ 84516 w 402163"/>
                  <a:gd name="connsiteY19" fmla="*/ 241833 h 526402"/>
                  <a:gd name="connsiteX20" fmla="*/ 66394 w 402163"/>
                  <a:gd name="connsiteY20" fmla="*/ 213779 h 526402"/>
                  <a:gd name="connsiteX21" fmla="*/ 35266 w 402163"/>
                  <a:gd name="connsiteY21" fmla="*/ 195072 h 526402"/>
                  <a:gd name="connsiteX22" fmla="*/ 6894 w 402163"/>
                  <a:gd name="connsiteY22" fmla="*/ 252971 h 526402"/>
                  <a:gd name="connsiteX23" fmla="*/ 144575 w 402163"/>
                  <a:gd name="connsiteY23" fmla="*/ 526402 h 526402"/>
                </a:gdLst>
                <a:ahLst/>
                <a:cxnLst>
                  <a:cxn ang="0">
                    <a:pos x="connsiteX0" y="connsiteY0"/>
                  </a:cxn>
                  <a:cxn ang="1">
                    <a:pos x="connsiteX1" y="connsiteY1"/>
                  </a:cxn>
                  <a:cxn ang="2">
                    <a:pos x="connsiteX2" y="connsiteY2"/>
                  </a:cxn>
                  <a:cxn ang="3">
                    <a:pos x="connsiteX3" y="connsiteY3"/>
                  </a:cxn>
                  <a:cxn ang="4">
                    <a:pos x="connsiteX4" y="connsiteY4"/>
                  </a:cxn>
                  <a:cxn ang="5">
                    <a:pos x="connsiteX5" y="connsiteY5"/>
                  </a:cxn>
                  <a:cxn ang="6">
                    <a:pos x="connsiteX6" y="connsiteY6"/>
                  </a:cxn>
                  <a:cxn ang="7">
                    <a:pos x="connsiteX7" y="connsiteY7"/>
                  </a:cxn>
                  <a:cxn ang="8">
                    <a:pos x="connsiteX8" y="connsiteY8"/>
                  </a:cxn>
                  <a:cxn ang="9">
                    <a:pos x="connsiteX9" y="connsiteY9"/>
                  </a:cxn>
                  <a:cxn ang="10">
                    <a:pos x="connsiteX10" y="connsiteY10"/>
                  </a:cxn>
                  <a:cxn ang="11">
                    <a:pos x="connsiteX11" y="connsiteY11"/>
                  </a:cxn>
                  <a:cxn ang="12">
                    <a:pos x="connsiteX12" y="connsiteY12"/>
                  </a:cxn>
                  <a:cxn ang="13">
                    <a:pos x="connsiteX13" y="connsiteY13"/>
                  </a:cxn>
                  <a:cxn ang="14">
                    <a:pos x="connsiteX14" y="connsiteY14"/>
                  </a:cxn>
                  <a:cxn ang="15">
                    <a:pos x="connsiteX15" y="connsiteY15"/>
                  </a:cxn>
                  <a:cxn ang="16">
                    <a:pos x="connsiteX16" y="connsiteY16"/>
                  </a:cxn>
                  <a:cxn ang="17">
                    <a:pos x="connsiteX17" y="connsiteY17"/>
                  </a:cxn>
                  <a:cxn ang="18">
                    <a:pos x="connsiteX18" y="connsiteY18"/>
                  </a:cxn>
                  <a:cxn ang="19">
                    <a:pos x="connsiteX19" y="connsiteY19"/>
                  </a:cxn>
                  <a:cxn ang="20">
                    <a:pos x="connsiteX20" y="connsiteY20"/>
                  </a:cxn>
                  <a:cxn ang="21">
                    <a:pos x="connsiteX21" y="connsiteY21"/>
                  </a:cxn>
                  <a:cxn ang="22">
                    <a:pos x="connsiteX22" y="connsiteY22"/>
                  </a:cxn>
                  <a:cxn ang="23">
                    <a:pos x="connsiteX23" y="connsiteY23"/>
                  </a:cxn>
                </a:cxnLst>
                <a:rect l="l" t="t" r="r" b="b"/>
                <a:pathLst>
                  <a:path w="402163" h="526402">
                    <a:moveTo>
                      <a:pt x="355268" y="524231"/>
                    </a:moveTo>
                    <a:lnTo>
                      <a:pt x="360284" y="442405"/>
                    </a:lnTo>
                    <a:cubicBezTo>
                      <a:pt x="360348" y="441465"/>
                      <a:pt x="360653" y="440487"/>
                      <a:pt x="361173" y="439699"/>
                    </a:cubicBezTo>
                    <a:cubicBezTo>
                      <a:pt x="410945" y="364325"/>
                      <a:pt x="404849" y="315747"/>
                      <a:pt x="396581" y="266497"/>
                    </a:cubicBezTo>
                    <a:cubicBezTo>
                      <a:pt x="387970" y="215201"/>
                      <a:pt x="372159" y="207010"/>
                      <a:pt x="355166" y="206045"/>
                    </a:cubicBezTo>
                    <a:cubicBezTo>
                      <a:pt x="349819" y="205740"/>
                      <a:pt x="344854" y="203035"/>
                      <a:pt x="341907" y="198552"/>
                    </a:cubicBezTo>
                    <a:cubicBezTo>
                      <a:pt x="329601" y="179756"/>
                      <a:pt x="313104" y="174790"/>
                      <a:pt x="299096" y="174790"/>
                    </a:cubicBezTo>
                    <a:cubicBezTo>
                      <a:pt x="289037" y="174790"/>
                      <a:pt x="280249" y="177356"/>
                      <a:pt x="275232" y="179197"/>
                    </a:cubicBezTo>
                    <a:cubicBezTo>
                      <a:pt x="274597" y="179438"/>
                      <a:pt x="273950" y="179540"/>
                      <a:pt x="273315" y="179540"/>
                    </a:cubicBezTo>
                    <a:cubicBezTo>
                      <a:pt x="271321" y="179540"/>
                      <a:pt x="269428" y="178473"/>
                      <a:pt x="268374" y="176657"/>
                    </a:cubicBezTo>
                    <a:cubicBezTo>
                      <a:pt x="255878" y="155219"/>
                      <a:pt x="238098" y="149682"/>
                      <a:pt x="223086" y="149682"/>
                    </a:cubicBezTo>
                    <a:cubicBezTo>
                      <a:pt x="214349" y="149682"/>
                      <a:pt x="206551" y="151562"/>
                      <a:pt x="201280" y="153251"/>
                    </a:cubicBezTo>
                    <a:cubicBezTo>
                      <a:pt x="200721" y="153429"/>
                      <a:pt x="199528" y="153518"/>
                      <a:pt x="198994" y="153518"/>
                    </a:cubicBezTo>
                    <a:cubicBezTo>
                      <a:pt x="196124" y="153518"/>
                      <a:pt x="192962" y="151168"/>
                      <a:pt x="192962" y="148095"/>
                    </a:cubicBezTo>
                    <a:lnTo>
                      <a:pt x="187882" y="37808"/>
                    </a:lnTo>
                    <a:cubicBezTo>
                      <a:pt x="187882" y="12598"/>
                      <a:pt x="174178" y="0"/>
                      <a:pt x="155268" y="0"/>
                    </a:cubicBezTo>
                    <a:cubicBezTo>
                      <a:pt x="136371" y="0"/>
                      <a:pt x="122667" y="12598"/>
                      <a:pt x="122667" y="37808"/>
                    </a:cubicBezTo>
                    <a:lnTo>
                      <a:pt x="117575" y="231788"/>
                    </a:lnTo>
                    <a:cubicBezTo>
                      <a:pt x="117575" y="243192"/>
                      <a:pt x="108875" y="250241"/>
                      <a:pt x="99490" y="250241"/>
                    </a:cubicBezTo>
                    <a:cubicBezTo>
                      <a:pt x="93787" y="250241"/>
                      <a:pt x="88301" y="247637"/>
                      <a:pt x="84516" y="241833"/>
                    </a:cubicBezTo>
                    <a:lnTo>
                      <a:pt x="66394" y="213779"/>
                    </a:lnTo>
                    <a:cubicBezTo>
                      <a:pt x="58380" y="200558"/>
                      <a:pt x="46797" y="195072"/>
                      <a:pt x="35266" y="195072"/>
                    </a:cubicBezTo>
                    <a:cubicBezTo>
                      <a:pt x="9193" y="195072"/>
                      <a:pt x="-11216" y="223075"/>
                      <a:pt x="6894" y="252971"/>
                    </a:cubicBezTo>
                    <a:lnTo>
                      <a:pt x="144575" y="526402"/>
                    </a:lnTo>
                  </a:path>
                </a:pathLst>
              </a:custGeom>
              <a:solidFill>
                <a:srgbClr val="FFFFFF">
                  <a:alpha val="0"/>
                </a:srgbClr>
              </a:solidFill>
              <a:ln w="16891" cap="rnd">
                <a:solidFill>
                  <a:srgbClr val="FFFFFF"/>
                </a:solidFill>
                <a:prstDash val="solid"/>
              </a:ln>
            </p:spPr>
            <p:style>
              <a:lnRef idx="1">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val="3097996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fade">
                                      <p:cBhvr>
                                        <p:cTn id="1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277692_h_ergb_s_gl_2400px.jpg"/>
          <p:cNvPicPr>
            <a:picLocks noChangeAspect="1"/>
          </p:cNvPicPr>
          <p:nvPr/>
        </p:nvPicPr>
        <p:blipFill rotWithShape="1">
          <a:blip r:embed="rId3">
            <a:extLst>
              <a:ext uri="{28A0092B-C50C-407E-A947-70E740481C1C}">
                <a14:useLocalDpi xmlns:a14="http://schemas.microsoft.com/office/drawing/2010/main" val="0"/>
              </a:ext>
            </a:extLst>
          </a:blip>
          <a:srcRect t="21426" r="9465" b="9838"/>
          <a:stretch/>
        </p:blipFill>
        <p:spPr>
          <a:xfrm>
            <a:off x="5459886" y="0"/>
            <a:ext cx="13552661" cy="6859588"/>
          </a:xfrm>
          <a:prstGeom prst="rect">
            <a:avLst/>
          </a:prstGeom>
        </p:spPr>
      </p:pic>
      <p:sp>
        <p:nvSpPr>
          <p:cNvPr id="4" name="TextBox 3"/>
          <p:cNvSpPr txBox="1"/>
          <p:nvPr/>
        </p:nvSpPr>
        <p:spPr>
          <a:xfrm>
            <a:off x="3556000" y="2510261"/>
            <a:ext cx="5838140" cy="615553"/>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4000" kern="0" dirty="0">
                <a:solidFill>
                  <a:srgbClr val="F0AB00"/>
                </a:solidFill>
                <a:latin typeface="BentonSans Light"/>
                <a:ea typeface="Arial Unicode MS" pitchFamily="34" charset="-128"/>
                <a:cs typeface="BentonSans Light"/>
              </a:rPr>
              <a:t>i</a:t>
            </a:r>
            <a:r>
              <a:rPr lang="en-US" sz="4000" kern="0" dirty="0" smtClean="0">
                <a:solidFill>
                  <a:srgbClr val="F0AB00"/>
                </a:solidFill>
                <a:latin typeface="BentonSans Light"/>
                <a:ea typeface="Arial Unicode MS" pitchFamily="34" charset="-128"/>
                <a:cs typeface="BentonSans Light"/>
              </a:rPr>
              <a:t>s the key to innovation</a:t>
            </a:r>
            <a:endParaRPr lang="en-US" sz="4000" kern="0" dirty="0">
              <a:solidFill>
                <a:srgbClr val="F0AB00"/>
              </a:solidFill>
              <a:latin typeface="BentonSans Light"/>
              <a:ea typeface="Arial Unicode MS" pitchFamily="34" charset="-128"/>
              <a:cs typeface="BentonSans Light"/>
            </a:endParaRPr>
          </a:p>
        </p:txBody>
      </p:sp>
      <p:sp>
        <p:nvSpPr>
          <p:cNvPr id="5" name="TextBox 4"/>
          <p:cNvSpPr txBox="1"/>
          <p:nvPr/>
        </p:nvSpPr>
        <p:spPr>
          <a:xfrm>
            <a:off x="3556000" y="1282065"/>
            <a:ext cx="7269243" cy="1231106"/>
          </a:xfrm>
          <a:prstGeom prst="rect">
            <a:avLst/>
          </a:prstGeom>
          <a:noFill/>
        </p:spPr>
        <p:txBody>
          <a:bodyPr wrap="square" lIns="0" tIns="0" rIns="0" bIns="0" rtlCol="0">
            <a:spAutoFit/>
          </a:bodyPr>
          <a:lstStyle/>
          <a:p>
            <a:pPr fontAlgn="base">
              <a:spcBef>
                <a:spcPct val="50000"/>
              </a:spcBef>
              <a:spcAft>
                <a:spcPct val="0"/>
              </a:spcAft>
              <a:buClr>
                <a:srgbClr val="F0AB00"/>
              </a:buClr>
              <a:buSzPct val="80000"/>
            </a:pPr>
            <a:r>
              <a:rPr lang="en-US" sz="8000" kern="0" dirty="0" smtClean="0">
                <a:latin typeface="BentonSans Light"/>
                <a:ea typeface="Arial Unicode MS" pitchFamily="34" charset="-128"/>
                <a:cs typeface="BentonSans Light"/>
              </a:rPr>
              <a:t>Adoption</a:t>
            </a:r>
            <a:endParaRPr lang="en-US" sz="4000" kern="0" dirty="0">
              <a:solidFill>
                <a:schemeClr val="accent1"/>
              </a:solidFill>
              <a:latin typeface="BentonSans Light"/>
              <a:ea typeface="Arial Unicode MS" pitchFamily="34" charset="-128"/>
              <a:cs typeface="BentonSans Light"/>
            </a:endParaRPr>
          </a:p>
        </p:txBody>
      </p:sp>
    </p:spTree>
    <p:extLst>
      <p:ext uri="{BB962C8B-B14F-4D97-AF65-F5344CB8AC3E}">
        <p14:creationId xmlns:p14="http://schemas.microsoft.com/office/powerpoint/2010/main" val="12095188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SAP_Ariba_2016_16x9_black">
  <a:themeElements>
    <a:clrScheme name="SAP_colors_black_template">
      <a:dk1>
        <a:srgbClr val="000000"/>
      </a:dk1>
      <a:lt1>
        <a:srgbClr val="FFFFFF"/>
      </a:lt1>
      <a:dk2>
        <a:srgbClr val="CCCCCC"/>
      </a:dk2>
      <a:lt2>
        <a:srgbClr val="0076CB"/>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sz="2000" b="0" i="0" u="none" strike="noStrike" kern="0" cap="none" spc="0" normalizeH="0" baseline="0" noProof="0" dirty="0" err="1"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extLst>
    <a:ext uri="{05A4C25C-085E-4340-85A3-A5531E510DB2}">
      <thm15:themeFamily xmlns="" xmlns:thm15="http://schemas.microsoft.com/office/thememl/2012/main" name="SAP_16x9_black" id="{D816D25D-1DF5-4994-8606-0B35BBFD366D}" vid="{C1432CE9-AC12-4763-ACC8-140C87DB4D9C}"/>
    </a:ext>
  </a:extLst>
</a:theme>
</file>

<file path=ppt/theme/theme2.xml><?xml version="1.0" encoding="utf-8"?>
<a:theme xmlns:a="http://schemas.openxmlformats.org/drawingml/2006/main" name="Office Theme">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SAP_16x9_black</Template>
  <TotalTime>236</TotalTime>
  <Words>189</Words>
  <Application>Microsoft Macintosh PowerPoint</Application>
  <PresentationFormat>Custom</PresentationFormat>
  <Paragraphs>69</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SAP_Ariba_2016_16x9_black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SAP Ariba PPT Template</dc:title>
  <dc:creator>SAP</dc:creator>
  <cp:keywords>2016/16:9/black</cp:keywords>
  <cp:lastModifiedBy>John Holland, narrative</cp:lastModifiedBy>
  <cp:revision>65</cp:revision>
  <dcterms:created xsi:type="dcterms:W3CDTF">2015-10-14T11:21:43Z</dcterms:created>
  <dcterms:modified xsi:type="dcterms:W3CDTF">2016-03-10T17:23:23Z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-1048392223</vt:i4>
  </property>
  <property fmtid="{D5CDD505-2E9C-101B-9397-08002B2CF9AE}" pid="3" name="_NewReviewCycle">
    <vt:lpwstr/>
  </property>
  <property fmtid="{D5CDD505-2E9C-101B-9397-08002B2CF9AE}" pid="4" name="_EmailSubject">
    <vt:lpwstr>SAP Ariba Live Mainstage PPT Template</vt:lpwstr>
  </property>
  <property fmtid="{D5CDD505-2E9C-101B-9397-08002B2CF9AE}" pid="5" name="_AuthorEmail">
    <vt:lpwstr>rory.katz@sap.com</vt:lpwstr>
  </property>
  <property fmtid="{D5CDD505-2E9C-101B-9397-08002B2CF9AE}" pid="6" name="_AuthorEmailDisplayName">
    <vt:lpwstr>Katz, Rory</vt:lpwstr>
  </property>
  <property fmtid="{D5CDD505-2E9C-101B-9397-08002B2CF9AE}" pid="7" name="_PreviousAdHocReviewCycleID">
    <vt:i4>-573482805</vt:i4>
  </property>
</Properties>
</file>