
<file path=[Content_Types].xml><?xml version="1.0" encoding="utf-8"?>
<Types xmlns="http://schemas.openxmlformats.org/package/2006/content-types">
  <Default Extension="xml" ContentType="application/xml"/>
  <Default Extension="png" ContentType="image/png"/>
  <Default Extension="rels" ContentType="application/vnd.openxmlformats-package.relationships+xml"/>
  <Default Extension="emf" ContentType="image/x-emf"/>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0" r:id="rId1"/>
  </p:sldMasterIdLst>
  <p:notesMasterIdLst>
    <p:notesMasterId r:id="rId63"/>
  </p:notesMasterIdLst>
  <p:handoutMasterIdLst>
    <p:handoutMasterId r:id="rId64"/>
  </p:handoutMasterIdLst>
  <p:sldIdLst>
    <p:sldId id="303" r:id="rId2"/>
    <p:sldId id="454" r:id="rId3"/>
    <p:sldId id="483" r:id="rId4"/>
    <p:sldId id="561" r:id="rId5"/>
    <p:sldId id="739" r:id="rId6"/>
    <p:sldId id="711" r:id="rId7"/>
    <p:sldId id="756" r:id="rId8"/>
    <p:sldId id="710" r:id="rId9"/>
    <p:sldId id="757" r:id="rId10"/>
    <p:sldId id="620" r:id="rId11"/>
    <p:sldId id="667" r:id="rId12"/>
    <p:sldId id="712" r:id="rId13"/>
    <p:sldId id="742" r:id="rId14"/>
    <p:sldId id="740" r:id="rId15"/>
    <p:sldId id="741" r:id="rId16"/>
    <p:sldId id="713" r:id="rId17"/>
    <p:sldId id="743" r:id="rId18"/>
    <p:sldId id="744" r:id="rId19"/>
    <p:sldId id="746" r:id="rId20"/>
    <p:sldId id="745" r:id="rId21"/>
    <p:sldId id="747" r:id="rId22"/>
    <p:sldId id="715" r:id="rId23"/>
    <p:sldId id="748" r:id="rId24"/>
    <p:sldId id="749" r:id="rId25"/>
    <p:sldId id="750" r:id="rId26"/>
    <p:sldId id="716" r:id="rId27"/>
    <p:sldId id="751" r:id="rId28"/>
    <p:sldId id="752" r:id="rId29"/>
    <p:sldId id="753" r:id="rId30"/>
    <p:sldId id="754" r:id="rId31"/>
    <p:sldId id="755" r:id="rId32"/>
    <p:sldId id="717" r:id="rId33"/>
    <p:sldId id="759" r:id="rId34"/>
    <p:sldId id="688" r:id="rId35"/>
    <p:sldId id="692" r:id="rId36"/>
    <p:sldId id="758" r:id="rId37"/>
    <p:sldId id="693" r:id="rId38"/>
    <p:sldId id="761" r:id="rId39"/>
    <p:sldId id="787" r:id="rId40"/>
    <p:sldId id="760" r:id="rId41"/>
    <p:sldId id="698" r:id="rId42"/>
    <p:sldId id="763" r:id="rId43"/>
    <p:sldId id="726" r:id="rId44"/>
    <p:sldId id="764" r:id="rId45"/>
    <p:sldId id="704" r:id="rId46"/>
    <p:sldId id="706" r:id="rId47"/>
    <p:sldId id="765" r:id="rId48"/>
    <p:sldId id="774" r:id="rId49"/>
    <p:sldId id="775" r:id="rId50"/>
    <p:sldId id="780" r:id="rId51"/>
    <p:sldId id="777" r:id="rId52"/>
    <p:sldId id="778" r:id="rId53"/>
    <p:sldId id="781" r:id="rId54"/>
    <p:sldId id="782" r:id="rId55"/>
    <p:sldId id="783" r:id="rId56"/>
    <p:sldId id="785" r:id="rId57"/>
    <p:sldId id="769" r:id="rId58"/>
    <p:sldId id="770" r:id="rId59"/>
    <p:sldId id="772" r:id="rId60"/>
    <p:sldId id="773" r:id="rId61"/>
    <p:sldId id="322" r:id="rId62"/>
  </p:sldIdLst>
  <p:sldSz cx="9144000" cy="5143500" type="screen16x9"/>
  <p:notesSz cx="6858000" cy="9144000"/>
  <p:defaultTextStyle>
    <a:defPPr>
      <a:defRPr lang="en-US"/>
    </a:defPPr>
    <a:lvl1pPr algn="ctr" rtl="0" fontAlgn="base">
      <a:spcBef>
        <a:spcPct val="0"/>
      </a:spcBef>
      <a:spcAft>
        <a:spcPct val="0"/>
      </a:spcAft>
      <a:defRPr sz="2300" kern="1200">
        <a:solidFill>
          <a:schemeClr val="tx1"/>
        </a:solidFill>
        <a:latin typeface="Helvetica Light" charset="0"/>
        <a:ea typeface="ヒラギノ角ゴ ProN W3" charset="0"/>
        <a:cs typeface="ヒラギノ角ゴ ProN W3" charset="0"/>
        <a:sym typeface="Helvetica Light" charset="0"/>
      </a:defRPr>
    </a:lvl1pPr>
    <a:lvl2pPr marL="286984" algn="ctr" rtl="0" fontAlgn="base">
      <a:spcBef>
        <a:spcPct val="0"/>
      </a:spcBef>
      <a:spcAft>
        <a:spcPct val="0"/>
      </a:spcAft>
      <a:defRPr sz="2300" kern="1200">
        <a:solidFill>
          <a:schemeClr val="tx1"/>
        </a:solidFill>
        <a:latin typeface="Helvetica Light" charset="0"/>
        <a:ea typeface="ヒラギノ角ゴ ProN W3" charset="0"/>
        <a:cs typeface="ヒラギノ角ゴ ProN W3" charset="0"/>
        <a:sym typeface="Helvetica Light" charset="0"/>
      </a:defRPr>
    </a:lvl2pPr>
    <a:lvl3pPr marL="573969" algn="ctr" rtl="0" fontAlgn="base">
      <a:spcBef>
        <a:spcPct val="0"/>
      </a:spcBef>
      <a:spcAft>
        <a:spcPct val="0"/>
      </a:spcAft>
      <a:defRPr sz="2300" kern="1200">
        <a:solidFill>
          <a:schemeClr val="tx1"/>
        </a:solidFill>
        <a:latin typeface="Helvetica Light" charset="0"/>
        <a:ea typeface="ヒラギノ角ゴ ProN W3" charset="0"/>
        <a:cs typeface="ヒラギノ角ゴ ProN W3" charset="0"/>
        <a:sym typeface="Helvetica Light" charset="0"/>
      </a:defRPr>
    </a:lvl3pPr>
    <a:lvl4pPr marL="860953" algn="ctr" rtl="0" fontAlgn="base">
      <a:spcBef>
        <a:spcPct val="0"/>
      </a:spcBef>
      <a:spcAft>
        <a:spcPct val="0"/>
      </a:spcAft>
      <a:defRPr sz="2300" kern="1200">
        <a:solidFill>
          <a:schemeClr val="tx1"/>
        </a:solidFill>
        <a:latin typeface="Helvetica Light" charset="0"/>
        <a:ea typeface="ヒラギノ角ゴ ProN W3" charset="0"/>
        <a:cs typeface="ヒラギノ角ゴ ProN W3" charset="0"/>
        <a:sym typeface="Helvetica Light" charset="0"/>
      </a:defRPr>
    </a:lvl4pPr>
    <a:lvl5pPr marL="1147938" algn="ctr" rtl="0" fontAlgn="base">
      <a:spcBef>
        <a:spcPct val="0"/>
      </a:spcBef>
      <a:spcAft>
        <a:spcPct val="0"/>
      </a:spcAft>
      <a:defRPr sz="2300" kern="1200">
        <a:solidFill>
          <a:schemeClr val="tx1"/>
        </a:solidFill>
        <a:latin typeface="Helvetica Light" charset="0"/>
        <a:ea typeface="ヒラギノ角ゴ ProN W3" charset="0"/>
        <a:cs typeface="ヒラギノ角ゴ ProN W3" charset="0"/>
        <a:sym typeface="Helvetica Light" charset="0"/>
      </a:defRPr>
    </a:lvl5pPr>
    <a:lvl6pPr marL="1434922" algn="l" defTabSz="286984" rtl="0" eaLnBrk="1" latinLnBrk="0" hangingPunct="1">
      <a:defRPr sz="2300" kern="1200">
        <a:solidFill>
          <a:schemeClr val="tx1"/>
        </a:solidFill>
        <a:latin typeface="Helvetica Light" charset="0"/>
        <a:ea typeface="ヒラギノ角ゴ ProN W3" charset="0"/>
        <a:cs typeface="ヒラギノ角ゴ ProN W3" charset="0"/>
        <a:sym typeface="Helvetica Light" charset="0"/>
      </a:defRPr>
    </a:lvl6pPr>
    <a:lvl7pPr marL="1721907" algn="l" defTabSz="286984" rtl="0" eaLnBrk="1" latinLnBrk="0" hangingPunct="1">
      <a:defRPr sz="2300" kern="1200">
        <a:solidFill>
          <a:schemeClr val="tx1"/>
        </a:solidFill>
        <a:latin typeface="Helvetica Light" charset="0"/>
        <a:ea typeface="ヒラギノ角ゴ ProN W3" charset="0"/>
        <a:cs typeface="ヒラギノ角ゴ ProN W3" charset="0"/>
        <a:sym typeface="Helvetica Light" charset="0"/>
      </a:defRPr>
    </a:lvl7pPr>
    <a:lvl8pPr marL="2008891" algn="l" defTabSz="286984" rtl="0" eaLnBrk="1" latinLnBrk="0" hangingPunct="1">
      <a:defRPr sz="2300" kern="1200">
        <a:solidFill>
          <a:schemeClr val="tx1"/>
        </a:solidFill>
        <a:latin typeface="Helvetica Light" charset="0"/>
        <a:ea typeface="ヒラギノ角ゴ ProN W3" charset="0"/>
        <a:cs typeface="ヒラギノ角ゴ ProN W3" charset="0"/>
        <a:sym typeface="Helvetica Light" charset="0"/>
      </a:defRPr>
    </a:lvl8pPr>
    <a:lvl9pPr marL="2295876" algn="l" defTabSz="286984" rtl="0" eaLnBrk="1" latinLnBrk="0" hangingPunct="1">
      <a:defRPr sz="2300" kern="1200">
        <a:solidFill>
          <a:schemeClr val="tx1"/>
        </a:solidFill>
        <a:latin typeface="Helvetica Light" charset="0"/>
        <a:ea typeface="ヒラギノ角ゴ ProN W3" charset="0"/>
        <a:cs typeface="ヒラギノ角ゴ ProN W3" charset="0"/>
        <a:sym typeface="Helvetica Light" charset="0"/>
      </a:defRPr>
    </a:lvl9pPr>
  </p:defaultTextStyle>
  <p:extLst>
    <p:ext uri="{EFAFB233-063F-42B5-8137-9DF3F51BA10A}">
      <p15:sldGuideLst xmlns:p15="http://schemas.microsoft.com/office/powerpoint/2012/main">
        <p15:guide id="1" orient="horz" pos="2025">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ravis Kurtz" initials="" lastIdx="0" clrIdx="0"/>
  <p:cmAuthor id="7" name="John Holland" initials="JH" lastIdx="4" clrIdx="7"/>
  <p:cmAuthor id="1" name="Lee Ziegler" initials="" lastIdx="5" clrIdx="1"/>
  <p:cmAuthor id="2" name="Scott Grand" initials="SG" lastIdx="22" clrIdx="2"/>
  <p:cmAuthor id="3" name="Microsoft Office User" initials="MOU" lastIdx="6" clrIdx="3"/>
  <p:cmAuthor id="4" name="Alain McHugh" initials="AM" lastIdx="23" clrIdx="4"/>
  <p:cmAuthor id="5" name="Microsoft Office User" initials="Office" lastIdx="24" clrIdx="5"/>
  <p:cmAuthor id="6" name="Lee Ziegler" initials="LJZ" lastIdx="5" clrIdx="6"/>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FEE53"/>
    <a:srgbClr val="00B050"/>
    <a:srgbClr val="FFFF15"/>
    <a:srgbClr val="6A5BC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532" autoAdjust="0"/>
    <p:restoredTop sz="92599" autoAdjust="0"/>
  </p:normalViewPr>
  <p:slideViewPr>
    <p:cSldViewPr snapToGrid="0" showGuides="1">
      <p:cViewPr>
        <p:scale>
          <a:sx n="116" d="100"/>
          <a:sy n="116" d="100"/>
        </p:scale>
        <p:origin x="1488" y="208"/>
      </p:cViewPr>
      <p:guideLst>
        <p:guide orient="horz" pos="2025"/>
        <p:guide pos="2880"/>
      </p:guideLst>
    </p:cSldViewPr>
  </p:slideViewPr>
  <p:outlineViewPr>
    <p:cViewPr>
      <p:scale>
        <a:sx n="33" d="100"/>
        <a:sy n="33" d="100"/>
      </p:scale>
      <p:origin x="0" y="-2688"/>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99" d="100"/>
          <a:sy n="99" d="100"/>
        </p:scale>
        <p:origin x="-3552" y="-10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notesMaster" Target="notesMasters/notesMaster1.xml"/><Relationship Id="rId64" Type="http://schemas.openxmlformats.org/officeDocument/2006/relationships/handoutMaster" Target="handoutMasters/handoutMaster1.xml"/><Relationship Id="rId65" Type="http://schemas.openxmlformats.org/officeDocument/2006/relationships/commentAuthors" Target="commentAuthors.xml"/><Relationship Id="rId66" Type="http://schemas.openxmlformats.org/officeDocument/2006/relationships/presProps" Target="presProps.xml"/><Relationship Id="rId67" Type="http://schemas.openxmlformats.org/officeDocument/2006/relationships/viewProps" Target="viewProps.xml"/><Relationship Id="rId68" Type="http://schemas.openxmlformats.org/officeDocument/2006/relationships/theme" Target="theme/theme1.xml"/><Relationship Id="rId69" Type="http://schemas.openxmlformats.org/officeDocument/2006/relationships/tableStyles" Target="tableStyle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Regular"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470B7A0-1B92-E245-A1AE-A9E5A74F3052}" type="datetimeFigureOut">
              <a:rPr lang="en-US" smtClean="0">
                <a:latin typeface="Arial Regular" charset="0"/>
              </a:rPr>
              <a:t>1/10/20</a:t>
            </a:fld>
            <a:endParaRPr lang="en-US" dirty="0">
              <a:latin typeface="Arial Regular"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Arial Regular"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638AE3C-19C4-4342-8DBD-BC3D7A13137C}" type="slidenum">
              <a:rPr lang="en-US" smtClean="0">
                <a:latin typeface="Arial Regular" charset="0"/>
              </a:rPr>
              <a:t>‹#›</a:t>
            </a:fld>
            <a:endParaRPr lang="en-US" dirty="0">
              <a:latin typeface="Arial Regular" charset="0"/>
            </a:endParaRPr>
          </a:p>
        </p:txBody>
      </p:sp>
    </p:spTree>
    <p:extLst>
      <p:ext uri="{BB962C8B-B14F-4D97-AF65-F5344CB8AC3E}">
        <p14:creationId xmlns:p14="http://schemas.microsoft.com/office/powerpoint/2010/main" val="137554667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b="0" i="0">
                <a:latin typeface="Arial Regular"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b="0" i="0">
                <a:latin typeface="Arial Regular" charset="0"/>
              </a:defRPr>
            </a:lvl1pPr>
          </a:lstStyle>
          <a:p>
            <a:fld id="{A7BC44E6-A356-6A49-9395-515C5475FCA9}" type="datetimeFigureOut">
              <a:rPr lang="en-US" smtClean="0"/>
              <a:pPr/>
              <a:t>1/10/20</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b="0" i="0">
                <a:latin typeface="Arial Regular" charset="0"/>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i="0">
                <a:latin typeface="Arial Regular" charset="0"/>
              </a:defRPr>
            </a:lvl1pPr>
          </a:lstStyle>
          <a:p>
            <a:fld id="{652063E0-446A-AD43-AED6-B54D6CFB9878}" type="slidenum">
              <a:rPr lang="en-US" smtClean="0"/>
              <a:pPr/>
              <a:t>‹#›</a:t>
            </a:fld>
            <a:endParaRPr lang="en-US" dirty="0"/>
          </a:p>
        </p:txBody>
      </p:sp>
    </p:spTree>
    <p:extLst>
      <p:ext uri="{BB962C8B-B14F-4D97-AF65-F5344CB8AC3E}">
        <p14:creationId xmlns:p14="http://schemas.microsoft.com/office/powerpoint/2010/main" val="334542462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2063E0-446A-AD43-AED6-B54D6CFB9878}" type="slidenum">
              <a:rPr lang="en-US" smtClean="0"/>
              <a:pPr/>
              <a:t>12</a:t>
            </a:fld>
            <a:endParaRPr lang="en-US" dirty="0"/>
          </a:p>
        </p:txBody>
      </p:sp>
    </p:spTree>
    <p:extLst>
      <p:ext uri="{BB962C8B-B14F-4D97-AF65-F5344CB8AC3E}">
        <p14:creationId xmlns:p14="http://schemas.microsoft.com/office/powerpoint/2010/main" val="13854937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2063E0-446A-AD43-AED6-B54D6CFB9878}" type="slidenum">
              <a:rPr lang="en-US" smtClean="0"/>
              <a:pPr/>
              <a:t>21</a:t>
            </a:fld>
            <a:endParaRPr lang="en-US" dirty="0"/>
          </a:p>
        </p:txBody>
      </p:sp>
    </p:spTree>
    <p:extLst>
      <p:ext uri="{BB962C8B-B14F-4D97-AF65-F5344CB8AC3E}">
        <p14:creationId xmlns:p14="http://schemas.microsoft.com/office/powerpoint/2010/main" val="5509597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2063E0-446A-AD43-AED6-B54D6CFB9878}" type="slidenum">
              <a:rPr lang="en-US" smtClean="0"/>
              <a:pPr/>
              <a:t>22</a:t>
            </a:fld>
            <a:endParaRPr lang="en-US" dirty="0"/>
          </a:p>
        </p:txBody>
      </p:sp>
    </p:spTree>
    <p:extLst>
      <p:ext uri="{BB962C8B-B14F-4D97-AF65-F5344CB8AC3E}">
        <p14:creationId xmlns:p14="http://schemas.microsoft.com/office/powerpoint/2010/main" val="20525087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2063E0-446A-AD43-AED6-B54D6CFB9878}" type="slidenum">
              <a:rPr lang="en-US" smtClean="0"/>
              <a:pPr/>
              <a:t>23</a:t>
            </a:fld>
            <a:endParaRPr lang="en-US" dirty="0"/>
          </a:p>
        </p:txBody>
      </p:sp>
    </p:spTree>
    <p:extLst>
      <p:ext uri="{BB962C8B-B14F-4D97-AF65-F5344CB8AC3E}">
        <p14:creationId xmlns:p14="http://schemas.microsoft.com/office/powerpoint/2010/main" val="2597116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2063E0-446A-AD43-AED6-B54D6CFB9878}" type="slidenum">
              <a:rPr lang="en-US" smtClean="0"/>
              <a:pPr/>
              <a:t>24</a:t>
            </a:fld>
            <a:endParaRPr lang="en-US" dirty="0"/>
          </a:p>
        </p:txBody>
      </p:sp>
    </p:spTree>
    <p:extLst>
      <p:ext uri="{BB962C8B-B14F-4D97-AF65-F5344CB8AC3E}">
        <p14:creationId xmlns:p14="http://schemas.microsoft.com/office/powerpoint/2010/main" val="7235877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2063E0-446A-AD43-AED6-B54D6CFB9878}" type="slidenum">
              <a:rPr lang="en-US" smtClean="0"/>
              <a:pPr/>
              <a:t>25</a:t>
            </a:fld>
            <a:endParaRPr lang="en-US" dirty="0"/>
          </a:p>
        </p:txBody>
      </p:sp>
    </p:spTree>
    <p:extLst>
      <p:ext uri="{BB962C8B-B14F-4D97-AF65-F5344CB8AC3E}">
        <p14:creationId xmlns:p14="http://schemas.microsoft.com/office/powerpoint/2010/main" val="10490579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2063E0-446A-AD43-AED6-B54D6CFB9878}" type="slidenum">
              <a:rPr lang="en-US" smtClean="0"/>
              <a:pPr/>
              <a:t>26</a:t>
            </a:fld>
            <a:endParaRPr lang="en-US" dirty="0"/>
          </a:p>
        </p:txBody>
      </p:sp>
    </p:spTree>
    <p:extLst>
      <p:ext uri="{BB962C8B-B14F-4D97-AF65-F5344CB8AC3E}">
        <p14:creationId xmlns:p14="http://schemas.microsoft.com/office/powerpoint/2010/main" val="4999297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2063E0-446A-AD43-AED6-B54D6CFB9878}" type="slidenum">
              <a:rPr lang="en-US" smtClean="0"/>
              <a:pPr/>
              <a:t>27</a:t>
            </a:fld>
            <a:endParaRPr lang="en-US" dirty="0"/>
          </a:p>
        </p:txBody>
      </p:sp>
    </p:spTree>
    <p:extLst>
      <p:ext uri="{BB962C8B-B14F-4D97-AF65-F5344CB8AC3E}">
        <p14:creationId xmlns:p14="http://schemas.microsoft.com/office/powerpoint/2010/main" val="15881351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2063E0-446A-AD43-AED6-B54D6CFB9878}" type="slidenum">
              <a:rPr lang="en-US" smtClean="0"/>
              <a:pPr/>
              <a:t>28</a:t>
            </a:fld>
            <a:endParaRPr lang="en-US" dirty="0"/>
          </a:p>
        </p:txBody>
      </p:sp>
    </p:spTree>
    <p:extLst>
      <p:ext uri="{BB962C8B-B14F-4D97-AF65-F5344CB8AC3E}">
        <p14:creationId xmlns:p14="http://schemas.microsoft.com/office/powerpoint/2010/main" val="15302102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2063E0-446A-AD43-AED6-B54D6CFB9878}" type="slidenum">
              <a:rPr lang="en-US" smtClean="0"/>
              <a:pPr/>
              <a:t>29</a:t>
            </a:fld>
            <a:endParaRPr lang="en-US" dirty="0"/>
          </a:p>
        </p:txBody>
      </p:sp>
    </p:spTree>
    <p:extLst>
      <p:ext uri="{BB962C8B-B14F-4D97-AF65-F5344CB8AC3E}">
        <p14:creationId xmlns:p14="http://schemas.microsoft.com/office/powerpoint/2010/main" val="922679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2063E0-446A-AD43-AED6-B54D6CFB9878}" type="slidenum">
              <a:rPr lang="en-US" smtClean="0"/>
              <a:pPr/>
              <a:t>30</a:t>
            </a:fld>
            <a:endParaRPr lang="en-US" dirty="0"/>
          </a:p>
        </p:txBody>
      </p:sp>
    </p:spTree>
    <p:extLst>
      <p:ext uri="{BB962C8B-B14F-4D97-AF65-F5344CB8AC3E}">
        <p14:creationId xmlns:p14="http://schemas.microsoft.com/office/powerpoint/2010/main" val="11031068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2063E0-446A-AD43-AED6-B54D6CFB9878}" type="slidenum">
              <a:rPr lang="en-US" smtClean="0"/>
              <a:pPr/>
              <a:t>13</a:t>
            </a:fld>
            <a:endParaRPr lang="en-US" dirty="0"/>
          </a:p>
        </p:txBody>
      </p:sp>
    </p:spTree>
    <p:extLst>
      <p:ext uri="{BB962C8B-B14F-4D97-AF65-F5344CB8AC3E}">
        <p14:creationId xmlns:p14="http://schemas.microsoft.com/office/powerpoint/2010/main" val="7003730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2063E0-446A-AD43-AED6-B54D6CFB9878}" type="slidenum">
              <a:rPr lang="en-US" smtClean="0"/>
              <a:pPr/>
              <a:t>31</a:t>
            </a:fld>
            <a:endParaRPr lang="en-US" dirty="0"/>
          </a:p>
        </p:txBody>
      </p:sp>
    </p:spTree>
    <p:extLst>
      <p:ext uri="{BB962C8B-B14F-4D97-AF65-F5344CB8AC3E}">
        <p14:creationId xmlns:p14="http://schemas.microsoft.com/office/powerpoint/2010/main" val="17688282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2063E0-446A-AD43-AED6-B54D6CFB9878}" type="slidenum">
              <a:rPr lang="en-US" smtClean="0"/>
              <a:pPr/>
              <a:t>32</a:t>
            </a:fld>
            <a:endParaRPr lang="en-US" dirty="0"/>
          </a:p>
        </p:txBody>
      </p:sp>
    </p:spTree>
    <p:extLst>
      <p:ext uri="{BB962C8B-B14F-4D97-AF65-F5344CB8AC3E}">
        <p14:creationId xmlns:p14="http://schemas.microsoft.com/office/powerpoint/2010/main" val="7576842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2063E0-446A-AD43-AED6-B54D6CFB9878}" type="slidenum">
              <a:rPr lang="en-US" smtClean="0"/>
              <a:pPr/>
              <a:t>58</a:t>
            </a:fld>
            <a:endParaRPr lang="en-US" dirty="0"/>
          </a:p>
        </p:txBody>
      </p:sp>
    </p:spTree>
    <p:extLst>
      <p:ext uri="{BB962C8B-B14F-4D97-AF65-F5344CB8AC3E}">
        <p14:creationId xmlns:p14="http://schemas.microsoft.com/office/powerpoint/2010/main" val="18917855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2063E0-446A-AD43-AED6-B54D6CFB9878}" type="slidenum">
              <a:rPr lang="en-US" smtClean="0"/>
              <a:pPr/>
              <a:t>59</a:t>
            </a:fld>
            <a:endParaRPr lang="en-US" dirty="0"/>
          </a:p>
        </p:txBody>
      </p:sp>
    </p:spTree>
    <p:extLst>
      <p:ext uri="{BB962C8B-B14F-4D97-AF65-F5344CB8AC3E}">
        <p14:creationId xmlns:p14="http://schemas.microsoft.com/office/powerpoint/2010/main" val="64001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chemeClr val="bg1"/>
              </a:solidFill>
            </a:endParaRPr>
          </a:p>
        </p:txBody>
      </p:sp>
      <p:sp>
        <p:nvSpPr>
          <p:cNvPr id="4" name="Slide Number Placeholder 3"/>
          <p:cNvSpPr>
            <a:spLocks noGrp="1"/>
          </p:cNvSpPr>
          <p:nvPr>
            <p:ph type="sldNum" sz="quarter" idx="10"/>
          </p:nvPr>
        </p:nvSpPr>
        <p:spPr/>
        <p:txBody>
          <a:bodyPr/>
          <a:lstStyle/>
          <a:p>
            <a:fld id="{652063E0-446A-AD43-AED6-B54D6CFB9878}" type="slidenum">
              <a:rPr lang="en-US" smtClean="0"/>
              <a:t>61</a:t>
            </a:fld>
            <a:endParaRPr lang="en-US" dirty="0"/>
          </a:p>
        </p:txBody>
      </p:sp>
    </p:spTree>
    <p:extLst>
      <p:ext uri="{BB962C8B-B14F-4D97-AF65-F5344CB8AC3E}">
        <p14:creationId xmlns:p14="http://schemas.microsoft.com/office/powerpoint/2010/main" val="28537433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2063E0-446A-AD43-AED6-B54D6CFB9878}" type="slidenum">
              <a:rPr lang="en-US" smtClean="0"/>
              <a:pPr/>
              <a:t>14</a:t>
            </a:fld>
            <a:endParaRPr lang="en-US" dirty="0"/>
          </a:p>
        </p:txBody>
      </p:sp>
    </p:spTree>
    <p:extLst>
      <p:ext uri="{BB962C8B-B14F-4D97-AF65-F5344CB8AC3E}">
        <p14:creationId xmlns:p14="http://schemas.microsoft.com/office/powerpoint/2010/main" val="7904582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2063E0-446A-AD43-AED6-B54D6CFB9878}" type="slidenum">
              <a:rPr lang="en-US" smtClean="0"/>
              <a:pPr/>
              <a:t>15</a:t>
            </a:fld>
            <a:endParaRPr lang="en-US" dirty="0"/>
          </a:p>
        </p:txBody>
      </p:sp>
    </p:spTree>
    <p:extLst>
      <p:ext uri="{BB962C8B-B14F-4D97-AF65-F5344CB8AC3E}">
        <p14:creationId xmlns:p14="http://schemas.microsoft.com/office/powerpoint/2010/main" val="11217853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2063E0-446A-AD43-AED6-B54D6CFB9878}" type="slidenum">
              <a:rPr lang="en-US" smtClean="0"/>
              <a:pPr/>
              <a:t>16</a:t>
            </a:fld>
            <a:endParaRPr lang="en-US" dirty="0"/>
          </a:p>
        </p:txBody>
      </p:sp>
    </p:spTree>
    <p:extLst>
      <p:ext uri="{BB962C8B-B14F-4D97-AF65-F5344CB8AC3E}">
        <p14:creationId xmlns:p14="http://schemas.microsoft.com/office/powerpoint/2010/main" val="14536793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2063E0-446A-AD43-AED6-B54D6CFB9878}" type="slidenum">
              <a:rPr lang="en-US" smtClean="0"/>
              <a:pPr/>
              <a:t>17</a:t>
            </a:fld>
            <a:endParaRPr lang="en-US" dirty="0"/>
          </a:p>
        </p:txBody>
      </p:sp>
    </p:spTree>
    <p:extLst>
      <p:ext uri="{BB962C8B-B14F-4D97-AF65-F5344CB8AC3E}">
        <p14:creationId xmlns:p14="http://schemas.microsoft.com/office/powerpoint/2010/main" val="9705226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2063E0-446A-AD43-AED6-B54D6CFB9878}" type="slidenum">
              <a:rPr lang="en-US" smtClean="0"/>
              <a:pPr/>
              <a:t>18</a:t>
            </a:fld>
            <a:endParaRPr lang="en-US" dirty="0"/>
          </a:p>
        </p:txBody>
      </p:sp>
    </p:spTree>
    <p:extLst>
      <p:ext uri="{BB962C8B-B14F-4D97-AF65-F5344CB8AC3E}">
        <p14:creationId xmlns:p14="http://schemas.microsoft.com/office/powerpoint/2010/main" val="17051699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2063E0-446A-AD43-AED6-B54D6CFB9878}" type="slidenum">
              <a:rPr lang="en-US" smtClean="0"/>
              <a:pPr/>
              <a:t>19</a:t>
            </a:fld>
            <a:endParaRPr lang="en-US" dirty="0"/>
          </a:p>
        </p:txBody>
      </p:sp>
    </p:spTree>
    <p:extLst>
      <p:ext uri="{BB962C8B-B14F-4D97-AF65-F5344CB8AC3E}">
        <p14:creationId xmlns:p14="http://schemas.microsoft.com/office/powerpoint/2010/main" val="13900343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2063E0-446A-AD43-AED6-B54D6CFB9878}" type="slidenum">
              <a:rPr lang="en-US" smtClean="0"/>
              <a:pPr/>
              <a:t>20</a:t>
            </a:fld>
            <a:endParaRPr lang="en-US" dirty="0"/>
          </a:p>
        </p:txBody>
      </p:sp>
    </p:spTree>
    <p:extLst>
      <p:ext uri="{BB962C8B-B14F-4D97-AF65-F5344CB8AC3E}">
        <p14:creationId xmlns:p14="http://schemas.microsoft.com/office/powerpoint/2010/main" val="7436993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emf"/></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5" y="1509397"/>
            <a:ext cx="3931708" cy="1102537"/>
          </a:xfrm>
        </p:spPr>
        <p:txBody>
          <a:bodyPr/>
          <a:lstStyle>
            <a:lvl1pPr algn="r">
              <a:defRPr/>
            </a:lvl1pPr>
          </a:lstStyle>
          <a:p>
            <a:r>
              <a:rPr lang="en-US" dirty="0"/>
              <a:t>Click to edit Master title style</a:t>
            </a:r>
          </a:p>
        </p:txBody>
      </p:sp>
      <p:sp>
        <p:nvSpPr>
          <p:cNvPr id="3" name="Subtitle 2"/>
          <p:cNvSpPr>
            <a:spLocks noGrp="1"/>
          </p:cNvSpPr>
          <p:nvPr>
            <p:ph type="subTitle" idx="1"/>
          </p:nvPr>
        </p:nvSpPr>
        <p:spPr>
          <a:xfrm>
            <a:off x="660797" y="2824572"/>
            <a:ext cx="3956266" cy="1314338"/>
          </a:xfrm>
        </p:spPr>
        <p:txBody>
          <a:bodyPr/>
          <a:lstStyle>
            <a:lvl1pPr marL="0" indent="0" algn="r">
              <a:buNone/>
              <a:defRPr/>
            </a:lvl1pPr>
            <a:lvl2pPr marL="286984" indent="0" algn="ctr">
              <a:buNone/>
              <a:defRPr/>
            </a:lvl2pPr>
            <a:lvl3pPr marL="573969" indent="0" algn="ctr">
              <a:buNone/>
              <a:defRPr/>
            </a:lvl3pPr>
            <a:lvl4pPr marL="860953" indent="0" algn="ctr">
              <a:buNone/>
              <a:defRPr/>
            </a:lvl4pPr>
            <a:lvl5pPr marL="1147938" indent="0" algn="ctr">
              <a:buNone/>
              <a:defRPr/>
            </a:lvl5pPr>
            <a:lvl6pPr marL="1434922" indent="0" algn="ctr">
              <a:buNone/>
              <a:defRPr/>
            </a:lvl6pPr>
            <a:lvl7pPr marL="1721907" indent="0" algn="ctr">
              <a:buNone/>
              <a:defRPr/>
            </a:lvl7pPr>
            <a:lvl8pPr marL="2008891" indent="0" algn="ctr">
              <a:buNone/>
              <a:defRPr/>
            </a:lvl8pPr>
            <a:lvl9pPr marL="2295876" indent="0" algn="ctr">
              <a:buNone/>
              <a:defRPr/>
            </a:lvl9pPr>
          </a:lstStyle>
          <a:p>
            <a:r>
              <a:rPr lang="en-US" dirty="0"/>
              <a:t>Click to edit Master subtitle style</a:t>
            </a:r>
          </a:p>
        </p:txBody>
      </p:sp>
      <p:grpSp>
        <p:nvGrpSpPr>
          <p:cNvPr id="11" name="Group 10"/>
          <p:cNvGrpSpPr/>
          <p:nvPr userDrawn="1"/>
        </p:nvGrpSpPr>
        <p:grpSpPr>
          <a:xfrm>
            <a:off x="7035800" y="4794178"/>
            <a:ext cx="2108200" cy="168500"/>
            <a:chOff x="7035800" y="4841650"/>
            <a:chExt cx="2108200" cy="168500"/>
          </a:xfrm>
        </p:grpSpPr>
        <p:pic>
          <p:nvPicPr>
            <p:cNvPr id="9" name="Picture 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035800" y="4841650"/>
              <a:ext cx="812800" cy="160271"/>
            </a:xfrm>
            <a:prstGeom prst="rect">
              <a:avLst/>
            </a:prstGeom>
          </p:spPr>
        </p:pic>
        <p:sp>
          <p:nvSpPr>
            <p:cNvPr id="10" name="Rectangle 9"/>
            <p:cNvSpPr/>
            <p:nvPr userDrawn="1"/>
          </p:nvSpPr>
          <p:spPr bwMode="auto">
            <a:xfrm>
              <a:off x="7924800" y="4857750"/>
              <a:ext cx="1219200" cy="152400"/>
            </a:xfrm>
            <a:prstGeom prst="rect">
              <a:avLst/>
            </a:prstGeom>
            <a:solidFill>
              <a:schemeClr val="accent1"/>
            </a:solidFill>
            <a:ln>
              <a:no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dirty="0">
                <a:ln>
                  <a:noFill/>
                </a:ln>
                <a:solidFill>
                  <a:schemeClr val="accent1"/>
                </a:solidFill>
                <a:effectLst/>
                <a:latin typeface="Arial Regular" charset="0"/>
                <a:ea typeface="ヒラギノ角ゴ ProN W3" charset="0"/>
                <a:cs typeface="ヒラギノ角ゴ ProN W3" charset="0"/>
                <a:sym typeface="Helvetica Light" charset="0"/>
              </a:endParaRPr>
            </a:p>
          </p:txBody>
        </p:sp>
      </p:grpSp>
    </p:spTree>
    <p:extLst>
      <p:ext uri="{BB962C8B-B14F-4D97-AF65-F5344CB8AC3E}">
        <p14:creationId xmlns:p14="http://schemas.microsoft.com/office/powerpoint/2010/main" val="3927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Gray Blank">
    <p:spTree>
      <p:nvGrpSpPr>
        <p:cNvPr id="1" name=""/>
        <p:cNvGrpSpPr/>
        <p:nvPr/>
      </p:nvGrpSpPr>
      <p:grpSpPr>
        <a:xfrm>
          <a:off x="0" y="0"/>
          <a:ext cx="0" cy="0"/>
          <a:chOff x="0" y="0"/>
          <a:chExt cx="0" cy="0"/>
        </a:xfrm>
      </p:grpSpPr>
      <p:sp>
        <p:nvSpPr>
          <p:cNvPr id="2" name="Rectangle 1"/>
          <p:cNvSpPr>
            <a:spLocks/>
          </p:cNvSpPr>
          <p:nvPr userDrawn="1"/>
        </p:nvSpPr>
        <p:spPr bwMode="auto">
          <a:xfrm>
            <a:off x="-8930" y="-6698"/>
            <a:ext cx="9161859" cy="5156895"/>
          </a:xfrm>
          <a:prstGeom prst="rect">
            <a:avLst/>
          </a:prstGeom>
          <a:solidFill>
            <a:srgbClr val="8C8C8D"/>
          </a:solidFill>
          <a:ln>
            <a:noFill/>
          </a:ln>
          <a:extLs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endParaRPr lang="en-US" b="0" i="0" dirty="0">
              <a:latin typeface="Arial Regular" charset="0"/>
            </a:endParaRPr>
          </a:p>
        </p:txBody>
      </p:sp>
      <p:sp>
        <p:nvSpPr>
          <p:cNvPr id="3" name="TextBox 2"/>
          <p:cNvSpPr txBox="1"/>
          <p:nvPr userDrawn="1"/>
        </p:nvSpPr>
        <p:spPr>
          <a:xfrm>
            <a:off x="8813401" y="4797843"/>
            <a:ext cx="157094" cy="153888"/>
          </a:xfrm>
          <a:prstGeom prst="rect">
            <a:avLst/>
          </a:prstGeom>
          <a:noFill/>
        </p:spPr>
        <p:txBody>
          <a:bodyPr wrap="none" lIns="0" tIns="0" rIns="0" bIns="0" rtlCol="0">
            <a:spAutoFit/>
          </a:bodyPr>
          <a:lstStyle/>
          <a:p>
            <a:pPr algn="r"/>
            <a:fld id="{C329DD1E-CC65-6840-BD90-5CBD5EC3E22C}" type="slidenum">
              <a:rPr lang="en-US" sz="1000" b="0" i="0" smtClean="0">
                <a:solidFill>
                  <a:schemeClr val="bg1"/>
                </a:solidFill>
                <a:latin typeface="Arial Regular" charset="0"/>
              </a:rPr>
              <a:pPr algn="r"/>
              <a:t>‹#›</a:t>
            </a:fld>
            <a:endParaRPr lang="en-US" sz="1000" b="0" i="0" dirty="0">
              <a:solidFill>
                <a:schemeClr val="bg1"/>
              </a:solidFill>
              <a:latin typeface="Arial Regular" charset="0"/>
            </a:endParaRPr>
          </a:p>
        </p:txBody>
      </p:sp>
    </p:spTree>
    <p:extLst>
      <p:ext uri="{BB962C8B-B14F-4D97-AF65-F5344CB8AC3E}">
        <p14:creationId xmlns:p14="http://schemas.microsoft.com/office/powerpoint/2010/main" val="970411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range Blank">
    <p:spTree>
      <p:nvGrpSpPr>
        <p:cNvPr id="1" name=""/>
        <p:cNvGrpSpPr/>
        <p:nvPr/>
      </p:nvGrpSpPr>
      <p:grpSpPr>
        <a:xfrm>
          <a:off x="0" y="0"/>
          <a:ext cx="0" cy="0"/>
          <a:chOff x="0" y="0"/>
          <a:chExt cx="0" cy="0"/>
        </a:xfrm>
      </p:grpSpPr>
      <p:sp>
        <p:nvSpPr>
          <p:cNvPr id="2" name="Rectangle 1"/>
          <p:cNvSpPr>
            <a:spLocks/>
          </p:cNvSpPr>
          <p:nvPr userDrawn="1"/>
        </p:nvSpPr>
        <p:spPr bwMode="auto">
          <a:xfrm>
            <a:off x="-8930" y="-6698"/>
            <a:ext cx="9161859" cy="5156895"/>
          </a:xfrm>
          <a:prstGeom prst="rect">
            <a:avLst/>
          </a:prstGeom>
          <a:solidFill>
            <a:schemeClr val="accent5"/>
          </a:solidFill>
          <a:ln>
            <a:noFill/>
          </a:ln>
        </p:spPr>
        <p:txBody>
          <a:bodyPr lIns="0" tIns="0" rIns="0" bIns="0"/>
          <a:lstStyle/>
          <a:p>
            <a:endParaRPr lang="en-US" b="0" i="0" dirty="0">
              <a:latin typeface="Arial Regular" charset="0"/>
            </a:endParaRPr>
          </a:p>
        </p:txBody>
      </p:sp>
      <p:sp>
        <p:nvSpPr>
          <p:cNvPr id="3" name="TextBox 2"/>
          <p:cNvSpPr txBox="1"/>
          <p:nvPr userDrawn="1"/>
        </p:nvSpPr>
        <p:spPr>
          <a:xfrm>
            <a:off x="8845461" y="4797843"/>
            <a:ext cx="125034" cy="123111"/>
          </a:xfrm>
          <a:prstGeom prst="rect">
            <a:avLst/>
          </a:prstGeom>
          <a:noFill/>
        </p:spPr>
        <p:txBody>
          <a:bodyPr wrap="none" lIns="0" tIns="0" rIns="0" bIns="0" rtlCol="0">
            <a:spAutoFit/>
          </a:bodyPr>
          <a:lstStyle/>
          <a:p>
            <a:pPr algn="r"/>
            <a:fld id="{C329DD1E-CC65-6840-BD90-5CBD5EC3E22C}" type="slidenum">
              <a:rPr lang="en-US" sz="800" b="0" i="0" smtClean="0">
                <a:solidFill>
                  <a:srgbClr val="FFFFFF"/>
                </a:solidFill>
                <a:latin typeface="Arial Regular" charset="0"/>
              </a:rPr>
              <a:pPr algn="r"/>
              <a:t>‹#›</a:t>
            </a:fld>
            <a:endParaRPr lang="en-US" sz="800" b="0" i="0" dirty="0">
              <a:solidFill>
                <a:srgbClr val="FFFFFF"/>
              </a:solidFill>
              <a:latin typeface="Arial Regular" charset="0"/>
            </a:endParaRPr>
          </a:p>
        </p:txBody>
      </p:sp>
    </p:spTree>
    <p:extLst>
      <p:ext uri="{BB962C8B-B14F-4D97-AF65-F5344CB8AC3E}">
        <p14:creationId xmlns:p14="http://schemas.microsoft.com/office/powerpoint/2010/main" val="3958634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Orange Blank">
    <p:spTree>
      <p:nvGrpSpPr>
        <p:cNvPr id="1" name=""/>
        <p:cNvGrpSpPr/>
        <p:nvPr/>
      </p:nvGrpSpPr>
      <p:grpSpPr>
        <a:xfrm>
          <a:off x="0" y="0"/>
          <a:ext cx="0" cy="0"/>
          <a:chOff x="0" y="0"/>
          <a:chExt cx="0" cy="0"/>
        </a:xfrm>
      </p:grpSpPr>
      <p:sp>
        <p:nvSpPr>
          <p:cNvPr id="2" name="Rectangle 1"/>
          <p:cNvSpPr>
            <a:spLocks/>
          </p:cNvSpPr>
          <p:nvPr userDrawn="1"/>
        </p:nvSpPr>
        <p:spPr bwMode="auto">
          <a:xfrm>
            <a:off x="-8930" y="-6698"/>
            <a:ext cx="9161859" cy="5156895"/>
          </a:xfrm>
          <a:prstGeom prst="rect">
            <a:avLst/>
          </a:prstGeom>
          <a:solidFill>
            <a:schemeClr val="accent5"/>
          </a:solidFill>
          <a:ln>
            <a:noFill/>
          </a:ln>
        </p:spPr>
        <p:txBody>
          <a:bodyPr lIns="0" tIns="0" rIns="0" bIns="0"/>
          <a:lstStyle/>
          <a:p>
            <a:endParaRPr lang="en-US" b="0" i="0" dirty="0">
              <a:latin typeface="Arial Regular" charset="0"/>
            </a:endParaRPr>
          </a:p>
        </p:txBody>
      </p:sp>
      <p:pic>
        <p:nvPicPr>
          <p:cNvPr id="4" name="Picture 3"/>
          <p:cNvPicPr>
            <a:picLocks noChangeAspect="1"/>
          </p:cNvPicPr>
          <p:nvPr userDrawn="1"/>
        </p:nvPicPr>
        <p:blipFill>
          <a:blip r:embed="rId2">
            <a:lum bright="100000"/>
          </a:blip>
          <a:stretch>
            <a:fillRect/>
          </a:stretch>
        </p:blipFill>
        <p:spPr>
          <a:xfrm>
            <a:off x="3581400" y="2419350"/>
            <a:ext cx="2057401" cy="405686"/>
          </a:xfrm>
          <a:prstGeom prst="rect">
            <a:avLst/>
          </a:prstGeom>
        </p:spPr>
      </p:pic>
    </p:spTree>
    <p:extLst>
      <p:ext uri="{BB962C8B-B14F-4D97-AF65-F5344CB8AC3E}">
        <p14:creationId xmlns:p14="http://schemas.microsoft.com/office/powerpoint/2010/main" val="2648671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53641" y="361950"/>
            <a:ext cx="8045648" cy="776883"/>
          </a:xfrm>
        </p:spPr>
        <p:txBody>
          <a:bodyPr/>
          <a:lstStyle>
            <a:lvl1pPr>
              <a:defRPr>
                <a:solidFill>
                  <a:schemeClr val="accent1"/>
                </a:solidFill>
              </a:defRPr>
            </a:lvl1pPr>
          </a:lstStyle>
          <a:p>
            <a:r>
              <a:rPr lang="en-US" dirty="0"/>
              <a:t>Click to edit Master title style</a:t>
            </a:r>
          </a:p>
        </p:txBody>
      </p:sp>
      <p:sp>
        <p:nvSpPr>
          <p:cNvPr id="3" name="Content Placeholder 2"/>
          <p:cNvSpPr>
            <a:spLocks noGrp="1"/>
          </p:cNvSpPr>
          <p:nvPr>
            <p:ph idx="1"/>
          </p:nvPr>
        </p:nvSpPr>
        <p:spPr>
          <a:xfrm>
            <a:off x="553641" y="1420118"/>
            <a:ext cx="8045648" cy="3061990"/>
          </a:xfrm>
        </p:spPr>
        <p:txBody>
          <a:bodyPr/>
          <a:lstStyle>
            <a:lvl1pPr>
              <a:defRPr sz="27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315205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TEXT HEAVY">
    <p:spTree>
      <p:nvGrpSpPr>
        <p:cNvPr id="1" name=""/>
        <p:cNvGrpSpPr/>
        <p:nvPr/>
      </p:nvGrpSpPr>
      <p:grpSpPr>
        <a:xfrm>
          <a:off x="0" y="0"/>
          <a:ext cx="0" cy="0"/>
          <a:chOff x="0" y="0"/>
          <a:chExt cx="0" cy="0"/>
        </a:xfrm>
      </p:grpSpPr>
      <p:sp>
        <p:nvSpPr>
          <p:cNvPr id="2" name="Title 1"/>
          <p:cNvSpPr>
            <a:spLocks noGrp="1"/>
          </p:cNvSpPr>
          <p:nvPr>
            <p:ph type="title"/>
          </p:nvPr>
        </p:nvSpPr>
        <p:spPr>
          <a:xfrm>
            <a:off x="553641" y="361951"/>
            <a:ext cx="8045648" cy="352402"/>
          </a:xfrm>
        </p:spPr>
        <p:txBody>
          <a:bodyPr/>
          <a:lstStyle>
            <a:lvl1pPr>
              <a:defRPr sz="2200">
                <a:solidFill>
                  <a:schemeClr val="accent1"/>
                </a:solidFill>
              </a:defRPr>
            </a:lvl1pPr>
          </a:lstStyle>
          <a:p>
            <a:r>
              <a:rPr lang="en-US" dirty="0"/>
              <a:t>Click to edit Master title style</a:t>
            </a:r>
          </a:p>
        </p:txBody>
      </p:sp>
      <p:sp>
        <p:nvSpPr>
          <p:cNvPr id="3" name="Content Placeholder 2"/>
          <p:cNvSpPr>
            <a:spLocks noGrp="1"/>
          </p:cNvSpPr>
          <p:nvPr>
            <p:ph idx="1"/>
          </p:nvPr>
        </p:nvSpPr>
        <p:spPr>
          <a:xfrm>
            <a:off x="553641" y="976955"/>
            <a:ext cx="8045648" cy="3061990"/>
          </a:xfrm>
        </p:spPr>
        <p:txBody>
          <a:bodyPr/>
          <a:lstStyle>
            <a:lvl1pPr>
              <a:spcBef>
                <a:spcPts val="1500"/>
              </a:spcBef>
              <a:defRPr sz="1900"/>
            </a:lvl1pPr>
            <a:lvl2pPr>
              <a:spcBef>
                <a:spcPts val="1200"/>
              </a:spcBef>
              <a:defRPr sz="1700"/>
            </a:lvl2pPr>
            <a:lvl3pPr marL="203200" indent="-177800">
              <a:spcBef>
                <a:spcPts val="900"/>
              </a:spcBef>
              <a:defRPr sz="1500"/>
            </a:lvl3pPr>
            <a:lvl4pPr>
              <a:defRPr sz="12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361441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no Title">
    <p:spTree>
      <p:nvGrpSpPr>
        <p:cNvPr id="1" name=""/>
        <p:cNvGrpSpPr/>
        <p:nvPr/>
      </p:nvGrpSpPr>
      <p:grpSpPr>
        <a:xfrm>
          <a:off x="0" y="0"/>
          <a:ext cx="0" cy="0"/>
          <a:chOff x="0" y="0"/>
          <a:chExt cx="0" cy="0"/>
        </a:xfrm>
      </p:grpSpPr>
      <p:sp>
        <p:nvSpPr>
          <p:cNvPr id="3" name="Content Placeholder 2"/>
          <p:cNvSpPr>
            <a:spLocks noGrp="1"/>
          </p:cNvSpPr>
          <p:nvPr>
            <p:ph idx="1"/>
          </p:nvPr>
        </p:nvSpPr>
        <p:spPr>
          <a:xfrm>
            <a:off x="553641" y="590550"/>
            <a:ext cx="8045648" cy="3964781"/>
          </a:xfrm>
        </p:spPr>
        <p:txBody>
          <a:bodyPr/>
          <a:lstStyle>
            <a:lvl1pPr>
              <a:defRPr sz="3100">
                <a:solidFill>
                  <a:schemeClr val="accent1"/>
                </a:solidFill>
              </a:defRPr>
            </a:lvl1pPr>
            <a:lvl2pPr>
              <a:defRPr sz="2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94383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ay Title">
    <p:spTree>
      <p:nvGrpSpPr>
        <p:cNvPr id="1" name=""/>
        <p:cNvGrpSpPr/>
        <p:nvPr/>
      </p:nvGrpSpPr>
      <p:grpSpPr>
        <a:xfrm>
          <a:off x="0" y="0"/>
          <a:ext cx="0" cy="0"/>
          <a:chOff x="0" y="0"/>
          <a:chExt cx="0" cy="0"/>
        </a:xfrm>
      </p:grpSpPr>
      <p:sp>
        <p:nvSpPr>
          <p:cNvPr id="6" name="Rectangle 1"/>
          <p:cNvSpPr>
            <a:spLocks/>
          </p:cNvSpPr>
          <p:nvPr userDrawn="1"/>
        </p:nvSpPr>
        <p:spPr bwMode="auto">
          <a:xfrm>
            <a:off x="-8930" y="-6698"/>
            <a:ext cx="9161859" cy="5156895"/>
          </a:xfrm>
          <a:prstGeom prst="rect">
            <a:avLst/>
          </a:prstGeom>
          <a:solidFill>
            <a:srgbClr val="8C8C8D"/>
          </a:solidFill>
          <a:ln>
            <a:noFill/>
          </a:ln>
          <a:extLs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endParaRPr lang="en-US" b="0" i="0" dirty="0">
              <a:latin typeface="Arial Regular" charset="0"/>
            </a:endParaRPr>
          </a:p>
        </p:txBody>
      </p:sp>
      <p:sp>
        <p:nvSpPr>
          <p:cNvPr id="8" name="Line 3"/>
          <p:cNvSpPr>
            <a:spLocks noChangeShapeType="1"/>
          </p:cNvSpPr>
          <p:nvPr userDrawn="1"/>
        </p:nvSpPr>
        <p:spPr bwMode="auto">
          <a:xfrm rot="10800000" flipH="1">
            <a:off x="-8930" y="2733322"/>
            <a:ext cx="5952530" cy="0"/>
          </a:xfrm>
          <a:prstGeom prst="line">
            <a:avLst/>
          </a:prstGeom>
          <a:noFill/>
          <a:ln w="12700">
            <a:solidFill>
              <a:srgbClr val="E48C04"/>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b="0" i="0" dirty="0">
              <a:latin typeface="Arial Regular" charset="0"/>
            </a:endParaRPr>
          </a:p>
        </p:txBody>
      </p:sp>
      <p:sp>
        <p:nvSpPr>
          <p:cNvPr id="9" name="Title 1"/>
          <p:cNvSpPr>
            <a:spLocks noGrp="1"/>
          </p:cNvSpPr>
          <p:nvPr>
            <p:ph type="ctrTitle"/>
          </p:nvPr>
        </p:nvSpPr>
        <p:spPr>
          <a:xfrm>
            <a:off x="685355" y="1509397"/>
            <a:ext cx="5258246" cy="1102537"/>
          </a:xfrm>
        </p:spPr>
        <p:txBody>
          <a:bodyPr/>
          <a:lstStyle>
            <a:lvl1pPr algn="r">
              <a:defRPr>
                <a:solidFill>
                  <a:srgbClr val="FFFFFF"/>
                </a:solidFill>
              </a:defRPr>
            </a:lvl1pPr>
          </a:lstStyle>
          <a:p>
            <a:r>
              <a:rPr lang="en-US"/>
              <a:t>Click to edit Master title style</a:t>
            </a:r>
            <a:endParaRPr lang="en-US" dirty="0"/>
          </a:p>
        </p:txBody>
      </p:sp>
      <p:sp>
        <p:nvSpPr>
          <p:cNvPr id="10" name="Subtitle 2"/>
          <p:cNvSpPr>
            <a:spLocks noGrp="1"/>
          </p:cNvSpPr>
          <p:nvPr>
            <p:ph type="subTitle" idx="1"/>
          </p:nvPr>
        </p:nvSpPr>
        <p:spPr>
          <a:xfrm>
            <a:off x="660797" y="2824572"/>
            <a:ext cx="5280450" cy="1314338"/>
          </a:xfrm>
        </p:spPr>
        <p:txBody>
          <a:bodyPr/>
          <a:lstStyle>
            <a:lvl1pPr marL="0" indent="0" algn="r">
              <a:buNone/>
              <a:defRPr>
                <a:solidFill>
                  <a:srgbClr val="FFFFFF"/>
                </a:solidFill>
              </a:defRPr>
            </a:lvl1pPr>
            <a:lvl2pPr marL="286984" indent="0" algn="ctr">
              <a:buNone/>
              <a:defRPr/>
            </a:lvl2pPr>
            <a:lvl3pPr marL="573969" indent="0" algn="ctr">
              <a:buNone/>
              <a:defRPr/>
            </a:lvl3pPr>
            <a:lvl4pPr marL="860953" indent="0" algn="ctr">
              <a:buNone/>
              <a:defRPr/>
            </a:lvl4pPr>
            <a:lvl5pPr marL="1147938" indent="0" algn="ctr">
              <a:buNone/>
              <a:defRPr/>
            </a:lvl5pPr>
            <a:lvl6pPr marL="1434922" indent="0" algn="ctr">
              <a:buNone/>
              <a:defRPr/>
            </a:lvl6pPr>
            <a:lvl7pPr marL="1721907" indent="0" algn="ctr">
              <a:buNone/>
              <a:defRPr/>
            </a:lvl7pPr>
            <a:lvl8pPr marL="2008891" indent="0" algn="ctr">
              <a:buNone/>
              <a:defRPr/>
            </a:lvl8pPr>
            <a:lvl9pPr marL="2295876" indent="0" algn="ctr">
              <a:buNone/>
              <a:defRPr/>
            </a:lvl9pPr>
          </a:lstStyle>
          <a:p>
            <a:r>
              <a:rPr lang="en-US"/>
              <a:t>Click to edit Master subtitle style</a:t>
            </a:r>
            <a:endParaRPr lang="en-US" dirty="0"/>
          </a:p>
        </p:txBody>
      </p:sp>
      <p:grpSp>
        <p:nvGrpSpPr>
          <p:cNvPr id="11" name="Group 10"/>
          <p:cNvGrpSpPr/>
          <p:nvPr userDrawn="1"/>
        </p:nvGrpSpPr>
        <p:grpSpPr>
          <a:xfrm>
            <a:off x="7035800" y="4841650"/>
            <a:ext cx="2108200" cy="168500"/>
            <a:chOff x="7035800" y="4841650"/>
            <a:chExt cx="2108200" cy="168500"/>
          </a:xfrm>
        </p:grpSpPr>
        <p:pic>
          <p:nvPicPr>
            <p:cNvPr id="12" name="Picture 1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035800" y="4841650"/>
              <a:ext cx="812800" cy="160271"/>
            </a:xfrm>
            <a:prstGeom prst="rect">
              <a:avLst/>
            </a:prstGeom>
          </p:spPr>
        </p:pic>
        <p:sp>
          <p:nvSpPr>
            <p:cNvPr id="13" name="Rectangle 12"/>
            <p:cNvSpPr/>
            <p:nvPr userDrawn="1"/>
          </p:nvSpPr>
          <p:spPr bwMode="auto">
            <a:xfrm>
              <a:off x="7924800" y="4857750"/>
              <a:ext cx="1219200" cy="152400"/>
            </a:xfrm>
            <a:prstGeom prst="rect">
              <a:avLst/>
            </a:prstGeom>
            <a:solidFill>
              <a:schemeClr val="accent1"/>
            </a:solidFill>
            <a:ln>
              <a:no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dirty="0">
                <a:ln>
                  <a:noFill/>
                </a:ln>
                <a:solidFill>
                  <a:schemeClr val="accent1"/>
                </a:solidFill>
                <a:effectLst/>
                <a:latin typeface="Arial Regular" charset="0"/>
                <a:ea typeface="ヒラギノ角ゴ ProN W3" charset="0"/>
                <a:cs typeface="ヒラギノ角ゴ ProN W3" charset="0"/>
                <a:sym typeface="Helvetica Light" charset="0"/>
              </a:endParaRPr>
            </a:p>
          </p:txBody>
        </p:sp>
      </p:grpSp>
    </p:spTree>
    <p:extLst>
      <p:ext uri="{BB962C8B-B14F-4D97-AF65-F5344CB8AC3E}">
        <p14:creationId xmlns:p14="http://schemas.microsoft.com/office/powerpoint/2010/main" val="3608839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White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2806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lenger Option 1A">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E95A2E26-6A23-7640-A9E8-39890195AE4E}"/>
              </a:ext>
            </a:extLst>
          </p:cNvPr>
          <p:cNvSpPr/>
          <p:nvPr userDrawn="1"/>
        </p:nvSpPr>
        <p:spPr>
          <a:xfrm>
            <a:off x="640080" y="457200"/>
            <a:ext cx="7281688" cy="637097"/>
          </a:xfrm>
          <a:prstGeom prst="rect">
            <a:avLst/>
          </a:prstGeom>
        </p:spPr>
        <p:txBody>
          <a:bodyPr wrap="square" lIns="0" tIns="0" rIns="0" bIns="0" anchor="t">
            <a:spAutoFit/>
          </a:bodyPr>
          <a:lstStyle/>
          <a:p>
            <a:pPr lvl="0" algn="l">
              <a:lnSpc>
                <a:spcPct val="90000"/>
              </a:lnSpc>
            </a:pPr>
            <a:r>
              <a:rPr lang="en-US" sz="1600" dirty="0">
                <a:solidFill>
                  <a:srgbClr val="E48C04"/>
                </a:solidFill>
                <a:latin typeface="Franklin Gothic Medium" panose="020B0603020102020204"/>
                <a:ea typeface="Franklin Gothic Demi Cond" charset="0"/>
                <a:cs typeface="Franklin Gothic Demi Cond" charset="0"/>
              </a:rPr>
              <a:t>CHALLENGER OUTLINE: </a:t>
            </a:r>
          </a:p>
          <a:p>
            <a:pPr lvl="0" algn="l">
              <a:lnSpc>
                <a:spcPct val="90000"/>
              </a:lnSpc>
            </a:pPr>
            <a:r>
              <a:rPr lang="en-US" sz="3000" dirty="0">
                <a:solidFill>
                  <a:srgbClr val="E48C04"/>
                </a:solidFill>
                <a:latin typeface="Franklin Gothic Medium" panose="020B0603020102020204"/>
                <a:ea typeface="Franklin Gothic Demi Cond" charset="0"/>
                <a:cs typeface="Franklin Gothic Demi Cond" charset="0"/>
              </a:rPr>
              <a:t>Focus on Fit</a:t>
            </a:r>
          </a:p>
        </p:txBody>
      </p:sp>
      <p:sp>
        <p:nvSpPr>
          <p:cNvPr id="9" name="Text Placeholder 8">
            <a:extLst>
              <a:ext uri="{FF2B5EF4-FFF2-40B4-BE49-F238E27FC236}">
                <a16:creationId xmlns:a16="http://schemas.microsoft.com/office/drawing/2014/main" xmlns="" id="{84EC4FFA-7962-2D4C-ABEC-72E678DBD4E8}"/>
              </a:ext>
            </a:extLst>
          </p:cNvPr>
          <p:cNvSpPr>
            <a:spLocks noGrp="1"/>
          </p:cNvSpPr>
          <p:nvPr>
            <p:ph type="body" sz="quarter" idx="10" hasCustomPrompt="1"/>
          </p:nvPr>
        </p:nvSpPr>
        <p:spPr>
          <a:xfrm>
            <a:off x="640080" y="1278057"/>
            <a:ext cx="7882818" cy="1399357"/>
          </a:xfrm>
        </p:spPr>
        <p:txBody>
          <a:bodyPr>
            <a:spAutoFit/>
          </a:bodyPr>
          <a:lstStyle>
            <a:lvl1pPr>
              <a:spcBef>
                <a:spcPts val="0"/>
              </a:spcBef>
              <a:spcAft>
                <a:spcPts val="800"/>
              </a:spcAft>
              <a:defRPr sz="1600">
                <a:latin typeface="+mj-lt"/>
              </a:defRPr>
            </a:lvl1pPr>
            <a:lvl2pPr>
              <a:spcBef>
                <a:spcPts val="0"/>
              </a:spcBef>
              <a:spcAft>
                <a:spcPts val="1600"/>
              </a:spcAft>
              <a:defRPr sz="1500"/>
            </a:lvl2pPr>
            <a:lvl3pPr marL="201168" indent="-182880">
              <a:spcBef>
                <a:spcPts val="0"/>
              </a:spcBef>
              <a:spcAft>
                <a:spcPts val="1600"/>
              </a:spcAft>
              <a:defRPr sz="1500"/>
            </a:lvl3pPr>
            <a:lvl4pPr marL="457200" indent="-201168">
              <a:spcBef>
                <a:spcPts val="0"/>
              </a:spcBef>
              <a:spcAft>
                <a:spcPts val="1600"/>
              </a:spcAft>
              <a:defRPr sz="15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cxnSp>
        <p:nvCxnSpPr>
          <p:cNvPr id="11" name="Straight Connector 10">
            <a:extLst>
              <a:ext uri="{FF2B5EF4-FFF2-40B4-BE49-F238E27FC236}">
                <a16:creationId xmlns:a16="http://schemas.microsoft.com/office/drawing/2014/main" xmlns="" id="{1A496C11-74BA-8D41-A049-76ECA8331984}"/>
              </a:ext>
            </a:extLst>
          </p:cNvPr>
          <p:cNvCxnSpPr/>
          <p:nvPr userDrawn="1"/>
        </p:nvCxnSpPr>
        <p:spPr bwMode="auto">
          <a:xfrm>
            <a:off x="640080" y="1142999"/>
            <a:ext cx="7882818" cy="0"/>
          </a:xfrm>
          <a:prstGeom prst="line">
            <a:avLst/>
          </a:prstGeom>
          <a:solidFill>
            <a:srgbClr val="095BC4"/>
          </a:solidFill>
          <a:ln>
            <a:solidFill>
              <a:schemeClr val="accent1"/>
            </a:solidFill>
          </a:ln>
          <a:effectLst/>
          <a:extLst>
            <a:ext uri="{91240B29-F687-4f45-9708-019B960494DF}">
              <a14:hiddenLine xmlns:a14="http://schemas.microsoft.com/office/drawing/2010/main" xmlns=""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3781957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lenger Option 1B">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E95A2E26-6A23-7640-A9E8-39890195AE4E}"/>
              </a:ext>
            </a:extLst>
          </p:cNvPr>
          <p:cNvSpPr/>
          <p:nvPr userDrawn="1"/>
        </p:nvSpPr>
        <p:spPr>
          <a:xfrm>
            <a:off x="640080" y="457200"/>
            <a:ext cx="7281688" cy="637097"/>
          </a:xfrm>
          <a:prstGeom prst="rect">
            <a:avLst/>
          </a:prstGeom>
        </p:spPr>
        <p:txBody>
          <a:bodyPr wrap="square" lIns="0" tIns="0" rIns="0" bIns="0" anchor="t">
            <a:spAutoFit/>
          </a:bodyPr>
          <a:lstStyle/>
          <a:p>
            <a:pPr lvl="0" algn="l">
              <a:lnSpc>
                <a:spcPct val="90000"/>
              </a:lnSpc>
            </a:pPr>
            <a:r>
              <a:rPr lang="en-US" sz="1600" dirty="0">
                <a:solidFill>
                  <a:srgbClr val="E48C04"/>
                </a:solidFill>
                <a:latin typeface="Franklin Gothic Medium" panose="020B0603020102020204"/>
                <a:ea typeface="Franklin Gothic Demi Cond" charset="0"/>
                <a:cs typeface="Franklin Gothic Demi Cond" charset="0"/>
              </a:rPr>
              <a:t>CHALLENGER OUTLINE OPTION 1B: </a:t>
            </a:r>
          </a:p>
          <a:p>
            <a:pPr lvl="0" algn="l">
              <a:lnSpc>
                <a:spcPct val="90000"/>
              </a:lnSpc>
            </a:pPr>
            <a:r>
              <a:rPr lang="en-US" sz="3000" dirty="0">
                <a:solidFill>
                  <a:srgbClr val="E48C04"/>
                </a:solidFill>
                <a:latin typeface="Franklin Gothic Medium" panose="020B0603020102020204"/>
                <a:ea typeface="Franklin Gothic Demi Cond" charset="0"/>
                <a:cs typeface="Franklin Gothic Demi Cond" charset="0"/>
              </a:rPr>
              <a:t>Focus on Certainty</a:t>
            </a:r>
          </a:p>
        </p:txBody>
      </p:sp>
      <p:sp>
        <p:nvSpPr>
          <p:cNvPr id="9" name="Text Placeholder 8">
            <a:extLst>
              <a:ext uri="{FF2B5EF4-FFF2-40B4-BE49-F238E27FC236}">
                <a16:creationId xmlns:a16="http://schemas.microsoft.com/office/drawing/2014/main" xmlns="" id="{84EC4FFA-7962-2D4C-ABEC-72E678DBD4E8}"/>
              </a:ext>
            </a:extLst>
          </p:cNvPr>
          <p:cNvSpPr>
            <a:spLocks noGrp="1"/>
          </p:cNvSpPr>
          <p:nvPr>
            <p:ph type="body" sz="quarter" idx="10" hasCustomPrompt="1"/>
          </p:nvPr>
        </p:nvSpPr>
        <p:spPr>
          <a:xfrm>
            <a:off x="640080" y="1278057"/>
            <a:ext cx="7882818" cy="1373709"/>
          </a:xfrm>
        </p:spPr>
        <p:txBody>
          <a:bodyPr>
            <a:spAutoFit/>
          </a:bodyPr>
          <a:lstStyle>
            <a:lvl1pPr>
              <a:spcBef>
                <a:spcPts val="0"/>
              </a:spcBef>
              <a:spcAft>
                <a:spcPts val="800"/>
              </a:spcAft>
              <a:defRPr sz="1600">
                <a:latin typeface="+mj-lt"/>
              </a:defRPr>
            </a:lvl1pPr>
            <a:lvl2pPr>
              <a:spcBef>
                <a:spcPts val="0"/>
              </a:spcBef>
              <a:spcAft>
                <a:spcPts val="1200"/>
              </a:spcAft>
              <a:defRPr sz="1600"/>
            </a:lvl2pPr>
            <a:lvl3pPr marL="201168" indent="-182880">
              <a:spcBef>
                <a:spcPts val="0"/>
              </a:spcBef>
              <a:spcAft>
                <a:spcPts val="1800"/>
              </a:spcAft>
              <a:defRPr sz="1600"/>
            </a:lvl3pPr>
            <a:lvl4pPr marL="457200" indent="-201168">
              <a:spcBef>
                <a:spcPts val="0"/>
              </a:spcBef>
              <a:spcAft>
                <a:spcPts val="1200"/>
              </a:spcAft>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cxnSp>
        <p:nvCxnSpPr>
          <p:cNvPr id="4" name="Straight Connector 3">
            <a:extLst>
              <a:ext uri="{FF2B5EF4-FFF2-40B4-BE49-F238E27FC236}">
                <a16:creationId xmlns:a16="http://schemas.microsoft.com/office/drawing/2014/main" xmlns="" id="{3B673757-EE64-FB4E-B914-A31F317502C5}"/>
              </a:ext>
            </a:extLst>
          </p:cNvPr>
          <p:cNvCxnSpPr/>
          <p:nvPr userDrawn="1"/>
        </p:nvCxnSpPr>
        <p:spPr bwMode="auto">
          <a:xfrm>
            <a:off x="640080" y="1142999"/>
            <a:ext cx="7882818" cy="0"/>
          </a:xfrm>
          <a:prstGeom prst="line">
            <a:avLst/>
          </a:prstGeom>
          <a:solidFill>
            <a:srgbClr val="095BC4"/>
          </a:solidFill>
          <a:ln>
            <a:solidFill>
              <a:schemeClr val="accent1"/>
            </a:solidFill>
          </a:ln>
          <a:effectLst/>
          <a:extLst>
            <a:ext uri="{91240B29-F687-4f45-9708-019B960494DF}">
              <a14:hiddenLine xmlns:a14="http://schemas.microsoft.com/office/drawing/2010/main" xmlns=""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2004078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lenger Option 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E95A2E26-6A23-7640-A9E8-39890195AE4E}"/>
              </a:ext>
            </a:extLst>
          </p:cNvPr>
          <p:cNvSpPr/>
          <p:nvPr userDrawn="1"/>
        </p:nvSpPr>
        <p:spPr>
          <a:xfrm>
            <a:off x="640080" y="457200"/>
            <a:ext cx="7281688" cy="637097"/>
          </a:xfrm>
          <a:prstGeom prst="rect">
            <a:avLst/>
          </a:prstGeom>
        </p:spPr>
        <p:txBody>
          <a:bodyPr wrap="square" lIns="0" tIns="0" rIns="0" bIns="0" anchor="t">
            <a:spAutoFit/>
          </a:bodyPr>
          <a:lstStyle/>
          <a:p>
            <a:pPr lvl="0" algn="l">
              <a:lnSpc>
                <a:spcPct val="90000"/>
              </a:lnSpc>
            </a:pPr>
            <a:r>
              <a:rPr lang="en-US" sz="1600" dirty="0">
                <a:solidFill>
                  <a:srgbClr val="E48C04"/>
                </a:solidFill>
                <a:latin typeface="Franklin Gothic Medium" panose="020B0603020102020204"/>
                <a:ea typeface="Franklin Gothic Demi Cond" charset="0"/>
                <a:cs typeface="Franklin Gothic Demi Cond" charset="0"/>
              </a:rPr>
              <a:t>CHALLENGER OUTLINE OPTION 2: </a:t>
            </a:r>
          </a:p>
          <a:p>
            <a:pPr lvl="0" algn="l">
              <a:lnSpc>
                <a:spcPct val="90000"/>
              </a:lnSpc>
            </a:pPr>
            <a:r>
              <a:rPr lang="en-US" sz="3000" dirty="0">
                <a:solidFill>
                  <a:srgbClr val="E48C04"/>
                </a:solidFill>
                <a:latin typeface="Franklin Gothic Medium" panose="020B0603020102020204"/>
                <a:ea typeface="Franklin Gothic Demi Cond" charset="0"/>
                <a:cs typeface="Franklin Gothic Demi Cond" charset="0"/>
              </a:rPr>
              <a:t>Focus on the “Build”</a:t>
            </a:r>
          </a:p>
        </p:txBody>
      </p:sp>
      <p:sp>
        <p:nvSpPr>
          <p:cNvPr id="9" name="Text Placeholder 8">
            <a:extLst>
              <a:ext uri="{FF2B5EF4-FFF2-40B4-BE49-F238E27FC236}">
                <a16:creationId xmlns:a16="http://schemas.microsoft.com/office/drawing/2014/main" xmlns="" id="{84EC4FFA-7962-2D4C-ABEC-72E678DBD4E8}"/>
              </a:ext>
            </a:extLst>
          </p:cNvPr>
          <p:cNvSpPr>
            <a:spLocks noGrp="1"/>
          </p:cNvSpPr>
          <p:nvPr>
            <p:ph type="body" sz="quarter" idx="10" hasCustomPrompt="1"/>
          </p:nvPr>
        </p:nvSpPr>
        <p:spPr>
          <a:xfrm>
            <a:off x="640080" y="1278057"/>
            <a:ext cx="7882818" cy="1373709"/>
          </a:xfrm>
        </p:spPr>
        <p:txBody>
          <a:bodyPr>
            <a:spAutoFit/>
          </a:bodyPr>
          <a:lstStyle>
            <a:lvl1pPr>
              <a:spcBef>
                <a:spcPts val="0"/>
              </a:spcBef>
              <a:spcAft>
                <a:spcPts val="800"/>
              </a:spcAft>
              <a:defRPr sz="1600">
                <a:latin typeface="+mj-lt"/>
              </a:defRPr>
            </a:lvl1pPr>
            <a:lvl2pPr>
              <a:spcBef>
                <a:spcPts val="0"/>
              </a:spcBef>
              <a:spcAft>
                <a:spcPts val="1200"/>
              </a:spcAft>
              <a:defRPr sz="1600"/>
            </a:lvl2pPr>
            <a:lvl3pPr marL="201168" indent="-182880">
              <a:spcBef>
                <a:spcPts val="0"/>
              </a:spcBef>
              <a:spcAft>
                <a:spcPts val="1800"/>
              </a:spcAft>
              <a:defRPr sz="1600"/>
            </a:lvl3pPr>
            <a:lvl4pPr marL="457200" indent="-201168">
              <a:spcBef>
                <a:spcPts val="0"/>
              </a:spcBef>
              <a:spcAft>
                <a:spcPts val="1200"/>
              </a:spcAft>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cxnSp>
        <p:nvCxnSpPr>
          <p:cNvPr id="4" name="Straight Connector 3">
            <a:extLst>
              <a:ext uri="{FF2B5EF4-FFF2-40B4-BE49-F238E27FC236}">
                <a16:creationId xmlns:a16="http://schemas.microsoft.com/office/drawing/2014/main" xmlns="" id="{2B58B54D-ADD5-6C4A-AC6E-066229D9877F}"/>
              </a:ext>
            </a:extLst>
          </p:cNvPr>
          <p:cNvCxnSpPr/>
          <p:nvPr userDrawn="1"/>
        </p:nvCxnSpPr>
        <p:spPr bwMode="auto">
          <a:xfrm>
            <a:off x="640080" y="1142999"/>
            <a:ext cx="7882818" cy="0"/>
          </a:xfrm>
          <a:prstGeom prst="line">
            <a:avLst/>
          </a:prstGeom>
          <a:solidFill>
            <a:srgbClr val="095BC4"/>
          </a:solidFill>
          <a:ln>
            <a:solidFill>
              <a:schemeClr val="accent1"/>
            </a:solidFill>
          </a:ln>
          <a:effectLst/>
          <a:extLst>
            <a:ext uri="{91240B29-F687-4f45-9708-019B960494DF}">
              <a14:hiddenLine xmlns:a14="http://schemas.microsoft.com/office/drawing/2010/main" xmlns=""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3727044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553641" y="508992"/>
            <a:ext cx="8045648" cy="910828"/>
          </a:xfrm>
          <a:prstGeom prst="rect">
            <a:avLst/>
          </a:prstGeom>
          <a:noFill/>
          <a:ln>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square" lIns="0" tIns="0" rIns="0" bIns="0" numCol="1" anchor="b" anchorCtr="0" compatLnSpc="1">
            <a:prstTxWarp prst="textNoShape">
              <a:avLst/>
            </a:prstTxWarp>
          </a:bodyPr>
          <a:lstStyle/>
          <a:p>
            <a:pPr lvl="0"/>
            <a:r>
              <a:rPr lang="en-US" dirty="0">
                <a:sym typeface="Helvetica Neue Light" charset="0"/>
              </a:rPr>
              <a:t>Click to edit Master title style</a:t>
            </a:r>
          </a:p>
        </p:txBody>
      </p:sp>
      <p:sp>
        <p:nvSpPr>
          <p:cNvPr id="1027" name="Rectangle 2"/>
          <p:cNvSpPr>
            <a:spLocks noGrp="1" noChangeArrowheads="1"/>
          </p:cNvSpPr>
          <p:nvPr>
            <p:ph type="body" idx="1"/>
          </p:nvPr>
        </p:nvSpPr>
        <p:spPr bwMode="auto">
          <a:xfrm>
            <a:off x="553641" y="1607344"/>
            <a:ext cx="8045648" cy="3281660"/>
          </a:xfrm>
          <a:prstGeom prst="rect">
            <a:avLst/>
          </a:prstGeom>
          <a:noFill/>
          <a:ln>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a:sym typeface="Helvetica Neue Light" charset="0"/>
              </a:rPr>
              <a:t>Click to edit Master text styles</a:t>
            </a:r>
          </a:p>
          <a:p>
            <a:pPr lvl="1"/>
            <a:r>
              <a:rPr lang="en-US" dirty="0">
                <a:sym typeface="Helvetica Neue Light" charset="0"/>
              </a:rPr>
              <a:t>Second level</a:t>
            </a:r>
          </a:p>
          <a:p>
            <a:pPr lvl="2"/>
            <a:r>
              <a:rPr lang="en-US" dirty="0">
                <a:sym typeface="Helvetica Neue Light" charset="0"/>
              </a:rPr>
              <a:t>Third level </a:t>
            </a:r>
          </a:p>
          <a:p>
            <a:pPr lvl="3"/>
            <a:r>
              <a:rPr lang="en-US" dirty="0">
                <a:sym typeface="Helvetica Neue Light" charset="0"/>
              </a:rPr>
              <a:t>Fourth</a:t>
            </a:r>
          </a:p>
          <a:p>
            <a:pPr lvl="4"/>
            <a:r>
              <a:rPr lang="en-US" dirty="0">
                <a:sym typeface="Helvetica Neue Light" charset="0"/>
              </a:rPr>
              <a:t>Fifth level</a:t>
            </a:r>
          </a:p>
        </p:txBody>
      </p:sp>
      <p:sp>
        <p:nvSpPr>
          <p:cNvPr id="5" name="TextBox 4"/>
          <p:cNvSpPr txBox="1"/>
          <p:nvPr userDrawn="1"/>
        </p:nvSpPr>
        <p:spPr>
          <a:xfrm>
            <a:off x="8845461" y="4797843"/>
            <a:ext cx="125034" cy="123111"/>
          </a:xfrm>
          <a:prstGeom prst="rect">
            <a:avLst/>
          </a:prstGeom>
          <a:noFill/>
        </p:spPr>
        <p:txBody>
          <a:bodyPr wrap="none" lIns="0" tIns="0" rIns="0" bIns="0" rtlCol="0">
            <a:spAutoFit/>
          </a:bodyPr>
          <a:lstStyle/>
          <a:p>
            <a:pPr algn="r"/>
            <a:fld id="{C329DD1E-CC65-6840-BD90-5CBD5EC3E22C}" type="slidenum">
              <a:rPr lang="en-US" sz="800" b="0" i="0" smtClean="0">
                <a:solidFill>
                  <a:schemeClr val="bg2"/>
                </a:solidFill>
                <a:latin typeface="Arial Regular" charset="0"/>
              </a:rPr>
              <a:pPr algn="r"/>
              <a:t>‹#›</a:t>
            </a:fld>
            <a:endParaRPr lang="en-US" sz="800" b="0" i="0" dirty="0">
              <a:solidFill>
                <a:schemeClr val="bg2"/>
              </a:solidFill>
              <a:latin typeface="Arial Regular" charset="0"/>
            </a:endParaRPr>
          </a:p>
        </p:txBody>
      </p:sp>
    </p:spTree>
  </p:cSld>
  <p:clrMap bg1="lt1" tx1="dk1" bg2="lt2" tx2="dk2" accent1="accent1" accent2="accent2" accent3="accent3" accent4="accent4" accent5="accent5" accent6="accent6" hlink="hlink" folHlink="folHlink"/>
  <p:sldLayoutIdLst>
    <p:sldLayoutId id="2147483670" r:id="rId1"/>
    <p:sldLayoutId id="2147483671" r:id="rId2"/>
    <p:sldLayoutId id="2147483680" r:id="rId3"/>
    <p:sldLayoutId id="2147483678" r:id="rId4"/>
    <p:sldLayoutId id="2147483674" r:id="rId5"/>
    <p:sldLayoutId id="2147483675" r:id="rId6"/>
    <p:sldLayoutId id="2147483681" r:id="rId7"/>
    <p:sldLayoutId id="2147483683" r:id="rId8"/>
    <p:sldLayoutId id="2147483682" r:id="rId9"/>
    <p:sldLayoutId id="2147483676" r:id="rId10"/>
    <p:sldLayoutId id="2147483677" r:id="rId11"/>
    <p:sldLayoutId id="2147483679" r:id="rId12"/>
  </p:sldLayoutIdLst>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hf hdr="0" ftr="0" dt="0"/>
  <p:txStyles>
    <p:titleStyle>
      <a:lvl1pPr algn="l" rtl="0" eaLnBrk="1" fontAlgn="base" hangingPunct="1">
        <a:spcBef>
          <a:spcPct val="0"/>
        </a:spcBef>
        <a:spcAft>
          <a:spcPct val="0"/>
        </a:spcAft>
        <a:defRPr sz="3200">
          <a:solidFill>
            <a:srgbClr val="5E5E5E"/>
          </a:solidFill>
          <a:latin typeface="+mj-lt"/>
          <a:ea typeface="+mj-ea"/>
          <a:cs typeface="+mj-cs"/>
          <a:sym typeface="Helvetica Neue Light" charset="0"/>
        </a:defRPr>
      </a:lvl1pPr>
      <a:lvl2pPr algn="l" rtl="0" eaLnBrk="1" fontAlgn="base" hangingPunct="1">
        <a:spcBef>
          <a:spcPct val="0"/>
        </a:spcBef>
        <a:spcAft>
          <a:spcPct val="0"/>
        </a:spcAft>
        <a:defRPr sz="3800">
          <a:solidFill>
            <a:srgbClr val="5E5E5E"/>
          </a:solidFill>
          <a:latin typeface="Helvetica Neue Light" charset="0"/>
          <a:ea typeface="ヒラギノ角ゴ ProN W3" charset="0"/>
          <a:cs typeface="ヒラギノ角ゴ ProN W3" charset="0"/>
          <a:sym typeface="Helvetica Neue Light" charset="0"/>
        </a:defRPr>
      </a:lvl2pPr>
      <a:lvl3pPr algn="l" rtl="0" eaLnBrk="1" fontAlgn="base" hangingPunct="1">
        <a:spcBef>
          <a:spcPct val="0"/>
        </a:spcBef>
        <a:spcAft>
          <a:spcPct val="0"/>
        </a:spcAft>
        <a:defRPr sz="3800">
          <a:solidFill>
            <a:srgbClr val="5E5E5E"/>
          </a:solidFill>
          <a:latin typeface="Helvetica Neue Light" charset="0"/>
          <a:ea typeface="ヒラギノ角ゴ ProN W3" charset="0"/>
          <a:cs typeface="ヒラギノ角ゴ ProN W3" charset="0"/>
          <a:sym typeface="Helvetica Neue Light" charset="0"/>
        </a:defRPr>
      </a:lvl3pPr>
      <a:lvl4pPr algn="l" rtl="0" eaLnBrk="1" fontAlgn="base" hangingPunct="1">
        <a:spcBef>
          <a:spcPct val="0"/>
        </a:spcBef>
        <a:spcAft>
          <a:spcPct val="0"/>
        </a:spcAft>
        <a:defRPr sz="3800">
          <a:solidFill>
            <a:srgbClr val="5E5E5E"/>
          </a:solidFill>
          <a:latin typeface="Helvetica Neue Light" charset="0"/>
          <a:ea typeface="ヒラギノ角ゴ ProN W3" charset="0"/>
          <a:cs typeface="ヒラギノ角ゴ ProN W3" charset="0"/>
          <a:sym typeface="Helvetica Neue Light" charset="0"/>
        </a:defRPr>
      </a:lvl4pPr>
      <a:lvl5pPr algn="l" rtl="0" eaLnBrk="1" fontAlgn="base" hangingPunct="1">
        <a:spcBef>
          <a:spcPct val="0"/>
        </a:spcBef>
        <a:spcAft>
          <a:spcPct val="0"/>
        </a:spcAft>
        <a:defRPr sz="3800">
          <a:solidFill>
            <a:srgbClr val="5E5E5E"/>
          </a:solidFill>
          <a:latin typeface="Helvetica Neue Light" charset="0"/>
          <a:ea typeface="ヒラギノ角ゴ ProN W3" charset="0"/>
          <a:cs typeface="ヒラギノ角ゴ ProN W3" charset="0"/>
          <a:sym typeface="Helvetica Neue Light" charset="0"/>
        </a:defRPr>
      </a:lvl5pPr>
      <a:lvl6pPr marL="286984" algn="l" rtl="0" eaLnBrk="1" fontAlgn="base" hangingPunct="1">
        <a:spcBef>
          <a:spcPct val="0"/>
        </a:spcBef>
        <a:spcAft>
          <a:spcPct val="0"/>
        </a:spcAft>
        <a:defRPr sz="3800">
          <a:solidFill>
            <a:srgbClr val="5E5E5E"/>
          </a:solidFill>
          <a:latin typeface="Helvetica Neue Light" charset="0"/>
          <a:ea typeface="ヒラギノ角ゴ ProN W3" charset="0"/>
          <a:cs typeface="ヒラギノ角ゴ ProN W3" charset="0"/>
          <a:sym typeface="Helvetica Neue Light" charset="0"/>
        </a:defRPr>
      </a:lvl6pPr>
      <a:lvl7pPr marL="573969" algn="l" rtl="0" eaLnBrk="1" fontAlgn="base" hangingPunct="1">
        <a:spcBef>
          <a:spcPct val="0"/>
        </a:spcBef>
        <a:spcAft>
          <a:spcPct val="0"/>
        </a:spcAft>
        <a:defRPr sz="3800">
          <a:solidFill>
            <a:srgbClr val="5E5E5E"/>
          </a:solidFill>
          <a:latin typeface="Helvetica Neue Light" charset="0"/>
          <a:ea typeface="ヒラギノ角ゴ ProN W3" charset="0"/>
          <a:cs typeface="ヒラギノ角ゴ ProN W3" charset="0"/>
          <a:sym typeface="Helvetica Neue Light" charset="0"/>
        </a:defRPr>
      </a:lvl7pPr>
      <a:lvl8pPr marL="860953" algn="l" rtl="0" eaLnBrk="1" fontAlgn="base" hangingPunct="1">
        <a:spcBef>
          <a:spcPct val="0"/>
        </a:spcBef>
        <a:spcAft>
          <a:spcPct val="0"/>
        </a:spcAft>
        <a:defRPr sz="3800">
          <a:solidFill>
            <a:srgbClr val="5E5E5E"/>
          </a:solidFill>
          <a:latin typeface="Helvetica Neue Light" charset="0"/>
          <a:ea typeface="ヒラギノ角ゴ ProN W3" charset="0"/>
          <a:cs typeface="ヒラギノ角ゴ ProN W3" charset="0"/>
          <a:sym typeface="Helvetica Neue Light" charset="0"/>
        </a:defRPr>
      </a:lvl8pPr>
      <a:lvl9pPr marL="1147938" algn="l" rtl="0" eaLnBrk="1" fontAlgn="base" hangingPunct="1">
        <a:spcBef>
          <a:spcPct val="0"/>
        </a:spcBef>
        <a:spcAft>
          <a:spcPct val="0"/>
        </a:spcAft>
        <a:defRPr sz="3800">
          <a:solidFill>
            <a:srgbClr val="5E5E5E"/>
          </a:solidFill>
          <a:latin typeface="Helvetica Neue Light" charset="0"/>
          <a:ea typeface="ヒラギノ角ゴ ProN W3" charset="0"/>
          <a:cs typeface="ヒラギノ角ゴ ProN W3" charset="0"/>
          <a:sym typeface="Helvetica Neue Light" charset="0"/>
        </a:defRPr>
      </a:lvl9pPr>
    </p:titleStyle>
    <p:bodyStyle>
      <a:lvl1pPr marL="0" indent="0" algn="l" rtl="0" eaLnBrk="1" fontAlgn="base" hangingPunct="1">
        <a:lnSpc>
          <a:spcPct val="90000"/>
        </a:lnSpc>
        <a:spcBef>
          <a:spcPts val="3000"/>
        </a:spcBef>
        <a:spcAft>
          <a:spcPct val="0"/>
        </a:spcAft>
        <a:defRPr sz="2400">
          <a:solidFill>
            <a:srgbClr val="5E5E5E"/>
          </a:solidFill>
          <a:latin typeface="+mn-lt"/>
          <a:ea typeface="+mn-ea"/>
          <a:cs typeface="+mn-cs"/>
          <a:sym typeface="Helvetica Neue Light" charset="0"/>
        </a:defRPr>
      </a:lvl1pPr>
      <a:lvl2pPr marL="0" indent="0" algn="l" rtl="0" eaLnBrk="1" fontAlgn="base" hangingPunct="1">
        <a:lnSpc>
          <a:spcPct val="90000"/>
        </a:lnSpc>
        <a:spcBef>
          <a:spcPts val="2400"/>
        </a:spcBef>
        <a:spcAft>
          <a:spcPts val="0"/>
        </a:spcAft>
        <a:defRPr sz="2100">
          <a:solidFill>
            <a:srgbClr val="5E5E5E"/>
          </a:solidFill>
          <a:latin typeface="+mn-lt"/>
          <a:ea typeface="+mn-ea"/>
          <a:cs typeface="+mn-cs"/>
          <a:sym typeface="Helvetica Neue Light" charset="0"/>
        </a:defRPr>
      </a:lvl2pPr>
      <a:lvl3pPr marL="677602" indent="-199295" algn="l" rtl="0" eaLnBrk="1" fontAlgn="base" hangingPunct="1">
        <a:lnSpc>
          <a:spcPct val="90000"/>
        </a:lnSpc>
        <a:spcBef>
          <a:spcPts val="1130"/>
        </a:spcBef>
        <a:spcAft>
          <a:spcPct val="0"/>
        </a:spcAft>
        <a:buClr>
          <a:srgbClr val="E48C04"/>
        </a:buClr>
        <a:buSzPct val="69000"/>
        <a:buFont typeface="Helvetica Neue Light" charset="0"/>
        <a:buChar char="•"/>
        <a:defRPr sz="1800">
          <a:solidFill>
            <a:srgbClr val="5E5E5E"/>
          </a:solidFill>
          <a:latin typeface="+mn-lt"/>
          <a:ea typeface="+mn-ea"/>
          <a:cs typeface="+mn-cs"/>
          <a:sym typeface="Helvetica Neue Light" charset="0"/>
        </a:defRPr>
      </a:lvl3pPr>
      <a:lvl4pPr marL="845010" indent="-167408" algn="l" rtl="0" eaLnBrk="1" fontAlgn="base" hangingPunct="1">
        <a:lnSpc>
          <a:spcPct val="90000"/>
        </a:lnSpc>
        <a:spcBef>
          <a:spcPts val="942"/>
        </a:spcBef>
        <a:spcAft>
          <a:spcPct val="0"/>
        </a:spcAft>
        <a:buClr>
          <a:srgbClr val="E48C04"/>
        </a:buClr>
        <a:buSzPct val="69000"/>
        <a:buFont typeface="Helvetica Neue Light" charset="0"/>
        <a:buChar char="•"/>
        <a:defRPr sz="1500">
          <a:solidFill>
            <a:srgbClr val="5E5E5E"/>
          </a:solidFill>
          <a:latin typeface="+mn-lt"/>
          <a:ea typeface="+mn-ea"/>
          <a:cs typeface="+mn-cs"/>
          <a:sym typeface="Helvetica Neue Light" charset="0"/>
        </a:defRPr>
      </a:lvl4pPr>
      <a:lvl5pPr marL="988502" indent="-143492" algn="l" rtl="0" eaLnBrk="1" fontAlgn="base" hangingPunct="1">
        <a:lnSpc>
          <a:spcPct val="90000"/>
        </a:lnSpc>
        <a:spcBef>
          <a:spcPts val="816"/>
        </a:spcBef>
        <a:spcAft>
          <a:spcPct val="0"/>
        </a:spcAft>
        <a:buClr>
          <a:srgbClr val="E48C04"/>
        </a:buClr>
        <a:buSzPct val="69000"/>
        <a:buFont typeface="Helvetica Neue Light" charset="0"/>
        <a:buChar char="•"/>
        <a:defRPr sz="1200">
          <a:solidFill>
            <a:srgbClr val="5E5E5E"/>
          </a:solidFill>
          <a:latin typeface="+mn-lt"/>
          <a:ea typeface="+mn-ea"/>
          <a:cs typeface="+mn-cs"/>
          <a:sym typeface="Helvetica Neue Light" charset="0"/>
        </a:defRPr>
      </a:lvl5pPr>
      <a:lvl6pPr marL="1275486" indent="-143492" algn="l" rtl="0" eaLnBrk="1" fontAlgn="base" hangingPunct="1">
        <a:spcBef>
          <a:spcPts val="816"/>
        </a:spcBef>
        <a:spcAft>
          <a:spcPct val="0"/>
        </a:spcAft>
        <a:buClr>
          <a:srgbClr val="E48C04"/>
        </a:buClr>
        <a:buSzPct val="69000"/>
        <a:buFont typeface="Helvetica Neue Light" charset="0"/>
        <a:buChar char="•"/>
        <a:defRPr sz="1700">
          <a:solidFill>
            <a:srgbClr val="5E5E5E"/>
          </a:solidFill>
          <a:latin typeface="+mn-lt"/>
          <a:ea typeface="+mn-ea"/>
          <a:cs typeface="+mn-cs"/>
          <a:sym typeface="Helvetica Neue Light" charset="0"/>
        </a:defRPr>
      </a:lvl6pPr>
      <a:lvl7pPr marL="1562471" indent="-143492" algn="l" rtl="0" eaLnBrk="1" fontAlgn="base" hangingPunct="1">
        <a:spcBef>
          <a:spcPts val="816"/>
        </a:spcBef>
        <a:spcAft>
          <a:spcPct val="0"/>
        </a:spcAft>
        <a:buClr>
          <a:srgbClr val="E48C04"/>
        </a:buClr>
        <a:buSzPct val="69000"/>
        <a:buFont typeface="Helvetica Neue Light" charset="0"/>
        <a:buChar char="•"/>
        <a:defRPr sz="1700">
          <a:solidFill>
            <a:srgbClr val="5E5E5E"/>
          </a:solidFill>
          <a:latin typeface="+mn-lt"/>
          <a:ea typeface="+mn-ea"/>
          <a:cs typeface="+mn-cs"/>
          <a:sym typeface="Helvetica Neue Light" charset="0"/>
        </a:defRPr>
      </a:lvl7pPr>
      <a:lvl8pPr marL="1849455" indent="-143492" algn="l" rtl="0" eaLnBrk="1" fontAlgn="base" hangingPunct="1">
        <a:spcBef>
          <a:spcPts val="816"/>
        </a:spcBef>
        <a:spcAft>
          <a:spcPct val="0"/>
        </a:spcAft>
        <a:buClr>
          <a:srgbClr val="E48C04"/>
        </a:buClr>
        <a:buSzPct val="69000"/>
        <a:buFont typeface="Helvetica Neue Light" charset="0"/>
        <a:buChar char="•"/>
        <a:defRPr sz="1700">
          <a:solidFill>
            <a:srgbClr val="5E5E5E"/>
          </a:solidFill>
          <a:latin typeface="+mn-lt"/>
          <a:ea typeface="+mn-ea"/>
          <a:cs typeface="+mn-cs"/>
          <a:sym typeface="Helvetica Neue Light" charset="0"/>
        </a:defRPr>
      </a:lvl8pPr>
      <a:lvl9pPr marL="2136440" indent="-143492" algn="l" rtl="0" eaLnBrk="1" fontAlgn="base" hangingPunct="1">
        <a:spcBef>
          <a:spcPts val="816"/>
        </a:spcBef>
        <a:spcAft>
          <a:spcPct val="0"/>
        </a:spcAft>
        <a:buClr>
          <a:srgbClr val="E48C04"/>
        </a:buClr>
        <a:buSzPct val="69000"/>
        <a:buFont typeface="Helvetica Neue Light" charset="0"/>
        <a:buChar char="•"/>
        <a:defRPr sz="1700">
          <a:solidFill>
            <a:srgbClr val="5E5E5E"/>
          </a:solidFill>
          <a:latin typeface="+mn-lt"/>
          <a:ea typeface="+mn-ea"/>
          <a:cs typeface="+mn-cs"/>
          <a:sym typeface="Helvetica Neue Light" charset="0"/>
        </a:defRPr>
      </a:lvl9pPr>
    </p:bodyStyle>
    <p:otherStyle>
      <a:defPPr>
        <a:defRPr lang="en-US"/>
      </a:defPPr>
      <a:lvl1pPr marL="0" algn="l" defTabSz="286984" rtl="0" eaLnBrk="1" latinLnBrk="0" hangingPunct="1">
        <a:defRPr sz="1100" kern="1200">
          <a:solidFill>
            <a:schemeClr val="tx1"/>
          </a:solidFill>
          <a:latin typeface="+mn-lt"/>
          <a:ea typeface="+mn-ea"/>
          <a:cs typeface="+mn-cs"/>
        </a:defRPr>
      </a:lvl1pPr>
      <a:lvl2pPr marL="286984" algn="l" defTabSz="286984" rtl="0" eaLnBrk="1" latinLnBrk="0" hangingPunct="1">
        <a:defRPr sz="1100" kern="1200">
          <a:solidFill>
            <a:schemeClr val="tx1"/>
          </a:solidFill>
          <a:latin typeface="+mn-lt"/>
          <a:ea typeface="+mn-ea"/>
          <a:cs typeface="+mn-cs"/>
        </a:defRPr>
      </a:lvl2pPr>
      <a:lvl3pPr marL="573969" algn="l" defTabSz="286984" rtl="0" eaLnBrk="1" latinLnBrk="0" hangingPunct="1">
        <a:defRPr sz="1100" kern="1200">
          <a:solidFill>
            <a:schemeClr val="tx1"/>
          </a:solidFill>
          <a:latin typeface="+mn-lt"/>
          <a:ea typeface="+mn-ea"/>
          <a:cs typeface="+mn-cs"/>
        </a:defRPr>
      </a:lvl3pPr>
      <a:lvl4pPr marL="860953" algn="l" defTabSz="286984" rtl="0" eaLnBrk="1" latinLnBrk="0" hangingPunct="1">
        <a:defRPr sz="1100" kern="1200">
          <a:solidFill>
            <a:schemeClr val="tx1"/>
          </a:solidFill>
          <a:latin typeface="+mn-lt"/>
          <a:ea typeface="+mn-ea"/>
          <a:cs typeface="+mn-cs"/>
        </a:defRPr>
      </a:lvl4pPr>
      <a:lvl5pPr marL="1147938" algn="l" defTabSz="286984" rtl="0" eaLnBrk="1" latinLnBrk="0" hangingPunct="1">
        <a:defRPr sz="1100" kern="1200">
          <a:solidFill>
            <a:schemeClr val="tx1"/>
          </a:solidFill>
          <a:latin typeface="+mn-lt"/>
          <a:ea typeface="+mn-ea"/>
          <a:cs typeface="+mn-cs"/>
        </a:defRPr>
      </a:lvl5pPr>
      <a:lvl6pPr marL="1434922" algn="l" defTabSz="286984" rtl="0" eaLnBrk="1" latinLnBrk="0" hangingPunct="1">
        <a:defRPr sz="1100" kern="1200">
          <a:solidFill>
            <a:schemeClr val="tx1"/>
          </a:solidFill>
          <a:latin typeface="+mn-lt"/>
          <a:ea typeface="+mn-ea"/>
          <a:cs typeface="+mn-cs"/>
        </a:defRPr>
      </a:lvl6pPr>
      <a:lvl7pPr marL="1721907" algn="l" defTabSz="286984" rtl="0" eaLnBrk="1" latinLnBrk="0" hangingPunct="1">
        <a:defRPr sz="1100" kern="1200">
          <a:solidFill>
            <a:schemeClr val="tx1"/>
          </a:solidFill>
          <a:latin typeface="+mn-lt"/>
          <a:ea typeface="+mn-ea"/>
          <a:cs typeface="+mn-cs"/>
        </a:defRPr>
      </a:lvl7pPr>
      <a:lvl8pPr marL="2008891" algn="l" defTabSz="286984" rtl="0" eaLnBrk="1" latinLnBrk="0" hangingPunct="1">
        <a:defRPr sz="1100" kern="1200">
          <a:solidFill>
            <a:schemeClr val="tx1"/>
          </a:solidFill>
          <a:latin typeface="+mn-lt"/>
          <a:ea typeface="+mn-ea"/>
          <a:cs typeface="+mn-cs"/>
        </a:defRPr>
      </a:lvl8pPr>
      <a:lvl9pPr marL="2295876" algn="l" defTabSz="286984" rtl="0" eaLnBrk="1" latinLnBrk="0" hangingPunct="1">
        <a:defRPr sz="1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1" Type="http://schemas.openxmlformats.org/officeDocument/2006/relationships/slideLayout" Target="../slideLayouts/slideLayout6.xml"/><Relationship Id="rId2" Type="http://schemas.openxmlformats.org/officeDocument/2006/relationships/image" Target="../media/image2.tiff"/></Relationships>
</file>

<file path=ppt/slides/_rels/slide12.xml.rels><?xml version="1.0" encoding="UTF-8" standalone="yes"?>
<Relationships xmlns="http://schemas.openxmlformats.org/package/2006/relationships"><Relationship Id="rId3" Type="http://schemas.openxmlformats.org/officeDocument/2006/relationships/image" Target="../media/image2.tiff"/><Relationship Id="rId4"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image" Target="../media/image8.png"/><Relationship Id="rId1" Type="http://schemas.openxmlformats.org/officeDocument/2006/relationships/slideLayout" Target="../slideLayouts/slideLayout6.xml"/><Relationship Id="rId2" Type="http://schemas.openxmlformats.org/officeDocument/2006/relationships/notesSlide" Target="../notesSlides/notesSlide1.xml"/></Relationships>
</file>

<file path=ppt/slides/_rels/slide13.xml.rels><?xml version="1.0" encoding="UTF-8" standalone="yes"?>
<Relationships xmlns="http://schemas.openxmlformats.org/package/2006/relationships"><Relationship Id="rId3" Type="http://schemas.openxmlformats.org/officeDocument/2006/relationships/image" Target="../media/image2.tiff"/><Relationship Id="rId4" Type="http://schemas.openxmlformats.org/officeDocument/2006/relationships/image" Target="../media/image9.png"/><Relationship Id="rId5" Type="http://schemas.openxmlformats.org/officeDocument/2006/relationships/image" Target="../media/image10.png"/><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14.xml.rels><?xml version="1.0" encoding="UTF-8" standalone="yes"?>
<Relationships xmlns="http://schemas.openxmlformats.org/package/2006/relationships"><Relationship Id="rId3" Type="http://schemas.openxmlformats.org/officeDocument/2006/relationships/image" Target="../media/image2.tiff"/><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13.png"/><Relationship Id="rId1" Type="http://schemas.openxmlformats.org/officeDocument/2006/relationships/slideLayout" Target="../slideLayouts/slideLayout6.xml"/><Relationship Id="rId2" Type="http://schemas.openxmlformats.org/officeDocument/2006/relationships/notesSlide" Target="../notesSlides/notesSlide3.xml"/></Relationships>
</file>

<file path=ppt/slides/_rels/slide15.xml.rels><?xml version="1.0" encoding="UTF-8" standalone="yes"?>
<Relationships xmlns="http://schemas.openxmlformats.org/package/2006/relationships"><Relationship Id="rId3" Type="http://schemas.openxmlformats.org/officeDocument/2006/relationships/image" Target="../media/image2.tiff"/><Relationship Id="rId4" Type="http://schemas.openxmlformats.org/officeDocument/2006/relationships/image" Target="../media/image14.tiff"/><Relationship Id="rId5" Type="http://schemas.openxmlformats.org/officeDocument/2006/relationships/image" Target="../media/image15.tiff"/><Relationship Id="rId6" Type="http://schemas.openxmlformats.org/officeDocument/2006/relationships/image" Target="../media/image16.png"/><Relationship Id="rId7" Type="http://schemas.openxmlformats.org/officeDocument/2006/relationships/image" Target="../media/image17.png"/><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16.xml.rels><?xml version="1.0" encoding="UTF-8" standalone="yes"?>
<Relationships xmlns="http://schemas.openxmlformats.org/package/2006/relationships"><Relationship Id="rId3" Type="http://schemas.openxmlformats.org/officeDocument/2006/relationships/image" Target="../media/image18.tiff"/><Relationship Id="rId4" Type="http://schemas.openxmlformats.org/officeDocument/2006/relationships/image" Target="../media/image19.png"/><Relationship Id="rId5" Type="http://schemas.openxmlformats.org/officeDocument/2006/relationships/image" Target="../media/image20.png"/><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17.xml.rels><?xml version="1.0" encoding="UTF-8" standalone="yes"?>
<Relationships xmlns="http://schemas.openxmlformats.org/package/2006/relationships"><Relationship Id="rId3" Type="http://schemas.openxmlformats.org/officeDocument/2006/relationships/image" Target="../media/image18.tiff"/><Relationship Id="rId4" Type="http://schemas.openxmlformats.org/officeDocument/2006/relationships/image" Target="../media/image21.png"/><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18.xml.rels><?xml version="1.0" encoding="UTF-8" standalone="yes"?>
<Relationships xmlns="http://schemas.openxmlformats.org/package/2006/relationships"><Relationship Id="rId3" Type="http://schemas.openxmlformats.org/officeDocument/2006/relationships/image" Target="../media/image18.tiff"/><Relationship Id="rId4" Type="http://schemas.openxmlformats.org/officeDocument/2006/relationships/image" Target="../media/image22.png"/><Relationship Id="rId5" Type="http://schemas.openxmlformats.org/officeDocument/2006/relationships/image" Target="../media/image23.png"/><Relationship Id="rId6" Type="http://schemas.openxmlformats.org/officeDocument/2006/relationships/image" Target="../media/image24.png"/><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19.xml.rels><?xml version="1.0" encoding="UTF-8" standalone="yes"?>
<Relationships xmlns="http://schemas.openxmlformats.org/package/2006/relationships"><Relationship Id="rId3" Type="http://schemas.openxmlformats.org/officeDocument/2006/relationships/image" Target="../media/image18.tiff"/><Relationship Id="rId4" Type="http://schemas.openxmlformats.org/officeDocument/2006/relationships/image" Target="../media/image25.png"/><Relationship Id="rId5" Type="http://schemas.openxmlformats.org/officeDocument/2006/relationships/image" Target="../media/image26.png"/><Relationship Id="rId6" Type="http://schemas.openxmlformats.org/officeDocument/2006/relationships/image" Target="../media/image27.png"/><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8.tiff"/><Relationship Id="rId4" Type="http://schemas.openxmlformats.org/officeDocument/2006/relationships/image" Target="../media/image28.png"/><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_rels/slide21.xml.rels><?xml version="1.0" encoding="UTF-8" standalone="yes"?>
<Relationships xmlns="http://schemas.openxmlformats.org/package/2006/relationships"><Relationship Id="rId3" Type="http://schemas.openxmlformats.org/officeDocument/2006/relationships/image" Target="../media/image29.tiff"/><Relationship Id="rId4" Type="http://schemas.openxmlformats.org/officeDocument/2006/relationships/image" Target="../media/image30.png"/><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22.xml.rels><?xml version="1.0" encoding="UTF-8" standalone="yes"?>
<Relationships xmlns="http://schemas.openxmlformats.org/package/2006/relationships"><Relationship Id="rId3" Type="http://schemas.openxmlformats.org/officeDocument/2006/relationships/image" Target="../media/image29.tiff"/><Relationship Id="rId4" Type="http://schemas.openxmlformats.org/officeDocument/2006/relationships/image" Target="../media/image31.png"/><Relationship Id="rId5" Type="http://schemas.openxmlformats.org/officeDocument/2006/relationships/image" Target="../media/image32.png"/><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23.xml.rels><?xml version="1.0" encoding="UTF-8" standalone="yes"?>
<Relationships xmlns="http://schemas.openxmlformats.org/package/2006/relationships"><Relationship Id="rId3" Type="http://schemas.openxmlformats.org/officeDocument/2006/relationships/image" Target="../media/image29.tiff"/><Relationship Id="rId4" Type="http://schemas.openxmlformats.org/officeDocument/2006/relationships/image" Target="../media/image33.png"/><Relationship Id="rId5" Type="http://schemas.openxmlformats.org/officeDocument/2006/relationships/image" Target="../media/image34.png"/><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24.xml.rels><?xml version="1.0" encoding="UTF-8" standalone="yes"?>
<Relationships xmlns="http://schemas.openxmlformats.org/package/2006/relationships"><Relationship Id="rId3" Type="http://schemas.openxmlformats.org/officeDocument/2006/relationships/image" Target="../media/image29.tiff"/><Relationship Id="rId4" Type="http://schemas.openxmlformats.org/officeDocument/2006/relationships/image" Target="../media/image35.png"/><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25.xml.rels><?xml version="1.0" encoding="UTF-8" standalone="yes"?>
<Relationships xmlns="http://schemas.openxmlformats.org/package/2006/relationships"><Relationship Id="rId3" Type="http://schemas.openxmlformats.org/officeDocument/2006/relationships/image" Target="../media/image29.tiff"/><Relationship Id="rId4" Type="http://schemas.openxmlformats.org/officeDocument/2006/relationships/image" Target="../media/image35.png"/><Relationship Id="rId5" Type="http://schemas.openxmlformats.org/officeDocument/2006/relationships/image" Target="../media/image36.png"/><Relationship Id="rId6" Type="http://schemas.openxmlformats.org/officeDocument/2006/relationships/image" Target="../media/image37.png"/><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26.xml.rels><?xml version="1.0" encoding="UTF-8" standalone="yes"?>
<Relationships xmlns="http://schemas.openxmlformats.org/package/2006/relationships"><Relationship Id="rId3" Type="http://schemas.openxmlformats.org/officeDocument/2006/relationships/image" Target="../media/image38.tiff"/><Relationship Id="rId4" Type="http://schemas.openxmlformats.org/officeDocument/2006/relationships/image" Target="../media/image39.png"/><Relationship Id="rId5" Type="http://schemas.openxmlformats.org/officeDocument/2006/relationships/image" Target="../media/image40.png"/><Relationship Id="rId1" Type="http://schemas.openxmlformats.org/officeDocument/2006/relationships/slideLayout" Target="../slideLayouts/slideLayout6.xml"/><Relationship Id="rId2" Type="http://schemas.openxmlformats.org/officeDocument/2006/relationships/notesSlide" Target="../notesSlides/notesSlide15.xml"/></Relationships>
</file>

<file path=ppt/slides/_rels/slide27.xml.rels><?xml version="1.0" encoding="UTF-8" standalone="yes"?>
<Relationships xmlns="http://schemas.openxmlformats.org/package/2006/relationships"><Relationship Id="rId3" Type="http://schemas.openxmlformats.org/officeDocument/2006/relationships/image" Target="../media/image38.tiff"/><Relationship Id="rId4" Type="http://schemas.openxmlformats.org/officeDocument/2006/relationships/image" Target="../media/image41.png"/><Relationship Id="rId5" Type="http://schemas.openxmlformats.org/officeDocument/2006/relationships/image" Target="../media/image42.png"/><Relationship Id="rId6" Type="http://schemas.openxmlformats.org/officeDocument/2006/relationships/image" Target="../media/image43.png"/><Relationship Id="rId1" Type="http://schemas.openxmlformats.org/officeDocument/2006/relationships/slideLayout" Target="../slideLayouts/slideLayout6.xml"/><Relationship Id="rId2" Type="http://schemas.openxmlformats.org/officeDocument/2006/relationships/notesSlide" Target="../notesSlides/notesSlide16.xml"/></Relationships>
</file>

<file path=ppt/slides/_rels/slide28.xml.rels><?xml version="1.0" encoding="UTF-8" standalone="yes"?>
<Relationships xmlns="http://schemas.openxmlformats.org/package/2006/relationships"><Relationship Id="rId3" Type="http://schemas.openxmlformats.org/officeDocument/2006/relationships/image" Target="../media/image38.tiff"/><Relationship Id="rId4" Type="http://schemas.openxmlformats.org/officeDocument/2006/relationships/image" Target="../media/image44.png"/><Relationship Id="rId1" Type="http://schemas.openxmlformats.org/officeDocument/2006/relationships/slideLayout" Target="../slideLayouts/slideLayout6.xml"/><Relationship Id="rId2" Type="http://schemas.openxmlformats.org/officeDocument/2006/relationships/notesSlide" Target="../notesSlides/notesSlide1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 Id="rId3" Type="http://schemas.openxmlformats.org/officeDocument/2006/relationships/image" Target="../media/image4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9.xml"/><Relationship Id="rId3" Type="http://schemas.openxmlformats.org/officeDocument/2006/relationships/image" Target="../media/image4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0.xml"/><Relationship Id="rId3" Type="http://schemas.openxmlformats.org/officeDocument/2006/relationships/image" Target="../media/image47.png"/></Relationships>
</file>

<file path=ppt/slides/_rels/slide32.xml.rels><?xml version="1.0" encoding="UTF-8" standalone="yes"?>
<Relationships xmlns="http://schemas.openxmlformats.org/package/2006/relationships"><Relationship Id="rId3" Type="http://schemas.openxmlformats.org/officeDocument/2006/relationships/image" Target="../media/image48.png"/><Relationship Id="rId4" Type="http://schemas.openxmlformats.org/officeDocument/2006/relationships/image" Target="../media/image49.png"/><Relationship Id="rId5" Type="http://schemas.openxmlformats.org/officeDocument/2006/relationships/image" Target="../media/image50.png"/><Relationship Id="rId1" Type="http://schemas.openxmlformats.org/officeDocument/2006/relationships/slideLayout" Target="../slideLayouts/slideLayout6.xml"/><Relationship Id="rId2" Type="http://schemas.openxmlformats.org/officeDocument/2006/relationships/notesSlide" Target="../notesSlides/notesSlide2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18.tiff"/><Relationship Id="rId4" Type="http://schemas.openxmlformats.org/officeDocument/2006/relationships/image" Target="../media/image29.tiff"/><Relationship Id="rId5" Type="http://schemas.openxmlformats.org/officeDocument/2006/relationships/image" Target="../media/image38.tiff"/><Relationship Id="rId1" Type="http://schemas.openxmlformats.org/officeDocument/2006/relationships/slideLayout" Target="../slideLayouts/slideLayout6.xml"/><Relationship Id="rId2" Type="http://schemas.openxmlformats.org/officeDocument/2006/relationships/image" Target="../media/image2.tiff"/></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7589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A4DD867E-6B68-0649-B550-259BC7E86FB0}"/>
              </a:ext>
            </a:extLst>
          </p:cNvPr>
          <p:cNvSpPr/>
          <p:nvPr/>
        </p:nvSpPr>
        <p:spPr bwMode="auto">
          <a:xfrm>
            <a:off x="0" y="1971675"/>
            <a:ext cx="9144000" cy="1114425"/>
          </a:xfrm>
          <a:prstGeom prst="rect">
            <a:avLst/>
          </a:prstGeom>
          <a:solidFill>
            <a:schemeClr val="accent1"/>
          </a:solidFill>
          <a:ln>
            <a:noFill/>
          </a:ln>
          <a:effectLst/>
          <a:extLst>
            <a:ext uri="{91240B29-F687-4f45-9708-019B960494DF}">
              <a14:hiddenLine xmlns:a14="http://schemas.microsoft.com/office/drawing/2010/main" xmlns=""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dirty="0">
              <a:ln>
                <a:noFill/>
              </a:ln>
              <a:solidFill>
                <a:schemeClr val="tx1"/>
              </a:solidFill>
              <a:effectLst/>
              <a:latin typeface="Helvetica Light" charset="0"/>
              <a:ea typeface="ヒラギノ角ゴ ProN W3" charset="0"/>
              <a:cs typeface="ヒラギノ角ゴ ProN W3" charset="0"/>
              <a:sym typeface="Helvetica Light" charset="0"/>
            </a:endParaRPr>
          </a:p>
        </p:txBody>
      </p:sp>
      <p:sp>
        <p:nvSpPr>
          <p:cNvPr id="2" name="Rectangle 1"/>
          <p:cNvSpPr/>
          <p:nvPr/>
        </p:nvSpPr>
        <p:spPr>
          <a:xfrm>
            <a:off x="914400" y="2310140"/>
            <a:ext cx="8229600" cy="430887"/>
          </a:xfrm>
          <a:prstGeom prst="rect">
            <a:avLst/>
          </a:prstGeom>
        </p:spPr>
        <p:txBody>
          <a:bodyPr wrap="square" lIns="0" tIns="0" rIns="0" bIns="0" anchor="t">
            <a:spAutoFit/>
          </a:bodyPr>
          <a:lstStyle/>
          <a:p>
            <a:pPr algn="l"/>
            <a:r>
              <a:rPr lang="en-US" sz="2800" dirty="0">
                <a:solidFill>
                  <a:schemeClr val="bg1"/>
                </a:solidFill>
                <a:latin typeface="+mj-lt"/>
                <a:ea typeface="Franklin Gothic Demi Cond" charset="0"/>
                <a:cs typeface="Franklin Gothic Demi Cond" charset="0"/>
              </a:rPr>
              <a:t>INTENTIONALLY UGLY COMPETITIVE OVERVIEW</a:t>
            </a:r>
          </a:p>
        </p:txBody>
      </p:sp>
    </p:spTree>
    <p:extLst>
      <p:ext uri="{BB962C8B-B14F-4D97-AF65-F5344CB8AC3E}">
        <p14:creationId xmlns:p14="http://schemas.microsoft.com/office/powerpoint/2010/main" val="38170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559381" y="1289347"/>
            <a:ext cx="3535681" cy="1497846"/>
          </a:xfrm>
          <a:prstGeom prst="rect">
            <a:avLst/>
          </a:prstGeom>
        </p:spPr>
        <p:txBody>
          <a:bodyPr wrap="square" lIns="0" tIns="0" rIns="0" bIns="0">
            <a:spAutoFit/>
          </a:bodyPr>
          <a:lstStyle/>
          <a:p>
            <a:pPr marL="182880" lvl="1" indent="-182880" algn="l">
              <a:spcAft>
                <a:spcPts val="1600"/>
              </a:spcAft>
              <a:buFont typeface="Arial" charset="0"/>
              <a:buChar char="•"/>
            </a:pPr>
            <a:r>
              <a:rPr lang="en-US" sz="1400" dirty="0" smtClean="0">
                <a:solidFill>
                  <a:schemeClr val="accent1"/>
                </a:solidFill>
                <a:latin typeface="Franklin Gothic Book" panose="020B0503020102020204"/>
                <a:ea typeface="Franklin Gothic Book" charset="0"/>
                <a:cs typeface="Franklin Gothic Book" charset="0"/>
              </a:rPr>
              <a:t>You know these guys better than we ever will, and, frankly, more than we want to. </a:t>
            </a:r>
            <a:endParaRPr lang="en-US" sz="1400" dirty="0">
              <a:solidFill>
                <a:schemeClr val="accent1"/>
              </a:solidFill>
              <a:latin typeface="Franklin Gothic Book" panose="020B0503020102020204"/>
              <a:ea typeface="Franklin Gothic Book" charset="0"/>
              <a:cs typeface="Franklin Gothic Book" charset="0"/>
            </a:endParaRPr>
          </a:p>
          <a:p>
            <a:pPr marL="182880" lvl="1" indent="-182880" algn="l">
              <a:spcAft>
                <a:spcPts val="1600"/>
              </a:spcAft>
              <a:buFont typeface="Arial" charset="0"/>
              <a:buChar char="•"/>
            </a:pPr>
            <a:r>
              <a:rPr lang="en-US" sz="1400" dirty="0" smtClean="0">
                <a:solidFill>
                  <a:schemeClr val="accent1"/>
                </a:solidFill>
                <a:latin typeface="Franklin Gothic Book" panose="020B0503020102020204"/>
                <a:ea typeface="Franklin Gothic Book" charset="0"/>
                <a:cs typeface="Franklin Gothic Book" charset="0"/>
              </a:rPr>
              <a:t>Proving marketing can be a complete fabrication, they are </a:t>
            </a:r>
            <a:r>
              <a:rPr lang="en-US" sz="1400" i="1" dirty="0" smtClean="0">
                <a:solidFill>
                  <a:schemeClr val="accent1"/>
                </a:solidFill>
                <a:latin typeface="Franklin Gothic Book" panose="020B0503020102020204"/>
                <a:ea typeface="Franklin Gothic Book" charset="0"/>
                <a:cs typeface="Franklin Gothic Book" charset="0"/>
              </a:rPr>
              <a:t>specialists</a:t>
            </a:r>
            <a:r>
              <a:rPr lang="en-US" sz="1400" dirty="0" smtClean="0">
                <a:solidFill>
                  <a:schemeClr val="accent1"/>
                </a:solidFill>
                <a:latin typeface="Franklin Gothic Book" panose="020B0503020102020204"/>
                <a:ea typeface="Franklin Gothic Book" charset="0"/>
                <a:cs typeface="Franklin Gothic Book" charset="0"/>
              </a:rPr>
              <a:t> who (allegedly) </a:t>
            </a:r>
            <a:r>
              <a:rPr lang="en-US" sz="1400" i="1" dirty="0" smtClean="0">
                <a:solidFill>
                  <a:schemeClr val="accent1"/>
                </a:solidFill>
                <a:latin typeface="Franklin Gothic Book" panose="020B0503020102020204"/>
                <a:ea typeface="Franklin Gothic Book" charset="0"/>
                <a:cs typeface="Franklin Gothic Book" charset="0"/>
              </a:rPr>
              <a:t>value partnerships and relationships</a:t>
            </a:r>
            <a:r>
              <a:rPr lang="en-US" sz="1400" dirty="0" smtClean="0">
                <a:solidFill>
                  <a:schemeClr val="accent1"/>
                </a:solidFill>
                <a:latin typeface="Franklin Gothic Book" panose="020B0503020102020204"/>
                <a:ea typeface="Franklin Gothic Book" charset="0"/>
                <a:cs typeface="Franklin Gothic Book" charset="0"/>
              </a:rPr>
              <a:t>.</a:t>
            </a:r>
            <a:endParaRPr lang="en-US" sz="1400" dirty="0">
              <a:solidFill>
                <a:schemeClr val="accent1"/>
              </a:solidFill>
              <a:latin typeface="Franklin Gothic Book" panose="020B0503020102020204"/>
              <a:ea typeface="Franklin Gothic Book" charset="0"/>
              <a:cs typeface="Franklin Gothic Book" charset="0"/>
            </a:endParaRPr>
          </a:p>
        </p:txBody>
      </p:sp>
      <p:pic>
        <p:nvPicPr>
          <p:cNvPr id="2" name="Picture 1"/>
          <p:cNvPicPr>
            <a:picLocks noChangeAspect="1"/>
          </p:cNvPicPr>
          <p:nvPr/>
        </p:nvPicPr>
        <p:blipFill>
          <a:blip r:embed="rId2"/>
          <a:stretch>
            <a:fillRect/>
          </a:stretch>
        </p:blipFill>
        <p:spPr>
          <a:xfrm>
            <a:off x="567136" y="-54094"/>
            <a:ext cx="1473004" cy="1473004"/>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1136" y="1289347"/>
            <a:ext cx="3458007" cy="1069026"/>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4961" y="2441975"/>
            <a:ext cx="3760038" cy="1176237"/>
          </a:xfrm>
          <a:prstGeom prst="rect">
            <a:avLst/>
          </a:prstGeom>
          <a:ln>
            <a:solidFill>
              <a:schemeClr val="accent6"/>
            </a:solidFill>
          </a:ln>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40139" y="3777937"/>
            <a:ext cx="5374857" cy="1049777"/>
          </a:xfrm>
          <a:prstGeom prst="rect">
            <a:avLst/>
          </a:prstGeom>
          <a:ln>
            <a:solidFill>
              <a:schemeClr val="accent6"/>
            </a:solidFill>
          </a:ln>
        </p:spPr>
      </p:pic>
    </p:spTree>
    <p:extLst>
      <p:ext uri="{BB962C8B-B14F-4D97-AF65-F5344CB8AC3E}">
        <p14:creationId xmlns:p14="http://schemas.microsoft.com/office/powerpoint/2010/main" val="829923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34417" y="1418910"/>
            <a:ext cx="3425122" cy="1066959"/>
          </a:xfrm>
          <a:prstGeom prst="rect">
            <a:avLst/>
          </a:prstGeom>
        </p:spPr>
        <p:txBody>
          <a:bodyPr wrap="square" lIns="0" tIns="0" rIns="0" bIns="0">
            <a:spAutoFit/>
          </a:bodyPr>
          <a:lstStyle/>
          <a:p>
            <a:pPr marL="182880" lvl="1" indent="-182880" algn="l">
              <a:spcAft>
                <a:spcPts val="1600"/>
              </a:spcAft>
              <a:buFont typeface="Arial" charset="0"/>
              <a:buChar char="•"/>
            </a:pPr>
            <a:r>
              <a:rPr lang="en-US" sz="1400" dirty="0" smtClean="0">
                <a:solidFill>
                  <a:schemeClr val="accent1"/>
                </a:solidFill>
                <a:latin typeface="Franklin Gothic Book" panose="020B0503020102020204"/>
                <a:ea typeface="Franklin Gothic Book" charset="0"/>
                <a:cs typeface="Franklin Gothic Book" charset="0"/>
              </a:rPr>
              <a:t>There is absolutely nothing interesting about their tone or message.</a:t>
            </a:r>
          </a:p>
          <a:p>
            <a:pPr marL="182880" lvl="1" indent="-182880" algn="l">
              <a:spcAft>
                <a:spcPts val="1600"/>
              </a:spcAft>
              <a:buFont typeface="Arial" charset="0"/>
              <a:buChar char="•"/>
            </a:pPr>
            <a:r>
              <a:rPr lang="en-US" sz="1400" dirty="0">
                <a:solidFill>
                  <a:schemeClr val="accent1"/>
                </a:solidFill>
                <a:latin typeface="Franklin Gothic Book" panose="020B0503020102020204"/>
                <a:ea typeface="Franklin Gothic Book" charset="0"/>
                <a:cs typeface="Franklin Gothic Book" charset="0"/>
              </a:rPr>
              <a:t>But they promise speed, flexibility </a:t>
            </a:r>
            <a:r>
              <a:rPr lang="mr-IN" sz="1400" dirty="0">
                <a:solidFill>
                  <a:schemeClr val="accent1"/>
                </a:solidFill>
                <a:latin typeface="Franklin Gothic Book" panose="020B0503020102020204"/>
                <a:ea typeface="Franklin Gothic Book" charset="0"/>
                <a:cs typeface="Franklin Gothic Book" charset="0"/>
              </a:rPr>
              <a:t>–</a:t>
            </a:r>
            <a:r>
              <a:rPr lang="en-US" sz="1400" dirty="0">
                <a:solidFill>
                  <a:schemeClr val="accent1"/>
                </a:solidFill>
                <a:latin typeface="Franklin Gothic Book" panose="020B0503020102020204"/>
                <a:ea typeface="Franklin Gothic Book" charset="0"/>
                <a:cs typeface="Franklin Gothic Book" charset="0"/>
              </a:rPr>
              <a:t> hitting all the hot buttons</a:t>
            </a:r>
            <a:r>
              <a:rPr lang="en-US" sz="1400" dirty="0" smtClean="0">
                <a:solidFill>
                  <a:schemeClr val="accent1"/>
                </a:solidFill>
                <a:latin typeface="Franklin Gothic Book" panose="020B0503020102020204"/>
                <a:ea typeface="Franklin Gothic Book" charset="0"/>
                <a:cs typeface="Franklin Gothic Book" charset="0"/>
              </a:rPr>
              <a:t>.</a:t>
            </a:r>
            <a:endParaRPr lang="en-US" sz="1400" dirty="0">
              <a:solidFill>
                <a:schemeClr val="accent1"/>
              </a:solidFill>
              <a:latin typeface="Franklin Gothic Book" panose="020B0503020102020204"/>
              <a:ea typeface="Franklin Gothic Book" charset="0"/>
              <a:cs typeface="Franklin Gothic Book" charset="0"/>
            </a:endParaRPr>
          </a:p>
        </p:txBody>
      </p:sp>
      <p:pic>
        <p:nvPicPr>
          <p:cNvPr id="6" name="Picture 5"/>
          <p:cNvPicPr>
            <a:picLocks noChangeAspect="1"/>
          </p:cNvPicPr>
          <p:nvPr/>
        </p:nvPicPr>
        <p:blipFill>
          <a:blip r:embed="rId3"/>
          <a:stretch>
            <a:fillRect/>
          </a:stretch>
        </p:blipFill>
        <p:spPr>
          <a:xfrm>
            <a:off x="567136" y="-54094"/>
            <a:ext cx="1473004" cy="1473004"/>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2733" y="3890461"/>
            <a:ext cx="6571139" cy="973769"/>
          </a:xfrm>
          <a:prstGeom prst="rect">
            <a:avLst/>
          </a:prstGeom>
          <a:ln>
            <a:solidFill>
              <a:schemeClr val="accent6"/>
            </a:solidFill>
          </a:ln>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2733" y="2635696"/>
            <a:ext cx="4674622" cy="1183575"/>
          </a:xfrm>
          <a:prstGeom prst="rect">
            <a:avLst/>
          </a:prstGeom>
          <a:ln>
            <a:solidFill>
              <a:schemeClr val="accent6"/>
            </a:solidFill>
          </a:ln>
        </p:spPr>
      </p:pic>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2733" y="1129896"/>
            <a:ext cx="4674622" cy="1434610"/>
          </a:xfrm>
          <a:prstGeom prst="rect">
            <a:avLst/>
          </a:prstGeom>
          <a:ln>
            <a:solidFill>
              <a:schemeClr val="accent6"/>
            </a:solidFill>
          </a:ln>
        </p:spPr>
      </p:pic>
    </p:spTree>
    <p:extLst>
      <p:ext uri="{BB962C8B-B14F-4D97-AF65-F5344CB8AC3E}">
        <p14:creationId xmlns:p14="http://schemas.microsoft.com/office/powerpoint/2010/main" val="2051281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34417" y="1418910"/>
            <a:ext cx="3425122" cy="1066959"/>
          </a:xfrm>
          <a:prstGeom prst="rect">
            <a:avLst/>
          </a:prstGeom>
        </p:spPr>
        <p:txBody>
          <a:bodyPr wrap="square" lIns="0" tIns="0" rIns="0" bIns="0">
            <a:spAutoFit/>
          </a:bodyPr>
          <a:lstStyle/>
          <a:p>
            <a:pPr marL="182880" lvl="1" indent="-182880" algn="l">
              <a:spcAft>
                <a:spcPts val="1600"/>
              </a:spcAft>
              <a:buFont typeface="Arial" charset="0"/>
              <a:buChar char="•"/>
            </a:pPr>
            <a:r>
              <a:rPr lang="en-US" sz="1400" dirty="0" smtClean="0">
                <a:solidFill>
                  <a:schemeClr val="accent1"/>
                </a:solidFill>
                <a:latin typeface="Franklin Gothic Book" panose="020B0503020102020204"/>
                <a:ea typeface="Franklin Gothic Book" charset="0"/>
                <a:cs typeface="Franklin Gothic Book" charset="0"/>
              </a:rPr>
              <a:t>There is absolutely nothing interesting about their tone or message.</a:t>
            </a:r>
          </a:p>
          <a:p>
            <a:pPr marL="182880" lvl="1" indent="-182880" algn="l">
              <a:spcAft>
                <a:spcPts val="1600"/>
              </a:spcAft>
              <a:buFont typeface="Arial" charset="0"/>
              <a:buChar char="•"/>
            </a:pPr>
            <a:r>
              <a:rPr lang="en-US" sz="1400" dirty="0" smtClean="0">
                <a:solidFill>
                  <a:schemeClr val="accent1"/>
                </a:solidFill>
                <a:latin typeface="Franklin Gothic Book" panose="020B0503020102020204"/>
                <a:ea typeface="Franklin Gothic Book" charset="0"/>
                <a:cs typeface="Franklin Gothic Book" charset="0"/>
              </a:rPr>
              <a:t>But they promise speed, flexibility </a:t>
            </a:r>
            <a:r>
              <a:rPr lang="mr-IN" sz="1400" dirty="0" smtClean="0">
                <a:solidFill>
                  <a:schemeClr val="accent1"/>
                </a:solidFill>
                <a:latin typeface="Franklin Gothic Book" panose="020B0503020102020204"/>
                <a:ea typeface="Franklin Gothic Book" charset="0"/>
                <a:cs typeface="Franklin Gothic Book" charset="0"/>
              </a:rPr>
              <a:t>–</a:t>
            </a:r>
            <a:r>
              <a:rPr lang="en-US" sz="1400" dirty="0" smtClean="0">
                <a:solidFill>
                  <a:schemeClr val="accent1"/>
                </a:solidFill>
                <a:latin typeface="Franklin Gothic Book" panose="020B0503020102020204"/>
                <a:ea typeface="Franklin Gothic Book" charset="0"/>
                <a:cs typeface="Franklin Gothic Book" charset="0"/>
              </a:rPr>
              <a:t> hitting all the hot buttons.</a:t>
            </a:r>
            <a:endParaRPr lang="en-US" sz="1400" dirty="0">
              <a:solidFill>
                <a:schemeClr val="accent1"/>
              </a:solidFill>
              <a:latin typeface="Franklin Gothic Book" panose="020B0503020102020204"/>
              <a:ea typeface="Franklin Gothic Book" charset="0"/>
              <a:cs typeface="Franklin Gothic Book" charset="0"/>
            </a:endParaRPr>
          </a:p>
        </p:txBody>
      </p:sp>
      <p:pic>
        <p:nvPicPr>
          <p:cNvPr id="6" name="Picture 5"/>
          <p:cNvPicPr>
            <a:picLocks noChangeAspect="1"/>
          </p:cNvPicPr>
          <p:nvPr/>
        </p:nvPicPr>
        <p:blipFill>
          <a:blip r:embed="rId3"/>
          <a:stretch>
            <a:fillRect/>
          </a:stretch>
        </p:blipFill>
        <p:spPr>
          <a:xfrm>
            <a:off x="567136" y="-54094"/>
            <a:ext cx="1473004" cy="1473004"/>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0256" y="1324642"/>
            <a:ext cx="2899768" cy="1784473"/>
          </a:xfrm>
          <a:prstGeom prst="rect">
            <a:avLst/>
          </a:prstGeom>
          <a:ln>
            <a:solidFill>
              <a:schemeClr val="accent6"/>
            </a:solidFill>
          </a:ln>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44101" y="2723870"/>
            <a:ext cx="2776312" cy="2319196"/>
          </a:xfrm>
          <a:prstGeom prst="rect">
            <a:avLst/>
          </a:prstGeom>
          <a:ln>
            <a:solidFill>
              <a:schemeClr val="accent6"/>
            </a:solidFill>
          </a:ln>
        </p:spPr>
      </p:pic>
    </p:spTree>
    <p:extLst>
      <p:ext uri="{BB962C8B-B14F-4D97-AF65-F5344CB8AC3E}">
        <p14:creationId xmlns:p14="http://schemas.microsoft.com/office/powerpoint/2010/main" val="1499715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34417" y="1418910"/>
            <a:ext cx="3425122" cy="877163"/>
          </a:xfrm>
          <a:prstGeom prst="rect">
            <a:avLst/>
          </a:prstGeom>
        </p:spPr>
        <p:txBody>
          <a:bodyPr wrap="square" lIns="0" tIns="0" rIns="0" bIns="0">
            <a:spAutoFit/>
          </a:bodyPr>
          <a:lstStyle/>
          <a:p>
            <a:pPr marL="182880" lvl="1" indent="-182880" algn="l">
              <a:spcAft>
                <a:spcPts val="1600"/>
              </a:spcAft>
              <a:buFont typeface="Arial" charset="0"/>
              <a:buChar char="•"/>
            </a:pPr>
            <a:r>
              <a:rPr lang="en-US" sz="1400" dirty="0" smtClean="0">
                <a:solidFill>
                  <a:schemeClr val="accent1"/>
                </a:solidFill>
                <a:latin typeface="Franklin Gothic Book" panose="020B0503020102020204"/>
                <a:ea typeface="Franklin Gothic Book" charset="0"/>
                <a:cs typeface="Franklin Gothic Book" charset="0"/>
              </a:rPr>
              <a:t>They have a disturbing affinity for large green circles, icons and drop shadows.</a:t>
            </a:r>
            <a:br>
              <a:rPr lang="en-US" sz="1400" dirty="0" smtClean="0">
                <a:solidFill>
                  <a:schemeClr val="accent1"/>
                </a:solidFill>
                <a:latin typeface="Franklin Gothic Book" panose="020B0503020102020204"/>
                <a:ea typeface="Franklin Gothic Book" charset="0"/>
                <a:cs typeface="Franklin Gothic Book" charset="0"/>
              </a:rPr>
            </a:br>
            <a:r>
              <a:rPr lang="en-US" sz="500" dirty="0" smtClean="0">
                <a:solidFill>
                  <a:schemeClr val="accent1"/>
                </a:solidFill>
                <a:latin typeface="Franklin Gothic Book" panose="020B0503020102020204"/>
                <a:ea typeface="Franklin Gothic Book" charset="0"/>
                <a:cs typeface="Franklin Gothic Book" charset="0"/>
              </a:rPr>
              <a:t/>
            </a:r>
            <a:br>
              <a:rPr lang="en-US" sz="500" dirty="0" smtClean="0">
                <a:solidFill>
                  <a:schemeClr val="accent1"/>
                </a:solidFill>
                <a:latin typeface="Franklin Gothic Book" panose="020B0503020102020204"/>
                <a:ea typeface="Franklin Gothic Book" charset="0"/>
                <a:cs typeface="Franklin Gothic Book" charset="0"/>
              </a:rPr>
            </a:br>
            <a:r>
              <a:rPr lang="en-US" sz="1200" dirty="0" smtClean="0">
                <a:latin typeface="Franklin Gothic Book" panose="020B0503020102020204"/>
                <a:ea typeface="Franklin Gothic Book" charset="0"/>
                <a:cs typeface="Franklin Gothic Book" charset="0"/>
              </a:rPr>
              <a:t>(See what they did with the progression and growth </a:t>
            </a:r>
            <a:r>
              <a:rPr lang="mr-IN" sz="1200" dirty="0" smtClean="0">
                <a:latin typeface="Franklin Gothic Book" panose="020B0503020102020204"/>
                <a:ea typeface="Franklin Gothic Book" charset="0"/>
                <a:cs typeface="Franklin Gothic Book" charset="0"/>
              </a:rPr>
              <a:t>–</a:t>
            </a:r>
            <a:r>
              <a:rPr lang="en-US" sz="1200" dirty="0" smtClean="0">
                <a:latin typeface="Franklin Gothic Book" panose="020B0503020102020204"/>
                <a:ea typeface="Franklin Gothic Book" charset="0"/>
                <a:cs typeface="Franklin Gothic Book" charset="0"/>
              </a:rPr>
              <a:t> do you get it? Do you see it?)</a:t>
            </a:r>
          </a:p>
        </p:txBody>
      </p:sp>
      <p:pic>
        <p:nvPicPr>
          <p:cNvPr id="6" name="Picture 5"/>
          <p:cNvPicPr>
            <a:picLocks noChangeAspect="1"/>
          </p:cNvPicPr>
          <p:nvPr/>
        </p:nvPicPr>
        <p:blipFill>
          <a:blip r:embed="rId3"/>
          <a:stretch>
            <a:fillRect/>
          </a:stretch>
        </p:blipFill>
        <p:spPr>
          <a:xfrm>
            <a:off x="567136" y="-54094"/>
            <a:ext cx="1473004" cy="1473004"/>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8863" y="1102935"/>
            <a:ext cx="3430031" cy="2348345"/>
          </a:xfrm>
          <a:prstGeom prst="rect">
            <a:avLst/>
          </a:prstGeom>
          <a:ln>
            <a:solidFill>
              <a:schemeClr val="accent6"/>
            </a:solidFill>
          </a:ln>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4575" y="2575939"/>
            <a:ext cx="3683559" cy="2262433"/>
          </a:xfrm>
          <a:prstGeom prst="rect">
            <a:avLst/>
          </a:prstGeom>
          <a:ln>
            <a:solidFill>
              <a:schemeClr val="accent6"/>
            </a:solidFill>
          </a:ln>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99012" y="2836247"/>
            <a:ext cx="3695931" cy="2002125"/>
          </a:xfrm>
          <a:prstGeom prst="rect">
            <a:avLst/>
          </a:prstGeom>
          <a:ln>
            <a:solidFill>
              <a:schemeClr val="accent6"/>
            </a:solidFill>
          </a:ln>
        </p:spPr>
      </p:pic>
    </p:spTree>
    <p:extLst>
      <p:ext uri="{BB962C8B-B14F-4D97-AF65-F5344CB8AC3E}">
        <p14:creationId xmlns:p14="http://schemas.microsoft.com/office/powerpoint/2010/main" val="79172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34417" y="1418910"/>
            <a:ext cx="3425122" cy="2492990"/>
          </a:xfrm>
          <a:prstGeom prst="rect">
            <a:avLst/>
          </a:prstGeom>
        </p:spPr>
        <p:txBody>
          <a:bodyPr wrap="square" lIns="0" tIns="0" rIns="0" bIns="0">
            <a:spAutoFit/>
          </a:bodyPr>
          <a:lstStyle/>
          <a:p>
            <a:pPr marL="182880" lvl="1" indent="-182880" algn="l">
              <a:spcAft>
                <a:spcPts val="1600"/>
              </a:spcAft>
              <a:buFont typeface="Arial" charset="0"/>
              <a:buChar char="•"/>
            </a:pPr>
            <a:r>
              <a:rPr lang="en-US" sz="1400" dirty="0" smtClean="0">
                <a:solidFill>
                  <a:schemeClr val="accent1"/>
                </a:solidFill>
                <a:latin typeface="Franklin Gothic Book" panose="020B0503020102020204"/>
                <a:ea typeface="Franklin Gothic Book" charset="0"/>
                <a:cs typeface="Franklin Gothic Book" charset="0"/>
              </a:rPr>
              <a:t>They have a disturbing affinity for large green circles and icons.</a:t>
            </a:r>
          </a:p>
          <a:p>
            <a:pPr marL="182880" lvl="1" indent="-182880" algn="l">
              <a:spcAft>
                <a:spcPts val="1600"/>
              </a:spcAft>
              <a:buFont typeface="Arial" charset="0"/>
              <a:buChar char="•"/>
            </a:pPr>
            <a:r>
              <a:rPr lang="en-US" sz="1400" dirty="0" smtClean="0">
                <a:solidFill>
                  <a:schemeClr val="accent1"/>
                </a:solidFill>
                <a:latin typeface="Franklin Gothic Book" panose="020B0503020102020204"/>
                <a:ea typeface="Franklin Gothic Book" charset="0"/>
                <a:cs typeface="Franklin Gothic Book" charset="0"/>
              </a:rPr>
              <a:t>And they freaking love expected stock photography.</a:t>
            </a:r>
          </a:p>
          <a:p>
            <a:pPr marL="469865" lvl="2" indent="-182880" algn="l">
              <a:spcAft>
                <a:spcPts val="400"/>
              </a:spcAft>
              <a:buFont typeface="Arial" charset="0"/>
              <a:buChar char="•"/>
            </a:pPr>
            <a:r>
              <a:rPr lang="en-US" sz="1100" dirty="0" smtClean="0">
                <a:solidFill>
                  <a:schemeClr val="accent1"/>
                </a:solidFill>
                <a:latin typeface="Franklin Gothic Book" panose="020B0503020102020204"/>
                <a:ea typeface="Franklin Gothic Book" charset="0"/>
                <a:cs typeface="Franklin Gothic Book" charset="0"/>
              </a:rPr>
              <a:t>Dramatic tree-covered path (check)</a:t>
            </a:r>
          </a:p>
          <a:p>
            <a:pPr marL="469865" lvl="2" indent="-182880" algn="l">
              <a:spcAft>
                <a:spcPts val="400"/>
              </a:spcAft>
              <a:buFont typeface="Arial" charset="0"/>
              <a:buChar char="•"/>
            </a:pPr>
            <a:r>
              <a:rPr lang="en-US" sz="1100" dirty="0" smtClean="0">
                <a:solidFill>
                  <a:schemeClr val="accent1"/>
                </a:solidFill>
                <a:latin typeface="Franklin Gothic Book" panose="020B0503020102020204"/>
                <a:ea typeface="Franklin Gothic Book" charset="0"/>
                <a:cs typeface="Franklin Gothic Book" charset="0"/>
              </a:rPr>
              <a:t>Server room photo from 2001 (check)</a:t>
            </a:r>
          </a:p>
          <a:p>
            <a:pPr marL="469865" lvl="2" indent="-182880" algn="l">
              <a:spcAft>
                <a:spcPts val="400"/>
              </a:spcAft>
              <a:buFont typeface="Arial" charset="0"/>
              <a:buChar char="•"/>
            </a:pPr>
            <a:r>
              <a:rPr lang="en-US" sz="1100" dirty="0" smtClean="0">
                <a:solidFill>
                  <a:schemeClr val="accent1"/>
                </a:solidFill>
                <a:latin typeface="Franklin Gothic Book" panose="020B0503020102020204"/>
                <a:ea typeface="Franklin Gothic Book" charset="0"/>
                <a:cs typeface="Franklin Gothic Book" charset="0"/>
              </a:rPr>
              <a:t>Apple Store knockoff image (check)</a:t>
            </a:r>
          </a:p>
          <a:p>
            <a:pPr marL="469865" lvl="2" indent="-182880" algn="l">
              <a:spcAft>
                <a:spcPts val="400"/>
              </a:spcAft>
              <a:buFont typeface="Arial" charset="0"/>
              <a:buChar char="•"/>
            </a:pPr>
            <a:r>
              <a:rPr lang="en-US" sz="1100" dirty="0" smtClean="0">
                <a:solidFill>
                  <a:schemeClr val="accent1"/>
                </a:solidFill>
                <a:latin typeface="Franklin Gothic Book" panose="020B0503020102020204"/>
                <a:ea typeface="Franklin Gothic Book" charset="0"/>
                <a:cs typeface="Franklin Gothic Book" charset="0"/>
              </a:rPr>
              <a:t>Terrifying nurse who just evaporated patient in an MRI machine (check)</a:t>
            </a:r>
          </a:p>
          <a:p>
            <a:pPr marL="469865" lvl="2" indent="-182880" algn="l">
              <a:spcAft>
                <a:spcPts val="400"/>
              </a:spcAft>
              <a:buFont typeface="Arial" charset="0"/>
              <a:buChar char="•"/>
            </a:pPr>
            <a:endParaRPr lang="en-US" sz="1100" dirty="0">
              <a:solidFill>
                <a:schemeClr val="accent1"/>
              </a:solidFill>
              <a:latin typeface="Franklin Gothic Book" panose="020B0503020102020204"/>
              <a:ea typeface="Franklin Gothic Book" charset="0"/>
              <a:cs typeface="Franklin Gothic Book" charset="0"/>
            </a:endParaRPr>
          </a:p>
        </p:txBody>
      </p:sp>
      <p:pic>
        <p:nvPicPr>
          <p:cNvPr id="6" name="Picture 5"/>
          <p:cNvPicPr>
            <a:picLocks noChangeAspect="1"/>
          </p:cNvPicPr>
          <p:nvPr/>
        </p:nvPicPr>
        <p:blipFill>
          <a:blip r:embed="rId3"/>
          <a:stretch>
            <a:fillRect/>
          </a:stretch>
        </p:blipFill>
        <p:spPr>
          <a:xfrm>
            <a:off x="567136" y="-54094"/>
            <a:ext cx="1473004" cy="1473004"/>
          </a:xfrm>
          <a:prstGeom prst="rect">
            <a:avLst/>
          </a:prstGeom>
        </p:spPr>
      </p:pic>
      <p:pic>
        <p:nvPicPr>
          <p:cNvPr id="2" name="Picture 1"/>
          <p:cNvPicPr>
            <a:picLocks noChangeAspect="1"/>
          </p:cNvPicPr>
          <p:nvPr/>
        </p:nvPicPr>
        <p:blipFill>
          <a:blip r:embed="rId4"/>
          <a:stretch>
            <a:fillRect/>
          </a:stretch>
        </p:blipFill>
        <p:spPr>
          <a:xfrm>
            <a:off x="2680678" y="3038034"/>
            <a:ext cx="1540995" cy="1055581"/>
          </a:xfrm>
          <a:prstGeom prst="rect">
            <a:avLst/>
          </a:prstGeom>
        </p:spPr>
      </p:pic>
      <p:pic>
        <p:nvPicPr>
          <p:cNvPr id="3" name="Picture 2"/>
          <p:cNvPicPr>
            <a:picLocks noChangeAspect="1"/>
          </p:cNvPicPr>
          <p:nvPr/>
        </p:nvPicPr>
        <p:blipFill>
          <a:blip r:embed="rId5"/>
          <a:stretch>
            <a:fillRect/>
          </a:stretch>
        </p:blipFill>
        <p:spPr>
          <a:xfrm>
            <a:off x="740440" y="3038034"/>
            <a:ext cx="1500195" cy="1027634"/>
          </a:xfrm>
          <a:prstGeom prst="rect">
            <a:avLst/>
          </a:prstGeom>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66634" y="1583703"/>
            <a:ext cx="2383290" cy="1166796"/>
          </a:xfrm>
          <a:prstGeom prst="rect">
            <a:avLst/>
          </a:prstGeom>
          <a:ln>
            <a:solidFill>
              <a:schemeClr val="accent6"/>
            </a:solidFill>
          </a:ln>
        </p:spPr>
      </p:pic>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4266" y="1583703"/>
            <a:ext cx="2210569" cy="1157047"/>
          </a:xfrm>
          <a:prstGeom prst="rect">
            <a:avLst/>
          </a:prstGeom>
          <a:ln>
            <a:solidFill>
              <a:schemeClr val="accent6"/>
            </a:solidFill>
          </a:ln>
        </p:spPr>
      </p:pic>
    </p:spTree>
    <p:extLst>
      <p:ext uri="{BB962C8B-B14F-4D97-AF65-F5344CB8AC3E}">
        <p14:creationId xmlns:p14="http://schemas.microsoft.com/office/powerpoint/2010/main" val="1944518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464355" y="1223357"/>
            <a:ext cx="3095184" cy="1282402"/>
          </a:xfrm>
          <a:prstGeom prst="rect">
            <a:avLst/>
          </a:prstGeom>
        </p:spPr>
        <p:txBody>
          <a:bodyPr wrap="square" lIns="0" tIns="0" rIns="0" bIns="0">
            <a:spAutoFit/>
          </a:bodyPr>
          <a:lstStyle/>
          <a:p>
            <a:pPr marL="182880" lvl="1" indent="-182880" algn="l">
              <a:spcAft>
                <a:spcPts val="1600"/>
              </a:spcAft>
              <a:buFont typeface="Arial" charset="0"/>
              <a:buChar char="•"/>
            </a:pPr>
            <a:r>
              <a:rPr lang="en-US" sz="1400" dirty="0" smtClean="0">
                <a:solidFill>
                  <a:schemeClr val="accent1"/>
                </a:solidFill>
                <a:latin typeface="Franklin Gothic Book" panose="020B0503020102020204"/>
                <a:ea typeface="Franklin Gothic Book" charset="0"/>
                <a:cs typeface="Franklin Gothic Book" charset="0"/>
              </a:rPr>
              <a:t>These guys are not saying anything in the header of their home page. Literally nothing.</a:t>
            </a:r>
            <a:endParaRPr lang="en-US" sz="1400" dirty="0">
              <a:solidFill>
                <a:schemeClr val="accent1"/>
              </a:solidFill>
              <a:latin typeface="Franklin Gothic Book" panose="020B0503020102020204"/>
              <a:ea typeface="Franklin Gothic Book" charset="0"/>
              <a:cs typeface="Franklin Gothic Book" charset="0"/>
            </a:endParaRPr>
          </a:p>
          <a:p>
            <a:pPr marL="182880" lvl="1" indent="-182880" algn="l">
              <a:spcAft>
                <a:spcPts val="1600"/>
              </a:spcAft>
              <a:buFont typeface="Arial" charset="0"/>
              <a:buChar char="•"/>
            </a:pPr>
            <a:r>
              <a:rPr lang="en-US" sz="1400" dirty="0" smtClean="0">
                <a:solidFill>
                  <a:schemeClr val="accent1"/>
                </a:solidFill>
                <a:latin typeface="Franklin Gothic Book" panose="020B0503020102020204"/>
                <a:ea typeface="Franklin Gothic Book" charset="0"/>
                <a:cs typeface="Franklin Gothic Book" charset="0"/>
              </a:rPr>
              <a:t>And that is a vision only a search engine could love.</a:t>
            </a:r>
            <a:endParaRPr lang="en-US" sz="1400" dirty="0">
              <a:solidFill>
                <a:schemeClr val="accent1"/>
              </a:solidFill>
              <a:latin typeface="Franklin Gothic Book" panose="020B0503020102020204"/>
              <a:ea typeface="Franklin Gothic Book" charset="0"/>
              <a:cs typeface="Franklin Gothic Book" charset="0"/>
            </a:endParaRPr>
          </a:p>
        </p:txBody>
      </p:sp>
      <p:pic>
        <p:nvPicPr>
          <p:cNvPr id="2" name="Picture 1"/>
          <p:cNvPicPr>
            <a:picLocks noChangeAspect="1"/>
          </p:cNvPicPr>
          <p:nvPr/>
        </p:nvPicPr>
        <p:blipFill>
          <a:blip r:embed="rId3"/>
          <a:stretch>
            <a:fillRect/>
          </a:stretch>
        </p:blipFill>
        <p:spPr>
          <a:xfrm>
            <a:off x="454254" y="-119128"/>
            <a:ext cx="1473004" cy="1473004"/>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495" y="1344448"/>
            <a:ext cx="4536907" cy="2400903"/>
          </a:xfrm>
          <a:prstGeom prst="rect">
            <a:avLst/>
          </a:prstGeom>
          <a:ln>
            <a:solidFill>
              <a:schemeClr val="accent6"/>
            </a:solidFill>
          </a:ln>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94040" y="2630077"/>
            <a:ext cx="4085268" cy="2131767"/>
          </a:xfrm>
          <a:prstGeom prst="rect">
            <a:avLst/>
          </a:prstGeom>
          <a:ln>
            <a:solidFill>
              <a:schemeClr val="accent6"/>
            </a:solidFill>
          </a:ln>
        </p:spPr>
      </p:pic>
    </p:spTree>
    <p:extLst>
      <p:ext uri="{BB962C8B-B14F-4D97-AF65-F5344CB8AC3E}">
        <p14:creationId xmlns:p14="http://schemas.microsoft.com/office/powerpoint/2010/main" val="1028021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464354" y="1317627"/>
            <a:ext cx="3217733" cy="2082621"/>
          </a:xfrm>
          <a:prstGeom prst="rect">
            <a:avLst/>
          </a:prstGeom>
        </p:spPr>
        <p:txBody>
          <a:bodyPr wrap="square" lIns="0" tIns="0" rIns="0" bIns="0">
            <a:spAutoFit/>
          </a:bodyPr>
          <a:lstStyle/>
          <a:p>
            <a:pPr marL="182880" lvl="1" indent="-182880" algn="l">
              <a:spcAft>
                <a:spcPts val="1600"/>
              </a:spcAft>
              <a:buFont typeface="Arial" charset="0"/>
              <a:buChar char="•"/>
            </a:pPr>
            <a:r>
              <a:rPr lang="en-US" sz="1400" dirty="0" smtClean="0">
                <a:solidFill>
                  <a:schemeClr val="accent1"/>
                </a:solidFill>
                <a:latin typeface="Franklin Gothic Book" panose="020B0503020102020204"/>
                <a:ea typeface="Franklin Gothic Book" charset="0"/>
                <a:cs typeface="Franklin Gothic Book" charset="0"/>
              </a:rPr>
              <a:t>Buried in this textbook definition of the category is what appears to be their strengths or points of differentiation:</a:t>
            </a:r>
          </a:p>
          <a:p>
            <a:pPr marL="469865" lvl="2" indent="-182880" algn="l">
              <a:spcAft>
                <a:spcPts val="400"/>
              </a:spcAft>
              <a:buFont typeface="Arial" charset="0"/>
              <a:buChar char="•"/>
            </a:pPr>
            <a:r>
              <a:rPr lang="en-US" sz="1400" dirty="0" smtClean="0">
                <a:solidFill>
                  <a:schemeClr val="accent1"/>
                </a:solidFill>
                <a:latin typeface="Franklin Gothic Book" panose="020B0503020102020204"/>
                <a:ea typeface="Franklin Gothic Book" charset="0"/>
                <a:cs typeface="Franklin Gothic Book" charset="0"/>
              </a:rPr>
              <a:t>Our partners have done this.</a:t>
            </a:r>
          </a:p>
          <a:p>
            <a:pPr marL="469865" lvl="2" indent="-182880" algn="l">
              <a:spcAft>
                <a:spcPts val="400"/>
              </a:spcAft>
              <a:buFont typeface="Arial" charset="0"/>
              <a:buChar char="•"/>
            </a:pPr>
            <a:r>
              <a:rPr lang="en-US" sz="1400" dirty="0" smtClean="0">
                <a:solidFill>
                  <a:schemeClr val="accent1"/>
                </a:solidFill>
                <a:latin typeface="Franklin Gothic Book" panose="020B0503020102020204"/>
                <a:ea typeface="Franklin Gothic Book" charset="0"/>
                <a:cs typeface="Franklin Gothic Book" charset="0"/>
              </a:rPr>
              <a:t>They make the decisions.</a:t>
            </a:r>
          </a:p>
          <a:p>
            <a:pPr marL="469865" lvl="2" indent="-182880" algn="l">
              <a:spcAft>
                <a:spcPts val="400"/>
              </a:spcAft>
              <a:buFont typeface="Arial" charset="0"/>
              <a:buChar char="•"/>
            </a:pPr>
            <a:r>
              <a:rPr lang="en-US" sz="1400" dirty="0" smtClean="0">
                <a:solidFill>
                  <a:schemeClr val="accent1"/>
                </a:solidFill>
                <a:latin typeface="Franklin Gothic Book" panose="020B0503020102020204"/>
                <a:ea typeface="Franklin Gothic Book" charset="0"/>
                <a:cs typeface="Franklin Gothic Book" charset="0"/>
              </a:rPr>
              <a:t>And you can trust their experience and enjoy the simplicity.</a:t>
            </a:r>
          </a:p>
          <a:p>
            <a:pPr marL="182880" lvl="1" indent="-182880" algn="l">
              <a:spcAft>
                <a:spcPts val="1600"/>
              </a:spcAft>
              <a:buFont typeface="Arial" charset="0"/>
              <a:buChar char="•"/>
            </a:pPr>
            <a:endParaRPr lang="en-US" sz="1400" dirty="0">
              <a:solidFill>
                <a:schemeClr val="accent1"/>
              </a:solidFill>
              <a:latin typeface="Franklin Gothic Book" panose="020B0503020102020204"/>
              <a:ea typeface="Franklin Gothic Book" charset="0"/>
              <a:cs typeface="Franklin Gothic Book" charset="0"/>
            </a:endParaRPr>
          </a:p>
        </p:txBody>
      </p:sp>
      <p:pic>
        <p:nvPicPr>
          <p:cNvPr id="2" name="Picture 1"/>
          <p:cNvPicPr>
            <a:picLocks noChangeAspect="1"/>
          </p:cNvPicPr>
          <p:nvPr/>
        </p:nvPicPr>
        <p:blipFill>
          <a:blip r:embed="rId3"/>
          <a:stretch>
            <a:fillRect/>
          </a:stretch>
        </p:blipFill>
        <p:spPr>
          <a:xfrm>
            <a:off x="454254" y="-119128"/>
            <a:ext cx="1473004" cy="1473004"/>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3674" y="1317627"/>
            <a:ext cx="4326799" cy="3476892"/>
          </a:xfrm>
          <a:prstGeom prst="rect">
            <a:avLst/>
          </a:prstGeom>
          <a:ln>
            <a:solidFill>
              <a:schemeClr val="accent6"/>
            </a:solidFill>
          </a:ln>
        </p:spPr>
      </p:pic>
      <p:sp>
        <p:nvSpPr>
          <p:cNvPr id="5" name="Rectangle 4"/>
          <p:cNvSpPr/>
          <p:nvPr/>
        </p:nvSpPr>
        <p:spPr bwMode="auto">
          <a:xfrm>
            <a:off x="1366886" y="3431357"/>
            <a:ext cx="3450211" cy="150829"/>
          </a:xfrm>
          <a:prstGeom prst="rect">
            <a:avLst/>
          </a:prstGeom>
          <a:noFill/>
          <a:ln>
            <a:solidFill>
              <a:schemeClr val="accent1"/>
            </a:solidFill>
          </a:ln>
          <a:effectLst/>
          <a:extLst>
            <a:ext uri="{91240B29-F687-4f45-9708-019B960494DF}">
              <a14:hiddenLine xmlns:a14="http://schemas.microsoft.com/office/drawing/2010/main" xmlns=""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dirty="0">
              <a:ln>
                <a:noFill/>
              </a:ln>
              <a:solidFill>
                <a:schemeClr val="tx1"/>
              </a:solidFill>
              <a:effectLst/>
              <a:latin typeface="Helvetica Light" charset="0"/>
              <a:ea typeface="ヒラギノ角ゴ ProN W3" charset="0"/>
              <a:cs typeface="ヒラギノ角ゴ ProN W3" charset="0"/>
              <a:sym typeface="Helvetica Light" charset="0"/>
            </a:endParaRPr>
          </a:p>
        </p:txBody>
      </p:sp>
      <p:sp>
        <p:nvSpPr>
          <p:cNvPr id="7" name="Rectangle 6"/>
          <p:cNvSpPr/>
          <p:nvPr/>
        </p:nvSpPr>
        <p:spPr bwMode="auto">
          <a:xfrm>
            <a:off x="831131" y="3582187"/>
            <a:ext cx="3043286" cy="150828"/>
          </a:xfrm>
          <a:prstGeom prst="rect">
            <a:avLst/>
          </a:prstGeom>
          <a:noFill/>
          <a:ln>
            <a:solidFill>
              <a:schemeClr val="accent1"/>
            </a:solidFill>
          </a:ln>
          <a:effectLst/>
          <a:extLst>
            <a:ext uri="{91240B29-F687-4f45-9708-019B960494DF}">
              <a14:hiddenLine xmlns:a14="http://schemas.microsoft.com/office/drawing/2010/main" xmlns=""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dirty="0">
              <a:ln>
                <a:noFill/>
              </a:ln>
              <a:solidFill>
                <a:schemeClr val="tx1"/>
              </a:solidFill>
              <a:effectLst/>
              <a:latin typeface="Helvetica Light" charset="0"/>
              <a:ea typeface="ヒラギノ角ゴ ProN W3" charset="0"/>
              <a:cs typeface="ヒラギノ角ゴ ProN W3" charset="0"/>
              <a:sym typeface="Helvetica Light" charset="0"/>
            </a:endParaRPr>
          </a:p>
        </p:txBody>
      </p:sp>
      <p:sp>
        <p:nvSpPr>
          <p:cNvPr id="9" name="Rectangle 8"/>
          <p:cNvSpPr/>
          <p:nvPr/>
        </p:nvSpPr>
        <p:spPr bwMode="auto">
          <a:xfrm>
            <a:off x="2075468" y="4271915"/>
            <a:ext cx="1073085" cy="139829"/>
          </a:xfrm>
          <a:prstGeom prst="rect">
            <a:avLst/>
          </a:prstGeom>
          <a:noFill/>
          <a:ln>
            <a:solidFill>
              <a:schemeClr val="accent1"/>
            </a:solidFill>
          </a:ln>
          <a:effectLst/>
          <a:extLst>
            <a:ext uri="{91240B29-F687-4f45-9708-019B960494DF}">
              <a14:hiddenLine xmlns:a14="http://schemas.microsoft.com/office/drawing/2010/main" xmlns=""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dirty="0">
              <a:ln>
                <a:noFill/>
              </a:ln>
              <a:solidFill>
                <a:schemeClr val="tx1"/>
              </a:solidFill>
              <a:effectLst/>
              <a:latin typeface="Helvetica Light" charset="0"/>
              <a:ea typeface="ヒラギノ角ゴ ProN W3" charset="0"/>
              <a:cs typeface="ヒラギノ角ゴ ProN W3" charset="0"/>
              <a:sym typeface="Helvetica Light" charset="0"/>
            </a:endParaRPr>
          </a:p>
        </p:txBody>
      </p:sp>
    </p:spTree>
    <p:extLst>
      <p:ext uri="{BB962C8B-B14F-4D97-AF65-F5344CB8AC3E}">
        <p14:creationId xmlns:p14="http://schemas.microsoft.com/office/powerpoint/2010/main" val="1881645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464354" y="1317627"/>
            <a:ext cx="3048050" cy="1497846"/>
          </a:xfrm>
          <a:prstGeom prst="rect">
            <a:avLst/>
          </a:prstGeom>
        </p:spPr>
        <p:txBody>
          <a:bodyPr wrap="square" lIns="0" tIns="0" rIns="0" bIns="0">
            <a:spAutoFit/>
          </a:bodyPr>
          <a:lstStyle/>
          <a:p>
            <a:pPr marL="182880" lvl="1" indent="-182880" algn="l">
              <a:spcAft>
                <a:spcPts val="1600"/>
              </a:spcAft>
              <a:buFont typeface="Arial" charset="0"/>
              <a:buChar char="•"/>
            </a:pPr>
            <a:r>
              <a:rPr lang="en-US" sz="1400" dirty="0" smtClean="0">
                <a:solidFill>
                  <a:schemeClr val="accent1"/>
                </a:solidFill>
                <a:latin typeface="Franklin Gothic Book" panose="020B0503020102020204"/>
                <a:ea typeface="Franklin Gothic Book" charset="0"/>
                <a:cs typeface="Franklin Gothic Book" charset="0"/>
              </a:rPr>
              <a:t>They show some real clients </a:t>
            </a:r>
            <a:r>
              <a:rPr lang="mr-IN" sz="1400" dirty="0" smtClean="0">
                <a:solidFill>
                  <a:schemeClr val="accent1"/>
                </a:solidFill>
                <a:latin typeface="Franklin Gothic Book" panose="020B0503020102020204"/>
                <a:ea typeface="Franklin Gothic Book" charset="0"/>
                <a:cs typeface="Franklin Gothic Book" charset="0"/>
              </a:rPr>
              <a:t>–</a:t>
            </a:r>
            <a:r>
              <a:rPr lang="en-US" sz="1400" dirty="0" smtClean="0">
                <a:solidFill>
                  <a:schemeClr val="accent1"/>
                </a:solidFill>
                <a:latin typeface="Franklin Gothic Book" panose="020B0503020102020204"/>
                <a:ea typeface="Franklin Gothic Book" charset="0"/>
                <a:cs typeface="Franklin Gothic Book" charset="0"/>
              </a:rPr>
              <a:t> which is good.</a:t>
            </a:r>
          </a:p>
          <a:p>
            <a:pPr marL="182880" lvl="1" indent="-182880" algn="l">
              <a:spcAft>
                <a:spcPts val="1600"/>
              </a:spcAft>
              <a:buFont typeface="Arial" charset="0"/>
              <a:buChar char="•"/>
            </a:pPr>
            <a:r>
              <a:rPr lang="en-US" sz="1400" dirty="0" smtClean="0">
                <a:solidFill>
                  <a:schemeClr val="accent1"/>
                </a:solidFill>
                <a:latin typeface="Franklin Gothic Book" panose="020B0503020102020204"/>
                <a:ea typeface="Franklin Gothic Book" charset="0"/>
                <a:cs typeface="Franklin Gothic Book" charset="0"/>
              </a:rPr>
              <a:t>But the reality is, these are just boilerplate descriptions of their clients </a:t>
            </a:r>
            <a:r>
              <a:rPr lang="mr-IN" sz="1400" dirty="0" smtClean="0">
                <a:solidFill>
                  <a:schemeClr val="accent1"/>
                </a:solidFill>
                <a:latin typeface="Franklin Gothic Book" panose="020B0503020102020204"/>
                <a:ea typeface="Franklin Gothic Book" charset="0"/>
                <a:cs typeface="Franklin Gothic Book" charset="0"/>
              </a:rPr>
              <a:t>–</a:t>
            </a:r>
            <a:r>
              <a:rPr lang="en-US" sz="1400" dirty="0" smtClean="0">
                <a:solidFill>
                  <a:schemeClr val="accent1"/>
                </a:solidFill>
                <a:latin typeface="Franklin Gothic Book" panose="020B0503020102020204"/>
                <a:ea typeface="Franklin Gothic Book" charset="0"/>
                <a:cs typeface="Franklin Gothic Book" charset="0"/>
              </a:rPr>
              <a:t> they don’t say what they did for those clients. </a:t>
            </a:r>
          </a:p>
        </p:txBody>
      </p:sp>
      <p:pic>
        <p:nvPicPr>
          <p:cNvPr id="2" name="Picture 1"/>
          <p:cNvPicPr>
            <a:picLocks noChangeAspect="1"/>
          </p:cNvPicPr>
          <p:nvPr/>
        </p:nvPicPr>
        <p:blipFill>
          <a:blip r:embed="rId3"/>
          <a:stretch>
            <a:fillRect/>
          </a:stretch>
        </p:blipFill>
        <p:spPr>
          <a:xfrm>
            <a:off x="454254" y="-119128"/>
            <a:ext cx="1473004" cy="1473004"/>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9896" y="1317627"/>
            <a:ext cx="3491659" cy="1019614"/>
          </a:xfrm>
          <a:prstGeom prst="rect">
            <a:avLst/>
          </a:prstGeom>
          <a:ln>
            <a:solidFill>
              <a:schemeClr val="accent6"/>
            </a:solidFill>
          </a:ln>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86429" y="1727171"/>
            <a:ext cx="3405011" cy="862334"/>
          </a:xfrm>
          <a:prstGeom prst="rect">
            <a:avLst/>
          </a:prstGeom>
          <a:ln>
            <a:solidFill>
              <a:schemeClr val="accent6"/>
            </a:solidFill>
          </a:ln>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9896" y="2477421"/>
            <a:ext cx="3134687" cy="796172"/>
          </a:xfrm>
          <a:prstGeom prst="rect">
            <a:avLst/>
          </a:prstGeom>
          <a:ln>
            <a:solidFill>
              <a:schemeClr val="accent6"/>
            </a:solidFill>
          </a:ln>
        </p:spPr>
      </p:pic>
    </p:spTree>
    <p:extLst>
      <p:ext uri="{BB962C8B-B14F-4D97-AF65-F5344CB8AC3E}">
        <p14:creationId xmlns:p14="http://schemas.microsoft.com/office/powerpoint/2010/main" val="1011042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464353" y="1317627"/>
            <a:ext cx="3066905" cy="2564805"/>
          </a:xfrm>
          <a:prstGeom prst="rect">
            <a:avLst/>
          </a:prstGeom>
          <a:solidFill>
            <a:schemeClr val="bg1"/>
          </a:solidFill>
        </p:spPr>
        <p:txBody>
          <a:bodyPr wrap="square" lIns="0" tIns="0" rIns="0" bIns="0">
            <a:spAutoFit/>
          </a:bodyPr>
          <a:lstStyle/>
          <a:p>
            <a:pPr marL="182880" lvl="1" indent="-182880" algn="l">
              <a:spcAft>
                <a:spcPts val="1600"/>
              </a:spcAft>
              <a:buFont typeface="Arial" charset="0"/>
              <a:buChar char="•"/>
            </a:pPr>
            <a:r>
              <a:rPr lang="en-US" sz="1400" dirty="0">
                <a:solidFill>
                  <a:schemeClr val="accent1"/>
                </a:solidFill>
                <a:latin typeface="Franklin Gothic Book" panose="020B0503020102020204"/>
                <a:ea typeface="Franklin Gothic Book" charset="0"/>
                <a:cs typeface="Franklin Gothic Book" charset="0"/>
              </a:rPr>
              <a:t>They show some real clients </a:t>
            </a:r>
            <a:r>
              <a:rPr lang="mr-IN" sz="1400" dirty="0">
                <a:solidFill>
                  <a:schemeClr val="accent1"/>
                </a:solidFill>
                <a:latin typeface="Franklin Gothic Book" panose="020B0503020102020204"/>
                <a:ea typeface="Franklin Gothic Book" charset="0"/>
                <a:cs typeface="Franklin Gothic Book" charset="0"/>
              </a:rPr>
              <a:t>–</a:t>
            </a:r>
            <a:r>
              <a:rPr lang="en-US" sz="1400" dirty="0">
                <a:solidFill>
                  <a:schemeClr val="accent1"/>
                </a:solidFill>
                <a:latin typeface="Franklin Gothic Book" panose="020B0503020102020204"/>
                <a:ea typeface="Franklin Gothic Book" charset="0"/>
                <a:cs typeface="Franklin Gothic Book" charset="0"/>
              </a:rPr>
              <a:t> which is good.</a:t>
            </a:r>
          </a:p>
          <a:p>
            <a:pPr marL="182880" lvl="1" indent="-182880" algn="l">
              <a:spcAft>
                <a:spcPts val="1600"/>
              </a:spcAft>
              <a:buFont typeface="Arial" charset="0"/>
              <a:buChar char="•"/>
            </a:pPr>
            <a:r>
              <a:rPr lang="en-US" sz="1400" dirty="0">
                <a:solidFill>
                  <a:schemeClr val="accent1"/>
                </a:solidFill>
                <a:latin typeface="Franklin Gothic Book" panose="020B0503020102020204"/>
                <a:ea typeface="Franklin Gothic Book" charset="0"/>
                <a:cs typeface="Franklin Gothic Book" charset="0"/>
              </a:rPr>
              <a:t>But the reality is, these are just boilerplate descriptions of their clients </a:t>
            </a:r>
            <a:r>
              <a:rPr lang="mr-IN" sz="1400" dirty="0">
                <a:solidFill>
                  <a:schemeClr val="accent1"/>
                </a:solidFill>
                <a:latin typeface="Franklin Gothic Book" panose="020B0503020102020204"/>
                <a:ea typeface="Franklin Gothic Book" charset="0"/>
                <a:cs typeface="Franklin Gothic Book" charset="0"/>
              </a:rPr>
              <a:t>–</a:t>
            </a:r>
            <a:r>
              <a:rPr lang="en-US" sz="1400" dirty="0">
                <a:solidFill>
                  <a:schemeClr val="accent1"/>
                </a:solidFill>
                <a:latin typeface="Franklin Gothic Book" panose="020B0503020102020204"/>
                <a:ea typeface="Franklin Gothic Book" charset="0"/>
                <a:cs typeface="Franklin Gothic Book" charset="0"/>
              </a:rPr>
              <a:t> they don’t say what they did for those clients. </a:t>
            </a:r>
          </a:p>
          <a:p>
            <a:pPr marL="182880" lvl="1" indent="-182880" algn="l">
              <a:spcAft>
                <a:spcPts val="1600"/>
              </a:spcAft>
              <a:buFont typeface="Arial" charset="0"/>
              <a:buChar char="•"/>
            </a:pPr>
            <a:r>
              <a:rPr lang="en-US" sz="1400" dirty="0" smtClean="0">
                <a:solidFill>
                  <a:schemeClr val="accent1"/>
                </a:solidFill>
                <a:latin typeface="Franklin Gothic Book" panose="020B0503020102020204"/>
                <a:ea typeface="Franklin Gothic Book" charset="0"/>
                <a:cs typeface="Franklin Gothic Book" charset="0"/>
              </a:rPr>
              <a:t>They do show two quick case studies in sidebars, and they have two legit case studies on their site, but </a:t>
            </a:r>
            <a:br>
              <a:rPr lang="en-US" sz="1400" dirty="0" smtClean="0">
                <a:solidFill>
                  <a:schemeClr val="accent1"/>
                </a:solidFill>
                <a:latin typeface="Franklin Gothic Book" panose="020B0503020102020204"/>
                <a:ea typeface="Franklin Gothic Book" charset="0"/>
                <a:cs typeface="Franklin Gothic Book" charset="0"/>
              </a:rPr>
            </a:br>
            <a:r>
              <a:rPr lang="en-US" sz="1400" dirty="0" smtClean="0">
                <a:solidFill>
                  <a:schemeClr val="accent1"/>
                </a:solidFill>
                <a:latin typeface="Franklin Gothic Book" panose="020B0503020102020204"/>
                <a:ea typeface="Franklin Gothic Book" charset="0"/>
                <a:cs typeface="Franklin Gothic Book" charset="0"/>
              </a:rPr>
              <a:t>only two.</a:t>
            </a:r>
          </a:p>
        </p:txBody>
      </p:sp>
      <p:pic>
        <p:nvPicPr>
          <p:cNvPr id="2" name="Picture 1"/>
          <p:cNvPicPr>
            <a:picLocks noChangeAspect="1"/>
          </p:cNvPicPr>
          <p:nvPr/>
        </p:nvPicPr>
        <p:blipFill>
          <a:blip r:embed="rId3"/>
          <a:stretch>
            <a:fillRect/>
          </a:stretch>
        </p:blipFill>
        <p:spPr>
          <a:xfrm>
            <a:off x="454254" y="-119128"/>
            <a:ext cx="1473004" cy="1473004"/>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66507" y="1176224"/>
            <a:ext cx="1321421" cy="2841054"/>
          </a:xfrm>
          <a:prstGeom prst="rect">
            <a:avLst/>
          </a:prstGeom>
          <a:ln>
            <a:solidFill>
              <a:schemeClr val="accent6"/>
            </a:solidFill>
          </a:ln>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9095" y="1317627"/>
            <a:ext cx="1242571" cy="2841054"/>
          </a:xfrm>
          <a:prstGeom prst="rect">
            <a:avLst/>
          </a:prstGeom>
          <a:ln>
            <a:solidFill>
              <a:schemeClr val="accent6"/>
            </a:solidFill>
          </a:ln>
        </p:spPr>
      </p:pic>
      <p:pic>
        <p:nvPicPr>
          <p:cNvPr id="9" name="Picture 8"/>
          <p:cNvPicPr>
            <a:picLocks noChangeAspect="1"/>
          </p:cNvPicPr>
          <p:nvPr/>
        </p:nvPicPr>
        <p:blipFill rotWithShape="1">
          <a:blip r:embed="rId6">
            <a:extLst>
              <a:ext uri="{28A0092B-C50C-407E-A947-70E740481C1C}">
                <a14:useLocalDpi xmlns:a14="http://schemas.microsoft.com/office/drawing/2010/main" val="0"/>
              </a:ext>
            </a:extLst>
          </a:blip>
          <a:srcRect r="15751"/>
          <a:stretch/>
        </p:blipFill>
        <p:spPr>
          <a:xfrm>
            <a:off x="2216951" y="3113548"/>
            <a:ext cx="3042075" cy="1807459"/>
          </a:xfrm>
          <a:prstGeom prst="rect">
            <a:avLst/>
          </a:prstGeom>
          <a:ln>
            <a:solidFill>
              <a:schemeClr val="accent6"/>
            </a:solidFill>
          </a:ln>
        </p:spPr>
      </p:pic>
    </p:spTree>
    <p:extLst>
      <p:ext uri="{BB962C8B-B14F-4D97-AF65-F5344CB8AC3E}">
        <p14:creationId xmlns:p14="http://schemas.microsoft.com/office/powerpoint/2010/main" val="512964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CFA99FE2-FA13-0248-A83B-6660A7745899}"/>
              </a:ext>
            </a:extLst>
          </p:cNvPr>
          <p:cNvSpPr/>
          <p:nvPr/>
        </p:nvSpPr>
        <p:spPr bwMode="auto">
          <a:xfrm>
            <a:off x="4572000" y="0"/>
            <a:ext cx="4572000" cy="5143500"/>
          </a:xfrm>
          <a:prstGeom prst="rect">
            <a:avLst/>
          </a:prstGeom>
          <a:solidFill>
            <a:schemeClr val="accent1"/>
          </a:solidFill>
          <a:ln>
            <a:noFill/>
          </a:ln>
          <a:effectLst/>
          <a:extLst>
            <a:ext uri="{91240B29-F687-4f45-9708-019B960494DF}">
              <a14:hiddenLine xmlns:a14="http://schemas.microsoft.com/office/drawing/2010/main" xmlns=""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dirty="0">
              <a:ln>
                <a:noFill/>
              </a:ln>
              <a:solidFill>
                <a:schemeClr val="tx1"/>
              </a:solidFill>
              <a:effectLst/>
              <a:latin typeface="Helvetica Light" charset="0"/>
              <a:ea typeface="ヒラギノ角ゴ ProN W3" charset="0"/>
              <a:cs typeface="ヒラギノ角ゴ ProN W3" charset="0"/>
              <a:sym typeface="Helvetica Light" charset="0"/>
            </a:endParaRPr>
          </a:p>
        </p:txBody>
      </p:sp>
      <p:sp>
        <p:nvSpPr>
          <p:cNvPr id="3" name="Rectangle 2"/>
          <p:cNvSpPr/>
          <p:nvPr/>
        </p:nvSpPr>
        <p:spPr>
          <a:xfrm>
            <a:off x="914400" y="928866"/>
            <a:ext cx="2931736" cy="738664"/>
          </a:xfrm>
          <a:prstGeom prst="rect">
            <a:avLst/>
          </a:prstGeom>
        </p:spPr>
        <p:txBody>
          <a:bodyPr wrap="square" lIns="0" tIns="0" rIns="0" bIns="0" anchor="t">
            <a:spAutoFit/>
          </a:bodyPr>
          <a:lstStyle/>
          <a:p>
            <a:pPr algn="l"/>
            <a:r>
              <a:rPr lang="en-US" sz="1800" dirty="0">
                <a:solidFill>
                  <a:schemeClr val="accent1"/>
                </a:solidFill>
                <a:latin typeface="+mj-lt"/>
                <a:ea typeface="Franklin Gothic Demi Cond" charset="0"/>
                <a:cs typeface="Franklin Gothic Demi Cond" charset="0"/>
              </a:rPr>
              <a:t>OBJECTIVE: </a:t>
            </a:r>
          </a:p>
          <a:p>
            <a:pPr algn="l"/>
            <a:r>
              <a:rPr lang="en-US" sz="1500" dirty="0">
                <a:latin typeface="+mj-lt"/>
                <a:ea typeface="Franklin Gothic Book" charset="0"/>
                <a:cs typeface="Franklin Gothic Book" charset="0"/>
              </a:rPr>
              <a:t>Establish clear, </a:t>
            </a:r>
            <a:r>
              <a:rPr lang="en-US" sz="1500" dirty="0" smtClean="0">
                <a:latin typeface="+mj-lt"/>
                <a:ea typeface="Franklin Gothic Book" charset="0"/>
                <a:cs typeface="Franklin Gothic Book" charset="0"/>
              </a:rPr>
              <a:t>distinct position and message </a:t>
            </a:r>
            <a:r>
              <a:rPr lang="en-US" sz="1500" dirty="0">
                <a:latin typeface="+mj-lt"/>
                <a:ea typeface="Franklin Gothic Book" charset="0"/>
                <a:cs typeface="Franklin Gothic Book" charset="0"/>
              </a:rPr>
              <a:t>for </a:t>
            </a:r>
            <a:r>
              <a:rPr lang="en-US" sz="1500" dirty="0" smtClean="0">
                <a:latin typeface="+mj-lt"/>
                <a:ea typeface="Franklin Gothic Book" charset="0"/>
                <a:cs typeface="Franklin Gothic Book" charset="0"/>
              </a:rPr>
              <a:t>Camber Road. </a:t>
            </a:r>
            <a:endParaRPr lang="en-US" sz="1500" dirty="0">
              <a:latin typeface="+mj-lt"/>
              <a:ea typeface="Franklin Gothic Book" charset="0"/>
              <a:cs typeface="Franklin Gothic Book" charset="0"/>
            </a:endParaRPr>
          </a:p>
        </p:txBody>
      </p:sp>
      <p:sp>
        <p:nvSpPr>
          <p:cNvPr id="2" name="TextBox 1">
            <a:extLst>
              <a:ext uri="{FF2B5EF4-FFF2-40B4-BE49-F238E27FC236}">
                <a16:creationId xmlns:a16="http://schemas.microsoft.com/office/drawing/2014/main" xmlns="" id="{AE6D75CB-DCF5-AD4F-A5EC-339EE5EE0F7B}"/>
              </a:ext>
            </a:extLst>
          </p:cNvPr>
          <p:cNvSpPr txBox="1"/>
          <p:nvPr/>
        </p:nvSpPr>
        <p:spPr>
          <a:xfrm>
            <a:off x="5321363" y="928866"/>
            <a:ext cx="2908237" cy="969496"/>
          </a:xfrm>
          <a:prstGeom prst="rect">
            <a:avLst/>
          </a:prstGeom>
          <a:noFill/>
        </p:spPr>
        <p:txBody>
          <a:bodyPr wrap="square" lIns="0" tIns="0" rIns="0" bIns="0" rtlCol="0">
            <a:spAutoFit/>
          </a:bodyPr>
          <a:lstStyle/>
          <a:p>
            <a:pPr marL="11113" algn="l"/>
            <a:r>
              <a:rPr lang="en-US" sz="1800" dirty="0">
                <a:solidFill>
                  <a:schemeClr val="bg1"/>
                </a:solidFill>
                <a:latin typeface="+mj-lt"/>
                <a:ea typeface="Franklin Gothic Demi Cond" charset="0"/>
                <a:cs typeface="Franklin Gothic Demi Cond" charset="0"/>
              </a:rPr>
              <a:t>Today we will: </a:t>
            </a:r>
          </a:p>
          <a:p>
            <a:pPr marL="11113" algn="l"/>
            <a:r>
              <a:rPr lang="en-US" sz="1500" dirty="0">
                <a:solidFill>
                  <a:schemeClr val="bg1"/>
                </a:solidFill>
                <a:latin typeface="+mn-lt"/>
                <a:ea typeface="Franklin Gothic Book" charset="0"/>
                <a:cs typeface="Franklin Gothic Book" charset="0"/>
              </a:rPr>
              <a:t>Review </a:t>
            </a:r>
            <a:r>
              <a:rPr lang="en-US" sz="1500" dirty="0" smtClean="0">
                <a:solidFill>
                  <a:schemeClr val="bg1"/>
                </a:solidFill>
                <a:latin typeface="+mn-lt"/>
                <a:ea typeface="Franklin Gothic Book" charset="0"/>
                <a:cs typeface="Franklin Gothic Book" charset="0"/>
              </a:rPr>
              <a:t>observations and recommendations based on what we’ve heard and seen.</a:t>
            </a:r>
            <a:endParaRPr lang="en-US" sz="1500" dirty="0">
              <a:solidFill>
                <a:schemeClr val="bg1"/>
              </a:solidFill>
              <a:latin typeface="+mn-lt"/>
              <a:ea typeface="Franklin Gothic Book" charset="0"/>
              <a:cs typeface="Franklin Gothic Book" charset="0"/>
            </a:endParaRPr>
          </a:p>
        </p:txBody>
      </p:sp>
      <p:sp>
        <p:nvSpPr>
          <p:cNvPr id="4" name="TextBox 3">
            <a:extLst>
              <a:ext uri="{FF2B5EF4-FFF2-40B4-BE49-F238E27FC236}">
                <a16:creationId xmlns:a16="http://schemas.microsoft.com/office/drawing/2014/main" xmlns="" id="{43C53F9E-CA43-C14C-8070-AC43EF9A5619}"/>
              </a:ext>
            </a:extLst>
          </p:cNvPr>
          <p:cNvSpPr txBox="1"/>
          <p:nvPr/>
        </p:nvSpPr>
        <p:spPr>
          <a:xfrm>
            <a:off x="5321363" y="3126008"/>
            <a:ext cx="2437785" cy="969496"/>
          </a:xfrm>
          <a:prstGeom prst="rect">
            <a:avLst/>
          </a:prstGeom>
          <a:noFill/>
        </p:spPr>
        <p:txBody>
          <a:bodyPr wrap="square" lIns="0" tIns="0" rIns="0" bIns="0" rtlCol="0">
            <a:spAutoFit/>
          </a:bodyPr>
          <a:lstStyle/>
          <a:p>
            <a:pPr marL="11113" algn="l"/>
            <a:r>
              <a:rPr lang="en-US" sz="1800" dirty="0">
                <a:solidFill>
                  <a:schemeClr val="bg1"/>
                </a:solidFill>
                <a:latin typeface="+mj-lt"/>
                <a:ea typeface="Franklin Gothic Demi Cond" charset="0"/>
                <a:cs typeface="Franklin Gothic Demi Cond" charset="0"/>
              </a:rPr>
              <a:t>Next we will: </a:t>
            </a:r>
          </a:p>
          <a:p>
            <a:pPr marL="11113" algn="l"/>
            <a:r>
              <a:rPr lang="en-US" sz="1500" dirty="0" smtClean="0">
                <a:solidFill>
                  <a:schemeClr val="bg1"/>
                </a:solidFill>
                <a:latin typeface="+mn-lt"/>
                <a:ea typeface="Franklin Gothic Book" charset="0"/>
                <a:cs typeface="Franklin Gothic Book" charset="0"/>
              </a:rPr>
              <a:t>Refine and finalize an overall message and get started on the site.</a:t>
            </a:r>
            <a:endParaRPr lang="en-US" sz="1500" dirty="0">
              <a:solidFill>
                <a:schemeClr val="bg1"/>
              </a:solidFill>
              <a:latin typeface="+mn-lt"/>
            </a:endParaRPr>
          </a:p>
        </p:txBody>
      </p:sp>
      <p:sp>
        <p:nvSpPr>
          <p:cNvPr id="5" name="Rectangle 4">
            <a:extLst>
              <a:ext uri="{FF2B5EF4-FFF2-40B4-BE49-F238E27FC236}">
                <a16:creationId xmlns:a16="http://schemas.microsoft.com/office/drawing/2014/main" xmlns="" id="{6FA34CC1-4E4E-134B-8CDE-C4688F05DCB6}"/>
              </a:ext>
            </a:extLst>
          </p:cNvPr>
          <p:cNvSpPr/>
          <p:nvPr/>
        </p:nvSpPr>
        <p:spPr>
          <a:xfrm>
            <a:off x="914400" y="2609173"/>
            <a:ext cx="3432313" cy="2046714"/>
          </a:xfrm>
          <a:prstGeom prst="rect">
            <a:avLst/>
          </a:prstGeom>
        </p:spPr>
        <p:txBody>
          <a:bodyPr wrap="square" lIns="0" tIns="0" rIns="0" bIns="0" anchor="t">
            <a:spAutoFit/>
          </a:bodyPr>
          <a:lstStyle/>
          <a:p>
            <a:pPr algn="l">
              <a:spcBef>
                <a:spcPts val="2400"/>
              </a:spcBef>
            </a:pPr>
            <a:r>
              <a:rPr lang="en-US" sz="1800" dirty="0">
                <a:solidFill>
                  <a:schemeClr val="accent1"/>
                </a:solidFill>
                <a:latin typeface="+mj-lt"/>
                <a:ea typeface="Franklin Gothic Demi Cond" charset="0"/>
                <a:cs typeface="Franklin Gothic Demi Cond" charset="0"/>
              </a:rPr>
              <a:t>PROCESS: </a:t>
            </a:r>
          </a:p>
          <a:p>
            <a:pPr algn="l"/>
            <a:r>
              <a:rPr lang="en-US" sz="1400" dirty="0">
                <a:latin typeface="+mj-lt"/>
                <a:ea typeface="Franklin Gothic Demi Cond" charset="0"/>
                <a:cs typeface="Franklin Gothic Demi Cond" charset="0"/>
              </a:rPr>
              <a:t>So far we have:</a:t>
            </a:r>
          </a:p>
          <a:p>
            <a:pPr marL="182880" indent="-164592" algn="l">
              <a:lnSpc>
                <a:spcPct val="90000"/>
              </a:lnSpc>
              <a:spcBef>
                <a:spcPts val="800"/>
              </a:spcBef>
              <a:buClr>
                <a:schemeClr val="accent1"/>
              </a:buClr>
              <a:buFont typeface="Arial" panose="020B0604020202020204" pitchFamily="34" charset="0"/>
              <a:buChar char="•"/>
            </a:pPr>
            <a:r>
              <a:rPr lang="en-US" sz="1500" dirty="0" smtClean="0">
                <a:latin typeface="+mn-lt"/>
                <a:ea typeface="Franklin Gothic Book" charset="0"/>
                <a:cs typeface="Franklin Gothic Book" charset="0"/>
              </a:rPr>
              <a:t>Completed a briefing discussion with the Camber team.</a:t>
            </a:r>
            <a:endParaRPr lang="en-US" sz="1500" dirty="0">
              <a:latin typeface="+mn-lt"/>
              <a:ea typeface="Franklin Gothic Book" charset="0"/>
              <a:cs typeface="Franklin Gothic Book" charset="0"/>
            </a:endParaRPr>
          </a:p>
          <a:p>
            <a:pPr marL="182880" indent="-164592" algn="l">
              <a:lnSpc>
                <a:spcPct val="90000"/>
              </a:lnSpc>
              <a:spcBef>
                <a:spcPts val="800"/>
              </a:spcBef>
              <a:buClr>
                <a:schemeClr val="accent1"/>
              </a:buClr>
              <a:buFont typeface="Arial" panose="020B0604020202020204" pitchFamily="34" charset="0"/>
              <a:buChar char="•"/>
            </a:pPr>
            <a:r>
              <a:rPr lang="en-US" sz="1500" dirty="0">
                <a:latin typeface="+mn-lt"/>
                <a:ea typeface="Franklin Gothic Book" charset="0"/>
                <a:cs typeface="Franklin Gothic Book" charset="0"/>
              </a:rPr>
              <a:t>Reviewed </a:t>
            </a:r>
            <a:r>
              <a:rPr lang="en-US" sz="1500" dirty="0" smtClean="0">
                <a:latin typeface="+mn-lt"/>
                <a:ea typeface="Franklin Gothic Book" charset="0"/>
                <a:cs typeface="Franklin Gothic Book" charset="0"/>
              </a:rPr>
              <a:t>existing content and completed a quick and dirty </a:t>
            </a:r>
            <a:br>
              <a:rPr lang="en-US" sz="1500" dirty="0" smtClean="0">
                <a:latin typeface="+mn-lt"/>
                <a:ea typeface="Franklin Gothic Book" charset="0"/>
                <a:cs typeface="Franklin Gothic Book" charset="0"/>
              </a:rPr>
            </a:br>
            <a:r>
              <a:rPr lang="en-US" sz="1500" dirty="0" smtClean="0">
                <a:latin typeface="+mn-lt"/>
                <a:ea typeface="Franklin Gothic Book" charset="0"/>
                <a:cs typeface="Franklin Gothic Book" charset="0"/>
              </a:rPr>
              <a:t>competitive review.</a:t>
            </a:r>
            <a:endParaRPr lang="en-US" sz="1500" dirty="0">
              <a:latin typeface="+mn-lt"/>
              <a:ea typeface="Franklin Gothic Book" charset="0"/>
              <a:cs typeface="Franklin Gothic Book" charset="0"/>
            </a:endParaRPr>
          </a:p>
          <a:p>
            <a:pPr marL="182880" indent="-164592" algn="l">
              <a:lnSpc>
                <a:spcPct val="90000"/>
              </a:lnSpc>
              <a:spcBef>
                <a:spcPts val="800"/>
              </a:spcBef>
              <a:buClr>
                <a:schemeClr val="accent1"/>
              </a:buClr>
              <a:buFont typeface="Arial" panose="020B0604020202020204" pitchFamily="34" charset="0"/>
              <a:buChar char="•"/>
            </a:pPr>
            <a:r>
              <a:rPr lang="en-US" sz="1500" dirty="0" smtClean="0">
                <a:latin typeface="+mn-lt"/>
                <a:ea typeface="Franklin Gothic Book" charset="0"/>
                <a:cs typeface="Franklin Gothic Book" charset="0"/>
              </a:rPr>
              <a:t>Chatted with three customers.</a:t>
            </a:r>
            <a:endParaRPr lang="en-US" sz="1500" dirty="0">
              <a:latin typeface="+mn-lt"/>
              <a:ea typeface="Franklin Gothic Book" charset="0"/>
              <a:cs typeface="Franklin Gothic Book" charset="0"/>
            </a:endParaRPr>
          </a:p>
        </p:txBody>
      </p:sp>
      <p:cxnSp>
        <p:nvCxnSpPr>
          <p:cNvPr id="7" name="Straight Connector 6">
            <a:extLst>
              <a:ext uri="{FF2B5EF4-FFF2-40B4-BE49-F238E27FC236}">
                <a16:creationId xmlns:a16="http://schemas.microsoft.com/office/drawing/2014/main" xmlns="" id="{C548F44B-B7A1-1A48-8748-E5D568A99FC0}"/>
              </a:ext>
            </a:extLst>
          </p:cNvPr>
          <p:cNvCxnSpPr>
            <a:cxnSpLocks/>
          </p:cNvCxnSpPr>
          <p:nvPr/>
        </p:nvCxnSpPr>
        <p:spPr bwMode="auto">
          <a:xfrm>
            <a:off x="914400" y="2313746"/>
            <a:ext cx="3657600" cy="0"/>
          </a:xfrm>
          <a:prstGeom prst="line">
            <a:avLst/>
          </a:prstGeom>
          <a:solidFill>
            <a:srgbClr val="095BC4"/>
          </a:solidFill>
          <a:ln>
            <a:solidFill>
              <a:schemeClr val="accent1"/>
            </a:solidFill>
          </a:ln>
          <a:effectLst/>
          <a:extLst>
            <a:ext uri="{91240B29-F687-4f45-9708-019B960494DF}">
              <a14:hiddenLine xmlns:a14="http://schemas.microsoft.com/office/drawing/2010/main" xmlns=""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1" name="Straight Connector 10">
            <a:extLst>
              <a:ext uri="{FF2B5EF4-FFF2-40B4-BE49-F238E27FC236}">
                <a16:creationId xmlns:a16="http://schemas.microsoft.com/office/drawing/2014/main" xmlns="" id="{218CCD79-B3A3-F346-AF52-0D48B3A290AE}"/>
              </a:ext>
            </a:extLst>
          </p:cNvPr>
          <p:cNvCxnSpPr>
            <a:cxnSpLocks/>
          </p:cNvCxnSpPr>
          <p:nvPr/>
        </p:nvCxnSpPr>
        <p:spPr bwMode="auto">
          <a:xfrm>
            <a:off x="4572000" y="2313746"/>
            <a:ext cx="3786187" cy="0"/>
          </a:xfrm>
          <a:prstGeom prst="line">
            <a:avLst/>
          </a:prstGeom>
          <a:solidFill>
            <a:srgbClr val="095BC4"/>
          </a:solidFill>
          <a:ln w="12700">
            <a:solidFill>
              <a:schemeClr val="bg1"/>
            </a:solidFill>
          </a:ln>
          <a:effectLst/>
          <a:extLst>
            <a:ext uri="{91240B29-F687-4f45-9708-019B960494DF}">
              <a14:hiddenLine xmlns:a14="http://schemas.microsoft.com/office/drawing/2010/main" xmlns=""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2113494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464354" y="1317627"/>
            <a:ext cx="3293147" cy="2349361"/>
          </a:xfrm>
          <a:prstGeom prst="rect">
            <a:avLst/>
          </a:prstGeom>
        </p:spPr>
        <p:txBody>
          <a:bodyPr wrap="square" lIns="0" tIns="0" rIns="0" bIns="0">
            <a:spAutoFit/>
          </a:bodyPr>
          <a:lstStyle/>
          <a:p>
            <a:pPr marL="182880" lvl="1" indent="-182880" algn="l">
              <a:spcAft>
                <a:spcPts val="1600"/>
              </a:spcAft>
              <a:buFont typeface="Arial" charset="0"/>
              <a:buChar char="•"/>
            </a:pPr>
            <a:r>
              <a:rPr lang="en-US" sz="1400" dirty="0" smtClean="0">
                <a:solidFill>
                  <a:schemeClr val="accent1"/>
                </a:solidFill>
                <a:latin typeface="Franklin Gothic Book" panose="020B0503020102020204"/>
                <a:ea typeface="Franklin Gothic Book" charset="0"/>
                <a:cs typeface="Franklin Gothic Book" charset="0"/>
              </a:rPr>
              <a:t>A little tip, don’t put anything from 2016 and 2017 under “Recent Activity.”</a:t>
            </a:r>
          </a:p>
          <a:p>
            <a:pPr marL="182880" lvl="1" indent="-182880" algn="l">
              <a:spcAft>
                <a:spcPts val="1600"/>
              </a:spcAft>
              <a:buFont typeface="Arial" charset="0"/>
              <a:buChar char="•"/>
            </a:pPr>
            <a:r>
              <a:rPr lang="en-US" sz="1400" dirty="0" smtClean="0">
                <a:solidFill>
                  <a:schemeClr val="accent1"/>
                </a:solidFill>
                <a:latin typeface="Franklin Gothic Book" panose="020B0503020102020204"/>
                <a:ea typeface="Franklin Gothic Book" charset="0"/>
                <a:cs typeface="Franklin Gothic Book" charset="0"/>
              </a:rPr>
              <a:t>And they’re obsessed with highlighting that they work with somebody that works with Tesla. Let’s hope it’s not the unbreakable glass provider.</a:t>
            </a:r>
          </a:p>
          <a:p>
            <a:pPr marL="182880" lvl="1" indent="-182880" algn="l">
              <a:spcAft>
                <a:spcPts val="1600"/>
              </a:spcAft>
              <a:buFont typeface="Arial" charset="0"/>
              <a:buChar char="•"/>
            </a:pPr>
            <a:r>
              <a:rPr lang="en-US" sz="1400" dirty="0" smtClean="0">
                <a:solidFill>
                  <a:schemeClr val="accent1"/>
                </a:solidFill>
                <a:latin typeface="Franklin Gothic Book" panose="020B0503020102020204"/>
                <a:ea typeface="Franklin Gothic Book" charset="0"/>
                <a:cs typeface="Franklin Gothic Book" charset="0"/>
              </a:rPr>
              <a:t>The bottom line is, there is no interesting message or visual element here, either. Just a bland story.</a:t>
            </a:r>
          </a:p>
        </p:txBody>
      </p:sp>
      <p:pic>
        <p:nvPicPr>
          <p:cNvPr id="2" name="Picture 1"/>
          <p:cNvPicPr>
            <a:picLocks noChangeAspect="1"/>
          </p:cNvPicPr>
          <p:nvPr/>
        </p:nvPicPr>
        <p:blipFill>
          <a:blip r:embed="rId3"/>
          <a:stretch>
            <a:fillRect/>
          </a:stretch>
        </p:blipFill>
        <p:spPr>
          <a:xfrm>
            <a:off x="454254" y="-119128"/>
            <a:ext cx="1473004" cy="1473004"/>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90962" y="1595092"/>
            <a:ext cx="1688848" cy="2424653"/>
          </a:xfrm>
          <a:prstGeom prst="rect">
            <a:avLst/>
          </a:prstGeom>
          <a:ln>
            <a:solidFill>
              <a:schemeClr val="accent6"/>
            </a:solidFill>
          </a:ln>
        </p:spPr>
      </p:pic>
    </p:spTree>
    <p:extLst>
      <p:ext uri="{BB962C8B-B14F-4D97-AF65-F5344CB8AC3E}">
        <p14:creationId xmlns:p14="http://schemas.microsoft.com/office/powerpoint/2010/main" val="7327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62696" y="1498862"/>
            <a:ext cx="3535681" cy="2021066"/>
          </a:xfrm>
          <a:prstGeom prst="rect">
            <a:avLst/>
          </a:prstGeom>
        </p:spPr>
        <p:txBody>
          <a:bodyPr wrap="square" lIns="0" tIns="0" rIns="0" bIns="0">
            <a:spAutoFit/>
          </a:bodyPr>
          <a:lstStyle/>
          <a:p>
            <a:pPr marL="182880" lvl="1" indent="-182880" algn="l">
              <a:spcAft>
                <a:spcPts val="1600"/>
              </a:spcAft>
              <a:buFont typeface="Arial" charset="0"/>
              <a:buChar char="•"/>
            </a:pPr>
            <a:r>
              <a:rPr lang="en-US" sz="1400" dirty="0" smtClean="0">
                <a:solidFill>
                  <a:schemeClr val="accent1"/>
                </a:solidFill>
                <a:latin typeface="Franklin Gothic Book" panose="020B0503020102020204"/>
                <a:ea typeface="Franklin Gothic Book" charset="0"/>
                <a:cs typeface="Franklin Gothic Book" charset="0"/>
              </a:rPr>
              <a:t>Oh, they’re a TRUE partner. That’s totally different than just a regular partner.</a:t>
            </a:r>
          </a:p>
          <a:p>
            <a:pPr marL="182880" lvl="1" indent="-182880" algn="l">
              <a:spcAft>
                <a:spcPts val="1600"/>
              </a:spcAft>
              <a:buFont typeface="Arial" charset="0"/>
              <a:buChar char="•"/>
            </a:pPr>
            <a:r>
              <a:rPr lang="en-US" sz="1400" dirty="0" smtClean="0">
                <a:solidFill>
                  <a:schemeClr val="accent1"/>
                </a:solidFill>
                <a:latin typeface="Franklin Gothic Book" panose="020B0503020102020204"/>
                <a:ea typeface="Franklin Gothic Book" charset="0"/>
                <a:cs typeface="Franklin Gothic Book" charset="0"/>
              </a:rPr>
              <a:t>But in all seriousness, we do see some different ideas right out of the gate:</a:t>
            </a:r>
          </a:p>
          <a:p>
            <a:pPr marL="469865" lvl="2" indent="-182880" algn="l">
              <a:spcAft>
                <a:spcPts val="400"/>
              </a:spcAft>
              <a:buFont typeface="Arial" charset="0"/>
              <a:buChar char="•"/>
            </a:pPr>
            <a:r>
              <a:rPr lang="en-US" sz="1400" dirty="0">
                <a:solidFill>
                  <a:schemeClr val="accent1"/>
                </a:solidFill>
                <a:latin typeface="Franklin Gothic Book" panose="020B0503020102020204"/>
                <a:ea typeface="Franklin Gothic Book" charset="0"/>
                <a:cs typeface="Franklin Gothic Book" charset="0"/>
              </a:rPr>
              <a:t>Procurement experience</a:t>
            </a:r>
          </a:p>
          <a:p>
            <a:pPr marL="469865" lvl="2" indent="-182880" algn="l">
              <a:spcAft>
                <a:spcPts val="400"/>
              </a:spcAft>
              <a:buFont typeface="Arial" charset="0"/>
              <a:buChar char="•"/>
            </a:pPr>
            <a:r>
              <a:rPr lang="en-US" sz="1400" dirty="0">
                <a:solidFill>
                  <a:schemeClr val="accent1"/>
                </a:solidFill>
                <a:latin typeface="Franklin Gothic Book" panose="020B0503020102020204"/>
                <a:ea typeface="Franklin Gothic Book" charset="0"/>
                <a:cs typeface="Franklin Gothic Book" charset="0"/>
              </a:rPr>
              <a:t>International transactions</a:t>
            </a:r>
          </a:p>
          <a:p>
            <a:pPr marL="469865" lvl="2" indent="-182880" algn="l">
              <a:spcAft>
                <a:spcPts val="400"/>
              </a:spcAft>
              <a:buFont typeface="Arial" charset="0"/>
              <a:buChar char="•"/>
            </a:pPr>
            <a:r>
              <a:rPr lang="en-US" sz="1400" dirty="0">
                <a:solidFill>
                  <a:schemeClr val="accent1"/>
                </a:solidFill>
                <a:latin typeface="Franklin Gothic Book" panose="020B0503020102020204"/>
                <a:ea typeface="Franklin Gothic Book" charset="0"/>
                <a:cs typeface="Franklin Gothic Book" charset="0"/>
              </a:rPr>
              <a:t>End-to-end asset </a:t>
            </a:r>
            <a:r>
              <a:rPr lang="en-US" sz="1400" dirty="0" smtClean="0">
                <a:solidFill>
                  <a:schemeClr val="accent1"/>
                </a:solidFill>
                <a:latin typeface="Franklin Gothic Book" panose="020B0503020102020204"/>
                <a:ea typeface="Franklin Gothic Book" charset="0"/>
                <a:cs typeface="Franklin Gothic Book" charset="0"/>
              </a:rPr>
              <a:t>management  </a:t>
            </a:r>
            <a:endParaRPr lang="en-US" sz="1400" dirty="0">
              <a:solidFill>
                <a:schemeClr val="accent1"/>
              </a:solidFill>
              <a:latin typeface="Franklin Gothic Book" panose="020B0503020102020204"/>
              <a:ea typeface="Franklin Gothic Book" charset="0"/>
              <a:cs typeface="Franklin Gothic Book" charset="0"/>
            </a:endParaRPr>
          </a:p>
        </p:txBody>
      </p:sp>
      <p:pic>
        <p:nvPicPr>
          <p:cNvPr id="6" name="Picture 5"/>
          <p:cNvPicPr>
            <a:picLocks noChangeAspect="1"/>
          </p:cNvPicPr>
          <p:nvPr/>
        </p:nvPicPr>
        <p:blipFill>
          <a:blip r:embed="rId3"/>
          <a:stretch>
            <a:fillRect/>
          </a:stretch>
        </p:blipFill>
        <p:spPr>
          <a:xfrm>
            <a:off x="458613" y="301658"/>
            <a:ext cx="1458955" cy="607898"/>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498862"/>
            <a:ext cx="4844355" cy="2281286"/>
          </a:xfrm>
          <a:prstGeom prst="rect">
            <a:avLst/>
          </a:prstGeom>
          <a:ln>
            <a:solidFill>
              <a:schemeClr val="accent6"/>
            </a:solidFill>
          </a:ln>
        </p:spPr>
      </p:pic>
    </p:spTree>
    <p:extLst>
      <p:ext uri="{BB962C8B-B14F-4D97-AF65-F5344CB8AC3E}">
        <p14:creationId xmlns:p14="http://schemas.microsoft.com/office/powerpoint/2010/main" val="653848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559381" y="1289347"/>
            <a:ext cx="3535681" cy="1066959"/>
          </a:xfrm>
          <a:prstGeom prst="rect">
            <a:avLst/>
          </a:prstGeom>
        </p:spPr>
        <p:txBody>
          <a:bodyPr wrap="square" lIns="0" tIns="0" rIns="0" bIns="0">
            <a:spAutoFit/>
          </a:bodyPr>
          <a:lstStyle/>
          <a:p>
            <a:pPr marL="182880" lvl="1" indent="-182880" algn="l">
              <a:spcAft>
                <a:spcPts val="1600"/>
              </a:spcAft>
              <a:buFont typeface="Arial" charset="0"/>
              <a:buChar char="•"/>
            </a:pPr>
            <a:r>
              <a:rPr lang="en-US" sz="1400" dirty="0" smtClean="0">
                <a:solidFill>
                  <a:schemeClr val="accent1"/>
                </a:solidFill>
                <a:latin typeface="Franklin Gothic Book" panose="020B0503020102020204"/>
                <a:ea typeface="Franklin Gothic Book" charset="0"/>
                <a:cs typeface="Franklin Gothic Book" charset="0"/>
              </a:rPr>
              <a:t>Nothing terribly unique in how they define themselves.</a:t>
            </a:r>
          </a:p>
          <a:p>
            <a:pPr marL="182880" lvl="1" indent="-182880" algn="l">
              <a:spcAft>
                <a:spcPts val="1600"/>
              </a:spcAft>
              <a:buFont typeface="Arial" charset="0"/>
              <a:buChar char="•"/>
            </a:pPr>
            <a:r>
              <a:rPr lang="en-US" sz="1400" dirty="0" smtClean="0">
                <a:solidFill>
                  <a:schemeClr val="accent1"/>
                </a:solidFill>
                <a:latin typeface="Franklin Gothic Book" panose="020B0503020102020204"/>
                <a:ea typeface="Franklin Gothic Book" charset="0"/>
                <a:cs typeface="Franklin Gothic Book" charset="0"/>
              </a:rPr>
              <a:t>And clearly this “principals are involved” idea is not a novel one. </a:t>
            </a:r>
          </a:p>
        </p:txBody>
      </p:sp>
      <p:pic>
        <p:nvPicPr>
          <p:cNvPr id="6" name="Picture 5"/>
          <p:cNvPicPr>
            <a:picLocks noChangeAspect="1"/>
          </p:cNvPicPr>
          <p:nvPr/>
        </p:nvPicPr>
        <p:blipFill>
          <a:blip r:embed="rId3"/>
          <a:stretch>
            <a:fillRect/>
          </a:stretch>
        </p:blipFill>
        <p:spPr>
          <a:xfrm>
            <a:off x="458613" y="301658"/>
            <a:ext cx="1458955" cy="607898"/>
          </a:xfrm>
          <a:prstGeom prst="rect">
            <a:avLst/>
          </a:prstGeom>
        </p:spPr>
      </p:pic>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l="9397" r="8480"/>
          <a:stretch/>
        </p:blipFill>
        <p:spPr>
          <a:xfrm>
            <a:off x="216815" y="1516845"/>
            <a:ext cx="3977125" cy="962403"/>
          </a:xfrm>
          <a:prstGeom prst="rect">
            <a:avLst/>
          </a:prstGeom>
          <a:ln>
            <a:solidFill>
              <a:schemeClr val="accent6"/>
            </a:solidFill>
          </a:ln>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44478" y="2585876"/>
            <a:ext cx="5005631" cy="2383880"/>
          </a:xfrm>
          <a:prstGeom prst="rect">
            <a:avLst/>
          </a:prstGeom>
        </p:spPr>
      </p:pic>
      <p:sp>
        <p:nvSpPr>
          <p:cNvPr id="11" name="Rectangle 10"/>
          <p:cNvSpPr/>
          <p:nvPr/>
        </p:nvSpPr>
        <p:spPr bwMode="auto">
          <a:xfrm>
            <a:off x="7466029" y="4110086"/>
            <a:ext cx="970961" cy="207390"/>
          </a:xfrm>
          <a:prstGeom prst="rect">
            <a:avLst/>
          </a:prstGeom>
          <a:noFill/>
          <a:ln>
            <a:solidFill>
              <a:schemeClr val="bg1"/>
            </a:solidFill>
          </a:ln>
          <a:effectLst/>
          <a:extLst>
            <a:ext uri="{91240B29-F687-4f45-9708-019B960494DF}">
              <a14:hiddenLine xmlns:a14="http://schemas.microsoft.com/office/drawing/2010/main" xmlns=""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dirty="0">
              <a:ln>
                <a:noFill/>
              </a:ln>
              <a:solidFill>
                <a:schemeClr val="tx1"/>
              </a:solidFill>
              <a:effectLst/>
              <a:latin typeface="Helvetica Light" charset="0"/>
              <a:ea typeface="ヒラギノ角ゴ ProN W3" charset="0"/>
              <a:cs typeface="ヒラギノ角ゴ ProN W3" charset="0"/>
              <a:sym typeface="Helvetica Light" charset="0"/>
            </a:endParaRPr>
          </a:p>
        </p:txBody>
      </p:sp>
    </p:spTree>
    <p:extLst>
      <p:ext uri="{BB962C8B-B14F-4D97-AF65-F5344CB8AC3E}">
        <p14:creationId xmlns:p14="http://schemas.microsoft.com/office/powerpoint/2010/main" val="749665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670666" y="1195079"/>
            <a:ext cx="3379825" cy="1066959"/>
          </a:xfrm>
          <a:prstGeom prst="rect">
            <a:avLst/>
          </a:prstGeom>
        </p:spPr>
        <p:txBody>
          <a:bodyPr wrap="square" lIns="0" tIns="0" rIns="0" bIns="0">
            <a:spAutoFit/>
          </a:bodyPr>
          <a:lstStyle/>
          <a:p>
            <a:pPr marL="182880" lvl="1" indent="-182880" algn="l">
              <a:spcAft>
                <a:spcPts val="1600"/>
              </a:spcAft>
              <a:buFont typeface="Arial" charset="0"/>
              <a:buChar char="•"/>
            </a:pPr>
            <a:r>
              <a:rPr lang="en-US" sz="1400" dirty="0" smtClean="0">
                <a:solidFill>
                  <a:schemeClr val="accent1"/>
                </a:solidFill>
                <a:latin typeface="Franklin Gothic Book" panose="020B0503020102020204"/>
                <a:ea typeface="Franklin Gothic Book" charset="0"/>
                <a:cs typeface="Franklin Gothic Book" charset="0"/>
              </a:rPr>
              <a:t>They do present their solutions in a more packaged way.</a:t>
            </a:r>
          </a:p>
          <a:p>
            <a:pPr marL="182880" lvl="1" indent="-182880" algn="l">
              <a:spcAft>
                <a:spcPts val="1600"/>
              </a:spcAft>
              <a:buFont typeface="Arial" charset="0"/>
              <a:buChar char="•"/>
            </a:pPr>
            <a:r>
              <a:rPr lang="en-US" sz="1400" dirty="0" smtClean="0">
                <a:solidFill>
                  <a:schemeClr val="accent1"/>
                </a:solidFill>
                <a:latin typeface="Franklin Gothic Book" panose="020B0503020102020204"/>
                <a:ea typeface="Franklin Gothic Book" charset="0"/>
                <a:cs typeface="Franklin Gothic Book" charset="0"/>
              </a:rPr>
              <a:t>What’s the deal with this Asset Management Portal?</a:t>
            </a:r>
          </a:p>
        </p:txBody>
      </p:sp>
      <p:pic>
        <p:nvPicPr>
          <p:cNvPr id="6" name="Picture 5"/>
          <p:cNvPicPr>
            <a:picLocks noChangeAspect="1"/>
          </p:cNvPicPr>
          <p:nvPr/>
        </p:nvPicPr>
        <p:blipFill>
          <a:blip r:embed="rId3"/>
          <a:stretch>
            <a:fillRect/>
          </a:stretch>
        </p:blipFill>
        <p:spPr>
          <a:xfrm>
            <a:off x="458613" y="301658"/>
            <a:ext cx="1458955" cy="607898"/>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9317" y="1195079"/>
            <a:ext cx="4420064" cy="2283412"/>
          </a:xfrm>
          <a:prstGeom prst="rect">
            <a:avLst/>
          </a:prstGeom>
          <a:ln>
            <a:noFill/>
          </a:ln>
        </p:spPr>
      </p:pic>
      <p:pic>
        <p:nvPicPr>
          <p:cNvPr id="3" name="Picture 2"/>
          <p:cNvPicPr>
            <a:picLocks noChangeAspect="1"/>
          </p:cNvPicPr>
          <p:nvPr/>
        </p:nvPicPr>
        <p:blipFill rotWithShape="1">
          <a:blip r:embed="rId5">
            <a:extLst>
              <a:ext uri="{28A0092B-C50C-407E-A947-70E740481C1C}">
                <a14:useLocalDpi xmlns:a14="http://schemas.microsoft.com/office/drawing/2010/main" val="0"/>
              </a:ext>
            </a:extLst>
          </a:blip>
          <a:srcRect l="6171" t="515" r="4879"/>
          <a:stretch/>
        </p:blipFill>
        <p:spPr>
          <a:xfrm>
            <a:off x="4204355" y="2406532"/>
            <a:ext cx="4468305" cy="2601843"/>
          </a:xfrm>
          <a:prstGeom prst="rect">
            <a:avLst/>
          </a:prstGeom>
          <a:ln>
            <a:noFill/>
          </a:ln>
        </p:spPr>
      </p:pic>
    </p:spTree>
    <p:extLst>
      <p:ext uri="{BB962C8B-B14F-4D97-AF65-F5344CB8AC3E}">
        <p14:creationId xmlns:p14="http://schemas.microsoft.com/office/powerpoint/2010/main" val="580361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559381" y="1289347"/>
            <a:ext cx="3535681" cy="430887"/>
          </a:xfrm>
          <a:prstGeom prst="rect">
            <a:avLst/>
          </a:prstGeom>
        </p:spPr>
        <p:txBody>
          <a:bodyPr wrap="square" lIns="0" tIns="0" rIns="0" bIns="0">
            <a:spAutoFit/>
          </a:bodyPr>
          <a:lstStyle/>
          <a:p>
            <a:pPr marL="182880" lvl="1" indent="-182880" algn="l">
              <a:spcAft>
                <a:spcPts val="1600"/>
              </a:spcAft>
              <a:buFont typeface="Arial" charset="0"/>
              <a:buChar char="•"/>
            </a:pPr>
            <a:r>
              <a:rPr lang="en-US" sz="1400" dirty="0" smtClean="0">
                <a:solidFill>
                  <a:schemeClr val="accent1"/>
                </a:solidFill>
                <a:latin typeface="Franklin Gothic Book" panose="020B0503020102020204"/>
                <a:ea typeface="Franklin Gothic Book" charset="0"/>
                <a:cs typeface="Franklin Gothic Book" charset="0"/>
              </a:rPr>
              <a:t>They must share the same crappy designer with Farnam Street.</a:t>
            </a:r>
          </a:p>
        </p:txBody>
      </p:sp>
      <p:pic>
        <p:nvPicPr>
          <p:cNvPr id="6" name="Picture 5"/>
          <p:cNvPicPr>
            <a:picLocks noChangeAspect="1"/>
          </p:cNvPicPr>
          <p:nvPr/>
        </p:nvPicPr>
        <p:blipFill>
          <a:blip r:embed="rId3"/>
          <a:stretch>
            <a:fillRect/>
          </a:stretch>
        </p:blipFill>
        <p:spPr>
          <a:xfrm>
            <a:off x="458613" y="301658"/>
            <a:ext cx="1458955" cy="607898"/>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9909" y="1059085"/>
            <a:ext cx="4001837" cy="2227606"/>
          </a:xfrm>
          <a:prstGeom prst="rect">
            <a:avLst/>
          </a:prstGeom>
        </p:spPr>
      </p:pic>
    </p:spTree>
    <p:extLst>
      <p:ext uri="{BB962C8B-B14F-4D97-AF65-F5344CB8AC3E}">
        <p14:creationId xmlns:p14="http://schemas.microsoft.com/office/powerpoint/2010/main" val="333403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559381" y="1289347"/>
            <a:ext cx="3535681" cy="1066959"/>
          </a:xfrm>
          <a:prstGeom prst="rect">
            <a:avLst/>
          </a:prstGeom>
        </p:spPr>
        <p:txBody>
          <a:bodyPr wrap="square" lIns="0" tIns="0" rIns="0" bIns="0">
            <a:spAutoFit/>
          </a:bodyPr>
          <a:lstStyle/>
          <a:p>
            <a:pPr marL="182880" lvl="1" indent="-182880" algn="l">
              <a:spcAft>
                <a:spcPts val="1600"/>
              </a:spcAft>
              <a:buFont typeface="Arial" charset="0"/>
              <a:buChar char="•"/>
            </a:pPr>
            <a:r>
              <a:rPr lang="en-US" sz="1400" dirty="0" smtClean="0">
                <a:solidFill>
                  <a:schemeClr val="accent1"/>
                </a:solidFill>
                <a:latin typeface="Franklin Gothic Book" panose="020B0503020102020204"/>
                <a:ea typeface="Franklin Gothic Book" charset="0"/>
                <a:cs typeface="Franklin Gothic Book" charset="0"/>
              </a:rPr>
              <a:t>They must share the same crappy designer with Farnam Street.</a:t>
            </a:r>
          </a:p>
          <a:p>
            <a:pPr marL="182880" lvl="1" indent="-182880" algn="l">
              <a:spcAft>
                <a:spcPts val="1600"/>
              </a:spcAft>
              <a:buFont typeface="Arial" charset="0"/>
              <a:buChar char="•"/>
            </a:pPr>
            <a:r>
              <a:rPr lang="en-US" sz="1400" dirty="0" smtClean="0">
                <a:solidFill>
                  <a:schemeClr val="accent1"/>
                </a:solidFill>
                <a:latin typeface="Franklin Gothic Book" panose="020B0503020102020204"/>
                <a:ea typeface="Franklin Gothic Book" charset="0"/>
                <a:cs typeface="Franklin Gothic Book" charset="0"/>
              </a:rPr>
              <a:t>And we’re sorry, but COO guy has the most COO name of all time.</a:t>
            </a:r>
          </a:p>
        </p:txBody>
      </p:sp>
      <p:pic>
        <p:nvPicPr>
          <p:cNvPr id="6" name="Picture 5"/>
          <p:cNvPicPr>
            <a:picLocks noChangeAspect="1"/>
          </p:cNvPicPr>
          <p:nvPr/>
        </p:nvPicPr>
        <p:blipFill>
          <a:blip r:embed="rId3"/>
          <a:stretch>
            <a:fillRect/>
          </a:stretch>
        </p:blipFill>
        <p:spPr>
          <a:xfrm>
            <a:off x="458613" y="301658"/>
            <a:ext cx="1458955" cy="607898"/>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9909" y="1059085"/>
            <a:ext cx="4001837" cy="2227606"/>
          </a:xfrm>
          <a:prstGeom prst="rect">
            <a:avLst/>
          </a:prstGeom>
        </p:spPr>
      </p:pic>
      <p:pic>
        <p:nvPicPr>
          <p:cNvPr id="3" name="Picture 2"/>
          <p:cNvPicPr>
            <a:picLocks noChangeAspect="1"/>
          </p:cNvPicPr>
          <p:nvPr/>
        </p:nvPicPr>
        <p:blipFill rotWithShape="1">
          <a:blip r:embed="rId5">
            <a:extLst>
              <a:ext uri="{28A0092B-C50C-407E-A947-70E740481C1C}">
                <a14:useLocalDpi xmlns:a14="http://schemas.microsoft.com/office/drawing/2010/main" val="0"/>
              </a:ext>
            </a:extLst>
          </a:blip>
          <a:srcRect b="840"/>
          <a:stretch/>
        </p:blipFill>
        <p:spPr>
          <a:xfrm>
            <a:off x="6254892" y="2818614"/>
            <a:ext cx="2002681" cy="2002681"/>
          </a:xfrm>
          <a:prstGeom prst="rect">
            <a:avLst/>
          </a:prstGeom>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71746" y="2818614"/>
            <a:ext cx="1985709" cy="2002681"/>
          </a:xfrm>
          <a:prstGeom prst="rect">
            <a:avLst/>
          </a:prstGeom>
        </p:spPr>
      </p:pic>
    </p:spTree>
    <p:extLst>
      <p:ext uri="{BB962C8B-B14F-4D97-AF65-F5344CB8AC3E}">
        <p14:creationId xmlns:p14="http://schemas.microsoft.com/office/powerpoint/2010/main" val="1453993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6136849" y="1638139"/>
            <a:ext cx="2630079" cy="1497846"/>
          </a:xfrm>
          <a:prstGeom prst="rect">
            <a:avLst/>
          </a:prstGeom>
        </p:spPr>
        <p:txBody>
          <a:bodyPr wrap="square" lIns="0" tIns="0" rIns="0" bIns="0">
            <a:spAutoFit/>
          </a:bodyPr>
          <a:lstStyle/>
          <a:p>
            <a:pPr marL="182880" lvl="1" indent="-182880" algn="l">
              <a:spcAft>
                <a:spcPts val="1600"/>
              </a:spcAft>
              <a:buFont typeface="Arial" charset="0"/>
              <a:buChar char="•"/>
            </a:pPr>
            <a:r>
              <a:rPr lang="en-US" sz="1400" dirty="0" smtClean="0">
                <a:solidFill>
                  <a:schemeClr val="accent1"/>
                </a:solidFill>
                <a:latin typeface="Franklin Gothic Book" panose="020B0503020102020204"/>
                <a:ea typeface="Franklin Gothic Book" charset="0"/>
                <a:cs typeface="Franklin Gothic Book" charset="0"/>
              </a:rPr>
              <a:t>You know what we need? Another generic cityscape image with no message. </a:t>
            </a:r>
            <a:endParaRPr lang="en-US" sz="1400" dirty="0">
              <a:solidFill>
                <a:schemeClr val="accent1"/>
              </a:solidFill>
              <a:latin typeface="Franklin Gothic Book" panose="020B0503020102020204"/>
              <a:ea typeface="Franklin Gothic Book" charset="0"/>
              <a:cs typeface="Franklin Gothic Book" charset="0"/>
            </a:endParaRPr>
          </a:p>
          <a:p>
            <a:pPr marL="182880" lvl="1" indent="-182880" algn="l">
              <a:spcAft>
                <a:spcPts val="1600"/>
              </a:spcAft>
              <a:buFont typeface="Arial" charset="0"/>
              <a:buChar char="•"/>
            </a:pPr>
            <a:r>
              <a:rPr lang="en-US" sz="1400" dirty="0" smtClean="0">
                <a:solidFill>
                  <a:schemeClr val="accent1"/>
                </a:solidFill>
                <a:latin typeface="Franklin Gothic Book" panose="020B0503020102020204"/>
                <a:ea typeface="Franklin Gothic Book" charset="0"/>
                <a:cs typeface="Franklin Gothic Book" charset="0"/>
              </a:rPr>
              <a:t>They seem to focus on their heritage and history as their differentiation.</a:t>
            </a:r>
            <a:endParaRPr lang="en-US" sz="1400" dirty="0">
              <a:solidFill>
                <a:schemeClr val="accent1"/>
              </a:solidFill>
              <a:latin typeface="Franklin Gothic Book" panose="020B0503020102020204"/>
              <a:ea typeface="Franklin Gothic Book" charset="0"/>
              <a:cs typeface="Franklin Gothic Book" charset="0"/>
            </a:endParaRPr>
          </a:p>
        </p:txBody>
      </p:sp>
      <p:pic>
        <p:nvPicPr>
          <p:cNvPr id="2" name="Picture 1"/>
          <p:cNvPicPr>
            <a:picLocks noChangeAspect="1"/>
          </p:cNvPicPr>
          <p:nvPr/>
        </p:nvPicPr>
        <p:blipFill>
          <a:blip r:embed="rId3"/>
          <a:stretch>
            <a:fillRect/>
          </a:stretch>
        </p:blipFill>
        <p:spPr>
          <a:xfrm>
            <a:off x="537868" y="198754"/>
            <a:ext cx="1148989" cy="616936"/>
          </a:xfrm>
          <a:prstGeom prst="rect">
            <a:avLst/>
          </a:prstGeom>
        </p:spPr>
      </p:pic>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b="16455"/>
          <a:stretch/>
        </p:blipFill>
        <p:spPr>
          <a:xfrm>
            <a:off x="408642" y="1176225"/>
            <a:ext cx="4436736" cy="1744316"/>
          </a:xfrm>
          <a:prstGeom prst="rect">
            <a:avLst/>
          </a:prstGeom>
          <a:ln>
            <a:solidFill>
              <a:schemeClr val="accent6"/>
            </a:solidFill>
          </a:ln>
        </p:spPr>
      </p:pic>
      <p:pic>
        <p:nvPicPr>
          <p:cNvPr id="11" name="Picture 10"/>
          <p:cNvPicPr>
            <a:picLocks noChangeAspect="1"/>
          </p:cNvPicPr>
          <p:nvPr/>
        </p:nvPicPr>
        <p:blipFill rotWithShape="1">
          <a:blip r:embed="rId5">
            <a:extLst>
              <a:ext uri="{28A0092B-C50C-407E-A947-70E740481C1C}">
                <a14:useLocalDpi xmlns:a14="http://schemas.microsoft.com/office/drawing/2010/main" val="0"/>
              </a:ext>
            </a:extLst>
          </a:blip>
          <a:srcRect b="69541"/>
          <a:stretch/>
        </p:blipFill>
        <p:spPr>
          <a:xfrm>
            <a:off x="537868" y="3026192"/>
            <a:ext cx="4734694" cy="1366699"/>
          </a:xfrm>
          <a:prstGeom prst="rect">
            <a:avLst/>
          </a:prstGeom>
          <a:ln>
            <a:solidFill>
              <a:schemeClr val="accent6"/>
            </a:solidFill>
          </a:ln>
        </p:spPr>
      </p:pic>
      <p:pic>
        <p:nvPicPr>
          <p:cNvPr id="12" name="Picture 11"/>
          <p:cNvPicPr>
            <a:picLocks noChangeAspect="1"/>
          </p:cNvPicPr>
          <p:nvPr/>
        </p:nvPicPr>
        <p:blipFill rotWithShape="1">
          <a:blip r:embed="rId5">
            <a:extLst>
              <a:ext uri="{28A0092B-C50C-407E-A947-70E740481C1C}">
                <a14:useLocalDpi xmlns:a14="http://schemas.microsoft.com/office/drawing/2010/main" val="0"/>
              </a:ext>
            </a:extLst>
          </a:blip>
          <a:srcRect l="2620" t="50000" r="50761" b="32724"/>
          <a:stretch/>
        </p:blipFill>
        <p:spPr>
          <a:xfrm>
            <a:off x="5178161" y="3780243"/>
            <a:ext cx="2877042" cy="1010435"/>
          </a:xfrm>
          <a:prstGeom prst="rect">
            <a:avLst/>
          </a:prstGeom>
          <a:ln>
            <a:solidFill>
              <a:schemeClr val="accent6"/>
            </a:solidFill>
          </a:ln>
        </p:spPr>
      </p:pic>
    </p:spTree>
    <p:extLst>
      <p:ext uri="{BB962C8B-B14F-4D97-AF65-F5344CB8AC3E}">
        <p14:creationId xmlns:p14="http://schemas.microsoft.com/office/powerpoint/2010/main" val="1973103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806912" y="1368851"/>
            <a:ext cx="2780908" cy="1497846"/>
          </a:xfrm>
          <a:prstGeom prst="rect">
            <a:avLst/>
          </a:prstGeom>
        </p:spPr>
        <p:txBody>
          <a:bodyPr wrap="square" lIns="0" tIns="0" rIns="0" bIns="0">
            <a:spAutoFit/>
          </a:bodyPr>
          <a:lstStyle/>
          <a:p>
            <a:pPr marL="182880" lvl="1" indent="-182880" algn="l">
              <a:spcAft>
                <a:spcPts val="1600"/>
              </a:spcAft>
              <a:buFont typeface="Arial" charset="0"/>
              <a:buChar char="•"/>
            </a:pPr>
            <a:r>
              <a:rPr lang="en-US" sz="1400" dirty="0" smtClean="0">
                <a:solidFill>
                  <a:schemeClr val="accent1"/>
                </a:solidFill>
                <a:latin typeface="Franklin Gothic Book" panose="020B0503020102020204"/>
                <a:ea typeface="Franklin Gothic Book" charset="0"/>
                <a:cs typeface="Franklin Gothic Book" charset="0"/>
              </a:rPr>
              <a:t>Once again, they’re hitting the same messages about service and flexibility.</a:t>
            </a:r>
          </a:p>
          <a:p>
            <a:pPr marL="182880" lvl="1" indent="-182880" algn="l">
              <a:spcAft>
                <a:spcPts val="1600"/>
              </a:spcAft>
              <a:buFont typeface="Arial" charset="0"/>
              <a:buChar char="•"/>
            </a:pPr>
            <a:r>
              <a:rPr lang="en-US" sz="1400" dirty="0" smtClean="0">
                <a:solidFill>
                  <a:schemeClr val="accent1"/>
                </a:solidFill>
                <a:latin typeface="Franklin Gothic Book" panose="020B0503020102020204"/>
                <a:ea typeface="Franklin Gothic Book" charset="0"/>
                <a:cs typeface="Franklin Gothic Book" charset="0"/>
              </a:rPr>
              <a:t>You see other messages similar to what we discussed as well (independence, etc.).</a:t>
            </a:r>
            <a:endParaRPr lang="en-US" sz="1400" dirty="0">
              <a:solidFill>
                <a:schemeClr val="accent1"/>
              </a:solidFill>
              <a:latin typeface="Franklin Gothic Book" panose="020B0503020102020204"/>
              <a:ea typeface="Franklin Gothic Book" charset="0"/>
              <a:cs typeface="Franklin Gothic Book" charset="0"/>
            </a:endParaRPr>
          </a:p>
        </p:txBody>
      </p:sp>
      <p:pic>
        <p:nvPicPr>
          <p:cNvPr id="2" name="Picture 1"/>
          <p:cNvPicPr>
            <a:picLocks noChangeAspect="1"/>
          </p:cNvPicPr>
          <p:nvPr/>
        </p:nvPicPr>
        <p:blipFill>
          <a:blip r:embed="rId3"/>
          <a:stretch>
            <a:fillRect/>
          </a:stretch>
        </p:blipFill>
        <p:spPr>
          <a:xfrm>
            <a:off x="537868" y="198754"/>
            <a:ext cx="1148989" cy="616936"/>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5740" y="1368851"/>
            <a:ext cx="5276392" cy="1683662"/>
          </a:xfrm>
          <a:prstGeom prst="rect">
            <a:avLst/>
          </a:prstGeom>
          <a:ln>
            <a:solidFill>
              <a:schemeClr val="accent6"/>
            </a:solidFill>
          </a:ln>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5740" y="3118501"/>
            <a:ext cx="5246165" cy="1745730"/>
          </a:xfrm>
          <a:prstGeom prst="rect">
            <a:avLst/>
          </a:prstGeom>
          <a:ln>
            <a:solidFill>
              <a:schemeClr val="accent6"/>
            </a:solidFill>
          </a:ln>
        </p:spPr>
      </p:pic>
      <p:pic>
        <p:nvPicPr>
          <p:cNvPr id="7" name="Picture 6"/>
          <p:cNvPicPr>
            <a:picLocks noChangeAspect="1"/>
          </p:cNvPicPr>
          <p:nvPr/>
        </p:nvPicPr>
        <p:blipFill rotWithShape="1">
          <a:blip r:embed="rId6">
            <a:extLst>
              <a:ext uri="{28A0092B-C50C-407E-A947-70E740481C1C}">
                <a14:useLocalDpi xmlns:a14="http://schemas.microsoft.com/office/drawing/2010/main" val="0"/>
              </a:ext>
            </a:extLst>
          </a:blip>
          <a:srcRect l="32425" r="4150"/>
          <a:stretch/>
        </p:blipFill>
        <p:spPr>
          <a:xfrm>
            <a:off x="4402317" y="3052513"/>
            <a:ext cx="4609707" cy="825642"/>
          </a:xfrm>
          <a:prstGeom prst="rect">
            <a:avLst/>
          </a:prstGeom>
          <a:ln>
            <a:solidFill>
              <a:schemeClr val="accent6"/>
            </a:solidFill>
          </a:ln>
        </p:spPr>
      </p:pic>
    </p:spTree>
    <p:extLst>
      <p:ext uri="{BB962C8B-B14F-4D97-AF65-F5344CB8AC3E}">
        <p14:creationId xmlns:p14="http://schemas.microsoft.com/office/powerpoint/2010/main" val="833431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806911" y="1368851"/>
            <a:ext cx="2846895" cy="1066959"/>
          </a:xfrm>
          <a:prstGeom prst="rect">
            <a:avLst/>
          </a:prstGeom>
        </p:spPr>
        <p:txBody>
          <a:bodyPr wrap="square" lIns="0" tIns="0" rIns="0" bIns="0">
            <a:spAutoFit/>
          </a:bodyPr>
          <a:lstStyle/>
          <a:p>
            <a:pPr marL="182880" lvl="1" indent="-182880" algn="l">
              <a:spcAft>
                <a:spcPts val="1600"/>
              </a:spcAft>
              <a:buFont typeface="Arial" charset="0"/>
              <a:buChar char="•"/>
            </a:pPr>
            <a:r>
              <a:rPr lang="en-US" sz="1400" dirty="0" smtClean="0">
                <a:solidFill>
                  <a:schemeClr val="accent1"/>
                </a:solidFill>
                <a:latin typeface="Franklin Gothic Book" panose="020B0503020102020204"/>
                <a:ea typeface="Franklin Gothic Book" charset="0"/>
                <a:cs typeface="Franklin Gothic Book" charset="0"/>
              </a:rPr>
              <a:t>They also have a portal accessible from their public site. </a:t>
            </a:r>
            <a:endParaRPr lang="en-US" sz="1400" dirty="0">
              <a:solidFill>
                <a:schemeClr val="accent1"/>
              </a:solidFill>
              <a:latin typeface="Franklin Gothic Book" panose="020B0503020102020204"/>
              <a:ea typeface="Franklin Gothic Book" charset="0"/>
              <a:cs typeface="Franklin Gothic Book" charset="0"/>
            </a:endParaRPr>
          </a:p>
          <a:p>
            <a:pPr marL="182880" lvl="1" indent="-182880" algn="l">
              <a:spcAft>
                <a:spcPts val="1600"/>
              </a:spcAft>
              <a:buFont typeface="Arial" charset="0"/>
              <a:buChar char="•"/>
            </a:pPr>
            <a:r>
              <a:rPr lang="en-US" sz="1400" dirty="0" smtClean="0">
                <a:solidFill>
                  <a:schemeClr val="accent1"/>
                </a:solidFill>
                <a:latin typeface="Franklin Gothic Book" panose="020B0503020102020204"/>
                <a:ea typeface="Franklin Gothic Book" charset="0"/>
                <a:cs typeface="Franklin Gothic Book" charset="0"/>
              </a:rPr>
              <a:t>Is this something Camber has/your customers need?</a:t>
            </a:r>
            <a:endParaRPr lang="en-US" sz="1400" dirty="0">
              <a:solidFill>
                <a:schemeClr val="accent1"/>
              </a:solidFill>
              <a:latin typeface="Franklin Gothic Book" panose="020B0503020102020204"/>
              <a:ea typeface="Franklin Gothic Book" charset="0"/>
              <a:cs typeface="Franklin Gothic Book" charset="0"/>
            </a:endParaRPr>
          </a:p>
        </p:txBody>
      </p:sp>
      <p:pic>
        <p:nvPicPr>
          <p:cNvPr id="2" name="Picture 1"/>
          <p:cNvPicPr>
            <a:picLocks noChangeAspect="1"/>
          </p:cNvPicPr>
          <p:nvPr/>
        </p:nvPicPr>
        <p:blipFill>
          <a:blip r:embed="rId3"/>
          <a:stretch>
            <a:fillRect/>
          </a:stretch>
        </p:blipFill>
        <p:spPr>
          <a:xfrm>
            <a:off x="537868" y="198754"/>
            <a:ext cx="1148989" cy="616936"/>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7390" y="1291472"/>
            <a:ext cx="5409247" cy="2491737"/>
          </a:xfrm>
          <a:prstGeom prst="rect">
            <a:avLst/>
          </a:prstGeom>
          <a:ln>
            <a:solidFill>
              <a:schemeClr val="accent6"/>
            </a:solidFill>
          </a:ln>
        </p:spPr>
      </p:pic>
    </p:spTree>
    <p:extLst>
      <p:ext uri="{BB962C8B-B14F-4D97-AF65-F5344CB8AC3E}">
        <p14:creationId xmlns:p14="http://schemas.microsoft.com/office/powerpoint/2010/main" val="1849224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334813" y="1236875"/>
            <a:ext cx="2432115" cy="1282402"/>
          </a:xfrm>
          <a:prstGeom prst="rect">
            <a:avLst/>
          </a:prstGeom>
        </p:spPr>
        <p:txBody>
          <a:bodyPr wrap="square" lIns="0" tIns="0" rIns="0" bIns="0">
            <a:spAutoFit/>
          </a:bodyPr>
          <a:lstStyle/>
          <a:p>
            <a:pPr marL="182880" lvl="1" indent="-182880" algn="l">
              <a:spcAft>
                <a:spcPts val="1600"/>
              </a:spcAft>
              <a:buFont typeface="Arial" charset="0"/>
              <a:buChar char="•"/>
            </a:pPr>
            <a:r>
              <a:rPr lang="en-US" sz="1400" dirty="0" smtClean="0">
                <a:solidFill>
                  <a:schemeClr val="accent1"/>
                </a:solidFill>
                <a:latin typeface="Franklin Gothic Book" panose="020B0503020102020204"/>
                <a:ea typeface="Franklin Gothic Book" charset="0"/>
                <a:cs typeface="Franklin Gothic Book" charset="0"/>
              </a:rPr>
              <a:t>We can’t even</a:t>
            </a:r>
            <a:r>
              <a:rPr lang="mr-IN" sz="1400" dirty="0" smtClean="0">
                <a:solidFill>
                  <a:schemeClr val="accent1"/>
                </a:solidFill>
                <a:latin typeface="Franklin Gothic Book" panose="020B0503020102020204"/>
                <a:ea typeface="Franklin Gothic Book" charset="0"/>
                <a:cs typeface="Franklin Gothic Book" charset="0"/>
              </a:rPr>
              <a:t>…</a:t>
            </a:r>
            <a:r>
              <a:rPr lang="en-US" sz="1400" dirty="0" smtClean="0">
                <a:solidFill>
                  <a:schemeClr val="accent1"/>
                </a:solidFill>
                <a:latin typeface="Franklin Gothic Book" panose="020B0503020102020204"/>
                <a:ea typeface="Franklin Gothic Book" charset="0"/>
                <a:cs typeface="Franklin Gothic Book" charset="0"/>
              </a:rPr>
              <a:t>wow.</a:t>
            </a:r>
          </a:p>
          <a:p>
            <a:pPr marL="182880" lvl="1" indent="-182880" algn="l">
              <a:spcAft>
                <a:spcPts val="1600"/>
              </a:spcAft>
              <a:buFont typeface="Arial" charset="0"/>
              <a:buChar char="•"/>
            </a:pPr>
            <a:r>
              <a:rPr lang="en-US" sz="1400" dirty="0" smtClean="0">
                <a:solidFill>
                  <a:schemeClr val="accent1"/>
                </a:solidFill>
                <a:latin typeface="Franklin Gothic Book" panose="020B0503020102020204"/>
                <a:ea typeface="Franklin Gothic Book" charset="0"/>
                <a:cs typeface="Franklin Gothic Book" charset="0"/>
              </a:rPr>
              <a:t>They do have testimonials and success stories, but we can’t even bring ourselves to share them.</a:t>
            </a:r>
            <a:endParaRPr lang="en-US" sz="1400" dirty="0">
              <a:solidFill>
                <a:schemeClr val="accent1"/>
              </a:solidFill>
              <a:latin typeface="Franklin Gothic Book" panose="020B0503020102020204"/>
              <a:ea typeface="Franklin Gothic Book" charset="0"/>
              <a:cs typeface="Franklin Gothic Book"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29938"/>
            <a:ext cx="5956135" cy="4562573"/>
          </a:xfrm>
          <a:prstGeom prst="rect">
            <a:avLst/>
          </a:prstGeom>
        </p:spPr>
      </p:pic>
    </p:spTree>
    <p:extLst>
      <p:ext uri="{BB962C8B-B14F-4D97-AF65-F5344CB8AC3E}">
        <p14:creationId xmlns:p14="http://schemas.microsoft.com/office/powerpoint/2010/main" val="9205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ECC9DCF2-C12E-4F45-AC63-C5C26CF0B5FB}"/>
              </a:ext>
            </a:extLst>
          </p:cNvPr>
          <p:cNvSpPr/>
          <p:nvPr/>
        </p:nvSpPr>
        <p:spPr bwMode="auto">
          <a:xfrm>
            <a:off x="0" y="1971675"/>
            <a:ext cx="9144000" cy="1114425"/>
          </a:xfrm>
          <a:prstGeom prst="rect">
            <a:avLst/>
          </a:prstGeom>
          <a:solidFill>
            <a:schemeClr val="accent1"/>
          </a:solidFill>
          <a:ln>
            <a:noFill/>
          </a:ln>
          <a:effectLst/>
          <a:extLst>
            <a:ext uri="{91240B29-F687-4f45-9708-019B960494DF}">
              <a14:hiddenLine xmlns:a14="http://schemas.microsoft.com/office/drawing/2010/main" xmlns=""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dirty="0">
              <a:ln>
                <a:noFill/>
              </a:ln>
              <a:solidFill>
                <a:schemeClr val="tx1"/>
              </a:solidFill>
              <a:effectLst/>
              <a:latin typeface="Helvetica Light" charset="0"/>
              <a:ea typeface="ヒラギノ角ゴ ProN W3" charset="0"/>
              <a:cs typeface="ヒラギノ角ゴ ProN W3" charset="0"/>
              <a:sym typeface="Helvetica Light" charset="0"/>
            </a:endParaRPr>
          </a:p>
        </p:txBody>
      </p:sp>
      <p:sp>
        <p:nvSpPr>
          <p:cNvPr id="2" name="Rectangle 1"/>
          <p:cNvSpPr/>
          <p:nvPr/>
        </p:nvSpPr>
        <p:spPr>
          <a:xfrm>
            <a:off x="914400" y="2310140"/>
            <a:ext cx="8211573" cy="430887"/>
          </a:xfrm>
          <a:prstGeom prst="rect">
            <a:avLst/>
          </a:prstGeom>
        </p:spPr>
        <p:txBody>
          <a:bodyPr wrap="square" lIns="0" tIns="0" rIns="0" bIns="0" anchor="t">
            <a:spAutoFit/>
          </a:bodyPr>
          <a:lstStyle/>
          <a:p>
            <a:pPr algn="l"/>
            <a:r>
              <a:rPr lang="en-US" sz="2800" dirty="0">
                <a:solidFill>
                  <a:schemeClr val="bg1"/>
                </a:solidFill>
                <a:latin typeface="+mj-lt"/>
                <a:ea typeface="Franklin Gothic Demi Cond" charset="0"/>
                <a:cs typeface="Franklin Gothic Demi Cond" charset="0"/>
              </a:rPr>
              <a:t>SOME OBSERVATIONS</a:t>
            </a:r>
          </a:p>
        </p:txBody>
      </p:sp>
    </p:spTree>
    <p:extLst>
      <p:ext uri="{BB962C8B-B14F-4D97-AF65-F5344CB8AC3E}">
        <p14:creationId xmlns:p14="http://schemas.microsoft.com/office/powerpoint/2010/main" val="1151857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334813" y="1236875"/>
            <a:ext cx="2432115" cy="1713290"/>
          </a:xfrm>
          <a:prstGeom prst="rect">
            <a:avLst/>
          </a:prstGeom>
        </p:spPr>
        <p:txBody>
          <a:bodyPr wrap="square" lIns="0" tIns="0" rIns="0" bIns="0">
            <a:spAutoFit/>
          </a:bodyPr>
          <a:lstStyle/>
          <a:p>
            <a:pPr marL="182880" lvl="1" indent="-182880" algn="l">
              <a:spcAft>
                <a:spcPts val="1600"/>
              </a:spcAft>
              <a:buFont typeface="Arial" charset="0"/>
              <a:buChar char="•"/>
            </a:pPr>
            <a:r>
              <a:rPr lang="en-US" sz="1400" dirty="0" smtClean="0">
                <a:solidFill>
                  <a:schemeClr val="accent1"/>
                </a:solidFill>
                <a:latin typeface="Franklin Gothic Book" panose="020B0503020102020204"/>
                <a:ea typeface="Franklin Gothic Book" charset="0"/>
                <a:cs typeface="Franklin Gothic Book" charset="0"/>
              </a:rPr>
              <a:t>It just keeps getting better.</a:t>
            </a:r>
          </a:p>
          <a:p>
            <a:pPr marL="182880" lvl="1" indent="-182880" algn="l">
              <a:spcAft>
                <a:spcPts val="1600"/>
              </a:spcAft>
              <a:buFont typeface="Arial" charset="0"/>
              <a:buChar char="•"/>
            </a:pPr>
            <a:r>
              <a:rPr lang="en-US" sz="1400" dirty="0" smtClean="0">
                <a:solidFill>
                  <a:schemeClr val="accent1"/>
                </a:solidFill>
                <a:latin typeface="Franklin Gothic Book" panose="020B0503020102020204"/>
                <a:ea typeface="Franklin Gothic Book" charset="0"/>
                <a:cs typeface="Franklin Gothic Book" charset="0"/>
              </a:rPr>
              <a:t>You may tell us they have interesting or unique programs or products, but you need a Sherpa to find them and no shame to get past this whole tiger obsession.</a:t>
            </a:r>
            <a:endParaRPr lang="en-US" sz="1400" dirty="0">
              <a:solidFill>
                <a:schemeClr val="accent1"/>
              </a:solidFill>
              <a:latin typeface="Franklin Gothic Book" panose="020B0503020102020204"/>
              <a:ea typeface="Franklin Gothic Book" charset="0"/>
              <a:cs typeface="Franklin Gothic Book"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95" y="160256"/>
            <a:ext cx="5670335" cy="4854804"/>
          </a:xfrm>
          <a:prstGeom prst="rect">
            <a:avLst/>
          </a:prstGeom>
        </p:spPr>
      </p:pic>
    </p:spTree>
    <p:extLst>
      <p:ext uri="{BB962C8B-B14F-4D97-AF65-F5344CB8AC3E}">
        <p14:creationId xmlns:p14="http://schemas.microsoft.com/office/powerpoint/2010/main" val="85801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334813" y="1236875"/>
            <a:ext cx="2432115" cy="646331"/>
          </a:xfrm>
          <a:prstGeom prst="rect">
            <a:avLst/>
          </a:prstGeom>
        </p:spPr>
        <p:txBody>
          <a:bodyPr wrap="square" lIns="0" tIns="0" rIns="0" bIns="0">
            <a:spAutoFit/>
          </a:bodyPr>
          <a:lstStyle/>
          <a:p>
            <a:pPr marL="182880" lvl="1" indent="-182880" algn="l">
              <a:spcAft>
                <a:spcPts val="1600"/>
              </a:spcAft>
              <a:buFont typeface="Arial" charset="0"/>
              <a:buChar char="•"/>
            </a:pPr>
            <a:r>
              <a:rPr lang="en-US" sz="1400" dirty="0" smtClean="0">
                <a:solidFill>
                  <a:schemeClr val="accent1"/>
                </a:solidFill>
                <a:latin typeface="Franklin Gothic Book" panose="020B0503020102020204"/>
                <a:ea typeface="Franklin Gothic Book" charset="0"/>
                <a:cs typeface="Franklin Gothic Book" charset="0"/>
              </a:rPr>
              <a:t>And we’re coming up on the four-year anniversary of their latest blog post.</a:t>
            </a:r>
            <a:endParaRPr lang="en-US" sz="1400" dirty="0">
              <a:solidFill>
                <a:schemeClr val="accent1"/>
              </a:solidFill>
              <a:latin typeface="Franklin Gothic Book" panose="020B0503020102020204"/>
              <a:ea typeface="Franklin Gothic Book" charset="0"/>
              <a:cs typeface="Franklin Gothic Book"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109" y="94268"/>
            <a:ext cx="5944625" cy="4883085"/>
          </a:xfrm>
          <a:prstGeom prst="rect">
            <a:avLst/>
          </a:prstGeom>
        </p:spPr>
      </p:pic>
      <p:sp>
        <p:nvSpPr>
          <p:cNvPr id="4" name="Rectangle 3"/>
          <p:cNvSpPr/>
          <p:nvPr/>
        </p:nvSpPr>
        <p:spPr bwMode="auto">
          <a:xfrm>
            <a:off x="263950" y="1255729"/>
            <a:ext cx="3478491" cy="430887"/>
          </a:xfrm>
          <a:prstGeom prst="rect">
            <a:avLst/>
          </a:prstGeom>
          <a:noFill/>
          <a:ln w="57150">
            <a:solidFill>
              <a:schemeClr val="accent1"/>
            </a:solidFill>
          </a:ln>
          <a:effectLst/>
          <a:extLst>
            <a:ext uri="{91240B29-F687-4f45-9708-019B960494DF}">
              <a14:hiddenLine xmlns:a14="http://schemas.microsoft.com/office/drawing/2010/main" xmlns=""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dirty="0">
              <a:ln>
                <a:noFill/>
              </a:ln>
              <a:solidFill>
                <a:schemeClr val="tx1"/>
              </a:solidFill>
              <a:effectLst/>
              <a:latin typeface="Helvetica Light" charset="0"/>
              <a:ea typeface="ヒラギノ角ゴ ProN W3" charset="0"/>
              <a:cs typeface="ヒラギノ角ゴ ProN W3" charset="0"/>
              <a:sym typeface="Helvetica Light" charset="0"/>
            </a:endParaRPr>
          </a:p>
        </p:txBody>
      </p:sp>
    </p:spTree>
    <p:extLst>
      <p:ext uri="{BB962C8B-B14F-4D97-AF65-F5344CB8AC3E}">
        <p14:creationId xmlns:p14="http://schemas.microsoft.com/office/powerpoint/2010/main" val="593356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825325" y="650741"/>
            <a:ext cx="7856762" cy="861774"/>
          </a:xfrm>
          <a:prstGeom prst="rect">
            <a:avLst/>
          </a:prstGeom>
        </p:spPr>
        <p:txBody>
          <a:bodyPr wrap="square" lIns="0" tIns="0" rIns="0" bIns="0" anchor="t">
            <a:spAutoFit/>
          </a:bodyPr>
          <a:lstStyle/>
          <a:p>
            <a:pPr algn="l"/>
            <a:r>
              <a:rPr lang="en-US" sz="2000" dirty="0" smtClean="0">
                <a:solidFill>
                  <a:schemeClr val="accent1"/>
                </a:solidFill>
                <a:latin typeface="+mj-lt"/>
                <a:ea typeface="Franklin Gothic Demi Cond" charset="0"/>
                <a:cs typeface="Franklin Gothic Demi Cond" charset="0"/>
              </a:rPr>
              <a:t>The ”non-core” competitors at least show up in a professional way.</a:t>
            </a:r>
          </a:p>
          <a:p>
            <a:pPr algn="l"/>
            <a:r>
              <a:rPr lang="en-US" sz="1600" dirty="0" smtClean="0">
                <a:latin typeface="+mn-lt"/>
                <a:ea typeface="Franklin Gothic Demi Cond" charset="0"/>
                <a:cs typeface="Franklin Gothic Demi Cond" charset="0"/>
              </a:rPr>
              <a:t>The weakness we can exploit is that they’re almost too polished. There’s less humanity. </a:t>
            </a:r>
            <a:endParaRPr lang="en-US" sz="1400" dirty="0">
              <a:latin typeface="+mn-lt"/>
              <a:ea typeface="Franklin Gothic Demi Cond" charset="0"/>
              <a:cs typeface="Franklin Gothic Demi Cond" charset="0"/>
            </a:endParaRPr>
          </a:p>
          <a:p>
            <a:pPr lvl="0" algn="l"/>
            <a:r>
              <a:rPr lang="en-US" sz="2000" dirty="0" smtClean="0">
                <a:solidFill>
                  <a:srgbClr val="E48C04"/>
                </a:solidFill>
                <a:latin typeface="Franklin Gothic Medium" panose="020B0603020102020204"/>
                <a:ea typeface="Franklin Gothic Demi Cond" charset="0"/>
                <a:cs typeface="Franklin Gothic Demi Cond" charset="0"/>
              </a:rPr>
              <a:t> </a:t>
            </a:r>
            <a:endParaRPr lang="en-US" sz="1600" dirty="0">
              <a:solidFill>
                <a:srgbClr val="5F5F5F"/>
              </a:solidFill>
              <a:latin typeface="Franklin Gothic Book" panose="020B0503020102020204"/>
              <a:ea typeface="Franklin Gothic Book" charset="0"/>
              <a:cs typeface="Franklin Gothic Book"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4763" y="1642328"/>
            <a:ext cx="3239747" cy="1318835"/>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90641" y="1603474"/>
            <a:ext cx="3073705" cy="140971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4762" y="3216925"/>
            <a:ext cx="3239747" cy="1572085"/>
          </a:xfrm>
          <a:prstGeom prst="rect">
            <a:avLst/>
          </a:prstGeom>
        </p:spPr>
      </p:pic>
      <p:sp>
        <p:nvSpPr>
          <p:cNvPr id="6" name="Rectangle 5"/>
          <p:cNvSpPr/>
          <p:nvPr/>
        </p:nvSpPr>
        <p:spPr>
          <a:xfrm>
            <a:off x="4863874" y="3525913"/>
            <a:ext cx="3200472" cy="954107"/>
          </a:xfrm>
          <a:prstGeom prst="rect">
            <a:avLst/>
          </a:prstGeom>
        </p:spPr>
        <p:txBody>
          <a:bodyPr wrap="square">
            <a:spAutoFit/>
          </a:bodyPr>
          <a:lstStyle/>
          <a:p>
            <a:pPr algn="l"/>
            <a:r>
              <a:rPr lang="en-US" sz="1400" dirty="0">
                <a:latin typeface="+mn-lt"/>
                <a:ea typeface="Franklin Gothic Demi Cond" charset="0"/>
                <a:cs typeface="Franklin Gothic Demi Cond" charset="0"/>
              </a:rPr>
              <a:t>At Silicon Valley Bank, we support the businesses that invent the future. We help innovators, enterprises and investors move bold ideas forward, fast.</a:t>
            </a:r>
          </a:p>
        </p:txBody>
      </p:sp>
      <p:cxnSp>
        <p:nvCxnSpPr>
          <p:cNvPr id="8" name="Straight Connector 7"/>
          <p:cNvCxnSpPr>
            <a:stCxn id="4" idx="3"/>
          </p:cNvCxnSpPr>
          <p:nvPr/>
        </p:nvCxnSpPr>
        <p:spPr bwMode="auto">
          <a:xfrm flipV="1">
            <a:off x="4184509" y="4002967"/>
            <a:ext cx="569197" cy="1"/>
          </a:xfrm>
          <a:prstGeom prst="line">
            <a:avLst/>
          </a:prstGeom>
          <a:solidFill>
            <a:srgbClr val="095BC4"/>
          </a:solidFill>
          <a:ln>
            <a:solidFill>
              <a:srgbClr val="00B0F0"/>
            </a:solidFill>
          </a:ln>
          <a:effectLst/>
          <a:extLst>
            <a:ext uri="{91240B29-F687-4f45-9708-019B960494DF}">
              <a14:hiddenLine xmlns:a14="http://schemas.microsoft.com/office/drawing/2010/main" xmlns=""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1142337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36949" y="2062886"/>
            <a:ext cx="6278251" cy="1046440"/>
          </a:xfrm>
          <a:prstGeom prst="rect">
            <a:avLst/>
          </a:prstGeom>
        </p:spPr>
        <p:txBody>
          <a:bodyPr wrap="square" lIns="0" tIns="0" rIns="0" bIns="0" anchor="t">
            <a:spAutoFit/>
          </a:bodyPr>
          <a:lstStyle/>
          <a:p>
            <a:pPr algn="l"/>
            <a:r>
              <a:rPr lang="en-US" sz="2000" dirty="0" smtClean="0">
                <a:solidFill>
                  <a:schemeClr val="accent1"/>
                </a:solidFill>
                <a:latin typeface="+mj-lt"/>
                <a:ea typeface="Franklin Gothic Demi Cond" charset="0"/>
                <a:cs typeface="Franklin Gothic Demi Cond" charset="0"/>
              </a:rPr>
              <a:t>The bottom line is:</a:t>
            </a:r>
            <a:endParaRPr lang="en-US" sz="2000" dirty="0">
              <a:solidFill>
                <a:schemeClr val="accent1"/>
              </a:solidFill>
              <a:latin typeface="+mj-lt"/>
              <a:ea typeface="Franklin Gothic Demi Cond" charset="0"/>
              <a:cs typeface="Franklin Gothic Demi Cond" charset="0"/>
            </a:endParaRPr>
          </a:p>
          <a:p>
            <a:pPr lvl="0" algn="l"/>
            <a:r>
              <a:rPr lang="en-US" sz="1600" dirty="0" smtClean="0">
                <a:solidFill>
                  <a:srgbClr val="5F5F5F"/>
                </a:solidFill>
                <a:latin typeface="Franklin Gothic Book" panose="020B0503020102020204"/>
                <a:ea typeface="Franklin Gothic Book" charset="0"/>
                <a:cs typeface="Franklin Gothic Book" charset="0"/>
              </a:rPr>
              <a:t>There are no real storytellers in your core category (at least not through their public sites). It’s a series of very functional conversations all told in exactly the same way. </a:t>
            </a:r>
            <a:endParaRPr lang="en-US" sz="1600" i="1" dirty="0">
              <a:solidFill>
                <a:srgbClr val="5F5F5F"/>
              </a:solidFill>
              <a:latin typeface="Franklin Gothic Book" panose="020B0503020102020204"/>
              <a:ea typeface="Franklin Gothic Book" charset="0"/>
              <a:cs typeface="Franklin Gothic Book" charset="0"/>
            </a:endParaRPr>
          </a:p>
        </p:txBody>
      </p:sp>
    </p:spTree>
    <p:extLst>
      <p:ext uri="{BB962C8B-B14F-4D97-AF65-F5344CB8AC3E}">
        <p14:creationId xmlns:p14="http://schemas.microsoft.com/office/powerpoint/2010/main" val="838987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A4DD867E-6B68-0649-B550-259BC7E86FB0}"/>
              </a:ext>
            </a:extLst>
          </p:cNvPr>
          <p:cNvSpPr/>
          <p:nvPr/>
        </p:nvSpPr>
        <p:spPr bwMode="auto">
          <a:xfrm>
            <a:off x="0" y="1971675"/>
            <a:ext cx="9144000" cy="1114425"/>
          </a:xfrm>
          <a:prstGeom prst="rect">
            <a:avLst/>
          </a:prstGeom>
          <a:solidFill>
            <a:schemeClr val="accent1"/>
          </a:solidFill>
          <a:ln>
            <a:noFill/>
          </a:ln>
          <a:effectLst/>
          <a:extLst>
            <a:ext uri="{91240B29-F687-4f45-9708-019B960494DF}">
              <a14:hiddenLine xmlns:a14="http://schemas.microsoft.com/office/drawing/2010/main" xmlns=""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dirty="0">
              <a:ln>
                <a:noFill/>
              </a:ln>
              <a:solidFill>
                <a:schemeClr val="tx1"/>
              </a:solidFill>
              <a:effectLst/>
              <a:latin typeface="Helvetica Light" charset="0"/>
              <a:ea typeface="ヒラギノ角ゴ ProN W3" charset="0"/>
              <a:cs typeface="ヒラギノ角ゴ ProN W3" charset="0"/>
              <a:sym typeface="Helvetica Light" charset="0"/>
            </a:endParaRPr>
          </a:p>
        </p:txBody>
      </p:sp>
      <p:sp>
        <p:nvSpPr>
          <p:cNvPr id="2" name="Rectangle 1"/>
          <p:cNvSpPr/>
          <p:nvPr/>
        </p:nvSpPr>
        <p:spPr>
          <a:xfrm>
            <a:off x="914401" y="2310140"/>
            <a:ext cx="6241774" cy="430887"/>
          </a:xfrm>
          <a:prstGeom prst="rect">
            <a:avLst/>
          </a:prstGeom>
        </p:spPr>
        <p:txBody>
          <a:bodyPr wrap="square" lIns="0" tIns="0" rIns="0" bIns="0" anchor="t">
            <a:spAutoFit/>
          </a:bodyPr>
          <a:lstStyle/>
          <a:p>
            <a:pPr algn="l"/>
            <a:r>
              <a:rPr lang="en-US" sz="2800" dirty="0">
                <a:solidFill>
                  <a:schemeClr val="bg1"/>
                </a:solidFill>
                <a:latin typeface="+mj-lt"/>
                <a:ea typeface="Franklin Gothic Demi Cond" charset="0"/>
                <a:cs typeface="Franklin Gothic Demi Cond" charset="0"/>
              </a:rPr>
              <a:t>SO, WHAT DO WE WANT TO DO? </a:t>
            </a:r>
          </a:p>
        </p:txBody>
      </p:sp>
    </p:spTree>
    <p:extLst>
      <p:ext uri="{BB962C8B-B14F-4D97-AF65-F5344CB8AC3E}">
        <p14:creationId xmlns:p14="http://schemas.microsoft.com/office/powerpoint/2010/main" val="715406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40080" y="1806170"/>
            <a:ext cx="3734214" cy="1107996"/>
          </a:xfrm>
          <a:prstGeom prst="rect">
            <a:avLst/>
          </a:prstGeom>
        </p:spPr>
        <p:txBody>
          <a:bodyPr wrap="square" lIns="0" tIns="0" rIns="0" bIns="0" anchor="t">
            <a:spAutoFit/>
          </a:bodyPr>
          <a:lstStyle/>
          <a:p>
            <a:pPr algn="r"/>
            <a:r>
              <a:rPr lang="en-US" sz="2400" dirty="0">
                <a:latin typeface="+mj-lt"/>
                <a:ea typeface="Franklin Gothic Demi Cond" charset="0"/>
                <a:cs typeface="Franklin Gothic Demi Cond" charset="0"/>
              </a:rPr>
              <a:t>THE CATEGORY IS TALKING ABOUT </a:t>
            </a:r>
            <a:r>
              <a:rPr lang="en-US" sz="2400" dirty="0" smtClean="0">
                <a:solidFill>
                  <a:schemeClr val="accent1"/>
                </a:solidFill>
                <a:latin typeface="+mj-lt"/>
                <a:ea typeface="Franklin Gothic Demi Cond" charset="0"/>
                <a:cs typeface="Franklin Gothic Demi Cond" charset="0"/>
              </a:rPr>
              <a:t>TRUST, FLEXIBILITY </a:t>
            </a:r>
            <a:r>
              <a:rPr lang="en-US" sz="2400" dirty="0" smtClean="0">
                <a:latin typeface="+mj-lt"/>
                <a:ea typeface="Franklin Gothic Demi Cond" charset="0"/>
                <a:cs typeface="Franklin Gothic Demi Cond" charset="0"/>
              </a:rPr>
              <a:t>AND </a:t>
            </a:r>
            <a:r>
              <a:rPr lang="en-US" sz="2400" dirty="0" smtClean="0">
                <a:solidFill>
                  <a:schemeClr val="accent1"/>
                </a:solidFill>
                <a:latin typeface="+mj-lt"/>
                <a:ea typeface="Franklin Gothic Demi Cond" charset="0"/>
                <a:cs typeface="Franklin Gothic Demi Cond" charset="0"/>
              </a:rPr>
              <a:t>PARTNERSHIP</a:t>
            </a:r>
            <a:r>
              <a:rPr lang="en-US" sz="2400" dirty="0" smtClean="0">
                <a:latin typeface="+mj-lt"/>
                <a:ea typeface="Franklin Gothic Demi Cond" charset="0"/>
                <a:cs typeface="Franklin Gothic Demi Cond" charset="0"/>
              </a:rPr>
              <a:t>. </a:t>
            </a:r>
            <a:endParaRPr lang="en-US" sz="2400" dirty="0">
              <a:solidFill>
                <a:schemeClr val="accent1"/>
              </a:solidFill>
              <a:latin typeface="+mj-lt"/>
              <a:ea typeface="Franklin Gothic Demi Cond" charset="0"/>
              <a:cs typeface="Franklin Gothic Demi Cond" charset="0"/>
            </a:endParaRPr>
          </a:p>
        </p:txBody>
      </p:sp>
    </p:spTree>
    <p:extLst>
      <p:ext uri="{BB962C8B-B14F-4D97-AF65-F5344CB8AC3E}">
        <p14:creationId xmlns:p14="http://schemas.microsoft.com/office/powerpoint/2010/main" val="107333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40080" y="1806170"/>
            <a:ext cx="3734214" cy="1107996"/>
          </a:xfrm>
          <a:prstGeom prst="rect">
            <a:avLst/>
          </a:prstGeom>
        </p:spPr>
        <p:txBody>
          <a:bodyPr wrap="square" lIns="0" tIns="0" rIns="0" bIns="0" anchor="t">
            <a:spAutoFit/>
          </a:bodyPr>
          <a:lstStyle/>
          <a:p>
            <a:pPr algn="r"/>
            <a:r>
              <a:rPr lang="en-US" sz="2400" dirty="0">
                <a:latin typeface="+mj-lt"/>
                <a:ea typeface="Franklin Gothic Demi Cond" charset="0"/>
                <a:cs typeface="Franklin Gothic Demi Cond" charset="0"/>
              </a:rPr>
              <a:t>THE CATEGORY IS TALKING ABOUT </a:t>
            </a:r>
            <a:r>
              <a:rPr lang="en-US" sz="2400" dirty="0" smtClean="0">
                <a:solidFill>
                  <a:schemeClr val="accent1"/>
                </a:solidFill>
                <a:latin typeface="+mj-lt"/>
                <a:ea typeface="Franklin Gothic Demi Cond" charset="0"/>
                <a:cs typeface="Franklin Gothic Demi Cond" charset="0"/>
              </a:rPr>
              <a:t>TRUST, FLEXIBILITY </a:t>
            </a:r>
            <a:r>
              <a:rPr lang="en-US" sz="2400" dirty="0" smtClean="0">
                <a:latin typeface="+mj-lt"/>
                <a:ea typeface="Franklin Gothic Demi Cond" charset="0"/>
                <a:cs typeface="Franklin Gothic Demi Cond" charset="0"/>
              </a:rPr>
              <a:t>AND </a:t>
            </a:r>
            <a:r>
              <a:rPr lang="en-US" sz="2400" dirty="0" smtClean="0">
                <a:solidFill>
                  <a:schemeClr val="accent1"/>
                </a:solidFill>
                <a:latin typeface="+mj-lt"/>
                <a:ea typeface="Franklin Gothic Demi Cond" charset="0"/>
                <a:cs typeface="Franklin Gothic Demi Cond" charset="0"/>
              </a:rPr>
              <a:t>PARTNERSHIP</a:t>
            </a:r>
            <a:r>
              <a:rPr lang="en-US" sz="2400" dirty="0" smtClean="0">
                <a:latin typeface="+mj-lt"/>
                <a:ea typeface="Franklin Gothic Demi Cond" charset="0"/>
                <a:cs typeface="Franklin Gothic Demi Cond" charset="0"/>
              </a:rPr>
              <a:t>. </a:t>
            </a:r>
            <a:endParaRPr lang="en-US" sz="2400" dirty="0">
              <a:solidFill>
                <a:schemeClr val="accent1"/>
              </a:solidFill>
              <a:latin typeface="+mj-lt"/>
              <a:ea typeface="Franklin Gothic Demi Cond" charset="0"/>
              <a:cs typeface="Franklin Gothic Demi Cond" charset="0"/>
            </a:endParaRPr>
          </a:p>
        </p:txBody>
      </p:sp>
      <p:sp>
        <p:nvSpPr>
          <p:cNvPr id="3" name="Rectangle 2"/>
          <p:cNvSpPr/>
          <p:nvPr/>
        </p:nvSpPr>
        <p:spPr>
          <a:xfrm>
            <a:off x="4758192" y="1786920"/>
            <a:ext cx="4103003" cy="1107996"/>
          </a:xfrm>
          <a:prstGeom prst="rect">
            <a:avLst/>
          </a:prstGeom>
        </p:spPr>
        <p:txBody>
          <a:bodyPr wrap="square" lIns="0" tIns="0" rIns="0" bIns="0" anchor="t">
            <a:spAutoFit/>
          </a:bodyPr>
          <a:lstStyle/>
          <a:p>
            <a:pPr algn="l"/>
            <a:r>
              <a:rPr lang="en-US" sz="2400" dirty="0" smtClean="0">
                <a:latin typeface="+mj-lt"/>
                <a:ea typeface="Franklin Gothic Demi Cond" charset="0"/>
                <a:cs typeface="Franklin Gothic Demi Cond" charset="0"/>
              </a:rPr>
              <a:t>WHICH, AT THEN END OF </a:t>
            </a:r>
            <a:br>
              <a:rPr lang="en-US" sz="2400" dirty="0" smtClean="0">
                <a:latin typeface="+mj-lt"/>
                <a:ea typeface="Franklin Gothic Demi Cond" charset="0"/>
                <a:cs typeface="Franklin Gothic Demi Cond" charset="0"/>
              </a:rPr>
            </a:br>
            <a:r>
              <a:rPr lang="en-US" sz="2400" dirty="0" smtClean="0">
                <a:latin typeface="+mj-lt"/>
                <a:ea typeface="Franklin Gothic Demi Cond" charset="0"/>
                <a:cs typeface="Franklin Gothic Demi Cond" charset="0"/>
              </a:rPr>
              <a:t>THE DAY, </a:t>
            </a:r>
            <a:r>
              <a:rPr lang="en-US" sz="2400" dirty="0" smtClean="0">
                <a:solidFill>
                  <a:schemeClr val="accent1"/>
                </a:solidFill>
                <a:latin typeface="+mj-lt"/>
                <a:ea typeface="Franklin Gothic Demi Cond" charset="0"/>
                <a:cs typeface="Franklin Gothic Demi Cond" charset="0"/>
              </a:rPr>
              <a:t>IS WHAT YOU</a:t>
            </a:r>
            <a:br>
              <a:rPr lang="en-US" sz="2400" dirty="0" smtClean="0">
                <a:solidFill>
                  <a:schemeClr val="accent1"/>
                </a:solidFill>
                <a:latin typeface="+mj-lt"/>
                <a:ea typeface="Franklin Gothic Demi Cond" charset="0"/>
                <a:cs typeface="Franklin Gothic Demi Cond" charset="0"/>
              </a:rPr>
            </a:br>
            <a:r>
              <a:rPr lang="en-US" sz="2400" dirty="0" smtClean="0">
                <a:solidFill>
                  <a:schemeClr val="accent1"/>
                </a:solidFill>
                <a:latin typeface="+mj-lt"/>
                <a:ea typeface="Franklin Gothic Demi Cond" charset="0"/>
                <a:cs typeface="Franklin Gothic Demi Cond" charset="0"/>
              </a:rPr>
              <a:t>DELIVER, TOO</a:t>
            </a:r>
            <a:r>
              <a:rPr lang="en-US" sz="2400" dirty="0" smtClean="0">
                <a:latin typeface="+mj-lt"/>
                <a:ea typeface="Franklin Gothic Demi Cond" charset="0"/>
                <a:cs typeface="Franklin Gothic Demi Cond" charset="0"/>
              </a:rPr>
              <a:t>. </a:t>
            </a:r>
            <a:r>
              <a:rPr lang="en-US" sz="2400" dirty="0" smtClean="0">
                <a:solidFill>
                  <a:schemeClr val="accent1"/>
                </a:solidFill>
                <a:latin typeface="+mj-lt"/>
                <a:ea typeface="Franklin Gothic Demi Cond" charset="0"/>
                <a:cs typeface="Franklin Gothic Demi Cond" charset="0"/>
              </a:rPr>
              <a:t> </a:t>
            </a:r>
            <a:endParaRPr lang="en-US" sz="2400" dirty="0">
              <a:solidFill>
                <a:schemeClr val="accent1"/>
              </a:solidFill>
              <a:latin typeface="+mj-lt"/>
              <a:ea typeface="Franklin Gothic Demi Cond" charset="0"/>
              <a:cs typeface="Franklin Gothic Demi Cond" charset="0"/>
            </a:endParaRPr>
          </a:p>
        </p:txBody>
      </p:sp>
    </p:spTree>
    <p:extLst>
      <p:ext uri="{BB962C8B-B14F-4D97-AF65-F5344CB8AC3E}">
        <p14:creationId xmlns:p14="http://schemas.microsoft.com/office/powerpoint/2010/main" val="1205628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40080" y="1786920"/>
            <a:ext cx="3734214" cy="1477328"/>
          </a:xfrm>
          <a:prstGeom prst="rect">
            <a:avLst/>
          </a:prstGeom>
        </p:spPr>
        <p:txBody>
          <a:bodyPr wrap="square" lIns="0" tIns="0" rIns="0" bIns="0" anchor="t">
            <a:spAutoFit/>
          </a:bodyPr>
          <a:lstStyle/>
          <a:p>
            <a:pPr algn="r"/>
            <a:r>
              <a:rPr lang="en-US" sz="2400" dirty="0" smtClean="0">
                <a:latin typeface="+mj-lt"/>
                <a:ea typeface="Franklin Gothic Demi Cond" charset="0"/>
                <a:cs typeface="Franklin Gothic Demi Cond" charset="0"/>
              </a:rPr>
              <a:t>THE DIFFERENCE IS </a:t>
            </a:r>
            <a:r>
              <a:rPr lang="en-US" sz="2400" dirty="0" smtClean="0">
                <a:solidFill>
                  <a:schemeClr val="accent1"/>
                </a:solidFill>
                <a:latin typeface="+mj-lt"/>
                <a:ea typeface="Franklin Gothic Demi Cond" charset="0"/>
                <a:cs typeface="Franklin Gothic Demi Cond" charset="0"/>
              </a:rPr>
              <a:t>YOU ACTUALLY DO</a:t>
            </a:r>
            <a:r>
              <a:rPr lang="en-US" sz="2400" dirty="0" smtClean="0">
                <a:latin typeface="+mj-lt"/>
                <a:ea typeface="Franklin Gothic Demi Cond" charset="0"/>
                <a:cs typeface="Franklin Gothic Demi Cond" charset="0"/>
              </a:rPr>
              <a:t> WHAT EVERYONE ELSE </a:t>
            </a:r>
            <a:br>
              <a:rPr lang="en-US" sz="2400" dirty="0" smtClean="0">
                <a:latin typeface="+mj-lt"/>
                <a:ea typeface="Franklin Gothic Demi Cond" charset="0"/>
                <a:cs typeface="Franklin Gothic Demi Cond" charset="0"/>
              </a:rPr>
            </a:br>
            <a:r>
              <a:rPr lang="en-US" sz="2400" dirty="0" smtClean="0">
                <a:latin typeface="+mj-lt"/>
                <a:ea typeface="Franklin Gothic Demi Cond" charset="0"/>
                <a:cs typeface="Franklin Gothic Demi Cond" charset="0"/>
              </a:rPr>
              <a:t>CLAIMS TO DO.</a:t>
            </a:r>
            <a:endParaRPr lang="en-US" sz="2400" dirty="0">
              <a:solidFill>
                <a:schemeClr val="accent1"/>
              </a:solidFill>
              <a:latin typeface="+mj-lt"/>
              <a:ea typeface="Franklin Gothic Demi Cond" charset="0"/>
              <a:cs typeface="Franklin Gothic Demi Cond" charset="0"/>
            </a:endParaRPr>
          </a:p>
        </p:txBody>
      </p:sp>
    </p:spTree>
    <p:extLst>
      <p:ext uri="{BB962C8B-B14F-4D97-AF65-F5344CB8AC3E}">
        <p14:creationId xmlns:p14="http://schemas.microsoft.com/office/powerpoint/2010/main" val="1929683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40080" y="1786920"/>
            <a:ext cx="3734214" cy="1477328"/>
          </a:xfrm>
          <a:prstGeom prst="rect">
            <a:avLst/>
          </a:prstGeom>
        </p:spPr>
        <p:txBody>
          <a:bodyPr wrap="square" lIns="0" tIns="0" rIns="0" bIns="0" anchor="t">
            <a:spAutoFit/>
          </a:bodyPr>
          <a:lstStyle/>
          <a:p>
            <a:pPr algn="r"/>
            <a:r>
              <a:rPr lang="en-US" sz="2400" dirty="0" smtClean="0">
                <a:latin typeface="+mj-lt"/>
                <a:ea typeface="Franklin Gothic Demi Cond" charset="0"/>
                <a:cs typeface="Franklin Gothic Demi Cond" charset="0"/>
              </a:rPr>
              <a:t>THE DIFFERENCE IS </a:t>
            </a:r>
            <a:r>
              <a:rPr lang="en-US" sz="2400" dirty="0" smtClean="0">
                <a:solidFill>
                  <a:schemeClr val="accent1"/>
                </a:solidFill>
                <a:latin typeface="+mj-lt"/>
                <a:ea typeface="Franklin Gothic Demi Cond" charset="0"/>
                <a:cs typeface="Franklin Gothic Demi Cond" charset="0"/>
              </a:rPr>
              <a:t>YOU ACTUALLY DO</a:t>
            </a:r>
            <a:r>
              <a:rPr lang="en-US" sz="2400" dirty="0" smtClean="0">
                <a:latin typeface="+mj-lt"/>
                <a:ea typeface="Franklin Gothic Demi Cond" charset="0"/>
                <a:cs typeface="Franklin Gothic Demi Cond" charset="0"/>
              </a:rPr>
              <a:t> WHAT EVERYONE ELSE </a:t>
            </a:r>
            <a:br>
              <a:rPr lang="en-US" sz="2400" dirty="0" smtClean="0">
                <a:latin typeface="+mj-lt"/>
                <a:ea typeface="Franklin Gothic Demi Cond" charset="0"/>
                <a:cs typeface="Franklin Gothic Demi Cond" charset="0"/>
              </a:rPr>
            </a:br>
            <a:r>
              <a:rPr lang="en-US" sz="2400" dirty="0" smtClean="0">
                <a:latin typeface="+mj-lt"/>
                <a:ea typeface="Franklin Gothic Demi Cond" charset="0"/>
                <a:cs typeface="Franklin Gothic Demi Cond" charset="0"/>
              </a:rPr>
              <a:t>CLAIMS TO DO.</a:t>
            </a:r>
            <a:endParaRPr lang="en-US" sz="2400" dirty="0">
              <a:solidFill>
                <a:schemeClr val="accent1"/>
              </a:solidFill>
              <a:latin typeface="+mj-lt"/>
              <a:ea typeface="Franklin Gothic Demi Cond" charset="0"/>
              <a:cs typeface="Franklin Gothic Demi Cond" charset="0"/>
            </a:endParaRPr>
          </a:p>
        </p:txBody>
      </p:sp>
      <p:sp>
        <p:nvSpPr>
          <p:cNvPr id="4" name="Rectangle 3"/>
          <p:cNvSpPr/>
          <p:nvPr/>
        </p:nvSpPr>
        <p:spPr>
          <a:xfrm>
            <a:off x="4758193" y="1786920"/>
            <a:ext cx="3734214" cy="1477328"/>
          </a:xfrm>
          <a:prstGeom prst="rect">
            <a:avLst/>
          </a:prstGeom>
        </p:spPr>
        <p:txBody>
          <a:bodyPr wrap="square" lIns="0" tIns="0" rIns="0" bIns="0" anchor="t">
            <a:spAutoFit/>
          </a:bodyPr>
          <a:lstStyle/>
          <a:p>
            <a:pPr algn="l"/>
            <a:r>
              <a:rPr lang="en-US" sz="2400" dirty="0" smtClean="0">
                <a:latin typeface="+mj-lt"/>
                <a:ea typeface="Franklin Gothic Demi Cond" charset="0"/>
                <a:cs typeface="Franklin Gothic Demi Cond" charset="0"/>
              </a:rPr>
              <a:t>BUT YOU OFFER </a:t>
            </a:r>
            <a:r>
              <a:rPr lang="en-US" sz="2400" dirty="0" smtClean="0">
                <a:solidFill>
                  <a:schemeClr val="accent1"/>
                </a:solidFill>
                <a:latin typeface="+mj-lt"/>
                <a:ea typeface="Franklin Gothic Demi Cond" charset="0"/>
                <a:cs typeface="Franklin Gothic Demi Cond" charset="0"/>
              </a:rPr>
              <a:t>AN</a:t>
            </a:r>
            <a:br>
              <a:rPr lang="en-US" sz="2400" dirty="0" smtClean="0">
                <a:solidFill>
                  <a:schemeClr val="accent1"/>
                </a:solidFill>
                <a:latin typeface="+mj-lt"/>
                <a:ea typeface="Franklin Gothic Demi Cond" charset="0"/>
                <a:cs typeface="Franklin Gothic Demi Cond" charset="0"/>
              </a:rPr>
            </a:br>
            <a:r>
              <a:rPr lang="en-US" sz="2400" dirty="0" smtClean="0">
                <a:solidFill>
                  <a:schemeClr val="accent1"/>
                </a:solidFill>
                <a:latin typeface="+mj-lt"/>
                <a:ea typeface="Franklin Gothic Demi Cond" charset="0"/>
                <a:cs typeface="Franklin Gothic Demi Cond" charset="0"/>
              </a:rPr>
              <a:t>UNEXPECTEDLY EXCEPTIONAL EXPERIENCE </a:t>
            </a:r>
            <a:r>
              <a:rPr lang="en-US" sz="2400" dirty="0" smtClean="0">
                <a:latin typeface="+mj-lt"/>
                <a:ea typeface="Franklin Gothic Demi Cond" charset="0"/>
                <a:cs typeface="Franklin Gothic Demi Cond" charset="0"/>
              </a:rPr>
              <a:t>ALONG THE WAY.</a:t>
            </a:r>
            <a:endParaRPr lang="en-US" sz="2400" dirty="0">
              <a:solidFill>
                <a:schemeClr val="accent1"/>
              </a:solidFill>
              <a:latin typeface="+mj-lt"/>
              <a:ea typeface="Franklin Gothic Demi Cond" charset="0"/>
              <a:cs typeface="Franklin Gothic Demi Cond" charset="0"/>
            </a:endParaRPr>
          </a:p>
        </p:txBody>
      </p:sp>
    </p:spTree>
    <p:extLst>
      <p:ext uri="{BB962C8B-B14F-4D97-AF65-F5344CB8AC3E}">
        <p14:creationId xmlns:p14="http://schemas.microsoft.com/office/powerpoint/2010/main" val="351256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88125" y="2085303"/>
            <a:ext cx="6092328" cy="738664"/>
          </a:xfrm>
          <a:prstGeom prst="rect">
            <a:avLst/>
          </a:prstGeom>
        </p:spPr>
        <p:txBody>
          <a:bodyPr wrap="square" lIns="0" tIns="0" rIns="0" bIns="0" anchor="t">
            <a:spAutoFit/>
          </a:bodyPr>
          <a:lstStyle/>
          <a:p>
            <a:pPr lvl="0"/>
            <a:r>
              <a:rPr lang="en-US" sz="2400" dirty="0">
                <a:solidFill>
                  <a:srgbClr val="5F5F5F"/>
                </a:solidFill>
                <a:latin typeface="Franklin Gothic Medium" panose="020B0603020102020204"/>
                <a:ea typeface="Franklin Gothic Demi Cond" charset="0"/>
                <a:cs typeface="Franklin Gothic Demi Cond" charset="0"/>
              </a:rPr>
              <a:t>SO WE HAVE TO </a:t>
            </a:r>
            <a:r>
              <a:rPr lang="en-US" sz="2400" dirty="0">
                <a:solidFill>
                  <a:schemeClr val="accent1"/>
                </a:solidFill>
                <a:latin typeface="Franklin Gothic Medium" panose="020B0603020102020204"/>
                <a:ea typeface="Franklin Gothic Demi Cond" charset="0"/>
                <a:cs typeface="Franklin Gothic Demi Cond" charset="0"/>
              </a:rPr>
              <a:t>PROVE YOUR DIFFERENCE</a:t>
            </a:r>
            <a:r>
              <a:rPr lang="en-US" sz="2400" dirty="0">
                <a:solidFill>
                  <a:srgbClr val="5F5F5F"/>
                </a:solidFill>
                <a:latin typeface="Franklin Gothic Medium" panose="020B0603020102020204"/>
                <a:ea typeface="Franklin Gothic Demi Cond" charset="0"/>
                <a:cs typeface="Franklin Gothic Demi Cond" charset="0"/>
              </a:rPr>
              <a:t/>
            </a:r>
            <a:br>
              <a:rPr lang="en-US" sz="2400" dirty="0">
                <a:solidFill>
                  <a:srgbClr val="5F5F5F"/>
                </a:solidFill>
                <a:latin typeface="Franklin Gothic Medium" panose="020B0603020102020204"/>
                <a:ea typeface="Franklin Gothic Demi Cond" charset="0"/>
                <a:cs typeface="Franklin Gothic Demi Cond" charset="0"/>
              </a:rPr>
            </a:br>
            <a:r>
              <a:rPr lang="en-US" sz="2400" dirty="0">
                <a:solidFill>
                  <a:srgbClr val="5F5F5F"/>
                </a:solidFill>
                <a:latin typeface="Franklin Gothic Medium" panose="020B0603020102020204"/>
                <a:ea typeface="Franklin Gothic Demi Cond" charset="0"/>
                <a:cs typeface="Franklin Gothic Demi Cond" charset="0"/>
              </a:rPr>
              <a:t>BY </a:t>
            </a:r>
            <a:r>
              <a:rPr lang="en-US" sz="2400" dirty="0">
                <a:solidFill>
                  <a:schemeClr val="accent1"/>
                </a:solidFill>
                <a:latin typeface="Franklin Gothic Medium" panose="020B0603020102020204"/>
                <a:ea typeface="Franklin Gothic Demi Cond" charset="0"/>
                <a:cs typeface="Franklin Gothic Demi Cond" charset="0"/>
              </a:rPr>
              <a:t>LOOKING AND SOUNDING DIFFERENT</a:t>
            </a:r>
            <a:r>
              <a:rPr lang="en-US" sz="2400" dirty="0">
                <a:solidFill>
                  <a:srgbClr val="5F5F5F"/>
                </a:solidFill>
                <a:latin typeface="Franklin Gothic Medium" panose="020B0603020102020204"/>
                <a:ea typeface="Franklin Gothic Demi Cond" charset="0"/>
                <a:cs typeface="Franklin Gothic Demi Cond" charset="0"/>
              </a:rPr>
              <a:t>.</a:t>
            </a:r>
          </a:p>
        </p:txBody>
      </p:sp>
    </p:spTree>
    <p:extLst>
      <p:ext uri="{BB962C8B-B14F-4D97-AF65-F5344CB8AC3E}">
        <p14:creationId xmlns:p14="http://schemas.microsoft.com/office/powerpoint/2010/main" val="2029395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14400" y="1063645"/>
            <a:ext cx="6278251" cy="2600712"/>
          </a:xfrm>
          <a:prstGeom prst="rect">
            <a:avLst/>
          </a:prstGeom>
        </p:spPr>
        <p:txBody>
          <a:bodyPr wrap="square" lIns="0" tIns="0" rIns="0" bIns="0" anchor="t">
            <a:spAutoFit/>
          </a:bodyPr>
          <a:lstStyle/>
          <a:p>
            <a:pPr algn="l"/>
            <a:r>
              <a:rPr lang="en-US" sz="2000" dirty="0" smtClean="0">
                <a:solidFill>
                  <a:schemeClr val="accent1"/>
                </a:solidFill>
                <a:latin typeface="+mj-lt"/>
                <a:ea typeface="Franklin Gothic Demi Cond" charset="0"/>
                <a:cs typeface="Franklin Gothic Demi Cond" charset="0"/>
              </a:rPr>
              <a:t>This can be a dirty business.</a:t>
            </a:r>
            <a:endParaRPr lang="en-US" sz="2000" dirty="0">
              <a:solidFill>
                <a:schemeClr val="accent1"/>
              </a:solidFill>
              <a:latin typeface="+mj-lt"/>
              <a:ea typeface="Franklin Gothic Demi Cond" charset="0"/>
              <a:cs typeface="Franklin Gothic Demi Cond" charset="0"/>
            </a:endParaRPr>
          </a:p>
          <a:p>
            <a:pPr lvl="0" algn="l"/>
            <a:r>
              <a:rPr lang="en-US" sz="1600" dirty="0" smtClean="0">
                <a:solidFill>
                  <a:srgbClr val="5F5F5F"/>
                </a:solidFill>
                <a:latin typeface="Franklin Gothic Book" panose="020B0503020102020204"/>
                <a:ea typeface="Franklin Gothic Book" charset="0"/>
                <a:cs typeface="Franklin Gothic Book" charset="0"/>
              </a:rPr>
              <a:t>We heard from you and your customers that, given this is high-risk financing, there are a lot of sharks, a lot of punks and a lot of borderline predatory tactics and terms.</a:t>
            </a:r>
            <a:endParaRPr lang="en-US" sz="1600" i="1" dirty="0">
              <a:solidFill>
                <a:srgbClr val="5F5F5F"/>
              </a:solidFill>
              <a:latin typeface="Franklin Gothic Book" panose="020B0503020102020204"/>
              <a:ea typeface="Franklin Gothic Book" charset="0"/>
              <a:cs typeface="Franklin Gothic Book" charset="0"/>
            </a:endParaRPr>
          </a:p>
          <a:p>
            <a:pPr lvl="0" algn="l"/>
            <a:endParaRPr lang="en-US" sz="1800" dirty="0">
              <a:solidFill>
                <a:srgbClr val="E48C04"/>
              </a:solidFill>
              <a:latin typeface="Franklin Gothic Medium" panose="020B0603020102020204"/>
              <a:ea typeface="Franklin Gothic Demi Cond" charset="0"/>
              <a:cs typeface="Franklin Gothic Demi Cond" charset="0"/>
            </a:endParaRPr>
          </a:p>
          <a:p>
            <a:pPr lvl="0" algn="l"/>
            <a:r>
              <a:rPr lang="en-US" sz="1400" i="1" dirty="0">
                <a:solidFill>
                  <a:srgbClr val="5F5F5F"/>
                </a:solidFill>
                <a:latin typeface="Franklin Gothic Book" panose="020B0503020102020204"/>
                <a:ea typeface="Franklin Gothic Book" charset="0"/>
                <a:cs typeface="Franklin Gothic Book" charset="0"/>
              </a:rPr>
              <a:t>It’s really fascinating. You find it across the board in any type of financial </a:t>
            </a:r>
            <a:r>
              <a:rPr lang="en-US" sz="1400" i="1" dirty="0" smtClean="0">
                <a:solidFill>
                  <a:srgbClr val="5F5F5F"/>
                </a:solidFill>
                <a:latin typeface="Franklin Gothic Book" panose="020B0503020102020204"/>
                <a:ea typeface="Franklin Gothic Book" charset="0"/>
                <a:cs typeface="Franklin Gothic Book" charset="0"/>
              </a:rPr>
              <a:t>industry. People </a:t>
            </a:r>
            <a:r>
              <a:rPr lang="en-US" sz="1400" i="1" dirty="0">
                <a:solidFill>
                  <a:srgbClr val="5F5F5F"/>
                </a:solidFill>
                <a:latin typeface="Franklin Gothic Book" panose="020B0503020102020204"/>
                <a:ea typeface="Franklin Gothic Book" charset="0"/>
                <a:cs typeface="Franklin Gothic Book" charset="0"/>
              </a:rPr>
              <a:t>are naturally less inclined to be informed on financing and financial </a:t>
            </a:r>
            <a:r>
              <a:rPr lang="en-US" sz="1400" i="1" dirty="0" smtClean="0">
                <a:solidFill>
                  <a:srgbClr val="5F5F5F"/>
                </a:solidFill>
                <a:latin typeface="Franklin Gothic Book" panose="020B0503020102020204"/>
                <a:ea typeface="Franklin Gothic Book" charset="0"/>
                <a:cs typeface="Franklin Gothic Book" charset="0"/>
              </a:rPr>
              <a:t>matters. You’ll </a:t>
            </a:r>
            <a:r>
              <a:rPr lang="en-US" sz="1400" i="1" dirty="0">
                <a:solidFill>
                  <a:srgbClr val="5F5F5F"/>
                </a:solidFill>
                <a:latin typeface="Franklin Gothic Book" panose="020B0503020102020204"/>
                <a:ea typeface="Franklin Gothic Book" charset="0"/>
                <a:cs typeface="Franklin Gothic Book" charset="0"/>
              </a:rPr>
              <a:t>find bad elements </a:t>
            </a:r>
            <a:r>
              <a:rPr lang="en-US" sz="1400" i="1" dirty="0" smtClean="0">
                <a:solidFill>
                  <a:srgbClr val="5F5F5F"/>
                </a:solidFill>
                <a:latin typeface="Franklin Gothic Book" panose="020B0503020102020204"/>
                <a:ea typeface="Franklin Gothic Book" charset="0"/>
                <a:cs typeface="Franklin Gothic Book" charset="0"/>
              </a:rPr>
              <a:t>anywhere they can </a:t>
            </a:r>
            <a:r>
              <a:rPr lang="en-US" sz="1400" i="1" dirty="0">
                <a:solidFill>
                  <a:srgbClr val="5F5F5F"/>
                </a:solidFill>
                <a:latin typeface="Franklin Gothic Book" panose="020B0503020102020204"/>
                <a:ea typeface="Franklin Gothic Book" charset="0"/>
                <a:cs typeface="Franklin Gothic Book" charset="0"/>
              </a:rPr>
              <a:t>prey on people who are desperate or uninformed.</a:t>
            </a:r>
          </a:p>
          <a:p>
            <a:pPr lvl="0" algn="l"/>
            <a:endParaRPr lang="en-US" sz="1600" dirty="0">
              <a:solidFill>
                <a:srgbClr val="5F5F5F"/>
              </a:solidFill>
              <a:latin typeface="Franklin Gothic Book" panose="020B0503020102020204"/>
              <a:ea typeface="Franklin Gothic Book" charset="0"/>
              <a:cs typeface="Franklin Gothic Book" charset="0"/>
            </a:endParaRPr>
          </a:p>
          <a:p>
            <a:pPr lvl="1" algn="l"/>
            <a:r>
              <a:rPr lang="en-US" sz="1100" i="1" baseline="30000" dirty="0" smtClean="0">
                <a:solidFill>
                  <a:srgbClr val="5F5F5F"/>
                </a:solidFill>
                <a:latin typeface="Franklin Gothic Book" panose="020B0503020102020204"/>
                <a:ea typeface="Franklin Gothic Book" charset="0"/>
                <a:cs typeface="Franklin Gothic Book" charset="0"/>
              </a:rPr>
              <a:t> </a:t>
            </a:r>
            <a:endParaRPr lang="en-US" sz="1100" i="1" dirty="0">
              <a:solidFill>
                <a:srgbClr val="5F5F5F"/>
              </a:solidFill>
              <a:latin typeface="Franklin Gothic Book" panose="020B0503020102020204"/>
              <a:ea typeface="Franklin Gothic Book" charset="0"/>
              <a:cs typeface="Franklin Gothic Book" charset="0"/>
            </a:endParaRPr>
          </a:p>
        </p:txBody>
      </p:sp>
    </p:spTree>
    <p:extLst>
      <p:ext uri="{BB962C8B-B14F-4D97-AF65-F5344CB8AC3E}">
        <p14:creationId xmlns:p14="http://schemas.microsoft.com/office/powerpoint/2010/main" val="1667697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156059" y="2085303"/>
            <a:ext cx="4663053" cy="738664"/>
          </a:xfrm>
          <a:prstGeom prst="rect">
            <a:avLst/>
          </a:prstGeom>
        </p:spPr>
        <p:txBody>
          <a:bodyPr wrap="square" lIns="0" tIns="0" rIns="0" bIns="0" anchor="t">
            <a:spAutoFit/>
          </a:bodyPr>
          <a:lstStyle/>
          <a:p>
            <a:pPr lvl="0"/>
            <a:r>
              <a:rPr lang="en-US" sz="2400" dirty="0" smtClean="0">
                <a:solidFill>
                  <a:srgbClr val="5F5F5F"/>
                </a:solidFill>
                <a:latin typeface="Franklin Gothic Medium" panose="020B0603020102020204"/>
                <a:ea typeface="Franklin Gothic Demi Cond" charset="0"/>
                <a:cs typeface="Franklin Gothic Demi Cond" charset="0"/>
              </a:rPr>
              <a:t>THE GOOD NEWS IS </a:t>
            </a:r>
            <a:br>
              <a:rPr lang="en-US" sz="2400" dirty="0" smtClean="0">
                <a:solidFill>
                  <a:srgbClr val="5F5F5F"/>
                </a:solidFill>
                <a:latin typeface="Franklin Gothic Medium" panose="020B0603020102020204"/>
                <a:ea typeface="Franklin Gothic Demi Cond" charset="0"/>
                <a:cs typeface="Franklin Gothic Demi Cond" charset="0"/>
              </a:rPr>
            </a:br>
            <a:r>
              <a:rPr lang="en-US" sz="2400" dirty="0" smtClean="0">
                <a:solidFill>
                  <a:schemeClr val="accent1"/>
                </a:solidFill>
                <a:latin typeface="Franklin Gothic Medium" panose="020B0603020102020204"/>
                <a:ea typeface="Franklin Gothic Demi Cond" charset="0"/>
                <a:cs typeface="Franklin Gothic Demi Cond" charset="0"/>
              </a:rPr>
              <a:t>THE BAR IS SET INCREDIBLY LOW</a:t>
            </a:r>
            <a:r>
              <a:rPr lang="en-US" sz="2400" dirty="0" smtClean="0">
                <a:solidFill>
                  <a:srgbClr val="5F5F5F"/>
                </a:solidFill>
                <a:latin typeface="Franklin Gothic Medium" panose="020B0603020102020204"/>
                <a:ea typeface="Franklin Gothic Demi Cond" charset="0"/>
                <a:cs typeface="Franklin Gothic Demi Cond" charset="0"/>
              </a:rPr>
              <a:t>.</a:t>
            </a:r>
            <a:endParaRPr lang="en-US" sz="2400" dirty="0">
              <a:latin typeface="Franklin Gothic Medium" panose="020B0603020102020204"/>
              <a:ea typeface="Franklin Gothic Demi Cond" charset="0"/>
              <a:cs typeface="Franklin Gothic Demi Cond" charset="0"/>
            </a:endParaRPr>
          </a:p>
        </p:txBody>
      </p:sp>
    </p:spTree>
    <p:extLst>
      <p:ext uri="{BB962C8B-B14F-4D97-AF65-F5344CB8AC3E}">
        <p14:creationId xmlns:p14="http://schemas.microsoft.com/office/powerpoint/2010/main" val="835253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40080" y="1786920"/>
            <a:ext cx="3734214" cy="1107996"/>
          </a:xfrm>
          <a:prstGeom prst="rect">
            <a:avLst/>
          </a:prstGeom>
        </p:spPr>
        <p:txBody>
          <a:bodyPr wrap="square" lIns="0" tIns="0" rIns="0" bIns="0" anchor="t">
            <a:spAutoFit/>
          </a:bodyPr>
          <a:lstStyle/>
          <a:p>
            <a:pPr algn="r"/>
            <a:r>
              <a:rPr lang="en-US" sz="2400" dirty="0" smtClean="0">
                <a:latin typeface="+mj-lt"/>
                <a:ea typeface="Franklin Gothic Demi Cond" charset="0"/>
                <a:cs typeface="Franklin Gothic Demi Cond" charset="0"/>
              </a:rPr>
              <a:t>WHILE YOUR </a:t>
            </a:r>
            <a:r>
              <a:rPr lang="en-US" sz="2400" dirty="0">
                <a:latin typeface="+mj-lt"/>
                <a:ea typeface="Franklin Gothic Demi Cond" charset="0"/>
                <a:cs typeface="Franklin Gothic Demi Cond" charset="0"/>
              </a:rPr>
              <a:t>COMPETITORS </a:t>
            </a:r>
            <a:r>
              <a:rPr lang="en-US" sz="2400" dirty="0" smtClean="0">
                <a:solidFill>
                  <a:srgbClr val="E48C04"/>
                </a:solidFill>
                <a:latin typeface="Franklin Gothic Medium" panose="020B0603020102020204"/>
                <a:ea typeface="Franklin Gothic Demi Cond" charset="0"/>
                <a:cs typeface="Franklin Gothic Demi Cond" charset="0"/>
              </a:rPr>
              <a:t>TALK ABOUT FLEXIBILITY AND SERVICE</a:t>
            </a:r>
            <a:r>
              <a:rPr lang="en-US" sz="2400" dirty="0" smtClean="0">
                <a:latin typeface="+mj-lt"/>
                <a:ea typeface="Franklin Gothic Demi Cond" charset="0"/>
                <a:cs typeface="Franklin Gothic Demi Cond" charset="0"/>
              </a:rPr>
              <a:t>.</a:t>
            </a:r>
            <a:endParaRPr lang="en-US" sz="2400" dirty="0">
              <a:solidFill>
                <a:schemeClr val="accent1"/>
              </a:solidFill>
              <a:latin typeface="+mj-lt"/>
              <a:ea typeface="Franklin Gothic Demi Cond" charset="0"/>
              <a:cs typeface="Franklin Gothic Demi Cond" charset="0"/>
            </a:endParaRPr>
          </a:p>
        </p:txBody>
      </p:sp>
    </p:spTree>
    <p:extLst>
      <p:ext uri="{BB962C8B-B14F-4D97-AF65-F5344CB8AC3E}">
        <p14:creationId xmlns:p14="http://schemas.microsoft.com/office/powerpoint/2010/main" val="653470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40080" y="1786920"/>
            <a:ext cx="3734214" cy="1107996"/>
          </a:xfrm>
          <a:prstGeom prst="rect">
            <a:avLst/>
          </a:prstGeom>
        </p:spPr>
        <p:txBody>
          <a:bodyPr wrap="square" lIns="0" tIns="0" rIns="0" bIns="0" anchor="t">
            <a:spAutoFit/>
          </a:bodyPr>
          <a:lstStyle/>
          <a:p>
            <a:pPr algn="r"/>
            <a:r>
              <a:rPr lang="en-US" sz="2400" dirty="0" smtClean="0">
                <a:latin typeface="+mj-lt"/>
                <a:ea typeface="Franklin Gothic Demi Cond" charset="0"/>
                <a:cs typeface="Franklin Gothic Demi Cond" charset="0"/>
              </a:rPr>
              <a:t>WHILE YOUR </a:t>
            </a:r>
            <a:r>
              <a:rPr lang="en-US" sz="2400" dirty="0">
                <a:latin typeface="+mj-lt"/>
                <a:ea typeface="Franklin Gothic Demi Cond" charset="0"/>
                <a:cs typeface="Franklin Gothic Demi Cond" charset="0"/>
              </a:rPr>
              <a:t>COMPETITORS </a:t>
            </a:r>
            <a:r>
              <a:rPr lang="en-US" sz="2400" dirty="0" smtClean="0">
                <a:solidFill>
                  <a:srgbClr val="E48C04"/>
                </a:solidFill>
                <a:latin typeface="Franklin Gothic Medium" panose="020B0603020102020204"/>
                <a:ea typeface="Franklin Gothic Demi Cond" charset="0"/>
                <a:cs typeface="Franklin Gothic Demi Cond" charset="0"/>
              </a:rPr>
              <a:t>TALK ABOUT FLEXIBILITY AND SERVICE</a:t>
            </a:r>
            <a:r>
              <a:rPr lang="en-US" sz="2400" dirty="0" smtClean="0">
                <a:latin typeface="+mj-lt"/>
                <a:ea typeface="Franklin Gothic Demi Cond" charset="0"/>
                <a:cs typeface="Franklin Gothic Demi Cond" charset="0"/>
              </a:rPr>
              <a:t>.</a:t>
            </a:r>
            <a:endParaRPr lang="en-US" sz="2400" dirty="0">
              <a:solidFill>
                <a:schemeClr val="accent1"/>
              </a:solidFill>
              <a:latin typeface="+mj-lt"/>
              <a:ea typeface="Franklin Gothic Demi Cond" charset="0"/>
              <a:cs typeface="Franklin Gothic Demi Cond" charset="0"/>
            </a:endParaRPr>
          </a:p>
        </p:txBody>
      </p:sp>
      <p:sp>
        <p:nvSpPr>
          <p:cNvPr id="4" name="Rectangle 3"/>
          <p:cNvSpPr/>
          <p:nvPr/>
        </p:nvSpPr>
        <p:spPr>
          <a:xfrm>
            <a:off x="4758193" y="1786920"/>
            <a:ext cx="3734214" cy="1107996"/>
          </a:xfrm>
          <a:prstGeom prst="rect">
            <a:avLst/>
          </a:prstGeom>
        </p:spPr>
        <p:txBody>
          <a:bodyPr wrap="square" lIns="0" tIns="0" rIns="0" bIns="0" anchor="t">
            <a:spAutoFit/>
          </a:bodyPr>
          <a:lstStyle/>
          <a:p>
            <a:pPr algn="l"/>
            <a:r>
              <a:rPr lang="en-US" sz="2400" dirty="0" smtClean="0">
                <a:latin typeface="+mj-lt"/>
                <a:ea typeface="Franklin Gothic Demi Cond" charset="0"/>
                <a:cs typeface="Franklin Gothic Demi Cond" charset="0"/>
              </a:rPr>
              <a:t>THEY’RE </a:t>
            </a:r>
            <a:r>
              <a:rPr lang="en-US" sz="2400" dirty="0">
                <a:solidFill>
                  <a:schemeClr val="accent1"/>
                </a:solidFill>
                <a:latin typeface="+mj-lt"/>
                <a:ea typeface="Franklin Gothic Demi Cond" charset="0"/>
                <a:cs typeface="Franklin Gothic Demi Cond" charset="0"/>
              </a:rPr>
              <a:t>SHORT ON </a:t>
            </a:r>
            <a:r>
              <a:rPr lang="en-US" sz="2400" dirty="0" smtClean="0">
                <a:solidFill>
                  <a:schemeClr val="accent1"/>
                </a:solidFill>
                <a:latin typeface="+mj-lt"/>
                <a:ea typeface="Franklin Gothic Demi Cond" charset="0"/>
                <a:cs typeface="Franklin Gothic Demi Cond" charset="0"/>
              </a:rPr>
              <a:t>DIFFERENTIATION </a:t>
            </a:r>
            <a:r>
              <a:rPr lang="en-US" sz="2400" dirty="0" smtClean="0">
                <a:latin typeface="+mj-lt"/>
                <a:ea typeface="Franklin Gothic Demi Cond" charset="0"/>
                <a:cs typeface="Franklin Gothic Demi Cond" charset="0"/>
              </a:rPr>
              <a:t>AND </a:t>
            </a:r>
            <a:br>
              <a:rPr lang="en-US" sz="2400" dirty="0" smtClean="0">
                <a:latin typeface="+mj-lt"/>
                <a:ea typeface="Franklin Gothic Demi Cond" charset="0"/>
                <a:cs typeface="Franklin Gothic Demi Cond" charset="0"/>
              </a:rPr>
            </a:br>
            <a:r>
              <a:rPr lang="en-US" sz="2400" dirty="0" smtClean="0">
                <a:solidFill>
                  <a:schemeClr val="accent1"/>
                </a:solidFill>
                <a:latin typeface="+mj-lt"/>
                <a:ea typeface="Franklin Gothic Demi Cond" charset="0"/>
                <a:cs typeface="Franklin Gothic Demi Cond" charset="0"/>
              </a:rPr>
              <a:t>LONG </a:t>
            </a:r>
            <a:r>
              <a:rPr lang="en-US" sz="2400" dirty="0">
                <a:solidFill>
                  <a:schemeClr val="accent1"/>
                </a:solidFill>
                <a:latin typeface="+mj-lt"/>
                <a:ea typeface="Franklin Gothic Demi Cond" charset="0"/>
                <a:cs typeface="Franklin Gothic Demi Cond" charset="0"/>
              </a:rPr>
              <a:t>ON CLICHE</a:t>
            </a:r>
            <a:r>
              <a:rPr lang="en-US" sz="2400" dirty="0">
                <a:latin typeface="+mj-lt"/>
                <a:ea typeface="Franklin Gothic Demi Cond" charset="0"/>
                <a:cs typeface="Franklin Gothic Demi Cond" charset="0"/>
              </a:rPr>
              <a:t>. </a:t>
            </a:r>
          </a:p>
        </p:txBody>
      </p:sp>
    </p:spTree>
    <p:extLst>
      <p:ext uri="{BB962C8B-B14F-4D97-AF65-F5344CB8AC3E}">
        <p14:creationId xmlns:p14="http://schemas.microsoft.com/office/powerpoint/2010/main" val="432577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40080" y="1786920"/>
            <a:ext cx="3734214" cy="1107996"/>
          </a:xfrm>
          <a:prstGeom prst="rect">
            <a:avLst/>
          </a:prstGeom>
        </p:spPr>
        <p:txBody>
          <a:bodyPr wrap="square" lIns="0" tIns="0" rIns="0" bIns="0" anchor="t">
            <a:spAutoFit/>
          </a:bodyPr>
          <a:lstStyle/>
          <a:p>
            <a:pPr algn="r"/>
            <a:r>
              <a:rPr lang="en-US" sz="2400" dirty="0" smtClean="0">
                <a:latin typeface="+mj-lt"/>
                <a:ea typeface="Franklin Gothic Demi Cond" charset="0"/>
                <a:cs typeface="Franklin Gothic Demi Cond" charset="0"/>
              </a:rPr>
              <a:t>WE’LL </a:t>
            </a:r>
            <a:r>
              <a:rPr lang="en-US" sz="2400" dirty="0" smtClean="0">
                <a:solidFill>
                  <a:schemeClr val="accent1"/>
                </a:solidFill>
                <a:latin typeface="+mj-lt"/>
                <a:ea typeface="Franklin Gothic Demi Cond" charset="0"/>
                <a:cs typeface="Franklin Gothic Demi Cond" charset="0"/>
              </a:rPr>
              <a:t>ESTABLISH</a:t>
            </a:r>
            <a:r>
              <a:rPr lang="en-US" sz="2400" dirty="0" smtClean="0">
                <a:latin typeface="+mj-lt"/>
                <a:ea typeface="Franklin Gothic Demi Cond" charset="0"/>
                <a:cs typeface="Franklin Gothic Demi Cond" charset="0"/>
              </a:rPr>
              <a:t> </a:t>
            </a:r>
            <a:r>
              <a:rPr lang="en-US" sz="2400" dirty="0" smtClean="0">
                <a:solidFill>
                  <a:schemeClr val="accent1"/>
                </a:solidFill>
                <a:latin typeface="+mj-lt"/>
                <a:ea typeface="Franklin Gothic Demi Cond" charset="0"/>
                <a:cs typeface="Franklin Gothic Demi Cond" charset="0"/>
              </a:rPr>
              <a:t>A FOUNDATION </a:t>
            </a:r>
            <a:r>
              <a:rPr lang="en-US" sz="2400" dirty="0" smtClean="0">
                <a:latin typeface="+mj-lt"/>
                <a:ea typeface="Franklin Gothic Demi Cond" charset="0"/>
                <a:cs typeface="Franklin Gothic Demi Cond" charset="0"/>
              </a:rPr>
              <a:t>FROM WHICH TO BUILD YOUR STORY.  </a:t>
            </a:r>
            <a:endParaRPr lang="en-US" sz="2400" dirty="0">
              <a:solidFill>
                <a:schemeClr val="accent1"/>
              </a:solidFill>
              <a:latin typeface="+mj-lt"/>
              <a:ea typeface="Franklin Gothic Demi Cond" charset="0"/>
              <a:cs typeface="Franklin Gothic Demi Cond" charset="0"/>
            </a:endParaRPr>
          </a:p>
        </p:txBody>
      </p:sp>
    </p:spTree>
    <p:extLst>
      <p:ext uri="{BB962C8B-B14F-4D97-AF65-F5344CB8AC3E}">
        <p14:creationId xmlns:p14="http://schemas.microsoft.com/office/powerpoint/2010/main" val="1843690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40080" y="1786920"/>
            <a:ext cx="3734214" cy="1107996"/>
          </a:xfrm>
          <a:prstGeom prst="rect">
            <a:avLst/>
          </a:prstGeom>
        </p:spPr>
        <p:txBody>
          <a:bodyPr wrap="square" lIns="0" tIns="0" rIns="0" bIns="0" anchor="t">
            <a:spAutoFit/>
          </a:bodyPr>
          <a:lstStyle/>
          <a:p>
            <a:pPr algn="r"/>
            <a:r>
              <a:rPr lang="en-US" sz="2400" dirty="0" smtClean="0">
                <a:latin typeface="+mj-lt"/>
                <a:ea typeface="Franklin Gothic Demi Cond" charset="0"/>
                <a:cs typeface="Franklin Gothic Demi Cond" charset="0"/>
              </a:rPr>
              <a:t>WE’LL </a:t>
            </a:r>
            <a:r>
              <a:rPr lang="en-US" sz="2400" dirty="0" smtClean="0">
                <a:solidFill>
                  <a:schemeClr val="accent1"/>
                </a:solidFill>
                <a:latin typeface="+mj-lt"/>
                <a:ea typeface="Franklin Gothic Demi Cond" charset="0"/>
                <a:cs typeface="Franklin Gothic Demi Cond" charset="0"/>
              </a:rPr>
              <a:t>ESTABLISH</a:t>
            </a:r>
            <a:r>
              <a:rPr lang="en-US" sz="2400" dirty="0" smtClean="0">
                <a:latin typeface="+mj-lt"/>
                <a:ea typeface="Franklin Gothic Demi Cond" charset="0"/>
                <a:cs typeface="Franklin Gothic Demi Cond" charset="0"/>
              </a:rPr>
              <a:t> </a:t>
            </a:r>
            <a:r>
              <a:rPr lang="en-US" sz="2400" dirty="0" smtClean="0">
                <a:solidFill>
                  <a:schemeClr val="accent1"/>
                </a:solidFill>
                <a:latin typeface="+mj-lt"/>
                <a:ea typeface="Franklin Gothic Demi Cond" charset="0"/>
                <a:cs typeface="Franklin Gothic Demi Cond" charset="0"/>
              </a:rPr>
              <a:t>A FOUNDATION </a:t>
            </a:r>
            <a:r>
              <a:rPr lang="en-US" sz="2400" dirty="0" smtClean="0">
                <a:latin typeface="+mj-lt"/>
                <a:ea typeface="Franklin Gothic Demi Cond" charset="0"/>
                <a:cs typeface="Franklin Gothic Demi Cond" charset="0"/>
              </a:rPr>
              <a:t>FROM WHICH TO BUILD YOUR STORY.  </a:t>
            </a:r>
            <a:endParaRPr lang="en-US" sz="2400" dirty="0">
              <a:solidFill>
                <a:schemeClr val="accent1"/>
              </a:solidFill>
              <a:latin typeface="+mj-lt"/>
              <a:ea typeface="Franklin Gothic Demi Cond" charset="0"/>
              <a:cs typeface="Franklin Gothic Demi Cond" charset="0"/>
            </a:endParaRPr>
          </a:p>
        </p:txBody>
      </p:sp>
      <p:sp>
        <p:nvSpPr>
          <p:cNvPr id="4" name="Rectangle 3"/>
          <p:cNvSpPr/>
          <p:nvPr/>
        </p:nvSpPr>
        <p:spPr>
          <a:xfrm>
            <a:off x="4758193" y="1786920"/>
            <a:ext cx="3734214" cy="1107996"/>
          </a:xfrm>
          <a:prstGeom prst="rect">
            <a:avLst/>
          </a:prstGeom>
        </p:spPr>
        <p:txBody>
          <a:bodyPr wrap="square" lIns="0" tIns="0" rIns="0" bIns="0" anchor="t">
            <a:spAutoFit/>
          </a:bodyPr>
          <a:lstStyle/>
          <a:p>
            <a:pPr algn="l"/>
            <a:r>
              <a:rPr lang="en-US" sz="2400" dirty="0" smtClean="0">
                <a:latin typeface="+mj-lt"/>
                <a:ea typeface="Franklin Gothic Demi Cond" charset="0"/>
                <a:cs typeface="Franklin Gothic Demi Cond" charset="0"/>
              </a:rPr>
              <a:t>A CORE IDEA THAT </a:t>
            </a:r>
            <a:r>
              <a:rPr lang="en-US" sz="2400" dirty="0" smtClean="0">
                <a:solidFill>
                  <a:schemeClr val="accent1"/>
                </a:solidFill>
                <a:latin typeface="+mj-lt"/>
                <a:ea typeface="Franklin Gothic Demi Cond" charset="0"/>
                <a:cs typeface="Franklin Gothic Demi Cond" charset="0"/>
              </a:rPr>
              <a:t>TURNS </a:t>
            </a:r>
            <a:r>
              <a:rPr lang="en-US" sz="2400" dirty="0" smtClean="0">
                <a:latin typeface="+mj-lt"/>
                <a:ea typeface="Franklin Gothic Demi Cond" charset="0"/>
                <a:cs typeface="Franklin Gothic Demi Cond" charset="0"/>
              </a:rPr>
              <a:t>YOUR</a:t>
            </a:r>
            <a:r>
              <a:rPr lang="en-US" sz="2400" dirty="0" smtClean="0">
                <a:solidFill>
                  <a:schemeClr val="accent1"/>
                </a:solidFill>
                <a:latin typeface="+mj-lt"/>
                <a:ea typeface="Franklin Gothic Demi Cond" charset="0"/>
                <a:cs typeface="Franklin Gothic Demi Cond" charset="0"/>
              </a:rPr>
              <a:t> DISTINCTION INTO </a:t>
            </a:r>
            <a:r>
              <a:rPr lang="en-US" sz="2400" dirty="0" smtClean="0">
                <a:latin typeface="+mj-lt"/>
                <a:ea typeface="Franklin Gothic Demi Cond" charset="0"/>
                <a:cs typeface="Franklin Gothic Demi Cond" charset="0"/>
              </a:rPr>
              <a:t>AN</a:t>
            </a:r>
            <a:r>
              <a:rPr lang="en-US" sz="2400" dirty="0" smtClean="0">
                <a:solidFill>
                  <a:schemeClr val="accent1"/>
                </a:solidFill>
                <a:latin typeface="+mj-lt"/>
                <a:ea typeface="Franklin Gothic Demi Cond" charset="0"/>
                <a:cs typeface="Franklin Gothic Demi Cond" charset="0"/>
              </a:rPr>
              <a:t> EMOTIONAL CONNECTION</a:t>
            </a:r>
            <a:r>
              <a:rPr lang="en-US" sz="2400" dirty="0" smtClean="0">
                <a:latin typeface="+mj-lt"/>
                <a:ea typeface="Franklin Gothic Demi Cond" charset="0"/>
                <a:cs typeface="Franklin Gothic Demi Cond" charset="0"/>
              </a:rPr>
              <a:t>.</a:t>
            </a:r>
            <a:endParaRPr lang="en-US" sz="2400" dirty="0">
              <a:solidFill>
                <a:schemeClr val="accent1"/>
              </a:solidFill>
              <a:latin typeface="+mj-lt"/>
              <a:ea typeface="Franklin Gothic Demi Cond" charset="0"/>
              <a:cs typeface="Franklin Gothic Demi Cond" charset="0"/>
            </a:endParaRPr>
          </a:p>
        </p:txBody>
      </p:sp>
    </p:spTree>
    <p:extLst>
      <p:ext uri="{BB962C8B-B14F-4D97-AF65-F5344CB8AC3E}">
        <p14:creationId xmlns:p14="http://schemas.microsoft.com/office/powerpoint/2010/main" val="888650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156059" y="2085303"/>
            <a:ext cx="4663053" cy="1107996"/>
          </a:xfrm>
          <a:prstGeom prst="rect">
            <a:avLst/>
          </a:prstGeom>
        </p:spPr>
        <p:txBody>
          <a:bodyPr wrap="square" lIns="0" tIns="0" rIns="0" bIns="0" anchor="t">
            <a:spAutoFit/>
          </a:bodyPr>
          <a:lstStyle/>
          <a:p>
            <a:pPr lvl="0"/>
            <a:r>
              <a:rPr lang="en-US" sz="2400" dirty="0" smtClean="0">
                <a:solidFill>
                  <a:srgbClr val="5F5F5F"/>
                </a:solidFill>
                <a:latin typeface="Franklin Gothic Medium" panose="020B0603020102020204"/>
                <a:ea typeface="Franklin Gothic Demi Cond" charset="0"/>
                <a:cs typeface="Franklin Gothic Demi Cond" charset="0"/>
              </a:rPr>
              <a:t>THEN WE’LL DELIVER THAT STORY IN </a:t>
            </a:r>
            <a:r>
              <a:rPr lang="en-US" sz="2400" dirty="0" smtClean="0">
                <a:solidFill>
                  <a:schemeClr val="accent1"/>
                </a:solidFill>
                <a:latin typeface="Franklin Gothic Medium" panose="020B0603020102020204"/>
                <a:ea typeface="Franklin Gothic Demi Cond" charset="0"/>
                <a:cs typeface="Franklin Gothic Demi Cond" charset="0"/>
              </a:rPr>
              <a:t>CRISP, CONVERSATIONAL, UNIQUE </a:t>
            </a:r>
            <a:r>
              <a:rPr lang="en-US" sz="2400" dirty="0" smtClean="0">
                <a:solidFill>
                  <a:srgbClr val="5F5F5F"/>
                </a:solidFill>
                <a:latin typeface="Franklin Gothic Medium" panose="020B0603020102020204"/>
                <a:ea typeface="Franklin Gothic Demi Cond" charset="0"/>
                <a:cs typeface="Franklin Gothic Demi Cond" charset="0"/>
              </a:rPr>
              <a:t>WAY.</a:t>
            </a:r>
            <a:endParaRPr lang="en-US" sz="2400" dirty="0">
              <a:latin typeface="Franklin Gothic Medium" panose="020B0603020102020204"/>
              <a:ea typeface="Franklin Gothic Demi Cond" charset="0"/>
              <a:cs typeface="Franklin Gothic Demi Cond" charset="0"/>
            </a:endParaRPr>
          </a:p>
        </p:txBody>
      </p:sp>
    </p:spTree>
    <p:extLst>
      <p:ext uri="{BB962C8B-B14F-4D97-AF65-F5344CB8AC3E}">
        <p14:creationId xmlns:p14="http://schemas.microsoft.com/office/powerpoint/2010/main" val="672497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A4DD867E-6B68-0649-B550-259BC7E86FB0}"/>
              </a:ext>
            </a:extLst>
          </p:cNvPr>
          <p:cNvSpPr/>
          <p:nvPr/>
        </p:nvSpPr>
        <p:spPr bwMode="auto">
          <a:xfrm>
            <a:off x="0" y="1971675"/>
            <a:ext cx="9144000" cy="1114425"/>
          </a:xfrm>
          <a:prstGeom prst="rect">
            <a:avLst/>
          </a:prstGeom>
          <a:solidFill>
            <a:schemeClr val="accent1"/>
          </a:solidFill>
          <a:ln>
            <a:noFill/>
          </a:ln>
          <a:effectLst/>
          <a:extLst>
            <a:ext uri="{91240B29-F687-4f45-9708-019B960494DF}">
              <a14:hiddenLine xmlns:a14="http://schemas.microsoft.com/office/drawing/2010/main" xmlns=""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dirty="0">
              <a:ln>
                <a:noFill/>
              </a:ln>
              <a:solidFill>
                <a:schemeClr val="tx1"/>
              </a:solidFill>
              <a:effectLst/>
              <a:latin typeface="Helvetica Light" charset="0"/>
              <a:ea typeface="ヒラギノ角ゴ ProN W3" charset="0"/>
              <a:cs typeface="ヒラギノ角ゴ ProN W3" charset="0"/>
              <a:sym typeface="Helvetica Light" charset="0"/>
            </a:endParaRPr>
          </a:p>
        </p:txBody>
      </p:sp>
      <p:sp>
        <p:nvSpPr>
          <p:cNvPr id="2" name="Rectangle 1"/>
          <p:cNvSpPr/>
          <p:nvPr/>
        </p:nvSpPr>
        <p:spPr>
          <a:xfrm>
            <a:off x="914400" y="2310140"/>
            <a:ext cx="8211573" cy="430887"/>
          </a:xfrm>
          <a:prstGeom prst="rect">
            <a:avLst/>
          </a:prstGeom>
        </p:spPr>
        <p:txBody>
          <a:bodyPr wrap="square" lIns="0" tIns="0" rIns="0" bIns="0" anchor="t">
            <a:spAutoFit/>
          </a:bodyPr>
          <a:lstStyle/>
          <a:p>
            <a:pPr algn="l"/>
            <a:r>
              <a:rPr lang="en-US" sz="2800" dirty="0" smtClean="0">
                <a:solidFill>
                  <a:schemeClr val="bg1"/>
                </a:solidFill>
                <a:latin typeface="+mj-lt"/>
                <a:ea typeface="Franklin Gothic Demi Cond" charset="0"/>
                <a:cs typeface="Franklin Gothic Demi Cond" charset="0"/>
              </a:rPr>
              <a:t>LET’S LOOK AT THREE IDEAS.</a:t>
            </a:r>
            <a:endParaRPr lang="en-US" sz="2800" dirty="0">
              <a:solidFill>
                <a:schemeClr val="bg1"/>
              </a:solidFill>
              <a:latin typeface="+mj-lt"/>
              <a:ea typeface="Franklin Gothic Demi Cond" charset="0"/>
              <a:cs typeface="Franklin Gothic Demi Cond" charset="0"/>
            </a:endParaRPr>
          </a:p>
        </p:txBody>
      </p:sp>
    </p:spTree>
    <p:extLst>
      <p:ext uri="{BB962C8B-B14F-4D97-AF65-F5344CB8AC3E}">
        <p14:creationId xmlns:p14="http://schemas.microsoft.com/office/powerpoint/2010/main" val="270759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32044" y="1684652"/>
            <a:ext cx="5584535" cy="1569660"/>
          </a:xfrm>
          <a:prstGeom prst="rect">
            <a:avLst/>
          </a:prstGeom>
        </p:spPr>
        <p:txBody>
          <a:bodyPr wrap="square" lIns="0" tIns="0" rIns="0" bIns="0" anchor="t">
            <a:spAutoFit/>
          </a:bodyPr>
          <a:lstStyle/>
          <a:p>
            <a:pPr algn="l"/>
            <a:r>
              <a:rPr lang="en-US" sz="1600" dirty="0" smtClean="0">
                <a:solidFill>
                  <a:schemeClr val="accent1"/>
                </a:solidFill>
                <a:latin typeface="+mj-lt"/>
                <a:ea typeface="Franklin Gothic Demi Cond" charset="0"/>
                <a:cs typeface="Franklin Gothic Demi Cond" charset="0"/>
              </a:rPr>
              <a:t>BEFORE WE DO:</a:t>
            </a:r>
            <a:endParaRPr lang="en-US" sz="1600" dirty="0">
              <a:solidFill>
                <a:schemeClr val="accent1"/>
              </a:solidFill>
              <a:latin typeface="+mj-lt"/>
              <a:ea typeface="Franklin Gothic Book" charset="0"/>
              <a:cs typeface="Franklin Gothic Book" charset="0"/>
            </a:endParaRPr>
          </a:p>
          <a:p>
            <a:pPr marL="182880" indent="-164592" algn="l">
              <a:spcBef>
                <a:spcPts val="1200"/>
              </a:spcBef>
              <a:buFont typeface="Arial" panose="020B0604020202020204" pitchFamily="34" charset="0"/>
              <a:buChar char="•"/>
            </a:pPr>
            <a:r>
              <a:rPr lang="en-US" sz="1400" dirty="0">
                <a:latin typeface="+mn-lt"/>
                <a:ea typeface="Franklin Gothic Book" charset="0"/>
                <a:cs typeface="Franklin Gothic Book" charset="0"/>
              </a:rPr>
              <a:t>We have a short description and manifesto of sorts for each to establish the idea, and then some sample headlines.</a:t>
            </a:r>
          </a:p>
          <a:p>
            <a:pPr marL="182880" indent="-164592" algn="l">
              <a:spcBef>
                <a:spcPts val="1200"/>
              </a:spcBef>
              <a:buFont typeface="Arial" panose="020B0604020202020204" pitchFamily="34" charset="0"/>
              <a:buChar char="•"/>
            </a:pPr>
            <a:r>
              <a:rPr lang="en-US" sz="1400" dirty="0" smtClean="0">
                <a:latin typeface="+mn-lt"/>
                <a:ea typeface="Franklin Gothic Book" charset="0"/>
                <a:cs typeface="Franklin Gothic Book" charset="0"/>
              </a:rPr>
              <a:t>These </a:t>
            </a:r>
            <a:r>
              <a:rPr lang="en-US" sz="1400" dirty="0">
                <a:latin typeface="+mn-lt"/>
                <a:ea typeface="Franklin Gothic Book" charset="0"/>
                <a:cs typeface="Franklin Gothic Book" charset="0"/>
              </a:rPr>
              <a:t>are raw </a:t>
            </a:r>
            <a:r>
              <a:rPr lang="en-US" sz="1400" dirty="0" smtClean="0">
                <a:latin typeface="+mn-lt"/>
                <a:ea typeface="Franklin Gothic Book" charset="0"/>
                <a:cs typeface="Franklin Gothic Book" charset="0"/>
              </a:rPr>
              <a:t>ideas </a:t>
            </a:r>
            <a:r>
              <a:rPr lang="mr-IN" sz="1400" dirty="0" smtClean="0">
                <a:latin typeface="+mn-lt"/>
                <a:ea typeface="Franklin Gothic Book" charset="0"/>
                <a:cs typeface="Franklin Gothic Book" charset="0"/>
              </a:rPr>
              <a:t>–</a:t>
            </a:r>
            <a:r>
              <a:rPr lang="en-US" sz="1400" dirty="0" smtClean="0">
                <a:latin typeface="+mn-lt"/>
                <a:ea typeface="Franklin Gothic Book" charset="0"/>
                <a:cs typeface="Franklin Gothic Book" charset="0"/>
              </a:rPr>
              <a:t> not </a:t>
            </a:r>
            <a:r>
              <a:rPr lang="en-US" sz="1400" dirty="0">
                <a:latin typeface="+mn-lt"/>
                <a:ea typeface="Franklin Gothic Book" charset="0"/>
                <a:cs typeface="Franklin Gothic Book" charset="0"/>
              </a:rPr>
              <a:t>finished/polished </a:t>
            </a:r>
            <a:r>
              <a:rPr lang="en-US" sz="1400" dirty="0" smtClean="0">
                <a:latin typeface="+mn-lt"/>
                <a:ea typeface="Franklin Gothic Book" charset="0"/>
                <a:cs typeface="Franklin Gothic Book" charset="0"/>
              </a:rPr>
              <a:t>messaging or copy.</a:t>
            </a:r>
            <a:endParaRPr lang="en-US" sz="1400" dirty="0">
              <a:latin typeface="+mn-lt"/>
              <a:ea typeface="Franklin Gothic Book" charset="0"/>
              <a:cs typeface="Franklin Gothic Book" charset="0"/>
            </a:endParaRPr>
          </a:p>
          <a:p>
            <a:pPr marL="182880" indent="-164592" algn="l">
              <a:spcBef>
                <a:spcPts val="1200"/>
              </a:spcBef>
              <a:buFont typeface="Arial" panose="020B0604020202020204" pitchFamily="34" charset="0"/>
              <a:buChar char="•"/>
            </a:pPr>
            <a:r>
              <a:rPr lang="en-US" sz="1400" dirty="0" smtClean="0">
                <a:latin typeface="+mn-lt"/>
                <a:ea typeface="Franklin Gothic Book" charset="0"/>
                <a:cs typeface="Franklin Gothic Book" charset="0"/>
              </a:rPr>
              <a:t>The </a:t>
            </a:r>
            <a:r>
              <a:rPr lang="en-US" sz="1400" dirty="0">
                <a:latin typeface="+mn-lt"/>
                <a:ea typeface="Franklin Gothic Book" charset="0"/>
                <a:cs typeface="Franklin Gothic Book" charset="0"/>
              </a:rPr>
              <a:t>goal is to evaluate the ideas, discuss them, bounce off them, etc.</a:t>
            </a:r>
          </a:p>
        </p:txBody>
      </p:sp>
    </p:spTree>
    <p:extLst>
      <p:ext uri="{BB962C8B-B14F-4D97-AF65-F5344CB8AC3E}">
        <p14:creationId xmlns:p14="http://schemas.microsoft.com/office/powerpoint/2010/main" val="944395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4399" y="2103120"/>
            <a:ext cx="2754217" cy="1800493"/>
          </a:xfrm>
          <a:prstGeom prst="rect">
            <a:avLst/>
          </a:prstGeom>
        </p:spPr>
        <p:txBody>
          <a:bodyPr wrap="square" lIns="0" tIns="0" rIns="0" bIns="0">
            <a:spAutoFit/>
          </a:bodyPr>
          <a:lstStyle/>
          <a:p>
            <a:pPr algn="l">
              <a:spcAft>
                <a:spcPts val="1800"/>
              </a:spcAft>
            </a:pPr>
            <a:r>
              <a:rPr lang="en-US" sz="1200" dirty="0" smtClean="0">
                <a:latin typeface="+mn-lt"/>
                <a:ea typeface="Franklin Gothic Book" charset="0"/>
                <a:cs typeface="Franklin Gothic Book" charset="0"/>
              </a:rPr>
              <a:t>This </a:t>
            </a:r>
            <a:r>
              <a:rPr lang="en-US" sz="1200" dirty="0">
                <a:latin typeface="+mn-lt"/>
                <a:ea typeface="Franklin Gothic Book" charset="0"/>
                <a:cs typeface="Franklin Gothic Book" charset="0"/>
              </a:rPr>
              <a:t>first concept is all about </a:t>
            </a:r>
            <a:r>
              <a:rPr lang="en-US" sz="1200" dirty="0" smtClean="0">
                <a:latin typeface="+mn-lt"/>
                <a:ea typeface="Franklin Gothic Book" charset="0"/>
                <a:cs typeface="Franklin Gothic Book" charset="0"/>
              </a:rPr>
              <a:t>getting things off of to-do lists </a:t>
            </a:r>
            <a:r>
              <a:rPr lang="mr-IN" sz="1200" dirty="0" smtClean="0">
                <a:latin typeface="+mn-lt"/>
                <a:ea typeface="Franklin Gothic Book" charset="0"/>
                <a:cs typeface="Franklin Gothic Book" charset="0"/>
              </a:rPr>
              <a:t>–</a:t>
            </a:r>
            <a:r>
              <a:rPr lang="en-US" sz="1200" dirty="0" smtClean="0">
                <a:latin typeface="+mn-lt"/>
                <a:ea typeface="Franklin Gothic Book" charset="0"/>
                <a:cs typeface="Franklin Gothic Book" charset="0"/>
              </a:rPr>
              <a:t> because </a:t>
            </a:r>
            <a:r>
              <a:rPr lang="en-US" sz="1200" dirty="0">
                <a:latin typeface="+mn-lt"/>
                <a:ea typeface="Franklin Gothic Book" charset="0"/>
                <a:cs typeface="Franklin Gothic Book" charset="0"/>
              </a:rPr>
              <a:t>to your audience, that’s all that really matters. </a:t>
            </a:r>
            <a:r>
              <a:rPr lang="en-US" sz="1200" dirty="0" smtClean="0">
                <a:latin typeface="+mn-lt"/>
                <a:ea typeface="Franklin Gothic Book" charset="0"/>
                <a:cs typeface="Franklin Gothic Book" charset="0"/>
              </a:rPr>
              <a:t/>
            </a:r>
            <a:br>
              <a:rPr lang="en-US" sz="1200" dirty="0" smtClean="0">
                <a:latin typeface="+mn-lt"/>
                <a:ea typeface="Franklin Gothic Book" charset="0"/>
                <a:cs typeface="Franklin Gothic Book" charset="0"/>
              </a:rPr>
            </a:br>
            <a:r>
              <a:rPr lang="en-US" sz="1200" dirty="0" smtClean="0">
                <a:latin typeface="+mn-lt"/>
                <a:ea typeface="Franklin Gothic Book" charset="0"/>
                <a:cs typeface="Franklin Gothic Book" charset="0"/>
              </a:rPr>
              <a:t/>
            </a:r>
            <a:br>
              <a:rPr lang="en-US" sz="1200" dirty="0" smtClean="0">
                <a:latin typeface="+mn-lt"/>
                <a:ea typeface="Franklin Gothic Book" charset="0"/>
                <a:cs typeface="Franklin Gothic Book" charset="0"/>
              </a:rPr>
            </a:br>
            <a:r>
              <a:rPr lang="en-US" sz="1200" dirty="0" smtClean="0">
                <a:latin typeface="+mn-lt"/>
                <a:ea typeface="Franklin Gothic Book" charset="0"/>
                <a:cs typeface="Franklin Gothic Book" charset="0"/>
              </a:rPr>
              <a:t>They </a:t>
            </a:r>
            <a:r>
              <a:rPr lang="en-US" sz="1200" dirty="0">
                <a:latin typeface="+mn-lt"/>
                <a:ea typeface="Franklin Gothic Book" charset="0"/>
                <a:cs typeface="Franklin Gothic Book" charset="0"/>
              </a:rPr>
              <a:t>want to </a:t>
            </a:r>
            <a:r>
              <a:rPr lang="en-US" sz="1200" dirty="0" smtClean="0">
                <a:latin typeface="+mn-lt"/>
                <a:ea typeface="Franklin Gothic Book" charset="0"/>
                <a:cs typeface="Franklin Gothic Book" charset="0"/>
              </a:rPr>
              <a:t>keep moving and </a:t>
            </a:r>
            <a:r>
              <a:rPr lang="en-US" sz="1200" dirty="0">
                <a:latin typeface="+mn-lt"/>
                <a:ea typeface="Franklin Gothic Book" charset="0"/>
                <a:cs typeface="Franklin Gothic Book" charset="0"/>
              </a:rPr>
              <a:t>get closer to making a profit. This theme boils it all down to one word. </a:t>
            </a:r>
          </a:p>
          <a:p>
            <a:pPr lvl="0" algn="l">
              <a:spcAft>
                <a:spcPts val="1800"/>
              </a:spcAft>
            </a:pPr>
            <a:endParaRPr lang="en-US" sz="1800" dirty="0">
              <a:solidFill>
                <a:srgbClr val="5F5F5F"/>
              </a:solidFill>
              <a:latin typeface="+mj-lt"/>
              <a:ea typeface="Franklin Gothic Demi Cond" charset="0"/>
              <a:cs typeface="Franklin Gothic Demi Cond" charset="0"/>
            </a:endParaRPr>
          </a:p>
        </p:txBody>
      </p:sp>
      <p:sp>
        <p:nvSpPr>
          <p:cNvPr id="3" name="Oval 2">
            <a:extLst>
              <a:ext uri="{FF2B5EF4-FFF2-40B4-BE49-F238E27FC236}">
                <a16:creationId xmlns:a16="http://schemas.microsoft.com/office/drawing/2014/main" xmlns="" id="{25B447B1-5F0F-B14D-80A4-99CAB6F308F7}"/>
              </a:ext>
            </a:extLst>
          </p:cNvPr>
          <p:cNvSpPr/>
          <p:nvPr/>
        </p:nvSpPr>
        <p:spPr bwMode="auto">
          <a:xfrm>
            <a:off x="914400" y="1280160"/>
            <a:ext cx="673768" cy="673768"/>
          </a:xfrm>
          <a:prstGeom prst="ellipse">
            <a:avLst/>
          </a:prstGeom>
          <a:solidFill>
            <a:schemeClr val="accent1"/>
          </a:solidFill>
          <a:ln>
            <a:noFill/>
          </a:ln>
          <a:effectLst/>
          <a:extLst>
            <a:ext uri="{91240B29-F687-4f45-9708-019B960494DF}">
              <a14:hiddenLine xmlns="" xmlns:a14="http://schemas.microsoft.com/office/drawing/2010/main" w="12700" cap="flat" cmpd="sng" algn="ctr">
                <a:solidFill>
                  <a:srgbClr val="000000"/>
                </a:solidFill>
                <a:prstDash val="solid"/>
                <a:round/>
                <a:headEnd type="none" w="med" len="med"/>
                <a:tailEnd type="none" w="med" len="me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3600" b="0" i="0" u="none" strike="noStrike" cap="none" normalizeH="0" baseline="0" dirty="0">
                <a:ln>
                  <a:noFill/>
                </a:ln>
                <a:solidFill>
                  <a:schemeClr val="bg1"/>
                </a:solidFill>
                <a:effectLst/>
                <a:latin typeface="+mj-lt"/>
                <a:ea typeface="ヒラギノ角ゴ ProN W3" charset="0"/>
                <a:cs typeface="ヒラギノ角ゴ ProN W3" charset="0"/>
                <a:sym typeface="Helvetica Light" charset="0"/>
              </a:rPr>
              <a:t>1</a:t>
            </a:r>
          </a:p>
        </p:txBody>
      </p:sp>
    </p:spTree>
    <p:extLst>
      <p:ext uri="{BB962C8B-B14F-4D97-AF65-F5344CB8AC3E}">
        <p14:creationId xmlns:p14="http://schemas.microsoft.com/office/powerpoint/2010/main" val="1063216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a:extLst>
              <a:ext uri="{FF2B5EF4-FFF2-40B4-BE49-F238E27FC236}">
                <a16:creationId xmlns:a16="http://schemas.microsoft.com/office/drawing/2014/main" xmlns="" id="{25B447B1-5F0F-B14D-80A4-99CAB6F308F7}"/>
              </a:ext>
            </a:extLst>
          </p:cNvPr>
          <p:cNvSpPr/>
          <p:nvPr/>
        </p:nvSpPr>
        <p:spPr bwMode="auto">
          <a:xfrm>
            <a:off x="914400" y="1280160"/>
            <a:ext cx="673768" cy="673768"/>
          </a:xfrm>
          <a:prstGeom prst="ellipse">
            <a:avLst/>
          </a:prstGeom>
          <a:solidFill>
            <a:schemeClr val="accent1"/>
          </a:solidFill>
          <a:ln>
            <a:noFill/>
          </a:ln>
          <a:effectLst/>
          <a:extLst>
            <a:ext uri="{91240B29-F687-4f45-9708-019B960494DF}">
              <a14:hiddenLine xmlns="" xmlns:a14="http://schemas.microsoft.com/office/drawing/2010/main" w="12700" cap="flat" cmpd="sng" algn="ctr">
                <a:solidFill>
                  <a:srgbClr val="000000"/>
                </a:solidFill>
                <a:prstDash val="solid"/>
                <a:round/>
                <a:headEnd type="none" w="med" len="med"/>
                <a:tailEnd type="none" w="med" len="me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3600" b="0" i="0" u="none" strike="noStrike" cap="none" normalizeH="0" baseline="0" dirty="0">
                <a:ln>
                  <a:noFill/>
                </a:ln>
                <a:solidFill>
                  <a:schemeClr val="bg1"/>
                </a:solidFill>
                <a:effectLst/>
                <a:latin typeface="+mj-lt"/>
                <a:ea typeface="ヒラギノ角ゴ ProN W3" charset="0"/>
                <a:cs typeface="ヒラギノ角ゴ ProN W3" charset="0"/>
                <a:sym typeface="Helvetica Light" charset="0"/>
              </a:rPr>
              <a:t>1</a:t>
            </a:r>
          </a:p>
        </p:txBody>
      </p:sp>
      <p:sp>
        <p:nvSpPr>
          <p:cNvPr id="5" name="Rectangle 4"/>
          <p:cNvSpPr/>
          <p:nvPr/>
        </p:nvSpPr>
        <p:spPr>
          <a:xfrm>
            <a:off x="2770742" y="687452"/>
            <a:ext cx="5425807" cy="2267287"/>
          </a:xfrm>
          <a:prstGeom prst="rect">
            <a:avLst/>
          </a:prstGeom>
        </p:spPr>
        <p:txBody>
          <a:bodyPr wrap="square" lIns="0" tIns="0" rIns="0" bIns="0" anchor="t">
            <a:spAutoFit/>
          </a:bodyPr>
          <a:lstStyle/>
          <a:p>
            <a:pPr lvl="0" algn="l">
              <a:spcAft>
                <a:spcPts val="1200"/>
              </a:spcAft>
            </a:pPr>
            <a:r>
              <a:rPr lang="en-US" sz="2400" dirty="0">
                <a:solidFill>
                  <a:srgbClr val="5F5F5F"/>
                </a:solidFill>
                <a:latin typeface="Franklin Gothic Medium" panose="020B0603020102020204"/>
                <a:ea typeface="Franklin Gothic Book" charset="0"/>
                <a:cs typeface="Franklin Gothic Book" charset="0"/>
              </a:rPr>
              <a:t>Done.</a:t>
            </a:r>
          </a:p>
          <a:p>
            <a:pPr algn="l">
              <a:lnSpc>
                <a:spcPts val="1660"/>
              </a:lnSpc>
              <a:spcAft>
                <a:spcPts val="1200"/>
              </a:spcAft>
            </a:pPr>
            <a:r>
              <a:rPr lang="en-US" sz="1300" dirty="0">
                <a:latin typeface="+mn-lt"/>
                <a:ea typeface="Franklin Gothic Book" charset="0"/>
                <a:cs typeface="Franklin Gothic Book" charset="0"/>
              </a:rPr>
              <a:t>Do you want to spend weeks chasing financing, or do you want 125 new laptops tomorrow? It’s a pretty easy question to answer, considering all the other inquiries thrown at you from traditional lenders or lessors. It gets even easier when you know you’ll have your equipment (or software, or tech, or other assets) after a couple low-key conversations, and that there are no loans, liens or restrictive covenants. Or for that matter, risks. You just get what you want, the way you want it, from people you feel good about. And it just gets done. </a:t>
            </a:r>
          </a:p>
        </p:txBody>
      </p:sp>
    </p:spTree>
    <p:extLst>
      <p:ext uri="{BB962C8B-B14F-4D97-AF65-F5344CB8AC3E}">
        <p14:creationId xmlns:p14="http://schemas.microsoft.com/office/powerpoint/2010/main" val="86215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14400" y="1063645"/>
            <a:ext cx="6598763" cy="1923604"/>
          </a:xfrm>
          <a:prstGeom prst="rect">
            <a:avLst/>
          </a:prstGeom>
        </p:spPr>
        <p:txBody>
          <a:bodyPr wrap="square" lIns="0" tIns="0" rIns="0" bIns="0" anchor="t">
            <a:spAutoFit/>
          </a:bodyPr>
          <a:lstStyle/>
          <a:p>
            <a:pPr algn="l"/>
            <a:r>
              <a:rPr lang="en-US" sz="2000" dirty="0" smtClean="0">
                <a:solidFill>
                  <a:schemeClr val="accent1"/>
                </a:solidFill>
                <a:latin typeface="+mj-lt"/>
                <a:ea typeface="Franklin Gothic Demi Cond" charset="0"/>
                <a:cs typeface="Franklin Gothic Demi Cond" charset="0"/>
              </a:rPr>
              <a:t>There are “legit” competitors, but they’re rigid and arduous.</a:t>
            </a:r>
            <a:endParaRPr lang="en-US" sz="2000" dirty="0">
              <a:solidFill>
                <a:schemeClr val="accent1"/>
              </a:solidFill>
              <a:latin typeface="+mj-lt"/>
              <a:ea typeface="Franklin Gothic Demi Cond" charset="0"/>
              <a:cs typeface="Franklin Gothic Demi Cond" charset="0"/>
            </a:endParaRPr>
          </a:p>
          <a:p>
            <a:pPr lvl="0" algn="l"/>
            <a:r>
              <a:rPr lang="en-US" sz="1600" dirty="0" smtClean="0">
                <a:solidFill>
                  <a:srgbClr val="5F5F5F"/>
                </a:solidFill>
                <a:latin typeface="Franklin Gothic Book" panose="020B0503020102020204"/>
                <a:ea typeface="Franklin Gothic Book" charset="0"/>
                <a:cs typeface="Franklin Gothic Book" charset="0"/>
              </a:rPr>
              <a:t>Your customers mentioned that others exist who aren’t exactly evil, but they aren’t exactly easy either.</a:t>
            </a:r>
            <a:endParaRPr lang="en-US" sz="1600" i="1" dirty="0">
              <a:solidFill>
                <a:srgbClr val="5F5F5F"/>
              </a:solidFill>
              <a:latin typeface="Franklin Gothic Book" panose="020B0503020102020204"/>
              <a:ea typeface="Franklin Gothic Book" charset="0"/>
              <a:cs typeface="Franklin Gothic Book" charset="0"/>
            </a:endParaRPr>
          </a:p>
          <a:p>
            <a:pPr lvl="0" algn="l"/>
            <a:endParaRPr lang="en-US" sz="1800" dirty="0">
              <a:solidFill>
                <a:srgbClr val="E48C04"/>
              </a:solidFill>
              <a:latin typeface="Franklin Gothic Medium" panose="020B0603020102020204"/>
              <a:ea typeface="Franklin Gothic Demi Cond" charset="0"/>
              <a:cs typeface="Franklin Gothic Demi Cond" charset="0"/>
            </a:endParaRPr>
          </a:p>
          <a:p>
            <a:pPr lvl="0" algn="l"/>
            <a:r>
              <a:rPr lang="en-US" sz="1400" i="1" dirty="0" smtClean="0">
                <a:solidFill>
                  <a:srgbClr val="5F5F5F"/>
                </a:solidFill>
                <a:latin typeface="Franklin Gothic Book" panose="020B0503020102020204"/>
                <a:ea typeface="Franklin Gothic Book" charset="0"/>
                <a:cs typeface="Franklin Gothic Book" charset="0"/>
              </a:rPr>
              <a:t>I interviewed six and felt comfortable with three and we’ve now worked with two: Camber and Fountain. Camber is just much more flexible and willing to work with us. </a:t>
            </a:r>
            <a:endParaRPr lang="en-US" sz="1400" i="1" dirty="0">
              <a:solidFill>
                <a:srgbClr val="5F5F5F"/>
              </a:solidFill>
              <a:latin typeface="Franklin Gothic Book" panose="020B0503020102020204"/>
              <a:ea typeface="Franklin Gothic Book" charset="0"/>
              <a:cs typeface="Franklin Gothic Book" charset="0"/>
            </a:endParaRPr>
          </a:p>
          <a:p>
            <a:pPr lvl="0" algn="l"/>
            <a:endParaRPr lang="en-US" sz="1600" dirty="0">
              <a:solidFill>
                <a:srgbClr val="5F5F5F"/>
              </a:solidFill>
              <a:latin typeface="Franklin Gothic Book" panose="020B0503020102020204"/>
              <a:ea typeface="Franklin Gothic Book" charset="0"/>
              <a:cs typeface="Franklin Gothic Book" charset="0"/>
            </a:endParaRPr>
          </a:p>
          <a:p>
            <a:pPr lvl="1" algn="l"/>
            <a:r>
              <a:rPr lang="en-US" sz="1100" i="1" baseline="30000" dirty="0" smtClean="0">
                <a:solidFill>
                  <a:srgbClr val="5F5F5F"/>
                </a:solidFill>
                <a:latin typeface="Franklin Gothic Book" panose="020B0503020102020204"/>
                <a:ea typeface="Franklin Gothic Book" charset="0"/>
                <a:cs typeface="Franklin Gothic Book" charset="0"/>
              </a:rPr>
              <a:t> </a:t>
            </a:r>
            <a:endParaRPr lang="en-US" sz="1100" i="1" dirty="0">
              <a:solidFill>
                <a:srgbClr val="5F5F5F"/>
              </a:solidFill>
              <a:latin typeface="Franklin Gothic Book" panose="020B0503020102020204"/>
              <a:ea typeface="Franklin Gothic Book" charset="0"/>
              <a:cs typeface="Franklin Gothic Book" charset="0"/>
            </a:endParaRPr>
          </a:p>
        </p:txBody>
      </p:sp>
    </p:spTree>
    <p:extLst>
      <p:ext uri="{BB962C8B-B14F-4D97-AF65-F5344CB8AC3E}">
        <p14:creationId xmlns:p14="http://schemas.microsoft.com/office/powerpoint/2010/main" val="746642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a:extLst>
              <a:ext uri="{FF2B5EF4-FFF2-40B4-BE49-F238E27FC236}">
                <a16:creationId xmlns:a16="http://schemas.microsoft.com/office/drawing/2014/main" xmlns="" id="{25B447B1-5F0F-B14D-80A4-99CAB6F308F7}"/>
              </a:ext>
            </a:extLst>
          </p:cNvPr>
          <p:cNvSpPr/>
          <p:nvPr/>
        </p:nvSpPr>
        <p:spPr bwMode="auto">
          <a:xfrm>
            <a:off x="914400" y="1280160"/>
            <a:ext cx="673768" cy="673768"/>
          </a:xfrm>
          <a:prstGeom prst="ellipse">
            <a:avLst/>
          </a:prstGeom>
          <a:solidFill>
            <a:schemeClr val="accent1"/>
          </a:solidFill>
          <a:ln>
            <a:noFill/>
          </a:ln>
          <a:effectLst/>
          <a:extLst>
            <a:ext uri="{91240B29-F687-4f45-9708-019B960494DF}">
              <a14:hiddenLine xmlns="" xmlns:a14="http://schemas.microsoft.com/office/drawing/2010/main" w="12700" cap="flat" cmpd="sng" algn="ctr">
                <a:solidFill>
                  <a:srgbClr val="000000"/>
                </a:solidFill>
                <a:prstDash val="solid"/>
                <a:round/>
                <a:headEnd type="none" w="med" len="med"/>
                <a:tailEnd type="none" w="med" len="me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3600" b="0" i="0" u="none" strike="noStrike" cap="none" normalizeH="0" baseline="0" dirty="0">
                <a:ln>
                  <a:noFill/>
                </a:ln>
                <a:solidFill>
                  <a:schemeClr val="bg1"/>
                </a:solidFill>
                <a:effectLst/>
                <a:latin typeface="+mj-lt"/>
                <a:ea typeface="ヒラギノ角ゴ ProN W3" charset="0"/>
                <a:cs typeface="ヒラギノ角ゴ ProN W3" charset="0"/>
                <a:sym typeface="Helvetica Light" charset="0"/>
              </a:rPr>
              <a:t>1</a:t>
            </a:r>
          </a:p>
        </p:txBody>
      </p:sp>
      <p:sp>
        <p:nvSpPr>
          <p:cNvPr id="5" name="Rectangle 4"/>
          <p:cNvSpPr/>
          <p:nvPr/>
        </p:nvSpPr>
        <p:spPr>
          <a:xfrm>
            <a:off x="2770742" y="687452"/>
            <a:ext cx="5425807" cy="2267287"/>
          </a:xfrm>
          <a:prstGeom prst="rect">
            <a:avLst/>
          </a:prstGeom>
        </p:spPr>
        <p:txBody>
          <a:bodyPr wrap="square" lIns="0" tIns="0" rIns="0" bIns="0" anchor="t">
            <a:spAutoFit/>
          </a:bodyPr>
          <a:lstStyle/>
          <a:p>
            <a:pPr lvl="0" algn="l">
              <a:spcAft>
                <a:spcPts val="1200"/>
              </a:spcAft>
            </a:pPr>
            <a:r>
              <a:rPr lang="en-US" sz="2400" dirty="0">
                <a:solidFill>
                  <a:srgbClr val="5F5F5F"/>
                </a:solidFill>
                <a:latin typeface="Franklin Gothic Medium" panose="020B0603020102020204"/>
                <a:ea typeface="Franklin Gothic Book" charset="0"/>
                <a:cs typeface="Franklin Gothic Book" charset="0"/>
              </a:rPr>
              <a:t>Done.</a:t>
            </a:r>
          </a:p>
          <a:p>
            <a:pPr algn="l">
              <a:lnSpc>
                <a:spcPts val="1660"/>
              </a:lnSpc>
              <a:spcAft>
                <a:spcPts val="1200"/>
              </a:spcAft>
            </a:pPr>
            <a:r>
              <a:rPr lang="en-US" sz="1300" dirty="0">
                <a:latin typeface="+mn-lt"/>
                <a:ea typeface="Franklin Gothic Book" charset="0"/>
                <a:cs typeface="Franklin Gothic Book" charset="0"/>
              </a:rPr>
              <a:t>Do you want to spend weeks chasing financing, or do you want 125 new laptops tomorrow? It’s a pretty easy question to answer, considering all the other inquiries thrown at you from traditional lenders or lessors. It gets even easier when you know you’ll have your equipment (or software, or tech, or other assets) after a couple low-key conversations, and that there are no loans, liens or restrictive covenants. Or for that matter, risks. You just get what you want, the way you want it, from people you feel good about. And it just gets done. </a:t>
            </a:r>
          </a:p>
        </p:txBody>
      </p:sp>
      <p:sp>
        <p:nvSpPr>
          <p:cNvPr id="6" name="Rectangle 5"/>
          <p:cNvSpPr/>
          <p:nvPr/>
        </p:nvSpPr>
        <p:spPr>
          <a:xfrm>
            <a:off x="2671591" y="3140790"/>
            <a:ext cx="5624110" cy="1107996"/>
          </a:xfrm>
          <a:prstGeom prst="rect">
            <a:avLst/>
          </a:prstGeom>
        </p:spPr>
        <p:txBody>
          <a:bodyPr wrap="square">
            <a:spAutoFit/>
          </a:bodyPr>
          <a:lstStyle/>
          <a:p>
            <a:pPr marL="0" marR="0" algn="l">
              <a:spcAft>
                <a:spcPts val="0"/>
              </a:spcAft>
            </a:pPr>
            <a:r>
              <a:rPr lang="en-US" sz="1000" dirty="0" smtClean="0">
                <a:latin typeface="+mn-lt"/>
                <a:ea typeface="Franklin Gothic Book" charset="0"/>
                <a:cs typeface="Franklin Gothic Book" charset="0"/>
              </a:rPr>
              <a:t>[headline ideas]</a:t>
            </a:r>
          </a:p>
          <a:p>
            <a:pPr marL="0" marR="0" algn="l">
              <a:spcAft>
                <a:spcPts val="1200"/>
              </a:spcAft>
            </a:pPr>
            <a:r>
              <a:rPr lang="en-US" sz="1200" dirty="0" smtClean="0">
                <a:latin typeface="+mj-lt"/>
                <a:ea typeface="Franklin Gothic Book" charset="0"/>
                <a:cs typeface="Franklin Gothic Book" charset="0"/>
              </a:rPr>
              <a:t>Lease </a:t>
            </a:r>
            <a:r>
              <a:rPr lang="en-US" sz="1200" dirty="0">
                <a:latin typeface="+mj-lt"/>
                <a:ea typeface="Franklin Gothic Book" charset="0"/>
                <a:cs typeface="Franklin Gothic Book" charset="0"/>
              </a:rPr>
              <a:t>office furniture faster than it takes to </a:t>
            </a:r>
            <a:r>
              <a:rPr lang="en-US" sz="1200" dirty="0" smtClean="0">
                <a:latin typeface="+mj-lt"/>
                <a:ea typeface="Franklin Gothic Book" charset="0"/>
                <a:cs typeface="Franklin Gothic Book" charset="0"/>
              </a:rPr>
              <a:t>argue about </a:t>
            </a:r>
            <a:r>
              <a:rPr lang="en-US" sz="1200" dirty="0">
                <a:latin typeface="+mj-lt"/>
                <a:ea typeface="Franklin Gothic Book" charset="0"/>
                <a:cs typeface="Franklin Gothic Book" charset="0"/>
              </a:rPr>
              <a:t>office furniture. </a:t>
            </a:r>
          </a:p>
          <a:p>
            <a:pPr marL="0" marR="0" algn="l">
              <a:spcAft>
                <a:spcPts val="1200"/>
              </a:spcAft>
            </a:pPr>
            <a:r>
              <a:rPr lang="en-US" sz="1200" dirty="0">
                <a:latin typeface="+mj-lt"/>
                <a:ea typeface="Franklin Gothic Book" charset="0"/>
                <a:cs typeface="Franklin Gothic Book" charset="0"/>
              </a:rPr>
              <a:t>You need 300 laptops by Thursday, and it’s Wednesday. </a:t>
            </a:r>
          </a:p>
          <a:p>
            <a:pPr algn="l">
              <a:spcAft>
                <a:spcPts val="1200"/>
              </a:spcAft>
            </a:pPr>
            <a:r>
              <a:rPr lang="en-US" sz="1200" dirty="0">
                <a:latin typeface="+mj-lt"/>
                <a:ea typeface="Franklin Gothic Book" charset="0"/>
                <a:cs typeface="Franklin Gothic Book" charset="0"/>
              </a:rPr>
              <a:t>How long does it take to finance a new ERP system? </a:t>
            </a:r>
            <a:r>
              <a:rPr lang="en-US" sz="1200" dirty="0" smtClean="0">
                <a:latin typeface="+mj-lt"/>
                <a:ea typeface="Franklin Gothic Book" charset="0"/>
                <a:cs typeface="Franklin Gothic Book" charset="0"/>
              </a:rPr>
              <a:t>Done. </a:t>
            </a:r>
            <a:endParaRPr lang="en-US" sz="1200" dirty="0">
              <a:latin typeface="+mj-lt"/>
              <a:ea typeface="Franklin Gothic Book" charset="0"/>
              <a:cs typeface="Franklin Gothic Book" charset="0"/>
            </a:endParaRPr>
          </a:p>
        </p:txBody>
      </p:sp>
    </p:spTree>
    <p:extLst>
      <p:ext uri="{BB962C8B-B14F-4D97-AF65-F5344CB8AC3E}">
        <p14:creationId xmlns:p14="http://schemas.microsoft.com/office/powerpoint/2010/main" val="1921595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4399" y="2103120"/>
            <a:ext cx="2754217" cy="1846659"/>
          </a:xfrm>
          <a:prstGeom prst="rect">
            <a:avLst/>
          </a:prstGeom>
        </p:spPr>
        <p:txBody>
          <a:bodyPr wrap="square" lIns="0" tIns="0" rIns="0" bIns="0">
            <a:spAutoFit/>
          </a:bodyPr>
          <a:lstStyle/>
          <a:p>
            <a:pPr algn="l">
              <a:spcAft>
                <a:spcPts val="1800"/>
              </a:spcAft>
            </a:pPr>
            <a:r>
              <a:rPr lang="en-US" sz="1200" dirty="0">
                <a:latin typeface="+mn-lt"/>
                <a:ea typeface="Franklin Gothic Book" charset="0"/>
                <a:cs typeface="Franklin Gothic Book" charset="0"/>
              </a:rPr>
              <a:t>Here, we address the realities of running a startup: It’s </a:t>
            </a:r>
            <a:r>
              <a:rPr lang="en-US" sz="1200" dirty="0" smtClean="0">
                <a:latin typeface="+mn-lt"/>
                <a:ea typeface="Franklin Gothic Book" charset="0"/>
                <a:cs typeface="Franklin Gothic Book" charset="0"/>
              </a:rPr>
              <a:t>thrilling, yet terrifying</a:t>
            </a:r>
            <a:r>
              <a:rPr lang="en-US" sz="1200" dirty="0">
                <a:latin typeface="+mn-lt"/>
                <a:ea typeface="Franklin Gothic Book" charset="0"/>
                <a:cs typeface="Franklin Gothic Book" charset="0"/>
              </a:rPr>
              <a:t>, and the drama that shows up every day is real. </a:t>
            </a:r>
            <a:endParaRPr lang="en-US" sz="1200" dirty="0" smtClean="0">
              <a:latin typeface="+mn-lt"/>
              <a:ea typeface="Franklin Gothic Book" charset="0"/>
              <a:cs typeface="Franklin Gothic Book" charset="0"/>
            </a:endParaRPr>
          </a:p>
          <a:p>
            <a:pPr algn="l">
              <a:spcAft>
                <a:spcPts val="1800"/>
              </a:spcAft>
            </a:pPr>
            <a:r>
              <a:rPr lang="en-US" sz="1200" dirty="0" smtClean="0">
                <a:latin typeface="+mn-lt"/>
                <a:ea typeface="Franklin Gothic Book" charset="0"/>
                <a:cs typeface="Franklin Gothic Book" charset="0"/>
              </a:rPr>
              <a:t>Camber </a:t>
            </a:r>
            <a:r>
              <a:rPr lang="en-US" sz="1200" dirty="0">
                <a:latin typeface="+mn-lt"/>
                <a:ea typeface="Franklin Gothic Book" charset="0"/>
                <a:cs typeface="Franklin Gothic Book" charset="0"/>
              </a:rPr>
              <a:t>Road can take some of that out of the equation, so there’s at least one less thing to worry about. </a:t>
            </a:r>
          </a:p>
          <a:p>
            <a:pPr lvl="0" algn="l">
              <a:spcAft>
                <a:spcPts val="1800"/>
              </a:spcAft>
            </a:pPr>
            <a:endParaRPr lang="en-US" sz="1800" dirty="0">
              <a:solidFill>
                <a:srgbClr val="5F5F5F"/>
              </a:solidFill>
              <a:latin typeface="+mj-lt"/>
              <a:ea typeface="Franklin Gothic Demi Cond" charset="0"/>
              <a:cs typeface="Franklin Gothic Demi Cond" charset="0"/>
            </a:endParaRPr>
          </a:p>
        </p:txBody>
      </p:sp>
      <p:sp>
        <p:nvSpPr>
          <p:cNvPr id="3" name="Oval 2">
            <a:extLst>
              <a:ext uri="{FF2B5EF4-FFF2-40B4-BE49-F238E27FC236}">
                <a16:creationId xmlns:a16="http://schemas.microsoft.com/office/drawing/2014/main" xmlns="" id="{25B447B1-5F0F-B14D-80A4-99CAB6F308F7}"/>
              </a:ext>
            </a:extLst>
          </p:cNvPr>
          <p:cNvSpPr/>
          <p:nvPr/>
        </p:nvSpPr>
        <p:spPr bwMode="auto">
          <a:xfrm>
            <a:off x="914400" y="1280160"/>
            <a:ext cx="673768" cy="673768"/>
          </a:xfrm>
          <a:prstGeom prst="ellipse">
            <a:avLst/>
          </a:prstGeom>
          <a:solidFill>
            <a:schemeClr val="accent1"/>
          </a:solidFill>
          <a:ln>
            <a:noFill/>
          </a:ln>
          <a:effectLst/>
          <a:extLst>
            <a:ext uri="{91240B29-F687-4f45-9708-019B960494DF}">
              <a14:hiddenLine xmlns="" xmlns:a14="http://schemas.microsoft.com/office/drawing/2010/main" w="12700" cap="flat" cmpd="sng" algn="ctr">
                <a:solidFill>
                  <a:srgbClr val="000000"/>
                </a:solidFill>
                <a:prstDash val="solid"/>
                <a:round/>
                <a:headEnd type="none" w="med" len="med"/>
                <a:tailEnd type="none" w="med" len="me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3600" b="0" i="0" u="none" strike="noStrike" cap="none" normalizeH="0" baseline="0" dirty="0" smtClean="0">
                <a:ln>
                  <a:noFill/>
                </a:ln>
                <a:solidFill>
                  <a:schemeClr val="bg1"/>
                </a:solidFill>
                <a:effectLst/>
                <a:latin typeface="+mj-lt"/>
                <a:ea typeface="ヒラギノ角ゴ ProN W3" charset="0"/>
                <a:cs typeface="ヒラギノ角ゴ ProN W3" charset="0"/>
                <a:sym typeface="Helvetica Light" charset="0"/>
              </a:rPr>
              <a:t>2</a:t>
            </a:r>
            <a:endParaRPr kumimoji="0" lang="en-US" sz="3600" b="0" i="0" u="none" strike="noStrike" cap="none" normalizeH="0" baseline="0" dirty="0">
              <a:ln>
                <a:noFill/>
              </a:ln>
              <a:solidFill>
                <a:schemeClr val="bg1"/>
              </a:solidFill>
              <a:effectLst/>
              <a:latin typeface="+mj-lt"/>
              <a:ea typeface="ヒラギノ角ゴ ProN W3" charset="0"/>
              <a:cs typeface="ヒラギノ角ゴ ProN W3" charset="0"/>
              <a:sym typeface="Helvetica Light" charset="0"/>
            </a:endParaRPr>
          </a:p>
        </p:txBody>
      </p:sp>
    </p:spTree>
    <p:extLst>
      <p:ext uri="{BB962C8B-B14F-4D97-AF65-F5344CB8AC3E}">
        <p14:creationId xmlns:p14="http://schemas.microsoft.com/office/powerpoint/2010/main" val="1238994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770742" y="687452"/>
            <a:ext cx="5425807" cy="2703304"/>
          </a:xfrm>
          <a:prstGeom prst="rect">
            <a:avLst/>
          </a:prstGeom>
        </p:spPr>
        <p:txBody>
          <a:bodyPr wrap="square" lIns="0" tIns="0" rIns="0" bIns="0" anchor="t">
            <a:spAutoFit/>
          </a:bodyPr>
          <a:lstStyle/>
          <a:p>
            <a:pPr algn="l">
              <a:spcAft>
                <a:spcPts val="1200"/>
              </a:spcAft>
            </a:pPr>
            <a:r>
              <a:rPr lang="en-US" sz="2400" dirty="0" smtClean="0">
                <a:latin typeface="+mj-lt"/>
                <a:ea typeface="Franklin Gothic Book" charset="0"/>
                <a:cs typeface="Franklin Gothic Book" charset="0"/>
              </a:rPr>
              <a:t>Drama-free business.</a:t>
            </a:r>
          </a:p>
          <a:p>
            <a:pPr algn="l">
              <a:lnSpc>
                <a:spcPts val="1660"/>
              </a:lnSpc>
              <a:spcAft>
                <a:spcPts val="1200"/>
              </a:spcAft>
            </a:pPr>
            <a:r>
              <a:rPr lang="en-US" sz="1300" dirty="0">
                <a:latin typeface="+mn-lt"/>
                <a:ea typeface="Franklin Gothic Book" charset="0"/>
                <a:cs typeface="Franklin Gothic Book" charset="0"/>
              </a:rPr>
              <a:t>This is a real thing, people. And while it isn’t common, it isn’t impossible. It simply takes smart people who replace complexity with common sense and a dose of level-headedness. So when you need 10 new machines or a thousand desks, you get them—not some song and dance routine. And when—God forbid—something changes (‘cuz that never happens in this business), there’s nary a hoop to jump through or extra meeting to have. Lenders can’t do this because they’re tied up in paperwork and loan committees. Most lessors can’t do it, either—or at least not without making you feel like you’ve signed your life away. That’s too much drama for us. And because you’re in the middle of running a business, we’re betting it’s too much drama for you. </a:t>
            </a:r>
          </a:p>
        </p:txBody>
      </p:sp>
      <p:sp>
        <p:nvSpPr>
          <p:cNvPr id="3" name="Oval 2">
            <a:extLst>
              <a:ext uri="{FF2B5EF4-FFF2-40B4-BE49-F238E27FC236}">
                <a16:creationId xmlns:a16="http://schemas.microsoft.com/office/drawing/2014/main" xmlns="" id="{25B447B1-5F0F-B14D-80A4-99CAB6F308F7}"/>
              </a:ext>
            </a:extLst>
          </p:cNvPr>
          <p:cNvSpPr/>
          <p:nvPr/>
        </p:nvSpPr>
        <p:spPr bwMode="auto">
          <a:xfrm>
            <a:off x="914400" y="1280160"/>
            <a:ext cx="673768" cy="673768"/>
          </a:xfrm>
          <a:prstGeom prst="ellipse">
            <a:avLst/>
          </a:prstGeom>
          <a:solidFill>
            <a:schemeClr val="accent1"/>
          </a:solidFill>
          <a:ln>
            <a:noFill/>
          </a:ln>
          <a:effectLst/>
          <a:extLst>
            <a:ext uri="{91240B29-F687-4f45-9708-019B960494DF}">
              <a14:hiddenLine xmlns="" xmlns:a14="http://schemas.microsoft.com/office/drawing/2010/main" w="12700" cap="flat" cmpd="sng" algn="ctr">
                <a:solidFill>
                  <a:srgbClr val="000000"/>
                </a:solidFill>
                <a:prstDash val="solid"/>
                <a:round/>
                <a:headEnd type="none" w="med" len="med"/>
                <a:tailEnd type="none" w="med" len="me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3600" b="0" i="0" u="none" strike="noStrike" cap="none" normalizeH="0" baseline="0" dirty="0" smtClean="0">
                <a:ln>
                  <a:noFill/>
                </a:ln>
                <a:solidFill>
                  <a:schemeClr val="bg1"/>
                </a:solidFill>
                <a:effectLst/>
                <a:latin typeface="+mj-lt"/>
                <a:ea typeface="ヒラギノ角ゴ ProN W3" charset="0"/>
                <a:cs typeface="ヒラギノ角ゴ ProN W3" charset="0"/>
                <a:sym typeface="Helvetica Light" charset="0"/>
              </a:rPr>
              <a:t>2</a:t>
            </a:r>
            <a:endParaRPr kumimoji="0" lang="en-US" sz="3600" b="0" i="0" u="none" strike="noStrike" cap="none" normalizeH="0" baseline="0" dirty="0">
              <a:ln>
                <a:noFill/>
              </a:ln>
              <a:solidFill>
                <a:schemeClr val="bg1"/>
              </a:solidFill>
              <a:effectLst/>
              <a:latin typeface="+mj-lt"/>
              <a:ea typeface="ヒラギノ角ゴ ProN W3" charset="0"/>
              <a:cs typeface="ヒラギノ角ゴ ProN W3" charset="0"/>
              <a:sym typeface="Helvetica Light" charset="0"/>
            </a:endParaRPr>
          </a:p>
        </p:txBody>
      </p:sp>
    </p:spTree>
    <p:extLst>
      <p:ext uri="{BB962C8B-B14F-4D97-AF65-F5344CB8AC3E}">
        <p14:creationId xmlns:p14="http://schemas.microsoft.com/office/powerpoint/2010/main" val="1782834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770742" y="687452"/>
            <a:ext cx="5425807" cy="2703304"/>
          </a:xfrm>
          <a:prstGeom prst="rect">
            <a:avLst/>
          </a:prstGeom>
        </p:spPr>
        <p:txBody>
          <a:bodyPr wrap="square" lIns="0" tIns="0" rIns="0" bIns="0" anchor="t">
            <a:spAutoFit/>
          </a:bodyPr>
          <a:lstStyle/>
          <a:p>
            <a:pPr algn="l">
              <a:spcAft>
                <a:spcPts val="1200"/>
              </a:spcAft>
            </a:pPr>
            <a:r>
              <a:rPr lang="en-US" sz="2400" dirty="0" smtClean="0">
                <a:latin typeface="+mj-lt"/>
                <a:ea typeface="Franklin Gothic Book" charset="0"/>
                <a:cs typeface="Franklin Gothic Book" charset="0"/>
              </a:rPr>
              <a:t>Drama-free business.</a:t>
            </a:r>
          </a:p>
          <a:p>
            <a:pPr algn="l">
              <a:lnSpc>
                <a:spcPts val="1660"/>
              </a:lnSpc>
              <a:spcAft>
                <a:spcPts val="1200"/>
              </a:spcAft>
            </a:pPr>
            <a:r>
              <a:rPr lang="en-US" sz="1300" dirty="0">
                <a:latin typeface="+mn-lt"/>
                <a:ea typeface="Franklin Gothic Book" charset="0"/>
                <a:cs typeface="Franklin Gothic Book" charset="0"/>
              </a:rPr>
              <a:t>This is a real thing, people. And while it isn’t common, it isn’t impossible. It simply takes smart people who replace complexity with common sense and a dose of level-headedness. So when you need 10 new machines or a thousand desks, you get them—not some song and dance routine. And when—God forbid—something changes (‘cuz that never happens in this business), there’s nary a hoop to jump through or extra meeting to have. Lenders can’t do this because they’re tied up in paperwork and loan committees. Most lessors can’t do it, either—or at least not without making you feel like you’ve signed your life away. That’s too much drama for us. And because you’re in the middle of running a business, we’re betting it’s too much drama for you. </a:t>
            </a:r>
          </a:p>
        </p:txBody>
      </p:sp>
      <p:sp>
        <p:nvSpPr>
          <p:cNvPr id="3" name="Oval 2">
            <a:extLst>
              <a:ext uri="{FF2B5EF4-FFF2-40B4-BE49-F238E27FC236}">
                <a16:creationId xmlns:a16="http://schemas.microsoft.com/office/drawing/2014/main" xmlns="" id="{25B447B1-5F0F-B14D-80A4-99CAB6F308F7}"/>
              </a:ext>
            </a:extLst>
          </p:cNvPr>
          <p:cNvSpPr/>
          <p:nvPr/>
        </p:nvSpPr>
        <p:spPr bwMode="auto">
          <a:xfrm>
            <a:off x="914400" y="1280160"/>
            <a:ext cx="673768" cy="673768"/>
          </a:xfrm>
          <a:prstGeom prst="ellipse">
            <a:avLst/>
          </a:prstGeom>
          <a:solidFill>
            <a:schemeClr val="accent1"/>
          </a:solidFill>
          <a:ln>
            <a:noFill/>
          </a:ln>
          <a:effectLst/>
          <a:extLst>
            <a:ext uri="{91240B29-F687-4f45-9708-019B960494DF}">
              <a14:hiddenLine xmlns="" xmlns:a14="http://schemas.microsoft.com/office/drawing/2010/main" w="12700" cap="flat" cmpd="sng" algn="ctr">
                <a:solidFill>
                  <a:srgbClr val="000000"/>
                </a:solidFill>
                <a:prstDash val="solid"/>
                <a:round/>
                <a:headEnd type="none" w="med" len="med"/>
                <a:tailEnd type="none" w="med" len="me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3600" b="0" i="0" u="none" strike="noStrike" cap="none" normalizeH="0" baseline="0" dirty="0" smtClean="0">
                <a:ln>
                  <a:noFill/>
                </a:ln>
                <a:solidFill>
                  <a:schemeClr val="bg1"/>
                </a:solidFill>
                <a:effectLst/>
                <a:latin typeface="+mj-lt"/>
                <a:ea typeface="ヒラギノ角ゴ ProN W3" charset="0"/>
                <a:cs typeface="ヒラギノ角ゴ ProN W3" charset="0"/>
                <a:sym typeface="Helvetica Light" charset="0"/>
              </a:rPr>
              <a:t>2</a:t>
            </a:r>
            <a:endParaRPr kumimoji="0" lang="en-US" sz="3600" b="0" i="0" u="none" strike="noStrike" cap="none" normalizeH="0" baseline="0" dirty="0">
              <a:ln>
                <a:noFill/>
              </a:ln>
              <a:solidFill>
                <a:schemeClr val="bg1"/>
              </a:solidFill>
              <a:effectLst/>
              <a:latin typeface="+mj-lt"/>
              <a:ea typeface="ヒラギノ角ゴ ProN W3" charset="0"/>
              <a:cs typeface="ヒラギノ角ゴ ProN W3" charset="0"/>
              <a:sym typeface="Helvetica Light" charset="0"/>
            </a:endParaRPr>
          </a:p>
        </p:txBody>
      </p:sp>
      <p:sp>
        <p:nvSpPr>
          <p:cNvPr id="5" name="Rectangle 4"/>
          <p:cNvSpPr/>
          <p:nvPr/>
        </p:nvSpPr>
        <p:spPr>
          <a:xfrm>
            <a:off x="2660574" y="3658583"/>
            <a:ext cx="5866481" cy="1107996"/>
          </a:xfrm>
          <a:prstGeom prst="rect">
            <a:avLst/>
          </a:prstGeom>
        </p:spPr>
        <p:txBody>
          <a:bodyPr wrap="square">
            <a:spAutoFit/>
          </a:bodyPr>
          <a:lstStyle/>
          <a:p>
            <a:pPr marL="0" marR="0" algn="l">
              <a:spcAft>
                <a:spcPts val="0"/>
              </a:spcAft>
            </a:pPr>
            <a:r>
              <a:rPr lang="en-US" sz="1000" dirty="0" smtClean="0">
                <a:latin typeface="+mn-lt"/>
                <a:ea typeface="Franklin Gothic Book" charset="0"/>
                <a:cs typeface="Franklin Gothic Book" charset="0"/>
              </a:rPr>
              <a:t>[headline ideas]</a:t>
            </a:r>
          </a:p>
          <a:p>
            <a:pPr marL="0" marR="0" algn="l">
              <a:spcAft>
                <a:spcPts val="1200"/>
              </a:spcAft>
            </a:pPr>
            <a:r>
              <a:rPr lang="en-US" sz="1200" dirty="0">
                <a:latin typeface="+mj-lt"/>
                <a:ea typeface="Franklin Gothic Book" charset="0"/>
                <a:cs typeface="Franklin Gothic Book" charset="0"/>
              </a:rPr>
              <a:t>If you’re losing sleep over equipment contracts, you’re in bed with the wrong people. </a:t>
            </a:r>
          </a:p>
          <a:p>
            <a:pPr marL="0" marR="0" algn="l">
              <a:spcAft>
                <a:spcPts val="1200"/>
              </a:spcAft>
            </a:pPr>
            <a:r>
              <a:rPr lang="en-US" sz="1200" dirty="0">
                <a:latin typeface="+mj-lt"/>
                <a:ea typeface="Franklin Gothic Book" charset="0"/>
                <a:cs typeface="Franklin Gothic Book" charset="0"/>
              </a:rPr>
              <a:t>When you need to change your plan, you don’t need a hissy-fit and a hundred emails. </a:t>
            </a:r>
          </a:p>
          <a:p>
            <a:pPr marL="0" marR="0" algn="l">
              <a:spcAft>
                <a:spcPts val="1200"/>
              </a:spcAft>
            </a:pPr>
            <a:r>
              <a:rPr lang="en-US" sz="1200" dirty="0">
                <a:latin typeface="+mj-lt"/>
                <a:ea typeface="Franklin Gothic Book" charset="0"/>
                <a:cs typeface="Franklin Gothic Book" charset="0"/>
              </a:rPr>
              <a:t>Your lenders want you to succeed. Or, you know, they want your house.</a:t>
            </a:r>
          </a:p>
        </p:txBody>
      </p:sp>
    </p:spTree>
    <p:extLst>
      <p:ext uri="{BB962C8B-B14F-4D97-AF65-F5344CB8AC3E}">
        <p14:creationId xmlns:p14="http://schemas.microsoft.com/office/powerpoint/2010/main" val="1409376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4399" y="2103120"/>
            <a:ext cx="2467779" cy="2031325"/>
          </a:xfrm>
          <a:prstGeom prst="rect">
            <a:avLst/>
          </a:prstGeom>
        </p:spPr>
        <p:txBody>
          <a:bodyPr wrap="square" lIns="0" tIns="0" rIns="0" bIns="0">
            <a:spAutoFit/>
          </a:bodyPr>
          <a:lstStyle/>
          <a:p>
            <a:pPr algn="l">
              <a:spcAft>
                <a:spcPts val="1800"/>
              </a:spcAft>
            </a:pPr>
            <a:r>
              <a:rPr lang="en-US" sz="1200" dirty="0">
                <a:latin typeface="+mn-lt"/>
                <a:ea typeface="Franklin Gothic Book" charset="0"/>
                <a:cs typeface="Franklin Gothic Book" charset="0"/>
              </a:rPr>
              <a:t>With this theme, we highlight the personal, conversational and, to quote your customers, friendly business manner with which you operate. </a:t>
            </a:r>
            <a:endParaRPr lang="en-US" sz="1200" dirty="0" smtClean="0">
              <a:latin typeface="+mn-lt"/>
              <a:ea typeface="Franklin Gothic Book" charset="0"/>
              <a:cs typeface="Franklin Gothic Book" charset="0"/>
            </a:endParaRPr>
          </a:p>
          <a:p>
            <a:pPr algn="l">
              <a:spcAft>
                <a:spcPts val="1800"/>
              </a:spcAft>
            </a:pPr>
            <a:r>
              <a:rPr lang="en-US" sz="1200" dirty="0" smtClean="0">
                <a:latin typeface="+mn-lt"/>
                <a:ea typeface="Franklin Gothic Book" charset="0"/>
                <a:cs typeface="Franklin Gothic Book" charset="0"/>
              </a:rPr>
              <a:t>The </a:t>
            </a:r>
            <a:r>
              <a:rPr lang="en-US" sz="1200" dirty="0">
                <a:latin typeface="+mn-lt"/>
                <a:ea typeface="Franklin Gothic Book" charset="0"/>
                <a:cs typeface="Franklin Gothic Book" charset="0"/>
              </a:rPr>
              <a:t>Camber Road personality is a </a:t>
            </a:r>
            <a:r>
              <a:rPr lang="en-US" sz="1200" dirty="0" smtClean="0">
                <a:latin typeface="+mn-lt"/>
                <a:ea typeface="Franklin Gothic Book" charset="0"/>
                <a:cs typeface="Franklin Gothic Book" charset="0"/>
              </a:rPr>
              <a:t/>
            </a:r>
            <a:br>
              <a:rPr lang="en-US" sz="1200" dirty="0" smtClean="0">
                <a:latin typeface="+mn-lt"/>
                <a:ea typeface="Franklin Gothic Book" charset="0"/>
                <a:cs typeface="Franklin Gothic Book" charset="0"/>
              </a:rPr>
            </a:br>
            <a:r>
              <a:rPr lang="en-US" sz="1200" dirty="0" smtClean="0">
                <a:latin typeface="+mn-lt"/>
                <a:ea typeface="Franklin Gothic Book" charset="0"/>
                <a:cs typeface="Franklin Gothic Book" charset="0"/>
              </a:rPr>
              <a:t>key </a:t>
            </a:r>
            <a:r>
              <a:rPr lang="en-US" sz="1200" dirty="0">
                <a:latin typeface="+mn-lt"/>
                <a:ea typeface="Franklin Gothic Book" charset="0"/>
                <a:cs typeface="Franklin Gothic Book" charset="0"/>
              </a:rPr>
              <a:t>differentiator, and this addresses it directly. </a:t>
            </a:r>
          </a:p>
          <a:p>
            <a:pPr lvl="0" algn="l">
              <a:spcAft>
                <a:spcPts val="1800"/>
              </a:spcAft>
            </a:pPr>
            <a:endParaRPr lang="en-US" sz="1800" dirty="0">
              <a:solidFill>
                <a:srgbClr val="5F5F5F"/>
              </a:solidFill>
              <a:latin typeface="+mj-lt"/>
              <a:ea typeface="Franklin Gothic Demi Cond" charset="0"/>
              <a:cs typeface="Franklin Gothic Demi Cond" charset="0"/>
            </a:endParaRPr>
          </a:p>
        </p:txBody>
      </p:sp>
      <p:sp>
        <p:nvSpPr>
          <p:cNvPr id="3" name="Oval 2">
            <a:extLst>
              <a:ext uri="{FF2B5EF4-FFF2-40B4-BE49-F238E27FC236}">
                <a16:creationId xmlns:a16="http://schemas.microsoft.com/office/drawing/2014/main" xmlns="" id="{25B447B1-5F0F-B14D-80A4-99CAB6F308F7}"/>
              </a:ext>
            </a:extLst>
          </p:cNvPr>
          <p:cNvSpPr/>
          <p:nvPr/>
        </p:nvSpPr>
        <p:spPr bwMode="auto">
          <a:xfrm>
            <a:off x="914400" y="1280160"/>
            <a:ext cx="673768" cy="673768"/>
          </a:xfrm>
          <a:prstGeom prst="ellipse">
            <a:avLst/>
          </a:prstGeom>
          <a:solidFill>
            <a:schemeClr val="accent1"/>
          </a:solidFill>
          <a:ln>
            <a:noFill/>
          </a:ln>
          <a:effectLst/>
          <a:extLst>
            <a:ext uri="{91240B29-F687-4f45-9708-019B960494DF}">
              <a14:hiddenLine xmlns="" xmlns:a14="http://schemas.microsoft.com/office/drawing/2010/main" w="12700" cap="flat" cmpd="sng" algn="ctr">
                <a:solidFill>
                  <a:srgbClr val="000000"/>
                </a:solidFill>
                <a:prstDash val="solid"/>
                <a:round/>
                <a:headEnd type="none" w="med" len="med"/>
                <a:tailEnd type="none" w="med" len="me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3600" b="0" i="0" u="none" strike="noStrike" cap="none" normalizeH="0" baseline="0" dirty="0" smtClean="0">
                <a:ln>
                  <a:noFill/>
                </a:ln>
                <a:solidFill>
                  <a:schemeClr val="bg1"/>
                </a:solidFill>
                <a:effectLst/>
                <a:latin typeface="+mj-lt"/>
                <a:ea typeface="ヒラギノ角ゴ ProN W3" charset="0"/>
                <a:cs typeface="ヒラギノ角ゴ ProN W3" charset="0"/>
                <a:sym typeface="Helvetica Light" charset="0"/>
              </a:rPr>
              <a:t>3</a:t>
            </a:r>
            <a:endParaRPr kumimoji="0" lang="en-US" sz="3600" b="0" i="0" u="none" strike="noStrike" cap="none" normalizeH="0" baseline="0" dirty="0">
              <a:ln>
                <a:noFill/>
              </a:ln>
              <a:solidFill>
                <a:schemeClr val="bg1"/>
              </a:solidFill>
              <a:effectLst/>
              <a:latin typeface="+mj-lt"/>
              <a:ea typeface="ヒラギノ角ゴ ProN W3" charset="0"/>
              <a:cs typeface="ヒラギノ角ゴ ProN W3" charset="0"/>
              <a:sym typeface="Helvetica Light" charset="0"/>
            </a:endParaRPr>
          </a:p>
        </p:txBody>
      </p:sp>
    </p:spTree>
    <p:extLst>
      <p:ext uri="{BB962C8B-B14F-4D97-AF65-F5344CB8AC3E}">
        <p14:creationId xmlns:p14="http://schemas.microsoft.com/office/powerpoint/2010/main" val="1609069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770742" y="687452"/>
            <a:ext cx="5425807" cy="2485296"/>
          </a:xfrm>
          <a:prstGeom prst="rect">
            <a:avLst/>
          </a:prstGeom>
        </p:spPr>
        <p:txBody>
          <a:bodyPr wrap="square" lIns="0" tIns="0" rIns="0" bIns="0" anchor="t">
            <a:spAutoFit/>
          </a:bodyPr>
          <a:lstStyle/>
          <a:p>
            <a:pPr algn="l">
              <a:spcAft>
                <a:spcPts val="1200"/>
              </a:spcAft>
            </a:pPr>
            <a:r>
              <a:rPr lang="en-US" sz="2400" dirty="0" smtClean="0">
                <a:latin typeface="+mj-lt"/>
                <a:ea typeface="Franklin Gothic Book" charset="0"/>
                <a:cs typeface="Franklin Gothic Book" charset="0"/>
              </a:rPr>
              <a:t>Human to human.</a:t>
            </a:r>
          </a:p>
          <a:p>
            <a:pPr algn="l">
              <a:lnSpc>
                <a:spcPts val="1660"/>
              </a:lnSpc>
              <a:spcAft>
                <a:spcPts val="1200"/>
              </a:spcAft>
            </a:pPr>
            <a:r>
              <a:rPr lang="en-US" sz="1300" dirty="0">
                <a:latin typeface="+mn-lt"/>
                <a:ea typeface="Franklin Gothic Book" charset="0"/>
                <a:cs typeface="Franklin Gothic Book" charset="0"/>
              </a:rPr>
              <a:t>Yes, this is business. And yes, we’re people. We’re Steve, Ryan, Patrick and Nick, to be exact, and we don’t think it should require a nameless, faceless, merciless corporate structure or sign-in-blood contract to get chairs for the office. Or a shop floor full of new equipment. Or an ERP system. Nope. It takes people you can talk to; people you can look in the eye. People who say things like “Yeah. Sure. We can do that by Tuesday.” and “Nah, we don’t believe in restrictive covenants.” Because while business is business, it doesn’t have to be all business. Sometimes, it can just be people—really good, smart, fun people—getting amazing things done. </a:t>
            </a:r>
          </a:p>
        </p:txBody>
      </p:sp>
      <p:sp>
        <p:nvSpPr>
          <p:cNvPr id="3" name="Oval 2">
            <a:extLst>
              <a:ext uri="{FF2B5EF4-FFF2-40B4-BE49-F238E27FC236}">
                <a16:creationId xmlns:a16="http://schemas.microsoft.com/office/drawing/2014/main" xmlns="" id="{25B447B1-5F0F-B14D-80A4-99CAB6F308F7}"/>
              </a:ext>
            </a:extLst>
          </p:cNvPr>
          <p:cNvSpPr/>
          <p:nvPr/>
        </p:nvSpPr>
        <p:spPr bwMode="auto">
          <a:xfrm>
            <a:off x="914400" y="1280160"/>
            <a:ext cx="673768" cy="673768"/>
          </a:xfrm>
          <a:prstGeom prst="ellipse">
            <a:avLst/>
          </a:prstGeom>
          <a:solidFill>
            <a:schemeClr val="accent1"/>
          </a:solidFill>
          <a:ln>
            <a:noFill/>
          </a:ln>
          <a:effectLst/>
          <a:extLst>
            <a:ext uri="{91240B29-F687-4f45-9708-019B960494DF}">
              <a14:hiddenLine xmlns="" xmlns:a14="http://schemas.microsoft.com/office/drawing/2010/main" w="12700" cap="flat" cmpd="sng" algn="ctr">
                <a:solidFill>
                  <a:srgbClr val="000000"/>
                </a:solidFill>
                <a:prstDash val="solid"/>
                <a:round/>
                <a:headEnd type="none" w="med" len="med"/>
                <a:tailEnd type="none" w="med" len="me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3600" b="0" i="0" u="none" strike="noStrike" cap="none" normalizeH="0" baseline="0" dirty="0" smtClean="0">
                <a:ln>
                  <a:noFill/>
                </a:ln>
                <a:solidFill>
                  <a:schemeClr val="bg1"/>
                </a:solidFill>
                <a:effectLst/>
                <a:latin typeface="+mj-lt"/>
                <a:ea typeface="ヒラギノ角ゴ ProN W3" charset="0"/>
                <a:cs typeface="ヒラギノ角ゴ ProN W3" charset="0"/>
                <a:sym typeface="Helvetica Light" charset="0"/>
              </a:rPr>
              <a:t>3</a:t>
            </a:r>
            <a:endParaRPr kumimoji="0" lang="en-US" sz="3600" b="0" i="0" u="none" strike="noStrike" cap="none" normalizeH="0" baseline="0" dirty="0">
              <a:ln>
                <a:noFill/>
              </a:ln>
              <a:solidFill>
                <a:schemeClr val="bg1"/>
              </a:solidFill>
              <a:effectLst/>
              <a:latin typeface="+mj-lt"/>
              <a:ea typeface="ヒラギノ角ゴ ProN W3" charset="0"/>
              <a:cs typeface="ヒラギノ角ゴ ProN W3" charset="0"/>
              <a:sym typeface="Helvetica Light" charset="0"/>
            </a:endParaRPr>
          </a:p>
        </p:txBody>
      </p:sp>
    </p:spTree>
    <p:extLst>
      <p:ext uri="{BB962C8B-B14F-4D97-AF65-F5344CB8AC3E}">
        <p14:creationId xmlns:p14="http://schemas.microsoft.com/office/powerpoint/2010/main" val="376091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770742" y="687452"/>
            <a:ext cx="5425807" cy="2485296"/>
          </a:xfrm>
          <a:prstGeom prst="rect">
            <a:avLst/>
          </a:prstGeom>
        </p:spPr>
        <p:txBody>
          <a:bodyPr wrap="square" lIns="0" tIns="0" rIns="0" bIns="0" anchor="t">
            <a:spAutoFit/>
          </a:bodyPr>
          <a:lstStyle/>
          <a:p>
            <a:pPr algn="l">
              <a:spcAft>
                <a:spcPts val="1200"/>
              </a:spcAft>
            </a:pPr>
            <a:r>
              <a:rPr lang="en-US" sz="2400" dirty="0" smtClean="0">
                <a:latin typeface="+mj-lt"/>
                <a:ea typeface="Franklin Gothic Book" charset="0"/>
                <a:cs typeface="Franklin Gothic Book" charset="0"/>
              </a:rPr>
              <a:t>Human to human.</a:t>
            </a:r>
          </a:p>
          <a:p>
            <a:pPr algn="l">
              <a:lnSpc>
                <a:spcPts val="1660"/>
              </a:lnSpc>
              <a:spcAft>
                <a:spcPts val="1200"/>
              </a:spcAft>
            </a:pPr>
            <a:r>
              <a:rPr lang="en-US" sz="1300" dirty="0">
                <a:latin typeface="+mn-lt"/>
                <a:ea typeface="Franklin Gothic Book" charset="0"/>
                <a:cs typeface="Franklin Gothic Book" charset="0"/>
              </a:rPr>
              <a:t>Yes, this is business. And yes, we’re people. We’re Steve, Ryan, Patrick and Nick, to be exact, and we don’t think it should require a nameless, faceless, merciless corporate structure or sign-in-blood contract to get chairs for the office. Or a shop floor full of new equipment. Or an ERP system. Nope. It takes people you can talk to; people you can look in the eye. People who say things like “Yeah. Sure. We can do that by Tuesday.” and “Nah, we don’t believe in restrictive covenants.” Because while business is business, it doesn’t have to be all business. Sometimes, it can just be people—really good, smart, fun people—getting amazing things done. </a:t>
            </a:r>
          </a:p>
        </p:txBody>
      </p:sp>
      <p:sp>
        <p:nvSpPr>
          <p:cNvPr id="3" name="Oval 2">
            <a:extLst>
              <a:ext uri="{FF2B5EF4-FFF2-40B4-BE49-F238E27FC236}">
                <a16:creationId xmlns:a16="http://schemas.microsoft.com/office/drawing/2014/main" xmlns="" id="{25B447B1-5F0F-B14D-80A4-99CAB6F308F7}"/>
              </a:ext>
            </a:extLst>
          </p:cNvPr>
          <p:cNvSpPr/>
          <p:nvPr/>
        </p:nvSpPr>
        <p:spPr bwMode="auto">
          <a:xfrm>
            <a:off x="914400" y="1280160"/>
            <a:ext cx="673768" cy="673768"/>
          </a:xfrm>
          <a:prstGeom prst="ellipse">
            <a:avLst/>
          </a:prstGeom>
          <a:solidFill>
            <a:schemeClr val="accent1"/>
          </a:solidFill>
          <a:ln>
            <a:noFill/>
          </a:ln>
          <a:effectLst/>
          <a:extLst>
            <a:ext uri="{91240B29-F687-4f45-9708-019B960494DF}">
              <a14:hiddenLine xmlns="" xmlns:a14="http://schemas.microsoft.com/office/drawing/2010/main" w="12700" cap="flat" cmpd="sng" algn="ctr">
                <a:solidFill>
                  <a:srgbClr val="000000"/>
                </a:solidFill>
                <a:prstDash val="solid"/>
                <a:round/>
                <a:headEnd type="none" w="med" len="med"/>
                <a:tailEnd type="none" w="med" len="me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3600" b="0" i="0" u="none" strike="noStrike" cap="none" normalizeH="0" baseline="0" dirty="0" smtClean="0">
                <a:ln>
                  <a:noFill/>
                </a:ln>
                <a:solidFill>
                  <a:schemeClr val="bg1"/>
                </a:solidFill>
                <a:effectLst/>
                <a:latin typeface="+mj-lt"/>
                <a:ea typeface="ヒラギノ角ゴ ProN W3" charset="0"/>
                <a:cs typeface="ヒラギノ角ゴ ProN W3" charset="0"/>
                <a:sym typeface="Helvetica Light" charset="0"/>
              </a:rPr>
              <a:t>3</a:t>
            </a:r>
            <a:endParaRPr kumimoji="0" lang="en-US" sz="3600" b="0" i="0" u="none" strike="noStrike" cap="none" normalizeH="0" baseline="0" dirty="0">
              <a:ln>
                <a:noFill/>
              </a:ln>
              <a:solidFill>
                <a:schemeClr val="bg1"/>
              </a:solidFill>
              <a:effectLst/>
              <a:latin typeface="+mj-lt"/>
              <a:ea typeface="ヒラギノ角ゴ ProN W3" charset="0"/>
              <a:cs typeface="ヒラギノ角ゴ ProN W3" charset="0"/>
              <a:sym typeface="Helvetica Light" charset="0"/>
            </a:endParaRPr>
          </a:p>
        </p:txBody>
      </p:sp>
      <p:sp>
        <p:nvSpPr>
          <p:cNvPr id="5" name="Rectangle 4"/>
          <p:cNvSpPr/>
          <p:nvPr/>
        </p:nvSpPr>
        <p:spPr>
          <a:xfrm>
            <a:off x="2660574" y="3658583"/>
            <a:ext cx="5866481" cy="1292662"/>
          </a:xfrm>
          <a:prstGeom prst="rect">
            <a:avLst/>
          </a:prstGeom>
        </p:spPr>
        <p:txBody>
          <a:bodyPr wrap="square">
            <a:spAutoFit/>
          </a:bodyPr>
          <a:lstStyle/>
          <a:p>
            <a:pPr marL="0" marR="0" algn="l">
              <a:spcAft>
                <a:spcPts val="0"/>
              </a:spcAft>
            </a:pPr>
            <a:r>
              <a:rPr lang="en-US" sz="1000" dirty="0" smtClean="0">
                <a:latin typeface="+mn-lt"/>
                <a:ea typeface="Franklin Gothic Book" charset="0"/>
                <a:cs typeface="Franklin Gothic Book" charset="0"/>
              </a:rPr>
              <a:t>[headline ideas]</a:t>
            </a:r>
          </a:p>
          <a:p>
            <a:pPr marL="0" marR="0" algn="l">
              <a:spcAft>
                <a:spcPts val="1200"/>
              </a:spcAft>
            </a:pPr>
            <a:r>
              <a:rPr lang="en-US" sz="1200" dirty="0">
                <a:latin typeface="+mj-lt"/>
                <a:ea typeface="Franklin Gothic Book" charset="0"/>
                <a:cs typeface="Franklin Gothic Book" charset="0"/>
              </a:rPr>
              <a:t>We’re businesspeople who also happen to be regular people. </a:t>
            </a:r>
          </a:p>
          <a:p>
            <a:pPr marL="0" marR="0" algn="l">
              <a:spcAft>
                <a:spcPts val="1200"/>
              </a:spcAft>
            </a:pPr>
            <a:r>
              <a:rPr lang="en-US" sz="1200" dirty="0">
                <a:latin typeface="+mj-lt"/>
                <a:ea typeface="Franklin Gothic Book" charset="0"/>
                <a:cs typeface="Franklin Gothic Book" charset="0"/>
              </a:rPr>
              <a:t>We’re not like other lenders, so you don’t have to be scared of us. </a:t>
            </a:r>
          </a:p>
          <a:p>
            <a:pPr marL="0" marR="0" algn="l">
              <a:spcAft>
                <a:spcPts val="0"/>
              </a:spcAft>
            </a:pPr>
            <a:r>
              <a:rPr lang="en-US" sz="1200" dirty="0">
                <a:latin typeface="+mj-lt"/>
                <a:ea typeface="Franklin Gothic Book" charset="0"/>
                <a:cs typeface="Franklin Gothic Book" charset="0"/>
              </a:rPr>
              <a:t>Our assets: In the millions. </a:t>
            </a:r>
          </a:p>
          <a:p>
            <a:pPr marL="0" marR="0" algn="l">
              <a:spcAft>
                <a:spcPts val="1200"/>
              </a:spcAft>
            </a:pPr>
            <a:r>
              <a:rPr lang="en-US" sz="1200" dirty="0">
                <a:latin typeface="+mj-lt"/>
                <a:ea typeface="Franklin Gothic Book" charset="0"/>
                <a:cs typeface="Franklin Gothic Book" charset="0"/>
              </a:rPr>
              <a:t>Our org chart: In the fours. </a:t>
            </a:r>
          </a:p>
        </p:txBody>
      </p:sp>
    </p:spTree>
    <p:extLst>
      <p:ext uri="{BB962C8B-B14F-4D97-AF65-F5344CB8AC3E}">
        <p14:creationId xmlns:p14="http://schemas.microsoft.com/office/powerpoint/2010/main" val="597942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59994" y="578541"/>
            <a:ext cx="3274587" cy="307777"/>
          </a:xfrm>
          <a:prstGeom prst="rect">
            <a:avLst/>
          </a:prstGeom>
        </p:spPr>
        <p:txBody>
          <a:bodyPr wrap="square" lIns="0" tIns="0" rIns="0" bIns="0" anchor="t">
            <a:spAutoFit/>
          </a:bodyPr>
          <a:lstStyle/>
          <a:p>
            <a:pPr algn="l">
              <a:spcAft>
                <a:spcPts val="1800"/>
              </a:spcAft>
            </a:pPr>
            <a:r>
              <a:rPr lang="en-US" sz="2000" dirty="0">
                <a:latin typeface="+mj-lt"/>
                <a:ea typeface="Franklin Gothic Demi Cond" charset="0"/>
                <a:cs typeface="Franklin Gothic Demi Cond" charset="0"/>
              </a:rPr>
              <a:t>A QUICK RECAP</a:t>
            </a:r>
            <a:endParaRPr lang="en-US" sz="2000" dirty="0">
              <a:latin typeface="+mj-lt"/>
              <a:ea typeface="Franklin Gothic Book" charset="0"/>
              <a:cs typeface="Franklin Gothic Book" charset="0"/>
            </a:endParaRPr>
          </a:p>
        </p:txBody>
      </p:sp>
      <p:grpSp>
        <p:nvGrpSpPr>
          <p:cNvPr id="13" name="Group 12">
            <a:extLst>
              <a:ext uri="{FF2B5EF4-FFF2-40B4-BE49-F238E27FC236}">
                <a16:creationId xmlns:a16="http://schemas.microsoft.com/office/drawing/2014/main" xmlns="" id="{8785E939-0A2A-A048-8D52-1E9F3AD1425E}"/>
              </a:ext>
            </a:extLst>
          </p:cNvPr>
          <p:cNvGrpSpPr/>
          <p:nvPr/>
        </p:nvGrpSpPr>
        <p:grpSpPr>
          <a:xfrm>
            <a:off x="5418176" y="1520326"/>
            <a:ext cx="2489413" cy="200055"/>
            <a:chOff x="5331113" y="1621944"/>
            <a:chExt cx="2489413" cy="200055"/>
          </a:xfrm>
        </p:grpSpPr>
        <p:sp>
          <p:nvSpPr>
            <p:cNvPr id="15" name="Oval 14">
              <a:extLst>
                <a:ext uri="{FF2B5EF4-FFF2-40B4-BE49-F238E27FC236}">
                  <a16:creationId xmlns:a16="http://schemas.microsoft.com/office/drawing/2014/main" xmlns="" id="{5660F2A4-7568-AF42-96EC-769D76671634}"/>
                </a:ext>
              </a:extLst>
            </p:cNvPr>
            <p:cNvSpPr/>
            <p:nvPr/>
          </p:nvSpPr>
          <p:spPr bwMode="gray">
            <a:xfrm>
              <a:off x="5331113" y="1642507"/>
              <a:ext cx="174319" cy="174319"/>
            </a:xfrm>
            <a:prstGeom prst="ellipse">
              <a:avLst/>
            </a:prstGeom>
            <a:solidFill>
              <a:srgbClr val="00B0F0">
                <a:alpha val="50196"/>
              </a:srgbClr>
            </a:solidFill>
            <a:ln w="12700" algn="ctr">
              <a:solidFill>
                <a:schemeClr val="tx1"/>
              </a:solidFill>
              <a:miter lim="800000"/>
              <a:headEnd/>
              <a:tailEnd/>
            </a:ln>
          </p:spPr>
          <p:txBody>
            <a:bodyPr lIns="0" tIns="0" rIns="0" bIns="0" rtlCol="0" anchor="ctr"/>
            <a:lstStyle/>
            <a:p>
              <a:pPr algn="ctr" defTabSz="914400" fontAlgn="base">
                <a:spcBef>
                  <a:spcPct val="50000"/>
                </a:spcBef>
                <a:spcAft>
                  <a:spcPct val="0"/>
                </a:spcAft>
                <a:buClr>
                  <a:srgbClr val="F0AB00"/>
                </a:buClr>
                <a:buSzPct val="80000"/>
              </a:pPr>
              <a:endParaRPr lang="en-US" sz="1300" kern="0" dirty="0">
                <a:latin typeface="Franklin Gothic Book" charset="0"/>
                <a:ea typeface="Franklin Gothic Book" charset="0"/>
                <a:cs typeface="Franklin Gothic Book" charset="0"/>
              </a:endParaRPr>
            </a:p>
          </p:txBody>
        </p:sp>
        <p:sp>
          <p:nvSpPr>
            <p:cNvPr id="16" name="TextBox 15"/>
            <p:cNvSpPr txBox="1"/>
            <p:nvPr/>
          </p:nvSpPr>
          <p:spPr>
            <a:xfrm>
              <a:off x="5617599" y="1621944"/>
              <a:ext cx="2202927" cy="200055"/>
            </a:xfrm>
            <a:prstGeom prst="rect">
              <a:avLst/>
            </a:prstGeom>
            <a:noFill/>
          </p:spPr>
          <p:txBody>
            <a:bodyPr wrap="square" lIns="0" tIns="0" rIns="0" bIns="0" rtlCol="0">
              <a:spAutoFit/>
            </a:bodyPr>
            <a:lstStyle/>
            <a:p>
              <a:pPr algn="l"/>
              <a:r>
                <a:rPr lang="en-US" sz="1300" dirty="0" smtClean="0">
                  <a:latin typeface="+mn-lt"/>
                  <a:ea typeface="Franklin Gothic Book" charset="0"/>
                  <a:cs typeface="Franklin Gothic Book" charset="0"/>
                </a:rPr>
                <a:t>Flexible Partner</a:t>
              </a:r>
              <a:endParaRPr lang="en-US" sz="1300" dirty="0">
                <a:latin typeface="+mn-lt"/>
                <a:ea typeface="Franklin Gothic Book" charset="0"/>
                <a:cs typeface="Franklin Gothic Book" charset="0"/>
              </a:endParaRPr>
            </a:p>
          </p:txBody>
        </p:sp>
      </p:grpSp>
      <p:grpSp>
        <p:nvGrpSpPr>
          <p:cNvPr id="14" name="Group 13">
            <a:extLst>
              <a:ext uri="{FF2B5EF4-FFF2-40B4-BE49-F238E27FC236}">
                <a16:creationId xmlns:a16="http://schemas.microsoft.com/office/drawing/2014/main" xmlns="" id="{0DF920C2-549C-0C4F-A127-91941C3389F1}"/>
              </a:ext>
            </a:extLst>
          </p:cNvPr>
          <p:cNvGrpSpPr/>
          <p:nvPr/>
        </p:nvGrpSpPr>
        <p:grpSpPr>
          <a:xfrm>
            <a:off x="5418176" y="2380591"/>
            <a:ext cx="2730041" cy="200055"/>
            <a:chOff x="5331113" y="2371343"/>
            <a:chExt cx="2730041" cy="200055"/>
          </a:xfrm>
        </p:grpSpPr>
        <p:sp>
          <p:nvSpPr>
            <p:cNvPr id="11" name="Oval 10">
              <a:extLst>
                <a:ext uri="{FF2B5EF4-FFF2-40B4-BE49-F238E27FC236}">
                  <a16:creationId xmlns:a16="http://schemas.microsoft.com/office/drawing/2014/main" xmlns="" id="{769B2BDC-6D6C-BE48-953C-F922BCC3D3BA}"/>
                </a:ext>
              </a:extLst>
            </p:cNvPr>
            <p:cNvSpPr/>
            <p:nvPr/>
          </p:nvSpPr>
          <p:spPr bwMode="gray">
            <a:xfrm>
              <a:off x="5331113" y="2384503"/>
              <a:ext cx="173736" cy="173736"/>
            </a:xfrm>
            <a:prstGeom prst="ellipse">
              <a:avLst/>
            </a:prstGeom>
            <a:solidFill>
              <a:schemeClr val="accent1">
                <a:alpha val="19000"/>
              </a:schemeClr>
            </a:solidFill>
            <a:ln w="12700" algn="ctr">
              <a:solidFill>
                <a:schemeClr val="tx1"/>
              </a:solidFill>
              <a:miter lim="800000"/>
              <a:headEnd/>
              <a:tailEnd/>
            </a:ln>
          </p:spPr>
          <p:txBody>
            <a:bodyPr lIns="0" tIns="0" rIns="0" bIns="0" rtlCol="0" anchor="ctr"/>
            <a:lstStyle/>
            <a:p>
              <a:pPr>
                <a:spcBef>
                  <a:spcPct val="50000"/>
                </a:spcBef>
                <a:buClr>
                  <a:srgbClr val="F0AB00"/>
                </a:buClr>
                <a:buSzPct val="80000"/>
              </a:pPr>
              <a:endParaRPr kumimoji="0" lang="en-US" sz="1300" u="none" strike="noStrike" kern="0" cap="none" normalizeH="0" noProof="0" dirty="0">
                <a:ln>
                  <a:noFill/>
                </a:ln>
                <a:effectLst/>
                <a:uLnTx/>
                <a:uFillTx/>
                <a:latin typeface="Franklin Gothic Book" charset="0"/>
                <a:ea typeface="Franklin Gothic Book" charset="0"/>
                <a:cs typeface="Franklin Gothic Book" charset="0"/>
              </a:endParaRPr>
            </a:p>
          </p:txBody>
        </p:sp>
        <p:sp>
          <p:nvSpPr>
            <p:cNvPr id="18" name="Rectangle 17"/>
            <p:cNvSpPr/>
            <p:nvPr/>
          </p:nvSpPr>
          <p:spPr>
            <a:xfrm>
              <a:off x="5617599" y="2371343"/>
              <a:ext cx="2443555" cy="200055"/>
            </a:xfrm>
            <a:prstGeom prst="rect">
              <a:avLst/>
            </a:prstGeom>
            <a:noFill/>
          </p:spPr>
          <p:txBody>
            <a:bodyPr wrap="square" lIns="0" tIns="0" rIns="0" bIns="0" rtlCol="0" anchor="ctr">
              <a:spAutoFit/>
            </a:bodyPr>
            <a:lstStyle/>
            <a:p>
              <a:pPr algn="l"/>
              <a:r>
                <a:rPr lang="en-US" sz="1300" dirty="0" smtClean="0">
                  <a:latin typeface="+mn-lt"/>
                  <a:ea typeface="Franklin Gothic Book" charset="0"/>
                  <a:cs typeface="Franklin Gothic Book" charset="0"/>
                </a:rPr>
                <a:t>Experience &amp; Simplicity</a:t>
              </a:r>
              <a:endParaRPr lang="en-US" sz="1300" dirty="0">
                <a:latin typeface="+mn-lt"/>
                <a:ea typeface="Franklin Gothic Book" charset="0"/>
                <a:cs typeface="Franklin Gothic Book" charset="0"/>
              </a:endParaRPr>
            </a:p>
          </p:txBody>
        </p:sp>
      </p:grpSp>
      <p:grpSp>
        <p:nvGrpSpPr>
          <p:cNvPr id="2" name="Group 1">
            <a:extLst>
              <a:ext uri="{FF2B5EF4-FFF2-40B4-BE49-F238E27FC236}">
                <a16:creationId xmlns:a16="http://schemas.microsoft.com/office/drawing/2014/main" xmlns="" id="{002B49FE-A85C-9D4A-9C21-C5A7B052E2CF}"/>
              </a:ext>
            </a:extLst>
          </p:cNvPr>
          <p:cNvGrpSpPr/>
          <p:nvPr/>
        </p:nvGrpSpPr>
        <p:grpSpPr>
          <a:xfrm>
            <a:off x="766956" y="2167136"/>
            <a:ext cx="2116309" cy="200055"/>
            <a:chOff x="775027" y="2167136"/>
            <a:chExt cx="2116309" cy="200055"/>
          </a:xfrm>
        </p:grpSpPr>
        <p:sp>
          <p:nvSpPr>
            <p:cNvPr id="9" name="Oval 8">
              <a:extLst>
                <a:ext uri="{FF2B5EF4-FFF2-40B4-BE49-F238E27FC236}">
                  <a16:creationId xmlns:a16="http://schemas.microsoft.com/office/drawing/2014/main" xmlns="" id="{E476D522-FA2F-1A40-B501-E29CB534D999}"/>
                </a:ext>
              </a:extLst>
            </p:cNvPr>
            <p:cNvSpPr/>
            <p:nvPr/>
          </p:nvSpPr>
          <p:spPr bwMode="gray">
            <a:xfrm>
              <a:off x="775027" y="2180296"/>
              <a:ext cx="173736" cy="173736"/>
            </a:xfrm>
            <a:prstGeom prst="ellipse">
              <a:avLst/>
            </a:prstGeom>
            <a:solidFill>
              <a:srgbClr val="FFFF15">
                <a:alpha val="50196"/>
              </a:srgbClr>
            </a:solidFill>
            <a:ln w="12700" algn="ctr">
              <a:solidFill>
                <a:schemeClr val="tx1"/>
              </a:solidFill>
              <a:miter lim="800000"/>
              <a:headEnd/>
              <a:tailEnd/>
            </a:ln>
          </p:spPr>
          <p:txBody>
            <a:bodyPr lIns="0" tIns="0" rIns="0" bIns="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300" u="none" strike="noStrike" kern="0" cap="none" spc="0" normalizeH="0" baseline="0" noProof="0" dirty="0">
                <a:ln>
                  <a:noFill/>
                </a:ln>
                <a:effectLst/>
                <a:uLnTx/>
                <a:uFillTx/>
                <a:latin typeface="+mn-lt"/>
                <a:ea typeface="Franklin Gothic Book" charset="0"/>
                <a:cs typeface="Franklin Gothic Book" charset="0"/>
              </a:endParaRPr>
            </a:p>
          </p:txBody>
        </p:sp>
        <p:sp>
          <p:nvSpPr>
            <p:cNvPr id="23" name="Rectangle 22"/>
            <p:cNvSpPr/>
            <p:nvPr/>
          </p:nvSpPr>
          <p:spPr>
            <a:xfrm>
              <a:off x="1048428" y="2167136"/>
              <a:ext cx="1842908" cy="200055"/>
            </a:xfrm>
            <a:prstGeom prst="rect">
              <a:avLst/>
            </a:prstGeom>
            <a:noFill/>
          </p:spPr>
          <p:txBody>
            <a:bodyPr wrap="square" lIns="0" tIns="0" rIns="0" bIns="0" rtlCol="0" anchor="ctr">
              <a:spAutoFit/>
            </a:bodyPr>
            <a:lstStyle/>
            <a:p>
              <a:pPr algn="l"/>
              <a:r>
                <a:rPr lang="en-US" sz="1300" dirty="0" smtClean="0">
                  <a:latin typeface="+mn-lt"/>
                  <a:ea typeface="Franklin Gothic Book" charset="0"/>
                  <a:cs typeface="Franklin Gothic Book" charset="0"/>
                </a:rPr>
                <a:t>Done.</a:t>
              </a:r>
              <a:endParaRPr lang="en-US" sz="1300" dirty="0">
                <a:latin typeface="+mn-lt"/>
                <a:ea typeface="Franklin Gothic Book" charset="0"/>
                <a:cs typeface="Franklin Gothic Book" charset="0"/>
              </a:endParaRPr>
            </a:p>
          </p:txBody>
        </p:sp>
      </p:grpSp>
      <p:grpSp>
        <p:nvGrpSpPr>
          <p:cNvPr id="5" name="Group 4">
            <a:extLst>
              <a:ext uri="{FF2B5EF4-FFF2-40B4-BE49-F238E27FC236}">
                <a16:creationId xmlns:a16="http://schemas.microsoft.com/office/drawing/2014/main" xmlns="" id="{94E273A2-A2E0-5946-971F-18E81F96C810}"/>
              </a:ext>
            </a:extLst>
          </p:cNvPr>
          <p:cNvGrpSpPr/>
          <p:nvPr/>
        </p:nvGrpSpPr>
        <p:grpSpPr>
          <a:xfrm>
            <a:off x="766956" y="2718168"/>
            <a:ext cx="2188300" cy="200055"/>
            <a:chOff x="771212" y="2702933"/>
            <a:chExt cx="2188300" cy="200055"/>
          </a:xfrm>
        </p:grpSpPr>
        <p:sp>
          <p:nvSpPr>
            <p:cNvPr id="22" name="Oval 21">
              <a:extLst>
                <a:ext uri="{FF2B5EF4-FFF2-40B4-BE49-F238E27FC236}">
                  <a16:creationId xmlns:a16="http://schemas.microsoft.com/office/drawing/2014/main" xmlns="" id="{E476D522-FA2F-1A40-B501-E29CB534D999}"/>
                </a:ext>
              </a:extLst>
            </p:cNvPr>
            <p:cNvSpPr/>
            <p:nvPr/>
          </p:nvSpPr>
          <p:spPr bwMode="gray">
            <a:xfrm>
              <a:off x="771212" y="2723787"/>
              <a:ext cx="173736" cy="173736"/>
            </a:xfrm>
            <a:prstGeom prst="ellipse">
              <a:avLst/>
            </a:prstGeom>
            <a:solidFill>
              <a:srgbClr val="FFFF15">
                <a:alpha val="50196"/>
              </a:srgbClr>
            </a:solidFill>
            <a:ln w="12700" algn="ctr">
              <a:solidFill>
                <a:schemeClr val="tx1"/>
              </a:solidFill>
              <a:miter lim="800000"/>
              <a:headEnd/>
              <a:tailEnd/>
            </a:ln>
          </p:spPr>
          <p:txBody>
            <a:bodyPr lIns="0" tIns="0" rIns="0" bIns="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300" u="none" strike="noStrike" kern="0" cap="none" spc="0" normalizeH="0" baseline="0" noProof="0" dirty="0">
                <a:ln>
                  <a:noFill/>
                </a:ln>
                <a:effectLst/>
                <a:uLnTx/>
                <a:uFillTx/>
                <a:latin typeface="+mn-lt"/>
                <a:ea typeface="Franklin Gothic Book" charset="0"/>
                <a:cs typeface="Franklin Gothic Book" charset="0"/>
              </a:endParaRPr>
            </a:p>
          </p:txBody>
        </p:sp>
        <p:sp>
          <p:nvSpPr>
            <p:cNvPr id="24" name="Rectangle 23"/>
            <p:cNvSpPr/>
            <p:nvPr/>
          </p:nvSpPr>
          <p:spPr>
            <a:xfrm>
              <a:off x="1048428" y="2702933"/>
              <a:ext cx="1911084" cy="200055"/>
            </a:xfrm>
            <a:prstGeom prst="rect">
              <a:avLst/>
            </a:prstGeom>
            <a:noFill/>
          </p:spPr>
          <p:txBody>
            <a:bodyPr wrap="square" lIns="0" tIns="0" rIns="0" bIns="0" rtlCol="0">
              <a:spAutoFit/>
            </a:bodyPr>
            <a:lstStyle/>
            <a:p>
              <a:pPr algn="l"/>
              <a:r>
                <a:rPr lang="en-US" sz="1300" dirty="0" smtClean="0">
                  <a:latin typeface="+mn-lt"/>
                  <a:ea typeface="Franklin Gothic Book" charset="0"/>
                  <a:cs typeface="Franklin Gothic Book" charset="0"/>
                </a:rPr>
                <a:t>Drama-Free Business</a:t>
              </a:r>
              <a:endParaRPr lang="en-US" sz="1300" dirty="0">
                <a:latin typeface="+mn-lt"/>
                <a:ea typeface="Franklin Gothic Book" charset="0"/>
                <a:cs typeface="Franklin Gothic Book" charset="0"/>
              </a:endParaRPr>
            </a:p>
          </p:txBody>
        </p:sp>
      </p:grpSp>
      <p:grpSp>
        <p:nvGrpSpPr>
          <p:cNvPr id="6" name="Group 5">
            <a:extLst>
              <a:ext uri="{FF2B5EF4-FFF2-40B4-BE49-F238E27FC236}">
                <a16:creationId xmlns:a16="http://schemas.microsoft.com/office/drawing/2014/main" xmlns="" id="{823156B1-7984-E541-AD51-35942015925C}"/>
              </a:ext>
            </a:extLst>
          </p:cNvPr>
          <p:cNvGrpSpPr/>
          <p:nvPr/>
        </p:nvGrpSpPr>
        <p:grpSpPr>
          <a:xfrm>
            <a:off x="766956" y="3276894"/>
            <a:ext cx="1932661" cy="200055"/>
            <a:chOff x="771212" y="3276894"/>
            <a:chExt cx="1932661" cy="200055"/>
          </a:xfrm>
        </p:grpSpPr>
        <p:sp>
          <p:nvSpPr>
            <p:cNvPr id="10" name="Oval 9">
              <a:extLst>
                <a:ext uri="{FF2B5EF4-FFF2-40B4-BE49-F238E27FC236}">
                  <a16:creationId xmlns:a16="http://schemas.microsoft.com/office/drawing/2014/main" xmlns="" id="{E476D522-FA2F-1A40-B501-E29CB534D999}"/>
                </a:ext>
              </a:extLst>
            </p:cNvPr>
            <p:cNvSpPr/>
            <p:nvPr/>
          </p:nvSpPr>
          <p:spPr bwMode="gray">
            <a:xfrm>
              <a:off x="771212" y="3297748"/>
              <a:ext cx="173736" cy="173736"/>
            </a:xfrm>
            <a:prstGeom prst="ellipse">
              <a:avLst/>
            </a:prstGeom>
            <a:solidFill>
              <a:srgbClr val="FFFF15">
                <a:alpha val="50196"/>
              </a:srgbClr>
            </a:solidFill>
            <a:ln w="12700" algn="ctr">
              <a:solidFill>
                <a:schemeClr val="tx1"/>
              </a:solidFill>
              <a:miter lim="800000"/>
              <a:headEnd/>
              <a:tailEnd/>
            </a:ln>
          </p:spPr>
          <p:txBody>
            <a:bodyPr lIns="0" tIns="0" rIns="0" bIns="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300" u="none" strike="noStrike" kern="0" cap="none" spc="0" normalizeH="0" baseline="0" noProof="0" dirty="0">
                <a:ln>
                  <a:noFill/>
                </a:ln>
                <a:effectLst/>
                <a:uLnTx/>
                <a:uFillTx/>
                <a:latin typeface="+mn-lt"/>
                <a:ea typeface="Franklin Gothic Book" charset="0"/>
                <a:cs typeface="Franklin Gothic Book" charset="0"/>
              </a:endParaRPr>
            </a:p>
          </p:txBody>
        </p:sp>
        <p:sp>
          <p:nvSpPr>
            <p:cNvPr id="25" name="Rectangle 24"/>
            <p:cNvSpPr/>
            <p:nvPr/>
          </p:nvSpPr>
          <p:spPr>
            <a:xfrm>
              <a:off x="1040633" y="3276894"/>
              <a:ext cx="1663240" cy="200055"/>
            </a:xfrm>
            <a:prstGeom prst="rect">
              <a:avLst/>
            </a:prstGeom>
            <a:noFill/>
          </p:spPr>
          <p:txBody>
            <a:bodyPr wrap="square" lIns="0" tIns="0" rIns="0" bIns="0" rtlCol="0">
              <a:spAutoFit/>
            </a:bodyPr>
            <a:lstStyle/>
            <a:p>
              <a:pPr algn="l"/>
              <a:r>
                <a:rPr lang="en-US" sz="1300" dirty="0" smtClean="0">
                  <a:latin typeface="+mn-lt"/>
                  <a:ea typeface="Franklin Gothic Book" charset="0"/>
                  <a:cs typeface="Franklin Gothic Book" charset="0"/>
                </a:rPr>
                <a:t>Human-to-Human</a:t>
              </a:r>
              <a:endParaRPr lang="en-US" sz="1300" dirty="0">
                <a:latin typeface="+mn-lt"/>
                <a:ea typeface="Franklin Gothic Book" charset="0"/>
                <a:cs typeface="Franklin Gothic Book" charset="0"/>
              </a:endParaRPr>
            </a:p>
          </p:txBody>
        </p:sp>
      </p:grpSp>
      <p:cxnSp>
        <p:nvCxnSpPr>
          <p:cNvPr id="28" name="Straight Connector 27"/>
          <p:cNvCxnSpPr>
            <a:cxnSpLocks/>
          </p:cNvCxnSpPr>
          <p:nvPr/>
        </p:nvCxnSpPr>
        <p:spPr bwMode="auto">
          <a:xfrm>
            <a:off x="3130904" y="1225296"/>
            <a:ext cx="0" cy="3360021"/>
          </a:xfrm>
          <a:prstGeom prst="line">
            <a:avLst/>
          </a:prstGeom>
          <a:solidFill>
            <a:srgbClr val="095BC4"/>
          </a:solidFill>
          <a:ln>
            <a:solidFill>
              <a:schemeClr val="accent6"/>
            </a:solidFill>
          </a:ln>
          <a:effectLst/>
          <a:extLst>
            <a:ext uri="{91240B29-F687-4f45-9708-019B960494DF}">
              <a14:hiddenLine xmlns="" xmlns:a14="http://schemas.microsoft.com/office/drawing/2010/main" w="12700" cap="flat" cmpd="sng" algn="ctr">
                <a:solidFill>
                  <a:srgbClr val="000000"/>
                </a:solidFill>
                <a:prstDash val="solid"/>
                <a:round/>
                <a:headEnd type="none" w="med" len="med"/>
                <a:tailEnd type="none" w="med" len="me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grpSp>
        <p:nvGrpSpPr>
          <p:cNvPr id="17" name="Group 16">
            <a:extLst>
              <a:ext uri="{FF2B5EF4-FFF2-40B4-BE49-F238E27FC236}">
                <a16:creationId xmlns:a16="http://schemas.microsoft.com/office/drawing/2014/main" xmlns="" id="{6F9EB23A-72D0-C04A-9572-44A9BEB16EFB}"/>
              </a:ext>
            </a:extLst>
          </p:cNvPr>
          <p:cNvGrpSpPr/>
          <p:nvPr/>
        </p:nvGrpSpPr>
        <p:grpSpPr>
          <a:xfrm>
            <a:off x="5418176" y="3240856"/>
            <a:ext cx="2393161" cy="200055"/>
            <a:chOff x="5331113" y="3142894"/>
            <a:chExt cx="2393161" cy="200055"/>
          </a:xfrm>
        </p:grpSpPr>
        <p:sp>
          <p:nvSpPr>
            <p:cNvPr id="20" name="Rectangle 19"/>
            <p:cNvSpPr/>
            <p:nvPr/>
          </p:nvSpPr>
          <p:spPr>
            <a:xfrm>
              <a:off x="5617600" y="3142894"/>
              <a:ext cx="2106674" cy="200055"/>
            </a:xfrm>
            <a:prstGeom prst="rect">
              <a:avLst/>
            </a:prstGeom>
            <a:noFill/>
          </p:spPr>
          <p:txBody>
            <a:bodyPr wrap="square" lIns="0" tIns="0" rIns="0" bIns="0" rtlCol="0">
              <a:spAutoFit/>
            </a:bodyPr>
            <a:lstStyle/>
            <a:p>
              <a:pPr algn="l"/>
              <a:r>
                <a:rPr lang="en-US" sz="1300" dirty="0" smtClean="0">
                  <a:latin typeface="+mn-lt"/>
                  <a:ea typeface="Franklin Gothic Book" charset="0"/>
                  <a:cs typeface="Franklin Gothic Book" charset="0"/>
                </a:rPr>
                <a:t>Total Solution</a:t>
              </a:r>
              <a:endParaRPr lang="en-US" sz="1300" dirty="0">
                <a:latin typeface="+mn-lt"/>
                <a:ea typeface="Franklin Gothic Book" charset="0"/>
                <a:cs typeface="Franklin Gothic Book" charset="0"/>
              </a:endParaRPr>
            </a:p>
          </p:txBody>
        </p:sp>
        <p:sp>
          <p:nvSpPr>
            <p:cNvPr id="32" name="Oval 31">
              <a:extLst>
                <a:ext uri="{FF2B5EF4-FFF2-40B4-BE49-F238E27FC236}">
                  <a16:creationId xmlns:a16="http://schemas.microsoft.com/office/drawing/2014/main" xmlns="" id="{769B2BDC-6D6C-BE48-953C-F922BCC3D3BA}"/>
                </a:ext>
              </a:extLst>
            </p:cNvPr>
            <p:cNvSpPr/>
            <p:nvPr/>
          </p:nvSpPr>
          <p:spPr bwMode="gray">
            <a:xfrm>
              <a:off x="5331113" y="3163748"/>
              <a:ext cx="173736" cy="173736"/>
            </a:xfrm>
            <a:prstGeom prst="ellipse">
              <a:avLst/>
            </a:prstGeom>
            <a:solidFill>
              <a:srgbClr val="FF0000">
                <a:alpha val="40000"/>
              </a:srgbClr>
            </a:solidFill>
            <a:ln w="12700" algn="ctr">
              <a:solidFill>
                <a:schemeClr val="tx1"/>
              </a:solidFill>
              <a:miter lim="800000"/>
              <a:headEnd/>
              <a:tailEnd/>
            </a:ln>
          </p:spPr>
          <p:txBody>
            <a:bodyPr lIns="0" tIns="0" rIns="0" bIns="0" rtlCol="0" anchor="ctr"/>
            <a:lstStyle/>
            <a:p>
              <a:pPr>
                <a:spcBef>
                  <a:spcPct val="50000"/>
                </a:spcBef>
                <a:buClr>
                  <a:srgbClr val="F0AB00"/>
                </a:buClr>
                <a:buSzPct val="80000"/>
              </a:pPr>
              <a:endParaRPr kumimoji="0" lang="en-US" sz="1300" u="none" strike="noStrike" kern="0" cap="none" normalizeH="0" noProof="0" dirty="0">
                <a:ln>
                  <a:noFill/>
                </a:ln>
                <a:effectLst/>
                <a:uLnTx/>
                <a:uFillTx/>
                <a:latin typeface="Franklin Gothic Book" charset="0"/>
                <a:ea typeface="Franklin Gothic Book" charset="0"/>
                <a:cs typeface="Franklin Gothic Book" charset="0"/>
              </a:endParaRPr>
            </a:p>
          </p:txBody>
        </p:sp>
      </p:grpSp>
      <p:grpSp>
        <p:nvGrpSpPr>
          <p:cNvPr id="29" name="Group 28">
            <a:extLst>
              <a:ext uri="{FF2B5EF4-FFF2-40B4-BE49-F238E27FC236}">
                <a16:creationId xmlns:a16="http://schemas.microsoft.com/office/drawing/2014/main" xmlns="" id="{6F9EB23A-72D0-C04A-9572-44A9BEB16EFB}"/>
              </a:ext>
            </a:extLst>
          </p:cNvPr>
          <p:cNvGrpSpPr/>
          <p:nvPr/>
        </p:nvGrpSpPr>
        <p:grpSpPr>
          <a:xfrm>
            <a:off x="5418176" y="4101121"/>
            <a:ext cx="3348943" cy="200055"/>
            <a:chOff x="5331113" y="3096617"/>
            <a:chExt cx="3348943" cy="200055"/>
          </a:xfrm>
        </p:grpSpPr>
        <p:sp>
          <p:nvSpPr>
            <p:cNvPr id="33" name="Rectangle 32"/>
            <p:cNvSpPr/>
            <p:nvPr/>
          </p:nvSpPr>
          <p:spPr>
            <a:xfrm>
              <a:off x="5617600" y="3096617"/>
              <a:ext cx="3062456" cy="200055"/>
            </a:xfrm>
            <a:prstGeom prst="rect">
              <a:avLst/>
            </a:prstGeom>
            <a:noFill/>
          </p:spPr>
          <p:txBody>
            <a:bodyPr wrap="square" lIns="0" tIns="0" rIns="0" bIns="0" rtlCol="0">
              <a:spAutoFit/>
            </a:bodyPr>
            <a:lstStyle/>
            <a:p>
              <a:pPr algn="l"/>
              <a:r>
                <a:rPr lang="en-US" sz="1300" dirty="0" smtClean="0">
                  <a:latin typeface="+mn-lt"/>
                  <a:ea typeface="Franklin Gothic Book" charset="0"/>
                  <a:cs typeface="Franklin Gothic Book" charset="0"/>
                </a:rPr>
                <a:t>Proven History</a:t>
              </a:r>
              <a:endParaRPr lang="en-US" sz="1300" dirty="0">
                <a:latin typeface="+mn-lt"/>
                <a:ea typeface="Franklin Gothic Book" charset="0"/>
                <a:cs typeface="Franklin Gothic Book" charset="0"/>
              </a:endParaRPr>
            </a:p>
          </p:txBody>
        </p:sp>
        <p:sp>
          <p:nvSpPr>
            <p:cNvPr id="34" name="Oval 33">
              <a:extLst>
                <a:ext uri="{FF2B5EF4-FFF2-40B4-BE49-F238E27FC236}">
                  <a16:creationId xmlns:a16="http://schemas.microsoft.com/office/drawing/2014/main" xmlns="" id="{769B2BDC-6D6C-BE48-953C-F922BCC3D3BA}"/>
                </a:ext>
              </a:extLst>
            </p:cNvPr>
            <p:cNvSpPr/>
            <p:nvPr/>
          </p:nvSpPr>
          <p:spPr bwMode="gray">
            <a:xfrm>
              <a:off x="5331113" y="3109776"/>
              <a:ext cx="173736" cy="173736"/>
            </a:xfrm>
            <a:prstGeom prst="ellipse">
              <a:avLst/>
            </a:prstGeom>
            <a:solidFill>
              <a:srgbClr val="92D050">
                <a:alpha val="40000"/>
              </a:srgbClr>
            </a:solidFill>
            <a:ln w="12700" algn="ctr">
              <a:solidFill>
                <a:schemeClr val="tx1"/>
              </a:solidFill>
              <a:miter lim="800000"/>
              <a:headEnd/>
              <a:tailEnd/>
            </a:ln>
          </p:spPr>
          <p:txBody>
            <a:bodyPr lIns="0" tIns="0" rIns="0" bIns="0" rtlCol="0" anchor="ctr"/>
            <a:lstStyle/>
            <a:p>
              <a:pPr>
                <a:spcBef>
                  <a:spcPct val="50000"/>
                </a:spcBef>
                <a:buClr>
                  <a:srgbClr val="F0AB00"/>
                </a:buClr>
                <a:buSzPct val="80000"/>
              </a:pPr>
              <a:endParaRPr kumimoji="0" lang="en-US" sz="1300" u="none" strike="noStrike" kern="0" cap="none" normalizeH="0" noProof="0" dirty="0">
                <a:ln>
                  <a:noFill/>
                </a:ln>
                <a:effectLst/>
                <a:uLnTx/>
                <a:uFillTx/>
                <a:latin typeface="Franklin Gothic Book" charset="0"/>
                <a:ea typeface="Franklin Gothic Book" charset="0"/>
                <a:cs typeface="Franklin Gothic Book" charset="0"/>
              </a:endParaRPr>
            </a:p>
          </p:txBody>
        </p:sp>
      </p:grpSp>
      <p:pic>
        <p:nvPicPr>
          <p:cNvPr id="35" name="Picture 34"/>
          <p:cNvPicPr>
            <a:picLocks noChangeAspect="1"/>
          </p:cNvPicPr>
          <p:nvPr/>
        </p:nvPicPr>
        <p:blipFill>
          <a:blip r:embed="rId2"/>
          <a:stretch>
            <a:fillRect/>
          </a:stretch>
        </p:blipFill>
        <p:spPr>
          <a:xfrm>
            <a:off x="3433641" y="920747"/>
            <a:ext cx="1473004" cy="1473004"/>
          </a:xfrm>
          <a:prstGeom prst="rect">
            <a:avLst/>
          </a:prstGeom>
        </p:spPr>
      </p:pic>
      <p:pic>
        <p:nvPicPr>
          <p:cNvPr id="36" name="Picture 35"/>
          <p:cNvPicPr>
            <a:picLocks noChangeAspect="1"/>
          </p:cNvPicPr>
          <p:nvPr/>
        </p:nvPicPr>
        <p:blipFill>
          <a:blip r:embed="rId3"/>
          <a:stretch>
            <a:fillRect/>
          </a:stretch>
        </p:blipFill>
        <p:spPr>
          <a:xfrm>
            <a:off x="3562192" y="1836770"/>
            <a:ext cx="1238865" cy="1238865"/>
          </a:xfrm>
          <a:prstGeom prst="rect">
            <a:avLst/>
          </a:prstGeom>
        </p:spPr>
      </p:pic>
      <p:pic>
        <p:nvPicPr>
          <p:cNvPr id="37" name="Picture 36"/>
          <p:cNvPicPr>
            <a:picLocks noChangeAspect="1"/>
          </p:cNvPicPr>
          <p:nvPr/>
        </p:nvPicPr>
        <p:blipFill>
          <a:blip r:embed="rId4"/>
          <a:stretch>
            <a:fillRect/>
          </a:stretch>
        </p:blipFill>
        <p:spPr>
          <a:xfrm>
            <a:off x="3657711" y="3139523"/>
            <a:ext cx="1043451" cy="434771"/>
          </a:xfrm>
          <a:prstGeom prst="rect">
            <a:avLst/>
          </a:prstGeom>
        </p:spPr>
      </p:pic>
      <p:pic>
        <p:nvPicPr>
          <p:cNvPr id="38" name="Picture 37"/>
          <p:cNvPicPr>
            <a:picLocks noChangeAspect="1"/>
          </p:cNvPicPr>
          <p:nvPr/>
        </p:nvPicPr>
        <p:blipFill>
          <a:blip r:embed="rId5"/>
          <a:stretch>
            <a:fillRect/>
          </a:stretch>
        </p:blipFill>
        <p:spPr>
          <a:xfrm>
            <a:off x="3765780" y="3913525"/>
            <a:ext cx="831687" cy="446565"/>
          </a:xfrm>
          <a:prstGeom prst="rect">
            <a:avLst/>
          </a:prstGeom>
        </p:spPr>
      </p:pic>
    </p:spTree>
    <p:extLst>
      <p:ext uri="{BB962C8B-B14F-4D97-AF65-F5344CB8AC3E}">
        <p14:creationId xmlns:p14="http://schemas.microsoft.com/office/powerpoint/2010/main" val="1103063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xmlns="" id="{FAE65A37-F928-3048-A75A-B66FC24DDD00}"/>
              </a:ext>
            </a:extLst>
          </p:cNvPr>
          <p:cNvGrpSpPr/>
          <p:nvPr/>
        </p:nvGrpSpPr>
        <p:grpSpPr>
          <a:xfrm>
            <a:off x="796000" y="226143"/>
            <a:ext cx="7807225" cy="4677256"/>
            <a:chOff x="599440" y="600803"/>
            <a:chExt cx="10269599" cy="5776361"/>
          </a:xfrm>
          <a:solidFill>
            <a:schemeClr val="tx2">
              <a:alpha val="35000"/>
            </a:schemeClr>
          </a:solidFill>
        </p:grpSpPr>
        <p:sp>
          <p:nvSpPr>
            <p:cNvPr id="16" name="Rectangle 15">
              <a:extLst>
                <a:ext uri="{FF2B5EF4-FFF2-40B4-BE49-F238E27FC236}">
                  <a16:creationId xmlns:a16="http://schemas.microsoft.com/office/drawing/2014/main" xmlns="" id="{46237477-B0EB-744B-914F-2DAF2C9F99FB}"/>
                </a:ext>
              </a:extLst>
            </p:cNvPr>
            <p:cNvSpPr/>
            <p:nvPr/>
          </p:nvSpPr>
          <p:spPr bwMode="gray">
            <a:xfrm>
              <a:off x="599440" y="600803"/>
              <a:ext cx="5139880" cy="2888184"/>
            </a:xfrm>
            <a:prstGeom prst="rect">
              <a:avLst/>
            </a:prstGeom>
            <a:grpFill/>
            <a:ln w="12700" algn="ctr">
              <a:solidFill>
                <a:schemeClr val="bg2"/>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u="none" strike="noStrike" kern="0" cap="none" spc="0" normalizeH="0" baseline="0" noProof="0" dirty="0">
                <a:ln>
                  <a:noFill/>
                </a:ln>
                <a:effectLst/>
                <a:uLnTx/>
                <a:uFillTx/>
                <a:latin typeface="Franklin Gothic Book" charset="0"/>
                <a:ea typeface="Franklin Gothic Book" charset="0"/>
                <a:cs typeface="Franklin Gothic Book" charset="0"/>
              </a:endParaRPr>
            </a:p>
          </p:txBody>
        </p:sp>
        <p:sp>
          <p:nvSpPr>
            <p:cNvPr id="17" name="Rectangle 16">
              <a:extLst>
                <a:ext uri="{FF2B5EF4-FFF2-40B4-BE49-F238E27FC236}">
                  <a16:creationId xmlns:a16="http://schemas.microsoft.com/office/drawing/2014/main" xmlns="" id="{07153050-3B9E-F643-B251-56DC861364E1}"/>
                </a:ext>
              </a:extLst>
            </p:cNvPr>
            <p:cNvSpPr/>
            <p:nvPr/>
          </p:nvSpPr>
          <p:spPr bwMode="gray">
            <a:xfrm>
              <a:off x="599440" y="3488980"/>
              <a:ext cx="5139880" cy="2888184"/>
            </a:xfrm>
            <a:prstGeom prst="rect">
              <a:avLst/>
            </a:prstGeom>
            <a:grpFill/>
            <a:ln w="12700" algn="ctr">
              <a:solidFill>
                <a:schemeClr val="bg2"/>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u="none" strike="noStrike" kern="0" cap="none" spc="0" normalizeH="0" baseline="0" noProof="0" dirty="0">
                <a:ln>
                  <a:noFill/>
                </a:ln>
                <a:effectLst/>
                <a:uLnTx/>
                <a:uFillTx/>
                <a:latin typeface="Franklin Gothic Book" charset="0"/>
                <a:ea typeface="Franklin Gothic Book" charset="0"/>
                <a:cs typeface="Franklin Gothic Book" charset="0"/>
              </a:endParaRPr>
            </a:p>
          </p:txBody>
        </p:sp>
        <p:sp>
          <p:nvSpPr>
            <p:cNvPr id="18" name="Rectangle 17">
              <a:extLst>
                <a:ext uri="{FF2B5EF4-FFF2-40B4-BE49-F238E27FC236}">
                  <a16:creationId xmlns:a16="http://schemas.microsoft.com/office/drawing/2014/main" xmlns="" id="{2A9B9612-7A8E-814B-BD80-81FD139C1958}"/>
                </a:ext>
              </a:extLst>
            </p:cNvPr>
            <p:cNvSpPr/>
            <p:nvPr/>
          </p:nvSpPr>
          <p:spPr bwMode="gray">
            <a:xfrm>
              <a:off x="5729159" y="600803"/>
              <a:ext cx="5139880" cy="2888184"/>
            </a:xfrm>
            <a:prstGeom prst="rect">
              <a:avLst/>
            </a:prstGeom>
            <a:grpFill/>
            <a:ln w="12700" algn="ctr">
              <a:solidFill>
                <a:schemeClr val="bg2"/>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u="none" strike="noStrike" kern="0" cap="none" spc="0" normalizeH="0" baseline="0" noProof="0" dirty="0">
                <a:ln>
                  <a:noFill/>
                </a:ln>
                <a:effectLst/>
                <a:uLnTx/>
                <a:uFillTx/>
                <a:latin typeface="Franklin Gothic Book" charset="0"/>
                <a:ea typeface="Franklin Gothic Book" charset="0"/>
                <a:cs typeface="Franklin Gothic Book" charset="0"/>
              </a:endParaRPr>
            </a:p>
          </p:txBody>
        </p:sp>
        <p:sp>
          <p:nvSpPr>
            <p:cNvPr id="19" name="Rectangle 18">
              <a:extLst>
                <a:ext uri="{FF2B5EF4-FFF2-40B4-BE49-F238E27FC236}">
                  <a16:creationId xmlns:a16="http://schemas.microsoft.com/office/drawing/2014/main" xmlns="" id="{04A11D63-4BEF-A34E-A754-CE5EC27A3163}"/>
                </a:ext>
              </a:extLst>
            </p:cNvPr>
            <p:cNvSpPr/>
            <p:nvPr/>
          </p:nvSpPr>
          <p:spPr bwMode="gray">
            <a:xfrm>
              <a:off x="5729159" y="3488980"/>
              <a:ext cx="5139880" cy="2888184"/>
            </a:xfrm>
            <a:prstGeom prst="rect">
              <a:avLst/>
            </a:prstGeom>
            <a:grpFill/>
            <a:ln w="12700" algn="ctr">
              <a:solidFill>
                <a:schemeClr val="bg2"/>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u="none" strike="noStrike" kern="0" cap="none" spc="0" normalizeH="0" baseline="0" noProof="0" dirty="0">
                <a:ln>
                  <a:noFill/>
                </a:ln>
                <a:effectLst/>
                <a:uLnTx/>
                <a:uFillTx/>
                <a:latin typeface="Franklin Gothic Book" charset="0"/>
                <a:ea typeface="Franklin Gothic Book" charset="0"/>
                <a:cs typeface="Franklin Gothic Book" charset="0"/>
              </a:endParaRPr>
            </a:p>
          </p:txBody>
        </p:sp>
      </p:grpSp>
      <p:grpSp>
        <p:nvGrpSpPr>
          <p:cNvPr id="20" name="Group 19">
            <a:extLst>
              <a:ext uri="{FF2B5EF4-FFF2-40B4-BE49-F238E27FC236}">
                <a16:creationId xmlns:a16="http://schemas.microsoft.com/office/drawing/2014/main" xmlns="" id="{4F3D4970-E2FC-F14B-B39C-8AB671838575}"/>
              </a:ext>
            </a:extLst>
          </p:cNvPr>
          <p:cNvGrpSpPr/>
          <p:nvPr/>
        </p:nvGrpSpPr>
        <p:grpSpPr>
          <a:xfrm>
            <a:off x="2449046" y="318584"/>
            <a:ext cx="4492367" cy="4492368"/>
            <a:chOff x="3291174" y="714967"/>
            <a:chExt cx="5548026" cy="5548026"/>
          </a:xfrm>
        </p:grpSpPr>
        <p:sp>
          <p:nvSpPr>
            <p:cNvPr id="21" name="Oval 20">
              <a:extLst>
                <a:ext uri="{FF2B5EF4-FFF2-40B4-BE49-F238E27FC236}">
                  <a16:creationId xmlns:a16="http://schemas.microsoft.com/office/drawing/2014/main" xmlns="" id="{F6725AED-D34B-0043-B5E8-44BFAEB64C82}"/>
                </a:ext>
              </a:extLst>
            </p:cNvPr>
            <p:cNvSpPr/>
            <p:nvPr/>
          </p:nvSpPr>
          <p:spPr bwMode="gray">
            <a:xfrm>
              <a:off x="3291174" y="714967"/>
              <a:ext cx="5548026" cy="5548026"/>
            </a:xfrm>
            <a:prstGeom prst="ellipse">
              <a:avLst/>
            </a:prstGeom>
            <a:noFill/>
            <a:ln w="9525"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u="none" strike="noStrike" kern="0" cap="none" spc="0" normalizeH="0" baseline="0" noProof="0" dirty="0">
                <a:ln>
                  <a:noFill/>
                </a:ln>
                <a:effectLst/>
                <a:uLnTx/>
                <a:uFillTx/>
                <a:latin typeface="Franklin Gothic Book" charset="0"/>
                <a:ea typeface="Franklin Gothic Book" charset="0"/>
                <a:cs typeface="Franklin Gothic Book" charset="0"/>
              </a:endParaRPr>
            </a:p>
          </p:txBody>
        </p:sp>
        <p:sp>
          <p:nvSpPr>
            <p:cNvPr id="22" name="Oval 21">
              <a:extLst>
                <a:ext uri="{FF2B5EF4-FFF2-40B4-BE49-F238E27FC236}">
                  <a16:creationId xmlns:a16="http://schemas.microsoft.com/office/drawing/2014/main" xmlns="" id="{7C33AD03-86FC-4041-BC05-B15A983160F3}"/>
                </a:ext>
              </a:extLst>
            </p:cNvPr>
            <p:cNvSpPr/>
            <p:nvPr/>
          </p:nvSpPr>
          <p:spPr bwMode="gray">
            <a:xfrm>
              <a:off x="3470287" y="894080"/>
              <a:ext cx="5189800" cy="5189800"/>
            </a:xfrm>
            <a:prstGeom prst="ellipse">
              <a:avLst/>
            </a:prstGeom>
            <a:noFill/>
            <a:ln w="9525"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u="none" strike="noStrike" kern="0" cap="none" spc="0" normalizeH="0" baseline="0" noProof="0" dirty="0">
                <a:ln>
                  <a:noFill/>
                </a:ln>
                <a:effectLst/>
                <a:uLnTx/>
                <a:uFillTx/>
                <a:latin typeface="Franklin Gothic Book" charset="0"/>
                <a:ea typeface="Franklin Gothic Book" charset="0"/>
                <a:cs typeface="Franklin Gothic Book" charset="0"/>
              </a:endParaRPr>
            </a:p>
          </p:txBody>
        </p:sp>
        <p:sp>
          <p:nvSpPr>
            <p:cNvPr id="23" name="Oval 22">
              <a:extLst>
                <a:ext uri="{FF2B5EF4-FFF2-40B4-BE49-F238E27FC236}">
                  <a16:creationId xmlns:a16="http://schemas.microsoft.com/office/drawing/2014/main" xmlns="" id="{CBA6E783-978E-0749-873D-78A6C7D33555}"/>
                </a:ext>
              </a:extLst>
            </p:cNvPr>
            <p:cNvSpPr/>
            <p:nvPr/>
          </p:nvSpPr>
          <p:spPr bwMode="gray">
            <a:xfrm>
              <a:off x="3745387" y="1169180"/>
              <a:ext cx="4639600" cy="4639600"/>
            </a:xfrm>
            <a:prstGeom prst="ellipse">
              <a:avLst/>
            </a:prstGeom>
            <a:noFill/>
            <a:ln w="9525"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u="none" strike="noStrike" kern="0" cap="none" spc="0" normalizeH="0" baseline="0" noProof="0" dirty="0">
                <a:ln>
                  <a:noFill/>
                </a:ln>
                <a:effectLst/>
                <a:uLnTx/>
                <a:uFillTx/>
                <a:latin typeface="Franklin Gothic Book" charset="0"/>
                <a:ea typeface="Franklin Gothic Book" charset="0"/>
                <a:cs typeface="Franklin Gothic Book" charset="0"/>
              </a:endParaRPr>
            </a:p>
          </p:txBody>
        </p:sp>
        <p:sp>
          <p:nvSpPr>
            <p:cNvPr id="24" name="Oval 23">
              <a:extLst>
                <a:ext uri="{FF2B5EF4-FFF2-40B4-BE49-F238E27FC236}">
                  <a16:creationId xmlns:a16="http://schemas.microsoft.com/office/drawing/2014/main" xmlns="" id="{27C7948B-7D08-CA42-97D4-8FA11A6435CE}"/>
                </a:ext>
              </a:extLst>
            </p:cNvPr>
            <p:cNvSpPr/>
            <p:nvPr/>
          </p:nvSpPr>
          <p:spPr bwMode="gray">
            <a:xfrm>
              <a:off x="4341274" y="1765068"/>
              <a:ext cx="3447826" cy="3447824"/>
            </a:xfrm>
            <a:prstGeom prst="ellipse">
              <a:avLst/>
            </a:prstGeom>
            <a:noFill/>
            <a:ln w="9525"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u="none" strike="noStrike" kern="0" cap="none" spc="0" normalizeH="0" baseline="0" noProof="0" dirty="0">
                <a:ln>
                  <a:noFill/>
                </a:ln>
                <a:effectLst/>
                <a:uLnTx/>
                <a:uFillTx/>
                <a:latin typeface="Franklin Gothic Book" charset="0"/>
                <a:ea typeface="Franklin Gothic Book" charset="0"/>
                <a:cs typeface="Franklin Gothic Book" charset="0"/>
              </a:endParaRPr>
            </a:p>
          </p:txBody>
        </p:sp>
      </p:grpSp>
      <p:sp>
        <p:nvSpPr>
          <p:cNvPr id="25" name="TextBox 24"/>
          <p:cNvSpPr txBox="1"/>
          <p:nvPr/>
        </p:nvSpPr>
        <p:spPr>
          <a:xfrm>
            <a:off x="3818165" y="226142"/>
            <a:ext cx="1771660" cy="430887"/>
          </a:xfrm>
          <a:prstGeom prst="rect">
            <a:avLst/>
          </a:prstGeom>
          <a:solidFill>
            <a:schemeClr val="bg2">
              <a:alpha val="60000"/>
            </a:schemeClr>
          </a:solidFill>
        </p:spPr>
        <p:txBody>
          <a:bodyPr wrap="square" lIns="91440" tIns="91440" rIns="91440" bIns="91440" rtlCol="0">
            <a:spAutoFit/>
          </a:bodyPr>
          <a:lstStyle/>
          <a:p>
            <a:pPr algn="ctr" fontAlgn="base">
              <a:spcBef>
                <a:spcPct val="50000"/>
              </a:spcBef>
              <a:spcAft>
                <a:spcPct val="0"/>
              </a:spcAft>
              <a:buClr>
                <a:srgbClr val="F0AB00"/>
              </a:buClr>
              <a:buSzPct val="80000"/>
            </a:pPr>
            <a:r>
              <a:rPr lang="en-US" sz="1600" kern="0" dirty="0">
                <a:latin typeface="+mn-lt"/>
                <a:ea typeface="Franklin Gothic Book" charset="0"/>
                <a:cs typeface="Franklin Gothic Book" charset="0"/>
              </a:rPr>
              <a:t>Emotional</a:t>
            </a:r>
          </a:p>
        </p:txBody>
      </p:sp>
      <p:sp>
        <p:nvSpPr>
          <p:cNvPr id="26" name="TextBox 25">
            <a:extLst>
              <a:ext uri="{FF2B5EF4-FFF2-40B4-BE49-F238E27FC236}">
                <a16:creationId xmlns:a16="http://schemas.microsoft.com/office/drawing/2014/main" xmlns="" id="{6F96FB3E-0A25-FA4A-9A59-10BCB6B224F8}"/>
              </a:ext>
            </a:extLst>
          </p:cNvPr>
          <p:cNvSpPr txBox="1"/>
          <p:nvPr/>
        </p:nvSpPr>
        <p:spPr>
          <a:xfrm>
            <a:off x="803263" y="2331329"/>
            <a:ext cx="1771660" cy="430887"/>
          </a:xfrm>
          <a:prstGeom prst="rect">
            <a:avLst/>
          </a:prstGeom>
          <a:solidFill>
            <a:schemeClr val="bg2">
              <a:alpha val="60000"/>
            </a:schemeClr>
          </a:solidFill>
        </p:spPr>
        <p:txBody>
          <a:bodyPr wrap="square" lIns="91440" tIns="91440" rIns="91440" bIns="91440" rtlCol="0">
            <a:spAutoFit/>
          </a:bodyPr>
          <a:lstStyle/>
          <a:p>
            <a:pPr algn="ctr" fontAlgn="base">
              <a:spcBef>
                <a:spcPct val="50000"/>
              </a:spcBef>
              <a:spcAft>
                <a:spcPct val="0"/>
              </a:spcAft>
              <a:buClr>
                <a:srgbClr val="F0AB00"/>
              </a:buClr>
              <a:buSzPct val="80000"/>
            </a:pPr>
            <a:r>
              <a:rPr lang="en-US" sz="1600" kern="0" dirty="0">
                <a:latin typeface="+mn-lt"/>
                <a:ea typeface="Franklin Gothic Book" charset="0"/>
                <a:cs typeface="Franklin Gothic Book" charset="0"/>
              </a:rPr>
              <a:t>Table Stakes</a:t>
            </a:r>
          </a:p>
        </p:txBody>
      </p:sp>
      <p:sp>
        <p:nvSpPr>
          <p:cNvPr id="27" name="TextBox 26">
            <a:extLst>
              <a:ext uri="{FF2B5EF4-FFF2-40B4-BE49-F238E27FC236}">
                <a16:creationId xmlns:a16="http://schemas.microsoft.com/office/drawing/2014/main" xmlns="" id="{7C490349-AD24-B448-82F6-DEE001FEA5E7}"/>
              </a:ext>
            </a:extLst>
          </p:cNvPr>
          <p:cNvSpPr txBox="1"/>
          <p:nvPr/>
        </p:nvSpPr>
        <p:spPr>
          <a:xfrm>
            <a:off x="6831565" y="2331329"/>
            <a:ext cx="1771660" cy="430887"/>
          </a:xfrm>
          <a:prstGeom prst="rect">
            <a:avLst/>
          </a:prstGeom>
          <a:solidFill>
            <a:schemeClr val="bg2">
              <a:alpha val="60000"/>
            </a:schemeClr>
          </a:solidFill>
        </p:spPr>
        <p:txBody>
          <a:bodyPr wrap="square" lIns="91440" tIns="91440" rIns="91440" bIns="91440" rtlCol="0">
            <a:spAutoFit/>
          </a:bodyPr>
          <a:lstStyle/>
          <a:p>
            <a:pPr algn="ctr" fontAlgn="base">
              <a:spcBef>
                <a:spcPct val="50000"/>
              </a:spcBef>
              <a:spcAft>
                <a:spcPct val="0"/>
              </a:spcAft>
              <a:buClr>
                <a:srgbClr val="F0AB00"/>
              </a:buClr>
              <a:buSzPct val="80000"/>
            </a:pPr>
            <a:r>
              <a:rPr lang="en-US" sz="1600" kern="0" dirty="0">
                <a:latin typeface="+mn-lt"/>
                <a:ea typeface="Franklin Gothic Book" charset="0"/>
                <a:cs typeface="Franklin Gothic Book" charset="0"/>
              </a:rPr>
              <a:t>Differentiating</a:t>
            </a:r>
          </a:p>
        </p:txBody>
      </p:sp>
      <p:sp>
        <p:nvSpPr>
          <p:cNvPr id="28" name="TextBox 27">
            <a:extLst>
              <a:ext uri="{FF2B5EF4-FFF2-40B4-BE49-F238E27FC236}">
                <a16:creationId xmlns:a16="http://schemas.microsoft.com/office/drawing/2014/main" xmlns="" id="{1CCAAE34-E61A-EE4F-8DE6-7057E15FED0B}"/>
              </a:ext>
            </a:extLst>
          </p:cNvPr>
          <p:cNvSpPr txBox="1"/>
          <p:nvPr/>
        </p:nvSpPr>
        <p:spPr>
          <a:xfrm>
            <a:off x="3818165" y="4471593"/>
            <a:ext cx="1771660" cy="430887"/>
          </a:xfrm>
          <a:prstGeom prst="rect">
            <a:avLst/>
          </a:prstGeom>
          <a:solidFill>
            <a:schemeClr val="bg2">
              <a:alpha val="60000"/>
            </a:schemeClr>
          </a:solidFill>
        </p:spPr>
        <p:txBody>
          <a:bodyPr wrap="square" lIns="91440" tIns="91440" rIns="91440" bIns="91440" rtlCol="0">
            <a:spAutoFit/>
          </a:bodyPr>
          <a:lstStyle/>
          <a:p>
            <a:pPr algn="ctr" fontAlgn="base">
              <a:spcBef>
                <a:spcPct val="50000"/>
              </a:spcBef>
              <a:spcAft>
                <a:spcPct val="0"/>
              </a:spcAft>
              <a:buClr>
                <a:srgbClr val="F0AB00"/>
              </a:buClr>
              <a:buSzPct val="80000"/>
            </a:pPr>
            <a:r>
              <a:rPr lang="en-US" sz="1600" kern="0" dirty="0">
                <a:latin typeface="+mn-lt"/>
                <a:ea typeface="Franklin Gothic Book" charset="0"/>
                <a:cs typeface="Franklin Gothic Book" charset="0"/>
              </a:rPr>
              <a:t>Functional</a:t>
            </a:r>
          </a:p>
        </p:txBody>
      </p:sp>
      <p:sp>
        <p:nvSpPr>
          <p:cNvPr id="32" name="Oval 31">
            <a:extLst>
              <a:ext uri="{FF2B5EF4-FFF2-40B4-BE49-F238E27FC236}">
                <a16:creationId xmlns:a16="http://schemas.microsoft.com/office/drawing/2014/main" xmlns="" id="{769B2BDC-6D6C-BE48-953C-F922BCC3D3BA}"/>
              </a:ext>
            </a:extLst>
          </p:cNvPr>
          <p:cNvSpPr>
            <a:spLocks noChangeAspect="1"/>
          </p:cNvSpPr>
          <p:nvPr/>
        </p:nvSpPr>
        <p:spPr bwMode="gray">
          <a:xfrm>
            <a:off x="3025314" y="3047279"/>
            <a:ext cx="1026626" cy="1026626"/>
          </a:xfrm>
          <a:prstGeom prst="ellipse">
            <a:avLst/>
          </a:prstGeom>
          <a:solidFill>
            <a:schemeClr val="accent1">
              <a:alpha val="60000"/>
            </a:schemeClr>
          </a:solidFill>
          <a:ln w="12700" algn="ctr">
            <a:solidFill>
              <a:schemeClr val="tx1"/>
            </a:solidFill>
            <a:miter lim="800000"/>
            <a:headEnd/>
            <a:tailEnd/>
          </a:ln>
        </p:spPr>
        <p:txBody>
          <a:bodyPr lIns="0" tIns="0" rIns="0" bIns="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US" sz="900" kern="0" dirty="0" smtClean="0">
                <a:latin typeface="+mj-lt"/>
                <a:ea typeface="Franklin Gothic Demi Cond" charset="0"/>
                <a:cs typeface="Franklin Gothic Demi Cond" charset="0"/>
              </a:rPr>
              <a:t>Fountain Partners:</a:t>
            </a:r>
            <a:br>
              <a:rPr lang="en-US" sz="900" kern="0" dirty="0" smtClean="0">
                <a:latin typeface="+mj-lt"/>
                <a:ea typeface="Franklin Gothic Demi Cond" charset="0"/>
                <a:cs typeface="Franklin Gothic Demi Cond" charset="0"/>
              </a:rPr>
            </a:br>
            <a:r>
              <a:rPr kumimoji="0" lang="en-US" sz="900" u="none" strike="noStrike" kern="0" cap="none" spc="0" normalizeH="0" baseline="0" noProof="0" dirty="0" smtClean="0">
                <a:ln>
                  <a:noFill/>
                </a:ln>
                <a:effectLst/>
                <a:uLnTx/>
                <a:uFillTx/>
                <a:latin typeface="+mn-lt"/>
                <a:ea typeface="Franklin Gothic Book" charset="0"/>
                <a:cs typeface="Franklin Gothic Book" charset="0"/>
              </a:rPr>
              <a:t>Experience</a:t>
            </a:r>
            <a:r>
              <a:rPr kumimoji="0" lang="en-US" sz="900" u="none" strike="noStrike" kern="0" cap="none" spc="0" normalizeH="0" noProof="0" dirty="0" smtClean="0">
                <a:ln>
                  <a:noFill/>
                </a:ln>
                <a:effectLst/>
                <a:uLnTx/>
                <a:uFillTx/>
                <a:latin typeface="+mn-lt"/>
                <a:ea typeface="Franklin Gothic Book" charset="0"/>
                <a:cs typeface="Franklin Gothic Book" charset="0"/>
              </a:rPr>
              <a:t> &amp; Simplicity</a:t>
            </a:r>
            <a:endParaRPr kumimoji="0" lang="en-US" sz="900" u="none" strike="noStrike" kern="0" cap="none" normalizeH="0" noProof="0" dirty="0">
              <a:ln>
                <a:noFill/>
              </a:ln>
              <a:effectLst/>
              <a:uLnTx/>
              <a:uFillTx/>
              <a:latin typeface="+mn-lt"/>
              <a:ea typeface="Franklin Gothic Book" charset="0"/>
              <a:cs typeface="Franklin Gothic Book" charset="0"/>
            </a:endParaRPr>
          </a:p>
        </p:txBody>
      </p:sp>
      <p:sp>
        <p:nvSpPr>
          <p:cNvPr id="40" name="Oval 39">
            <a:extLst>
              <a:ext uri="{FF2B5EF4-FFF2-40B4-BE49-F238E27FC236}">
                <a16:creationId xmlns:a16="http://schemas.microsoft.com/office/drawing/2014/main" xmlns="" id="{769B2BDC-6D6C-BE48-953C-F922BCC3D3BA}"/>
              </a:ext>
            </a:extLst>
          </p:cNvPr>
          <p:cNvSpPr>
            <a:spLocks noChangeAspect="1"/>
          </p:cNvSpPr>
          <p:nvPr/>
        </p:nvSpPr>
        <p:spPr bwMode="gray">
          <a:xfrm>
            <a:off x="3044434" y="2005982"/>
            <a:ext cx="1026626" cy="1026626"/>
          </a:xfrm>
          <a:prstGeom prst="ellipse">
            <a:avLst/>
          </a:prstGeom>
          <a:solidFill>
            <a:srgbClr val="00B0F0">
              <a:alpha val="40000"/>
            </a:srgbClr>
          </a:solidFill>
          <a:ln w="12700" algn="ctr">
            <a:solidFill>
              <a:schemeClr val="tx1"/>
            </a:solidFill>
            <a:miter lim="800000"/>
            <a:headEnd/>
            <a:tailEnd/>
          </a:ln>
        </p:spPr>
        <p:txBody>
          <a:bodyPr lIns="0" tIns="0" rIns="0" bIns="0" rtlCol="0" anchor="ctr"/>
          <a:lstStyle/>
          <a:p>
            <a:pPr>
              <a:spcBef>
                <a:spcPct val="50000"/>
              </a:spcBef>
              <a:buClr>
                <a:srgbClr val="F0AB00"/>
              </a:buClr>
              <a:buSzPct val="80000"/>
            </a:pPr>
            <a:r>
              <a:rPr kumimoji="0" lang="en-US" sz="900" u="none" strike="noStrike" kern="0" cap="none" spc="0" normalizeH="0" baseline="0" noProof="0" dirty="0" smtClean="0">
                <a:ln>
                  <a:noFill/>
                </a:ln>
                <a:effectLst/>
                <a:uLnTx/>
                <a:uFillTx/>
                <a:latin typeface="+mj-lt"/>
                <a:ea typeface="Franklin Gothic Demi Cond" charset="0"/>
                <a:cs typeface="Franklin Gothic Demi Cond" charset="0"/>
              </a:rPr>
              <a:t>Farnam</a:t>
            </a:r>
            <a:r>
              <a:rPr kumimoji="0" lang="en-US" sz="900" u="none" strike="noStrike" kern="0" cap="none" spc="0" normalizeH="0" noProof="0" dirty="0" smtClean="0">
                <a:ln>
                  <a:noFill/>
                </a:ln>
                <a:effectLst/>
                <a:uLnTx/>
                <a:uFillTx/>
                <a:latin typeface="+mj-lt"/>
                <a:ea typeface="Franklin Gothic Demi Cond" charset="0"/>
                <a:cs typeface="Franklin Gothic Demi Cond" charset="0"/>
              </a:rPr>
              <a:t> Street</a:t>
            </a:r>
            <a:r>
              <a:rPr kumimoji="0" lang="en-US" sz="900" u="none" strike="noStrike" kern="0" cap="none" spc="0" normalizeH="0" baseline="0" noProof="0" dirty="0" smtClean="0">
                <a:ln>
                  <a:noFill/>
                </a:ln>
                <a:effectLst/>
                <a:uLnTx/>
                <a:uFillTx/>
                <a:latin typeface="+mj-lt"/>
                <a:ea typeface="Franklin Gothic Demi Cond" charset="0"/>
                <a:cs typeface="Franklin Gothic Demi Cond" charset="0"/>
              </a:rPr>
              <a:t>:</a:t>
            </a:r>
            <a:r>
              <a:rPr kumimoji="0" lang="en-US" sz="900" u="none" strike="noStrike" kern="0" cap="none" spc="0" normalizeH="0" baseline="0" noProof="0" dirty="0">
                <a:ln>
                  <a:noFill/>
                </a:ln>
                <a:effectLst/>
                <a:uLnTx/>
                <a:uFillTx/>
                <a:latin typeface="Franklin Gothic Book" charset="0"/>
                <a:ea typeface="Franklin Gothic Book" charset="0"/>
                <a:cs typeface="Franklin Gothic Book" charset="0"/>
              </a:rPr>
              <a:t/>
            </a:r>
            <a:br>
              <a:rPr kumimoji="0" lang="en-US" sz="900" u="none" strike="noStrike" kern="0" cap="none" spc="0" normalizeH="0" baseline="0" noProof="0" dirty="0">
                <a:ln>
                  <a:noFill/>
                </a:ln>
                <a:effectLst/>
                <a:uLnTx/>
                <a:uFillTx/>
                <a:latin typeface="Franklin Gothic Book" charset="0"/>
                <a:ea typeface="Franklin Gothic Book" charset="0"/>
                <a:cs typeface="Franklin Gothic Book" charset="0"/>
              </a:rPr>
            </a:br>
            <a:r>
              <a:rPr lang="en-US" sz="900" dirty="0">
                <a:latin typeface="+mn-lt"/>
                <a:ea typeface="Franklin Gothic Book" charset="0"/>
                <a:cs typeface="Franklin Gothic Book" charset="0"/>
              </a:rPr>
              <a:t> </a:t>
            </a:r>
            <a:r>
              <a:rPr lang="en-US" sz="900" dirty="0" smtClean="0">
                <a:latin typeface="+mn-lt"/>
                <a:ea typeface="Franklin Gothic Book" charset="0"/>
                <a:cs typeface="Franklin Gothic Book" charset="0"/>
              </a:rPr>
              <a:t>Flexible Partner</a:t>
            </a:r>
            <a:endParaRPr kumimoji="0" lang="en-US" sz="900" u="none" strike="noStrike" kern="0" cap="none" normalizeH="0" noProof="0" dirty="0">
              <a:ln>
                <a:noFill/>
              </a:ln>
              <a:effectLst/>
              <a:uLnTx/>
              <a:uFillTx/>
              <a:latin typeface="+mn-lt"/>
              <a:ea typeface="Franklin Gothic Book" charset="0"/>
              <a:cs typeface="Franklin Gothic Book" charset="0"/>
            </a:endParaRPr>
          </a:p>
        </p:txBody>
      </p:sp>
      <p:sp>
        <p:nvSpPr>
          <p:cNvPr id="29" name="Oval 28">
            <a:extLst>
              <a:ext uri="{FF2B5EF4-FFF2-40B4-BE49-F238E27FC236}">
                <a16:creationId xmlns:a16="http://schemas.microsoft.com/office/drawing/2014/main" xmlns="" id="{769B2BDC-6D6C-BE48-953C-F922BCC3D3BA}"/>
              </a:ext>
            </a:extLst>
          </p:cNvPr>
          <p:cNvSpPr>
            <a:spLocks noChangeAspect="1"/>
          </p:cNvSpPr>
          <p:nvPr/>
        </p:nvSpPr>
        <p:spPr bwMode="gray">
          <a:xfrm>
            <a:off x="4833972" y="2623773"/>
            <a:ext cx="1026626" cy="1026626"/>
          </a:xfrm>
          <a:prstGeom prst="ellipse">
            <a:avLst/>
          </a:prstGeom>
          <a:solidFill>
            <a:srgbClr val="92D050">
              <a:alpha val="60000"/>
            </a:srgbClr>
          </a:solidFill>
          <a:ln w="12700" algn="ctr">
            <a:solidFill>
              <a:schemeClr val="tx1"/>
            </a:solidFill>
            <a:miter lim="800000"/>
            <a:headEnd/>
            <a:tailEnd/>
          </a:ln>
        </p:spPr>
        <p:txBody>
          <a:bodyPr lIns="0" tIns="0" rIns="0" bIns="0" rtlCol="0" anchor="ctr"/>
          <a:lstStyle/>
          <a:p>
            <a:pPr>
              <a:spcBef>
                <a:spcPct val="50000"/>
              </a:spcBef>
              <a:buClr>
                <a:srgbClr val="F0AB00"/>
              </a:buClr>
              <a:buSzPct val="80000"/>
            </a:pPr>
            <a:r>
              <a:rPr lang="en-US" sz="900" kern="0" dirty="0" smtClean="0">
                <a:latin typeface="+mj-lt"/>
                <a:ea typeface="Franklin Gothic Demi Cond" charset="0"/>
                <a:cs typeface="Franklin Gothic Demi Cond" charset="0"/>
              </a:rPr>
              <a:t>CCA:</a:t>
            </a:r>
            <a:r>
              <a:rPr kumimoji="0" lang="en-US" sz="900" u="none" strike="noStrike" kern="0" cap="none" spc="0" normalizeH="0" baseline="0" noProof="0" dirty="0">
                <a:ln>
                  <a:noFill/>
                </a:ln>
                <a:effectLst/>
                <a:uLnTx/>
                <a:uFillTx/>
                <a:latin typeface="Franklin Gothic Book" charset="0"/>
                <a:ea typeface="Franklin Gothic Book" charset="0"/>
                <a:cs typeface="Franklin Gothic Book" charset="0"/>
              </a:rPr>
              <a:t/>
            </a:r>
            <a:br>
              <a:rPr kumimoji="0" lang="en-US" sz="900" u="none" strike="noStrike" kern="0" cap="none" spc="0" normalizeH="0" baseline="0" noProof="0" dirty="0">
                <a:ln>
                  <a:noFill/>
                </a:ln>
                <a:effectLst/>
                <a:uLnTx/>
                <a:uFillTx/>
                <a:latin typeface="Franklin Gothic Book" charset="0"/>
                <a:ea typeface="Franklin Gothic Book" charset="0"/>
                <a:cs typeface="Franklin Gothic Book" charset="0"/>
              </a:rPr>
            </a:br>
            <a:r>
              <a:rPr lang="en-US" sz="900" kern="0" dirty="0" smtClean="0">
                <a:latin typeface="+mn-lt"/>
                <a:ea typeface="Franklin Gothic Book" charset="0"/>
                <a:cs typeface="Franklin Gothic Book" charset="0"/>
              </a:rPr>
              <a:t>Proven </a:t>
            </a:r>
            <a:br>
              <a:rPr lang="en-US" sz="900" kern="0" dirty="0" smtClean="0">
                <a:latin typeface="+mn-lt"/>
                <a:ea typeface="Franklin Gothic Book" charset="0"/>
                <a:cs typeface="Franklin Gothic Book" charset="0"/>
              </a:rPr>
            </a:br>
            <a:r>
              <a:rPr lang="en-US" sz="900" kern="0" dirty="0" smtClean="0">
                <a:latin typeface="+mn-lt"/>
                <a:ea typeface="Franklin Gothic Book" charset="0"/>
                <a:cs typeface="Franklin Gothic Book" charset="0"/>
              </a:rPr>
              <a:t>History</a:t>
            </a:r>
            <a:endParaRPr lang="en-US" sz="900" kern="0" dirty="0">
              <a:latin typeface="+mn-lt"/>
              <a:ea typeface="Franklin Gothic Book" charset="0"/>
              <a:cs typeface="Franklin Gothic Book" charset="0"/>
            </a:endParaRPr>
          </a:p>
        </p:txBody>
      </p:sp>
      <p:sp>
        <p:nvSpPr>
          <p:cNvPr id="39" name="Oval 38">
            <a:extLst>
              <a:ext uri="{FF2B5EF4-FFF2-40B4-BE49-F238E27FC236}">
                <a16:creationId xmlns:a16="http://schemas.microsoft.com/office/drawing/2014/main" xmlns="" id="{769B2BDC-6D6C-BE48-953C-F922BCC3D3BA}"/>
              </a:ext>
            </a:extLst>
          </p:cNvPr>
          <p:cNvSpPr>
            <a:spLocks noChangeAspect="1"/>
          </p:cNvSpPr>
          <p:nvPr/>
        </p:nvSpPr>
        <p:spPr bwMode="gray">
          <a:xfrm>
            <a:off x="4333479" y="1973602"/>
            <a:ext cx="1026626" cy="1026626"/>
          </a:xfrm>
          <a:prstGeom prst="ellipse">
            <a:avLst/>
          </a:prstGeom>
          <a:solidFill>
            <a:srgbClr val="FF0000">
              <a:alpha val="30000"/>
            </a:srgbClr>
          </a:solidFill>
          <a:ln w="12700" algn="ctr">
            <a:solidFill>
              <a:schemeClr val="tx1"/>
            </a:solidFill>
            <a:miter lim="800000"/>
            <a:headEnd/>
            <a:tailEnd/>
          </a:ln>
        </p:spPr>
        <p:txBody>
          <a:bodyPr lIns="0" tIns="0" rIns="0" bIns="0" rtlCol="0" anchor="ctr"/>
          <a:lstStyle/>
          <a:p>
            <a:pPr>
              <a:spcBef>
                <a:spcPct val="50000"/>
              </a:spcBef>
              <a:buClr>
                <a:srgbClr val="F0AB00"/>
              </a:buClr>
              <a:buSzPct val="80000"/>
            </a:pPr>
            <a:r>
              <a:rPr kumimoji="0" lang="en-US" sz="900" u="none" strike="noStrike" kern="0" cap="none" spc="0" normalizeH="0" baseline="0" noProof="0" dirty="0" smtClean="0">
                <a:ln>
                  <a:noFill/>
                </a:ln>
                <a:effectLst/>
                <a:uLnTx/>
                <a:uFillTx/>
                <a:latin typeface="+mj-lt"/>
                <a:ea typeface="Franklin Gothic Demi Cond" charset="0"/>
                <a:cs typeface="Franklin Gothic Demi Cond" charset="0"/>
              </a:rPr>
              <a:t>CSC:</a:t>
            </a:r>
            <a:r>
              <a:rPr kumimoji="0" lang="en-US" sz="900" u="none" strike="noStrike" kern="0" cap="none" spc="0" normalizeH="0" baseline="0" noProof="0" dirty="0">
                <a:ln>
                  <a:noFill/>
                </a:ln>
                <a:effectLst/>
                <a:uLnTx/>
                <a:uFillTx/>
                <a:latin typeface="Franklin Gothic Book" charset="0"/>
                <a:ea typeface="Franklin Gothic Book" charset="0"/>
                <a:cs typeface="Franklin Gothic Book" charset="0"/>
              </a:rPr>
              <a:t/>
            </a:r>
            <a:br>
              <a:rPr kumimoji="0" lang="en-US" sz="900" u="none" strike="noStrike" kern="0" cap="none" spc="0" normalizeH="0" baseline="0" noProof="0" dirty="0">
                <a:ln>
                  <a:noFill/>
                </a:ln>
                <a:effectLst/>
                <a:uLnTx/>
                <a:uFillTx/>
                <a:latin typeface="Franklin Gothic Book" charset="0"/>
                <a:ea typeface="Franklin Gothic Book" charset="0"/>
                <a:cs typeface="Franklin Gothic Book" charset="0"/>
              </a:rPr>
            </a:br>
            <a:r>
              <a:rPr lang="en-US" sz="900" dirty="0" smtClean="0">
                <a:latin typeface="+mn-lt"/>
                <a:ea typeface="Franklin Gothic Book" charset="0"/>
                <a:cs typeface="Franklin Gothic Book" charset="0"/>
              </a:rPr>
              <a:t>Total </a:t>
            </a:r>
            <a:br>
              <a:rPr lang="en-US" sz="900" dirty="0" smtClean="0">
                <a:latin typeface="+mn-lt"/>
                <a:ea typeface="Franklin Gothic Book" charset="0"/>
                <a:cs typeface="Franklin Gothic Book" charset="0"/>
              </a:rPr>
            </a:br>
            <a:r>
              <a:rPr lang="en-US" sz="900" dirty="0" smtClean="0">
                <a:latin typeface="+mn-lt"/>
                <a:ea typeface="Franklin Gothic Book" charset="0"/>
                <a:cs typeface="Franklin Gothic Book" charset="0"/>
              </a:rPr>
              <a:t>Solution</a:t>
            </a:r>
            <a:endParaRPr kumimoji="0" lang="en-US" sz="900" u="none" strike="noStrike" kern="0" cap="none" normalizeH="0" noProof="0" dirty="0">
              <a:ln>
                <a:noFill/>
              </a:ln>
              <a:effectLst/>
              <a:uLnTx/>
              <a:uFillTx/>
              <a:latin typeface="+mn-lt"/>
              <a:ea typeface="Franklin Gothic Book" charset="0"/>
              <a:cs typeface="Franklin Gothic Book" charset="0"/>
            </a:endParaRPr>
          </a:p>
        </p:txBody>
      </p:sp>
    </p:spTree>
    <p:extLst>
      <p:ext uri="{BB962C8B-B14F-4D97-AF65-F5344CB8AC3E}">
        <p14:creationId xmlns:p14="http://schemas.microsoft.com/office/powerpoint/2010/main" val="2103386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xmlns="" id="{FAE65A37-F928-3048-A75A-B66FC24DDD00}"/>
              </a:ext>
            </a:extLst>
          </p:cNvPr>
          <p:cNvGrpSpPr/>
          <p:nvPr/>
        </p:nvGrpSpPr>
        <p:grpSpPr>
          <a:xfrm>
            <a:off x="796000" y="226143"/>
            <a:ext cx="7807225" cy="4677256"/>
            <a:chOff x="599440" y="600803"/>
            <a:chExt cx="10269599" cy="5776361"/>
          </a:xfrm>
          <a:solidFill>
            <a:schemeClr val="tx2">
              <a:alpha val="35000"/>
            </a:schemeClr>
          </a:solidFill>
        </p:grpSpPr>
        <p:sp>
          <p:nvSpPr>
            <p:cNvPr id="16" name="Rectangle 15">
              <a:extLst>
                <a:ext uri="{FF2B5EF4-FFF2-40B4-BE49-F238E27FC236}">
                  <a16:creationId xmlns:a16="http://schemas.microsoft.com/office/drawing/2014/main" xmlns="" id="{46237477-B0EB-744B-914F-2DAF2C9F99FB}"/>
                </a:ext>
              </a:extLst>
            </p:cNvPr>
            <p:cNvSpPr/>
            <p:nvPr/>
          </p:nvSpPr>
          <p:spPr bwMode="gray">
            <a:xfrm>
              <a:off x="599440" y="600803"/>
              <a:ext cx="5139880" cy="2888184"/>
            </a:xfrm>
            <a:prstGeom prst="rect">
              <a:avLst/>
            </a:prstGeom>
            <a:grpFill/>
            <a:ln w="12700" algn="ctr">
              <a:solidFill>
                <a:schemeClr val="bg2"/>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u="none" strike="noStrike" kern="0" cap="none" spc="0" normalizeH="0" baseline="0" noProof="0" dirty="0">
                <a:ln>
                  <a:noFill/>
                </a:ln>
                <a:effectLst/>
                <a:uLnTx/>
                <a:uFillTx/>
                <a:latin typeface="Franklin Gothic Book" charset="0"/>
                <a:ea typeface="Franklin Gothic Book" charset="0"/>
                <a:cs typeface="Franklin Gothic Book" charset="0"/>
              </a:endParaRPr>
            </a:p>
          </p:txBody>
        </p:sp>
        <p:sp>
          <p:nvSpPr>
            <p:cNvPr id="17" name="Rectangle 16">
              <a:extLst>
                <a:ext uri="{FF2B5EF4-FFF2-40B4-BE49-F238E27FC236}">
                  <a16:creationId xmlns:a16="http://schemas.microsoft.com/office/drawing/2014/main" xmlns="" id="{07153050-3B9E-F643-B251-56DC861364E1}"/>
                </a:ext>
              </a:extLst>
            </p:cNvPr>
            <p:cNvSpPr/>
            <p:nvPr/>
          </p:nvSpPr>
          <p:spPr bwMode="gray">
            <a:xfrm>
              <a:off x="599440" y="3488980"/>
              <a:ext cx="5139880" cy="2888184"/>
            </a:xfrm>
            <a:prstGeom prst="rect">
              <a:avLst/>
            </a:prstGeom>
            <a:grpFill/>
            <a:ln w="12700" algn="ctr">
              <a:solidFill>
                <a:schemeClr val="bg2"/>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u="none" strike="noStrike" kern="0" cap="none" spc="0" normalizeH="0" baseline="0" noProof="0" dirty="0">
                <a:ln>
                  <a:noFill/>
                </a:ln>
                <a:effectLst/>
                <a:uLnTx/>
                <a:uFillTx/>
                <a:latin typeface="Franklin Gothic Book" charset="0"/>
                <a:ea typeface="Franklin Gothic Book" charset="0"/>
                <a:cs typeface="Franklin Gothic Book" charset="0"/>
              </a:endParaRPr>
            </a:p>
          </p:txBody>
        </p:sp>
        <p:sp>
          <p:nvSpPr>
            <p:cNvPr id="18" name="Rectangle 17">
              <a:extLst>
                <a:ext uri="{FF2B5EF4-FFF2-40B4-BE49-F238E27FC236}">
                  <a16:creationId xmlns:a16="http://schemas.microsoft.com/office/drawing/2014/main" xmlns="" id="{2A9B9612-7A8E-814B-BD80-81FD139C1958}"/>
                </a:ext>
              </a:extLst>
            </p:cNvPr>
            <p:cNvSpPr/>
            <p:nvPr/>
          </p:nvSpPr>
          <p:spPr bwMode="gray">
            <a:xfrm>
              <a:off x="5729159" y="600803"/>
              <a:ext cx="5139880" cy="2888184"/>
            </a:xfrm>
            <a:prstGeom prst="rect">
              <a:avLst/>
            </a:prstGeom>
            <a:grpFill/>
            <a:ln w="12700" algn="ctr">
              <a:solidFill>
                <a:schemeClr val="bg2"/>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u="none" strike="noStrike" kern="0" cap="none" spc="0" normalizeH="0" baseline="0" noProof="0" dirty="0">
                <a:ln>
                  <a:noFill/>
                </a:ln>
                <a:effectLst/>
                <a:uLnTx/>
                <a:uFillTx/>
                <a:latin typeface="Franklin Gothic Book" charset="0"/>
                <a:ea typeface="Franklin Gothic Book" charset="0"/>
                <a:cs typeface="Franklin Gothic Book" charset="0"/>
              </a:endParaRPr>
            </a:p>
          </p:txBody>
        </p:sp>
        <p:sp>
          <p:nvSpPr>
            <p:cNvPr id="19" name="Rectangle 18">
              <a:extLst>
                <a:ext uri="{FF2B5EF4-FFF2-40B4-BE49-F238E27FC236}">
                  <a16:creationId xmlns:a16="http://schemas.microsoft.com/office/drawing/2014/main" xmlns="" id="{04A11D63-4BEF-A34E-A754-CE5EC27A3163}"/>
                </a:ext>
              </a:extLst>
            </p:cNvPr>
            <p:cNvSpPr/>
            <p:nvPr/>
          </p:nvSpPr>
          <p:spPr bwMode="gray">
            <a:xfrm>
              <a:off x="5729159" y="3488980"/>
              <a:ext cx="5139880" cy="2888184"/>
            </a:xfrm>
            <a:prstGeom prst="rect">
              <a:avLst/>
            </a:prstGeom>
            <a:grpFill/>
            <a:ln w="12700" algn="ctr">
              <a:solidFill>
                <a:schemeClr val="bg2"/>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u="none" strike="noStrike" kern="0" cap="none" spc="0" normalizeH="0" baseline="0" noProof="0" dirty="0">
                <a:ln>
                  <a:noFill/>
                </a:ln>
                <a:effectLst/>
                <a:uLnTx/>
                <a:uFillTx/>
                <a:latin typeface="Franklin Gothic Book" charset="0"/>
                <a:ea typeface="Franklin Gothic Book" charset="0"/>
                <a:cs typeface="Franklin Gothic Book" charset="0"/>
              </a:endParaRPr>
            </a:p>
          </p:txBody>
        </p:sp>
      </p:grpSp>
      <p:grpSp>
        <p:nvGrpSpPr>
          <p:cNvPr id="20" name="Group 19">
            <a:extLst>
              <a:ext uri="{FF2B5EF4-FFF2-40B4-BE49-F238E27FC236}">
                <a16:creationId xmlns:a16="http://schemas.microsoft.com/office/drawing/2014/main" xmlns="" id="{4F3D4970-E2FC-F14B-B39C-8AB671838575}"/>
              </a:ext>
            </a:extLst>
          </p:cNvPr>
          <p:cNvGrpSpPr/>
          <p:nvPr/>
        </p:nvGrpSpPr>
        <p:grpSpPr>
          <a:xfrm>
            <a:off x="2449046" y="318584"/>
            <a:ext cx="4492367" cy="4492368"/>
            <a:chOff x="3291174" y="714967"/>
            <a:chExt cx="5548026" cy="5548026"/>
          </a:xfrm>
        </p:grpSpPr>
        <p:sp>
          <p:nvSpPr>
            <p:cNvPr id="21" name="Oval 20">
              <a:extLst>
                <a:ext uri="{FF2B5EF4-FFF2-40B4-BE49-F238E27FC236}">
                  <a16:creationId xmlns:a16="http://schemas.microsoft.com/office/drawing/2014/main" xmlns="" id="{F6725AED-D34B-0043-B5E8-44BFAEB64C82}"/>
                </a:ext>
              </a:extLst>
            </p:cNvPr>
            <p:cNvSpPr/>
            <p:nvPr/>
          </p:nvSpPr>
          <p:spPr bwMode="gray">
            <a:xfrm>
              <a:off x="3291174" y="714967"/>
              <a:ext cx="5548026" cy="5548026"/>
            </a:xfrm>
            <a:prstGeom prst="ellipse">
              <a:avLst/>
            </a:prstGeom>
            <a:noFill/>
            <a:ln w="9525"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u="none" strike="noStrike" kern="0" cap="none" spc="0" normalizeH="0" baseline="0" noProof="0" dirty="0">
                <a:ln>
                  <a:noFill/>
                </a:ln>
                <a:effectLst/>
                <a:uLnTx/>
                <a:uFillTx/>
                <a:latin typeface="Franklin Gothic Book" charset="0"/>
                <a:ea typeface="Franklin Gothic Book" charset="0"/>
                <a:cs typeface="Franklin Gothic Book" charset="0"/>
              </a:endParaRPr>
            </a:p>
          </p:txBody>
        </p:sp>
        <p:sp>
          <p:nvSpPr>
            <p:cNvPr id="22" name="Oval 21">
              <a:extLst>
                <a:ext uri="{FF2B5EF4-FFF2-40B4-BE49-F238E27FC236}">
                  <a16:creationId xmlns:a16="http://schemas.microsoft.com/office/drawing/2014/main" xmlns="" id="{7C33AD03-86FC-4041-BC05-B15A983160F3}"/>
                </a:ext>
              </a:extLst>
            </p:cNvPr>
            <p:cNvSpPr/>
            <p:nvPr/>
          </p:nvSpPr>
          <p:spPr bwMode="gray">
            <a:xfrm>
              <a:off x="3470287" y="894080"/>
              <a:ext cx="5189800" cy="5189800"/>
            </a:xfrm>
            <a:prstGeom prst="ellipse">
              <a:avLst/>
            </a:prstGeom>
            <a:noFill/>
            <a:ln w="9525"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u="none" strike="noStrike" kern="0" cap="none" spc="0" normalizeH="0" baseline="0" noProof="0" dirty="0">
                <a:ln>
                  <a:noFill/>
                </a:ln>
                <a:effectLst/>
                <a:uLnTx/>
                <a:uFillTx/>
                <a:latin typeface="Franklin Gothic Book" charset="0"/>
                <a:ea typeface="Franklin Gothic Book" charset="0"/>
                <a:cs typeface="Franklin Gothic Book" charset="0"/>
              </a:endParaRPr>
            </a:p>
          </p:txBody>
        </p:sp>
        <p:sp>
          <p:nvSpPr>
            <p:cNvPr id="23" name="Oval 22">
              <a:extLst>
                <a:ext uri="{FF2B5EF4-FFF2-40B4-BE49-F238E27FC236}">
                  <a16:creationId xmlns:a16="http://schemas.microsoft.com/office/drawing/2014/main" xmlns="" id="{CBA6E783-978E-0749-873D-78A6C7D33555}"/>
                </a:ext>
              </a:extLst>
            </p:cNvPr>
            <p:cNvSpPr/>
            <p:nvPr/>
          </p:nvSpPr>
          <p:spPr bwMode="gray">
            <a:xfrm>
              <a:off x="3745387" y="1169180"/>
              <a:ext cx="4639600" cy="4639600"/>
            </a:xfrm>
            <a:prstGeom prst="ellipse">
              <a:avLst/>
            </a:prstGeom>
            <a:noFill/>
            <a:ln w="9525"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u="none" strike="noStrike" kern="0" cap="none" spc="0" normalizeH="0" baseline="0" noProof="0" dirty="0">
                <a:ln>
                  <a:noFill/>
                </a:ln>
                <a:effectLst/>
                <a:uLnTx/>
                <a:uFillTx/>
                <a:latin typeface="Franklin Gothic Book" charset="0"/>
                <a:ea typeface="Franklin Gothic Book" charset="0"/>
                <a:cs typeface="Franklin Gothic Book" charset="0"/>
              </a:endParaRPr>
            </a:p>
          </p:txBody>
        </p:sp>
        <p:sp>
          <p:nvSpPr>
            <p:cNvPr id="24" name="Oval 23">
              <a:extLst>
                <a:ext uri="{FF2B5EF4-FFF2-40B4-BE49-F238E27FC236}">
                  <a16:creationId xmlns:a16="http://schemas.microsoft.com/office/drawing/2014/main" xmlns="" id="{27C7948B-7D08-CA42-97D4-8FA11A6435CE}"/>
                </a:ext>
              </a:extLst>
            </p:cNvPr>
            <p:cNvSpPr/>
            <p:nvPr/>
          </p:nvSpPr>
          <p:spPr bwMode="gray">
            <a:xfrm>
              <a:off x="4341274" y="1765068"/>
              <a:ext cx="3447826" cy="3447824"/>
            </a:xfrm>
            <a:prstGeom prst="ellipse">
              <a:avLst/>
            </a:prstGeom>
            <a:noFill/>
            <a:ln w="9525"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u="none" strike="noStrike" kern="0" cap="none" spc="0" normalizeH="0" baseline="0" noProof="0" dirty="0">
                <a:ln>
                  <a:noFill/>
                </a:ln>
                <a:effectLst/>
                <a:uLnTx/>
                <a:uFillTx/>
                <a:latin typeface="Franklin Gothic Book" charset="0"/>
                <a:ea typeface="Franklin Gothic Book" charset="0"/>
                <a:cs typeface="Franklin Gothic Book" charset="0"/>
              </a:endParaRPr>
            </a:p>
          </p:txBody>
        </p:sp>
      </p:grpSp>
      <p:sp>
        <p:nvSpPr>
          <p:cNvPr id="25" name="TextBox 24"/>
          <p:cNvSpPr txBox="1"/>
          <p:nvPr/>
        </p:nvSpPr>
        <p:spPr>
          <a:xfrm>
            <a:off x="3818165" y="226142"/>
            <a:ext cx="1771660" cy="430887"/>
          </a:xfrm>
          <a:prstGeom prst="rect">
            <a:avLst/>
          </a:prstGeom>
          <a:solidFill>
            <a:schemeClr val="bg2">
              <a:alpha val="60000"/>
            </a:schemeClr>
          </a:solidFill>
        </p:spPr>
        <p:txBody>
          <a:bodyPr wrap="square" lIns="91440" tIns="91440" rIns="91440" bIns="91440" rtlCol="0">
            <a:spAutoFit/>
          </a:bodyPr>
          <a:lstStyle/>
          <a:p>
            <a:pPr algn="ctr" fontAlgn="base">
              <a:spcBef>
                <a:spcPct val="50000"/>
              </a:spcBef>
              <a:spcAft>
                <a:spcPct val="0"/>
              </a:spcAft>
              <a:buClr>
                <a:srgbClr val="F0AB00"/>
              </a:buClr>
              <a:buSzPct val="80000"/>
            </a:pPr>
            <a:r>
              <a:rPr lang="en-US" sz="1600" kern="0" dirty="0">
                <a:latin typeface="+mn-lt"/>
                <a:ea typeface="Franklin Gothic Book" charset="0"/>
                <a:cs typeface="Franklin Gothic Book" charset="0"/>
              </a:rPr>
              <a:t>Emotional</a:t>
            </a:r>
          </a:p>
        </p:txBody>
      </p:sp>
      <p:sp>
        <p:nvSpPr>
          <p:cNvPr id="26" name="TextBox 25">
            <a:extLst>
              <a:ext uri="{FF2B5EF4-FFF2-40B4-BE49-F238E27FC236}">
                <a16:creationId xmlns:a16="http://schemas.microsoft.com/office/drawing/2014/main" xmlns="" id="{6F96FB3E-0A25-FA4A-9A59-10BCB6B224F8}"/>
              </a:ext>
            </a:extLst>
          </p:cNvPr>
          <p:cNvSpPr txBox="1"/>
          <p:nvPr/>
        </p:nvSpPr>
        <p:spPr>
          <a:xfrm>
            <a:off x="803263" y="2331329"/>
            <a:ext cx="1771660" cy="430887"/>
          </a:xfrm>
          <a:prstGeom prst="rect">
            <a:avLst/>
          </a:prstGeom>
          <a:solidFill>
            <a:schemeClr val="bg2">
              <a:alpha val="60000"/>
            </a:schemeClr>
          </a:solidFill>
        </p:spPr>
        <p:txBody>
          <a:bodyPr wrap="square" lIns="91440" tIns="91440" rIns="91440" bIns="91440" rtlCol="0">
            <a:spAutoFit/>
          </a:bodyPr>
          <a:lstStyle/>
          <a:p>
            <a:pPr algn="ctr" fontAlgn="base">
              <a:spcBef>
                <a:spcPct val="50000"/>
              </a:spcBef>
              <a:spcAft>
                <a:spcPct val="0"/>
              </a:spcAft>
              <a:buClr>
                <a:srgbClr val="F0AB00"/>
              </a:buClr>
              <a:buSzPct val="80000"/>
            </a:pPr>
            <a:r>
              <a:rPr lang="en-US" sz="1600" kern="0" dirty="0">
                <a:latin typeface="+mn-lt"/>
                <a:ea typeface="Franklin Gothic Book" charset="0"/>
                <a:cs typeface="Franklin Gothic Book" charset="0"/>
              </a:rPr>
              <a:t>Table Stakes</a:t>
            </a:r>
          </a:p>
        </p:txBody>
      </p:sp>
      <p:sp>
        <p:nvSpPr>
          <p:cNvPr id="27" name="TextBox 26">
            <a:extLst>
              <a:ext uri="{FF2B5EF4-FFF2-40B4-BE49-F238E27FC236}">
                <a16:creationId xmlns:a16="http://schemas.microsoft.com/office/drawing/2014/main" xmlns="" id="{7C490349-AD24-B448-82F6-DEE001FEA5E7}"/>
              </a:ext>
            </a:extLst>
          </p:cNvPr>
          <p:cNvSpPr txBox="1"/>
          <p:nvPr/>
        </p:nvSpPr>
        <p:spPr>
          <a:xfrm>
            <a:off x="6831565" y="2331329"/>
            <a:ext cx="1771660" cy="430887"/>
          </a:xfrm>
          <a:prstGeom prst="rect">
            <a:avLst/>
          </a:prstGeom>
          <a:solidFill>
            <a:schemeClr val="bg2">
              <a:alpha val="60000"/>
            </a:schemeClr>
          </a:solidFill>
        </p:spPr>
        <p:txBody>
          <a:bodyPr wrap="square" lIns="91440" tIns="91440" rIns="91440" bIns="91440" rtlCol="0">
            <a:spAutoFit/>
          </a:bodyPr>
          <a:lstStyle/>
          <a:p>
            <a:pPr algn="ctr" fontAlgn="base">
              <a:spcBef>
                <a:spcPct val="50000"/>
              </a:spcBef>
              <a:spcAft>
                <a:spcPct val="0"/>
              </a:spcAft>
              <a:buClr>
                <a:srgbClr val="F0AB00"/>
              </a:buClr>
              <a:buSzPct val="80000"/>
            </a:pPr>
            <a:r>
              <a:rPr lang="en-US" sz="1600" kern="0" dirty="0">
                <a:latin typeface="+mn-lt"/>
                <a:ea typeface="Franklin Gothic Book" charset="0"/>
                <a:cs typeface="Franklin Gothic Book" charset="0"/>
              </a:rPr>
              <a:t>Differentiating</a:t>
            </a:r>
          </a:p>
        </p:txBody>
      </p:sp>
      <p:sp>
        <p:nvSpPr>
          <p:cNvPr id="28" name="TextBox 27">
            <a:extLst>
              <a:ext uri="{FF2B5EF4-FFF2-40B4-BE49-F238E27FC236}">
                <a16:creationId xmlns:a16="http://schemas.microsoft.com/office/drawing/2014/main" xmlns="" id="{1CCAAE34-E61A-EE4F-8DE6-7057E15FED0B}"/>
              </a:ext>
            </a:extLst>
          </p:cNvPr>
          <p:cNvSpPr txBox="1"/>
          <p:nvPr/>
        </p:nvSpPr>
        <p:spPr>
          <a:xfrm>
            <a:off x="3818165" y="4471593"/>
            <a:ext cx="1771660" cy="430887"/>
          </a:xfrm>
          <a:prstGeom prst="rect">
            <a:avLst/>
          </a:prstGeom>
          <a:solidFill>
            <a:schemeClr val="bg2">
              <a:alpha val="60000"/>
            </a:schemeClr>
          </a:solidFill>
        </p:spPr>
        <p:txBody>
          <a:bodyPr wrap="square" lIns="91440" tIns="91440" rIns="91440" bIns="91440" rtlCol="0">
            <a:spAutoFit/>
          </a:bodyPr>
          <a:lstStyle/>
          <a:p>
            <a:pPr algn="ctr" fontAlgn="base">
              <a:spcBef>
                <a:spcPct val="50000"/>
              </a:spcBef>
              <a:spcAft>
                <a:spcPct val="0"/>
              </a:spcAft>
              <a:buClr>
                <a:srgbClr val="F0AB00"/>
              </a:buClr>
              <a:buSzPct val="80000"/>
            </a:pPr>
            <a:r>
              <a:rPr lang="en-US" sz="1600" kern="0" dirty="0">
                <a:latin typeface="+mn-lt"/>
                <a:ea typeface="Franklin Gothic Book" charset="0"/>
                <a:cs typeface="Franklin Gothic Book" charset="0"/>
              </a:rPr>
              <a:t>Functional</a:t>
            </a:r>
          </a:p>
        </p:txBody>
      </p:sp>
      <p:sp>
        <p:nvSpPr>
          <p:cNvPr id="32" name="Oval 31">
            <a:extLst>
              <a:ext uri="{FF2B5EF4-FFF2-40B4-BE49-F238E27FC236}">
                <a16:creationId xmlns:a16="http://schemas.microsoft.com/office/drawing/2014/main" xmlns="" id="{769B2BDC-6D6C-BE48-953C-F922BCC3D3BA}"/>
              </a:ext>
            </a:extLst>
          </p:cNvPr>
          <p:cNvSpPr>
            <a:spLocks noChangeAspect="1"/>
          </p:cNvSpPr>
          <p:nvPr/>
        </p:nvSpPr>
        <p:spPr bwMode="gray">
          <a:xfrm>
            <a:off x="3025314" y="3047279"/>
            <a:ext cx="1026626" cy="1026626"/>
          </a:xfrm>
          <a:prstGeom prst="ellipse">
            <a:avLst/>
          </a:prstGeom>
          <a:solidFill>
            <a:schemeClr val="accent1">
              <a:alpha val="60000"/>
            </a:schemeClr>
          </a:solidFill>
          <a:ln w="12700" algn="ctr">
            <a:solidFill>
              <a:schemeClr val="tx1"/>
            </a:solidFill>
            <a:miter lim="800000"/>
            <a:headEnd/>
            <a:tailEnd/>
          </a:ln>
        </p:spPr>
        <p:txBody>
          <a:bodyPr lIns="0" tIns="0" rIns="0" bIns="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US" sz="900" kern="0" dirty="0" smtClean="0">
                <a:latin typeface="+mj-lt"/>
                <a:ea typeface="Franklin Gothic Demi Cond" charset="0"/>
                <a:cs typeface="Franklin Gothic Demi Cond" charset="0"/>
              </a:rPr>
              <a:t>Fountain Partners:</a:t>
            </a:r>
            <a:br>
              <a:rPr lang="en-US" sz="900" kern="0" dirty="0" smtClean="0">
                <a:latin typeface="+mj-lt"/>
                <a:ea typeface="Franklin Gothic Demi Cond" charset="0"/>
                <a:cs typeface="Franklin Gothic Demi Cond" charset="0"/>
              </a:rPr>
            </a:br>
            <a:r>
              <a:rPr kumimoji="0" lang="en-US" sz="900" u="none" strike="noStrike" kern="0" cap="none" spc="0" normalizeH="0" baseline="0" noProof="0" dirty="0" smtClean="0">
                <a:ln>
                  <a:noFill/>
                </a:ln>
                <a:effectLst/>
                <a:uLnTx/>
                <a:uFillTx/>
                <a:latin typeface="+mn-lt"/>
                <a:ea typeface="Franklin Gothic Book" charset="0"/>
                <a:cs typeface="Franklin Gothic Book" charset="0"/>
              </a:rPr>
              <a:t>Experience</a:t>
            </a:r>
            <a:r>
              <a:rPr kumimoji="0" lang="en-US" sz="900" u="none" strike="noStrike" kern="0" cap="none" spc="0" normalizeH="0" noProof="0" dirty="0" smtClean="0">
                <a:ln>
                  <a:noFill/>
                </a:ln>
                <a:effectLst/>
                <a:uLnTx/>
                <a:uFillTx/>
                <a:latin typeface="+mn-lt"/>
                <a:ea typeface="Franklin Gothic Book" charset="0"/>
                <a:cs typeface="Franklin Gothic Book" charset="0"/>
              </a:rPr>
              <a:t> &amp; Simplicity</a:t>
            </a:r>
            <a:endParaRPr kumimoji="0" lang="en-US" sz="900" u="none" strike="noStrike" kern="0" cap="none" normalizeH="0" noProof="0" dirty="0">
              <a:ln>
                <a:noFill/>
              </a:ln>
              <a:effectLst/>
              <a:uLnTx/>
              <a:uFillTx/>
              <a:latin typeface="+mn-lt"/>
              <a:ea typeface="Franklin Gothic Book" charset="0"/>
              <a:cs typeface="Franklin Gothic Book" charset="0"/>
            </a:endParaRPr>
          </a:p>
        </p:txBody>
      </p:sp>
      <p:sp>
        <p:nvSpPr>
          <p:cNvPr id="40" name="Oval 39">
            <a:extLst>
              <a:ext uri="{FF2B5EF4-FFF2-40B4-BE49-F238E27FC236}">
                <a16:creationId xmlns:a16="http://schemas.microsoft.com/office/drawing/2014/main" xmlns="" id="{769B2BDC-6D6C-BE48-953C-F922BCC3D3BA}"/>
              </a:ext>
            </a:extLst>
          </p:cNvPr>
          <p:cNvSpPr>
            <a:spLocks noChangeAspect="1"/>
          </p:cNvSpPr>
          <p:nvPr/>
        </p:nvSpPr>
        <p:spPr bwMode="gray">
          <a:xfrm>
            <a:off x="3044434" y="2005982"/>
            <a:ext cx="1026626" cy="1026626"/>
          </a:xfrm>
          <a:prstGeom prst="ellipse">
            <a:avLst/>
          </a:prstGeom>
          <a:solidFill>
            <a:srgbClr val="00B0F0">
              <a:alpha val="40000"/>
            </a:srgbClr>
          </a:solidFill>
          <a:ln w="12700" algn="ctr">
            <a:solidFill>
              <a:schemeClr val="tx1"/>
            </a:solidFill>
            <a:miter lim="800000"/>
            <a:headEnd/>
            <a:tailEnd/>
          </a:ln>
        </p:spPr>
        <p:txBody>
          <a:bodyPr lIns="0" tIns="0" rIns="0" bIns="0" rtlCol="0" anchor="ctr"/>
          <a:lstStyle/>
          <a:p>
            <a:pPr>
              <a:spcBef>
                <a:spcPct val="50000"/>
              </a:spcBef>
              <a:buClr>
                <a:srgbClr val="F0AB00"/>
              </a:buClr>
              <a:buSzPct val="80000"/>
            </a:pPr>
            <a:r>
              <a:rPr kumimoji="0" lang="en-US" sz="900" u="none" strike="noStrike" kern="0" cap="none" spc="0" normalizeH="0" baseline="0" noProof="0" dirty="0" smtClean="0">
                <a:ln>
                  <a:noFill/>
                </a:ln>
                <a:effectLst/>
                <a:uLnTx/>
                <a:uFillTx/>
                <a:latin typeface="+mj-lt"/>
                <a:ea typeface="Franklin Gothic Demi Cond" charset="0"/>
                <a:cs typeface="Franklin Gothic Demi Cond" charset="0"/>
              </a:rPr>
              <a:t>Farnam</a:t>
            </a:r>
            <a:r>
              <a:rPr kumimoji="0" lang="en-US" sz="900" u="none" strike="noStrike" kern="0" cap="none" spc="0" normalizeH="0" noProof="0" dirty="0" smtClean="0">
                <a:ln>
                  <a:noFill/>
                </a:ln>
                <a:effectLst/>
                <a:uLnTx/>
                <a:uFillTx/>
                <a:latin typeface="+mj-lt"/>
                <a:ea typeface="Franklin Gothic Demi Cond" charset="0"/>
                <a:cs typeface="Franklin Gothic Demi Cond" charset="0"/>
              </a:rPr>
              <a:t> Street</a:t>
            </a:r>
            <a:r>
              <a:rPr kumimoji="0" lang="en-US" sz="900" u="none" strike="noStrike" kern="0" cap="none" spc="0" normalizeH="0" baseline="0" noProof="0" dirty="0" smtClean="0">
                <a:ln>
                  <a:noFill/>
                </a:ln>
                <a:effectLst/>
                <a:uLnTx/>
                <a:uFillTx/>
                <a:latin typeface="+mj-lt"/>
                <a:ea typeface="Franklin Gothic Demi Cond" charset="0"/>
                <a:cs typeface="Franklin Gothic Demi Cond" charset="0"/>
              </a:rPr>
              <a:t>:</a:t>
            </a:r>
            <a:r>
              <a:rPr kumimoji="0" lang="en-US" sz="900" u="none" strike="noStrike" kern="0" cap="none" spc="0" normalizeH="0" baseline="0" noProof="0" dirty="0">
                <a:ln>
                  <a:noFill/>
                </a:ln>
                <a:effectLst/>
                <a:uLnTx/>
                <a:uFillTx/>
                <a:latin typeface="Franklin Gothic Book" charset="0"/>
                <a:ea typeface="Franklin Gothic Book" charset="0"/>
                <a:cs typeface="Franklin Gothic Book" charset="0"/>
              </a:rPr>
              <a:t/>
            </a:r>
            <a:br>
              <a:rPr kumimoji="0" lang="en-US" sz="900" u="none" strike="noStrike" kern="0" cap="none" spc="0" normalizeH="0" baseline="0" noProof="0" dirty="0">
                <a:ln>
                  <a:noFill/>
                </a:ln>
                <a:effectLst/>
                <a:uLnTx/>
                <a:uFillTx/>
                <a:latin typeface="Franklin Gothic Book" charset="0"/>
                <a:ea typeface="Franklin Gothic Book" charset="0"/>
                <a:cs typeface="Franklin Gothic Book" charset="0"/>
              </a:rPr>
            </a:br>
            <a:r>
              <a:rPr lang="en-US" sz="900" dirty="0">
                <a:latin typeface="+mn-lt"/>
                <a:ea typeface="Franklin Gothic Book" charset="0"/>
                <a:cs typeface="Franklin Gothic Book" charset="0"/>
              </a:rPr>
              <a:t> </a:t>
            </a:r>
            <a:r>
              <a:rPr lang="en-US" sz="900" dirty="0" smtClean="0">
                <a:latin typeface="+mn-lt"/>
                <a:ea typeface="Franklin Gothic Book" charset="0"/>
                <a:cs typeface="Franklin Gothic Book" charset="0"/>
              </a:rPr>
              <a:t>Flexible Partner</a:t>
            </a:r>
            <a:endParaRPr kumimoji="0" lang="en-US" sz="900" u="none" strike="noStrike" kern="0" cap="none" normalizeH="0" noProof="0" dirty="0">
              <a:ln>
                <a:noFill/>
              </a:ln>
              <a:effectLst/>
              <a:uLnTx/>
              <a:uFillTx/>
              <a:latin typeface="+mn-lt"/>
              <a:ea typeface="Franklin Gothic Book" charset="0"/>
              <a:cs typeface="Franklin Gothic Book" charset="0"/>
            </a:endParaRPr>
          </a:p>
        </p:txBody>
      </p:sp>
      <p:sp>
        <p:nvSpPr>
          <p:cNvPr id="29" name="Oval 28">
            <a:extLst>
              <a:ext uri="{FF2B5EF4-FFF2-40B4-BE49-F238E27FC236}">
                <a16:creationId xmlns:a16="http://schemas.microsoft.com/office/drawing/2014/main" xmlns="" id="{769B2BDC-6D6C-BE48-953C-F922BCC3D3BA}"/>
              </a:ext>
            </a:extLst>
          </p:cNvPr>
          <p:cNvSpPr>
            <a:spLocks noChangeAspect="1"/>
          </p:cNvSpPr>
          <p:nvPr/>
        </p:nvSpPr>
        <p:spPr bwMode="gray">
          <a:xfrm>
            <a:off x="4833972" y="2623773"/>
            <a:ext cx="1026626" cy="1026626"/>
          </a:xfrm>
          <a:prstGeom prst="ellipse">
            <a:avLst/>
          </a:prstGeom>
          <a:solidFill>
            <a:srgbClr val="92D050">
              <a:alpha val="60000"/>
            </a:srgbClr>
          </a:solidFill>
          <a:ln w="12700" algn="ctr">
            <a:solidFill>
              <a:schemeClr val="tx1"/>
            </a:solidFill>
            <a:miter lim="800000"/>
            <a:headEnd/>
            <a:tailEnd/>
          </a:ln>
        </p:spPr>
        <p:txBody>
          <a:bodyPr lIns="0" tIns="0" rIns="0" bIns="0" rtlCol="0" anchor="ctr"/>
          <a:lstStyle/>
          <a:p>
            <a:pPr>
              <a:spcBef>
                <a:spcPct val="50000"/>
              </a:spcBef>
              <a:buClr>
                <a:srgbClr val="F0AB00"/>
              </a:buClr>
              <a:buSzPct val="80000"/>
            </a:pPr>
            <a:r>
              <a:rPr lang="en-US" sz="900" kern="0" dirty="0" smtClean="0">
                <a:latin typeface="+mj-lt"/>
                <a:ea typeface="Franklin Gothic Demi Cond" charset="0"/>
                <a:cs typeface="Franklin Gothic Demi Cond" charset="0"/>
              </a:rPr>
              <a:t>CCA:</a:t>
            </a:r>
            <a:r>
              <a:rPr kumimoji="0" lang="en-US" sz="900" u="none" strike="noStrike" kern="0" cap="none" spc="0" normalizeH="0" baseline="0" noProof="0" dirty="0">
                <a:ln>
                  <a:noFill/>
                </a:ln>
                <a:effectLst/>
                <a:uLnTx/>
                <a:uFillTx/>
                <a:latin typeface="Franklin Gothic Book" charset="0"/>
                <a:ea typeface="Franklin Gothic Book" charset="0"/>
                <a:cs typeface="Franklin Gothic Book" charset="0"/>
              </a:rPr>
              <a:t/>
            </a:r>
            <a:br>
              <a:rPr kumimoji="0" lang="en-US" sz="900" u="none" strike="noStrike" kern="0" cap="none" spc="0" normalizeH="0" baseline="0" noProof="0" dirty="0">
                <a:ln>
                  <a:noFill/>
                </a:ln>
                <a:effectLst/>
                <a:uLnTx/>
                <a:uFillTx/>
                <a:latin typeface="Franklin Gothic Book" charset="0"/>
                <a:ea typeface="Franklin Gothic Book" charset="0"/>
                <a:cs typeface="Franklin Gothic Book" charset="0"/>
              </a:rPr>
            </a:br>
            <a:r>
              <a:rPr lang="en-US" sz="900" kern="0" dirty="0" smtClean="0">
                <a:latin typeface="+mn-lt"/>
                <a:ea typeface="Franklin Gothic Book" charset="0"/>
                <a:cs typeface="Franklin Gothic Book" charset="0"/>
              </a:rPr>
              <a:t>Proven </a:t>
            </a:r>
            <a:br>
              <a:rPr lang="en-US" sz="900" kern="0" dirty="0" smtClean="0">
                <a:latin typeface="+mn-lt"/>
                <a:ea typeface="Franklin Gothic Book" charset="0"/>
                <a:cs typeface="Franklin Gothic Book" charset="0"/>
              </a:rPr>
            </a:br>
            <a:r>
              <a:rPr lang="en-US" sz="900" kern="0" dirty="0" smtClean="0">
                <a:latin typeface="+mn-lt"/>
                <a:ea typeface="Franklin Gothic Book" charset="0"/>
                <a:cs typeface="Franklin Gothic Book" charset="0"/>
              </a:rPr>
              <a:t>History</a:t>
            </a:r>
            <a:endParaRPr lang="en-US" sz="900" kern="0" dirty="0">
              <a:latin typeface="+mn-lt"/>
              <a:ea typeface="Franklin Gothic Book" charset="0"/>
              <a:cs typeface="Franklin Gothic Book" charset="0"/>
            </a:endParaRPr>
          </a:p>
        </p:txBody>
      </p:sp>
      <p:sp>
        <p:nvSpPr>
          <p:cNvPr id="30" name="Oval 29">
            <a:extLst>
              <a:ext uri="{FF2B5EF4-FFF2-40B4-BE49-F238E27FC236}">
                <a16:creationId xmlns:a16="http://schemas.microsoft.com/office/drawing/2014/main" xmlns="" id="{E476D522-FA2F-1A40-B501-E29CB534D999}"/>
              </a:ext>
            </a:extLst>
          </p:cNvPr>
          <p:cNvSpPr>
            <a:spLocks noChangeAspect="1"/>
          </p:cNvSpPr>
          <p:nvPr/>
        </p:nvSpPr>
        <p:spPr bwMode="gray">
          <a:xfrm>
            <a:off x="4858784" y="708222"/>
            <a:ext cx="1024128" cy="1024128"/>
          </a:xfrm>
          <a:prstGeom prst="ellipse">
            <a:avLst/>
          </a:prstGeom>
          <a:solidFill>
            <a:srgbClr val="FFFF15">
              <a:alpha val="60000"/>
            </a:srgbClr>
          </a:solidFill>
          <a:ln w="12700" algn="ctr">
            <a:solidFill>
              <a:schemeClr val="tx1"/>
            </a:solidFill>
            <a:miter lim="800000"/>
            <a:headEnd/>
            <a:tailEnd/>
          </a:ln>
        </p:spPr>
        <p:txBody>
          <a:bodyPr lIns="0" tIns="0" rIns="0" bIns="0" rtlCol="0" anchor="ctr"/>
          <a:lstStyle/>
          <a:p>
            <a:pPr>
              <a:spcBef>
                <a:spcPct val="50000"/>
              </a:spcBef>
              <a:buClr>
                <a:srgbClr val="F0AB00"/>
              </a:buClr>
              <a:buSzPct val="80000"/>
            </a:pPr>
            <a:r>
              <a:rPr lang="en-US" sz="900" kern="0" dirty="0" smtClean="0">
                <a:latin typeface="+mj-lt"/>
                <a:ea typeface="Franklin Gothic Demi Cond" charset="0"/>
                <a:cs typeface="Franklin Gothic Demi Cond" charset="0"/>
              </a:rPr>
              <a:t>Camber:</a:t>
            </a:r>
            <a:r>
              <a:rPr lang="en-US" sz="900" kern="0" dirty="0">
                <a:latin typeface="+mj-lt"/>
                <a:ea typeface="Franklin Gothic Book" charset="0"/>
                <a:cs typeface="Franklin Gothic Book" charset="0"/>
              </a:rPr>
              <a:t/>
            </a:r>
            <a:br>
              <a:rPr lang="en-US" sz="900" kern="0" dirty="0">
                <a:latin typeface="+mj-lt"/>
                <a:ea typeface="Franklin Gothic Book" charset="0"/>
                <a:cs typeface="Franklin Gothic Book" charset="0"/>
              </a:rPr>
            </a:br>
            <a:r>
              <a:rPr lang="en-US" sz="900" kern="0" dirty="0" smtClean="0">
                <a:latin typeface="+mn-lt"/>
                <a:ea typeface="Franklin Gothic Book" charset="0"/>
                <a:cs typeface="Franklin Gothic Book" charset="0"/>
              </a:rPr>
              <a:t>Human-to-Human</a:t>
            </a:r>
            <a:endParaRPr lang="en-US" sz="900" kern="0" dirty="0">
              <a:latin typeface="+mn-lt"/>
              <a:ea typeface="Franklin Gothic Book" charset="0"/>
              <a:cs typeface="Franklin Gothic Book" charset="0"/>
            </a:endParaRPr>
          </a:p>
        </p:txBody>
      </p:sp>
      <p:sp>
        <p:nvSpPr>
          <p:cNvPr id="31" name="Oval 30">
            <a:extLst>
              <a:ext uri="{FF2B5EF4-FFF2-40B4-BE49-F238E27FC236}">
                <a16:creationId xmlns:a16="http://schemas.microsoft.com/office/drawing/2014/main" xmlns="" id="{E476D522-FA2F-1A40-B501-E29CB534D999}"/>
              </a:ext>
            </a:extLst>
          </p:cNvPr>
          <p:cNvSpPr/>
          <p:nvPr/>
        </p:nvSpPr>
        <p:spPr bwMode="gray">
          <a:xfrm>
            <a:off x="5634892" y="564365"/>
            <a:ext cx="1024128" cy="1024128"/>
          </a:xfrm>
          <a:prstGeom prst="ellipse">
            <a:avLst/>
          </a:prstGeom>
          <a:solidFill>
            <a:srgbClr val="FFFF15">
              <a:alpha val="60000"/>
            </a:srgbClr>
          </a:solidFill>
          <a:ln w="12700" algn="ctr">
            <a:solidFill>
              <a:schemeClr val="tx1"/>
            </a:solidFill>
            <a:miter lim="800000"/>
            <a:headEnd/>
            <a:tailEnd/>
          </a:ln>
        </p:spPr>
        <p:txBody>
          <a:bodyPr lIns="0" tIns="0" rIns="0" bIns="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US" sz="900" kern="0" dirty="0" smtClean="0">
                <a:latin typeface="+mj-lt"/>
                <a:ea typeface="Franklin Gothic Demi Cond" charset="0"/>
                <a:cs typeface="Franklin Gothic Demi Cond" charset="0"/>
              </a:rPr>
              <a:t>Camber:</a:t>
            </a:r>
            <a:r>
              <a:rPr kumimoji="0" lang="en-US" sz="900" u="none" strike="noStrike" kern="0" cap="none" spc="0" normalizeH="0" baseline="0" noProof="0" dirty="0">
                <a:ln>
                  <a:noFill/>
                </a:ln>
                <a:effectLst/>
                <a:uLnTx/>
                <a:uFillTx/>
                <a:latin typeface="+mn-lt"/>
                <a:ea typeface="Franklin Gothic Book" charset="0"/>
                <a:cs typeface="Franklin Gothic Book" charset="0"/>
              </a:rPr>
              <a:t/>
            </a:r>
            <a:br>
              <a:rPr kumimoji="0" lang="en-US" sz="900" u="none" strike="noStrike" kern="0" cap="none" spc="0" normalizeH="0" baseline="0" noProof="0" dirty="0">
                <a:ln>
                  <a:noFill/>
                </a:ln>
                <a:effectLst/>
                <a:uLnTx/>
                <a:uFillTx/>
                <a:latin typeface="+mn-lt"/>
                <a:ea typeface="Franklin Gothic Book" charset="0"/>
                <a:cs typeface="Franklin Gothic Book" charset="0"/>
              </a:rPr>
            </a:br>
            <a:r>
              <a:rPr kumimoji="0" lang="en-US" sz="900" u="none" strike="noStrike" kern="0" cap="none" spc="0" normalizeH="0" baseline="0" noProof="0" dirty="0" smtClean="0">
                <a:ln>
                  <a:noFill/>
                </a:ln>
                <a:effectLst/>
                <a:uLnTx/>
                <a:uFillTx/>
                <a:latin typeface="+mn-lt"/>
                <a:ea typeface="Franklin Gothic Book" charset="0"/>
                <a:cs typeface="Franklin Gothic Book" charset="0"/>
              </a:rPr>
              <a:t>Drama-Free Business</a:t>
            </a:r>
            <a:endParaRPr kumimoji="0" lang="en-US" sz="900" u="none" strike="noStrike" kern="0" cap="none" spc="0" normalizeH="0" baseline="0" noProof="0" dirty="0">
              <a:ln>
                <a:noFill/>
              </a:ln>
              <a:effectLst/>
              <a:uLnTx/>
              <a:uFillTx/>
              <a:latin typeface="+mn-lt"/>
              <a:ea typeface="Franklin Gothic Book" charset="0"/>
              <a:cs typeface="Franklin Gothic Book" charset="0"/>
            </a:endParaRPr>
          </a:p>
        </p:txBody>
      </p:sp>
      <p:sp>
        <p:nvSpPr>
          <p:cNvPr id="33" name="Oval 32">
            <a:extLst>
              <a:ext uri="{FF2B5EF4-FFF2-40B4-BE49-F238E27FC236}">
                <a16:creationId xmlns:a16="http://schemas.microsoft.com/office/drawing/2014/main" xmlns="" id="{E476D522-FA2F-1A40-B501-E29CB534D999}"/>
              </a:ext>
            </a:extLst>
          </p:cNvPr>
          <p:cNvSpPr/>
          <p:nvPr/>
        </p:nvSpPr>
        <p:spPr bwMode="gray">
          <a:xfrm>
            <a:off x="5723194" y="1421334"/>
            <a:ext cx="1024128" cy="1024128"/>
          </a:xfrm>
          <a:prstGeom prst="ellipse">
            <a:avLst/>
          </a:prstGeom>
          <a:solidFill>
            <a:srgbClr val="FFFF15">
              <a:alpha val="60000"/>
            </a:srgbClr>
          </a:solidFill>
          <a:ln w="12700" algn="ctr">
            <a:solidFill>
              <a:schemeClr val="tx1"/>
            </a:solidFill>
            <a:miter lim="800000"/>
            <a:headEnd/>
            <a:tailEnd/>
          </a:ln>
        </p:spPr>
        <p:txBody>
          <a:bodyPr lIns="0" tIns="0" rIns="0" bIns="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US" sz="900" kern="0" dirty="0" smtClean="0">
                <a:latin typeface="+mj-lt"/>
                <a:ea typeface="Franklin Gothic Demi Cond" charset="0"/>
                <a:cs typeface="Franklin Gothic Demi Cond" charset="0"/>
              </a:rPr>
              <a:t>Camber:</a:t>
            </a:r>
            <a:r>
              <a:rPr kumimoji="0" lang="en-US" sz="900" u="none" strike="noStrike" kern="0" cap="none" spc="0" normalizeH="0" baseline="0" noProof="0" dirty="0">
                <a:ln>
                  <a:noFill/>
                </a:ln>
                <a:effectLst/>
                <a:uLnTx/>
                <a:uFillTx/>
                <a:latin typeface="+mj-lt"/>
                <a:ea typeface="Franklin Gothic Book" charset="0"/>
                <a:cs typeface="Franklin Gothic Book" charset="0"/>
              </a:rPr>
              <a:t/>
            </a:r>
            <a:br>
              <a:rPr kumimoji="0" lang="en-US" sz="900" u="none" strike="noStrike" kern="0" cap="none" spc="0" normalizeH="0" baseline="0" noProof="0" dirty="0">
                <a:ln>
                  <a:noFill/>
                </a:ln>
                <a:effectLst/>
                <a:uLnTx/>
                <a:uFillTx/>
                <a:latin typeface="+mj-lt"/>
                <a:ea typeface="Franklin Gothic Book" charset="0"/>
                <a:cs typeface="Franklin Gothic Book" charset="0"/>
              </a:rPr>
            </a:br>
            <a:r>
              <a:rPr kumimoji="0" lang="en-US" sz="900" u="none" strike="noStrike" kern="0" cap="none" spc="0" normalizeH="0" baseline="0" noProof="0" dirty="0" smtClean="0">
                <a:ln>
                  <a:noFill/>
                </a:ln>
                <a:effectLst/>
                <a:uLnTx/>
                <a:uFillTx/>
                <a:latin typeface="+mn-lt"/>
                <a:ea typeface="Franklin Gothic Book" charset="0"/>
                <a:cs typeface="Franklin Gothic Book" charset="0"/>
              </a:rPr>
              <a:t>Done.</a:t>
            </a:r>
            <a:endParaRPr kumimoji="0" lang="en-US" sz="900" u="none" strike="noStrike" kern="0" cap="none" spc="0" normalizeH="0" baseline="0" noProof="0" dirty="0">
              <a:ln>
                <a:noFill/>
              </a:ln>
              <a:effectLst/>
              <a:uLnTx/>
              <a:uFillTx/>
              <a:latin typeface="+mn-lt"/>
              <a:ea typeface="Franklin Gothic Book" charset="0"/>
              <a:cs typeface="Franklin Gothic Book" charset="0"/>
            </a:endParaRPr>
          </a:p>
        </p:txBody>
      </p:sp>
      <p:sp>
        <p:nvSpPr>
          <p:cNvPr id="34" name="Oval 33">
            <a:extLst>
              <a:ext uri="{FF2B5EF4-FFF2-40B4-BE49-F238E27FC236}">
                <a16:creationId xmlns:a16="http://schemas.microsoft.com/office/drawing/2014/main" xmlns="" id="{769B2BDC-6D6C-BE48-953C-F922BCC3D3BA}"/>
              </a:ext>
            </a:extLst>
          </p:cNvPr>
          <p:cNvSpPr>
            <a:spLocks noChangeAspect="1"/>
          </p:cNvSpPr>
          <p:nvPr/>
        </p:nvSpPr>
        <p:spPr bwMode="gray">
          <a:xfrm>
            <a:off x="4333479" y="1973602"/>
            <a:ext cx="1026626" cy="1026626"/>
          </a:xfrm>
          <a:prstGeom prst="ellipse">
            <a:avLst/>
          </a:prstGeom>
          <a:solidFill>
            <a:srgbClr val="FF0000">
              <a:alpha val="30000"/>
            </a:srgbClr>
          </a:solidFill>
          <a:ln w="12700" algn="ctr">
            <a:solidFill>
              <a:schemeClr val="tx1"/>
            </a:solidFill>
            <a:miter lim="800000"/>
            <a:headEnd/>
            <a:tailEnd/>
          </a:ln>
        </p:spPr>
        <p:txBody>
          <a:bodyPr lIns="0" tIns="0" rIns="0" bIns="0" rtlCol="0" anchor="ctr"/>
          <a:lstStyle/>
          <a:p>
            <a:pPr>
              <a:spcBef>
                <a:spcPct val="50000"/>
              </a:spcBef>
              <a:buClr>
                <a:srgbClr val="F0AB00"/>
              </a:buClr>
              <a:buSzPct val="80000"/>
            </a:pPr>
            <a:r>
              <a:rPr kumimoji="0" lang="en-US" sz="900" u="none" strike="noStrike" kern="0" cap="none" spc="0" normalizeH="0" baseline="0" noProof="0" dirty="0" smtClean="0">
                <a:ln>
                  <a:noFill/>
                </a:ln>
                <a:effectLst/>
                <a:uLnTx/>
                <a:uFillTx/>
                <a:latin typeface="+mj-lt"/>
                <a:ea typeface="Franklin Gothic Demi Cond" charset="0"/>
                <a:cs typeface="Franklin Gothic Demi Cond" charset="0"/>
              </a:rPr>
              <a:t>CSC:</a:t>
            </a:r>
            <a:r>
              <a:rPr kumimoji="0" lang="en-US" sz="900" u="none" strike="noStrike" kern="0" cap="none" spc="0" normalizeH="0" baseline="0" noProof="0" dirty="0">
                <a:ln>
                  <a:noFill/>
                </a:ln>
                <a:effectLst/>
                <a:uLnTx/>
                <a:uFillTx/>
                <a:latin typeface="Franklin Gothic Book" charset="0"/>
                <a:ea typeface="Franklin Gothic Book" charset="0"/>
                <a:cs typeface="Franklin Gothic Book" charset="0"/>
              </a:rPr>
              <a:t/>
            </a:r>
            <a:br>
              <a:rPr kumimoji="0" lang="en-US" sz="900" u="none" strike="noStrike" kern="0" cap="none" spc="0" normalizeH="0" baseline="0" noProof="0" dirty="0">
                <a:ln>
                  <a:noFill/>
                </a:ln>
                <a:effectLst/>
                <a:uLnTx/>
                <a:uFillTx/>
                <a:latin typeface="Franklin Gothic Book" charset="0"/>
                <a:ea typeface="Franklin Gothic Book" charset="0"/>
                <a:cs typeface="Franklin Gothic Book" charset="0"/>
              </a:rPr>
            </a:br>
            <a:r>
              <a:rPr lang="en-US" sz="900" dirty="0" smtClean="0">
                <a:latin typeface="+mn-lt"/>
                <a:ea typeface="Franklin Gothic Book" charset="0"/>
                <a:cs typeface="Franklin Gothic Book" charset="0"/>
              </a:rPr>
              <a:t>Total </a:t>
            </a:r>
            <a:br>
              <a:rPr lang="en-US" sz="900" dirty="0" smtClean="0">
                <a:latin typeface="+mn-lt"/>
                <a:ea typeface="Franklin Gothic Book" charset="0"/>
                <a:cs typeface="Franklin Gothic Book" charset="0"/>
              </a:rPr>
            </a:br>
            <a:r>
              <a:rPr lang="en-US" sz="900" dirty="0" smtClean="0">
                <a:latin typeface="+mn-lt"/>
                <a:ea typeface="Franklin Gothic Book" charset="0"/>
                <a:cs typeface="Franklin Gothic Book" charset="0"/>
              </a:rPr>
              <a:t>Solution</a:t>
            </a:r>
            <a:endParaRPr kumimoji="0" lang="en-US" sz="900" u="none" strike="noStrike" kern="0" cap="none" normalizeH="0" noProof="0" dirty="0">
              <a:ln>
                <a:noFill/>
              </a:ln>
              <a:effectLst/>
              <a:uLnTx/>
              <a:uFillTx/>
              <a:latin typeface="+mn-lt"/>
              <a:ea typeface="Franklin Gothic Book" charset="0"/>
              <a:cs typeface="Franklin Gothic Book" charset="0"/>
            </a:endParaRPr>
          </a:p>
        </p:txBody>
      </p:sp>
    </p:spTree>
    <p:extLst>
      <p:ext uri="{BB962C8B-B14F-4D97-AF65-F5344CB8AC3E}">
        <p14:creationId xmlns:p14="http://schemas.microsoft.com/office/powerpoint/2010/main" val="1368451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14400" y="1063645"/>
            <a:ext cx="6900421" cy="2769989"/>
          </a:xfrm>
          <a:prstGeom prst="rect">
            <a:avLst/>
          </a:prstGeom>
        </p:spPr>
        <p:txBody>
          <a:bodyPr wrap="square" lIns="0" tIns="0" rIns="0" bIns="0" anchor="t">
            <a:spAutoFit/>
          </a:bodyPr>
          <a:lstStyle/>
          <a:p>
            <a:pPr algn="l"/>
            <a:r>
              <a:rPr lang="en-US" sz="2000" dirty="0" smtClean="0">
                <a:solidFill>
                  <a:schemeClr val="accent1"/>
                </a:solidFill>
                <a:latin typeface="+mj-lt"/>
                <a:ea typeface="Franklin Gothic Demi Cond" charset="0"/>
                <a:cs typeface="Franklin Gothic Demi Cond" charset="0"/>
              </a:rPr>
              <a:t>You told us the truth. </a:t>
            </a:r>
            <a:endParaRPr lang="en-US" sz="2000" dirty="0">
              <a:solidFill>
                <a:schemeClr val="accent1"/>
              </a:solidFill>
              <a:latin typeface="+mj-lt"/>
              <a:ea typeface="Franklin Gothic Demi Cond" charset="0"/>
              <a:cs typeface="Franklin Gothic Demi Cond" charset="0"/>
            </a:endParaRPr>
          </a:p>
          <a:p>
            <a:pPr lvl="0" algn="l"/>
            <a:r>
              <a:rPr lang="en-US" sz="1600" dirty="0" smtClean="0">
                <a:solidFill>
                  <a:srgbClr val="5F5F5F"/>
                </a:solidFill>
                <a:latin typeface="Franklin Gothic Book" panose="020B0503020102020204"/>
                <a:ea typeface="Franklin Gothic Book" charset="0"/>
                <a:cs typeface="Franklin Gothic Book" charset="0"/>
              </a:rPr>
              <a:t>You talked about being flexible, transparent and just easy to work with as your differentiator. And the three customers we talked to backed you up 100%.</a:t>
            </a:r>
          </a:p>
          <a:p>
            <a:pPr lvl="0" algn="l"/>
            <a:endParaRPr lang="en-US" sz="1600" i="1" dirty="0">
              <a:solidFill>
                <a:srgbClr val="5F5F5F"/>
              </a:solidFill>
              <a:latin typeface="Franklin Gothic Book" panose="020B0503020102020204"/>
              <a:ea typeface="Franklin Gothic Book" charset="0"/>
              <a:cs typeface="Franklin Gothic Book" charset="0"/>
            </a:endParaRPr>
          </a:p>
          <a:p>
            <a:pPr algn="l"/>
            <a:r>
              <a:rPr lang="en-US" sz="1400" i="1" dirty="0">
                <a:solidFill>
                  <a:srgbClr val="5F5F5F"/>
                </a:solidFill>
                <a:latin typeface="Franklin Gothic Book" panose="020B0503020102020204"/>
                <a:ea typeface="Franklin Gothic Book" charset="0"/>
                <a:cs typeface="Franklin Gothic Book" charset="0"/>
              </a:rPr>
              <a:t>They’re just honest people that are super transparent. You’ll find people who, at the </a:t>
            </a:r>
            <a:r>
              <a:rPr lang="en-US" sz="1400" i="1" dirty="0" smtClean="0">
                <a:solidFill>
                  <a:srgbClr val="5F5F5F"/>
                </a:solidFill>
                <a:latin typeface="Franklin Gothic Book" panose="020B0503020102020204"/>
                <a:ea typeface="Franklin Gothic Book" charset="0"/>
                <a:cs typeface="Franklin Gothic Book" charset="0"/>
              </a:rPr>
              <a:t>eleventh hour</a:t>
            </a:r>
            <a:r>
              <a:rPr lang="en-US" sz="1400" i="1" dirty="0">
                <a:solidFill>
                  <a:srgbClr val="5F5F5F"/>
                </a:solidFill>
                <a:latin typeface="Franklin Gothic Book" panose="020B0503020102020204"/>
                <a:ea typeface="Franklin Gothic Book" charset="0"/>
                <a:cs typeface="Franklin Gothic Book" charset="0"/>
              </a:rPr>
              <a:t>, will redo the whole deal. They’re just not those kind of guys. </a:t>
            </a:r>
          </a:p>
          <a:p>
            <a:pPr algn="l"/>
            <a:endParaRPr lang="en-US" sz="1400" i="1" dirty="0">
              <a:solidFill>
                <a:srgbClr val="5F5F5F"/>
              </a:solidFill>
              <a:latin typeface="Franklin Gothic Book" panose="020B0503020102020204"/>
              <a:ea typeface="Franklin Gothic Book" charset="0"/>
              <a:cs typeface="Franklin Gothic Book" charset="0"/>
            </a:endParaRPr>
          </a:p>
          <a:p>
            <a:pPr algn="l"/>
            <a:r>
              <a:rPr lang="en-US" sz="1400" i="1" dirty="0">
                <a:solidFill>
                  <a:srgbClr val="5F5F5F"/>
                </a:solidFill>
                <a:latin typeface="Franklin Gothic Book" panose="020B0503020102020204"/>
                <a:ea typeface="Franklin Gothic Book" charset="0"/>
                <a:cs typeface="Franklin Gothic Book" charset="0"/>
              </a:rPr>
              <a:t>Transparency and flexibility. No one else gives me the level of transparency. They’re gentlemen, and they’re sharp.</a:t>
            </a:r>
          </a:p>
          <a:p>
            <a:pPr algn="l"/>
            <a:endParaRPr lang="en-US" sz="1400" i="1" dirty="0">
              <a:solidFill>
                <a:srgbClr val="5F5F5F"/>
              </a:solidFill>
              <a:latin typeface="Franklin Gothic Book" panose="020B0503020102020204"/>
              <a:ea typeface="Franklin Gothic Book" charset="0"/>
              <a:cs typeface="Franklin Gothic Book" charset="0"/>
            </a:endParaRPr>
          </a:p>
          <a:p>
            <a:pPr algn="l"/>
            <a:r>
              <a:rPr lang="en-US" sz="1400" i="1" dirty="0">
                <a:solidFill>
                  <a:srgbClr val="5F5F5F"/>
                </a:solidFill>
                <a:latin typeface="Franklin Gothic Book" panose="020B0503020102020204"/>
                <a:ea typeface="Franklin Gothic Book" charset="0"/>
                <a:cs typeface="Franklin Gothic Book" charset="0"/>
              </a:rPr>
              <a:t>They’re a lot easier to work with. Going through the process with </a:t>
            </a:r>
            <a:r>
              <a:rPr lang="en-US" sz="1400" i="1" dirty="0" smtClean="0">
                <a:solidFill>
                  <a:srgbClr val="5F5F5F"/>
                </a:solidFill>
                <a:latin typeface="Franklin Gothic Book" panose="020B0503020102020204"/>
                <a:ea typeface="Franklin Gothic Book" charset="0"/>
                <a:cs typeface="Franklin Gothic Book" charset="0"/>
              </a:rPr>
              <a:t>Fountain </a:t>
            </a:r>
            <a:r>
              <a:rPr lang="en-US" sz="1400" i="1" dirty="0">
                <a:solidFill>
                  <a:srgbClr val="5F5F5F"/>
                </a:solidFill>
                <a:latin typeface="Franklin Gothic Book" panose="020B0503020102020204"/>
                <a:ea typeface="Franklin Gothic Book" charset="0"/>
                <a:cs typeface="Franklin Gothic Book" charset="0"/>
              </a:rPr>
              <a:t>was a lot more involved and in-depth.  </a:t>
            </a:r>
          </a:p>
        </p:txBody>
      </p:sp>
    </p:spTree>
    <p:extLst>
      <p:ext uri="{BB962C8B-B14F-4D97-AF65-F5344CB8AC3E}">
        <p14:creationId xmlns:p14="http://schemas.microsoft.com/office/powerpoint/2010/main" val="312052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32044" y="1684652"/>
            <a:ext cx="5584535" cy="2508379"/>
          </a:xfrm>
          <a:prstGeom prst="rect">
            <a:avLst/>
          </a:prstGeom>
        </p:spPr>
        <p:txBody>
          <a:bodyPr wrap="square" lIns="0" tIns="0" rIns="0" bIns="0" anchor="t">
            <a:spAutoFit/>
          </a:bodyPr>
          <a:lstStyle/>
          <a:p>
            <a:pPr algn="l"/>
            <a:r>
              <a:rPr lang="en-US" sz="1600" dirty="0" smtClean="0">
                <a:solidFill>
                  <a:schemeClr val="accent1"/>
                </a:solidFill>
                <a:latin typeface="+mj-lt"/>
                <a:ea typeface="Franklin Gothic Demi Cond" charset="0"/>
                <a:cs typeface="Franklin Gothic Demi Cond" charset="0"/>
              </a:rPr>
              <a:t>NEXT STEPS</a:t>
            </a:r>
            <a:endParaRPr lang="en-US" sz="1600" dirty="0">
              <a:solidFill>
                <a:schemeClr val="accent1"/>
              </a:solidFill>
              <a:latin typeface="+mj-lt"/>
              <a:ea typeface="Franklin Gothic Book" charset="0"/>
              <a:cs typeface="Franklin Gothic Book" charset="0"/>
            </a:endParaRPr>
          </a:p>
          <a:p>
            <a:pPr marL="182880" indent="-164592" algn="l">
              <a:spcBef>
                <a:spcPts val="1200"/>
              </a:spcBef>
              <a:buFont typeface="Arial" panose="020B0604020202020204" pitchFamily="34" charset="0"/>
              <a:buChar char="•"/>
            </a:pPr>
            <a:r>
              <a:rPr lang="en-US" sz="1400" dirty="0" smtClean="0">
                <a:latin typeface="+mn-lt"/>
                <a:ea typeface="Franklin Gothic Book" charset="0"/>
                <a:cs typeface="Franklin Gothic Book" charset="0"/>
              </a:rPr>
              <a:t>Refine and zero-in on a single positioning direction.</a:t>
            </a:r>
            <a:endParaRPr lang="en-US" sz="1400" dirty="0">
              <a:latin typeface="+mn-lt"/>
              <a:ea typeface="Franklin Gothic Book" charset="0"/>
              <a:cs typeface="Franklin Gothic Book" charset="0"/>
            </a:endParaRPr>
          </a:p>
          <a:p>
            <a:pPr marL="182880" indent="-164592" algn="l">
              <a:spcBef>
                <a:spcPts val="1200"/>
              </a:spcBef>
              <a:buFont typeface="Arial" panose="020B0604020202020204" pitchFamily="34" charset="0"/>
              <a:buChar char="•"/>
            </a:pPr>
            <a:r>
              <a:rPr lang="en-US" sz="1400" dirty="0" smtClean="0">
                <a:latin typeface="+mn-lt"/>
                <a:ea typeface="Franklin Gothic Book" charset="0"/>
                <a:cs typeface="Franklin Gothic Book" charset="0"/>
              </a:rPr>
              <a:t>Build out messaging framework.</a:t>
            </a:r>
            <a:endParaRPr lang="en-US" sz="1400" dirty="0">
              <a:latin typeface="+mn-lt"/>
              <a:ea typeface="Franklin Gothic Book" charset="0"/>
              <a:cs typeface="Franklin Gothic Book" charset="0"/>
            </a:endParaRPr>
          </a:p>
          <a:p>
            <a:pPr marL="182880" indent="-164592" algn="l">
              <a:spcBef>
                <a:spcPts val="1200"/>
              </a:spcBef>
              <a:buFont typeface="Arial" panose="020B0604020202020204" pitchFamily="34" charset="0"/>
              <a:buChar char="•"/>
            </a:pPr>
            <a:r>
              <a:rPr lang="en-US" sz="1400" dirty="0" smtClean="0">
                <a:latin typeface="+mn-lt"/>
                <a:ea typeface="Franklin Gothic Book" charset="0"/>
                <a:cs typeface="Franklin Gothic Book" charset="0"/>
              </a:rPr>
              <a:t>Create a kick-ass site and some other stuff, if you’re up for it.</a:t>
            </a:r>
          </a:p>
          <a:p>
            <a:pPr marL="182880" indent="-164592" algn="l">
              <a:spcBef>
                <a:spcPts val="1200"/>
              </a:spcBef>
              <a:buFont typeface="Arial" panose="020B0604020202020204" pitchFamily="34" charset="0"/>
              <a:buChar char="•"/>
            </a:pPr>
            <a:r>
              <a:rPr lang="en-US" sz="1400" dirty="0" smtClean="0">
                <a:latin typeface="+mn-lt"/>
                <a:ea typeface="Franklin Gothic Book" charset="0"/>
                <a:cs typeface="Franklin Gothic Book" charset="0"/>
              </a:rPr>
              <a:t>Think about:</a:t>
            </a:r>
          </a:p>
          <a:p>
            <a:pPr marL="756849" lvl="2" indent="-164592" algn="l">
              <a:spcBef>
                <a:spcPts val="600"/>
              </a:spcBef>
              <a:buFont typeface="Arial" panose="020B0604020202020204" pitchFamily="34" charset="0"/>
              <a:buChar char="•"/>
            </a:pPr>
            <a:r>
              <a:rPr lang="en-US" sz="1200" dirty="0" smtClean="0">
                <a:latin typeface="+mn-lt"/>
                <a:ea typeface="Franklin Gothic Book" charset="0"/>
                <a:cs typeface="Franklin Gothic Book" charset="0"/>
              </a:rPr>
              <a:t>A few quick, clever case studies.</a:t>
            </a:r>
          </a:p>
          <a:p>
            <a:pPr marL="756849" lvl="2" indent="-164592" algn="l">
              <a:spcBef>
                <a:spcPts val="600"/>
              </a:spcBef>
              <a:buFont typeface="Arial" panose="020B0604020202020204" pitchFamily="34" charset="0"/>
              <a:buChar char="•"/>
            </a:pPr>
            <a:r>
              <a:rPr lang="en-US" sz="1200" dirty="0" smtClean="0">
                <a:latin typeface="+mn-lt"/>
                <a:ea typeface="Franklin Gothic Book" charset="0"/>
                <a:cs typeface="Franklin Gothic Book" charset="0"/>
              </a:rPr>
              <a:t>Some simple copy you can use to open conversations through emails.</a:t>
            </a:r>
          </a:p>
          <a:p>
            <a:pPr marL="756849" lvl="2" indent="-164592" algn="l">
              <a:spcBef>
                <a:spcPts val="600"/>
              </a:spcBef>
              <a:buFont typeface="Arial" panose="020B0604020202020204" pitchFamily="34" charset="0"/>
              <a:buChar char="•"/>
            </a:pPr>
            <a:r>
              <a:rPr lang="en-US" sz="1200" dirty="0" smtClean="0">
                <a:latin typeface="+mn-lt"/>
                <a:ea typeface="Franklin Gothic Book" charset="0"/>
                <a:cs typeface="Franklin Gothic Book" charset="0"/>
              </a:rPr>
              <a:t>Some thought-leadership content </a:t>
            </a:r>
            <a:r>
              <a:rPr lang="mr-IN" sz="1200" dirty="0" smtClean="0">
                <a:latin typeface="+mn-lt"/>
                <a:ea typeface="Franklin Gothic Book" charset="0"/>
                <a:cs typeface="Franklin Gothic Book" charset="0"/>
              </a:rPr>
              <a:t>–</a:t>
            </a:r>
            <a:r>
              <a:rPr lang="en-US" sz="1200" dirty="0" smtClean="0">
                <a:latin typeface="+mn-lt"/>
                <a:ea typeface="Franklin Gothic Book" charset="0"/>
                <a:cs typeface="Franklin Gothic Book" charset="0"/>
              </a:rPr>
              <a:t> nobody else is really doing it. </a:t>
            </a:r>
            <a:endParaRPr lang="en-US" sz="1200" dirty="0">
              <a:latin typeface="+mn-lt"/>
              <a:ea typeface="Franklin Gothic Book" charset="0"/>
              <a:cs typeface="Franklin Gothic Book" charset="0"/>
            </a:endParaRPr>
          </a:p>
        </p:txBody>
      </p:sp>
    </p:spTree>
    <p:extLst>
      <p:ext uri="{BB962C8B-B14F-4D97-AF65-F5344CB8AC3E}">
        <p14:creationId xmlns:p14="http://schemas.microsoft.com/office/powerpoint/2010/main" val="1205428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414245"/>
            <a:ext cx="9144000" cy="353943"/>
          </a:xfrm>
          <a:prstGeom prst="rect">
            <a:avLst/>
          </a:prstGeom>
          <a:noFill/>
        </p:spPr>
        <p:txBody>
          <a:bodyPr wrap="square" lIns="0" tIns="0" rIns="0" bIns="0" rtlCol="0">
            <a:spAutoFit/>
          </a:bodyPr>
          <a:lstStyle/>
          <a:p>
            <a:r>
              <a:rPr lang="en-US" dirty="0">
                <a:solidFill>
                  <a:schemeClr val="bg1"/>
                </a:solidFill>
                <a:latin typeface="Arial Regular" charset="0"/>
              </a:rPr>
              <a:t>Thank you.</a:t>
            </a:r>
          </a:p>
        </p:txBody>
      </p:sp>
      <p:sp>
        <p:nvSpPr>
          <p:cNvPr id="4" name="Rectangle 3"/>
          <p:cNvSpPr/>
          <p:nvPr/>
        </p:nvSpPr>
        <p:spPr bwMode="auto">
          <a:xfrm>
            <a:off x="8503044" y="4628705"/>
            <a:ext cx="640956" cy="514795"/>
          </a:xfrm>
          <a:prstGeom prst="rect">
            <a:avLst/>
          </a:prstGeom>
          <a:solidFill>
            <a:schemeClr val="accent5"/>
          </a:solidFill>
          <a:ln>
            <a:no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600" u="none" strike="noStrike" cap="none" normalizeH="0" baseline="0" dirty="0">
              <a:ln>
                <a:noFill/>
              </a:ln>
              <a:solidFill>
                <a:schemeClr val="tx1"/>
              </a:solidFill>
              <a:effectLst/>
              <a:latin typeface="Arial Regular" charset="0"/>
              <a:ea typeface="ヒラギノ角ゴ ProN W3" charset="0"/>
              <a:cs typeface="ヒラギノ角ゴ ProN W3" charset="0"/>
              <a:sym typeface="Helvetica Light" charset="0"/>
            </a:endParaRPr>
          </a:p>
        </p:txBody>
      </p:sp>
    </p:spTree>
    <p:extLst>
      <p:ext uri="{BB962C8B-B14F-4D97-AF65-F5344CB8AC3E}">
        <p14:creationId xmlns:p14="http://schemas.microsoft.com/office/powerpoint/2010/main" val="3080997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14400" y="1063645"/>
            <a:ext cx="6900421" cy="3108543"/>
          </a:xfrm>
          <a:prstGeom prst="rect">
            <a:avLst/>
          </a:prstGeom>
        </p:spPr>
        <p:txBody>
          <a:bodyPr wrap="square" lIns="0" tIns="0" rIns="0" bIns="0" anchor="t">
            <a:spAutoFit/>
          </a:bodyPr>
          <a:lstStyle/>
          <a:p>
            <a:pPr algn="l"/>
            <a:r>
              <a:rPr lang="en-US" sz="2000" dirty="0" smtClean="0">
                <a:solidFill>
                  <a:schemeClr val="accent1"/>
                </a:solidFill>
                <a:latin typeface="+mj-lt"/>
                <a:ea typeface="Franklin Gothic Demi Cond" charset="0"/>
                <a:cs typeface="Franklin Gothic Demi Cond" charset="0"/>
              </a:rPr>
              <a:t>Integrity matters, and your customers feel it.</a:t>
            </a:r>
            <a:endParaRPr lang="en-US" sz="2000" dirty="0">
              <a:solidFill>
                <a:schemeClr val="accent1"/>
              </a:solidFill>
              <a:latin typeface="+mj-lt"/>
              <a:ea typeface="Franklin Gothic Demi Cond" charset="0"/>
              <a:cs typeface="Franklin Gothic Demi Cond" charset="0"/>
            </a:endParaRPr>
          </a:p>
          <a:p>
            <a:pPr lvl="0" algn="l"/>
            <a:r>
              <a:rPr lang="en-US" sz="1600" dirty="0" smtClean="0">
                <a:solidFill>
                  <a:srgbClr val="5F5F5F"/>
                </a:solidFill>
                <a:latin typeface="Franklin Gothic Book" panose="020B0503020102020204"/>
                <a:ea typeface="Franklin Gothic Book" charset="0"/>
                <a:cs typeface="Franklin Gothic Book" charset="0"/>
              </a:rPr>
              <a:t>It sounds sappy, but they trust you, because of how you work with them. What you say is what you do, and they have confidence you’ll deliver for them, because of how you communicate.</a:t>
            </a:r>
            <a:endParaRPr lang="en-US" sz="1600" i="1" dirty="0">
              <a:solidFill>
                <a:srgbClr val="5F5F5F"/>
              </a:solidFill>
              <a:latin typeface="Franklin Gothic Book" panose="020B0503020102020204"/>
              <a:ea typeface="Franklin Gothic Book" charset="0"/>
              <a:cs typeface="Franklin Gothic Book" charset="0"/>
            </a:endParaRPr>
          </a:p>
          <a:p>
            <a:pPr lvl="0" algn="l"/>
            <a:endParaRPr lang="en-US" sz="1800" dirty="0">
              <a:solidFill>
                <a:srgbClr val="E48C04"/>
              </a:solidFill>
              <a:latin typeface="Franklin Gothic Medium" panose="020B0603020102020204"/>
              <a:ea typeface="Franklin Gothic Demi Cond" charset="0"/>
              <a:cs typeface="Franklin Gothic Demi Cond" charset="0"/>
            </a:endParaRPr>
          </a:p>
          <a:p>
            <a:pPr algn="l"/>
            <a:r>
              <a:rPr lang="en-US" sz="1400" i="1" dirty="0">
                <a:solidFill>
                  <a:srgbClr val="5F5F5F"/>
                </a:solidFill>
                <a:latin typeface="Franklin Gothic Book" panose="020B0503020102020204"/>
                <a:ea typeface="Franklin Gothic Book" charset="0"/>
                <a:cs typeface="Franklin Gothic Book" charset="0"/>
              </a:rPr>
              <a:t>I don’t </a:t>
            </a:r>
            <a:r>
              <a:rPr lang="en-US" sz="1400" i="1" dirty="0" smtClean="0">
                <a:solidFill>
                  <a:srgbClr val="5F5F5F"/>
                </a:solidFill>
                <a:latin typeface="Franklin Gothic Book" panose="020B0503020102020204"/>
                <a:ea typeface="Franklin Gothic Book" charset="0"/>
                <a:cs typeface="Franklin Gothic Book" charset="0"/>
              </a:rPr>
              <a:t>think </a:t>
            </a:r>
            <a:r>
              <a:rPr lang="en-US" sz="1400" i="1" dirty="0">
                <a:solidFill>
                  <a:srgbClr val="5F5F5F"/>
                </a:solidFill>
                <a:latin typeface="Franklin Gothic Book" panose="020B0503020102020204"/>
                <a:ea typeface="Franklin Gothic Book" charset="0"/>
                <a:cs typeface="Franklin Gothic Book" charset="0"/>
              </a:rPr>
              <a:t>their product is </a:t>
            </a:r>
            <a:r>
              <a:rPr lang="en-US" sz="1400" i="1" dirty="0" smtClean="0">
                <a:solidFill>
                  <a:srgbClr val="5F5F5F"/>
                </a:solidFill>
                <a:latin typeface="Franklin Gothic Book" panose="020B0503020102020204"/>
                <a:ea typeface="Franklin Gothic Book" charset="0"/>
                <a:cs typeface="Franklin Gothic Book" charset="0"/>
              </a:rPr>
              <a:t>unique </a:t>
            </a:r>
            <a:r>
              <a:rPr lang="en-US" sz="1400" i="1" dirty="0">
                <a:solidFill>
                  <a:srgbClr val="5F5F5F"/>
                </a:solidFill>
                <a:latin typeface="Franklin Gothic Book" panose="020B0503020102020204"/>
                <a:ea typeface="Franklin Gothic Book" charset="0"/>
                <a:cs typeface="Franklin Gothic Book" charset="0"/>
              </a:rPr>
              <a:t>per se. What is unique is how they present it. </a:t>
            </a:r>
            <a:r>
              <a:rPr lang="en-US" sz="1400" i="1" dirty="0" smtClean="0">
                <a:solidFill>
                  <a:srgbClr val="5F5F5F"/>
                </a:solidFill>
                <a:latin typeface="Franklin Gothic Book" panose="020B0503020102020204"/>
                <a:ea typeface="Franklin Gothic Book" charset="0"/>
                <a:cs typeface="Franklin Gothic Book" charset="0"/>
              </a:rPr>
              <a:t>They </a:t>
            </a:r>
            <a:r>
              <a:rPr lang="en-US" sz="1400" i="1" dirty="0">
                <a:solidFill>
                  <a:srgbClr val="5F5F5F"/>
                </a:solidFill>
                <a:latin typeface="Franklin Gothic Book" panose="020B0503020102020204"/>
                <a:ea typeface="Franklin Gothic Book" charset="0"/>
                <a:cs typeface="Franklin Gothic Book" charset="0"/>
              </a:rPr>
              <a:t>go the extra mile to make sure you understand what you’re doing. </a:t>
            </a:r>
            <a:endParaRPr lang="en-US" sz="1400" i="1" dirty="0" smtClean="0">
              <a:solidFill>
                <a:srgbClr val="5F5F5F"/>
              </a:solidFill>
              <a:latin typeface="Franklin Gothic Book" panose="020B0503020102020204"/>
              <a:ea typeface="Franklin Gothic Book" charset="0"/>
              <a:cs typeface="Franklin Gothic Book" charset="0"/>
            </a:endParaRPr>
          </a:p>
          <a:p>
            <a:pPr algn="l"/>
            <a:endParaRPr lang="en-US" sz="1400" i="1" dirty="0">
              <a:solidFill>
                <a:srgbClr val="5F5F5F"/>
              </a:solidFill>
              <a:latin typeface="Franklin Gothic Book" panose="020B0503020102020204"/>
              <a:ea typeface="Franklin Gothic Book" charset="0"/>
              <a:cs typeface="Franklin Gothic Book" charset="0"/>
            </a:endParaRPr>
          </a:p>
          <a:p>
            <a:pPr algn="l"/>
            <a:r>
              <a:rPr lang="en-US" sz="1400" i="1" dirty="0" smtClean="0">
                <a:solidFill>
                  <a:srgbClr val="5F5F5F"/>
                </a:solidFill>
                <a:latin typeface="Franklin Gothic Book" panose="020B0503020102020204"/>
                <a:ea typeface="Franklin Gothic Book" charset="0"/>
                <a:cs typeface="Franklin Gothic Book" charset="0"/>
              </a:rPr>
              <a:t>If </a:t>
            </a:r>
            <a:r>
              <a:rPr lang="en-US" sz="1400" i="1" dirty="0">
                <a:solidFill>
                  <a:srgbClr val="5F5F5F"/>
                </a:solidFill>
                <a:latin typeface="Franklin Gothic Book" panose="020B0503020102020204"/>
                <a:ea typeface="Franklin Gothic Book" charset="0"/>
                <a:cs typeface="Franklin Gothic Book" charset="0"/>
              </a:rPr>
              <a:t>you’re a newcomer, you can get into a contract that has a surprise at the end, etc. </a:t>
            </a:r>
            <a:r>
              <a:rPr lang="en-US" sz="1400" i="1" dirty="0" smtClean="0">
                <a:solidFill>
                  <a:srgbClr val="5F5F5F"/>
                </a:solidFill>
                <a:latin typeface="Franklin Gothic Book" panose="020B0503020102020204"/>
                <a:ea typeface="Franklin Gothic Book" charset="0"/>
                <a:cs typeface="Franklin Gothic Book" charset="0"/>
              </a:rPr>
              <a:t>They </a:t>
            </a:r>
            <a:r>
              <a:rPr lang="en-US" sz="1400" i="1" dirty="0">
                <a:solidFill>
                  <a:srgbClr val="5F5F5F"/>
                </a:solidFill>
                <a:latin typeface="Franklin Gothic Book" panose="020B0503020102020204"/>
                <a:ea typeface="Franklin Gothic Book" charset="0"/>
                <a:cs typeface="Franklin Gothic Book" charset="0"/>
              </a:rPr>
              <a:t>walk you through making sure you fully understand your lease agreement. </a:t>
            </a:r>
            <a:r>
              <a:rPr lang="en-US" sz="1400" i="1" dirty="0" smtClean="0">
                <a:solidFill>
                  <a:srgbClr val="5F5F5F"/>
                </a:solidFill>
                <a:latin typeface="Franklin Gothic Book" panose="020B0503020102020204"/>
                <a:ea typeface="Franklin Gothic Book" charset="0"/>
                <a:cs typeface="Franklin Gothic Book" charset="0"/>
              </a:rPr>
              <a:t>It’s clear their motivation </a:t>
            </a:r>
            <a:r>
              <a:rPr lang="en-US" sz="1400" i="1" dirty="0">
                <a:solidFill>
                  <a:srgbClr val="5F5F5F"/>
                </a:solidFill>
                <a:latin typeface="Franklin Gothic Book" panose="020B0503020102020204"/>
                <a:ea typeface="Franklin Gothic Book" charset="0"/>
                <a:cs typeface="Franklin Gothic Book" charset="0"/>
              </a:rPr>
              <a:t>is to keep you in this agreement – there’s no catches or surprises, </a:t>
            </a:r>
            <a:r>
              <a:rPr lang="en-US" sz="1400" i="1" dirty="0" smtClean="0">
                <a:solidFill>
                  <a:srgbClr val="5F5F5F"/>
                </a:solidFill>
                <a:latin typeface="Franklin Gothic Book" panose="020B0503020102020204"/>
                <a:ea typeface="Franklin Gothic Book" charset="0"/>
                <a:cs typeface="Franklin Gothic Book" charset="0"/>
              </a:rPr>
              <a:t>etc.</a:t>
            </a:r>
            <a:endParaRPr lang="en-US" sz="1400" i="1" dirty="0">
              <a:solidFill>
                <a:srgbClr val="5F5F5F"/>
              </a:solidFill>
              <a:latin typeface="Franklin Gothic Book" panose="020B0503020102020204"/>
              <a:ea typeface="Franklin Gothic Book" charset="0"/>
              <a:cs typeface="Franklin Gothic Book" charset="0"/>
            </a:endParaRPr>
          </a:p>
          <a:p>
            <a:pPr algn="l"/>
            <a:r>
              <a:rPr lang="en-US" sz="1600" i="1" dirty="0" smtClean="0">
                <a:solidFill>
                  <a:srgbClr val="5F5F5F"/>
                </a:solidFill>
                <a:latin typeface="Franklin Gothic Book" panose="020B0503020102020204"/>
                <a:ea typeface="Franklin Gothic Book" charset="0"/>
                <a:cs typeface="Franklin Gothic Book" charset="0"/>
              </a:rPr>
              <a:t> </a:t>
            </a:r>
            <a:endParaRPr lang="en-US" sz="1600" i="1" dirty="0">
              <a:solidFill>
                <a:srgbClr val="5F5F5F"/>
              </a:solidFill>
              <a:latin typeface="Franklin Gothic Book" panose="020B0503020102020204"/>
              <a:ea typeface="Franklin Gothic Book" charset="0"/>
              <a:cs typeface="Franklin Gothic Book" charset="0"/>
            </a:endParaRPr>
          </a:p>
          <a:p>
            <a:pPr algn="l"/>
            <a:endParaRPr lang="en-US" sz="1600" dirty="0">
              <a:solidFill>
                <a:srgbClr val="5F5F5F"/>
              </a:solidFill>
              <a:latin typeface="Franklin Gothic Book" panose="020B0503020102020204"/>
              <a:ea typeface="Franklin Gothic Book" charset="0"/>
              <a:cs typeface="Franklin Gothic Book" charset="0"/>
            </a:endParaRPr>
          </a:p>
        </p:txBody>
      </p:sp>
    </p:spTree>
    <p:extLst>
      <p:ext uri="{BB962C8B-B14F-4D97-AF65-F5344CB8AC3E}">
        <p14:creationId xmlns:p14="http://schemas.microsoft.com/office/powerpoint/2010/main" val="2115369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14400" y="1063645"/>
            <a:ext cx="6702458" cy="2800767"/>
          </a:xfrm>
          <a:prstGeom prst="rect">
            <a:avLst/>
          </a:prstGeom>
        </p:spPr>
        <p:txBody>
          <a:bodyPr wrap="square" lIns="0" tIns="0" rIns="0" bIns="0" anchor="t">
            <a:spAutoFit/>
          </a:bodyPr>
          <a:lstStyle/>
          <a:p>
            <a:pPr algn="l"/>
            <a:r>
              <a:rPr lang="en-US" sz="2000" dirty="0" smtClean="0">
                <a:solidFill>
                  <a:schemeClr val="accent1"/>
                </a:solidFill>
                <a:latin typeface="+mj-lt"/>
                <a:ea typeface="Franklin Gothic Demi Cond" charset="0"/>
                <a:cs typeface="Franklin Gothic Demi Cond" charset="0"/>
              </a:rPr>
              <a:t>You have personality, let’s not lose it.</a:t>
            </a:r>
            <a:endParaRPr lang="en-US" sz="2000" dirty="0">
              <a:solidFill>
                <a:schemeClr val="accent1"/>
              </a:solidFill>
              <a:latin typeface="+mj-lt"/>
              <a:ea typeface="Franklin Gothic Demi Cond" charset="0"/>
              <a:cs typeface="Franklin Gothic Demi Cond" charset="0"/>
            </a:endParaRPr>
          </a:p>
          <a:p>
            <a:pPr lvl="0" algn="l"/>
            <a:r>
              <a:rPr lang="en-US" sz="1600" dirty="0" smtClean="0">
                <a:solidFill>
                  <a:srgbClr val="5F5F5F"/>
                </a:solidFill>
                <a:latin typeface="Franklin Gothic Book" panose="020B0503020102020204"/>
                <a:ea typeface="Franklin Gothic Book" charset="0"/>
                <a:cs typeface="Franklin Gothic Book" charset="0"/>
              </a:rPr>
              <a:t>The biggest risk we see as you invest a bit more in marketing is letting agency clowns like us get in the way. Our job is just to accurately reflect who you already are, not turn you into something else. </a:t>
            </a:r>
          </a:p>
          <a:p>
            <a:pPr lvl="0" algn="l"/>
            <a:endParaRPr lang="en-US" sz="1600" dirty="0">
              <a:solidFill>
                <a:srgbClr val="5F5F5F"/>
              </a:solidFill>
              <a:latin typeface="Franklin Gothic Book" panose="020B0503020102020204"/>
              <a:ea typeface="Franklin Gothic Book" charset="0"/>
              <a:cs typeface="Franklin Gothic Book" charset="0"/>
            </a:endParaRPr>
          </a:p>
          <a:p>
            <a:pPr algn="l"/>
            <a:r>
              <a:rPr lang="en-US" sz="1400" i="1" dirty="0">
                <a:solidFill>
                  <a:srgbClr val="5F5F5F"/>
                </a:solidFill>
                <a:latin typeface="Franklin Gothic Book" panose="020B0503020102020204"/>
                <a:ea typeface="Franklin Gothic Book" charset="0"/>
                <a:cs typeface="Franklin Gothic Book" charset="0"/>
              </a:rPr>
              <a:t>The first thing that comes to mind is they’re just so easy to work with. Response time is very quick. Ryan and Patrick are always on </a:t>
            </a:r>
            <a:r>
              <a:rPr lang="en-US" sz="1400" i="1" dirty="0" smtClean="0">
                <a:solidFill>
                  <a:srgbClr val="5F5F5F"/>
                </a:solidFill>
                <a:latin typeface="Franklin Gothic Book" panose="020B0503020102020204"/>
                <a:ea typeface="Franklin Gothic Book" charset="0"/>
                <a:cs typeface="Franklin Gothic Book" charset="0"/>
              </a:rPr>
              <a:t>top </a:t>
            </a:r>
            <a:r>
              <a:rPr lang="en-US" sz="1400" i="1" dirty="0">
                <a:solidFill>
                  <a:srgbClr val="5F5F5F"/>
                </a:solidFill>
                <a:latin typeface="Franklin Gothic Book" panose="020B0503020102020204"/>
                <a:ea typeface="Franklin Gothic Book" charset="0"/>
                <a:cs typeface="Franklin Gothic Book" charset="0"/>
              </a:rPr>
              <a:t>of things. They’re just pleasant to work with. That’s their biggest selling point. They’re very easy going and very straight shooters</a:t>
            </a:r>
            <a:r>
              <a:rPr lang="en-US" sz="1600" dirty="0"/>
              <a:t>. </a:t>
            </a:r>
          </a:p>
          <a:p>
            <a:pPr lvl="0" algn="l"/>
            <a:r>
              <a:rPr lang="en-US" sz="1600" dirty="0" smtClean="0">
                <a:solidFill>
                  <a:srgbClr val="5F5F5F"/>
                </a:solidFill>
                <a:latin typeface="Franklin Gothic Book" panose="020B0503020102020204"/>
                <a:ea typeface="Franklin Gothic Book" charset="0"/>
                <a:cs typeface="Franklin Gothic Book" charset="0"/>
              </a:rPr>
              <a:t> </a:t>
            </a:r>
            <a:endParaRPr lang="en-US" sz="1600" i="1" dirty="0">
              <a:solidFill>
                <a:srgbClr val="5F5F5F"/>
              </a:solidFill>
              <a:latin typeface="Franklin Gothic Book" panose="020B0503020102020204"/>
              <a:ea typeface="Franklin Gothic Book" charset="0"/>
              <a:cs typeface="Franklin Gothic Book" charset="0"/>
            </a:endParaRPr>
          </a:p>
          <a:p>
            <a:pPr lvl="0" algn="l"/>
            <a:endParaRPr lang="en-US" sz="1800" dirty="0">
              <a:solidFill>
                <a:srgbClr val="E48C04"/>
              </a:solidFill>
              <a:latin typeface="Franklin Gothic Medium" panose="020B0603020102020204"/>
              <a:ea typeface="Franklin Gothic Demi Cond" charset="0"/>
              <a:cs typeface="Franklin Gothic Demi Cond" charset="0"/>
            </a:endParaRPr>
          </a:p>
          <a:p>
            <a:pPr lvl="0" algn="l"/>
            <a:r>
              <a:rPr lang="en-US" sz="2000" dirty="0" smtClean="0">
                <a:solidFill>
                  <a:srgbClr val="E48C04"/>
                </a:solidFill>
                <a:latin typeface="Franklin Gothic Medium" panose="020B0603020102020204"/>
                <a:ea typeface="Franklin Gothic Demi Cond" charset="0"/>
                <a:cs typeface="Franklin Gothic Demi Cond" charset="0"/>
              </a:rPr>
              <a:t> </a:t>
            </a:r>
            <a:endParaRPr lang="en-US" sz="1600" dirty="0">
              <a:solidFill>
                <a:srgbClr val="5F5F5F"/>
              </a:solidFill>
              <a:latin typeface="Franklin Gothic Book" panose="020B0503020102020204"/>
              <a:ea typeface="Franklin Gothic Book" charset="0"/>
              <a:cs typeface="Franklin Gothic Book" charset="0"/>
            </a:endParaRPr>
          </a:p>
        </p:txBody>
      </p:sp>
    </p:spTree>
    <p:extLst>
      <p:ext uri="{BB962C8B-B14F-4D97-AF65-F5344CB8AC3E}">
        <p14:creationId xmlns:p14="http://schemas.microsoft.com/office/powerpoint/2010/main" val="437789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14400" y="1063645"/>
            <a:ext cx="6702458" cy="2369880"/>
          </a:xfrm>
          <a:prstGeom prst="rect">
            <a:avLst/>
          </a:prstGeom>
        </p:spPr>
        <p:txBody>
          <a:bodyPr wrap="square" lIns="0" tIns="0" rIns="0" bIns="0" anchor="t">
            <a:spAutoFit/>
          </a:bodyPr>
          <a:lstStyle/>
          <a:p>
            <a:pPr algn="l"/>
            <a:r>
              <a:rPr lang="en-US" sz="2000" dirty="0" smtClean="0">
                <a:solidFill>
                  <a:schemeClr val="accent1"/>
                </a:solidFill>
                <a:latin typeface="+mj-lt"/>
                <a:ea typeface="Franklin Gothic Demi Cond" charset="0"/>
                <a:cs typeface="Franklin Gothic Demi Cond" charset="0"/>
              </a:rPr>
              <a:t>The other risk is getting lost in a sea of sameness.</a:t>
            </a:r>
            <a:endParaRPr lang="en-US" sz="2000" dirty="0">
              <a:solidFill>
                <a:schemeClr val="accent1"/>
              </a:solidFill>
              <a:latin typeface="+mj-lt"/>
              <a:ea typeface="Franklin Gothic Demi Cond" charset="0"/>
              <a:cs typeface="Franklin Gothic Demi Cond" charset="0"/>
            </a:endParaRPr>
          </a:p>
          <a:p>
            <a:pPr lvl="0" algn="l"/>
            <a:r>
              <a:rPr lang="en-US" sz="1600" dirty="0" smtClean="0">
                <a:solidFill>
                  <a:srgbClr val="5F5F5F"/>
                </a:solidFill>
                <a:latin typeface="Franklin Gothic Book" panose="020B0503020102020204"/>
                <a:ea typeface="Franklin Gothic Book" charset="0"/>
                <a:cs typeface="Franklin Gothic Book" charset="0"/>
              </a:rPr>
              <a:t>You’re so different from your competitors, but you all pretty much look and sound the same. There’s a bit more punch to your current site, but there’s room to get better. (Which, of course, is why we’re here.)</a:t>
            </a:r>
          </a:p>
          <a:p>
            <a:pPr lvl="0" algn="l"/>
            <a:endParaRPr lang="en-US" sz="1600" dirty="0">
              <a:solidFill>
                <a:srgbClr val="5F5F5F"/>
              </a:solidFill>
              <a:latin typeface="Franklin Gothic Book" panose="020B0503020102020204"/>
              <a:ea typeface="Franklin Gothic Book" charset="0"/>
              <a:cs typeface="Franklin Gothic Book" charset="0"/>
            </a:endParaRPr>
          </a:p>
          <a:p>
            <a:pPr algn="l"/>
            <a:r>
              <a:rPr lang="en-US" sz="1600" dirty="0" smtClean="0">
                <a:solidFill>
                  <a:srgbClr val="5F5F5F"/>
                </a:solidFill>
                <a:latin typeface="Franklin Gothic Book" panose="020B0503020102020204"/>
                <a:ea typeface="Franklin Gothic Book" charset="0"/>
                <a:cs typeface="Franklin Gothic Book" charset="0"/>
              </a:rPr>
              <a:t>Let’s take a quick look at what others are saying.</a:t>
            </a:r>
            <a:endParaRPr lang="en-US" sz="1600" dirty="0">
              <a:solidFill>
                <a:srgbClr val="5F5F5F"/>
              </a:solidFill>
              <a:latin typeface="Franklin Gothic Book" panose="020B0503020102020204"/>
              <a:ea typeface="Franklin Gothic Book" charset="0"/>
              <a:cs typeface="Franklin Gothic Book" charset="0"/>
            </a:endParaRPr>
          </a:p>
          <a:p>
            <a:pPr lvl="0" algn="l"/>
            <a:r>
              <a:rPr lang="en-US" sz="1600" dirty="0" smtClean="0">
                <a:solidFill>
                  <a:srgbClr val="5F5F5F"/>
                </a:solidFill>
                <a:latin typeface="Franklin Gothic Book" panose="020B0503020102020204"/>
                <a:ea typeface="Franklin Gothic Book" charset="0"/>
                <a:cs typeface="Franklin Gothic Book" charset="0"/>
              </a:rPr>
              <a:t> </a:t>
            </a:r>
            <a:endParaRPr lang="en-US" sz="1600" i="1" dirty="0">
              <a:solidFill>
                <a:srgbClr val="5F5F5F"/>
              </a:solidFill>
              <a:latin typeface="Franklin Gothic Book" panose="020B0503020102020204"/>
              <a:ea typeface="Franklin Gothic Book" charset="0"/>
              <a:cs typeface="Franklin Gothic Book" charset="0"/>
            </a:endParaRPr>
          </a:p>
          <a:p>
            <a:pPr lvl="0" algn="l"/>
            <a:endParaRPr lang="en-US" sz="1800" dirty="0">
              <a:solidFill>
                <a:srgbClr val="E48C04"/>
              </a:solidFill>
              <a:latin typeface="Franklin Gothic Medium" panose="020B0603020102020204"/>
              <a:ea typeface="Franklin Gothic Demi Cond" charset="0"/>
              <a:cs typeface="Franklin Gothic Demi Cond" charset="0"/>
            </a:endParaRPr>
          </a:p>
          <a:p>
            <a:pPr lvl="0" algn="l"/>
            <a:r>
              <a:rPr lang="en-US" sz="2000" dirty="0" smtClean="0">
                <a:solidFill>
                  <a:srgbClr val="E48C04"/>
                </a:solidFill>
                <a:latin typeface="Franklin Gothic Medium" panose="020B0603020102020204"/>
                <a:ea typeface="Franklin Gothic Demi Cond" charset="0"/>
                <a:cs typeface="Franklin Gothic Demi Cond" charset="0"/>
              </a:rPr>
              <a:t> </a:t>
            </a:r>
            <a:endParaRPr lang="en-US" sz="1600" dirty="0">
              <a:solidFill>
                <a:srgbClr val="5F5F5F"/>
              </a:solidFill>
              <a:latin typeface="Franklin Gothic Book" panose="020B0503020102020204"/>
              <a:ea typeface="Franklin Gothic Book" charset="0"/>
              <a:cs typeface="Franklin Gothic Book" charset="0"/>
            </a:endParaRPr>
          </a:p>
        </p:txBody>
      </p:sp>
    </p:spTree>
    <p:extLst>
      <p:ext uri="{BB962C8B-B14F-4D97-AF65-F5344CB8AC3E}">
        <p14:creationId xmlns:p14="http://schemas.microsoft.com/office/powerpoint/2010/main" val="122167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nar presentation template_16x9_Mac">
  <a:themeElements>
    <a:clrScheme name="Custom 16">
      <a:dk1>
        <a:srgbClr val="5F5F5F"/>
      </a:dk1>
      <a:lt1>
        <a:srgbClr val="FFFFFF"/>
      </a:lt1>
      <a:dk2>
        <a:srgbClr val="8C8D8E"/>
      </a:dk2>
      <a:lt2>
        <a:srgbClr val="9A9B9D"/>
      </a:lt2>
      <a:accent1>
        <a:srgbClr val="E48C04"/>
      </a:accent1>
      <a:accent2>
        <a:srgbClr val="000000"/>
      </a:accent2>
      <a:accent3>
        <a:srgbClr val="FFFFFF"/>
      </a:accent3>
      <a:accent4>
        <a:srgbClr val="000000"/>
      </a:accent4>
      <a:accent5>
        <a:srgbClr val="E48C04"/>
      </a:accent5>
      <a:accent6>
        <a:srgbClr val="C8C8C8"/>
      </a:accent6>
      <a:hlink>
        <a:srgbClr val="E38C04"/>
      </a:hlink>
      <a:folHlink>
        <a:srgbClr val="E48C04"/>
      </a:folHlink>
    </a:clrScheme>
    <a:fontScheme name="Franklin Gothic">
      <a:majorFont>
        <a:latin typeface="Franklin Gothic Medium" panose="020B0603020102020204"/>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panose="020B0503020102020204"/>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95BC4"/>
        </a:solidFill>
        <a:ln>
          <a:noFill/>
        </a:ln>
        <a:effectLst/>
        <a:extLst>
          <a:ext uri="{91240B29-F687-4f45-9708-019B960494DF}">
            <a14:hiddenLine xmlns:a14="http://schemas.microsoft.com/office/drawing/2010/main" xmlns=""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600" b="0" i="0" u="none" strike="noStrike" cap="none" normalizeH="0" baseline="0">
            <a:ln>
              <a:noFill/>
            </a:ln>
            <a:solidFill>
              <a:schemeClr val="tx1"/>
            </a:solidFill>
            <a:effectLst/>
            <a:latin typeface="Helvetica Light" charset="0"/>
            <a:ea typeface="ヒラギノ角ゴ ProN W3" charset="0"/>
            <a:cs typeface="ヒラギノ角ゴ ProN W3" charset="0"/>
            <a:sym typeface="Helvetica Light" charset="0"/>
          </a:defRPr>
        </a:defPPr>
      </a:lstStyle>
    </a:spDef>
    <a:lnDef>
      <a:spPr bwMode="auto">
        <a:xfrm>
          <a:off x="0" y="0"/>
          <a:ext cx="1" cy="1"/>
        </a:xfrm>
        <a:custGeom>
          <a:avLst/>
          <a:gdLst/>
          <a:ahLst/>
          <a:cxnLst/>
          <a:rect l="0" t="0" r="0" b="0"/>
          <a:pathLst/>
        </a:custGeom>
        <a:solidFill>
          <a:srgbClr val="095BC4"/>
        </a:solidFill>
        <a:ln>
          <a:noFill/>
        </a:ln>
        <a:effectLst/>
        <a:extLst>
          <a:ext uri="{91240B29-F687-4f45-9708-019B960494DF}">
            <a14:hiddenLine xmlns:a14="http://schemas.microsoft.com/office/drawing/2010/main" xmlns=""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600" b="0" i="0" u="none" strike="noStrike" cap="none" normalizeH="0" baseline="0">
            <a:ln>
              <a:noFill/>
            </a:ln>
            <a:solidFill>
              <a:schemeClr val="tx1"/>
            </a:solidFill>
            <a:effectLst/>
            <a:latin typeface="Helvetica Light" charset="0"/>
            <a:ea typeface="ヒラギノ角ゴ ProN W3" charset="0"/>
            <a:cs typeface="ヒラギノ角ゴ ProN W3" charset="0"/>
            <a:sym typeface="Helvetica Light" charset="0"/>
          </a:defRPr>
        </a:defPPr>
      </a:lstStyle>
    </a:lnDef>
    <a:txDef>
      <a:spPr>
        <a:noFill/>
      </a:spPr>
      <a:bodyPr wrap="square" lIns="0" tIns="0" rIns="0" bIns="0" rtlCol="0">
        <a:spAutoFit/>
      </a:bodyPr>
      <a:lstStyle>
        <a:defPPr>
          <a:defRPr dirty="0"/>
        </a:defPPr>
      </a:lstStyle>
    </a:txDef>
  </a:objectDefaults>
  <a:extraClrSchemeLst>
    <a:extraClrScheme>
      <a:clrScheme name="Title &amp; Basic Tex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27171</TotalTime>
  <Pages>0</Pages>
  <Words>2825</Words>
  <Characters>0</Characters>
  <Application>Microsoft Macintosh PowerPoint</Application>
  <PresentationFormat>On-screen Show (16:9)</PresentationFormat>
  <Lines>0</Lines>
  <Paragraphs>230</Paragraphs>
  <Slides>61</Slides>
  <Notes>24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61</vt:i4>
      </vt:variant>
    </vt:vector>
  </HeadingPairs>
  <TitlesOfParts>
    <vt:vector size="71" baseType="lpstr">
      <vt:lpstr>Arial Regular</vt:lpstr>
      <vt:lpstr>Calibri</vt:lpstr>
      <vt:lpstr>Franklin Gothic Book</vt:lpstr>
      <vt:lpstr>Franklin Gothic Demi Cond</vt:lpstr>
      <vt:lpstr>Franklin Gothic Medium</vt:lpstr>
      <vt:lpstr>Helvetica Light</vt:lpstr>
      <vt:lpstr>Helvetica Neue Light</vt:lpstr>
      <vt:lpstr>ヒラギノ角ゴ ProN W3</vt:lpstr>
      <vt:lpstr>Arial</vt:lpstr>
      <vt:lpstr>nar presentation template_16x9_Mac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15.0037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JD Whittenburg</dc:creator>
  <cp:keywords/>
  <dc:description/>
  <cp:lastModifiedBy>Scott Grand</cp:lastModifiedBy>
  <cp:revision>1081</cp:revision>
  <dcterms:modified xsi:type="dcterms:W3CDTF">2020-01-10T20:03:06Z</dcterms:modified>
</cp:coreProperties>
</file>