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gif" ContentType="image/gif"/>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33" r:id="rId1"/>
  </p:sldMasterIdLst>
  <p:notesMasterIdLst>
    <p:notesMasterId r:id="rId24"/>
  </p:notesMasterIdLst>
  <p:handoutMasterIdLst>
    <p:handoutMasterId r:id="rId25"/>
  </p:handoutMasterIdLst>
  <p:sldIdLst>
    <p:sldId id="444" r:id="rId2"/>
    <p:sldId id="416" r:id="rId3"/>
    <p:sldId id="364" r:id="rId4"/>
    <p:sldId id="382" r:id="rId5"/>
    <p:sldId id="466" r:id="rId6"/>
    <p:sldId id="448" r:id="rId7"/>
    <p:sldId id="465" r:id="rId8"/>
    <p:sldId id="450" r:id="rId9"/>
    <p:sldId id="451" r:id="rId10"/>
    <p:sldId id="470" r:id="rId11"/>
    <p:sldId id="468" r:id="rId12"/>
    <p:sldId id="467" r:id="rId13"/>
    <p:sldId id="456" r:id="rId14"/>
    <p:sldId id="457" r:id="rId15"/>
    <p:sldId id="458" r:id="rId16"/>
    <p:sldId id="462" r:id="rId17"/>
    <p:sldId id="469" r:id="rId18"/>
    <p:sldId id="461" r:id="rId19"/>
    <p:sldId id="464" r:id="rId20"/>
    <p:sldId id="463" r:id="rId21"/>
    <p:sldId id="413" r:id="rId22"/>
    <p:sldId id="265" r:id="rId23"/>
  </p:sldIdLst>
  <p:sldSz cx="12195175" cy="6858000"/>
  <p:notesSz cx="6858000" cy="9144000"/>
  <p:defaultTextStyle>
    <a:defPPr>
      <a:defRPr lang="de-DE"/>
    </a:defPPr>
    <a:lvl1pPr marL="0" algn="l" defTabSz="1088776" rtl="0" eaLnBrk="1" latinLnBrk="0" hangingPunct="1">
      <a:defRPr lang="de-DE" sz="2100" kern="1200">
        <a:solidFill>
          <a:schemeClr val="tx1"/>
        </a:solidFill>
        <a:latin typeface="Arial"/>
        <a:ea typeface="+mn-ea"/>
        <a:cs typeface="+mn-cs"/>
      </a:defRPr>
    </a:lvl1pPr>
    <a:lvl2pPr marL="544388" algn="l" defTabSz="1088776" rtl="0" eaLnBrk="1" latinLnBrk="0" hangingPunct="1">
      <a:buClr>
        <a:srgbClr val="FDB913"/>
      </a:buClr>
      <a:buSzPct val="100000"/>
      <a:buFont typeface="wingdings"/>
      <a:buChar char=""/>
      <a:defRPr lang="de-DE" sz="2100" kern="1200">
        <a:solidFill>
          <a:schemeClr val="tx1"/>
        </a:solidFill>
        <a:latin typeface="Arial"/>
        <a:ea typeface="+mn-ea"/>
        <a:cs typeface="+mn-cs"/>
      </a:defRPr>
    </a:lvl2pPr>
    <a:lvl3pPr marL="1088776" algn="l" defTabSz="1088776" rtl="0" eaLnBrk="1" latinLnBrk="0" hangingPunct="1">
      <a:buClr>
        <a:srgbClr val="666666"/>
      </a:buClr>
      <a:buSzPct val="80000"/>
      <a:buFont typeface="Wingdings"/>
      <a:buChar char="n"/>
      <a:defRPr lang="de-DE" sz="1700" kern="1200">
        <a:solidFill>
          <a:schemeClr val="tx1"/>
        </a:solidFill>
        <a:latin typeface="Arial"/>
        <a:ea typeface="+mn-ea"/>
        <a:cs typeface="+mn-cs"/>
      </a:defRPr>
    </a:lvl3pPr>
    <a:lvl4pPr marL="1633164" algn="l" defTabSz="1088776" rtl="0" eaLnBrk="1" latinLnBrk="0" hangingPunct="1">
      <a:buClr>
        <a:srgbClr val="666666"/>
      </a:buClr>
      <a:buSzPct val="80000"/>
      <a:buFont typeface="Arial"/>
      <a:buChar char=""/>
      <a:defRPr lang="de-DE" sz="1400" kern="1200">
        <a:solidFill>
          <a:schemeClr val="tx1"/>
        </a:solidFill>
        <a:latin typeface="Arial"/>
        <a:ea typeface="+mn-ea"/>
        <a:cs typeface="+mn-cs"/>
      </a:defRPr>
    </a:lvl4pPr>
    <a:lvl5pPr marL="2177552" algn="l" defTabSz="1088776" rtl="0" eaLnBrk="1" latinLnBrk="0" hangingPunct="1">
      <a:buClr>
        <a:srgbClr val="666666"/>
      </a:buClr>
      <a:buSzPct val="80000"/>
      <a:buFont typeface="Arial"/>
      <a:buChar char=""/>
      <a:defRPr lang="de-DE" sz="1200" kern="1200">
        <a:solidFill>
          <a:schemeClr val="tx1"/>
        </a:solidFill>
        <a:latin typeface="Arial"/>
        <a:ea typeface="+mn-ea"/>
        <a:cs typeface="+mn-cs"/>
      </a:defRPr>
    </a:lvl5pPr>
    <a:lvl6pPr marL="2721940" algn="l" defTabSz="1088776" rtl="0" eaLnBrk="1" latinLnBrk="0" hangingPunct="1">
      <a:defRPr sz="2100" kern="1200">
        <a:solidFill>
          <a:schemeClr val="tx1"/>
        </a:solidFill>
        <a:latin typeface="+mn-lt"/>
        <a:ea typeface="+mn-ea"/>
        <a:cs typeface="+mn-cs"/>
      </a:defRPr>
    </a:lvl6pPr>
    <a:lvl7pPr marL="3266328" algn="l" defTabSz="1088776" rtl="0" eaLnBrk="1" latinLnBrk="0" hangingPunct="1">
      <a:defRPr sz="2100" kern="1200">
        <a:solidFill>
          <a:schemeClr val="tx1"/>
        </a:solidFill>
        <a:latin typeface="+mn-lt"/>
        <a:ea typeface="+mn-ea"/>
        <a:cs typeface="+mn-cs"/>
      </a:defRPr>
    </a:lvl7pPr>
    <a:lvl8pPr marL="3810716" algn="l" defTabSz="1088776" rtl="0" eaLnBrk="1" latinLnBrk="0" hangingPunct="1">
      <a:defRPr sz="2100" kern="1200">
        <a:solidFill>
          <a:schemeClr val="tx1"/>
        </a:solidFill>
        <a:latin typeface="+mn-lt"/>
        <a:ea typeface="+mn-ea"/>
        <a:cs typeface="+mn-cs"/>
      </a:defRPr>
    </a:lvl8pPr>
    <a:lvl9pPr marL="4355104" algn="l" defTabSz="1088776" rtl="0" eaLnBrk="1" latinLnBrk="0" hangingPunct="1">
      <a:defRPr sz="21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4B093926-B513-4168-8700-5D2A166A92B8}">
          <p14:sldIdLst>
            <p14:sldId id="444"/>
            <p14:sldId id="416"/>
            <p14:sldId id="364"/>
            <p14:sldId id="382"/>
            <p14:sldId id="466"/>
            <p14:sldId id="448"/>
            <p14:sldId id="465"/>
            <p14:sldId id="450"/>
            <p14:sldId id="451"/>
            <p14:sldId id="470"/>
            <p14:sldId id="468"/>
            <p14:sldId id="467"/>
            <p14:sldId id="456"/>
            <p14:sldId id="457"/>
            <p14:sldId id="458"/>
            <p14:sldId id="462"/>
            <p14:sldId id="469"/>
            <p14:sldId id="461"/>
            <p14:sldId id="464"/>
            <p14:sldId id="463"/>
            <p14:sldId id="413"/>
            <p14:sldId id="265"/>
          </p14:sldIdLst>
        </p14:section>
      </p14:sectionLst>
    </p:ext>
    <p:ext uri="{EFAFB233-063F-42B5-8137-9DF3F51BA10A}">
      <p15:sldGuideLst xmlns:p15="http://schemas.microsoft.com/office/powerpoint/2012/main">
        <p15:guide id="1" pos="3841" userDrawn="1">
          <p15:clr>
            <a:srgbClr val="A4A3A4"/>
          </p15:clr>
        </p15:guide>
        <p15:guide id="2" orient="horz" pos="2931" userDrawn="1">
          <p15:clr>
            <a:srgbClr val="A4A3A4"/>
          </p15:clr>
        </p15:guide>
        <p15:guide id="3" orient="horz" pos="4004" userDrawn="1">
          <p15:clr>
            <a:srgbClr val="A4A3A4"/>
          </p15:clr>
        </p15:guide>
        <p15:guide id="4" pos="303" userDrawn="1">
          <p15:clr>
            <a:srgbClr val="A4A3A4"/>
          </p15:clr>
        </p15:guide>
        <p15:guide id="5" pos="7356" userDrawn="1">
          <p15:clr>
            <a:srgbClr val="A4A3A4"/>
          </p15:clr>
        </p15:guide>
        <p15:guide id="7" orient="horz" pos="3702"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0AB00"/>
    <a:srgbClr val="0FAAFF"/>
    <a:srgbClr val="008FD3"/>
    <a:srgbClr val="0076CB"/>
    <a:srgbClr val="0F46A7"/>
    <a:srgbClr val="003283"/>
    <a:srgbClr val="00195A"/>
    <a:srgbClr val="3B8A15"/>
    <a:srgbClr val="4FB81C"/>
    <a:srgbClr val="8FE76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2D5ABB26-0587-4C30-8999-92F81FD0307C}">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345" autoAdjust="0"/>
    <p:restoredTop sz="74848" autoAdjust="0"/>
  </p:normalViewPr>
  <p:slideViewPr>
    <p:cSldViewPr snapToGrid="0" showGuides="1">
      <p:cViewPr varScale="1">
        <p:scale>
          <a:sx n="79" d="100"/>
          <a:sy n="79" d="100"/>
        </p:scale>
        <p:origin x="1320" y="200"/>
      </p:cViewPr>
      <p:guideLst>
        <p:guide pos="3841"/>
        <p:guide orient="horz" pos="2931"/>
        <p:guide orient="horz" pos="4004"/>
        <p:guide pos="303"/>
        <p:guide pos="7356"/>
        <p:guide orient="horz" pos="3702"/>
      </p:guideLst>
    </p:cSldViewPr>
  </p:slideViewPr>
  <p:outlineViewPr>
    <p:cViewPr>
      <p:scale>
        <a:sx n="33" d="100"/>
        <a:sy n="33" d="100"/>
      </p:scale>
      <p:origin x="0" y="-6394"/>
    </p:cViewPr>
  </p:outlineViewPr>
  <p:notesTextViewPr>
    <p:cViewPr>
      <p:scale>
        <a:sx n="125" d="100"/>
        <a:sy n="125" d="100"/>
      </p:scale>
      <p:origin x="0" y="0"/>
    </p:cViewPr>
  </p:notesTextViewPr>
  <p:sorterViewPr>
    <p:cViewPr varScale="1">
      <p:scale>
        <a:sx n="1" d="1"/>
        <a:sy n="1" d="1"/>
      </p:scale>
      <p:origin x="0" y="-4733"/>
    </p:cViewPr>
  </p:sorterViewPr>
  <p:notesViewPr>
    <p:cSldViewPr snapToGrid="0" showGuides="1">
      <p:cViewPr varScale="1">
        <p:scale>
          <a:sx n="92" d="100"/>
          <a:sy n="92" d="100"/>
        </p:scale>
        <p:origin x="4042"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notesMaster" Target="notesMasters/notesMaster1.xml"/><Relationship Id="rId25" Type="http://schemas.openxmlformats.org/officeDocument/2006/relationships/handoutMaster" Target="handoutMasters/handoutMaster1.xml"/><Relationship Id="rId26" Type="http://schemas.openxmlformats.org/officeDocument/2006/relationships/presProps" Target="presProps.xml"/><Relationship Id="rId27" Type="http://schemas.openxmlformats.org/officeDocument/2006/relationships/viewProps" Target="viewProps.xml"/><Relationship Id="rId28" Type="http://schemas.openxmlformats.org/officeDocument/2006/relationships/theme" Target="theme/theme1.xml"/><Relationship Id="rId29"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3"/>
          </p:nvPr>
        </p:nvSpPr>
        <p:spPr>
          <a:xfrm>
            <a:off x="1943100" y="8685213"/>
            <a:ext cx="2971800" cy="457200"/>
          </a:xfrm>
          <a:prstGeom prst="rect">
            <a:avLst/>
          </a:prstGeom>
        </p:spPr>
        <p:txBody>
          <a:bodyPr vert="horz" lIns="91440" tIns="45720" rIns="91440" bIns="45720" rtlCol="0" anchor="b"/>
          <a:lstStyle>
            <a:lvl1pPr algn="r">
              <a:defRPr sz="1200"/>
            </a:lvl1pPr>
          </a:lstStyle>
          <a:p>
            <a:pPr algn="ctr"/>
            <a:fld id="{47855BD9-AF71-426C-9B9B-B0E52B88852E}" type="slidenum">
              <a:rPr lang="de-DE" sz="1000" smtClean="0"/>
              <a:pPr algn="ctr"/>
              <a:t>‹#›</a:t>
            </a:fld>
            <a:endParaRPr lang="de-DE" sz="1000" dirty="0"/>
          </a:p>
        </p:txBody>
      </p:sp>
    </p:spTree>
    <p:extLst>
      <p:ext uri="{BB962C8B-B14F-4D97-AF65-F5344CB8AC3E}">
        <p14:creationId xmlns:p14="http://schemas.microsoft.com/office/powerpoint/2010/main" val="235993245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547688" y="612775"/>
            <a:ext cx="5762625" cy="3241675"/>
          </a:xfrm>
          <a:prstGeom prst="rect">
            <a:avLst/>
          </a:prstGeom>
          <a:noFill/>
          <a:ln w="12700">
            <a:solidFill>
              <a:prstClr val="black"/>
            </a:solidFill>
          </a:ln>
        </p:spPr>
        <p:txBody>
          <a:bodyPr vert="horz" lIns="91440" tIns="45720" rIns="91440" bIns="45720" rtlCol="0" anchor="ctr"/>
          <a:lstStyle/>
          <a:p>
            <a:endParaRPr lang="de-DE" dirty="0"/>
          </a:p>
        </p:txBody>
      </p:sp>
      <p:sp>
        <p:nvSpPr>
          <p:cNvPr id="5" name="Notes Placeholder 4"/>
          <p:cNvSpPr>
            <a:spLocks noGrp="1"/>
          </p:cNvSpPr>
          <p:nvPr>
            <p:ph type="body" sz="quarter" idx="3"/>
          </p:nvPr>
        </p:nvSpPr>
        <p:spPr>
          <a:xfrm>
            <a:off x="549000" y="4120162"/>
            <a:ext cx="5760000" cy="4563560"/>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p:txBody>
      </p:sp>
      <p:sp>
        <p:nvSpPr>
          <p:cNvPr id="7" name="Slide Number Placeholder 6"/>
          <p:cNvSpPr>
            <a:spLocks noGrp="1"/>
          </p:cNvSpPr>
          <p:nvPr>
            <p:ph type="sldNum" sz="quarter" idx="5"/>
          </p:nvPr>
        </p:nvSpPr>
        <p:spPr>
          <a:xfrm>
            <a:off x="2957512" y="8935722"/>
            <a:ext cx="942976" cy="205358"/>
          </a:xfrm>
          <a:prstGeom prst="rect">
            <a:avLst/>
          </a:prstGeom>
        </p:spPr>
        <p:txBody>
          <a:bodyPr vert="horz" lIns="91440" tIns="45720" rIns="91440" bIns="45720" rtlCol="0" anchor="b"/>
          <a:lstStyle>
            <a:lvl1pPr algn="ctr">
              <a:defRPr sz="800"/>
            </a:lvl1pPr>
          </a:lstStyle>
          <a:p>
            <a:fld id="{7D8C2C35-2B8A-446E-BEC0-FD36716C29AC}" type="slidenum">
              <a:rPr lang="de-DE" smtClean="0"/>
              <a:pPr/>
              <a:t>‹#›</a:t>
            </a:fld>
            <a:endParaRPr lang="de-DE" dirty="0"/>
          </a:p>
        </p:txBody>
      </p:sp>
    </p:spTree>
    <p:extLst>
      <p:ext uri="{BB962C8B-B14F-4D97-AF65-F5344CB8AC3E}">
        <p14:creationId xmlns:p14="http://schemas.microsoft.com/office/powerpoint/2010/main" val="2847385487"/>
      </p:ext>
    </p:extLst>
  </p:cSld>
  <p:clrMap bg1="lt1" tx1="dk1" bg2="lt2" tx2="dk2" accent1="accent1" accent2="accent2" accent3="accent3" accent4="accent4" accent5="accent5" accent6="accent6" hlink="hlink" folHlink="folHlink"/>
  <p:notesStyle>
    <a:lvl1pPr marL="0" algn="l" defTabSz="1088776" rtl="0" eaLnBrk="1" latinLnBrk="0" hangingPunct="1">
      <a:defRPr sz="1400" kern="1200">
        <a:solidFill>
          <a:schemeClr val="tx1"/>
        </a:solidFill>
        <a:latin typeface="+mn-lt"/>
        <a:ea typeface="+mn-ea"/>
        <a:cs typeface="+mn-cs"/>
      </a:defRPr>
    </a:lvl1pPr>
    <a:lvl2pPr marL="180000" indent="-180000" algn="l" defTabSz="1088776" rtl="0" eaLnBrk="1" latinLnBrk="0" hangingPunct="1">
      <a:buClr>
        <a:schemeClr val="accent1"/>
      </a:buClr>
      <a:buSzPct val="100000"/>
      <a:buFont typeface="Wingdings" pitchFamily="2" charset="2"/>
      <a:buChar char=""/>
      <a:defRPr sz="1400" kern="1200">
        <a:solidFill>
          <a:schemeClr val="tx1"/>
        </a:solidFill>
        <a:latin typeface="+mn-lt"/>
        <a:ea typeface="+mn-ea"/>
        <a:cs typeface="+mn-cs"/>
      </a:defRPr>
    </a:lvl2pPr>
    <a:lvl3pPr marL="360000" indent="-180000" algn="l" defTabSz="1088776" rtl="0" eaLnBrk="1" latinLnBrk="0" hangingPunct="1">
      <a:buClr>
        <a:schemeClr val="accent2"/>
      </a:buClr>
      <a:buSzPct val="80000"/>
      <a:buFont typeface="Symbol" pitchFamily="18" charset="2"/>
      <a:buChar char="-"/>
      <a:defRPr sz="1200" kern="1200">
        <a:solidFill>
          <a:schemeClr val="tx1"/>
        </a:solidFill>
        <a:latin typeface="+mn-lt"/>
        <a:ea typeface="+mn-ea"/>
        <a:cs typeface="+mn-cs"/>
      </a:defRPr>
    </a:lvl3pPr>
    <a:lvl4pPr marL="674815" indent="-158780" algn="l" defTabSz="1088776" rtl="0" eaLnBrk="1" latinLnBrk="0" hangingPunct="1">
      <a:buClr>
        <a:schemeClr val="accent2"/>
      </a:buClr>
      <a:buFont typeface="Arial" pitchFamily="34" charset="0"/>
      <a:buChar char="–"/>
      <a:defRPr sz="1200" kern="1200">
        <a:solidFill>
          <a:schemeClr val="tx1"/>
        </a:solidFill>
        <a:latin typeface="+mn-lt"/>
        <a:ea typeface="+mn-ea"/>
        <a:cs typeface="+mn-cs"/>
      </a:defRPr>
    </a:lvl4pPr>
    <a:lvl5pPr marL="2177552" algn="l" defTabSz="1088776" rtl="0" eaLnBrk="1" latinLnBrk="0" hangingPunct="1">
      <a:defRPr sz="1400" kern="1200">
        <a:solidFill>
          <a:schemeClr val="tx1"/>
        </a:solidFill>
        <a:latin typeface="+mn-lt"/>
        <a:ea typeface="+mn-ea"/>
        <a:cs typeface="+mn-cs"/>
      </a:defRPr>
    </a:lvl5pPr>
    <a:lvl6pPr marL="2721940" algn="l" defTabSz="1088776" rtl="0" eaLnBrk="1" latinLnBrk="0" hangingPunct="1">
      <a:defRPr sz="1400" kern="1200">
        <a:solidFill>
          <a:schemeClr val="tx1"/>
        </a:solidFill>
        <a:latin typeface="+mn-lt"/>
        <a:ea typeface="+mn-ea"/>
        <a:cs typeface="+mn-cs"/>
      </a:defRPr>
    </a:lvl6pPr>
    <a:lvl7pPr marL="3266328" algn="l" defTabSz="1088776" rtl="0" eaLnBrk="1" latinLnBrk="0" hangingPunct="1">
      <a:defRPr sz="1400" kern="1200">
        <a:solidFill>
          <a:schemeClr val="tx1"/>
        </a:solidFill>
        <a:latin typeface="+mn-lt"/>
        <a:ea typeface="+mn-ea"/>
        <a:cs typeface="+mn-cs"/>
      </a:defRPr>
    </a:lvl7pPr>
    <a:lvl8pPr marL="3810716" algn="l" defTabSz="1088776" rtl="0" eaLnBrk="1" latinLnBrk="0" hangingPunct="1">
      <a:defRPr sz="1400" kern="1200">
        <a:solidFill>
          <a:schemeClr val="tx1"/>
        </a:solidFill>
        <a:latin typeface="+mn-lt"/>
        <a:ea typeface="+mn-ea"/>
        <a:cs typeface="+mn-cs"/>
      </a:defRPr>
    </a:lvl8pPr>
    <a:lvl9pPr marL="4355104" algn="l" defTabSz="1088776"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dirty="0"/>
          </a:p>
        </p:txBody>
      </p:sp>
      <p:sp>
        <p:nvSpPr>
          <p:cNvPr id="4" name="Slide Number Placeholder 3"/>
          <p:cNvSpPr>
            <a:spLocks noGrp="1"/>
          </p:cNvSpPr>
          <p:nvPr>
            <p:ph type="sldNum" sz="quarter" idx="10"/>
          </p:nvPr>
        </p:nvSpPr>
        <p:spPr/>
        <p:txBody>
          <a:bodyPr/>
          <a:lstStyle/>
          <a:p>
            <a:fld id="{7D8C2C35-2B8A-446E-BEC0-FD36716C29AC}" type="slidenum">
              <a:rPr lang="de-DE" smtClean="0"/>
              <a:pPr/>
              <a:t>1</a:t>
            </a:fld>
            <a:endParaRPr lang="de-DE" dirty="0"/>
          </a:p>
        </p:txBody>
      </p:sp>
    </p:spTree>
    <p:extLst>
      <p:ext uri="{BB962C8B-B14F-4D97-AF65-F5344CB8AC3E}">
        <p14:creationId xmlns:p14="http://schemas.microsoft.com/office/powerpoint/2010/main" val="26902427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kern="1200" dirty="0">
                <a:solidFill>
                  <a:schemeClr val="tx1"/>
                </a:solidFill>
                <a:effectLst/>
                <a:latin typeface="+mn-lt"/>
                <a:ea typeface="+mn-ea"/>
                <a:cs typeface="+mn-cs"/>
              </a:rPr>
              <a:t>This is where digitalization and </a:t>
            </a:r>
            <a:r>
              <a:rPr lang="en-US" sz="1400" kern="1200" dirty="0" err="1">
                <a:solidFill>
                  <a:schemeClr val="tx1"/>
                </a:solidFill>
                <a:effectLst/>
                <a:latin typeface="+mn-lt"/>
                <a:ea typeface="+mn-ea"/>
                <a:cs typeface="+mn-cs"/>
              </a:rPr>
              <a:t>Concur’s</a:t>
            </a:r>
            <a:r>
              <a:rPr lang="en-US" sz="1400" kern="1200" dirty="0">
                <a:solidFill>
                  <a:schemeClr val="tx1"/>
                </a:solidFill>
                <a:effectLst/>
                <a:latin typeface="+mn-lt"/>
                <a:ea typeface="+mn-ea"/>
                <a:cs typeface="+mn-cs"/>
              </a:rPr>
              <a:t> open platform approach comes into play. Thanks to the close cooperation with our partners, the Concur ecosystem captures any kind of travel expense: Hotel bookings, flights, ground transportation and even your quick coffee to go. How that works? Because their apps and services are directly integrated into the Concur platform. I’ll give you an example.</a:t>
            </a:r>
            <a:endParaRPr lang="de-DE" dirty="0"/>
          </a:p>
        </p:txBody>
      </p:sp>
      <p:sp>
        <p:nvSpPr>
          <p:cNvPr id="4" name="Slide Number Placeholder 3"/>
          <p:cNvSpPr>
            <a:spLocks noGrp="1"/>
          </p:cNvSpPr>
          <p:nvPr>
            <p:ph type="sldNum" sz="quarter" idx="10"/>
          </p:nvPr>
        </p:nvSpPr>
        <p:spPr/>
        <p:txBody>
          <a:bodyPr/>
          <a:lstStyle/>
          <a:p>
            <a:fld id="{7D8C2C35-2B8A-446E-BEC0-FD36716C29AC}" type="slidenum">
              <a:rPr lang="de-DE" smtClean="0"/>
              <a:pPr/>
              <a:t>10</a:t>
            </a:fld>
            <a:endParaRPr lang="de-DE" dirty="0"/>
          </a:p>
        </p:txBody>
      </p:sp>
    </p:spTree>
    <p:extLst>
      <p:ext uri="{BB962C8B-B14F-4D97-AF65-F5344CB8AC3E}">
        <p14:creationId xmlns:p14="http://schemas.microsoft.com/office/powerpoint/2010/main" val="16389293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kern="1200" dirty="0">
                <a:solidFill>
                  <a:schemeClr val="tx1"/>
                </a:solidFill>
                <a:effectLst/>
                <a:latin typeface="+mn-lt"/>
                <a:ea typeface="+mn-ea"/>
                <a:cs typeface="+mn-cs"/>
              </a:rPr>
              <a:t>I recently travelled from Frankfurt to Zurich. To book my flight I used our booking tool Concur Travel. Because our corporate travel policy is in the system I can easily chose a flight within the policy without having to double-check with our guidelines. </a:t>
            </a:r>
            <a:endParaRPr lang="de-DE" dirty="0"/>
          </a:p>
        </p:txBody>
      </p:sp>
      <p:sp>
        <p:nvSpPr>
          <p:cNvPr id="4" name="Slide Number Placeholder 3"/>
          <p:cNvSpPr>
            <a:spLocks noGrp="1"/>
          </p:cNvSpPr>
          <p:nvPr>
            <p:ph type="sldNum" sz="quarter" idx="10"/>
          </p:nvPr>
        </p:nvSpPr>
        <p:spPr/>
        <p:txBody>
          <a:bodyPr/>
          <a:lstStyle/>
          <a:p>
            <a:fld id="{7D8C2C35-2B8A-446E-BEC0-FD36716C29AC}" type="slidenum">
              <a:rPr lang="de-DE" smtClean="0"/>
              <a:pPr/>
              <a:t>11</a:t>
            </a:fld>
            <a:endParaRPr lang="de-DE" dirty="0"/>
          </a:p>
        </p:txBody>
      </p:sp>
    </p:spTree>
    <p:extLst>
      <p:ext uri="{BB962C8B-B14F-4D97-AF65-F5344CB8AC3E}">
        <p14:creationId xmlns:p14="http://schemas.microsoft.com/office/powerpoint/2010/main" val="28645554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kern="1200" dirty="0">
                <a:solidFill>
                  <a:schemeClr val="tx1"/>
                </a:solidFill>
                <a:effectLst/>
                <a:latin typeface="+mn-lt"/>
                <a:ea typeface="+mn-ea"/>
                <a:cs typeface="+mn-cs"/>
              </a:rPr>
              <a:t>Since I like the Marriot website’s user interface I directly booked a hotel room via their site. </a:t>
            </a:r>
            <a:endParaRPr lang="de-DE" dirty="0"/>
          </a:p>
        </p:txBody>
      </p:sp>
      <p:sp>
        <p:nvSpPr>
          <p:cNvPr id="4" name="Slide Number Placeholder 3"/>
          <p:cNvSpPr>
            <a:spLocks noGrp="1"/>
          </p:cNvSpPr>
          <p:nvPr>
            <p:ph type="sldNum" sz="quarter" idx="10"/>
          </p:nvPr>
        </p:nvSpPr>
        <p:spPr/>
        <p:txBody>
          <a:bodyPr/>
          <a:lstStyle/>
          <a:p>
            <a:fld id="{7D8C2C35-2B8A-446E-BEC0-FD36716C29AC}" type="slidenum">
              <a:rPr lang="de-DE" smtClean="0"/>
              <a:pPr/>
              <a:t>12</a:t>
            </a:fld>
            <a:endParaRPr lang="de-DE" dirty="0"/>
          </a:p>
        </p:txBody>
      </p:sp>
    </p:spTree>
    <p:extLst>
      <p:ext uri="{BB962C8B-B14F-4D97-AF65-F5344CB8AC3E}">
        <p14:creationId xmlns:p14="http://schemas.microsoft.com/office/powerpoint/2010/main" val="28705550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kern="1200" dirty="0">
                <a:solidFill>
                  <a:schemeClr val="tx1"/>
                </a:solidFill>
                <a:effectLst/>
                <a:latin typeface="+mn-lt"/>
                <a:ea typeface="+mn-ea"/>
                <a:cs typeface="+mn-cs"/>
              </a:rPr>
              <a:t>Once I had arrived at the airport in Zurich I orders an Uber. The charge was automatically withdrawn from my corporate credit card whose details are set in the system. </a:t>
            </a:r>
            <a:endParaRPr lang="de-DE" dirty="0"/>
          </a:p>
          <a:p>
            <a:endParaRPr lang="en-US" sz="14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D8C2C35-2B8A-446E-BEC0-FD36716C29AC}" type="slidenum">
              <a:rPr lang="de-DE" smtClean="0"/>
              <a:pPr/>
              <a:t>13</a:t>
            </a:fld>
            <a:endParaRPr lang="de-DE" dirty="0"/>
          </a:p>
        </p:txBody>
      </p:sp>
    </p:spTree>
    <p:extLst>
      <p:ext uri="{BB962C8B-B14F-4D97-AF65-F5344CB8AC3E}">
        <p14:creationId xmlns:p14="http://schemas.microsoft.com/office/powerpoint/2010/main" val="3685641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kern="1200" dirty="0">
                <a:solidFill>
                  <a:schemeClr val="tx1"/>
                </a:solidFill>
                <a:effectLst/>
                <a:latin typeface="+mn-lt"/>
                <a:ea typeface="+mn-ea"/>
                <a:cs typeface="+mn-cs"/>
              </a:rPr>
              <a:t>I met my client at a nearby restaurant afterwards. Once I had received the bill I used the Concur Mobile App to take a picture of the receipt, which was automatically read out thanks to OCR technology. </a:t>
            </a:r>
          </a:p>
          <a:p>
            <a:endParaRPr lang="de-DE" dirty="0"/>
          </a:p>
          <a:p>
            <a:endParaRPr lang="de-DE" dirty="0"/>
          </a:p>
          <a:p>
            <a:endParaRPr lang="de-DE" dirty="0"/>
          </a:p>
          <a:p>
            <a:endParaRPr lang="de-DE" dirty="0"/>
          </a:p>
        </p:txBody>
      </p:sp>
      <p:sp>
        <p:nvSpPr>
          <p:cNvPr id="4" name="Slide Number Placeholder 3"/>
          <p:cNvSpPr>
            <a:spLocks noGrp="1"/>
          </p:cNvSpPr>
          <p:nvPr>
            <p:ph type="sldNum" sz="quarter" idx="10"/>
          </p:nvPr>
        </p:nvSpPr>
        <p:spPr/>
        <p:txBody>
          <a:bodyPr/>
          <a:lstStyle/>
          <a:p>
            <a:fld id="{7D8C2C35-2B8A-446E-BEC0-FD36716C29AC}" type="slidenum">
              <a:rPr lang="de-DE" smtClean="0"/>
              <a:pPr/>
              <a:t>14</a:t>
            </a:fld>
            <a:endParaRPr lang="de-DE" dirty="0"/>
          </a:p>
        </p:txBody>
      </p:sp>
    </p:spTree>
    <p:extLst>
      <p:ext uri="{BB962C8B-B14F-4D97-AF65-F5344CB8AC3E}">
        <p14:creationId xmlns:p14="http://schemas.microsoft.com/office/powerpoint/2010/main" val="24680038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kern="1200" dirty="0">
                <a:solidFill>
                  <a:schemeClr val="tx1"/>
                </a:solidFill>
                <a:effectLst/>
                <a:latin typeface="+mn-lt"/>
                <a:ea typeface="+mn-ea"/>
                <a:cs typeface="+mn-cs"/>
              </a:rPr>
              <a:t>The beauty of this is that all the bookings and purchases – no matter whether they have been made via Concur or direct - are automatically captured by Concur. They are added to my expense report directly which simplifies my expense reporting while at the same time provides my company real time information about the costs that occurred. A classic win-win-situation: I can enjoy flexible bookings while my company is in full control. </a:t>
            </a:r>
          </a:p>
          <a:p>
            <a:endParaRPr lang="de-DE" dirty="0"/>
          </a:p>
        </p:txBody>
      </p:sp>
      <p:sp>
        <p:nvSpPr>
          <p:cNvPr id="4" name="Slide Number Placeholder 3"/>
          <p:cNvSpPr>
            <a:spLocks noGrp="1"/>
          </p:cNvSpPr>
          <p:nvPr>
            <p:ph type="sldNum" sz="quarter" idx="10"/>
          </p:nvPr>
        </p:nvSpPr>
        <p:spPr/>
        <p:txBody>
          <a:bodyPr/>
          <a:lstStyle/>
          <a:p>
            <a:fld id="{7D8C2C35-2B8A-446E-BEC0-FD36716C29AC}" type="slidenum">
              <a:rPr lang="de-DE" smtClean="0"/>
              <a:pPr/>
              <a:t>15</a:t>
            </a:fld>
            <a:endParaRPr lang="de-DE" dirty="0"/>
          </a:p>
        </p:txBody>
      </p:sp>
    </p:spTree>
    <p:extLst>
      <p:ext uri="{BB962C8B-B14F-4D97-AF65-F5344CB8AC3E}">
        <p14:creationId xmlns:p14="http://schemas.microsoft.com/office/powerpoint/2010/main" val="24759302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b="1" kern="1200" dirty="0">
                <a:solidFill>
                  <a:schemeClr val="tx1"/>
                </a:solidFill>
                <a:effectLst/>
                <a:latin typeface="+mn-lt"/>
                <a:ea typeface="+mn-ea"/>
                <a:cs typeface="+mn-cs"/>
              </a:rPr>
              <a:t>How does the Concur implementation work? </a:t>
            </a:r>
          </a:p>
          <a:p>
            <a:endParaRPr lang="en-US" sz="1400" b="1" kern="1200" dirty="0">
              <a:solidFill>
                <a:schemeClr val="tx1"/>
              </a:solidFill>
              <a:effectLst/>
              <a:latin typeface="+mn-lt"/>
              <a:ea typeface="+mn-ea"/>
              <a:cs typeface="+mn-cs"/>
            </a:endParaRPr>
          </a:p>
          <a:p>
            <a:r>
              <a:rPr lang="en-US" sz="1400" kern="1200" dirty="0">
                <a:solidFill>
                  <a:schemeClr val="tx1"/>
                </a:solidFill>
                <a:effectLst/>
                <a:latin typeface="+mn-lt"/>
                <a:ea typeface="+mn-ea"/>
                <a:cs typeface="+mn-cs"/>
              </a:rPr>
              <a:t>No matter whether you use an SAP on-premises solution or an excel sheet to manage your business travel activities, it takes four steps to benefit from a cloud-based solution. </a:t>
            </a:r>
          </a:p>
          <a:p>
            <a:endParaRPr lang="en-US" sz="1400" kern="1200" dirty="0">
              <a:solidFill>
                <a:schemeClr val="tx1"/>
              </a:solidFill>
              <a:effectLst/>
              <a:latin typeface="+mn-lt"/>
              <a:ea typeface="+mn-ea"/>
              <a:cs typeface="+mn-cs"/>
            </a:endParaRPr>
          </a:p>
          <a:p>
            <a:pPr marL="0" marR="0" lvl="0" indent="0" algn="l" defTabSz="1088776" rtl="0" eaLnBrk="1" fontAlgn="auto" latinLnBrk="0" hangingPunct="1">
              <a:lnSpc>
                <a:spcPct val="100000"/>
              </a:lnSpc>
              <a:spcBef>
                <a:spcPts val="0"/>
              </a:spcBef>
              <a:spcAft>
                <a:spcPts val="0"/>
              </a:spcAft>
              <a:buClrTx/>
              <a:buSzTx/>
              <a:buFontTx/>
              <a:buNone/>
              <a:tabLst/>
              <a:defRPr/>
            </a:pPr>
            <a:r>
              <a:rPr lang="en-US" sz="1400" kern="1200" dirty="0">
                <a:solidFill>
                  <a:schemeClr val="tx1"/>
                </a:solidFill>
                <a:effectLst/>
                <a:latin typeface="+mn-lt"/>
                <a:ea typeface="+mn-ea"/>
                <a:cs typeface="+mn-cs"/>
              </a:rPr>
              <a:t>From the Onboarding &amp; Kick-off phase via Analysis &amp; Design and Testing &amp; Validation to Deployment Readiness our implementation team works closely with you providing milestone presentations throughout the process. </a:t>
            </a:r>
            <a:endParaRPr lang="de-DE" sz="1400" kern="1200" dirty="0">
              <a:solidFill>
                <a:schemeClr val="tx1"/>
              </a:solidFill>
              <a:effectLst/>
              <a:latin typeface="+mn-lt"/>
              <a:ea typeface="+mn-ea"/>
              <a:cs typeface="+mn-cs"/>
            </a:endParaRPr>
          </a:p>
          <a:p>
            <a:endParaRPr lang="de-DE" dirty="0"/>
          </a:p>
        </p:txBody>
      </p:sp>
      <p:sp>
        <p:nvSpPr>
          <p:cNvPr id="4" name="Slide Number Placeholder 3"/>
          <p:cNvSpPr>
            <a:spLocks noGrp="1"/>
          </p:cNvSpPr>
          <p:nvPr>
            <p:ph type="sldNum" sz="quarter" idx="10"/>
          </p:nvPr>
        </p:nvSpPr>
        <p:spPr/>
        <p:txBody>
          <a:bodyPr/>
          <a:lstStyle/>
          <a:p>
            <a:fld id="{7D8C2C35-2B8A-446E-BEC0-FD36716C29AC}" type="slidenum">
              <a:rPr lang="de-DE" smtClean="0"/>
              <a:pPr/>
              <a:t>16</a:t>
            </a:fld>
            <a:endParaRPr lang="de-DE" dirty="0"/>
          </a:p>
        </p:txBody>
      </p:sp>
    </p:spTree>
    <p:extLst>
      <p:ext uri="{BB962C8B-B14F-4D97-AF65-F5344CB8AC3E}">
        <p14:creationId xmlns:p14="http://schemas.microsoft.com/office/powerpoint/2010/main" val="23284579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dirty="0"/>
          </a:p>
        </p:txBody>
      </p:sp>
      <p:sp>
        <p:nvSpPr>
          <p:cNvPr id="4" name="Slide Number Placeholder 3"/>
          <p:cNvSpPr>
            <a:spLocks noGrp="1"/>
          </p:cNvSpPr>
          <p:nvPr>
            <p:ph type="sldNum" sz="quarter" idx="10"/>
          </p:nvPr>
        </p:nvSpPr>
        <p:spPr/>
        <p:txBody>
          <a:bodyPr/>
          <a:lstStyle/>
          <a:p>
            <a:fld id="{7D8C2C35-2B8A-446E-BEC0-FD36716C29AC}" type="slidenum">
              <a:rPr lang="de-DE" smtClean="0"/>
              <a:pPr/>
              <a:t>17</a:t>
            </a:fld>
            <a:endParaRPr lang="de-DE" dirty="0"/>
          </a:p>
        </p:txBody>
      </p:sp>
    </p:spTree>
    <p:extLst>
      <p:ext uri="{BB962C8B-B14F-4D97-AF65-F5344CB8AC3E}">
        <p14:creationId xmlns:p14="http://schemas.microsoft.com/office/powerpoint/2010/main" val="103442992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sz="1600" b="1" kern="1200" dirty="0">
                <a:solidFill>
                  <a:schemeClr val="tx1"/>
                </a:solidFill>
                <a:effectLst/>
                <a:latin typeface="+mn-lt"/>
                <a:ea typeface="+mn-ea"/>
                <a:cs typeface="+mn-cs"/>
              </a:rPr>
              <a:t>What’s in for you as an SAP customer?</a:t>
            </a:r>
            <a:r>
              <a:rPr lang="en-US" sz="1600" kern="1200" dirty="0">
                <a:solidFill>
                  <a:schemeClr val="tx1"/>
                </a:solidFill>
                <a:effectLst/>
                <a:latin typeface="+mn-lt"/>
                <a:ea typeface="+mn-ea"/>
                <a:cs typeface="+mn-cs"/>
              </a:rPr>
              <a:t> </a:t>
            </a:r>
          </a:p>
          <a:p>
            <a:endParaRPr lang="en-US" sz="1600" kern="1200" dirty="0">
              <a:solidFill>
                <a:schemeClr val="tx1"/>
              </a:solidFill>
              <a:effectLst/>
              <a:latin typeface="+mn-lt"/>
              <a:ea typeface="+mn-ea"/>
              <a:cs typeface="+mn-cs"/>
            </a:endParaRPr>
          </a:p>
          <a:p>
            <a:r>
              <a:rPr lang="en-US" sz="1600" kern="1200" dirty="0">
                <a:solidFill>
                  <a:schemeClr val="tx1"/>
                </a:solidFill>
                <a:effectLst/>
                <a:latin typeface="+mn-lt"/>
                <a:ea typeface="+mn-ea"/>
                <a:cs typeface="+mn-cs"/>
              </a:rPr>
              <a:t>Transforming your T&amp;E management to a digital process is the perfect first step for your company’s digital transformation journey. </a:t>
            </a:r>
          </a:p>
          <a:p>
            <a:r>
              <a:rPr lang="en-US" sz="1600" kern="1200" dirty="0">
                <a:solidFill>
                  <a:schemeClr val="tx1"/>
                </a:solidFill>
                <a:effectLst/>
                <a:latin typeface="+mn-lt"/>
                <a:ea typeface="+mn-ea"/>
                <a:cs typeface="+mn-cs"/>
              </a:rPr>
              <a:t>Why? Because most data is available in an electronic form already (e-tickets, electronic booking confirmations, credit card payments). With SAP and Concur you can take this step with the support of a leader in cloud security. </a:t>
            </a:r>
          </a:p>
          <a:p>
            <a:endParaRPr lang="de-DE" sz="1600" kern="1200" dirty="0">
              <a:solidFill>
                <a:schemeClr val="tx1"/>
              </a:solidFill>
              <a:effectLst/>
              <a:latin typeface="+mn-lt"/>
              <a:ea typeface="+mn-ea"/>
              <a:cs typeface="+mn-cs"/>
            </a:endParaRPr>
          </a:p>
          <a:p>
            <a:r>
              <a:rPr lang="en-US" sz="1600" kern="1200" dirty="0">
                <a:solidFill>
                  <a:schemeClr val="tx1"/>
                </a:solidFill>
                <a:effectLst/>
                <a:latin typeface="+mn-lt"/>
                <a:ea typeface="+mn-ea"/>
                <a:cs typeface="+mn-cs"/>
              </a:rPr>
              <a:t>Also, like every business process, T&amp;E doesn’t exist in a vacuum. It depends on data, steps and information housed in your ERP system. When you connect SAP S/4 HANA and Concur, you accelerate performance with data that is seamlessly in sync and save – thanks to both systems being natively integrated. </a:t>
            </a:r>
          </a:p>
          <a:p>
            <a:endParaRPr lang="de-DE" sz="1600" kern="1200" dirty="0">
              <a:solidFill>
                <a:schemeClr val="tx1"/>
              </a:solidFill>
              <a:effectLst/>
              <a:latin typeface="+mn-lt"/>
              <a:ea typeface="+mn-ea"/>
              <a:cs typeface="+mn-cs"/>
            </a:endParaRPr>
          </a:p>
          <a:p>
            <a:r>
              <a:rPr lang="en-US" sz="1600" kern="1200" dirty="0">
                <a:solidFill>
                  <a:schemeClr val="tx1"/>
                </a:solidFill>
                <a:effectLst/>
                <a:latin typeface="+mn-lt"/>
                <a:ea typeface="+mn-ea"/>
                <a:cs typeface="+mn-cs"/>
              </a:rPr>
              <a:t>The open platform approach that allows us to connect new apps and partners makes sure that your investment in Concur is future-proof.  </a:t>
            </a:r>
            <a:endParaRPr lang="de-DE" sz="1600" kern="1200" dirty="0">
              <a:solidFill>
                <a:schemeClr val="tx1"/>
              </a:solidFill>
              <a:effectLst/>
              <a:latin typeface="+mn-lt"/>
              <a:ea typeface="+mn-ea"/>
              <a:cs typeface="+mn-cs"/>
            </a:endParaRPr>
          </a:p>
          <a:p>
            <a:endParaRPr lang="de-DE" sz="1600" dirty="0"/>
          </a:p>
        </p:txBody>
      </p:sp>
      <p:sp>
        <p:nvSpPr>
          <p:cNvPr id="4" name="Slide Number Placeholder 3"/>
          <p:cNvSpPr>
            <a:spLocks noGrp="1"/>
          </p:cNvSpPr>
          <p:nvPr>
            <p:ph type="sldNum" sz="quarter" idx="10"/>
          </p:nvPr>
        </p:nvSpPr>
        <p:spPr/>
        <p:txBody>
          <a:bodyPr/>
          <a:lstStyle/>
          <a:p>
            <a:fld id="{7D8C2C35-2B8A-446E-BEC0-FD36716C29AC}" type="slidenum">
              <a:rPr lang="de-DE" smtClean="0"/>
              <a:pPr/>
              <a:t>18</a:t>
            </a:fld>
            <a:endParaRPr lang="de-DE" dirty="0"/>
          </a:p>
        </p:txBody>
      </p:sp>
    </p:spTree>
    <p:extLst>
      <p:ext uri="{BB962C8B-B14F-4D97-AF65-F5344CB8AC3E}">
        <p14:creationId xmlns:p14="http://schemas.microsoft.com/office/powerpoint/2010/main" val="284968155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de-DE" dirty="0"/>
          </a:p>
        </p:txBody>
      </p:sp>
      <p:sp>
        <p:nvSpPr>
          <p:cNvPr id="4" name="Slide Number Placeholder 3"/>
          <p:cNvSpPr>
            <a:spLocks noGrp="1"/>
          </p:cNvSpPr>
          <p:nvPr>
            <p:ph type="sldNum" sz="quarter" idx="10"/>
          </p:nvPr>
        </p:nvSpPr>
        <p:spPr/>
        <p:txBody>
          <a:bodyPr/>
          <a:lstStyle/>
          <a:p>
            <a:fld id="{7D8C2C35-2B8A-446E-BEC0-FD36716C29AC}" type="slidenum">
              <a:rPr lang="de-DE" smtClean="0"/>
              <a:pPr/>
              <a:t>19</a:t>
            </a:fld>
            <a:endParaRPr lang="de-DE" dirty="0"/>
          </a:p>
        </p:txBody>
      </p:sp>
    </p:spTree>
    <p:extLst>
      <p:ext uri="{BB962C8B-B14F-4D97-AF65-F5344CB8AC3E}">
        <p14:creationId xmlns:p14="http://schemas.microsoft.com/office/powerpoint/2010/main" val="29998676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088776" rtl="0" eaLnBrk="1" fontAlgn="auto" latinLnBrk="0" hangingPunct="1">
              <a:lnSpc>
                <a:spcPct val="100000"/>
              </a:lnSpc>
              <a:spcBef>
                <a:spcPts val="0"/>
              </a:spcBef>
              <a:spcAft>
                <a:spcPts val="0"/>
              </a:spcAft>
              <a:buClrTx/>
              <a:buSzTx/>
              <a:buFontTx/>
              <a:buNone/>
              <a:tabLst/>
              <a:defRPr/>
            </a:pPr>
            <a:r>
              <a:rPr lang="en-US" sz="1400" b="0" kern="1200" dirty="0">
                <a:solidFill>
                  <a:schemeClr val="tx1"/>
                </a:solidFill>
                <a:effectLst/>
                <a:latin typeface="+mn-lt"/>
                <a:ea typeface="+mn-ea"/>
                <a:cs typeface="+mn-cs"/>
              </a:rPr>
              <a:t>The world we live and make business in is in constant change – today more than ever before. Especially the digital transformation is driving all kind of change for every part of life and business. Travel and expense management is no exception. Let’s have a look back.</a:t>
            </a:r>
            <a:endParaRPr lang="de-DE" sz="1400" b="0" kern="1200" dirty="0">
              <a:solidFill>
                <a:schemeClr val="tx1"/>
              </a:solidFill>
              <a:effectLst/>
              <a:latin typeface="+mn-lt"/>
              <a:ea typeface="+mn-ea"/>
              <a:cs typeface="+mn-cs"/>
            </a:endParaRPr>
          </a:p>
          <a:p>
            <a:endParaRPr lang="de-DE" dirty="0"/>
          </a:p>
        </p:txBody>
      </p:sp>
      <p:sp>
        <p:nvSpPr>
          <p:cNvPr id="4" name="Slide Number Placeholder 3"/>
          <p:cNvSpPr>
            <a:spLocks noGrp="1"/>
          </p:cNvSpPr>
          <p:nvPr>
            <p:ph type="sldNum" sz="quarter" idx="10"/>
          </p:nvPr>
        </p:nvSpPr>
        <p:spPr/>
        <p:txBody>
          <a:bodyPr/>
          <a:lstStyle/>
          <a:p>
            <a:fld id="{7D8C2C35-2B8A-446E-BEC0-FD36716C29AC}" type="slidenum">
              <a:rPr lang="de-DE" smtClean="0"/>
              <a:pPr/>
              <a:t>2</a:t>
            </a:fld>
            <a:endParaRPr lang="de-DE" dirty="0"/>
          </a:p>
        </p:txBody>
      </p:sp>
    </p:spTree>
    <p:extLst>
      <p:ext uri="{BB962C8B-B14F-4D97-AF65-F5344CB8AC3E}">
        <p14:creationId xmlns:p14="http://schemas.microsoft.com/office/powerpoint/2010/main" val="12557078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088776" rtl="0" eaLnBrk="1" fontAlgn="auto" latinLnBrk="0" hangingPunct="1">
              <a:lnSpc>
                <a:spcPct val="100000"/>
              </a:lnSpc>
              <a:spcBef>
                <a:spcPts val="0"/>
              </a:spcBef>
              <a:spcAft>
                <a:spcPts val="0"/>
              </a:spcAft>
              <a:buClrTx/>
              <a:buSzTx/>
              <a:buFontTx/>
              <a:buNone/>
              <a:tabLst/>
              <a:defRPr/>
            </a:pPr>
            <a:r>
              <a:rPr lang="en-US" sz="1400" kern="1200" dirty="0">
                <a:solidFill>
                  <a:schemeClr val="tx1"/>
                </a:solidFill>
                <a:effectLst/>
                <a:latin typeface="+mn-lt"/>
                <a:ea typeface="+mn-ea"/>
                <a:cs typeface="+mn-cs"/>
              </a:rPr>
              <a:t>At Concur we have a vision I have mentioned earlier already and that is to allow our customers to „Just Travel“. The benefits the </a:t>
            </a:r>
            <a:r>
              <a:rPr lang="en-US" sz="1400" kern="1200" dirty="0" err="1">
                <a:solidFill>
                  <a:schemeClr val="tx1"/>
                </a:solidFill>
                <a:effectLst/>
                <a:latin typeface="+mn-lt"/>
                <a:ea typeface="+mn-ea"/>
                <a:cs typeface="+mn-cs"/>
              </a:rPr>
              <a:t>digitisation</a:t>
            </a:r>
            <a:r>
              <a:rPr lang="en-US" sz="1400" kern="1200" dirty="0">
                <a:solidFill>
                  <a:schemeClr val="tx1"/>
                </a:solidFill>
                <a:effectLst/>
                <a:latin typeface="+mn-lt"/>
                <a:ea typeface="+mn-ea"/>
                <a:cs typeface="+mn-cs"/>
              </a:rPr>
              <a:t> provides us with are key for us to deliver on this vision. Don’t hesitate to benefit from these opportunities as well. </a:t>
            </a:r>
            <a:endParaRPr lang="de-DE" sz="1400" kern="1200" dirty="0">
              <a:solidFill>
                <a:schemeClr val="tx1"/>
              </a:solidFill>
              <a:effectLst/>
              <a:latin typeface="+mn-lt"/>
              <a:ea typeface="+mn-ea"/>
              <a:cs typeface="+mn-cs"/>
            </a:endParaRPr>
          </a:p>
          <a:p>
            <a:endParaRPr lang="de-DE" dirty="0"/>
          </a:p>
        </p:txBody>
      </p:sp>
      <p:sp>
        <p:nvSpPr>
          <p:cNvPr id="4" name="Slide Number Placeholder 3"/>
          <p:cNvSpPr>
            <a:spLocks noGrp="1"/>
          </p:cNvSpPr>
          <p:nvPr>
            <p:ph type="sldNum" sz="quarter" idx="10"/>
          </p:nvPr>
        </p:nvSpPr>
        <p:spPr/>
        <p:txBody>
          <a:bodyPr/>
          <a:lstStyle/>
          <a:p>
            <a:fld id="{7D8C2C35-2B8A-446E-BEC0-FD36716C29AC}" type="slidenum">
              <a:rPr lang="de-DE" smtClean="0"/>
              <a:pPr/>
              <a:t>20</a:t>
            </a:fld>
            <a:endParaRPr lang="de-DE" dirty="0"/>
          </a:p>
        </p:txBody>
      </p:sp>
    </p:spTree>
    <p:extLst>
      <p:ext uri="{BB962C8B-B14F-4D97-AF65-F5344CB8AC3E}">
        <p14:creationId xmlns:p14="http://schemas.microsoft.com/office/powerpoint/2010/main" val="108050458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D8C2C35-2B8A-446E-BEC0-FD36716C29AC}" type="slidenum">
              <a:rPr lang="de-DE" smtClean="0"/>
              <a:pPr/>
              <a:t>22</a:t>
            </a:fld>
            <a:endParaRPr lang="de-DE" dirty="0"/>
          </a:p>
        </p:txBody>
      </p:sp>
      <p:sp>
        <p:nvSpPr>
          <p:cNvPr id="6" name="Slide Image Placeholder 5"/>
          <p:cNvSpPr>
            <a:spLocks noGrp="1" noRot="1" noChangeAspect="1"/>
          </p:cNvSpPr>
          <p:nvPr>
            <p:ph type="sldImg"/>
          </p:nvPr>
        </p:nvSpPr>
        <p:spPr>
          <a:xfrm>
            <a:off x="547688" y="612775"/>
            <a:ext cx="5762625" cy="3241675"/>
          </a:xfrm>
        </p:spPr>
      </p:sp>
      <p:sp>
        <p:nvSpPr>
          <p:cNvPr id="7" name="Notes Placeholder 6"/>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25442643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lvl="0" indent="-285750">
              <a:buFont typeface="Arial" panose="020B0604020202020204" pitchFamily="34" charset="0"/>
              <a:buChar char="•"/>
            </a:pPr>
            <a:r>
              <a:rPr lang="en-US" sz="1400" kern="1200" dirty="0">
                <a:solidFill>
                  <a:schemeClr val="tx1"/>
                </a:solidFill>
                <a:effectLst/>
                <a:latin typeface="+mn-lt"/>
                <a:ea typeface="+mn-ea"/>
                <a:cs typeface="+mn-cs"/>
              </a:rPr>
              <a:t>Twenty years ago, Expedia, the first major online booking tools launched – and changed the market. </a:t>
            </a:r>
            <a:endParaRPr lang="de-DE" sz="1400" kern="1200" dirty="0">
              <a:solidFill>
                <a:schemeClr val="tx1"/>
              </a:solidFill>
              <a:effectLst/>
              <a:latin typeface="+mn-lt"/>
              <a:ea typeface="+mn-ea"/>
              <a:cs typeface="+mn-cs"/>
            </a:endParaRPr>
          </a:p>
          <a:p>
            <a:pPr marL="285750" lvl="0" indent="-285750">
              <a:buFont typeface="Arial" panose="020B0604020202020204" pitchFamily="34" charset="0"/>
              <a:buChar char="•"/>
            </a:pPr>
            <a:r>
              <a:rPr lang="en-US" sz="1400" kern="1200" dirty="0">
                <a:solidFill>
                  <a:schemeClr val="tx1"/>
                </a:solidFill>
                <a:effectLst/>
                <a:latin typeface="+mn-lt"/>
                <a:ea typeface="+mn-ea"/>
                <a:cs typeface="+mn-cs"/>
              </a:rPr>
              <a:t>In 2008, if you owned a Taxi, you had no idea what was coming. The last big innovation you weathered was the introduction of CB radios in 1977. Then, in 2009, there came Uber! </a:t>
            </a:r>
            <a:endParaRPr lang="de-DE" sz="1400" kern="1200" dirty="0">
              <a:solidFill>
                <a:schemeClr val="tx1"/>
              </a:solidFill>
              <a:effectLst/>
              <a:latin typeface="+mn-lt"/>
              <a:ea typeface="+mn-ea"/>
              <a:cs typeface="+mn-cs"/>
            </a:endParaRPr>
          </a:p>
          <a:p>
            <a:pPr marL="285750" lvl="0" indent="-285750">
              <a:buFont typeface="Arial" panose="020B0604020202020204" pitchFamily="34" charset="0"/>
              <a:buChar char="•"/>
            </a:pPr>
            <a:r>
              <a:rPr lang="en-US" sz="1400" kern="1200" dirty="0">
                <a:solidFill>
                  <a:schemeClr val="tx1"/>
                </a:solidFill>
                <a:effectLst/>
                <a:latin typeface="+mn-lt"/>
                <a:ea typeface="+mn-ea"/>
                <a:cs typeface="+mn-cs"/>
              </a:rPr>
              <a:t>Go back a decade and you don’t need to worry if your people on the road have the right (international) data plans, because few phones use data (the first iPhone launched in 2007).</a:t>
            </a:r>
            <a:endParaRPr lang="de-DE" sz="1400" kern="1200" dirty="0">
              <a:solidFill>
                <a:schemeClr val="tx1"/>
              </a:solidFill>
              <a:effectLst/>
              <a:latin typeface="+mn-lt"/>
              <a:ea typeface="+mn-ea"/>
              <a:cs typeface="+mn-cs"/>
            </a:endParaRPr>
          </a:p>
          <a:p>
            <a:pPr marL="285750" lvl="0" indent="-285750">
              <a:buFont typeface="Arial" panose="020B0604020202020204" pitchFamily="34" charset="0"/>
              <a:buChar char="•"/>
            </a:pPr>
            <a:r>
              <a:rPr lang="en-US" sz="1400" kern="1200" dirty="0">
                <a:solidFill>
                  <a:schemeClr val="tx1"/>
                </a:solidFill>
                <a:effectLst/>
                <a:latin typeface="+mn-lt"/>
                <a:ea typeface="+mn-ea"/>
                <a:cs typeface="+mn-cs"/>
              </a:rPr>
              <a:t>Some of us remember a time when, if employees needed something, the company bought it for them. </a:t>
            </a:r>
            <a:endParaRPr lang="de-DE" sz="1400" kern="1200" dirty="0">
              <a:solidFill>
                <a:schemeClr val="tx1"/>
              </a:solidFill>
              <a:effectLst/>
              <a:latin typeface="+mn-lt"/>
              <a:ea typeface="+mn-ea"/>
              <a:cs typeface="+mn-cs"/>
            </a:endParaRPr>
          </a:p>
          <a:p>
            <a:endParaRPr lang="de-DE" dirty="0"/>
          </a:p>
        </p:txBody>
      </p:sp>
      <p:sp>
        <p:nvSpPr>
          <p:cNvPr id="4" name="Slide Number Placeholder 3"/>
          <p:cNvSpPr>
            <a:spLocks noGrp="1"/>
          </p:cNvSpPr>
          <p:nvPr>
            <p:ph type="sldNum" sz="quarter" idx="10"/>
          </p:nvPr>
        </p:nvSpPr>
        <p:spPr/>
        <p:txBody>
          <a:bodyPr/>
          <a:lstStyle/>
          <a:p>
            <a:fld id="{7D8C2C35-2B8A-446E-BEC0-FD36716C29AC}" type="slidenum">
              <a:rPr lang="de-DE" smtClean="0"/>
              <a:pPr/>
              <a:t>3</a:t>
            </a:fld>
            <a:endParaRPr lang="de-DE" dirty="0"/>
          </a:p>
        </p:txBody>
      </p:sp>
    </p:spTree>
    <p:extLst>
      <p:ext uri="{BB962C8B-B14F-4D97-AF65-F5344CB8AC3E}">
        <p14:creationId xmlns:p14="http://schemas.microsoft.com/office/powerpoint/2010/main" val="24314957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b="1" kern="1200" dirty="0">
                <a:solidFill>
                  <a:schemeClr val="tx1"/>
                </a:solidFill>
                <a:effectLst/>
                <a:latin typeface="+mn-lt"/>
                <a:ea typeface="+mn-ea"/>
                <a:cs typeface="+mn-cs"/>
              </a:rPr>
              <a:t>But it is not like that anymore</a:t>
            </a:r>
            <a:r>
              <a:rPr lang="en-US" sz="1400" kern="1200" dirty="0">
                <a:solidFill>
                  <a:schemeClr val="tx1"/>
                </a:solidFill>
                <a:effectLst/>
                <a:latin typeface="+mn-lt"/>
                <a:ea typeface="+mn-ea"/>
                <a:cs typeface="+mn-cs"/>
              </a:rPr>
              <a:t>. People have smartphones and use them for business and on business trips. They book an Uber, reserve a hotel room, and pay their lunch – wherever they are and whenever they need to. </a:t>
            </a:r>
            <a:endParaRPr lang="de-DE" sz="1400" kern="1200" dirty="0">
              <a:solidFill>
                <a:schemeClr val="tx1"/>
              </a:solidFill>
              <a:effectLst/>
              <a:latin typeface="+mn-lt"/>
              <a:ea typeface="+mn-ea"/>
              <a:cs typeface="+mn-cs"/>
            </a:endParaRPr>
          </a:p>
          <a:p>
            <a:r>
              <a:rPr lang="en-US" sz="1400" kern="1200" dirty="0">
                <a:solidFill>
                  <a:schemeClr val="tx1"/>
                </a:solidFill>
                <a:effectLst/>
                <a:latin typeface="+mn-lt"/>
                <a:ea typeface="+mn-ea"/>
                <a:cs typeface="+mn-cs"/>
              </a:rPr>
              <a:t>What they basically expect is to have a business trip that is as comfortable and flexible as their private travelling. Actually, we discovered that: </a:t>
            </a:r>
            <a:endParaRPr lang="de-DE" sz="1400" kern="1200" dirty="0">
              <a:solidFill>
                <a:schemeClr val="tx1"/>
              </a:solidFill>
              <a:effectLst/>
              <a:latin typeface="+mn-lt"/>
              <a:ea typeface="+mn-ea"/>
              <a:cs typeface="+mn-cs"/>
            </a:endParaRPr>
          </a:p>
          <a:p>
            <a:pPr marL="285750" lvl="0" indent="-285750">
              <a:buFont typeface="Arial" panose="020B0604020202020204" pitchFamily="34" charset="0"/>
              <a:buChar char="•"/>
            </a:pPr>
            <a:r>
              <a:rPr lang="en-US" sz="1400" kern="1200" dirty="0">
                <a:solidFill>
                  <a:schemeClr val="tx1"/>
                </a:solidFill>
                <a:effectLst/>
                <a:latin typeface="+mn-lt"/>
                <a:ea typeface="+mn-ea"/>
                <a:cs typeface="+mn-cs"/>
              </a:rPr>
              <a:t>64% of all business travelers want to use apps &amp; portals they like and that they are used to</a:t>
            </a:r>
            <a:endParaRPr lang="de-DE" sz="1400" kern="1200" dirty="0">
              <a:solidFill>
                <a:schemeClr val="tx1"/>
              </a:solidFill>
              <a:effectLst/>
              <a:latin typeface="+mn-lt"/>
              <a:ea typeface="+mn-ea"/>
              <a:cs typeface="+mn-cs"/>
            </a:endParaRPr>
          </a:p>
          <a:p>
            <a:pPr marL="285750" lvl="0" indent="-285750">
              <a:buFont typeface="Arial" panose="020B0604020202020204" pitchFamily="34" charset="0"/>
              <a:buChar char="•"/>
            </a:pPr>
            <a:r>
              <a:rPr lang="en-US" sz="1400" kern="1200" dirty="0">
                <a:solidFill>
                  <a:schemeClr val="tx1"/>
                </a:solidFill>
                <a:effectLst/>
                <a:latin typeface="+mn-lt"/>
                <a:ea typeface="+mn-ea"/>
                <a:cs typeface="+mn-cs"/>
              </a:rPr>
              <a:t>67% want to collect bonus points</a:t>
            </a:r>
            <a:endParaRPr lang="de-DE" sz="1400" kern="1200" dirty="0">
              <a:solidFill>
                <a:schemeClr val="tx1"/>
              </a:solidFill>
              <a:effectLst/>
              <a:latin typeface="+mn-lt"/>
              <a:ea typeface="+mn-ea"/>
              <a:cs typeface="+mn-cs"/>
            </a:endParaRPr>
          </a:p>
          <a:p>
            <a:pPr marL="285750" indent="-285750">
              <a:buFont typeface="Arial" panose="020B0604020202020204" pitchFamily="34" charset="0"/>
              <a:buChar char="•"/>
            </a:pPr>
            <a:r>
              <a:rPr lang="en-US" sz="1400" kern="1200" dirty="0">
                <a:solidFill>
                  <a:schemeClr val="tx1"/>
                </a:solidFill>
                <a:effectLst/>
                <a:latin typeface="+mn-lt"/>
                <a:ea typeface="+mn-ea"/>
                <a:cs typeface="+mn-cs"/>
              </a:rPr>
              <a:t>63% wish for their booking system to be more flexibility and to provide better choice and user experience</a:t>
            </a:r>
            <a:r>
              <a:rPr lang="de-DE" dirty="0">
                <a:effectLst/>
              </a:rPr>
              <a:t> </a:t>
            </a:r>
            <a:r>
              <a:rPr lang="de-DE" sz="1400" kern="1200" dirty="0">
                <a:solidFill>
                  <a:schemeClr val="tx1"/>
                </a:solidFill>
                <a:effectLst/>
                <a:latin typeface="+mn-lt"/>
                <a:ea typeface="+mn-ea"/>
                <a:cs typeface="+mn-cs"/>
              </a:rPr>
              <a:t>Business </a:t>
            </a:r>
            <a:r>
              <a:rPr lang="de-DE" sz="1400" kern="1200" dirty="0" err="1">
                <a:solidFill>
                  <a:schemeClr val="tx1"/>
                </a:solidFill>
                <a:effectLst/>
                <a:latin typeface="+mn-lt"/>
                <a:ea typeface="+mn-ea"/>
                <a:cs typeface="+mn-cs"/>
              </a:rPr>
              <a:t>Traveler</a:t>
            </a:r>
            <a:r>
              <a:rPr lang="de-DE" sz="1400" kern="1200" dirty="0">
                <a:solidFill>
                  <a:schemeClr val="tx1"/>
                </a:solidFill>
                <a:effectLst/>
                <a:latin typeface="+mn-lt"/>
                <a:ea typeface="+mn-ea"/>
                <a:cs typeface="+mn-cs"/>
              </a:rPr>
              <a:t> Report 2016</a:t>
            </a:r>
          </a:p>
          <a:p>
            <a:endParaRPr lang="de-DE" dirty="0"/>
          </a:p>
        </p:txBody>
      </p:sp>
      <p:sp>
        <p:nvSpPr>
          <p:cNvPr id="4" name="Slide Number Placeholder 3"/>
          <p:cNvSpPr>
            <a:spLocks noGrp="1"/>
          </p:cNvSpPr>
          <p:nvPr>
            <p:ph type="sldNum" sz="quarter" idx="10"/>
          </p:nvPr>
        </p:nvSpPr>
        <p:spPr/>
        <p:txBody>
          <a:bodyPr/>
          <a:lstStyle/>
          <a:p>
            <a:fld id="{7D8C2C35-2B8A-446E-BEC0-FD36716C29AC}" type="slidenum">
              <a:rPr lang="de-DE" smtClean="0"/>
              <a:pPr/>
              <a:t>4</a:t>
            </a:fld>
            <a:endParaRPr lang="de-DE" dirty="0"/>
          </a:p>
        </p:txBody>
      </p:sp>
    </p:spTree>
    <p:extLst>
      <p:ext uri="{BB962C8B-B14F-4D97-AF65-F5344CB8AC3E}">
        <p14:creationId xmlns:p14="http://schemas.microsoft.com/office/powerpoint/2010/main" val="30361671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1088776" rtl="0" eaLnBrk="1" fontAlgn="auto" latinLnBrk="0" hangingPunct="1">
              <a:lnSpc>
                <a:spcPct val="100000"/>
              </a:lnSpc>
              <a:spcBef>
                <a:spcPts val="0"/>
              </a:spcBef>
              <a:spcAft>
                <a:spcPts val="0"/>
              </a:spcAft>
              <a:buClrTx/>
              <a:buSzTx/>
              <a:buFontTx/>
              <a:buNone/>
              <a:tabLst/>
              <a:defRPr/>
            </a:pPr>
            <a:r>
              <a:rPr lang="en-US" sz="1400" b="1" kern="1200" dirty="0">
                <a:solidFill>
                  <a:schemeClr val="tx1"/>
                </a:solidFill>
                <a:effectLst/>
                <a:latin typeface="+mn-lt"/>
                <a:ea typeface="+mn-ea"/>
                <a:cs typeface="+mn-cs"/>
              </a:rPr>
              <a:t>How does this booking behavior affect your company? </a:t>
            </a:r>
            <a:r>
              <a:rPr lang="en-US" sz="1400" kern="1200" dirty="0">
                <a:solidFill>
                  <a:schemeClr val="tx1"/>
                </a:solidFill>
                <a:effectLst/>
                <a:latin typeface="+mn-lt"/>
                <a:ea typeface="+mn-ea"/>
                <a:cs typeface="+mn-cs"/>
              </a:rPr>
              <a:t>Business travelers’ strive for flexibility and comfort often comes at the expense of compliance. But more flexibility means that business travelers use a whole range of different booking channels. They use the company’s booking system as well as hotel websites and platforms like Airbnb. They book via their PCs but also use their mobiles to catch a taxi or make last minute changes to their travel itinerary. </a:t>
            </a:r>
            <a:r>
              <a:rPr lang="en-US" sz="1400" b="1" kern="1200" dirty="0">
                <a:solidFill>
                  <a:schemeClr val="tx1"/>
                </a:solidFill>
                <a:effectLst/>
                <a:latin typeface="+mn-lt"/>
                <a:ea typeface="+mn-ea"/>
                <a:cs typeface="+mn-cs"/>
              </a:rPr>
              <a:t>Companies need to get control over all these bookings. </a:t>
            </a:r>
            <a:r>
              <a:rPr lang="en-US" sz="1400" kern="1200" dirty="0">
                <a:solidFill>
                  <a:schemeClr val="tx1"/>
                </a:solidFill>
                <a:effectLst/>
                <a:latin typeface="+mn-lt"/>
                <a:ea typeface="+mn-ea"/>
                <a:cs typeface="+mn-cs"/>
              </a:rPr>
              <a:t>Their travel management solutions needs to capture these to stay in control - whenever and wherever bookings are made.    </a:t>
            </a:r>
            <a:endParaRPr lang="de-DE" sz="1400" kern="1200" dirty="0">
              <a:solidFill>
                <a:schemeClr val="tx1"/>
              </a:solidFill>
              <a:effectLst/>
              <a:latin typeface="+mn-lt"/>
              <a:ea typeface="+mn-ea"/>
              <a:cs typeface="+mn-cs"/>
            </a:endParaRPr>
          </a:p>
          <a:p>
            <a:endParaRPr lang="de-DE" dirty="0"/>
          </a:p>
        </p:txBody>
      </p:sp>
      <p:sp>
        <p:nvSpPr>
          <p:cNvPr id="4" name="Foliennummernplatzhalter 3"/>
          <p:cNvSpPr>
            <a:spLocks noGrp="1"/>
          </p:cNvSpPr>
          <p:nvPr>
            <p:ph type="sldNum" sz="quarter" idx="10"/>
          </p:nvPr>
        </p:nvSpPr>
        <p:spPr/>
        <p:txBody>
          <a:bodyPr/>
          <a:lstStyle/>
          <a:p>
            <a:fld id="{7D8C2C35-2B8A-446E-BEC0-FD36716C29AC}" type="slidenum">
              <a:rPr lang="de-DE" smtClean="0"/>
              <a:pPr/>
              <a:t>5</a:t>
            </a:fld>
            <a:endParaRPr lang="de-DE" dirty="0"/>
          </a:p>
        </p:txBody>
      </p:sp>
    </p:spTree>
    <p:extLst>
      <p:ext uri="{BB962C8B-B14F-4D97-AF65-F5344CB8AC3E}">
        <p14:creationId xmlns:p14="http://schemas.microsoft.com/office/powerpoint/2010/main" val="9353831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kern="1200" dirty="0">
                <a:solidFill>
                  <a:schemeClr val="tx1"/>
                </a:solidFill>
                <a:effectLst/>
                <a:latin typeface="+mn-lt"/>
                <a:ea typeface="+mn-ea"/>
                <a:cs typeface="+mn-cs"/>
              </a:rPr>
              <a:t>Direct bookings und ignored cost limits lead to a lack of control of what is being spend. There has been more than one </a:t>
            </a:r>
            <a:r>
              <a:rPr lang="en-US" sz="1400" b="1" kern="1200" dirty="0">
                <a:solidFill>
                  <a:schemeClr val="tx1"/>
                </a:solidFill>
                <a:effectLst/>
                <a:latin typeface="+mn-lt"/>
                <a:ea typeface="+mn-ea"/>
                <a:cs typeface="+mn-cs"/>
              </a:rPr>
              <a:t>CFO</a:t>
            </a:r>
            <a:r>
              <a:rPr lang="en-US" sz="1400" kern="1200" dirty="0">
                <a:solidFill>
                  <a:schemeClr val="tx1"/>
                </a:solidFill>
                <a:effectLst/>
                <a:latin typeface="+mn-lt"/>
                <a:ea typeface="+mn-ea"/>
                <a:cs typeface="+mn-cs"/>
              </a:rPr>
              <a:t> been shocked when - by the end of the year or month - business travelers submitted their expense reports and revealed the true amount of travel related spending.</a:t>
            </a:r>
            <a:endParaRPr lang="de-DE" sz="1400" kern="1200" dirty="0">
              <a:solidFill>
                <a:schemeClr val="tx1"/>
              </a:solidFill>
              <a:effectLst/>
              <a:latin typeface="+mn-lt"/>
              <a:ea typeface="+mn-ea"/>
              <a:cs typeface="+mn-cs"/>
            </a:endParaRPr>
          </a:p>
          <a:p>
            <a:r>
              <a:rPr lang="en-US" sz="1400" kern="1200" dirty="0">
                <a:solidFill>
                  <a:schemeClr val="tx1"/>
                </a:solidFill>
                <a:effectLst/>
                <a:latin typeface="+mn-lt"/>
                <a:ea typeface="+mn-ea"/>
                <a:cs typeface="+mn-cs"/>
              </a:rPr>
              <a:t>Also, direct bookings make it close to impossible for </a:t>
            </a:r>
            <a:r>
              <a:rPr lang="en-US" sz="1400" b="1" kern="1200" dirty="0">
                <a:solidFill>
                  <a:schemeClr val="tx1"/>
                </a:solidFill>
                <a:effectLst/>
                <a:latin typeface="+mn-lt"/>
                <a:ea typeface="+mn-ea"/>
                <a:cs typeface="+mn-cs"/>
              </a:rPr>
              <a:t>travel managers</a:t>
            </a:r>
            <a:r>
              <a:rPr lang="en-US" sz="1400" kern="1200" dirty="0">
                <a:solidFill>
                  <a:schemeClr val="tx1"/>
                </a:solidFill>
                <a:effectLst/>
                <a:latin typeface="+mn-lt"/>
                <a:ea typeface="+mn-ea"/>
                <a:cs typeface="+mn-cs"/>
              </a:rPr>
              <a:t> to keep track of where their employees are. A real problem from a duty of care perspective. Whereas </a:t>
            </a:r>
            <a:r>
              <a:rPr lang="en-US" sz="1400" b="1" kern="1200" dirty="0">
                <a:solidFill>
                  <a:schemeClr val="tx1"/>
                </a:solidFill>
                <a:effectLst/>
                <a:latin typeface="+mn-lt"/>
                <a:ea typeface="+mn-ea"/>
                <a:cs typeface="+mn-cs"/>
              </a:rPr>
              <a:t>CIOs</a:t>
            </a:r>
            <a:r>
              <a:rPr lang="en-US" sz="1400" kern="1200" dirty="0">
                <a:solidFill>
                  <a:schemeClr val="tx1"/>
                </a:solidFill>
                <a:effectLst/>
                <a:latin typeface="+mn-lt"/>
                <a:ea typeface="+mn-ea"/>
                <a:cs typeface="+mn-cs"/>
              </a:rPr>
              <a:t> often struggle with different solutions for different aspects of business travel that just don’t integrate well and that put their IT infrastructure at the risk.  </a:t>
            </a:r>
          </a:p>
          <a:p>
            <a:endParaRPr lang="en-US" sz="1400" kern="1200" dirty="0">
              <a:solidFill>
                <a:schemeClr val="tx1"/>
              </a:solidFill>
              <a:effectLst/>
              <a:latin typeface="+mn-lt"/>
              <a:ea typeface="+mn-ea"/>
              <a:cs typeface="+mn-cs"/>
            </a:endParaRPr>
          </a:p>
          <a:p>
            <a:pPr marL="0" marR="0" lvl="0" indent="0" algn="l" defTabSz="1088776" rtl="0" eaLnBrk="1" fontAlgn="auto" latinLnBrk="0" hangingPunct="1">
              <a:lnSpc>
                <a:spcPct val="100000"/>
              </a:lnSpc>
              <a:spcBef>
                <a:spcPts val="0"/>
              </a:spcBef>
              <a:spcAft>
                <a:spcPts val="0"/>
              </a:spcAft>
              <a:buClrTx/>
              <a:buSzTx/>
              <a:buFontTx/>
              <a:buNone/>
              <a:tabLst/>
              <a:defRPr/>
            </a:pPr>
            <a:r>
              <a:rPr lang="en-US" sz="1400" b="1" u="none" kern="1200" dirty="0">
                <a:solidFill>
                  <a:schemeClr val="tx1"/>
                </a:solidFill>
                <a:effectLst/>
                <a:latin typeface="+mn-lt"/>
                <a:ea typeface="+mn-ea"/>
                <a:cs typeface="+mn-cs"/>
              </a:rPr>
              <a:t>In numbers: companies with fully automated T&amp;E processes save up to 38 percent of processing time. </a:t>
            </a:r>
          </a:p>
          <a:p>
            <a:pPr marL="0" marR="0" lvl="0" indent="0" algn="l" defTabSz="1088776" rtl="0" eaLnBrk="1" fontAlgn="auto" latinLnBrk="0" hangingPunct="1">
              <a:lnSpc>
                <a:spcPct val="100000"/>
              </a:lnSpc>
              <a:spcBef>
                <a:spcPts val="0"/>
              </a:spcBef>
              <a:spcAft>
                <a:spcPts val="0"/>
              </a:spcAft>
              <a:buClrTx/>
              <a:buSzTx/>
              <a:buFontTx/>
              <a:buNone/>
              <a:tabLst/>
              <a:defRPr/>
            </a:pPr>
            <a:endParaRPr lang="en-US" sz="1400" b="1" u="none" kern="1200" dirty="0">
              <a:solidFill>
                <a:schemeClr val="tx1"/>
              </a:solidFill>
              <a:effectLst/>
              <a:latin typeface="+mn-lt"/>
              <a:ea typeface="+mn-ea"/>
              <a:cs typeface="+mn-cs"/>
            </a:endParaRPr>
          </a:p>
          <a:p>
            <a:pPr marL="0" marR="0" lvl="0" indent="0" algn="l" defTabSz="1088776" rtl="0" eaLnBrk="1" fontAlgn="auto" latinLnBrk="0" hangingPunct="1">
              <a:lnSpc>
                <a:spcPct val="100000"/>
              </a:lnSpc>
              <a:spcBef>
                <a:spcPts val="0"/>
              </a:spcBef>
              <a:spcAft>
                <a:spcPts val="0"/>
              </a:spcAft>
              <a:buClrTx/>
              <a:buSzTx/>
              <a:buFontTx/>
              <a:buNone/>
              <a:tabLst/>
              <a:defRPr/>
            </a:pPr>
            <a:endParaRPr lang="de-DE" sz="1400" u="none" kern="1200" dirty="0">
              <a:solidFill>
                <a:schemeClr val="tx1"/>
              </a:solidFill>
              <a:effectLst/>
              <a:latin typeface="+mn-lt"/>
              <a:ea typeface="+mn-ea"/>
              <a:cs typeface="+mn-cs"/>
            </a:endParaRPr>
          </a:p>
          <a:p>
            <a:endParaRPr lang="de-DE" sz="1400" kern="1200" dirty="0">
              <a:solidFill>
                <a:schemeClr val="tx1"/>
              </a:solidFill>
              <a:effectLst/>
              <a:latin typeface="+mn-lt"/>
              <a:ea typeface="+mn-ea"/>
              <a:cs typeface="+mn-cs"/>
            </a:endParaRPr>
          </a:p>
          <a:p>
            <a:endParaRPr lang="de-DE" dirty="0"/>
          </a:p>
        </p:txBody>
      </p:sp>
      <p:sp>
        <p:nvSpPr>
          <p:cNvPr id="4" name="Slide Number Placeholder 3"/>
          <p:cNvSpPr>
            <a:spLocks noGrp="1"/>
          </p:cNvSpPr>
          <p:nvPr>
            <p:ph type="sldNum" sz="quarter" idx="10"/>
          </p:nvPr>
        </p:nvSpPr>
        <p:spPr/>
        <p:txBody>
          <a:bodyPr/>
          <a:lstStyle/>
          <a:p>
            <a:fld id="{7D8C2C35-2B8A-446E-BEC0-FD36716C29AC}" type="slidenum">
              <a:rPr lang="de-DE" smtClean="0"/>
              <a:pPr/>
              <a:t>6</a:t>
            </a:fld>
            <a:endParaRPr lang="de-DE" dirty="0"/>
          </a:p>
        </p:txBody>
      </p:sp>
    </p:spTree>
    <p:extLst>
      <p:ext uri="{BB962C8B-B14F-4D97-AF65-F5344CB8AC3E}">
        <p14:creationId xmlns:p14="http://schemas.microsoft.com/office/powerpoint/2010/main" val="25822131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7D8C2C35-2B8A-446E-BEC0-FD36716C29AC}" type="slidenum">
              <a:rPr lang="de-DE" smtClean="0"/>
              <a:pPr/>
              <a:t>7</a:t>
            </a:fld>
            <a:endParaRPr lang="de-DE" dirty="0"/>
          </a:p>
        </p:txBody>
      </p:sp>
    </p:spTree>
    <p:extLst>
      <p:ext uri="{BB962C8B-B14F-4D97-AF65-F5344CB8AC3E}">
        <p14:creationId xmlns:p14="http://schemas.microsoft.com/office/powerpoint/2010/main" val="5809537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088776" rtl="0" eaLnBrk="1" fontAlgn="auto" latinLnBrk="0" hangingPunct="1">
              <a:lnSpc>
                <a:spcPct val="100000"/>
              </a:lnSpc>
              <a:spcBef>
                <a:spcPts val="0"/>
              </a:spcBef>
              <a:spcAft>
                <a:spcPts val="0"/>
              </a:spcAft>
              <a:buClrTx/>
              <a:buSzTx/>
              <a:buFontTx/>
              <a:buNone/>
              <a:tabLst/>
              <a:defRPr/>
            </a:pPr>
            <a:r>
              <a:rPr lang="en-US" sz="1400" kern="1200" dirty="0">
                <a:solidFill>
                  <a:schemeClr val="tx1"/>
                </a:solidFill>
                <a:effectLst/>
                <a:latin typeface="+mn-lt"/>
                <a:ea typeface="+mn-ea"/>
                <a:cs typeface="+mn-cs"/>
              </a:rPr>
              <a:t>Let’s be clear: </a:t>
            </a:r>
            <a:r>
              <a:rPr lang="en-US" sz="1400" b="1" kern="1200" dirty="0">
                <a:solidFill>
                  <a:schemeClr val="tx1"/>
                </a:solidFill>
                <a:effectLst/>
                <a:latin typeface="+mn-lt"/>
                <a:ea typeface="+mn-ea"/>
                <a:cs typeface="+mn-cs"/>
              </a:rPr>
              <a:t>Companies have no chance to resist this trend</a:t>
            </a:r>
            <a:r>
              <a:rPr lang="en-US" sz="1400" kern="1200" dirty="0">
                <a:solidFill>
                  <a:schemeClr val="tx1"/>
                </a:solidFill>
                <a:effectLst/>
                <a:latin typeface="+mn-lt"/>
                <a:ea typeface="+mn-ea"/>
                <a:cs typeface="+mn-cs"/>
              </a:rPr>
              <a:t> that is putting more and more responsibility in the employees’ hands to make the right choices and the right purchases. However, they can take measures to allow for more flexibility while increasing compliance, transparency and cost control at the same time.  </a:t>
            </a:r>
            <a:endParaRPr lang="de-DE" sz="1400" kern="1200" dirty="0">
              <a:solidFill>
                <a:schemeClr val="tx1"/>
              </a:solidFill>
              <a:effectLst/>
              <a:latin typeface="+mn-lt"/>
              <a:ea typeface="+mn-ea"/>
              <a:cs typeface="+mn-cs"/>
            </a:endParaRPr>
          </a:p>
          <a:p>
            <a:endParaRPr lang="de-DE" dirty="0"/>
          </a:p>
        </p:txBody>
      </p:sp>
      <p:sp>
        <p:nvSpPr>
          <p:cNvPr id="4" name="Slide Number Placeholder 3"/>
          <p:cNvSpPr>
            <a:spLocks noGrp="1"/>
          </p:cNvSpPr>
          <p:nvPr>
            <p:ph type="sldNum" sz="quarter" idx="10"/>
          </p:nvPr>
        </p:nvSpPr>
        <p:spPr/>
        <p:txBody>
          <a:bodyPr/>
          <a:lstStyle/>
          <a:p>
            <a:fld id="{7D8C2C35-2B8A-446E-BEC0-FD36716C29AC}" type="slidenum">
              <a:rPr lang="de-DE" smtClean="0"/>
              <a:pPr/>
              <a:t>8</a:t>
            </a:fld>
            <a:endParaRPr lang="de-DE" dirty="0"/>
          </a:p>
        </p:txBody>
      </p:sp>
    </p:spTree>
    <p:extLst>
      <p:ext uri="{BB962C8B-B14F-4D97-AF65-F5344CB8AC3E}">
        <p14:creationId xmlns:p14="http://schemas.microsoft.com/office/powerpoint/2010/main" val="6054575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088776" rtl="0" eaLnBrk="1" fontAlgn="auto" latinLnBrk="0" hangingPunct="1">
              <a:lnSpc>
                <a:spcPct val="100000"/>
              </a:lnSpc>
              <a:spcBef>
                <a:spcPts val="0"/>
              </a:spcBef>
              <a:spcAft>
                <a:spcPts val="0"/>
              </a:spcAft>
              <a:buClrTx/>
              <a:buSzTx/>
              <a:buFontTx/>
              <a:buNone/>
              <a:tabLst/>
              <a:defRPr/>
            </a:pPr>
            <a:r>
              <a:rPr lang="en-US" sz="1400" b="1" kern="1200" dirty="0">
                <a:solidFill>
                  <a:schemeClr val="tx1"/>
                </a:solidFill>
                <a:effectLst/>
                <a:latin typeface="+mn-lt"/>
                <a:ea typeface="+mn-ea"/>
                <a:cs typeface="+mn-cs"/>
              </a:rPr>
              <a:t>What is the mayor challenge you are facing if you want to allow for more flexibility? </a:t>
            </a:r>
          </a:p>
          <a:p>
            <a:endParaRPr lang="de-DE" dirty="0"/>
          </a:p>
        </p:txBody>
      </p:sp>
      <p:sp>
        <p:nvSpPr>
          <p:cNvPr id="4" name="Slide Number Placeholder 3"/>
          <p:cNvSpPr>
            <a:spLocks noGrp="1"/>
          </p:cNvSpPr>
          <p:nvPr>
            <p:ph type="sldNum" sz="quarter" idx="10"/>
          </p:nvPr>
        </p:nvSpPr>
        <p:spPr/>
        <p:txBody>
          <a:bodyPr/>
          <a:lstStyle/>
          <a:p>
            <a:fld id="{7D8C2C35-2B8A-446E-BEC0-FD36716C29AC}" type="slidenum">
              <a:rPr lang="de-DE" smtClean="0"/>
              <a:pPr/>
              <a:t>9</a:t>
            </a:fld>
            <a:endParaRPr lang="de-DE" dirty="0"/>
          </a:p>
        </p:txBody>
      </p:sp>
    </p:spTree>
    <p:extLst>
      <p:ext uri="{BB962C8B-B14F-4D97-AF65-F5344CB8AC3E}">
        <p14:creationId xmlns:p14="http://schemas.microsoft.com/office/powerpoint/2010/main" val="35177163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global.sap.com/corporate-en/legal/copyright/index.epx" TargetMode="Externa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www.sap.com/corporate-de/legal/copyright/index.epx" TargetMode="Externa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with illustration scene art">
    <p:bg>
      <p:bgPr>
        <a:solidFill>
          <a:schemeClr val="tx1"/>
        </a:solidFill>
        <a:effectLst/>
      </p:bgPr>
    </p:bg>
    <p:spTree>
      <p:nvGrpSpPr>
        <p:cNvPr id="1" name=""/>
        <p:cNvGrpSpPr/>
        <p:nvPr/>
      </p:nvGrpSpPr>
      <p:grpSpPr>
        <a:xfrm>
          <a:off x="0" y="0"/>
          <a:ext cx="0" cy="0"/>
          <a:chOff x="0" y="0"/>
          <a:chExt cx="0" cy="0"/>
        </a:xfrm>
      </p:grpSpPr>
      <p:sp>
        <p:nvSpPr>
          <p:cNvPr id="5" name="Cover Image Placeholder"/>
          <p:cNvSpPr>
            <a:spLocks noGrp="1"/>
          </p:cNvSpPr>
          <p:nvPr>
            <p:ph type="pic" sz="quarter" idx="12" hasCustomPrompt="1"/>
          </p:nvPr>
        </p:nvSpPr>
        <p:spPr>
          <a:xfrm>
            <a:off x="0" y="0"/>
            <a:ext cx="12195175" cy="3430006"/>
          </a:xfrm>
          <a:noFill/>
        </p:spPr>
        <p:txBody>
          <a:bodyPr tIns="504000"/>
          <a:lstStyle>
            <a:lvl1pPr algn="ctr">
              <a:defRPr sz="1600">
                <a:solidFill>
                  <a:schemeClr val="tx1"/>
                </a:solidFill>
              </a:defRPr>
            </a:lvl1pPr>
          </a:lstStyle>
          <a:p>
            <a:r>
              <a:rPr lang="en-US" dirty="0"/>
              <a:t>Click to insert illustration scene art</a:t>
            </a:r>
          </a:p>
        </p:txBody>
      </p:sp>
      <p:sp>
        <p:nvSpPr>
          <p:cNvPr id="19" name="Speaker"/>
          <p:cNvSpPr>
            <a:spLocks noGrp="1"/>
          </p:cNvSpPr>
          <p:nvPr userDrawn="1">
            <p:ph type="subTitle" idx="1" hasCustomPrompt="1"/>
          </p:nvPr>
        </p:nvSpPr>
        <p:spPr bwMode="gray">
          <a:xfrm>
            <a:off x="504032" y="5984667"/>
            <a:ext cx="10313341" cy="369332"/>
          </a:xfrm>
        </p:spPr>
        <p:txBody>
          <a:bodyPr wrap="square" anchor="t" anchorCtr="0">
            <a:noAutofit/>
          </a:bodyPr>
          <a:lstStyle>
            <a:lvl1pPr marL="0" marR="0" indent="0" algn="l" defTabSz="1088558" rtl="0" eaLnBrk="1" fontAlgn="auto" latinLnBrk="0" hangingPunct="1">
              <a:lnSpc>
                <a:spcPct val="100000"/>
              </a:lnSpc>
              <a:spcBef>
                <a:spcPts val="0"/>
              </a:spcBef>
              <a:spcAft>
                <a:spcPts val="0"/>
              </a:spcAft>
              <a:buClr>
                <a:schemeClr val="accent1"/>
              </a:buClr>
              <a:buSzPct val="80000"/>
              <a:buFontTx/>
              <a:buNone/>
              <a:tabLst/>
              <a:defRPr sz="2400" b="0" baseline="0">
                <a:solidFill>
                  <a:schemeClr val="bg1"/>
                </a:solidFill>
                <a:latin typeface="Arial" charset="0"/>
                <a:ea typeface="Arial" charset="0"/>
                <a:cs typeface="Arial" charset="0"/>
              </a:defRPr>
            </a:lvl1pPr>
            <a:lvl2pPr marL="544279" indent="0" algn="ctr">
              <a:buNone/>
              <a:defRPr>
                <a:solidFill>
                  <a:schemeClr val="tx1">
                    <a:tint val="75000"/>
                  </a:schemeClr>
                </a:solidFill>
              </a:defRPr>
            </a:lvl2pPr>
            <a:lvl3pPr marL="1088558" indent="0" algn="ctr">
              <a:buNone/>
              <a:defRPr>
                <a:solidFill>
                  <a:schemeClr val="tx1">
                    <a:tint val="75000"/>
                  </a:schemeClr>
                </a:solidFill>
              </a:defRPr>
            </a:lvl3pPr>
            <a:lvl4pPr marL="1632837" indent="0" algn="ctr">
              <a:buNone/>
              <a:defRPr>
                <a:solidFill>
                  <a:schemeClr val="tx1">
                    <a:tint val="75000"/>
                  </a:schemeClr>
                </a:solidFill>
              </a:defRPr>
            </a:lvl4pPr>
            <a:lvl5pPr marL="2177116" indent="0" algn="ctr">
              <a:buNone/>
              <a:defRPr>
                <a:solidFill>
                  <a:schemeClr val="tx1">
                    <a:tint val="75000"/>
                  </a:schemeClr>
                </a:solidFill>
              </a:defRPr>
            </a:lvl5pPr>
            <a:lvl6pPr marL="2721396" indent="0" algn="ctr">
              <a:buNone/>
              <a:defRPr>
                <a:solidFill>
                  <a:schemeClr val="tx1">
                    <a:tint val="75000"/>
                  </a:schemeClr>
                </a:solidFill>
              </a:defRPr>
            </a:lvl6pPr>
            <a:lvl7pPr marL="3265675" indent="0" algn="ctr">
              <a:buNone/>
              <a:defRPr>
                <a:solidFill>
                  <a:schemeClr val="tx1">
                    <a:tint val="75000"/>
                  </a:schemeClr>
                </a:solidFill>
              </a:defRPr>
            </a:lvl7pPr>
            <a:lvl8pPr marL="3809954" indent="0" algn="ctr">
              <a:buNone/>
              <a:defRPr>
                <a:solidFill>
                  <a:schemeClr val="tx1">
                    <a:tint val="75000"/>
                  </a:schemeClr>
                </a:solidFill>
              </a:defRPr>
            </a:lvl8pPr>
            <a:lvl9pPr marL="4354233" indent="0" algn="ctr">
              <a:buNone/>
              <a:defRPr>
                <a:solidFill>
                  <a:schemeClr val="tx1">
                    <a:tint val="75000"/>
                  </a:schemeClr>
                </a:solidFill>
              </a:defRPr>
            </a:lvl9pPr>
          </a:lstStyle>
          <a:p>
            <a:r>
              <a:rPr lang="en-US" dirty="0"/>
              <a:t>Click to add subtitle</a:t>
            </a:r>
          </a:p>
        </p:txBody>
      </p:sp>
      <p:sp>
        <p:nvSpPr>
          <p:cNvPr id="20" name="Presentation Title"/>
          <p:cNvSpPr>
            <a:spLocks noGrp="1"/>
          </p:cNvSpPr>
          <p:nvPr userDrawn="1">
            <p:ph type="body" sz="quarter" idx="14" hasCustomPrompt="1"/>
          </p:nvPr>
        </p:nvSpPr>
        <p:spPr>
          <a:xfrm>
            <a:off x="504001" y="5126068"/>
            <a:ext cx="10311803" cy="498598"/>
          </a:xfrm>
        </p:spPr>
        <p:txBody>
          <a:bodyPr wrap="square">
            <a:noAutofit/>
          </a:bodyPr>
          <a:lstStyle>
            <a:lvl1pPr>
              <a:lnSpc>
                <a:spcPct val="90000"/>
              </a:lnSpc>
              <a:spcBef>
                <a:spcPts val="0"/>
              </a:spcBef>
              <a:defRPr sz="3600" b="1" baseline="0">
                <a:solidFill>
                  <a:schemeClr val="bg1"/>
                </a:solidFill>
                <a:latin typeface="Arial" charset="0"/>
                <a:ea typeface="Arial" charset="0"/>
                <a:cs typeface="Arial" charset="0"/>
              </a:defRPr>
            </a:lvl1pPr>
          </a:lstStyle>
          <a:p>
            <a:pPr lvl="0"/>
            <a:r>
              <a:rPr lang="en-US" dirty="0"/>
              <a:t>Short Title Goes Here.</a:t>
            </a:r>
          </a:p>
        </p:txBody>
      </p:sp>
      <p:pic>
        <p:nvPicPr>
          <p:cNvPr id="8" name="Picture 7">
            <a:extLst>
              <a:ext uri="{FF2B5EF4-FFF2-40B4-BE49-F238E27FC236}">
                <a16:creationId xmlns:a16="http://schemas.microsoft.com/office/drawing/2014/main" xmlns="" id="{A096817F-C1DD-BF46-998A-EF38BA0732A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96629" y="4020564"/>
            <a:ext cx="1202973" cy="215887"/>
          </a:xfrm>
          <a:prstGeom prst="rect">
            <a:avLst/>
          </a:prstGeom>
        </p:spPr>
      </p:pic>
      <p:pic>
        <p:nvPicPr>
          <p:cNvPr id="11" name="Picture 10">
            <a:extLst>
              <a:ext uri="{FF2B5EF4-FFF2-40B4-BE49-F238E27FC236}">
                <a16:creationId xmlns:a16="http://schemas.microsoft.com/office/drawing/2014/main" xmlns="" id="{24B98B0C-D7A7-A74B-9570-28D0B262DDCC}"/>
              </a:ext>
            </a:extLst>
          </p:cNvPr>
          <p:cNvPicPr>
            <a:picLocks noChangeAspect="1"/>
          </p:cNvPicPr>
          <p:nvPr userDrawn="1"/>
        </p:nvPicPr>
        <p:blipFill>
          <a:blip r:embed="rId3"/>
          <a:stretch>
            <a:fillRect/>
          </a:stretch>
        </p:blipFill>
        <p:spPr>
          <a:xfrm>
            <a:off x="10817347" y="3959623"/>
            <a:ext cx="727638" cy="359812"/>
          </a:xfrm>
          <a:prstGeom prst="rect">
            <a:avLst/>
          </a:prstGeom>
        </p:spPr>
      </p:pic>
    </p:spTree>
    <p:extLst>
      <p:ext uri="{BB962C8B-B14F-4D97-AF65-F5344CB8AC3E}">
        <p14:creationId xmlns:p14="http://schemas.microsoft.com/office/powerpoint/2010/main" val="3228732457"/>
      </p:ext>
    </p:extLst>
  </p:cSld>
  <p:clrMapOvr>
    <a:overrideClrMapping bg1="dk1" tx1="lt1" bg2="dk2" tx2="lt2" accent1="accent1" accent2="accent2" accent3="accent3" accent4="accent4" accent5="accent5" accent6="accent6" hlink="hlink" folHlink="folHlink"/>
  </p:clrMapOvr>
  <p:extLst mod="1">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text with image 2">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bwMode="gray">
          <a:xfrm>
            <a:off x="6111174" y="1152000"/>
            <a:ext cx="5579303" cy="4860000"/>
          </a:xfrm>
          <a:noFill/>
        </p:spPr>
        <p:txBody>
          <a:bodyPr vert="horz" lIns="0" tIns="2448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
        <p:nvSpPr>
          <p:cNvPr id="7" name="Text Placeholder 6"/>
          <p:cNvSpPr>
            <a:spLocks noGrp="1"/>
          </p:cNvSpPr>
          <p:nvPr>
            <p:ph type="body" sz="quarter" idx="11" hasCustomPrompt="1"/>
          </p:nvPr>
        </p:nvSpPr>
        <p:spPr bwMode="gray">
          <a:xfrm>
            <a:off x="503999" y="2016000"/>
            <a:ext cx="5112000" cy="3996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de-DE" dirty="0"/>
          </a:p>
        </p:txBody>
      </p:sp>
      <p:sp>
        <p:nvSpPr>
          <p:cNvPr id="2" name="Title 1"/>
          <p:cNvSpPr>
            <a:spLocks noGrp="1"/>
          </p:cNvSpPr>
          <p:nvPr>
            <p:ph type="title" hasCustomPrompt="1"/>
          </p:nvPr>
        </p:nvSpPr>
        <p:spPr>
          <a:xfrm>
            <a:off x="504001" y="1152000"/>
            <a:ext cx="5112000" cy="369332"/>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5527877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mage with motion band">
    <p:spTree>
      <p:nvGrpSpPr>
        <p:cNvPr id="1" name=""/>
        <p:cNvGrpSpPr/>
        <p:nvPr/>
      </p:nvGrpSpPr>
      <p:grpSpPr>
        <a:xfrm>
          <a:off x="0" y="0"/>
          <a:ext cx="0" cy="0"/>
          <a:chOff x="0" y="0"/>
          <a:chExt cx="0" cy="0"/>
        </a:xfrm>
      </p:grpSpPr>
      <p:sp>
        <p:nvSpPr>
          <p:cNvPr id="9" name="Picture Placeholder 4"/>
          <p:cNvSpPr>
            <a:spLocks noGrp="1"/>
          </p:cNvSpPr>
          <p:nvPr>
            <p:ph type="pic" sz="quarter" idx="10" hasCustomPrompt="1"/>
          </p:nvPr>
        </p:nvSpPr>
        <p:spPr bwMode="gray">
          <a:xfrm>
            <a:off x="1" y="243280"/>
            <a:ext cx="12195175" cy="6614719"/>
          </a:xfrm>
          <a:solidFill>
            <a:schemeClr val="tx2">
              <a:alpha val="70000"/>
            </a:schemeClr>
          </a:solidFill>
        </p:spPr>
        <p:txBody>
          <a:bodyPr vert="horz" lIns="0" tIns="2448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Tree>
    <p:extLst>
      <p:ext uri="{BB962C8B-B14F-4D97-AF65-F5344CB8AC3E}">
        <p14:creationId xmlns:p14="http://schemas.microsoft.com/office/powerpoint/2010/main" val="19010498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Full bleed image ">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bwMode="gray">
          <a:xfrm>
            <a:off x="1" y="0"/>
            <a:ext cx="12195175" cy="6858000"/>
          </a:xfrm>
          <a:solidFill>
            <a:schemeClr val="tx2">
              <a:alpha val="70000"/>
            </a:schemeClr>
          </a:solidFill>
        </p:spPr>
        <p:txBody>
          <a:bodyPr vert="horz" lIns="0" tIns="2448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Tree>
    <p:extLst>
      <p:ext uri="{BB962C8B-B14F-4D97-AF65-F5344CB8AC3E}">
        <p14:creationId xmlns:p14="http://schemas.microsoft.com/office/powerpoint/2010/main" val="41397911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4000" y="1764000"/>
            <a:ext cx="11185200" cy="4266000"/>
          </a:xfrm>
          <a:no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41860987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sp>
        <p:nvSpPr>
          <p:cNvPr id="7" name="Rectangle 6"/>
          <p:cNvSpPr/>
          <p:nvPr userDrawn="1"/>
        </p:nvSpPr>
        <p:spPr bwMode="gray">
          <a:xfrm>
            <a:off x="236220" y="1142735"/>
            <a:ext cx="11795760" cy="220929"/>
          </a:xfrm>
          <a:prstGeom prst="rect">
            <a:avLst/>
          </a:prstGeom>
          <a:solidFill>
            <a:schemeClr val="bg1"/>
          </a:solidFill>
          <a:ln w="6350" algn="ctr">
            <a:noFill/>
            <a:miter lim="800000"/>
            <a:headEnd/>
            <a:tailEnd/>
          </a:ln>
        </p:spPr>
        <p:txBody>
          <a:bodyPr lIns="89979" tIns="71983" rIns="89979" bIns="71983" rtlCol="0" anchor="ctr"/>
          <a:lstStyle/>
          <a:p>
            <a:pPr marR="0" algn="ctr" defTabSz="914217" eaLnBrk="1" fontAlgn="base" latinLnBrk="0" hangingPunct="1">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err="1">
              <a:ln>
                <a:noFill/>
              </a:ln>
              <a:effectLst/>
              <a:uLnTx/>
              <a:uFillTx/>
              <a:ea typeface="Arial Unicode MS" pitchFamily="34" charset="-128"/>
              <a:cs typeface="Arial Unicode MS" pitchFamily="34" charset="-128"/>
            </a:endParaRPr>
          </a:p>
        </p:txBody>
      </p:sp>
    </p:spTree>
    <p:extLst>
      <p:ext uri="{BB962C8B-B14F-4D97-AF65-F5344CB8AC3E}">
        <p14:creationId xmlns:p14="http://schemas.microsoft.com/office/powerpoint/2010/main" val="337924837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342181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bg>
      <p:bgRef idx="1001">
        <a:schemeClr val="bg1"/>
      </p:bgRef>
    </p:bg>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4000" y="3393167"/>
            <a:ext cx="5328000"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4000" y="1954689"/>
            <a:ext cx="5328000" cy="923116"/>
          </a:xfrm>
        </p:spPr>
        <p:txBody>
          <a:bodyPr anchor="t" anchorCtr="0">
            <a:noAutofit/>
          </a:bodyPr>
          <a:lstStyle>
            <a:lvl1pPr>
              <a:defRPr sz="5500">
                <a:solidFill>
                  <a:schemeClr val="accent1"/>
                </a:solidFill>
                <a:latin typeface="+mj-lt"/>
              </a:defRPr>
            </a:lvl1pPr>
          </a:lstStyle>
          <a:p>
            <a:r>
              <a:rPr lang="en-US" dirty="0"/>
              <a:t>Thank you.</a:t>
            </a:r>
            <a:endParaRPr lang="de-DE" dirty="0"/>
          </a:p>
        </p:txBody>
      </p:sp>
      <p:pic>
        <p:nvPicPr>
          <p:cNvPr id="6" name="Picture 5"/>
          <p:cNvPicPr>
            <a:picLocks noChangeAspect="1"/>
          </p:cNvPicPr>
          <p:nvPr userDrawn="1"/>
        </p:nvPicPr>
        <p:blipFill>
          <a:blip r:embed="rId2"/>
          <a:stretch>
            <a:fillRect/>
          </a:stretch>
        </p:blipFill>
        <p:spPr>
          <a:xfrm>
            <a:off x="11035648" y="324000"/>
            <a:ext cx="654829" cy="324000"/>
          </a:xfrm>
          <a:prstGeom prst="rect">
            <a:avLst/>
          </a:prstGeom>
        </p:spPr>
      </p:pic>
    </p:spTree>
    <p:extLst>
      <p:ext uri="{BB962C8B-B14F-4D97-AF65-F5344CB8AC3E}">
        <p14:creationId xmlns:p14="http://schemas.microsoft.com/office/powerpoint/2010/main" val="781090314"/>
      </p:ext>
    </p:extLst>
  </p:cSld>
  <p:clrMapOvr>
    <a:overrideClrMapping bg1="dk1" tx1="lt1" bg2="dk2" tx2="lt2" accent1="accent1" accent2="accent2" accent3="accent3" accent4="accent4" accent5="accent5" accent6="accent6" hlink="hlink" folHlink="folHlink"/>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Copyright">
    <p:spTree>
      <p:nvGrpSpPr>
        <p:cNvPr id="1" name=""/>
        <p:cNvGrpSpPr/>
        <p:nvPr/>
      </p:nvGrpSpPr>
      <p:grpSpPr>
        <a:xfrm>
          <a:off x="0" y="0"/>
          <a:ext cx="0" cy="0"/>
          <a:chOff x="0" y="0"/>
          <a:chExt cx="0" cy="0"/>
        </a:xfrm>
      </p:grpSpPr>
      <p:sp>
        <p:nvSpPr>
          <p:cNvPr id="4" name="TextBox 3"/>
          <p:cNvSpPr txBox="1"/>
          <p:nvPr/>
        </p:nvSpPr>
        <p:spPr bwMode="gray">
          <a:xfrm>
            <a:off x="503999" y="1620000"/>
            <a:ext cx="11185200" cy="3662541"/>
          </a:xfrm>
          <a:prstGeom prst="rect">
            <a:avLst/>
          </a:prstGeom>
          <a:noFill/>
        </p:spPr>
        <p:txBody>
          <a:bodyPr wrap="square" lIns="0" tIns="0" rIns="0" bIns="0" rtlCol="0">
            <a:spAutoFit/>
          </a:bodyPr>
          <a:lstStyle/>
          <a:p>
            <a:pPr>
              <a:spcBef>
                <a:spcPts val="1200"/>
              </a:spcBef>
            </a:pPr>
            <a:r>
              <a:rPr lang="en-US" sz="1100" kern="1200" dirty="0">
                <a:solidFill>
                  <a:schemeClr val="tx1"/>
                </a:solidFill>
                <a:latin typeface="+mn-lt"/>
                <a:ea typeface="Arial Unicode MS" panose="020B0604020202020204" pitchFamily="34" charset="-128"/>
                <a:cs typeface="+mn-cs"/>
              </a:rPr>
              <a:t>No part of this publication may be reproduced or transmitted in any form or for any purpose without the express permission of SAP SE or an SAP affiliate company.</a:t>
            </a:r>
          </a:p>
          <a:p>
            <a:pPr>
              <a:spcBef>
                <a:spcPts val="1200"/>
              </a:spcBef>
            </a:pPr>
            <a:r>
              <a:rPr lang="en-US" sz="1100" kern="1200" dirty="0">
                <a:solidFill>
                  <a:schemeClr val="tx1"/>
                </a:solidFill>
                <a:latin typeface="+mn-lt"/>
                <a:ea typeface="Arial Unicode MS" panose="020B0604020202020204" pitchFamily="34" charset="-128"/>
                <a:cs typeface="+mn-cs"/>
              </a:rPr>
              <a:t>The information contained herein may be changed without prior notice. Some software products marketed by SAP SE and its distributors contain proprietary software components </a:t>
            </a:r>
            <a:br>
              <a:rPr lang="en-US" sz="1100" kern="1200" dirty="0">
                <a:solidFill>
                  <a:schemeClr val="tx1"/>
                </a:solidFill>
                <a:latin typeface="+mn-lt"/>
                <a:ea typeface="Arial Unicode MS" panose="020B0604020202020204" pitchFamily="34" charset="-128"/>
                <a:cs typeface="+mn-cs"/>
              </a:rPr>
            </a:br>
            <a:r>
              <a:rPr lang="en-US" sz="1100" kern="1200" dirty="0">
                <a:solidFill>
                  <a:schemeClr val="tx1"/>
                </a:solidFill>
                <a:latin typeface="+mn-lt"/>
                <a:ea typeface="Arial Unicode MS" panose="020B0604020202020204" pitchFamily="34" charset="-128"/>
                <a:cs typeface="+mn-cs"/>
              </a:rPr>
              <a:t>of other software vendors. National product specifications may vary.</a:t>
            </a:r>
          </a:p>
          <a:p>
            <a:pPr>
              <a:spcBef>
                <a:spcPts val="1200"/>
              </a:spcBef>
            </a:pPr>
            <a:r>
              <a:rPr lang="en-US" sz="1100" kern="1200" dirty="0">
                <a:solidFill>
                  <a:schemeClr val="tx1"/>
                </a:solidFill>
                <a:latin typeface="+mn-lt"/>
                <a:ea typeface="Arial Unicode MS" panose="020B0604020202020204" pitchFamily="34" charset="-128"/>
                <a:cs typeface="+mn-cs"/>
              </a:rPr>
              <a:t>These materials are provided by SAP SE or an SAP affiliate company for informational purposes only, without representation or warranty of any kind, and SAP or its affiliated companies shall not be liable for errors or omissions with respect to the materials. The only warranties for SAP or SAP affiliate company products and services are those that are </a:t>
            </a:r>
            <a:br>
              <a:rPr lang="en-US" sz="1100" kern="1200" dirty="0">
                <a:solidFill>
                  <a:schemeClr val="tx1"/>
                </a:solidFill>
                <a:latin typeface="+mn-lt"/>
                <a:ea typeface="Arial Unicode MS" panose="020B0604020202020204" pitchFamily="34" charset="-128"/>
                <a:cs typeface="+mn-cs"/>
              </a:rPr>
            </a:br>
            <a:r>
              <a:rPr lang="en-US" sz="1100" kern="1200" dirty="0">
                <a:solidFill>
                  <a:schemeClr val="tx1"/>
                </a:solidFill>
                <a:latin typeface="+mn-lt"/>
                <a:ea typeface="Arial Unicode MS" panose="020B0604020202020204" pitchFamily="34" charset="-128"/>
                <a:cs typeface="+mn-cs"/>
              </a:rPr>
              <a:t>set forth in the express warranty statements accompanying such products and services, if any. Nothing herein should be construed as constituting an additional warranty. </a:t>
            </a:r>
          </a:p>
          <a:p>
            <a:pPr>
              <a:spcBef>
                <a:spcPts val="1200"/>
              </a:spcBef>
            </a:pPr>
            <a:r>
              <a:rPr lang="en-US" sz="1100" kern="1200" dirty="0">
                <a:solidFill>
                  <a:schemeClr val="tx1"/>
                </a:solidFill>
                <a:latin typeface="+mn-lt"/>
                <a:ea typeface="Arial Unicode MS" panose="020B0604020202020204" pitchFamily="34" charset="-128"/>
                <a:cs typeface="+mn-cs"/>
              </a:rPr>
              <a:t>In particular, SAP SE or its affiliated companies have no obligation to pursue any course of business outlined in this document or any related presentation, or to develop or release any functionality mentioned therein. This document, or any related presentation, and SAP SE’s or its affiliated companies’ strategy and possible future developments, products, and/or platform directions and functionality are all subject to change and may be changed by SAP SE or its affiliated companies at any time for any reason without notice. The information in this document is not a commitment, promise, or legal obligation to deliver any material, code, or functionality. All forward-looking statements are subject to various </a:t>
            </a:r>
            <a:br>
              <a:rPr lang="en-US" sz="1100" kern="1200" dirty="0">
                <a:solidFill>
                  <a:schemeClr val="tx1"/>
                </a:solidFill>
                <a:latin typeface="+mn-lt"/>
                <a:ea typeface="Arial Unicode MS" panose="020B0604020202020204" pitchFamily="34" charset="-128"/>
                <a:cs typeface="+mn-cs"/>
              </a:rPr>
            </a:br>
            <a:r>
              <a:rPr lang="en-US" sz="1100" kern="1200" dirty="0">
                <a:solidFill>
                  <a:schemeClr val="tx1"/>
                </a:solidFill>
                <a:latin typeface="+mn-lt"/>
                <a:ea typeface="Arial Unicode MS" panose="020B0604020202020204" pitchFamily="34" charset="-128"/>
                <a:cs typeface="+mn-cs"/>
              </a:rPr>
              <a:t>risks and uncertainties that could cause actual results to differ materially from expectations. Readers are cautioned not to place undue reliance on these forward-looking statements, and they should not be relied upon in making purchasing decisions.</a:t>
            </a:r>
          </a:p>
          <a:p>
            <a:pPr>
              <a:spcBef>
                <a:spcPts val="1200"/>
              </a:spcBef>
            </a:pPr>
            <a:r>
              <a:rPr lang="en-US" sz="1100" kern="1200" dirty="0">
                <a:solidFill>
                  <a:schemeClr val="tx1"/>
                </a:solidFill>
                <a:latin typeface="+mn-lt"/>
                <a:ea typeface="Arial Unicode MS" panose="020B0604020202020204" pitchFamily="34" charset="-128"/>
                <a:cs typeface="+mn-cs"/>
              </a:rPr>
              <a:t>SAP and other SAP products and services mentioned herein as well as their respective logos are trademarks or registered trademarks of SAP SE (or an SAP affiliate company) </a:t>
            </a:r>
            <a:br>
              <a:rPr lang="en-US" sz="1100" kern="1200" dirty="0">
                <a:solidFill>
                  <a:schemeClr val="tx1"/>
                </a:solidFill>
                <a:latin typeface="+mn-lt"/>
                <a:ea typeface="Arial Unicode MS" panose="020B0604020202020204" pitchFamily="34" charset="-128"/>
                <a:cs typeface="+mn-cs"/>
              </a:rPr>
            </a:br>
            <a:r>
              <a:rPr lang="en-US" sz="1100" kern="1200" dirty="0">
                <a:solidFill>
                  <a:schemeClr val="tx1"/>
                </a:solidFill>
                <a:latin typeface="+mn-lt"/>
                <a:ea typeface="Arial Unicode MS" panose="020B0604020202020204" pitchFamily="34" charset="-128"/>
                <a:cs typeface="+mn-cs"/>
              </a:rPr>
              <a:t>in Germany and other countries. All other product and service names mentioned are the trademarks of their respective companies. </a:t>
            </a:r>
            <a:br>
              <a:rPr lang="en-US" sz="1100" kern="1200" dirty="0">
                <a:solidFill>
                  <a:schemeClr val="tx1"/>
                </a:solidFill>
                <a:latin typeface="+mn-lt"/>
                <a:ea typeface="Arial Unicode MS" panose="020B0604020202020204" pitchFamily="34" charset="-128"/>
                <a:cs typeface="+mn-cs"/>
              </a:rPr>
            </a:br>
            <a:r>
              <a:rPr lang="en-US" sz="1100" kern="1200" dirty="0">
                <a:solidFill>
                  <a:schemeClr val="tx1"/>
                </a:solidFill>
                <a:latin typeface="+mn-lt"/>
                <a:ea typeface="Arial Unicode MS" panose="020B0604020202020204" pitchFamily="34" charset="-128"/>
                <a:cs typeface="+mn-cs"/>
              </a:rPr>
              <a:t>See </a:t>
            </a:r>
            <a:r>
              <a:rPr lang="en-US" sz="1100" kern="1200" dirty="0">
                <a:solidFill>
                  <a:schemeClr val="tx2"/>
                </a:solidFill>
                <a:latin typeface="+mn-lt"/>
                <a:ea typeface="Arial Unicode MS" panose="020B0604020202020204" pitchFamily="34" charset="-128"/>
                <a:cs typeface="+mn-cs"/>
                <a:hlinkClick r:id="rId2"/>
              </a:rPr>
              <a:t>http://global.sap.com/corporate-en/legal/copyright/index.epx</a:t>
            </a:r>
            <a:r>
              <a:rPr lang="en-US" sz="1100" kern="1200" dirty="0">
                <a:solidFill>
                  <a:schemeClr val="tx2"/>
                </a:solidFill>
                <a:latin typeface="+mn-lt"/>
                <a:ea typeface="Arial Unicode MS" panose="020B0604020202020204" pitchFamily="34" charset="-128"/>
                <a:cs typeface="+mn-cs"/>
              </a:rPr>
              <a:t> </a:t>
            </a:r>
            <a:r>
              <a:rPr lang="en-US" sz="1100" kern="1200" dirty="0">
                <a:solidFill>
                  <a:schemeClr val="tx1"/>
                </a:solidFill>
                <a:latin typeface="+mn-lt"/>
                <a:ea typeface="Arial Unicode MS" panose="020B0604020202020204" pitchFamily="34" charset="-128"/>
                <a:cs typeface="+mn-cs"/>
              </a:rPr>
              <a:t>for additional trademark information and notices.</a:t>
            </a:r>
          </a:p>
        </p:txBody>
      </p:sp>
      <p:sp>
        <p:nvSpPr>
          <p:cNvPr id="5" name="TextBox 4"/>
          <p:cNvSpPr txBox="1"/>
          <p:nvPr userDrawn="1"/>
        </p:nvSpPr>
        <p:spPr bwMode="gray">
          <a:xfrm>
            <a:off x="504000" y="719834"/>
            <a:ext cx="9540674" cy="369246"/>
          </a:xfrm>
          <a:prstGeom prst="rect">
            <a:avLst/>
          </a:prstGeom>
        </p:spPr>
        <p:txBody>
          <a:bodyPr vert="horz" wrap="square" lIns="0" tIns="0" rIns="0" bIns="0" rtlCol="0" anchor="t" anchorCtr="0">
            <a:spAutoFit/>
          </a:bodyPr>
          <a:lstStyle>
            <a:lvl1pPr>
              <a:spcBef>
                <a:spcPct val="0"/>
              </a:spcBef>
              <a:buNone/>
              <a:defRPr sz="2400" b="1" baseline="0">
                <a:latin typeface="+mj-lt"/>
                <a:ea typeface="+mj-ea"/>
                <a:cs typeface="+mj-cs"/>
              </a:defRPr>
            </a:lvl1pPr>
          </a:lstStyle>
          <a:p>
            <a:pPr lvl="0"/>
            <a:r>
              <a:rPr lang="en-US" sz="2400" b="0" noProof="0" dirty="0"/>
              <a:t>© 2017 SAP SE or an SAP affiliate company. All rights reserved.</a:t>
            </a:r>
          </a:p>
        </p:txBody>
      </p:sp>
    </p:spTree>
    <p:extLst>
      <p:ext uri="{BB962C8B-B14F-4D97-AF65-F5344CB8AC3E}">
        <p14:creationId xmlns:p14="http://schemas.microsoft.com/office/powerpoint/2010/main" val="45192519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p:cSld name="Copyright german">
    <p:spTree>
      <p:nvGrpSpPr>
        <p:cNvPr id="1" name=""/>
        <p:cNvGrpSpPr/>
        <p:nvPr/>
      </p:nvGrpSpPr>
      <p:grpSpPr>
        <a:xfrm>
          <a:off x="0" y="0"/>
          <a:ext cx="0" cy="0"/>
          <a:chOff x="0" y="0"/>
          <a:chExt cx="0" cy="0"/>
        </a:xfrm>
      </p:grpSpPr>
      <p:sp>
        <p:nvSpPr>
          <p:cNvPr id="4" name="TextBox 3"/>
          <p:cNvSpPr txBox="1"/>
          <p:nvPr userDrawn="1"/>
        </p:nvSpPr>
        <p:spPr bwMode="gray">
          <a:xfrm>
            <a:off x="504000" y="1620000"/>
            <a:ext cx="11185200" cy="3830931"/>
          </a:xfrm>
          <a:prstGeom prst="rect">
            <a:avLst/>
          </a:prstGeom>
          <a:noFill/>
        </p:spPr>
        <p:txBody>
          <a:bodyPr wrap="square" lIns="0" tIns="0" rIns="0" bIns="0" rtlCol="0">
            <a:spAutoFit/>
          </a:bodyPr>
          <a:lstStyle/>
          <a:p>
            <a:pPr>
              <a:spcBef>
                <a:spcPts val="1200"/>
              </a:spcBef>
            </a:pPr>
            <a:r>
              <a:rPr lang="de-DE" sz="1100" kern="1200" noProof="0" dirty="0">
                <a:solidFill>
                  <a:schemeClr val="tx1"/>
                </a:solidFill>
                <a:effectLst/>
                <a:latin typeface="+mn-lt"/>
                <a:ea typeface="+mn-ea"/>
                <a:cs typeface="+mn-cs"/>
              </a:rPr>
              <a:t>Weitergabe und Vervielfältigung dieser Publikation oder von Teilen daraus sind, zu welchem Zweck und in welcher Form auch immer, ohne die ausdrückliche schriftliche Genehmigung durch SAP SE oder ein SAP-Konzernunternehmen nicht gestattet.</a:t>
            </a:r>
          </a:p>
          <a:p>
            <a:pPr>
              <a:spcBef>
                <a:spcPts val="1200"/>
              </a:spcBef>
            </a:pPr>
            <a:r>
              <a:rPr lang="de-DE" sz="1100" kern="1200" noProof="0" dirty="0">
                <a:solidFill>
                  <a:schemeClr val="tx1"/>
                </a:solidFill>
                <a:effectLst/>
                <a:latin typeface="+mn-lt"/>
                <a:ea typeface="+mn-ea"/>
                <a:cs typeface="+mn-cs"/>
              </a:rPr>
              <a:t>In dieser Publikation enthaltene Informationen können ohne vorherige Ankündigung geändert werden. Die von SAP SE oder deren Vertriebsfirmen angebotenen Softwareprodukte können Softwarekomponenten auch anderer Softwarehersteller enthalten. Produkte können länderspezifische Unterschiede aufweisen.</a:t>
            </a:r>
          </a:p>
          <a:p>
            <a:pPr>
              <a:spcBef>
                <a:spcPts val="1200"/>
              </a:spcBef>
            </a:pPr>
            <a:r>
              <a:rPr lang="de-DE" sz="1100" kern="1200" noProof="0" dirty="0">
                <a:solidFill>
                  <a:schemeClr val="tx1"/>
                </a:solidFill>
                <a:effectLst/>
                <a:latin typeface="+mn-lt"/>
                <a:ea typeface="+mn-ea"/>
                <a:cs typeface="+mn-cs"/>
              </a:rPr>
              <a:t>Die vorliegenden Unterlagen werden von der SAP SE oder einem SAP-Konzernunternehmen bereitgestellt und dienen ausschließlich zu Informationszwecken. </a:t>
            </a:r>
            <a:br>
              <a:rPr lang="de-DE" sz="1100" kern="1200" noProof="0" dirty="0">
                <a:solidFill>
                  <a:schemeClr val="tx1"/>
                </a:solidFill>
                <a:effectLst/>
                <a:latin typeface="+mn-lt"/>
                <a:ea typeface="+mn-ea"/>
                <a:cs typeface="+mn-cs"/>
              </a:rPr>
            </a:br>
            <a:r>
              <a:rPr lang="de-DE" sz="1100" kern="1200" noProof="0" dirty="0">
                <a:solidFill>
                  <a:schemeClr val="tx1"/>
                </a:solidFill>
                <a:effectLst/>
                <a:latin typeface="+mn-lt"/>
                <a:ea typeface="+mn-ea"/>
                <a:cs typeface="+mn-cs"/>
              </a:rPr>
              <a:t>Die SAP SE oder ihre Konzernunternehmen übernehmen keinerlei Haftung oder Gewährleistung für Fehler oder Unvollständigkeiten in dieser Publikation. </a:t>
            </a:r>
            <a:br>
              <a:rPr lang="de-DE" sz="1100" kern="1200" noProof="0" dirty="0">
                <a:solidFill>
                  <a:schemeClr val="tx1"/>
                </a:solidFill>
                <a:effectLst/>
                <a:latin typeface="+mn-lt"/>
                <a:ea typeface="+mn-ea"/>
                <a:cs typeface="+mn-cs"/>
              </a:rPr>
            </a:br>
            <a:r>
              <a:rPr lang="de-DE" sz="1100" kern="1200" noProof="0" dirty="0">
                <a:solidFill>
                  <a:schemeClr val="tx1"/>
                </a:solidFill>
                <a:effectLst/>
                <a:latin typeface="+mn-lt"/>
                <a:ea typeface="+mn-ea"/>
                <a:cs typeface="+mn-cs"/>
              </a:rPr>
              <a:t>Die SAP SE oder ein SAP-Konzernunternehmen steht lediglich für Produkte und Dienstleistungen nach der Maßgabe ein, die in der Vereinbarung über die jeweiligen Produkte und Dienstleistungen ausdrücklich geregelt ist. Keine der hierin enthaltenen Informationen ist als zusätzliche Garantie zu interpretieren. </a:t>
            </a:r>
          </a:p>
          <a:p>
            <a:pPr>
              <a:spcBef>
                <a:spcPts val="1200"/>
              </a:spcBef>
            </a:pPr>
            <a:r>
              <a:rPr lang="de-DE" sz="1100" kern="1200" noProof="0" dirty="0">
                <a:solidFill>
                  <a:schemeClr val="tx1"/>
                </a:solidFill>
                <a:effectLst/>
                <a:latin typeface="+mn-lt"/>
                <a:ea typeface="+mn-ea"/>
                <a:cs typeface="+mn-cs"/>
              </a:rPr>
              <a:t>Insbesondere sind die SAP SE oder ihre Konzernunternehmen in keiner Weise verpflichtet, in dieser Publikation oder einer zugehörigen Präsentation dargestellte Geschäftsabläufe zu verfolgen oder hierin wiedergegebene Funktionen zu entwickeln oder zu veröffentlichen. Diese Publikation oder eine zugehörige Präsentation, die Strategie und etwaige künftige Entwicklungen, Produkte und/oder Plattformen der SAP SE oder ihrer Konzernunternehmen können von der SAP SE oder ihren Konzernunternehmen jederzeit und ohne Angabe von Gründen unangekündigt geändert werden. Die in dieser Publikation enthaltenen Informationen stellen keine Zusage, kein Versprechen und keine rechtliche Verpflichtung zur Lieferung von Material, Code oder Funktionen dar. Sämtliche vorausschauenden Aussagen unterliegen unterschiedlichen Risiken und Unsicherheiten, durch die die tatsächlichen Ergebnisse von den Erwartungen abweichen können. Dem Leser wird empfohlen, diesen vorausschauenden Aussagen kein übertriebenes Vertrauen zu schenken und sich bei Kaufentscheidungen nicht auf sie zu stützen.</a:t>
            </a:r>
          </a:p>
          <a:p>
            <a:pPr>
              <a:spcBef>
                <a:spcPts val="1200"/>
              </a:spcBef>
            </a:pPr>
            <a:r>
              <a:rPr lang="de-DE" sz="1100" kern="1200" noProof="0" dirty="0">
                <a:solidFill>
                  <a:schemeClr val="tx1"/>
                </a:solidFill>
                <a:effectLst/>
                <a:latin typeface="+mn-lt"/>
                <a:ea typeface="+mn-ea"/>
                <a:cs typeface="+mn-cs"/>
              </a:rPr>
              <a:t>SAP und andere in diesem Dokument erwähnte Produkte und Dienstleistungen von SAP sowie die dazugehörigen Logos sind Marken oder eingetragene Marken der SAP SE </a:t>
            </a:r>
            <a:br>
              <a:rPr lang="de-DE" sz="1100" kern="1200" noProof="0" dirty="0">
                <a:solidFill>
                  <a:schemeClr val="tx1"/>
                </a:solidFill>
                <a:effectLst/>
                <a:latin typeface="+mn-lt"/>
                <a:ea typeface="+mn-ea"/>
                <a:cs typeface="+mn-cs"/>
              </a:rPr>
            </a:br>
            <a:r>
              <a:rPr lang="de-DE" sz="1100" kern="1200" noProof="0" dirty="0">
                <a:solidFill>
                  <a:schemeClr val="tx1"/>
                </a:solidFill>
                <a:effectLst/>
                <a:latin typeface="+mn-lt"/>
                <a:ea typeface="+mn-ea"/>
                <a:cs typeface="+mn-cs"/>
              </a:rPr>
              <a:t>(oder von einem SAP-Konzernunternehmen) in Deutschland und verschiedenen anderen Ländern weltweit. Alle anderen Namen von Produkten und Dienstleistungen sind Marken der jeweiligen Firmen. </a:t>
            </a:r>
            <a:br>
              <a:rPr lang="de-DE" sz="1100" kern="1200" noProof="0" dirty="0">
                <a:solidFill>
                  <a:schemeClr val="tx1"/>
                </a:solidFill>
                <a:effectLst/>
                <a:latin typeface="+mn-lt"/>
                <a:ea typeface="+mn-ea"/>
                <a:cs typeface="+mn-cs"/>
              </a:rPr>
            </a:br>
            <a:r>
              <a:rPr lang="de-DE" sz="1100" kern="1200" noProof="0" dirty="0">
                <a:solidFill>
                  <a:schemeClr val="tx1"/>
                </a:solidFill>
                <a:effectLst/>
                <a:latin typeface="+mn-lt"/>
                <a:ea typeface="+mn-ea"/>
                <a:cs typeface="+mn-cs"/>
              </a:rPr>
              <a:t>Zusätzliche Informationen zur Marke und Vermerke finden Sie auf der Seite </a:t>
            </a:r>
            <a:r>
              <a:rPr lang="de-DE" sz="1100" kern="1200" noProof="0" dirty="0">
                <a:solidFill>
                  <a:schemeClr val="tx1"/>
                </a:solidFill>
                <a:effectLst/>
                <a:latin typeface="+mn-lt"/>
                <a:ea typeface="+mn-ea"/>
                <a:cs typeface="+mn-cs"/>
                <a:hlinkClick r:id="rId2"/>
              </a:rPr>
              <a:t>http://www.sap.com/corporate-de/legal/copyright/index.epx</a:t>
            </a:r>
            <a:endParaRPr lang="de-DE" sz="1100" kern="1200" noProof="0" dirty="0">
              <a:solidFill>
                <a:schemeClr val="tx1"/>
              </a:solidFill>
              <a:effectLst/>
              <a:latin typeface="+mn-lt"/>
              <a:ea typeface="+mn-ea"/>
              <a:cs typeface="+mn-cs"/>
            </a:endParaRPr>
          </a:p>
        </p:txBody>
      </p:sp>
      <p:sp>
        <p:nvSpPr>
          <p:cNvPr id="5" name="TextBox 4"/>
          <p:cNvSpPr txBox="1"/>
          <p:nvPr userDrawn="1"/>
        </p:nvSpPr>
        <p:spPr bwMode="gray">
          <a:xfrm>
            <a:off x="504000" y="719834"/>
            <a:ext cx="11185200" cy="369246"/>
          </a:xfrm>
          <a:prstGeom prst="rect">
            <a:avLst/>
          </a:prstGeom>
        </p:spPr>
        <p:txBody>
          <a:bodyPr vert="horz" wrap="square" lIns="0" tIns="0" rIns="0" bIns="0" rtlCol="0" anchor="t" anchorCtr="0">
            <a:spAutoFit/>
          </a:bodyPr>
          <a:lstStyle>
            <a:lvl1pPr>
              <a:spcBef>
                <a:spcPct val="0"/>
              </a:spcBef>
              <a:buNone/>
              <a:defRPr sz="2400" b="1" baseline="0">
                <a:latin typeface="+mj-lt"/>
                <a:ea typeface="+mj-ea"/>
                <a:cs typeface="+mj-cs"/>
              </a:defRPr>
            </a:lvl1pPr>
          </a:lstStyle>
          <a:p>
            <a:pPr lvl="0"/>
            <a:r>
              <a:rPr lang="en-US" sz="2400" b="0" noProof="0" dirty="0"/>
              <a:t>© </a:t>
            </a:r>
            <a:r>
              <a:rPr lang="de-DE" sz="2400" b="0" noProof="0" dirty="0"/>
              <a:t>2017 SAP SE oder ein SAP-Konzernunternehmen. Alle Rechte vorbehalten.</a:t>
            </a:r>
          </a:p>
        </p:txBody>
      </p:sp>
    </p:spTree>
    <p:extLst>
      <p:ext uri="{BB962C8B-B14F-4D97-AF65-F5344CB8AC3E}">
        <p14:creationId xmlns:p14="http://schemas.microsoft.com/office/powerpoint/2010/main" val="19118627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4000" y="2016000"/>
            <a:ext cx="11185200" cy="3996000"/>
          </a:xfrm>
        </p:spPr>
        <p:txBody>
          <a:bodyPr>
            <a:noAutofit/>
          </a:bodyPr>
          <a:lstStyle>
            <a:lvl1pPr marL="0" marR="0" indent="0" algn="l" defTabSz="1088558" rtl="0" eaLnBrk="1" fontAlgn="auto" latinLnBrk="0" hangingPunct="1">
              <a:lnSpc>
                <a:spcPct val="100000"/>
              </a:lnSpc>
              <a:spcBef>
                <a:spcPts val="3000"/>
              </a:spcBef>
              <a:spcAft>
                <a:spcPts val="0"/>
              </a:spcAft>
              <a:buClr>
                <a:schemeClr val="accent1"/>
              </a:buClr>
              <a:buSzPct val="80000"/>
              <a:buFontTx/>
              <a:buNone/>
              <a:tabLst/>
              <a:defRPr sz="2000" b="0"/>
            </a:lvl1pPr>
            <a:lvl2pPr marL="179964" marR="0" indent="-179964" algn="l" defTabSz="1088558"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tabLst/>
              <a:defRPr sz="1800"/>
            </a:lvl2pPr>
            <a:lvl3pPr marL="359928" marR="0" indent="-179352" algn="l" defTabSz="1088558" rtl="0" eaLnBrk="1" fontAlgn="auto" latinLnBrk="0" hangingPunct="1">
              <a:lnSpc>
                <a:spcPct val="100000"/>
              </a:lnSpc>
              <a:spcBef>
                <a:spcPts val="400"/>
              </a:spcBef>
              <a:spcAft>
                <a:spcPts val="0"/>
              </a:spcAft>
              <a:buClr>
                <a:schemeClr val="tx1"/>
              </a:buClr>
              <a:buSzPct val="100000"/>
              <a:buFont typeface="Arial" pitchFamily="34" charset="0"/>
              <a:buChar char="–"/>
              <a:tabLst/>
              <a:defRPr sz="1800" baseline="0"/>
            </a:lvl3pPr>
            <a:lvl4pPr marL="539892" marR="0" indent="-179964" algn="l" defTabSz="1088558" rtl="0" eaLnBrk="1" fontAlgn="auto" latinLnBrk="0" hangingPunct="1">
              <a:lnSpc>
                <a:spcPct val="100000"/>
              </a:lnSpc>
              <a:spcBef>
                <a:spcPts val="250"/>
              </a:spcBef>
              <a:spcAft>
                <a:spcPts val="0"/>
              </a:spcAft>
              <a:buClr>
                <a:schemeClr val="tx1"/>
              </a:buClr>
              <a:buSzPct val="100000"/>
              <a:buFont typeface="Courier New" pitchFamily="49" charset="0"/>
              <a:buChar char="o"/>
              <a:tabLst/>
              <a:defRPr sz="1600"/>
            </a:lvl4pPr>
            <a:lvl5pPr>
              <a:buClr>
                <a:schemeClr val="accent2"/>
              </a:buClr>
              <a:buFont typeface="Arial"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spTree>
    <p:extLst>
      <p:ext uri="{BB962C8B-B14F-4D97-AF65-F5344CB8AC3E}">
        <p14:creationId xmlns:p14="http://schemas.microsoft.com/office/powerpoint/2010/main" val="18593606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vider Page">
    <p:bg>
      <p:bgRef idx="1001">
        <a:schemeClr val="bg1"/>
      </p:bgRef>
    </p:bg>
    <p:spTree>
      <p:nvGrpSpPr>
        <p:cNvPr id="1" name=""/>
        <p:cNvGrpSpPr/>
        <p:nvPr/>
      </p:nvGrpSpPr>
      <p:grpSpPr>
        <a:xfrm>
          <a:off x="0" y="0"/>
          <a:ext cx="0" cy="0"/>
          <a:chOff x="0" y="0"/>
          <a:chExt cx="0" cy="0"/>
        </a:xfrm>
      </p:grpSpPr>
      <p:sp>
        <p:nvSpPr>
          <p:cNvPr id="2" name="Divider text"/>
          <p:cNvSpPr>
            <a:spLocks noGrp="1"/>
          </p:cNvSpPr>
          <p:nvPr>
            <p:ph type="ctrTitle" hasCustomPrompt="1"/>
          </p:nvPr>
        </p:nvSpPr>
        <p:spPr bwMode="gray">
          <a:xfrm>
            <a:off x="504000" y="3090446"/>
            <a:ext cx="11185200" cy="677108"/>
          </a:xfrm>
        </p:spPr>
        <p:txBody>
          <a:bodyPr anchor="ctr" anchorCtr="0">
            <a:noAutofit/>
          </a:bodyPr>
          <a:lstStyle>
            <a:lvl1pPr>
              <a:defRPr sz="4400">
                <a:solidFill>
                  <a:schemeClr val="tx1"/>
                </a:solidFill>
                <a:latin typeface="Arial" charset="0"/>
                <a:ea typeface="Arial" charset="0"/>
                <a:cs typeface="Arial" charset="0"/>
              </a:defRPr>
            </a:lvl1pPr>
          </a:lstStyle>
          <a:p>
            <a:r>
              <a:rPr lang="en-US" dirty="0"/>
              <a:t>Divider page</a:t>
            </a:r>
            <a:endParaRPr lang="de-DE" dirty="0"/>
          </a:p>
        </p:txBody>
      </p:sp>
    </p:spTree>
    <p:extLst>
      <p:ext uri="{BB962C8B-B14F-4D97-AF65-F5344CB8AC3E}">
        <p14:creationId xmlns:p14="http://schemas.microsoft.com/office/powerpoint/2010/main" val="4109527874"/>
      </p:ext>
    </p:extLst>
  </p:cSld>
  <p:clrMapOvr>
    <a:overrideClrMapping bg1="dk1" tx1="lt1" bg2="dk2" tx2="lt2" accent1="accent1" accent2="accent2" accent3="accent3" accent4="accent4" accent5="accent5" accent6="accent6" hlink="hlink" folHlink="folHlink"/>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24667436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999" y="2016000"/>
            <a:ext cx="11186477" cy="3996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4001" y="1152000"/>
            <a:ext cx="11186476" cy="369332"/>
          </a:xfrm>
        </p:spPr>
        <p:txBody>
          <a:bodyPr/>
          <a:lstStyle>
            <a:lvl1pPr>
              <a:defRPr/>
            </a:lvl1pPr>
          </a:lstStyle>
          <a:p>
            <a:r>
              <a:rPr lang="en-US" noProof="0" dirty="0"/>
              <a:t>Insert page title (sentence case) </a:t>
            </a:r>
            <a:endParaRPr lang="en-US" dirty="0"/>
          </a:p>
        </p:txBody>
      </p:sp>
    </p:spTree>
    <p:extLst>
      <p:ext uri="{BB962C8B-B14F-4D97-AF65-F5344CB8AC3E}">
        <p14:creationId xmlns:p14="http://schemas.microsoft.com/office/powerpoint/2010/main" val="21293322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text: 2 columns">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4000" y="2016000"/>
            <a:ext cx="5328000" cy="3996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 column 1"/>
          <p:cNvSpPr>
            <a:spLocks noGrp="1"/>
          </p:cNvSpPr>
          <p:nvPr>
            <p:ph type="body" sz="quarter" idx="11" hasCustomPrompt="1"/>
          </p:nvPr>
        </p:nvSpPr>
        <p:spPr>
          <a:xfrm>
            <a:off x="6362477" y="2016000"/>
            <a:ext cx="5328000" cy="3996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4001" y="1152000"/>
            <a:ext cx="11186476" cy="369332"/>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26304814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 columns - text and image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4001" y="1152000"/>
            <a:ext cx="11186476" cy="369332"/>
          </a:xfrm>
        </p:spPr>
        <p:txBody>
          <a:bodyPr/>
          <a:lstStyle/>
          <a:p>
            <a:r>
              <a:rPr lang="en-US" noProof="0" dirty="0"/>
              <a:t>Insert page title (sentence case)</a:t>
            </a:r>
            <a:endParaRPr lang="en-US" dirty="0"/>
          </a:p>
        </p:txBody>
      </p:sp>
      <p:sp>
        <p:nvSpPr>
          <p:cNvPr id="3" name="Text placeholder - column 2"/>
          <p:cNvSpPr>
            <a:spLocks noGrp="1"/>
          </p:cNvSpPr>
          <p:nvPr>
            <p:ph type="body" sz="quarter" idx="10" hasCustomPrompt="1"/>
          </p:nvPr>
        </p:nvSpPr>
        <p:spPr>
          <a:xfrm>
            <a:off x="504000" y="4932000"/>
            <a:ext cx="5328000" cy="1080000"/>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5" name="Picture Placeholder 4"/>
          <p:cNvSpPr>
            <a:spLocks noGrp="1"/>
          </p:cNvSpPr>
          <p:nvPr>
            <p:ph type="pic" sz="quarter" idx="12" hasCustomPrompt="1"/>
          </p:nvPr>
        </p:nvSpPr>
        <p:spPr bwMode="gray">
          <a:xfrm>
            <a:off x="504000" y="2016000"/>
            <a:ext cx="5328000" cy="2631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
        <p:nvSpPr>
          <p:cNvPr id="17" name="Text placeholder - column 2"/>
          <p:cNvSpPr>
            <a:spLocks noGrp="1"/>
          </p:cNvSpPr>
          <p:nvPr>
            <p:ph type="body" sz="quarter" idx="13" hasCustomPrompt="1"/>
          </p:nvPr>
        </p:nvSpPr>
        <p:spPr>
          <a:xfrm>
            <a:off x="6362477" y="4932000"/>
            <a:ext cx="5328000" cy="1080000"/>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8" name="Picture Placeholder 4"/>
          <p:cNvSpPr>
            <a:spLocks noGrp="1"/>
          </p:cNvSpPr>
          <p:nvPr>
            <p:ph type="pic" sz="quarter" idx="14" hasCustomPrompt="1"/>
          </p:nvPr>
        </p:nvSpPr>
        <p:spPr bwMode="gray">
          <a:xfrm>
            <a:off x="6362477" y="2016000"/>
            <a:ext cx="5328000" cy="2631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Tree>
    <p:extLst>
      <p:ext uri="{BB962C8B-B14F-4D97-AF65-F5344CB8AC3E}">
        <p14:creationId xmlns:p14="http://schemas.microsoft.com/office/powerpoint/2010/main" val="25049412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5" name="Quote placeholder"/>
          <p:cNvSpPr>
            <a:spLocks noGrp="1"/>
          </p:cNvSpPr>
          <p:nvPr>
            <p:ph type="body" sz="quarter" idx="10" hasCustomPrompt="1"/>
          </p:nvPr>
        </p:nvSpPr>
        <p:spPr>
          <a:xfrm>
            <a:off x="504000" y="2376000"/>
            <a:ext cx="11185200" cy="3285032"/>
          </a:xfrm>
        </p:spPr>
        <p:txBody>
          <a:bodyPr/>
          <a:lstStyle>
            <a:lvl1pPr marL="395921" indent="-395921">
              <a:lnSpc>
                <a:spcPct val="90000"/>
              </a:lnSpc>
              <a:spcBef>
                <a:spcPts val="600"/>
              </a:spcBef>
              <a:defRPr sz="5999" b="1"/>
            </a:lvl1pPr>
            <a:lvl2pPr marL="395921" indent="0">
              <a:buNone/>
              <a:defRPr sz="1200"/>
            </a:lvl2pPr>
          </a:lstStyle>
          <a:p>
            <a:pPr lvl="0"/>
            <a:r>
              <a:rPr lang="en-US" noProof="0" dirty="0"/>
              <a:t>“Quote goes here </a:t>
            </a:r>
            <a:br>
              <a:rPr lang="en-US" noProof="0" dirty="0"/>
            </a:br>
            <a:r>
              <a:rPr lang="en-US" noProof="0" dirty="0"/>
              <a:t>and here.”</a:t>
            </a:r>
          </a:p>
          <a:p>
            <a:pPr lvl="1"/>
            <a:r>
              <a:rPr lang="en-US" noProof="0" dirty="0"/>
              <a:t>Source</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9327859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text with image 1">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bwMode="gray">
          <a:xfrm>
            <a:off x="8127175" y="1152000"/>
            <a:ext cx="3563302" cy="4860000"/>
          </a:xfrm>
          <a:noFill/>
        </p:spPr>
        <p:txBody>
          <a:bodyPr vert="horz" lIns="0" tIns="2448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
        <p:nvSpPr>
          <p:cNvPr id="7" name="Text Placeholder 6"/>
          <p:cNvSpPr>
            <a:spLocks noGrp="1"/>
          </p:cNvSpPr>
          <p:nvPr>
            <p:ph type="body" sz="quarter" idx="11" hasCustomPrompt="1"/>
          </p:nvPr>
        </p:nvSpPr>
        <p:spPr bwMode="gray">
          <a:xfrm>
            <a:off x="503999" y="2016000"/>
            <a:ext cx="7092000" cy="3996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de-DE" dirty="0"/>
          </a:p>
        </p:txBody>
      </p:sp>
      <p:sp>
        <p:nvSpPr>
          <p:cNvPr id="3" name="Title 2"/>
          <p:cNvSpPr>
            <a:spLocks noGrp="1"/>
          </p:cNvSpPr>
          <p:nvPr>
            <p:ph type="title" hasCustomPrompt="1"/>
          </p:nvPr>
        </p:nvSpPr>
        <p:spPr>
          <a:xfrm>
            <a:off x="504001" y="1152000"/>
            <a:ext cx="7092000" cy="369332"/>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3425020262"/>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gray">
      <p:bgRef idx="1001">
        <a:schemeClr val="bg1"/>
      </p:bgRef>
    </p:bg>
    <p:spTree>
      <p:nvGrpSpPr>
        <p:cNvPr id="1" name=""/>
        <p:cNvGrpSpPr/>
        <p:nvPr/>
      </p:nvGrpSpPr>
      <p:grpSpPr>
        <a:xfrm>
          <a:off x="0" y="0"/>
          <a:ext cx="0" cy="0"/>
          <a:chOff x="0" y="0"/>
          <a:chExt cx="0" cy="0"/>
        </a:xfrm>
      </p:grpSpPr>
      <p:sp>
        <p:nvSpPr>
          <p:cNvPr id="34" name="Slide number"/>
          <p:cNvSpPr txBox="1"/>
          <p:nvPr userDrawn="1"/>
        </p:nvSpPr>
        <p:spPr bwMode="black">
          <a:xfrm>
            <a:off x="11534985" y="6536751"/>
            <a:ext cx="155492" cy="138499"/>
          </a:xfrm>
          <a:prstGeom prst="rect">
            <a:avLst/>
          </a:prstGeom>
          <a:noFill/>
        </p:spPr>
        <p:txBody>
          <a:bodyPr wrap="none" lIns="0" tIns="0" rIns="0" bIns="0" rtlCol="0">
            <a:spAutoFit/>
          </a:bodyPr>
          <a:lstStyle>
            <a:defPPr>
              <a:defRPr lang="de-DE"/>
            </a:defPPr>
            <a:lvl1pPr marL="84138" indent="-84138">
              <a:buClr>
                <a:schemeClr val="tx1"/>
              </a:buClr>
              <a:buFont typeface="Arial" pitchFamily="34" charset="0"/>
              <a:buChar char="©"/>
              <a:tabLst/>
              <a:defRPr sz="600"/>
            </a:lvl1pPr>
          </a:lstStyle>
          <a:p>
            <a:pPr marL="0" lvl="0" indent="0" algn="r">
              <a:buNone/>
            </a:pPr>
            <a:fld id="{0BDC132A-5C91-4078-9777-31DA19A62E0A}" type="slidenum">
              <a:rPr lang="en-US" sz="900" noProof="0" smtClean="0">
                <a:latin typeface="+mn-lt"/>
              </a:rPr>
              <a:pPr marL="0" lvl="0" indent="0" algn="r">
                <a:buNone/>
              </a:pPr>
              <a:t>‹#›</a:t>
            </a:fld>
            <a:endParaRPr lang="en-US" sz="900" noProof="0" dirty="0">
              <a:latin typeface="+mn-lt"/>
            </a:endParaRPr>
          </a:p>
        </p:txBody>
      </p:sp>
      <p:sp>
        <p:nvSpPr>
          <p:cNvPr id="10" name="Copyright"/>
          <p:cNvSpPr txBox="1"/>
          <p:nvPr userDrawn="1"/>
        </p:nvSpPr>
        <p:spPr bwMode="black">
          <a:xfrm>
            <a:off x="504001" y="6559834"/>
            <a:ext cx="2269679" cy="92333"/>
          </a:xfrm>
          <a:prstGeom prst="rect">
            <a:avLst/>
          </a:prstGeom>
          <a:noFill/>
        </p:spPr>
        <p:txBody>
          <a:bodyPr wrap="square" lIns="0" tIns="0" rIns="0" bIns="0" rtlCol="0">
            <a:spAutoFit/>
          </a:bodyPr>
          <a:lstStyle/>
          <a:p>
            <a:pPr marL="84121" marR="0" indent="-84121" algn="l" defTabSz="1088558" rtl="0" eaLnBrk="1" fontAlgn="auto" latinLnBrk="0" hangingPunct="1">
              <a:lnSpc>
                <a:spcPct val="100000"/>
              </a:lnSpc>
              <a:spcBef>
                <a:spcPts val="0"/>
              </a:spcBef>
              <a:spcAft>
                <a:spcPts val="0"/>
              </a:spcAft>
              <a:buClr>
                <a:schemeClr val="tx1"/>
              </a:buClr>
              <a:buSzTx/>
              <a:buFont typeface="Arial" pitchFamily="34" charset="0"/>
              <a:buChar char="©"/>
              <a:tabLst/>
              <a:defRPr/>
            </a:pPr>
            <a:r>
              <a:rPr lang="en-US" sz="600" noProof="0" dirty="0">
                <a:solidFill>
                  <a:schemeClr val="tx1"/>
                </a:solidFill>
                <a:latin typeface="+mn-lt"/>
              </a:rPr>
              <a:t>2017 SAP SE or an SAP affiliate company. All rights reserved.  </a:t>
            </a:r>
            <a:endParaRPr kumimoji="0" lang="en-US" sz="600" b="0" i="0" u="none" kern="0" baseline="0" dirty="0">
              <a:solidFill>
                <a:schemeClr val="tx1"/>
              </a:solidFill>
              <a:latin typeface="+mn-lt"/>
              <a:ea typeface="Arial Unicode MS"/>
              <a:cs typeface="Arial Unicode MS" pitchFamily="34" charset="-128"/>
              <a:sym typeface="Arial"/>
            </a:endParaRPr>
          </a:p>
        </p:txBody>
      </p:sp>
      <p:sp>
        <p:nvSpPr>
          <p:cNvPr id="3" name="Text Placeholder 2"/>
          <p:cNvSpPr>
            <a:spLocks noGrp="1"/>
          </p:cNvSpPr>
          <p:nvPr userDrawn="1">
            <p:ph type="body" idx="1"/>
          </p:nvPr>
        </p:nvSpPr>
        <p:spPr bwMode="gray">
          <a:xfrm>
            <a:off x="504001" y="2016000"/>
            <a:ext cx="11186476" cy="3996000"/>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userDrawn="1">
            <p:ph type="title"/>
          </p:nvPr>
        </p:nvSpPr>
        <p:spPr bwMode="gray">
          <a:xfrm>
            <a:off x="504001" y="698994"/>
            <a:ext cx="11186476" cy="369332"/>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13" name="Group 12">
            <a:extLst>
              <a:ext uri="{FF2B5EF4-FFF2-40B4-BE49-F238E27FC236}">
                <a16:creationId xmlns:a16="http://schemas.microsoft.com/office/drawing/2014/main" xmlns="" id="{054A385F-E9AB-0441-AB1A-7F883AF4844E}"/>
              </a:ext>
            </a:extLst>
          </p:cNvPr>
          <p:cNvGrpSpPr/>
          <p:nvPr userDrawn="1"/>
        </p:nvGrpSpPr>
        <p:grpSpPr>
          <a:xfrm>
            <a:off x="0" y="0"/>
            <a:ext cx="12190449" cy="251942"/>
            <a:chOff x="0" y="0"/>
            <a:chExt cx="12196800" cy="251942"/>
          </a:xfrm>
        </p:grpSpPr>
        <p:sp>
          <p:nvSpPr>
            <p:cNvPr id="14" name="Rectangle 13">
              <a:extLst>
                <a:ext uri="{FF2B5EF4-FFF2-40B4-BE49-F238E27FC236}">
                  <a16:creationId xmlns:a16="http://schemas.microsoft.com/office/drawing/2014/main" xmlns="" id="{E1F89206-3380-1F49-9E92-60EF75A77AA3}"/>
                </a:ext>
              </a:extLst>
            </p:cNvPr>
            <p:cNvSpPr/>
            <p:nvPr userDrawn="1"/>
          </p:nvSpPr>
          <p:spPr bwMode="gray">
            <a:xfrm>
              <a:off x="0" y="0"/>
              <a:ext cx="12196800" cy="251942"/>
            </a:xfrm>
            <a:prstGeom prst="rect">
              <a:avLst/>
            </a:prstGeom>
            <a:solidFill>
              <a:srgbClr val="000000"/>
            </a:solidFill>
            <a:ln w="6350" algn="ctr">
              <a:noFill/>
              <a:miter lim="800000"/>
              <a:headEnd/>
              <a:tailEnd/>
            </a:ln>
          </p:spPr>
          <p:txBody>
            <a:bodyPr lIns="90000" tIns="72000" rIns="90000" bIns="72000" rtlCol="0" anchor="ctr"/>
            <a:lstStyle/>
            <a:p>
              <a:pPr marR="0" lvl="0" algn="ctr" defTabSz="914217" fontAlgn="base">
                <a:lnSpc>
                  <a:spcPct val="100000"/>
                </a:lnSpc>
                <a:spcBef>
                  <a:spcPct val="50000"/>
                </a:spcBef>
                <a:spcAft>
                  <a:spcPct val="0"/>
                </a:spcAft>
                <a:buClr>
                  <a:srgbClr val="F0AB00"/>
                </a:buClr>
                <a:buSzPct val="80000"/>
                <a:tabLst/>
              </a:pPr>
              <a:endParaRPr kumimoji="0" lang="en-US" sz="2000" b="0" i="0" u="none" strike="noStrike" kern="0" cap="none" spc="0" normalizeH="0" baseline="0" noProof="0" err="1">
                <a:ln>
                  <a:noFill/>
                </a:ln>
                <a:effectLst/>
                <a:uLnTx/>
                <a:uFillTx/>
                <a:ea typeface="Arial Unicode MS" pitchFamily="34" charset="-128"/>
                <a:cs typeface="Arial Unicode MS" pitchFamily="34" charset="-128"/>
              </a:endParaRPr>
            </a:p>
          </p:txBody>
        </p:sp>
        <p:grpSp>
          <p:nvGrpSpPr>
            <p:cNvPr id="15" name="Secondary Motion Band">
              <a:extLst>
                <a:ext uri="{FF2B5EF4-FFF2-40B4-BE49-F238E27FC236}">
                  <a16:creationId xmlns:a16="http://schemas.microsoft.com/office/drawing/2014/main" xmlns="" id="{97E48F60-228F-DC48-A9A6-CAF6D357C669}"/>
                </a:ext>
              </a:extLst>
            </p:cNvPr>
            <p:cNvGrpSpPr/>
            <p:nvPr userDrawn="1"/>
          </p:nvGrpSpPr>
          <p:grpSpPr>
            <a:xfrm>
              <a:off x="10683752" y="0"/>
              <a:ext cx="1513048" cy="251942"/>
              <a:chOff x="10682127" y="0"/>
              <a:chExt cx="1513048" cy="252000"/>
            </a:xfrm>
          </p:grpSpPr>
          <p:sp>
            <p:nvSpPr>
              <p:cNvPr id="17" name="Rectangle 16">
                <a:extLst>
                  <a:ext uri="{FF2B5EF4-FFF2-40B4-BE49-F238E27FC236}">
                    <a16:creationId xmlns:a16="http://schemas.microsoft.com/office/drawing/2014/main" xmlns="" id="{FC1EBEA1-6D39-F349-8418-0B367C8414D9}"/>
                  </a:ext>
                </a:extLst>
              </p:cNvPr>
              <p:cNvSpPr/>
              <p:nvPr userDrawn="1"/>
            </p:nvSpPr>
            <p:spPr bwMode="gray">
              <a:xfrm>
                <a:off x="11691175" y="0"/>
                <a:ext cx="504000" cy="252000"/>
              </a:xfrm>
              <a:prstGeom prst="rect">
                <a:avLst/>
              </a:prstGeom>
              <a:solidFill>
                <a:schemeClr val="accent1"/>
              </a:solidFill>
              <a:ln w="6350" algn="ctr">
                <a:noFill/>
                <a:miter lim="800000"/>
                <a:headEnd/>
                <a:tailEnd/>
              </a:ln>
            </p:spPr>
            <p:txBody>
              <a:bodyPr lIns="90000" tIns="72000" rIns="90000" bIns="72000" rtlCol="0" anchor="ctr"/>
              <a:lstStyle/>
              <a:p>
                <a:pPr marR="0" lvl="0" algn="ctr" defTabSz="914217" fontAlgn="base">
                  <a:lnSpc>
                    <a:spcPct val="100000"/>
                  </a:lnSpc>
                  <a:spcBef>
                    <a:spcPct val="50000"/>
                  </a:spcBef>
                  <a:spcAft>
                    <a:spcPct val="0"/>
                  </a:spcAft>
                  <a:buClr>
                    <a:srgbClr val="F0AB00"/>
                  </a:buClr>
                  <a:buSzPct val="80000"/>
                  <a:tabLst/>
                </a:pPr>
                <a:endParaRPr kumimoji="0" lang="en-US" sz="2000" b="0" i="0" u="none" strike="noStrike" kern="0" cap="none" spc="0" normalizeH="0" baseline="0" noProof="0" err="1">
                  <a:ln>
                    <a:noFill/>
                  </a:ln>
                  <a:effectLst/>
                  <a:uLnTx/>
                  <a:uFillTx/>
                  <a:ea typeface="Arial Unicode MS" pitchFamily="34" charset="-128"/>
                  <a:cs typeface="Arial Unicode MS" pitchFamily="34" charset="-128"/>
                </a:endParaRPr>
              </a:p>
            </p:txBody>
          </p:sp>
          <p:sp>
            <p:nvSpPr>
              <p:cNvPr id="18" name="Rectangle 17">
                <a:extLst>
                  <a:ext uri="{FF2B5EF4-FFF2-40B4-BE49-F238E27FC236}">
                    <a16:creationId xmlns:a16="http://schemas.microsoft.com/office/drawing/2014/main" xmlns="" id="{9F76E408-E8EF-3F4D-8774-F5E1043A8589}"/>
                  </a:ext>
                </a:extLst>
              </p:cNvPr>
              <p:cNvSpPr/>
              <p:nvPr userDrawn="1"/>
            </p:nvSpPr>
            <p:spPr bwMode="gray">
              <a:xfrm>
                <a:off x="11186476" y="0"/>
                <a:ext cx="504000" cy="25200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lvl="0" algn="ctr" defTabSz="914217" fontAlgn="base">
                  <a:lnSpc>
                    <a:spcPct val="100000"/>
                  </a:lnSpc>
                  <a:spcBef>
                    <a:spcPct val="50000"/>
                  </a:spcBef>
                  <a:spcAft>
                    <a:spcPct val="0"/>
                  </a:spcAft>
                  <a:buClr>
                    <a:srgbClr val="F0AB00"/>
                  </a:buClr>
                  <a:buSzPct val="80000"/>
                  <a:tabLst/>
                </a:pPr>
                <a:endParaRPr kumimoji="0" lang="en-US" sz="2000" b="0" i="0" u="none" strike="noStrike" kern="0" cap="none" spc="0" normalizeH="0" baseline="0" noProof="0" err="1">
                  <a:ln>
                    <a:noFill/>
                  </a:ln>
                  <a:effectLst/>
                  <a:uLnTx/>
                  <a:uFillTx/>
                  <a:ea typeface="Arial Unicode MS" pitchFamily="34" charset="-128"/>
                  <a:cs typeface="Arial Unicode MS" pitchFamily="34" charset="-128"/>
                </a:endParaRPr>
              </a:p>
            </p:txBody>
          </p:sp>
          <p:sp>
            <p:nvSpPr>
              <p:cNvPr id="21" name="Rectangle 20">
                <a:extLst>
                  <a:ext uri="{FF2B5EF4-FFF2-40B4-BE49-F238E27FC236}">
                    <a16:creationId xmlns:a16="http://schemas.microsoft.com/office/drawing/2014/main" xmlns="" id="{A9CA0131-B356-D942-819C-B7D45761B5A7}"/>
                  </a:ext>
                </a:extLst>
              </p:cNvPr>
              <p:cNvSpPr/>
              <p:nvPr userDrawn="1"/>
            </p:nvSpPr>
            <p:spPr bwMode="gray">
              <a:xfrm>
                <a:off x="10682127" y="0"/>
                <a:ext cx="504000" cy="25200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lvl="0" algn="ctr" defTabSz="914217" fontAlgn="base">
                  <a:lnSpc>
                    <a:spcPct val="100000"/>
                  </a:lnSpc>
                  <a:spcBef>
                    <a:spcPct val="50000"/>
                  </a:spcBef>
                  <a:spcAft>
                    <a:spcPct val="0"/>
                  </a:spcAft>
                  <a:buClr>
                    <a:srgbClr val="F0AB00"/>
                  </a:buClr>
                  <a:buSzPct val="80000"/>
                  <a:tabLst/>
                </a:pPr>
                <a:endParaRPr kumimoji="0" lang="en-US" sz="2000" b="0" i="0" u="none" strike="noStrike" kern="0" cap="none" spc="0" normalizeH="0" baseline="0" noProof="0" err="1">
                  <a:ln>
                    <a:noFill/>
                  </a:ln>
                  <a:effectLst/>
                  <a:uLnTx/>
                  <a:uFillTx/>
                  <a:ea typeface="Arial Unicode MS" pitchFamily="34" charset="-128"/>
                  <a:cs typeface="Arial Unicode MS" pitchFamily="34" charset="-128"/>
                </a:endParaRPr>
              </a:p>
            </p:txBody>
          </p:sp>
        </p:grpSp>
      </p:grpSp>
    </p:spTree>
    <p:extLst>
      <p:ext uri="{BB962C8B-B14F-4D97-AF65-F5344CB8AC3E}">
        <p14:creationId xmlns:p14="http://schemas.microsoft.com/office/powerpoint/2010/main" val="3408294523"/>
      </p:ext>
    </p:extLst>
  </p:cSld>
  <p:clrMap bg1="lt1" tx1="dk1" bg2="lt2" tx2="dk2" accent1="accent1" accent2="accent2" accent3="accent3" accent4="accent4" accent5="accent5" accent6="accent6" hlink="hlink" folHlink="folHlink"/>
  <p:sldLayoutIdLst>
    <p:sldLayoutId id="2147483775" r:id="rId1"/>
    <p:sldLayoutId id="2147483741" r:id="rId2"/>
    <p:sldLayoutId id="2147483765" r:id="rId3"/>
    <p:sldLayoutId id="2147483743" r:id="rId4"/>
    <p:sldLayoutId id="2147483774" r:id="rId5"/>
    <p:sldLayoutId id="2147483745" r:id="rId6"/>
    <p:sldLayoutId id="2147483768" r:id="rId7"/>
    <p:sldLayoutId id="2147483744" r:id="rId8"/>
    <p:sldLayoutId id="2147483757" r:id="rId9"/>
    <p:sldLayoutId id="2147483748" r:id="rId10"/>
    <p:sldLayoutId id="2147483762" r:id="rId11"/>
    <p:sldLayoutId id="2147483771" r:id="rId12"/>
    <p:sldLayoutId id="2147483751" r:id="rId13"/>
    <p:sldLayoutId id="2147483753" r:id="rId14"/>
    <p:sldLayoutId id="2147483756" r:id="rId15"/>
    <p:sldLayoutId id="2147483740" r:id="rId16"/>
    <p:sldLayoutId id="2147483754" r:id="rId17"/>
    <p:sldLayoutId id="2147483755" r:id="rId18"/>
  </p:sldLayoutIdLst>
  <p:hf hdr="0" ftr="0" dt="0"/>
  <p:txStyles>
    <p:titleStyle>
      <a:lvl1pPr algn="l" defTabSz="1088558" rtl="0" eaLnBrk="1" latinLnBrk="0" hangingPunct="1">
        <a:spcBef>
          <a:spcPct val="0"/>
        </a:spcBef>
        <a:buNone/>
        <a:defRPr sz="2400" b="1" kern="1200" baseline="0">
          <a:solidFill>
            <a:schemeClr val="tx1"/>
          </a:solidFill>
          <a:latin typeface="Arial" charset="0"/>
          <a:ea typeface="Arial" charset="0"/>
          <a:cs typeface="Arial" charset="0"/>
        </a:defRPr>
      </a:lvl1pPr>
    </p:titleStyle>
    <p:bodyStyle>
      <a:lvl1pPr marL="0" indent="0" algn="l" defTabSz="1088558" rtl="0" eaLnBrk="1" latinLnBrk="0" hangingPunct="1">
        <a:spcBef>
          <a:spcPts val="1800"/>
        </a:spcBef>
        <a:buClr>
          <a:schemeClr val="accent1"/>
        </a:buClr>
        <a:buSzPct val="80000"/>
        <a:buFontTx/>
        <a:buNone/>
        <a:defRPr sz="2000" b="0" kern="1200">
          <a:solidFill>
            <a:schemeClr val="tx1"/>
          </a:solidFill>
          <a:latin typeface="Arial" charset="0"/>
          <a:ea typeface="Arial" charset="0"/>
          <a:cs typeface="Arial" charset="0"/>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Arial" charset="0"/>
          <a:ea typeface="Arial" charset="0"/>
          <a:cs typeface="Arial" charset="0"/>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Arial" charset="0"/>
          <a:ea typeface="Arial" charset="0"/>
          <a:cs typeface="Arial" charset="0"/>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Arial" charset="0"/>
          <a:ea typeface="Arial" charset="0"/>
          <a:cs typeface="Arial" charset="0"/>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Arial" charset="0"/>
          <a:ea typeface="Arial" charset="0"/>
          <a:cs typeface="Arial" charset="0"/>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p:bodyStyle>
    <p:otherStyle>
      <a:defPPr>
        <a:defRPr lang="de-DE"/>
      </a:defPPr>
      <a:lvl1pPr marL="0" algn="l" defTabSz="1088558" rtl="0" eaLnBrk="1" latinLnBrk="0" hangingPunct="1">
        <a:defRPr sz="2100" kern="1200">
          <a:solidFill>
            <a:schemeClr val="tx1"/>
          </a:solidFill>
          <a:latin typeface="+mn-lt"/>
          <a:ea typeface="+mn-ea"/>
          <a:cs typeface="+mn-cs"/>
        </a:defRPr>
      </a:lvl1pPr>
      <a:lvl2pPr marL="544279" algn="l" defTabSz="1088558" rtl="0" eaLnBrk="1" latinLnBrk="0" hangingPunct="1">
        <a:defRPr sz="2100" kern="1200">
          <a:solidFill>
            <a:schemeClr val="tx1"/>
          </a:solidFill>
          <a:latin typeface="+mn-lt"/>
          <a:ea typeface="+mn-ea"/>
          <a:cs typeface="+mn-cs"/>
        </a:defRPr>
      </a:lvl2pPr>
      <a:lvl3pPr marL="1088558" algn="l" defTabSz="1088558" rtl="0" eaLnBrk="1" latinLnBrk="0" hangingPunct="1">
        <a:defRPr sz="2100" kern="1200">
          <a:solidFill>
            <a:schemeClr val="tx1"/>
          </a:solidFill>
          <a:latin typeface="+mn-lt"/>
          <a:ea typeface="+mn-ea"/>
          <a:cs typeface="+mn-cs"/>
        </a:defRPr>
      </a:lvl3pPr>
      <a:lvl4pPr marL="1632837" algn="l" defTabSz="1088558" rtl="0" eaLnBrk="1" latinLnBrk="0" hangingPunct="1">
        <a:defRPr sz="2100" kern="1200">
          <a:solidFill>
            <a:schemeClr val="tx1"/>
          </a:solidFill>
          <a:latin typeface="+mn-lt"/>
          <a:ea typeface="+mn-ea"/>
          <a:cs typeface="+mn-cs"/>
        </a:defRPr>
      </a:lvl4pPr>
      <a:lvl5pPr marL="2177116" algn="l" defTabSz="1088558" rtl="0" eaLnBrk="1" latinLnBrk="0" hangingPunct="1">
        <a:defRPr sz="2100" kern="1200">
          <a:solidFill>
            <a:schemeClr val="tx1"/>
          </a:solidFill>
          <a:latin typeface="+mn-lt"/>
          <a:ea typeface="+mn-ea"/>
          <a:cs typeface="+mn-cs"/>
        </a:defRPr>
      </a:lvl5pPr>
      <a:lvl6pPr marL="2721396" algn="l" defTabSz="1088558" rtl="0" eaLnBrk="1" latinLnBrk="0" hangingPunct="1">
        <a:defRPr sz="2100" kern="1200">
          <a:solidFill>
            <a:schemeClr val="tx1"/>
          </a:solidFill>
          <a:latin typeface="+mn-lt"/>
          <a:ea typeface="+mn-ea"/>
          <a:cs typeface="+mn-cs"/>
        </a:defRPr>
      </a:lvl6pPr>
      <a:lvl7pPr marL="3265675" algn="l" defTabSz="1088558" rtl="0" eaLnBrk="1" latinLnBrk="0" hangingPunct="1">
        <a:defRPr sz="2100" kern="1200">
          <a:solidFill>
            <a:schemeClr val="tx1"/>
          </a:solidFill>
          <a:latin typeface="+mn-lt"/>
          <a:ea typeface="+mn-ea"/>
          <a:cs typeface="+mn-cs"/>
        </a:defRPr>
      </a:lvl7pPr>
      <a:lvl8pPr marL="3809954" algn="l" defTabSz="1088558" rtl="0" eaLnBrk="1" latinLnBrk="0" hangingPunct="1">
        <a:defRPr sz="2100" kern="1200">
          <a:solidFill>
            <a:schemeClr val="tx1"/>
          </a:solidFill>
          <a:latin typeface="+mn-lt"/>
          <a:ea typeface="+mn-ea"/>
          <a:cs typeface="+mn-cs"/>
        </a:defRPr>
      </a:lvl8pPr>
      <a:lvl9pPr marL="4354233" algn="l" defTabSz="1088558" rtl="0" eaLnBrk="1" latinLnBrk="0" hangingPunct="1">
        <a:defRPr sz="21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4.png"/></Relationships>
</file>

<file path=ppt/slides/_rels/slide10.xml.rels><?xml version="1.0" encoding="UTF-8" standalone="yes"?>
<Relationships xmlns="http://schemas.openxmlformats.org/package/2006/relationships"><Relationship Id="rId9" Type="http://schemas.openxmlformats.org/officeDocument/2006/relationships/image" Target="../media/image25.png"/><Relationship Id="rId20" Type="http://schemas.openxmlformats.org/officeDocument/2006/relationships/image" Target="../media/image36.png"/><Relationship Id="rId21" Type="http://schemas.openxmlformats.org/officeDocument/2006/relationships/image" Target="../media/image37.png"/><Relationship Id="rId22" Type="http://schemas.openxmlformats.org/officeDocument/2006/relationships/image" Target="../media/image38.gif"/><Relationship Id="rId23" Type="http://schemas.openxmlformats.org/officeDocument/2006/relationships/image" Target="../media/image39.png"/><Relationship Id="rId24" Type="http://schemas.openxmlformats.org/officeDocument/2006/relationships/image" Target="../media/image40.jpg"/><Relationship Id="rId25" Type="http://schemas.openxmlformats.org/officeDocument/2006/relationships/image" Target="../media/image41.png"/><Relationship Id="rId26" Type="http://schemas.openxmlformats.org/officeDocument/2006/relationships/image" Target="../media/image42.png"/><Relationship Id="rId10" Type="http://schemas.openxmlformats.org/officeDocument/2006/relationships/image" Target="../media/image26.png"/><Relationship Id="rId11" Type="http://schemas.openxmlformats.org/officeDocument/2006/relationships/image" Target="../media/image27.png"/><Relationship Id="rId12" Type="http://schemas.openxmlformats.org/officeDocument/2006/relationships/image" Target="../media/image28.png"/><Relationship Id="rId13" Type="http://schemas.openxmlformats.org/officeDocument/2006/relationships/image" Target="../media/image29.png"/><Relationship Id="rId14" Type="http://schemas.openxmlformats.org/officeDocument/2006/relationships/image" Target="../media/image30.png"/><Relationship Id="rId15" Type="http://schemas.openxmlformats.org/officeDocument/2006/relationships/image" Target="../media/image31.png"/><Relationship Id="rId16" Type="http://schemas.openxmlformats.org/officeDocument/2006/relationships/image" Target="../media/image32.png"/><Relationship Id="rId17" Type="http://schemas.openxmlformats.org/officeDocument/2006/relationships/image" Target="../media/image33.png"/><Relationship Id="rId18" Type="http://schemas.openxmlformats.org/officeDocument/2006/relationships/image" Target="../media/image34.gif"/><Relationship Id="rId19" Type="http://schemas.openxmlformats.org/officeDocument/2006/relationships/image" Target="../media/image35.png"/><Relationship Id="rId1" Type="http://schemas.openxmlformats.org/officeDocument/2006/relationships/slideLayout" Target="../slideLayouts/slideLayout5.xml"/><Relationship Id="rId2" Type="http://schemas.openxmlformats.org/officeDocument/2006/relationships/notesSlide" Target="../notesSlides/notesSlide10.xml"/><Relationship Id="rId3" Type="http://schemas.openxmlformats.org/officeDocument/2006/relationships/image" Target="../media/image19.png"/><Relationship Id="rId4" Type="http://schemas.openxmlformats.org/officeDocument/2006/relationships/image" Target="../media/image20.png"/><Relationship Id="rId5" Type="http://schemas.openxmlformats.org/officeDocument/2006/relationships/image" Target="../media/image21.png"/><Relationship Id="rId6" Type="http://schemas.openxmlformats.org/officeDocument/2006/relationships/image" Target="../media/image22.png"/><Relationship Id="rId7" Type="http://schemas.openxmlformats.org/officeDocument/2006/relationships/image" Target="../media/image23.png"/><Relationship Id="rId8" Type="http://schemas.openxmlformats.org/officeDocument/2006/relationships/image" Target="../media/image2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1.xml"/><Relationship Id="rId3" Type="http://schemas.openxmlformats.org/officeDocument/2006/relationships/image" Target="../media/image43.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2.xml"/><Relationship Id="rId3" Type="http://schemas.openxmlformats.org/officeDocument/2006/relationships/image" Target="../media/image44.png"/></Relationships>
</file>

<file path=ppt/slides/_rels/slide13.xml.rels><?xml version="1.0" encoding="UTF-8" standalone="yes"?>
<Relationships xmlns="http://schemas.openxmlformats.org/package/2006/relationships"><Relationship Id="rId3" Type="http://schemas.openxmlformats.org/officeDocument/2006/relationships/image" Target="../media/image45.jpg"/><Relationship Id="rId4" Type="http://schemas.openxmlformats.org/officeDocument/2006/relationships/image" Target="../media/image46.jpg"/><Relationship Id="rId5" Type="http://schemas.openxmlformats.org/officeDocument/2006/relationships/image" Target="../media/image47.jpg"/><Relationship Id="rId1" Type="http://schemas.openxmlformats.org/officeDocument/2006/relationships/slideLayout" Target="../slideLayouts/slideLayout5.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4.xml"/><Relationship Id="rId3" Type="http://schemas.openxmlformats.org/officeDocument/2006/relationships/image" Target="../media/image48.jpg"/></Relationships>
</file>

<file path=ppt/slides/_rels/slide15.xml.rels><?xml version="1.0" encoding="UTF-8" standalone="yes"?>
<Relationships xmlns="http://schemas.openxmlformats.org/package/2006/relationships"><Relationship Id="rId3" Type="http://schemas.openxmlformats.org/officeDocument/2006/relationships/image" Target="../media/image45.jpg"/><Relationship Id="rId4" Type="http://schemas.openxmlformats.org/officeDocument/2006/relationships/image" Target="../media/image49.png"/><Relationship Id="rId5" Type="http://schemas.openxmlformats.org/officeDocument/2006/relationships/image" Target="../media/image50.png"/><Relationship Id="rId6" Type="http://schemas.openxmlformats.org/officeDocument/2006/relationships/image" Target="../media/image51.png"/><Relationship Id="rId1" Type="http://schemas.openxmlformats.org/officeDocument/2006/relationships/slideLayout" Target="../slideLayouts/slideLayout4.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6.xml"/><Relationship Id="rId3" Type="http://schemas.openxmlformats.org/officeDocument/2006/relationships/image" Target="../media/image52.jpeg"/></Relationships>
</file>

<file path=ppt/slides/_rels/slide17.xml.rels><?xml version="1.0" encoding="UTF-8" standalone="yes"?>
<Relationships xmlns="http://schemas.openxmlformats.org/package/2006/relationships"><Relationship Id="rId3" Type="http://schemas.openxmlformats.org/officeDocument/2006/relationships/image" Target="../media/image53.png"/><Relationship Id="rId4" Type="http://schemas.openxmlformats.org/officeDocument/2006/relationships/image" Target="../media/image54.png"/><Relationship Id="rId5" Type="http://schemas.openxmlformats.org/officeDocument/2006/relationships/image" Target="../media/image55.png"/><Relationship Id="rId6" Type="http://schemas.openxmlformats.org/officeDocument/2006/relationships/image" Target="../media/image56.png"/><Relationship Id="rId7" Type="http://schemas.openxmlformats.org/officeDocument/2006/relationships/image" Target="../media/image57.png"/><Relationship Id="rId8" Type="http://schemas.openxmlformats.org/officeDocument/2006/relationships/image" Target="../media/image58.png"/><Relationship Id="rId1" Type="http://schemas.openxmlformats.org/officeDocument/2006/relationships/slideLayout" Target="../slideLayouts/slideLayout4.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image" Target="../media/image59.png"/><Relationship Id="rId4" Type="http://schemas.openxmlformats.org/officeDocument/2006/relationships/image" Target="../media/image60.png"/><Relationship Id="rId5" Type="http://schemas.openxmlformats.org/officeDocument/2006/relationships/image" Target="../media/image61.png"/><Relationship Id="rId1" Type="http://schemas.openxmlformats.org/officeDocument/2006/relationships/slideLayout" Target="../slideLayouts/slideLayout4.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hyperlink" Target="Allgeier_Testimonial.wmv" TargetMode="External"/><Relationship Id="rId4" Type="http://schemas.openxmlformats.org/officeDocument/2006/relationships/image" Target="../media/image62.png"/><Relationship Id="rId1" Type="http://schemas.openxmlformats.org/officeDocument/2006/relationships/slideLayout" Target="../slideLayouts/slideLayout8.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0.xml"/><Relationship Id="rId3" Type="http://schemas.openxmlformats.org/officeDocument/2006/relationships/image" Target="../media/image63.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1.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4" Type="http://schemas.openxmlformats.org/officeDocument/2006/relationships/image" Target="../media/image6.png"/><Relationship Id="rId5" Type="http://schemas.openxmlformats.org/officeDocument/2006/relationships/image" Target="../media/image7.png"/><Relationship Id="rId1" Type="http://schemas.openxmlformats.org/officeDocument/2006/relationships/slideLayout" Target="../slideLayouts/slideLayout4.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10.png"/><Relationship Id="rId1" Type="http://schemas.openxmlformats.org/officeDocument/2006/relationships/slideLayout" Target="../slideLayouts/slideLayout5.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5" Type="http://schemas.openxmlformats.org/officeDocument/2006/relationships/image" Target="../media/image8.png"/><Relationship Id="rId6" Type="http://schemas.openxmlformats.org/officeDocument/2006/relationships/image" Target="../media/image13.png"/><Relationship Id="rId1" Type="http://schemas.openxmlformats.org/officeDocument/2006/relationships/slideLayout" Target="../slideLayouts/slideLayout5.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5" Type="http://schemas.openxmlformats.org/officeDocument/2006/relationships/image" Target="../media/image16.png"/><Relationship Id="rId1" Type="http://schemas.openxmlformats.org/officeDocument/2006/relationships/slideLayout" Target="../slideLayouts/slideLayout5.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3.png"/><Relationship Id="rId5" Type="http://schemas.openxmlformats.org/officeDocument/2006/relationships/image" Target="../media/image17.jpeg"/><Relationship Id="rId1" Type="http://schemas.openxmlformats.org/officeDocument/2006/relationships/slideLayout" Target="../slideLayouts/slideLayout5.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8.xml"/><Relationship Id="rId3" Type="http://schemas.openxmlformats.org/officeDocument/2006/relationships/image" Target="../media/image1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p:cNvPicPr>
            <a:picLocks noGrp="1" noChangeAspect="1"/>
          </p:cNvPicPr>
          <p:nvPr>
            <p:ph type="pic" sz="quarter" idx="12"/>
          </p:nvPr>
        </p:nvPicPr>
        <p:blipFill rotWithShape="1">
          <a:blip r:embed="rId3" cstate="print">
            <a:extLst>
              <a:ext uri="{28A0092B-C50C-407E-A947-70E740481C1C}">
                <a14:useLocalDpi xmlns:a14="http://schemas.microsoft.com/office/drawing/2010/main"/>
              </a:ext>
            </a:extLst>
          </a:blip>
          <a:srcRect/>
          <a:stretch/>
        </p:blipFill>
        <p:spPr>
          <a:xfrm>
            <a:off x="0" y="0"/>
            <a:ext cx="12195175" cy="3430006"/>
          </a:xfrm>
        </p:spPr>
      </p:pic>
      <p:sp>
        <p:nvSpPr>
          <p:cNvPr id="3" name="Subtitle 2"/>
          <p:cNvSpPr>
            <a:spLocks noGrp="1"/>
          </p:cNvSpPr>
          <p:nvPr>
            <p:ph type="subTitle" idx="1"/>
          </p:nvPr>
        </p:nvSpPr>
        <p:spPr>
          <a:xfrm>
            <a:off x="504032" y="6164286"/>
            <a:ext cx="10313341" cy="369332"/>
          </a:xfrm>
        </p:spPr>
        <p:txBody>
          <a:bodyPr/>
          <a:lstStyle/>
          <a:p>
            <a:r>
              <a:rPr lang="de-DE" sz="2000" dirty="0"/>
              <a:t>Goetz Reinhardt, Managing </a:t>
            </a:r>
            <a:r>
              <a:rPr lang="de-DE" sz="2000" dirty="0" err="1"/>
              <a:t>Director</a:t>
            </a:r>
            <a:r>
              <a:rPr lang="de-DE" sz="2000" dirty="0"/>
              <a:t> EMEA Central, Concur</a:t>
            </a:r>
          </a:p>
        </p:txBody>
      </p:sp>
      <p:sp>
        <p:nvSpPr>
          <p:cNvPr id="4" name="Text Placeholder 3"/>
          <p:cNvSpPr>
            <a:spLocks noGrp="1"/>
          </p:cNvSpPr>
          <p:nvPr>
            <p:ph type="body" sz="quarter" idx="14"/>
          </p:nvPr>
        </p:nvSpPr>
        <p:spPr>
          <a:xfrm>
            <a:off x="504001" y="5126068"/>
            <a:ext cx="11355207" cy="498598"/>
          </a:xfrm>
        </p:spPr>
        <p:txBody>
          <a:bodyPr/>
          <a:lstStyle/>
          <a:p>
            <a:r>
              <a:rPr lang="en-US" sz="3400" dirty="0"/>
              <a:t>Lead Your Company into the Cloud with </a:t>
            </a:r>
            <a:r>
              <a:rPr lang="en-US" sz="3400" dirty="0" smtClean="0"/>
              <a:t/>
            </a:r>
            <a:br>
              <a:rPr lang="en-US" sz="3400" dirty="0" smtClean="0"/>
            </a:br>
            <a:r>
              <a:rPr lang="en-US" sz="3400" dirty="0" smtClean="0"/>
              <a:t>SAP Concur </a:t>
            </a:r>
            <a:r>
              <a:rPr lang="en-US" sz="3400" dirty="0"/>
              <a:t>Solutions</a:t>
            </a:r>
          </a:p>
        </p:txBody>
      </p:sp>
      <p:grpSp>
        <p:nvGrpSpPr>
          <p:cNvPr id="5" name="Group 4">
            <a:extLst>
              <a:ext uri="{FF2B5EF4-FFF2-40B4-BE49-F238E27FC236}">
                <a16:creationId xmlns:a16="http://schemas.microsoft.com/office/drawing/2014/main" xmlns="" id="{F876BB28-4EBF-4743-AEB2-B86157A2790F}"/>
              </a:ext>
            </a:extLst>
          </p:cNvPr>
          <p:cNvGrpSpPr/>
          <p:nvPr/>
        </p:nvGrpSpPr>
        <p:grpSpPr>
          <a:xfrm>
            <a:off x="8877783" y="0"/>
            <a:ext cx="3322618" cy="3430006"/>
            <a:chOff x="9171173" y="0"/>
            <a:chExt cx="3024002" cy="3430006"/>
          </a:xfrm>
        </p:grpSpPr>
        <p:sp>
          <p:nvSpPr>
            <p:cNvPr id="7" name="Rectangle 6">
              <a:extLst>
                <a:ext uri="{FF2B5EF4-FFF2-40B4-BE49-F238E27FC236}">
                  <a16:creationId xmlns:a16="http://schemas.microsoft.com/office/drawing/2014/main" xmlns="" id="{2E7D0409-1EC3-5D48-85B2-80610C1E325A}"/>
                </a:ext>
              </a:extLst>
            </p:cNvPr>
            <p:cNvSpPr/>
            <p:nvPr userDrawn="1"/>
          </p:nvSpPr>
          <p:spPr bwMode="gray">
            <a:xfrm>
              <a:off x="11187175" y="0"/>
              <a:ext cx="1008000" cy="3430006"/>
            </a:xfrm>
            <a:prstGeom prst="rect">
              <a:avLst/>
            </a:prstGeom>
            <a:solidFill>
              <a:schemeClr val="accent1"/>
            </a:solidFill>
            <a:ln w="6350" algn="ctr">
              <a:noFill/>
              <a:miter lim="800000"/>
              <a:headEnd/>
              <a:tailEnd/>
            </a:ln>
          </p:spPr>
          <p:txBody>
            <a:bodyPr lIns="90000" tIns="72000" rIns="90000" bIns="72000" rtlCol="0" anchor="ctr"/>
            <a:lstStyle/>
            <a:p>
              <a:pPr marR="0" algn="ctr" defTabSz="914217" eaLnBrk="1" fontAlgn="base" latinLnBrk="0" hangingPunct="1">
                <a:lnSpc>
                  <a:spcPct val="100000"/>
                </a:lnSpc>
                <a:spcBef>
                  <a:spcPct val="50000"/>
                </a:spcBef>
                <a:spcAft>
                  <a:spcPct val="0"/>
                </a:spcAft>
                <a:buClr>
                  <a:srgbClr val="F0AB00"/>
                </a:buClr>
                <a:buSzPct val="80000"/>
                <a:tabLst/>
              </a:pPr>
              <a:endParaRPr kumimoji="0" lang="en-US" sz="2000" b="0" i="0" u="none" strike="noStrike" kern="0" cap="none" spc="0" normalizeH="0" baseline="0" noProof="0" err="1">
                <a:ln>
                  <a:noFill/>
                </a:ln>
                <a:effectLst/>
                <a:uLnTx/>
                <a:uFillTx/>
                <a:ea typeface="Arial Unicode MS" pitchFamily="34" charset="-128"/>
                <a:cs typeface="Arial Unicode MS" pitchFamily="34" charset="-128"/>
              </a:endParaRPr>
            </a:p>
          </p:txBody>
        </p:sp>
        <p:sp>
          <p:nvSpPr>
            <p:cNvPr id="8" name="Rectangle 7">
              <a:extLst>
                <a:ext uri="{FF2B5EF4-FFF2-40B4-BE49-F238E27FC236}">
                  <a16:creationId xmlns:a16="http://schemas.microsoft.com/office/drawing/2014/main" xmlns="" id="{BDFB1B3C-1DF7-2C45-8F76-6893BCDC1A2E}"/>
                </a:ext>
              </a:extLst>
            </p:cNvPr>
            <p:cNvSpPr/>
            <p:nvPr userDrawn="1"/>
          </p:nvSpPr>
          <p:spPr bwMode="gray">
            <a:xfrm>
              <a:off x="10179174" y="0"/>
              <a:ext cx="1008000" cy="3430006"/>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algn="ctr" defTabSz="914217" eaLnBrk="1" fontAlgn="base" latinLnBrk="0" hangingPunct="1">
                <a:lnSpc>
                  <a:spcPct val="100000"/>
                </a:lnSpc>
                <a:spcBef>
                  <a:spcPct val="50000"/>
                </a:spcBef>
                <a:spcAft>
                  <a:spcPct val="0"/>
                </a:spcAft>
                <a:buClr>
                  <a:srgbClr val="F0AB00"/>
                </a:buClr>
                <a:buSzPct val="80000"/>
                <a:tabLst/>
              </a:pPr>
              <a:endParaRPr kumimoji="0" lang="en-US" sz="2000" b="0" i="0" u="none" strike="noStrike" kern="0" cap="none" spc="0" normalizeH="0" baseline="0" noProof="0" err="1">
                <a:ln>
                  <a:noFill/>
                </a:ln>
                <a:effectLst/>
                <a:uLnTx/>
                <a:uFillTx/>
                <a:ea typeface="Arial Unicode MS" pitchFamily="34" charset="-128"/>
                <a:cs typeface="Arial Unicode MS" pitchFamily="34" charset="-128"/>
              </a:endParaRPr>
            </a:p>
          </p:txBody>
        </p:sp>
        <p:sp>
          <p:nvSpPr>
            <p:cNvPr id="9" name="Rectangle 8">
              <a:extLst>
                <a:ext uri="{FF2B5EF4-FFF2-40B4-BE49-F238E27FC236}">
                  <a16:creationId xmlns:a16="http://schemas.microsoft.com/office/drawing/2014/main" xmlns="" id="{904632D7-8BF8-734B-A71C-0450ACAACA01}"/>
                </a:ext>
              </a:extLst>
            </p:cNvPr>
            <p:cNvSpPr/>
            <p:nvPr userDrawn="1"/>
          </p:nvSpPr>
          <p:spPr bwMode="gray">
            <a:xfrm>
              <a:off x="9171173" y="0"/>
              <a:ext cx="1008000" cy="3430006"/>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algn="ctr" defTabSz="914217" eaLnBrk="1" fontAlgn="base" latinLnBrk="0" hangingPunct="1">
                <a:lnSpc>
                  <a:spcPct val="100000"/>
                </a:lnSpc>
                <a:spcBef>
                  <a:spcPct val="50000"/>
                </a:spcBef>
                <a:spcAft>
                  <a:spcPct val="0"/>
                </a:spcAft>
                <a:buClr>
                  <a:srgbClr val="F0AB00"/>
                </a:buClr>
                <a:buSzPct val="80000"/>
                <a:tabLst/>
              </a:pPr>
              <a:endParaRPr kumimoji="0" lang="en-US" sz="2000" b="0" i="0" u="none" strike="noStrike" kern="0" cap="none" spc="0" normalizeH="0" baseline="0" noProof="0" err="1">
                <a:ln>
                  <a:noFill/>
                </a:ln>
                <a:effectLst/>
                <a:uLnTx/>
                <a:uFillTx/>
                <a:ea typeface="Arial Unicode MS" pitchFamily="34" charset="-128"/>
                <a:cs typeface="Arial Unicode MS" pitchFamily="34" charset="-128"/>
              </a:endParaRPr>
            </a:p>
          </p:txBody>
        </p:sp>
      </p:grpSp>
    </p:spTree>
    <p:extLst>
      <p:ext uri="{BB962C8B-B14F-4D97-AF65-F5344CB8AC3E}">
        <p14:creationId xmlns:p14="http://schemas.microsoft.com/office/powerpoint/2010/main" val="22791813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5" name="Straight Connector 234"/>
          <p:cNvCxnSpPr/>
          <p:nvPr/>
        </p:nvCxnSpPr>
        <p:spPr>
          <a:xfrm flipV="1">
            <a:off x="1387586" y="1744156"/>
            <a:ext cx="0" cy="274320"/>
          </a:xfrm>
          <a:prstGeom prst="line">
            <a:avLst/>
          </a:prstGeom>
          <a:ln w="9525">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a:xfrm>
            <a:off x="482742" y="1058268"/>
            <a:ext cx="5553577" cy="401247"/>
          </a:xfrm>
        </p:spPr>
        <p:txBody>
          <a:bodyPr/>
          <a:lstStyle/>
          <a:p>
            <a:r>
              <a:rPr lang="de-DE" b="1" dirty="0" err="1"/>
              <a:t>Concur´s</a:t>
            </a:r>
            <a:r>
              <a:rPr lang="de-DE" b="1" dirty="0"/>
              <a:t> Open </a:t>
            </a:r>
            <a:r>
              <a:rPr lang="de-DE" b="1" dirty="0" err="1"/>
              <a:t>Platform</a:t>
            </a:r>
            <a:endParaRPr lang="de-DE" b="1" dirty="0"/>
          </a:p>
        </p:txBody>
      </p:sp>
      <p:grpSp>
        <p:nvGrpSpPr>
          <p:cNvPr id="16" name="Group 15"/>
          <p:cNvGrpSpPr/>
          <p:nvPr/>
        </p:nvGrpSpPr>
        <p:grpSpPr>
          <a:xfrm>
            <a:off x="4416003" y="2073991"/>
            <a:ext cx="3271307" cy="3026211"/>
            <a:chOff x="4432292" y="1901539"/>
            <a:chExt cx="3271307" cy="3026211"/>
          </a:xfrm>
        </p:grpSpPr>
        <p:cxnSp>
          <p:nvCxnSpPr>
            <p:cNvPr id="12" name="Straight Connector 11"/>
            <p:cNvCxnSpPr/>
            <p:nvPr/>
          </p:nvCxnSpPr>
          <p:spPr>
            <a:xfrm>
              <a:off x="6036319" y="3435621"/>
              <a:ext cx="0" cy="656406"/>
            </a:xfrm>
            <a:prstGeom prst="line">
              <a:avLst/>
            </a:prstGeom>
            <a:noFill/>
            <a:ln w="9525" cap="flat" cmpd="sng" algn="ctr">
              <a:solidFill>
                <a:srgbClr val="000000"/>
              </a:solidFill>
              <a:prstDash val="solid"/>
              <a:headEnd type="none" w="med" len="med"/>
              <a:tailEnd type="none" w="med" len="med"/>
            </a:ln>
            <a:effectLst/>
          </p:spPr>
        </p:cxnSp>
        <p:sp>
          <p:nvSpPr>
            <p:cNvPr id="199" name="Oval 198">
              <a:extLst>
                <a:ext uri="{FF2B5EF4-FFF2-40B4-BE49-F238E27FC236}">
                  <a16:creationId xmlns:a16="http://schemas.microsoft.com/office/drawing/2014/main" xmlns="" id="{02896CF4-85DA-6443-9088-B1FD126816B6}"/>
                </a:ext>
              </a:extLst>
            </p:cNvPr>
            <p:cNvSpPr/>
            <p:nvPr/>
          </p:nvSpPr>
          <p:spPr bwMode="gray">
            <a:xfrm>
              <a:off x="5676030" y="3894221"/>
              <a:ext cx="720579" cy="720579"/>
            </a:xfrm>
            <a:prstGeom prst="ellipse">
              <a:avLst/>
            </a:prstGeom>
            <a:solidFill>
              <a:schemeClr val="bg1"/>
            </a:solidFill>
            <a:ln w="6350" algn="ctr">
              <a:solidFill>
                <a:schemeClr val="tx1"/>
              </a:solidFill>
              <a:miter lim="800000"/>
              <a:headEnd/>
              <a:tailEnd/>
            </a:ln>
          </p:spPr>
          <p:txBody>
            <a:bodyPr lIns="90000" tIns="72000" rIns="90000" bIns="72000" rtlCol="0" anchor="ctr"/>
            <a:lstStyle/>
            <a:p>
              <a:pPr marL="0" marR="0" lvl="0" indent="0" algn="ctr" defTabSz="914400" eaLnBrk="1" fontAlgn="base" latinLnBrk="0" hangingPunct="1">
                <a:lnSpc>
                  <a:spcPct val="100000"/>
                </a:lnSpc>
                <a:spcBef>
                  <a:spcPct val="50000"/>
                </a:spcBef>
                <a:spcAft>
                  <a:spcPct val="0"/>
                </a:spcAft>
                <a:buClr>
                  <a:srgbClr val="F0AB00"/>
                </a:buClr>
                <a:buSzPct val="80000"/>
                <a:buFontTx/>
                <a:buNone/>
                <a:tabLst/>
                <a:defRPr/>
              </a:pPr>
              <a:endParaRPr kumimoji="0" lang="en-US" sz="1800" b="0" i="0" u="none" strike="noStrike" kern="0" cap="none" spc="0" normalizeH="0" baseline="0" noProof="0" err="1">
                <a:ln>
                  <a:noFill/>
                </a:ln>
                <a:solidFill>
                  <a:srgbClr val="000000"/>
                </a:solidFill>
                <a:effectLst/>
                <a:uLnTx/>
                <a:uFillTx/>
                <a:ea typeface="Arial Unicode MS" pitchFamily="34" charset="-128"/>
                <a:cs typeface="Arial Unicode MS" pitchFamily="34" charset="-128"/>
              </a:endParaRPr>
            </a:p>
          </p:txBody>
        </p:sp>
        <p:cxnSp>
          <p:nvCxnSpPr>
            <p:cNvPr id="191" name="Straight Connector 190">
              <a:extLst>
                <a:ext uri="{FF2B5EF4-FFF2-40B4-BE49-F238E27FC236}">
                  <a16:creationId xmlns:a16="http://schemas.microsoft.com/office/drawing/2014/main" xmlns="" id="{AFFF45C4-C9F9-9A41-B078-A6664A9A5D84}"/>
                </a:ext>
              </a:extLst>
            </p:cNvPr>
            <p:cNvCxnSpPr>
              <a:cxnSpLocks/>
            </p:cNvCxnSpPr>
            <p:nvPr/>
          </p:nvCxnSpPr>
          <p:spPr>
            <a:xfrm>
              <a:off x="4844467" y="2271494"/>
              <a:ext cx="931912" cy="560908"/>
            </a:xfrm>
            <a:prstGeom prst="line">
              <a:avLst/>
            </a:prstGeom>
            <a:noFill/>
            <a:ln w="9525" cap="flat" cmpd="sng" algn="ctr">
              <a:solidFill>
                <a:srgbClr val="000000"/>
              </a:solidFill>
              <a:prstDash val="solid"/>
              <a:headEnd type="none" w="med" len="med"/>
              <a:tailEnd type="none" w="med" len="med"/>
            </a:ln>
            <a:effectLst/>
          </p:spPr>
        </p:cxnSp>
        <p:sp>
          <p:nvSpPr>
            <p:cNvPr id="197" name="Oval 196">
              <a:extLst>
                <a:ext uri="{FF2B5EF4-FFF2-40B4-BE49-F238E27FC236}">
                  <a16:creationId xmlns:a16="http://schemas.microsoft.com/office/drawing/2014/main" xmlns="" id="{3E6FB669-E2C6-8946-9050-509AA061CA42}"/>
                </a:ext>
              </a:extLst>
            </p:cNvPr>
            <p:cNvSpPr/>
            <p:nvPr/>
          </p:nvSpPr>
          <p:spPr bwMode="gray">
            <a:xfrm>
              <a:off x="4493857" y="1901539"/>
              <a:ext cx="720579" cy="720579"/>
            </a:xfrm>
            <a:prstGeom prst="ellipse">
              <a:avLst/>
            </a:prstGeom>
            <a:solidFill>
              <a:schemeClr val="bg1"/>
            </a:solidFill>
            <a:ln w="6350" algn="ctr">
              <a:solidFill>
                <a:schemeClr val="tx1"/>
              </a:solidFill>
              <a:miter lim="800000"/>
              <a:headEnd/>
              <a:tailEnd/>
            </a:ln>
          </p:spPr>
          <p:txBody>
            <a:bodyPr lIns="90000" tIns="72000" rIns="90000" bIns="72000" rtlCol="0" anchor="ctr"/>
            <a:lstStyle/>
            <a:p>
              <a:pPr marL="0" marR="0" lvl="0" indent="0" algn="ctr" defTabSz="914400" eaLnBrk="1" fontAlgn="base" latinLnBrk="0" hangingPunct="1">
                <a:lnSpc>
                  <a:spcPct val="100000"/>
                </a:lnSpc>
                <a:spcBef>
                  <a:spcPct val="50000"/>
                </a:spcBef>
                <a:spcAft>
                  <a:spcPct val="0"/>
                </a:spcAft>
                <a:buClr>
                  <a:srgbClr val="F0AB00"/>
                </a:buClr>
                <a:buSzPct val="80000"/>
                <a:buFontTx/>
                <a:buNone/>
                <a:tabLst/>
                <a:defRPr/>
              </a:pPr>
              <a:endParaRPr kumimoji="0" lang="en-US" sz="1800" b="0" i="0" u="none" strike="noStrike" kern="0" cap="none" spc="0" normalizeH="0" baseline="0" noProof="0" err="1">
                <a:ln>
                  <a:noFill/>
                </a:ln>
                <a:solidFill>
                  <a:srgbClr val="000000"/>
                </a:solidFill>
                <a:effectLst/>
                <a:uLnTx/>
                <a:uFillTx/>
                <a:ea typeface="Arial Unicode MS" pitchFamily="34" charset="-128"/>
                <a:cs typeface="Arial Unicode MS" pitchFamily="34" charset="-128"/>
              </a:endParaRPr>
            </a:p>
          </p:txBody>
        </p:sp>
        <p:cxnSp>
          <p:nvCxnSpPr>
            <p:cNvPr id="192" name="Straight Connector 191">
              <a:extLst>
                <a:ext uri="{FF2B5EF4-FFF2-40B4-BE49-F238E27FC236}">
                  <a16:creationId xmlns:a16="http://schemas.microsoft.com/office/drawing/2014/main" xmlns="" id="{72C65AF1-E5E6-8F44-9983-80D0E2298678}"/>
                </a:ext>
              </a:extLst>
            </p:cNvPr>
            <p:cNvCxnSpPr>
              <a:cxnSpLocks/>
            </p:cNvCxnSpPr>
            <p:nvPr/>
          </p:nvCxnSpPr>
          <p:spPr>
            <a:xfrm flipH="1">
              <a:off x="6283216" y="2268144"/>
              <a:ext cx="933651" cy="564258"/>
            </a:xfrm>
            <a:prstGeom prst="line">
              <a:avLst/>
            </a:prstGeom>
            <a:noFill/>
            <a:ln w="9525" cap="flat" cmpd="sng" algn="ctr">
              <a:solidFill>
                <a:srgbClr val="000000"/>
              </a:solidFill>
              <a:prstDash val="solid"/>
              <a:headEnd type="none" w="med" len="med"/>
              <a:tailEnd type="none" w="med" len="med"/>
            </a:ln>
            <a:effectLst/>
          </p:spPr>
        </p:cxnSp>
        <p:sp>
          <p:nvSpPr>
            <p:cNvPr id="194" name="Oval 193">
              <a:extLst>
                <a:ext uri="{FF2B5EF4-FFF2-40B4-BE49-F238E27FC236}">
                  <a16:creationId xmlns:a16="http://schemas.microsoft.com/office/drawing/2014/main" xmlns="" id="{02896CF4-85DA-6443-9088-B1FD126816B6}"/>
                </a:ext>
              </a:extLst>
            </p:cNvPr>
            <p:cNvSpPr/>
            <p:nvPr/>
          </p:nvSpPr>
          <p:spPr bwMode="gray">
            <a:xfrm>
              <a:off x="6869056" y="1901539"/>
              <a:ext cx="720579" cy="720579"/>
            </a:xfrm>
            <a:prstGeom prst="ellipse">
              <a:avLst/>
            </a:prstGeom>
            <a:solidFill>
              <a:schemeClr val="bg1"/>
            </a:solidFill>
            <a:ln w="6350" algn="ctr">
              <a:solidFill>
                <a:schemeClr val="tx1"/>
              </a:solidFill>
              <a:miter lim="800000"/>
              <a:headEnd/>
              <a:tailEnd/>
            </a:ln>
          </p:spPr>
          <p:txBody>
            <a:bodyPr lIns="90000" tIns="72000" rIns="90000" bIns="72000" rtlCol="0" anchor="ctr"/>
            <a:lstStyle/>
            <a:p>
              <a:pPr marL="0" marR="0" lvl="0" indent="0" algn="ctr" defTabSz="914400" eaLnBrk="1" fontAlgn="base" latinLnBrk="0" hangingPunct="1">
                <a:lnSpc>
                  <a:spcPct val="100000"/>
                </a:lnSpc>
                <a:spcBef>
                  <a:spcPct val="50000"/>
                </a:spcBef>
                <a:spcAft>
                  <a:spcPct val="0"/>
                </a:spcAft>
                <a:buClr>
                  <a:srgbClr val="F0AB00"/>
                </a:buClr>
                <a:buSzPct val="80000"/>
                <a:buFontTx/>
                <a:buNone/>
                <a:tabLst/>
                <a:defRPr/>
              </a:pPr>
              <a:endParaRPr kumimoji="0" lang="en-US" sz="1800" b="0" i="0" u="none" strike="noStrike" kern="0" cap="none" spc="0" normalizeH="0" baseline="0" noProof="0" err="1">
                <a:ln>
                  <a:noFill/>
                </a:ln>
                <a:solidFill>
                  <a:srgbClr val="000000"/>
                </a:solidFill>
                <a:effectLst/>
                <a:uLnTx/>
                <a:uFillTx/>
                <a:ea typeface="Arial Unicode MS" pitchFamily="34" charset="-128"/>
                <a:cs typeface="Arial Unicode MS" pitchFamily="34" charset="-128"/>
              </a:endParaRPr>
            </a:p>
          </p:txBody>
        </p:sp>
        <p:grpSp>
          <p:nvGrpSpPr>
            <p:cNvPr id="175" name="Group 174">
              <a:extLst>
                <a:ext uri="{FF2B5EF4-FFF2-40B4-BE49-F238E27FC236}">
                  <a16:creationId xmlns:a16="http://schemas.microsoft.com/office/drawing/2014/main" xmlns="" id="{19C34F1D-B61A-3C46-8ACE-CC447B523BC0}"/>
                </a:ext>
              </a:extLst>
            </p:cNvPr>
            <p:cNvGrpSpPr/>
            <p:nvPr/>
          </p:nvGrpSpPr>
          <p:grpSpPr>
            <a:xfrm>
              <a:off x="5647578" y="3952874"/>
              <a:ext cx="867201" cy="974876"/>
              <a:chOff x="3381815" y="6885322"/>
              <a:chExt cx="867201" cy="974876"/>
            </a:xfrm>
          </p:grpSpPr>
          <p:pic>
            <p:nvPicPr>
              <p:cNvPr id="189" name="Picture 188">
                <a:extLst>
                  <a:ext uri="{FF2B5EF4-FFF2-40B4-BE49-F238E27FC236}">
                    <a16:creationId xmlns:a16="http://schemas.microsoft.com/office/drawing/2014/main" xmlns="" id="{F7EFCC7B-00D2-CF46-A9EA-91D8C9304F9A}"/>
                  </a:ext>
                </a:extLst>
              </p:cNvPr>
              <p:cNvPicPr>
                <a:picLocks noChangeAspect="1"/>
              </p:cNvPicPr>
              <p:nvPr/>
            </p:nvPicPr>
            <p:blipFill>
              <a:blip r:embed="rId3"/>
              <a:stretch>
                <a:fillRect/>
              </a:stretch>
            </p:blipFill>
            <p:spPr>
              <a:xfrm>
                <a:off x="3510616" y="6885322"/>
                <a:ext cx="609600" cy="609600"/>
              </a:xfrm>
              <a:prstGeom prst="rect">
                <a:avLst/>
              </a:prstGeom>
            </p:spPr>
          </p:pic>
          <p:sp>
            <p:nvSpPr>
              <p:cNvPr id="190" name="TextBox 189">
                <a:extLst>
                  <a:ext uri="{FF2B5EF4-FFF2-40B4-BE49-F238E27FC236}">
                    <a16:creationId xmlns:a16="http://schemas.microsoft.com/office/drawing/2014/main" xmlns="" id="{7D985791-AB87-D247-9F48-FC849234E436}"/>
                  </a:ext>
                </a:extLst>
              </p:cNvPr>
              <p:cNvSpPr txBox="1"/>
              <p:nvPr/>
            </p:nvSpPr>
            <p:spPr>
              <a:xfrm>
                <a:off x="3381815" y="7693999"/>
                <a:ext cx="867201" cy="166199"/>
              </a:xfrm>
              <a:prstGeom prst="rect">
                <a:avLst/>
              </a:prstGeom>
            </p:spPr>
            <p:txBody>
              <a:bodyPr wrap="square" lIns="0" tIns="0" rIns="0" bIns="0" rtlCol="0" anchor="t" anchorCtr="0">
                <a:sp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000000"/>
                    </a:solidFill>
                    <a:effectLst/>
                    <a:uLnTx/>
                    <a:uFillTx/>
                  </a:rPr>
                  <a:t>TRAVEL</a:t>
                </a:r>
                <a:endParaRPr kumimoji="0" lang="en-US" sz="1200" b="0" i="0" u="none" strike="noStrike" kern="0" cap="none" spc="0" normalizeH="0" baseline="0" noProof="0" dirty="0">
                  <a:ln>
                    <a:noFill/>
                  </a:ln>
                  <a:solidFill>
                    <a:srgbClr val="F0AB00"/>
                  </a:solidFill>
                  <a:effectLst/>
                  <a:uLnTx/>
                  <a:uFillTx/>
                </a:endParaRPr>
              </a:p>
            </p:txBody>
          </p:sp>
        </p:grpSp>
        <p:grpSp>
          <p:nvGrpSpPr>
            <p:cNvPr id="178" name="Group 177">
              <a:extLst>
                <a:ext uri="{FF2B5EF4-FFF2-40B4-BE49-F238E27FC236}">
                  <a16:creationId xmlns:a16="http://schemas.microsoft.com/office/drawing/2014/main" xmlns="" id="{6717C852-0449-A648-B4BB-06CA5B60300C}"/>
                </a:ext>
              </a:extLst>
            </p:cNvPr>
            <p:cNvGrpSpPr/>
            <p:nvPr/>
          </p:nvGrpSpPr>
          <p:grpSpPr>
            <a:xfrm>
              <a:off x="4432292" y="1966283"/>
              <a:ext cx="3105186" cy="949219"/>
              <a:chOff x="2135069" y="4630816"/>
              <a:chExt cx="3105186" cy="949219"/>
            </a:xfrm>
          </p:grpSpPr>
          <p:pic>
            <p:nvPicPr>
              <p:cNvPr id="187" name="Picture 186">
                <a:extLst>
                  <a:ext uri="{FF2B5EF4-FFF2-40B4-BE49-F238E27FC236}">
                    <a16:creationId xmlns:a16="http://schemas.microsoft.com/office/drawing/2014/main" xmlns="" id="{153D55CA-96AB-654E-91C6-3339C4699AA4}"/>
                  </a:ext>
                </a:extLst>
              </p:cNvPr>
              <p:cNvPicPr>
                <a:picLocks noChangeAspect="1"/>
              </p:cNvPicPr>
              <p:nvPr/>
            </p:nvPicPr>
            <p:blipFill>
              <a:blip r:embed="rId4"/>
              <a:stretch>
                <a:fillRect/>
              </a:stretch>
            </p:blipFill>
            <p:spPr>
              <a:xfrm>
                <a:off x="4630655" y="4630816"/>
                <a:ext cx="609600" cy="609600"/>
              </a:xfrm>
              <a:prstGeom prst="rect">
                <a:avLst/>
              </a:prstGeom>
            </p:spPr>
          </p:pic>
          <p:sp>
            <p:nvSpPr>
              <p:cNvPr id="188" name="TextBox 187">
                <a:extLst>
                  <a:ext uri="{FF2B5EF4-FFF2-40B4-BE49-F238E27FC236}">
                    <a16:creationId xmlns:a16="http://schemas.microsoft.com/office/drawing/2014/main" xmlns="" id="{6D39784B-CE9E-F045-B731-A74738A00F8F}"/>
                  </a:ext>
                </a:extLst>
              </p:cNvPr>
              <p:cNvSpPr txBox="1"/>
              <p:nvPr/>
            </p:nvSpPr>
            <p:spPr>
              <a:xfrm>
                <a:off x="2135069" y="5413836"/>
                <a:ext cx="867201" cy="166199"/>
              </a:xfrm>
              <a:prstGeom prst="rect">
                <a:avLst/>
              </a:prstGeom>
            </p:spPr>
            <p:txBody>
              <a:bodyPr wrap="square" lIns="0" tIns="0" rIns="0" bIns="0" rtlCol="0" anchor="t" anchorCtr="0">
                <a:sp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000000"/>
                    </a:solidFill>
                    <a:effectLst/>
                    <a:uLnTx/>
                    <a:uFillTx/>
                  </a:rPr>
                  <a:t>INVOICE</a:t>
                </a:r>
                <a:endParaRPr kumimoji="0" lang="en-US" sz="1200" b="0" i="0" u="none" strike="noStrike" kern="0" cap="none" spc="0" normalizeH="0" baseline="0" noProof="0" dirty="0">
                  <a:ln>
                    <a:noFill/>
                  </a:ln>
                  <a:solidFill>
                    <a:srgbClr val="F0AB00"/>
                  </a:solidFill>
                  <a:effectLst/>
                  <a:uLnTx/>
                  <a:uFillTx/>
                </a:endParaRPr>
              </a:p>
            </p:txBody>
          </p:sp>
        </p:grpSp>
        <p:grpSp>
          <p:nvGrpSpPr>
            <p:cNvPr id="179" name="Group 178">
              <a:extLst>
                <a:ext uri="{FF2B5EF4-FFF2-40B4-BE49-F238E27FC236}">
                  <a16:creationId xmlns:a16="http://schemas.microsoft.com/office/drawing/2014/main" xmlns="" id="{85F53B48-07C8-CE4C-AC40-A4A57609B142}"/>
                </a:ext>
              </a:extLst>
            </p:cNvPr>
            <p:cNvGrpSpPr/>
            <p:nvPr/>
          </p:nvGrpSpPr>
          <p:grpSpPr>
            <a:xfrm>
              <a:off x="4561092" y="1964206"/>
              <a:ext cx="3142507" cy="951296"/>
              <a:chOff x="2592692" y="4314548"/>
              <a:chExt cx="3142507" cy="951296"/>
            </a:xfrm>
          </p:grpSpPr>
          <p:sp>
            <p:nvSpPr>
              <p:cNvPr id="186" name="TextBox 185">
                <a:extLst>
                  <a:ext uri="{FF2B5EF4-FFF2-40B4-BE49-F238E27FC236}">
                    <a16:creationId xmlns:a16="http://schemas.microsoft.com/office/drawing/2014/main" xmlns="" id="{F5A2603C-0CC4-934A-BBF7-0240E5D7F7BF}"/>
                  </a:ext>
                </a:extLst>
              </p:cNvPr>
              <p:cNvSpPr txBox="1"/>
              <p:nvPr/>
            </p:nvSpPr>
            <p:spPr>
              <a:xfrm>
                <a:off x="4867998" y="5099645"/>
                <a:ext cx="867201" cy="166199"/>
              </a:xfrm>
              <a:prstGeom prst="rect">
                <a:avLst/>
              </a:prstGeom>
            </p:spPr>
            <p:txBody>
              <a:bodyPr wrap="square" lIns="0" tIns="0" rIns="0" bIns="0" rtlCol="0" anchor="t" anchorCtr="0">
                <a:sp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000000"/>
                    </a:solidFill>
                    <a:effectLst/>
                    <a:uLnTx/>
                    <a:uFillTx/>
                  </a:rPr>
                  <a:t>EXPENSE</a:t>
                </a:r>
                <a:endParaRPr kumimoji="0" lang="en-US" sz="1200" b="0" i="0" u="none" strike="noStrike" kern="0" cap="none" spc="0" normalizeH="0" baseline="0" noProof="0" dirty="0">
                  <a:ln>
                    <a:noFill/>
                  </a:ln>
                  <a:solidFill>
                    <a:srgbClr val="F0AB00"/>
                  </a:solidFill>
                  <a:effectLst/>
                  <a:uLnTx/>
                  <a:uFillTx/>
                </a:endParaRPr>
              </a:p>
            </p:txBody>
          </p:sp>
          <p:pic>
            <p:nvPicPr>
              <p:cNvPr id="185" name="Picture 184">
                <a:extLst>
                  <a:ext uri="{FF2B5EF4-FFF2-40B4-BE49-F238E27FC236}">
                    <a16:creationId xmlns:a16="http://schemas.microsoft.com/office/drawing/2014/main" xmlns="" id="{D7381718-649D-7C4A-BD2F-1FD9442D03C0}"/>
                  </a:ext>
                </a:extLst>
              </p:cNvPr>
              <p:cNvPicPr>
                <a:picLocks noChangeAspect="1"/>
              </p:cNvPicPr>
              <p:nvPr/>
            </p:nvPicPr>
            <p:blipFill>
              <a:blip r:embed="rId5"/>
              <a:stretch>
                <a:fillRect/>
              </a:stretch>
            </p:blipFill>
            <p:spPr>
              <a:xfrm>
                <a:off x="2592692" y="4314548"/>
                <a:ext cx="609600" cy="609600"/>
              </a:xfrm>
              <a:prstGeom prst="rect">
                <a:avLst/>
              </a:prstGeom>
            </p:spPr>
          </p:pic>
        </p:grpSp>
        <p:grpSp>
          <p:nvGrpSpPr>
            <p:cNvPr id="180" name="Group 179">
              <a:extLst>
                <a:ext uri="{FF2B5EF4-FFF2-40B4-BE49-F238E27FC236}">
                  <a16:creationId xmlns:a16="http://schemas.microsoft.com/office/drawing/2014/main" xmlns="" id="{B6ADA5A6-3463-4948-ABA0-F62FD8BA97C7}"/>
                </a:ext>
              </a:extLst>
            </p:cNvPr>
            <p:cNvGrpSpPr/>
            <p:nvPr/>
          </p:nvGrpSpPr>
          <p:grpSpPr>
            <a:xfrm>
              <a:off x="5430226" y="2330787"/>
              <a:ext cx="1212190" cy="1212188"/>
              <a:chOff x="3145378" y="3381376"/>
              <a:chExt cx="1212190" cy="1212188"/>
            </a:xfrm>
          </p:grpSpPr>
          <p:grpSp>
            <p:nvGrpSpPr>
              <p:cNvPr id="181" name="Group 180">
                <a:extLst>
                  <a:ext uri="{FF2B5EF4-FFF2-40B4-BE49-F238E27FC236}">
                    <a16:creationId xmlns:a16="http://schemas.microsoft.com/office/drawing/2014/main" xmlns="" id="{9752356A-BAAE-F745-8E2B-6C2400D4FFBE}"/>
                  </a:ext>
                </a:extLst>
              </p:cNvPr>
              <p:cNvGrpSpPr/>
              <p:nvPr/>
            </p:nvGrpSpPr>
            <p:grpSpPr>
              <a:xfrm>
                <a:off x="3214178" y="3450176"/>
                <a:ext cx="1074590" cy="1074588"/>
                <a:chOff x="3366214" y="5299904"/>
                <a:chExt cx="1074590" cy="1074588"/>
              </a:xfrm>
            </p:grpSpPr>
            <p:sp>
              <p:nvSpPr>
                <p:cNvPr id="183" name="Oval 182">
                  <a:extLst>
                    <a:ext uri="{FF2B5EF4-FFF2-40B4-BE49-F238E27FC236}">
                      <a16:creationId xmlns:a16="http://schemas.microsoft.com/office/drawing/2014/main" xmlns="" id="{A82940E5-D3D1-7042-87E4-95EC5210D2F2}"/>
                    </a:ext>
                  </a:extLst>
                </p:cNvPr>
                <p:cNvSpPr/>
                <p:nvPr/>
              </p:nvSpPr>
              <p:spPr bwMode="gray">
                <a:xfrm>
                  <a:off x="3366214" y="5299904"/>
                  <a:ext cx="1074590" cy="1074588"/>
                </a:xfrm>
                <a:prstGeom prst="ellipse">
                  <a:avLst/>
                </a:prstGeom>
                <a:solidFill>
                  <a:srgbClr val="000000"/>
                </a:solidFill>
                <a:ln w="6350" algn="ctr">
                  <a:noFill/>
                  <a:miter lim="800000"/>
                  <a:headEnd/>
                  <a:tailEnd/>
                </a:ln>
              </p:spPr>
              <p:txBody>
                <a:bodyPr lIns="90000" tIns="72000" rIns="90000" bIns="72000" rtlCol="0" anchor="ctr"/>
                <a:lstStyle/>
                <a:p>
                  <a:pPr marL="0" marR="0" lvl="0" indent="0" algn="ctr" defTabSz="914400" eaLnBrk="1" fontAlgn="base" latinLnBrk="0" hangingPunct="1">
                    <a:lnSpc>
                      <a:spcPct val="100000"/>
                    </a:lnSpc>
                    <a:spcBef>
                      <a:spcPct val="50000"/>
                    </a:spcBef>
                    <a:spcAft>
                      <a:spcPct val="0"/>
                    </a:spcAft>
                    <a:buClr>
                      <a:srgbClr val="F0AB00"/>
                    </a:buClr>
                    <a:buSzPct val="80000"/>
                    <a:buFontTx/>
                    <a:buNone/>
                    <a:tabLst/>
                    <a:defRPr/>
                  </a:pPr>
                  <a:endParaRPr kumimoji="0" lang="en-US" sz="1800" b="0" i="0" u="none" strike="noStrike" kern="0" cap="none" spc="0" normalizeH="0" baseline="0" noProof="0" err="1">
                    <a:ln>
                      <a:noFill/>
                    </a:ln>
                    <a:solidFill>
                      <a:srgbClr val="000000"/>
                    </a:solidFill>
                    <a:effectLst/>
                    <a:uLnTx/>
                    <a:uFillTx/>
                    <a:ea typeface="Arial Unicode MS" pitchFamily="34" charset="-128"/>
                    <a:cs typeface="Arial Unicode MS" pitchFamily="34" charset="-128"/>
                  </a:endParaRPr>
                </a:p>
              </p:txBody>
            </p:sp>
            <p:pic>
              <p:nvPicPr>
                <p:cNvPr id="184" name="Picture 183">
                  <a:extLst>
                    <a:ext uri="{FF2B5EF4-FFF2-40B4-BE49-F238E27FC236}">
                      <a16:creationId xmlns:a16="http://schemas.microsoft.com/office/drawing/2014/main" xmlns="" id="{FA64EB55-C1A3-1449-9E5F-540ABD5B98D5}"/>
                    </a:ext>
                  </a:extLst>
                </p:cNvPr>
                <p:cNvPicPr>
                  <a:picLocks noChangeAspect="1"/>
                </p:cNvPicPr>
                <p:nvPr/>
              </p:nvPicPr>
              <p:blipFill>
                <a:blip r:embed="rId6"/>
                <a:stretch>
                  <a:fillRect/>
                </a:stretch>
              </p:blipFill>
              <p:spPr>
                <a:xfrm>
                  <a:off x="3503296" y="5436985"/>
                  <a:ext cx="800424" cy="800424"/>
                </a:xfrm>
                <a:prstGeom prst="rect">
                  <a:avLst/>
                </a:prstGeom>
              </p:spPr>
            </p:pic>
          </p:grpSp>
          <p:sp>
            <p:nvSpPr>
              <p:cNvPr id="182" name="Oval 181">
                <a:extLst>
                  <a:ext uri="{FF2B5EF4-FFF2-40B4-BE49-F238E27FC236}">
                    <a16:creationId xmlns:a16="http://schemas.microsoft.com/office/drawing/2014/main" xmlns="" id="{4AABA514-7098-504C-BE3C-9A93E169E6F1}"/>
                  </a:ext>
                </a:extLst>
              </p:cNvPr>
              <p:cNvSpPr/>
              <p:nvPr/>
            </p:nvSpPr>
            <p:spPr bwMode="gray">
              <a:xfrm>
                <a:off x="3145378" y="3381376"/>
                <a:ext cx="1212190" cy="1212188"/>
              </a:xfrm>
              <a:prstGeom prst="ellipse">
                <a:avLst/>
              </a:prstGeom>
              <a:noFill/>
              <a:ln w="9525" algn="ctr">
                <a:solidFill>
                  <a:srgbClr val="000000"/>
                </a:solidFill>
                <a:miter lim="800000"/>
                <a:headEnd/>
                <a:tailEnd/>
              </a:ln>
            </p:spPr>
            <p:txBody>
              <a:bodyPr lIns="90000" tIns="72000" rIns="90000" bIns="72000" rtlCol="0" anchor="ctr"/>
              <a:lstStyle/>
              <a:p>
                <a:pPr marL="0" marR="0" lvl="0" indent="0" algn="ctr" defTabSz="914400" eaLnBrk="1" fontAlgn="base" latinLnBrk="0" hangingPunct="1">
                  <a:lnSpc>
                    <a:spcPct val="100000"/>
                  </a:lnSpc>
                  <a:spcBef>
                    <a:spcPct val="50000"/>
                  </a:spcBef>
                  <a:spcAft>
                    <a:spcPct val="0"/>
                  </a:spcAft>
                  <a:buClr>
                    <a:srgbClr val="F0AB00"/>
                  </a:buClr>
                  <a:buSzPct val="80000"/>
                  <a:buFontTx/>
                  <a:buNone/>
                  <a:tabLst/>
                  <a:defRPr/>
                </a:pPr>
                <a:endParaRPr kumimoji="0" lang="en-US" sz="1800" b="0" i="0" u="none" strike="noStrike" kern="0" cap="none" spc="0" normalizeH="0" baseline="0" noProof="0" err="1">
                  <a:ln>
                    <a:noFill/>
                  </a:ln>
                  <a:solidFill>
                    <a:srgbClr val="000000"/>
                  </a:solidFill>
                  <a:effectLst/>
                  <a:uLnTx/>
                  <a:uFillTx/>
                  <a:ea typeface="Arial Unicode MS" pitchFamily="34" charset="-128"/>
                  <a:cs typeface="Arial Unicode MS" pitchFamily="34" charset="-128"/>
                </a:endParaRPr>
              </a:p>
            </p:txBody>
          </p:sp>
        </p:grpSp>
      </p:grpSp>
      <p:pic>
        <p:nvPicPr>
          <p:cNvPr id="207" name="Bild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50810" y="1920374"/>
            <a:ext cx="914400" cy="914400"/>
          </a:xfrm>
          <a:prstGeom prst="rect">
            <a:avLst/>
          </a:prstGeom>
        </p:spPr>
      </p:pic>
      <p:pic>
        <p:nvPicPr>
          <p:cNvPr id="208" name="Bild 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639436" y="2946462"/>
            <a:ext cx="916842" cy="916842"/>
          </a:xfrm>
          <a:prstGeom prst="rect">
            <a:avLst/>
          </a:prstGeom>
        </p:spPr>
      </p:pic>
      <p:pic>
        <p:nvPicPr>
          <p:cNvPr id="210" name="Bild 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585627" y="3011313"/>
            <a:ext cx="914400" cy="914400"/>
          </a:xfrm>
          <a:prstGeom prst="rect">
            <a:avLst/>
          </a:prstGeom>
        </p:spPr>
      </p:pic>
      <p:pic>
        <p:nvPicPr>
          <p:cNvPr id="211" name="Bild 5"/>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398344" y="1920374"/>
            <a:ext cx="914400" cy="914400"/>
          </a:xfrm>
          <a:prstGeom prst="rect">
            <a:avLst/>
          </a:prstGeom>
        </p:spPr>
      </p:pic>
      <p:pic>
        <p:nvPicPr>
          <p:cNvPr id="213" name="Picture 39"/>
          <p:cNvPicPr>
            <a:picLocks noChangeAspect="1" noChangeArrowheads="1"/>
          </p:cNvPicPr>
          <p:nvPr/>
        </p:nvPicPr>
        <p:blipFill>
          <a:blip r:embed="rId11" cstate="screen">
            <a:extLst>
              <a:ext uri="{28A0092B-C50C-407E-A947-70E740481C1C}">
                <a14:useLocalDpi xmlns:a14="http://schemas.microsoft.com/office/drawing/2010/main"/>
              </a:ext>
            </a:extLst>
          </a:blip>
          <a:stretch>
            <a:fillRect/>
          </a:stretch>
        </p:blipFill>
        <p:spPr bwMode="auto">
          <a:xfrm>
            <a:off x="1124232" y="3774083"/>
            <a:ext cx="514230" cy="323329"/>
          </a:xfrm>
          <a:prstGeom prst="rect">
            <a:avLst/>
          </a:prstGeom>
          <a:noFill/>
          <a:ln>
            <a:noFill/>
          </a:ln>
          <a:effectLst/>
        </p:spPr>
      </p:pic>
      <p:pic>
        <p:nvPicPr>
          <p:cNvPr id="214" name="Picture 213"/>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1048784" y="2908472"/>
            <a:ext cx="665127" cy="242751"/>
          </a:xfrm>
          <a:prstGeom prst="rect">
            <a:avLst/>
          </a:prstGeom>
          <a:noFill/>
          <a:ln>
            <a:noFill/>
          </a:ln>
        </p:spPr>
      </p:pic>
      <p:pic>
        <p:nvPicPr>
          <p:cNvPr id="216" name="Picture 215"/>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1087529" y="3288232"/>
            <a:ext cx="587637" cy="292112"/>
          </a:xfrm>
          <a:prstGeom prst="rect">
            <a:avLst/>
          </a:prstGeom>
        </p:spPr>
      </p:pic>
      <p:pic>
        <p:nvPicPr>
          <p:cNvPr id="217" name="Picture 2"/>
          <p:cNvPicPr>
            <a:picLocks noChangeAspect="1" noChangeArrowheads="1"/>
          </p:cNvPicPr>
          <p:nvPr/>
        </p:nvPicPr>
        <p:blipFill>
          <a:blip r:embed="rId14" cstate="screen">
            <a:extLst>
              <a:ext uri="{28A0092B-C50C-407E-A947-70E740481C1C}">
                <a14:useLocalDpi xmlns:a14="http://schemas.microsoft.com/office/drawing/2010/main"/>
              </a:ext>
            </a:extLst>
          </a:blip>
          <a:stretch>
            <a:fillRect/>
          </a:stretch>
        </p:blipFill>
        <p:spPr bwMode="auto">
          <a:xfrm>
            <a:off x="2598919" y="5526694"/>
            <a:ext cx="997877" cy="174148"/>
          </a:xfrm>
          <a:prstGeom prst="rect">
            <a:avLst/>
          </a:prstGeom>
          <a:noFill/>
          <a:extLst>
            <a:ext uri="{909E8E84-426E-40DD-AFC4-6F175D3DCCD1}">
              <a14:hiddenFill xmlns:a14="http://schemas.microsoft.com/office/drawing/2010/main">
                <a:solidFill>
                  <a:srgbClr val="FFFFFF"/>
                </a:solidFill>
              </a14:hiddenFill>
            </a:ext>
          </a:extLst>
        </p:spPr>
      </p:pic>
      <p:pic>
        <p:nvPicPr>
          <p:cNvPr id="220" name="Picture 219"/>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2722653" y="4703186"/>
            <a:ext cx="750408" cy="599458"/>
          </a:xfrm>
          <a:prstGeom prst="rect">
            <a:avLst/>
          </a:prstGeom>
        </p:spPr>
      </p:pic>
      <p:pic>
        <p:nvPicPr>
          <p:cNvPr id="221" name="Picture 220"/>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2626841" y="4319489"/>
            <a:ext cx="942032" cy="159647"/>
          </a:xfrm>
          <a:prstGeom prst="rect">
            <a:avLst/>
          </a:prstGeom>
        </p:spPr>
      </p:pic>
      <p:pic>
        <p:nvPicPr>
          <p:cNvPr id="223" name="Picture 222"/>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2670348" y="3836589"/>
            <a:ext cx="855019" cy="250263"/>
          </a:xfrm>
          <a:prstGeom prst="rect">
            <a:avLst/>
          </a:prstGeom>
        </p:spPr>
      </p:pic>
      <p:pic>
        <p:nvPicPr>
          <p:cNvPr id="224" name="Picture 2" descr="https://www.finance.emory.edu/home/images/pnflogo.gif"/>
          <p:cNvPicPr>
            <a:picLocks noChangeAspect="1" noChangeArrowheads="1"/>
          </p:cNvPicPr>
          <p:nvPr/>
        </p:nvPicPr>
        <p:blipFill>
          <a:blip r:embed="rId18"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8573724" y="5132396"/>
            <a:ext cx="1033304" cy="221425"/>
          </a:xfrm>
          <a:prstGeom prst="rect">
            <a:avLst/>
          </a:prstGeom>
          <a:noFill/>
          <a:extLst>
            <a:ext uri="{909E8E84-426E-40DD-AFC4-6F175D3DCCD1}">
              <a14:hiddenFill xmlns:a14="http://schemas.microsoft.com/office/drawing/2010/main">
                <a:solidFill>
                  <a:srgbClr val="FFFFFF"/>
                </a:solidFill>
              </a14:hiddenFill>
            </a:ext>
          </a:extLst>
        </p:spPr>
      </p:pic>
      <p:pic>
        <p:nvPicPr>
          <p:cNvPr id="225" name="Picture 224"/>
          <p:cNvPicPr>
            <a:picLocks noChangeAspect="1"/>
          </p:cNvPicPr>
          <p:nvPr/>
        </p:nvPicPr>
        <p:blipFill>
          <a:blip r:embed="rId19" cstate="screen">
            <a:extLst>
              <a:ext uri="{28A0092B-C50C-407E-A947-70E740481C1C}">
                <a14:useLocalDpi xmlns:a14="http://schemas.microsoft.com/office/drawing/2010/main"/>
              </a:ext>
            </a:extLst>
          </a:blip>
          <a:stretch>
            <a:fillRect/>
          </a:stretch>
        </p:blipFill>
        <p:spPr>
          <a:xfrm>
            <a:off x="8726187" y="3901902"/>
            <a:ext cx="592160" cy="306826"/>
          </a:xfrm>
          <a:prstGeom prst="rect">
            <a:avLst/>
          </a:prstGeom>
        </p:spPr>
      </p:pic>
      <p:pic>
        <p:nvPicPr>
          <p:cNvPr id="226" name="Picture 6" descr="http://images.techhive.com/images/article/2014/08/curb_logo-100367758-large.png"/>
          <p:cNvPicPr>
            <a:picLocks noChangeAspect="1" noChangeArrowheads="1"/>
          </p:cNvPicPr>
          <p:nvPr/>
        </p:nvPicPr>
        <p:blipFill>
          <a:blip r:embed="rId20" cstate="screen">
            <a:extLst>
              <a:ext uri="{28A0092B-C50C-407E-A947-70E740481C1C}">
                <a14:useLocalDpi xmlns:a14="http://schemas.microsoft.com/office/drawing/2010/main"/>
              </a:ext>
            </a:extLst>
          </a:blip>
          <a:srcRect/>
          <a:stretch>
            <a:fillRect/>
          </a:stretch>
        </p:blipFill>
        <p:spPr bwMode="auto">
          <a:xfrm>
            <a:off x="8686982" y="5675767"/>
            <a:ext cx="631365" cy="195941"/>
          </a:xfrm>
          <a:prstGeom prst="rect">
            <a:avLst/>
          </a:prstGeom>
          <a:noFill/>
          <a:extLst>
            <a:ext uri="{909E8E84-426E-40DD-AFC4-6F175D3DCCD1}">
              <a14:hiddenFill xmlns:a14="http://schemas.microsoft.com/office/drawing/2010/main">
                <a:solidFill>
                  <a:srgbClr val="FFFFFF"/>
                </a:solidFill>
              </a14:hiddenFill>
            </a:ext>
          </a:extLst>
        </p:spPr>
      </p:pic>
      <p:pic>
        <p:nvPicPr>
          <p:cNvPr id="227" name="Picture 2" descr="http://99designs.com/designer-blog/wp-content/uploads/2013/09/UBER.png"/>
          <p:cNvPicPr>
            <a:picLocks noChangeAspect="1" noChangeArrowheads="1"/>
          </p:cNvPicPr>
          <p:nvPr/>
        </p:nvPicPr>
        <p:blipFill rotWithShape="1">
          <a:blip r:embed="rId21"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bwMode="auto">
          <a:xfrm>
            <a:off x="8726187" y="6095110"/>
            <a:ext cx="562720" cy="461255"/>
          </a:xfrm>
          <a:prstGeom prst="rect">
            <a:avLst/>
          </a:prstGeom>
          <a:noFill/>
          <a:extLst>
            <a:ext uri="{909E8E84-426E-40DD-AFC4-6F175D3DCCD1}">
              <a14:hiddenFill xmlns:a14="http://schemas.microsoft.com/office/drawing/2010/main">
                <a:solidFill>
                  <a:srgbClr val="FFFFFF"/>
                </a:solidFill>
              </a14:hiddenFill>
            </a:ext>
          </a:extLst>
        </p:spPr>
      </p:pic>
      <p:pic>
        <p:nvPicPr>
          <p:cNvPr id="228" name="Picture 227"/>
          <p:cNvPicPr>
            <a:picLocks noChangeAspect="1"/>
          </p:cNvPicPr>
          <p:nvPr/>
        </p:nvPicPr>
        <p:blipFill>
          <a:blip r:embed="rId22" cstate="screen">
            <a:extLst>
              <a:ext uri="{28A0092B-C50C-407E-A947-70E740481C1C}">
                <a14:useLocalDpi xmlns:a14="http://schemas.microsoft.com/office/drawing/2010/main"/>
              </a:ext>
            </a:extLst>
          </a:blip>
          <a:stretch>
            <a:fillRect/>
          </a:stretch>
        </p:blipFill>
        <p:spPr>
          <a:xfrm>
            <a:off x="8625911" y="4456830"/>
            <a:ext cx="835187" cy="353620"/>
          </a:xfrm>
          <a:prstGeom prst="rect">
            <a:avLst/>
          </a:prstGeom>
        </p:spPr>
      </p:pic>
      <p:pic>
        <p:nvPicPr>
          <p:cNvPr id="229" name="Picture 4"/>
          <p:cNvPicPr>
            <a:picLocks noChangeAspect="1" noChangeArrowheads="1"/>
          </p:cNvPicPr>
          <p:nvPr/>
        </p:nvPicPr>
        <p:blipFill>
          <a:blip r:embed="rId23" cstate="screen">
            <a:extLst>
              <a:ext uri="{28A0092B-C50C-407E-A947-70E740481C1C}">
                <a14:useLocalDpi xmlns:a14="http://schemas.microsoft.com/office/drawing/2010/main"/>
              </a:ext>
            </a:extLst>
          </a:blip>
          <a:stretch>
            <a:fillRect/>
          </a:stretch>
        </p:blipFill>
        <p:spPr bwMode="auto">
          <a:xfrm>
            <a:off x="10552930" y="3363558"/>
            <a:ext cx="561820" cy="614490"/>
          </a:xfrm>
          <a:prstGeom prst="rect">
            <a:avLst/>
          </a:prstGeom>
          <a:noFill/>
          <a:extLst>
            <a:ext uri="{909E8E84-426E-40DD-AFC4-6F175D3DCCD1}">
              <a14:hiddenFill xmlns:a14="http://schemas.microsoft.com/office/drawing/2010/main">
                <a:solidFill>
                  <a:srgbClr val="FFFFFF"/>
                </a:solidFill>
              </a14:hiddenFill>
            </a:ext>
          </a:extLst>
        </p:spPr>
      </p:pic>
      <p:pic>
        <p:nvPicPr>
          <p:cNvPr id="231" name="Picture 24"/>
          <p:cNvPicPr>
            <a:picLocks noChangeAspect="1" noChangeArrowheads="1"/>
          </p:cNvPicPr>
          <p:nvPr/>
        </p:nvPicPr>
        <p:blipFill>
          <a:blip r:embed="rId24">
            <a:extLst>
              <a:ext uri="{28A0092B-C50C-407E-A947-70E740481C1C}">
                <a14:useLocalDpi xmlns:a14="http://schemas.microsoft.com/office/drawing/2010/main"/>
              </a:ext>
            </a:extLst>
          </a:blip>
          <a:stretch>
            <a:fillRect/>
          </a:stretch>
        </p:blipFill>
        <p:spPr bwMode="auto">
          <a:xfrm>
            <a:off x="10659985" y="4239593"/>
            <a:ext cx="347710" cy="347700"/>
          </a:xfrm>
          <a:prstGeom prst="roundRect">
            <a:avLst>
              <a:gd name="adj" fmla="val 28310"/>
            </a:avLst>
          </a:prstGeom>
          <a:noFill/>
          <a:extLst>
            <a:ext uri="{909E8E84-426E-40DD-AFC4-6F175D3DCCD1}">
              <a14:hiddenFill xmlns:a14="http://schemas.microsoft.com/office/drawing/2010/main">
                <a:solidFill>
                  <a:srgbClr val="FFFFFF"/>
                </a:solidFill>
              </a14:hiddenFill>
            </a:ext>
          </a:extLst>
        </p:spPr>
      </p:pic>
      <p:pic>
        <p:nvPicPr>
          <p:cNvPr id="232" name="Picture 2"/>
          <p:cNvPicPr>
            <a:picLocks noChangeAspect="1" noChangeArrowheads="1"/>
          </p:cNvPicPr>
          <p:nvPr/>
        </p:nvPicPr>
        <p:blipFill>
          <a:blip r:embed="rId25" cstate="screen">
            <a:extLst>
              <a:ext uri="{28A0092B-C50C-407E-A947-70E740481C1C}">
                <a14:useLocalDpi xmlns:a14="http://schemas.microsoft.com/office/drawing/2010/main"/>
              </a:ext>
            </a:extLst>
          </a:blip>
          <a:stretch>
            <a:fillRect/>
          </a:stretch>
        </p:blipFill>
        <p:spPr bwMode="auto">
          <a:xfrm>
            <a:off x="10552930" y="4927136"/>
            <a:ext cx="672828" cy="337593"/>
          </a:xfrm>
          <a:prstGeom prst="rect">
            <a:avLst/>
          </a:prstGeom>
          <a:noFill/>
          <a:extLst>
            <a:ext uri="{909E8E84-426E-40DD-AFC4-6F175D3DCCD1}">
              <a14:hiddenFill xmlns:a14="http://schemas.microsoft.com/office/drawing/2010/main">
                <a:solidFill>
                  <a:srgbClr val="FFFFFF"/>
                </a:solidFill>
              </a14:hiddenFill>
            </a:ext>
          </a:extLst>
        </p:spPr>
      </p:pic>
      <p:pic>
        <p:nvPicPr>
          <p:cNvPr id="233" name="Picture 232"/>
          <p:cNvPicPr>
            <a:picLocks noChangeAspect="1"/>
          </p:cNvPicPr>
          <p:nvPr/>
        </p:nvPicPr>
        <p:blipFill>
          <a:blip r:embed="rId26" cstate="screen">
            <a:extLst>
              <a:ext uri="{28A0092B-C50C-407E-A947-70E740481C1C}">
                <a14:useLocalDpi xmlns:a14="http://schemas.microsoft.com/office/drawing/2010/main"/>
              </a:ext>
            </a:extLst>
          </a:blip>
          <a:stretch>
            <a:fillRect/>
          </a:stretch>
        </p:blipFill>
        <p:spPr>
          <a:xfrm>
            <a:off x="10391662" y="2817324"/>
            <a:ext cx="855517" cy="326260"/>
          </a:xfrm>
          <a:prstGeom prst="rect">
            <a:avLst/>
          </a:prstGeom>
        </p:spPr>
      </p:pic>
      <p:cxnSp>
        <p:nvCxnSpPr>
          <p:cNvPr id="19" name="Straight Connector 18"/>
          <p:cNvCxnSpPr/>
          <p:nvPr/>
        </p:nvCxnSpPr>
        <p:spPr>
          <a:xfrm flipV="1">
            <a:off x="6020030" y="1730829"/>
            <a:ext cx="2" cy="1103945"/>
          </a:xfrm>
          <a:prstGeom prst="line">
            <a:avLst/>
          </a:prstGeom>
          <a:ln w="9525">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1408010" y="1730829"/>
            <a:ext cx="9481334" cy="0"/>
          </a:xfrm>
          <a:prstGeom prst="line">
            <a:avLst/>
          </a:prstGeom>
          <a:ln w="9525">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34" name="Straight Connector 233"/>
          <p:cNvCxnSpPr/>
          <p:nvPr/>
        </p:nvCxnSpPr>
        <p:spPr>
          <a:xfrm flipV="1">
            <a:off x="10871873" y="1750453"/>
            <a:ext cx="0" cy="274320"/>
          </a:xfrm>
          <a:prstGeom prst="line">
            <a:avLst/>
          </a:prstGeom>
          <a:ln w="9525">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36" name="Straight Connector 235"/>
          <p:cNvCxnSpPr/>
          <p:nvPr/>
        </p:nvCxnSpPr>
        <p:spPr>
          <a:xfrm>
            <a:off x="3596796" y="3288232"/>
            <a:ext cx="4976928" cy="41283"/>
          </a:xfrm>
          <a:prstGeom prst="line">
            <a:avLst/>
          </a:prstGeom>
          <a:ln w="9525">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666901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Bildplatzhalter 5"/>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5028" b="5028"/>
          <a:stretch>
            <a:fillRect/>
          </a:stretch>
        </p:blipFill>
        <p:spPr/>
      </p:pic>
    </p:spTree>
    <p:extLst>
      <p:ext uri="{BB962C8B-B14F-4D97-AF65-F5344CB8AC3E}">
        <p14:creationId xmlns:p14="http://schemas.microsoft.com/office/powerpoint/2010/main" val="15749085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Bildplatzhalter 3"/>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8981" r="8981"/>
          <a:stretch>
            <a:fillRect/>
          </a:stretch>
        </p:blipFill>
        <p:spPr/>
      </p:pic>
    </p:spTree>
    <p:extLst>
      <p:ext uri="{BB962C8B-B14F-4D97-AF65-F5344CB8AC3E}">
        <p14:creationId xmlns:p14="http://schemas.microsoft.com/office/powerpoint/2010/main" val="4834852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ild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768" y="762511"/>
            <a:ext cx="3923840" cy="5667768"/>
          </a:xfrm>
          <a:prstGeom prst="rect">
            <a:avLst/>
          </a:prstGeom>
        </p:spPr>
      </p:pic>
      <p:pic>
        <p:nvPicPr>
          <p:cNvPr id="3" name="Bild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50443" y="762511"/>
            <a:ext cx="3923840" cy="5667768"/>
          </a:xfrm>
          <a:prstGeom prst="rect">
            <a:avLst/>
          </a:prstGeom>
        </p:spPr>
      </p:pic>
      <p:pic>
        <p:nvPicPr>
          <p:cNvPr id="30" name="Bild 2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280119" y="762511"/>
            <a:ext cx="3923840" cy="5667768"/>
          </a:xfrm>
          <a:prstGeom prst="rect">
            <a:avLst/>
          </a:prstGeom>
        </p:spPr>
      </p:pic>
      <p:cxnSp>
        <p:nvCxnSpPr>
          <p:cNvPr id="5" name="Gerade Verbindung 4"/>
          <p:cNvCxnSpPr/>
          <p:nvPr/>
        </p:nvCxnSpPr>
        <p:spPr>
          <a:xfrm>
            <a:off x="7285950" y="3530278"/>
            <a:ext cx="1782501" cy="0"/>
          </a:xfrm>
          <a:prstGeom prst="line">
            <a:avLst/>
          </a:prstGeom>
          <a:ln w="50800" cap="rnd">
            <a:solidFill>
              <a:schemeClr val="bg2"/>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 name="Gerade Verbindung 8"/>
          <p:cNvCxnSpPr/>
          <p:nvPr/>
        </p:nvCxnSpPr>
        <p:spPr>
          <a:xfrm>
            <a:off x="3156275" y="3530278"/>
            <a:ext cx="1782501" cy="0"/>
          </a:xfrm>
          <a:prstGeom prst="line">
            <a:avLst/>
          </a:prstGeom>
          <a:ln w="50800" cap="rnd">
            <a:solidFill>
              <a:schemeClr val="bg2"/>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69018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ild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355"/>
            <a:ext cx="12195175" cy="6854645"/>
          </a:xfrm>
          <a:prstGeom prst="rect">
            <a:avLst/>
          </a:prstGeom>
        </p:spPr>
      </p:pic>
    </p:spTree>
    <p:extLst>
      <p:ext uri="{BB962C8B-B14F-4D97-AF65-F5344CB8AC3E}">
        <p14:creationId xmlns:p14="http://schemas.microsoft.com/office/powerpoint/2010/main" val="26961020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uppieren 4">
            <a:extLst>
              <a:ext uri="{FF2B5EF4-FFF2-40B4-BE49-F238E27FC236}">
                <a16:creationId xmlns:a16="http://schemas.microsoft.com/office/drawing/2014/main" xmlns="" id="{C04FAFFC-8B92-4864-9F19-FA5757F99874}"/>
              </a:ext>
            </a:extLst>
          </p:cNvPr>
          <p:cNvGrpSpPr/>
          <p:nvPr/>
        </p:nvGrpSpPr>
        <p:grpSpPr>
          <a:xfrm>
            <a:off x="8273913" y="762511"/>
            <a:ext cx="3923840" cy="5667768"/>
            <a:chOff x="8273913" y="762511"/>
            <a:chExt cx="3923840" cy="5667768"/>
          </a:xfrm>
        </p:grpSpPr>
        <p:pic>
          <p:nvPicPr>
            <p:cNvPr id="21" name="Bild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73913" y="762511"/>
              <a:ext cx="3923840" cy="5667768"/>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9416430" y="2145693"/>
              <a:ext cx="1633130" cy="2790238"/>
            </a:xfrm>
            <a:prstGeom prst="rect">
              <a:avLst/>
            </a:prstGeom>
          </p:spPr>
        </p:pic>
      </p:grpSp>
      <p:grpSp>
        <p:nvGrpSpPr>
          <p:cNvPr id="2" name="Gruppieren 1">
            <a:extLst>
              <a:ext uri="{FF2B5EF4-FFF2-40B4-BE49-F238E27FC236}">
                <a16:creationId xmlns:a16="http://schemas.microsoft.com/office/drawing/2014/main" xmlns="" id="{BC057957-7A42-467F-9431-E1E8206491C9}"/>
              </a:ext>
            </a:extLst>
          </p:cNvPr>
          <p:cNvGrpSpPr/>
          <p:nvPr/>
        </p:nvGrpSpPr>
        <p:grpSpPr>
          <a:xfrm>
            <a:off x="20768" y="762511"/>
            <a:ext cx="3923840" cy="5667768"/>
            <a:chOff x="20768" y="762511"/>
            <a:chExt cx="3923840" cy="5667768"/>
          </a:xfrm>
        </p:grpSpPr>
        <p:pic>
          <p:nvPicPr>
            <p:cNvPr id="18" name="Bild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768" y="762511"/>
              <a:ext cx="3923840" cy="5667768"/>
            </a:xfrm>
            <a:prstGeom prst="rect">
              <a:avLst/>
            </a:prstGeom>
          </p:spPr>
        </p:pic>
        <p:pic>
          <p:nvPicPr>
            <p:cNvPr id="10" name="Picture 9"/>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163117" y="2126539"/>
              <a:ext cx="1633682" cy="2818536"/>
            </a:xfrm>
            <a:prstGeom prst="rect">
              <a:avLst/>
            </a:prstGeom>
          </p:spPr>
        </p:pic>
      </p:grpSp>
      <p:grpSp>
        <p:nvGrpSpPr>
          <p:cNvPr id="3" name="Gruppieren 2">
            <a:extLst>
              <a:ext uri="{FF2B5EF4-FFF2-40B4-BE49-F238E27FC236}">
                <a16:creationId xmlns:a16="http://schemas.microsoft.com/office/drawing/2014/main" xmlns="" id="{0A6CE959-3B52-4276-85D6-73638685D19B}"/>
              </a:ext>
            </a:extLst>
          </p:cNvPr>
          <p:cNvGrpSpPr/>
          <p:nvPr/>
        </p:nvGrpSpPr>
        <p:grpSpPr>
          <a:xfrm>
            <a:off x="4147341" y="762511"/>
            <a:ext cx="3923840" cy="5667768"/>
            <a:chOff x="3963822" y="762511"/>
            <a:chExt cx="3923840" cy="5667768"/>
          </a:xfrm>
        </p:grpSpPr>
        <p:pic>
          <p:nvPicPr>
            <p:cNvPr id="20" name="Bild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63822" y="762511"/>
              <a:ext cx="3923840" cy="5667768"/>
            </a:xfrm>
            <a:prstGeom prst="rect">
              <a:avLst/>
            </a:prstGeom>
          </p:spPr>
        </p:pic>
        <p:pic>
          <p:nvPicPr>
            <p:cNvPr id="17" name="Picture 16"/>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111631" y="2148698"/>
              <a:ext cx="1628222" cy="2783179"/>
            </a:xfrm>
            <a:prstGeom prst="rect">
              <a:avLst/>
            </a:prstGeom>
          </p:spPr>
        </p:pic>
      </p:grpSp>
      <p:cxnSp>
        <p:nvCxnSpPr>
          <p:cNvPr id="13" name="Gerade Verbindung 4">
            <a:extLst>
              <a:ext uri="{FF2B5EF4-FFF2-40B4-BE49-F238E27FC236}">
                <a16:creationId xmlns:a16="http://schemas.microsoft.com/office/drawing/2014/main" xmlns="" id="{30FD0502-8B6A-4FEC-92AC-90A3A0A0BD51}"/>
              </a:ext>
            </a:extLst>
          </p:cNvPr>
          <p:cNvCxnSpPr/>
          <p:nvPr/>
        </p:nvCxnSpPr>
        <p:spPr>
          <a:xfrm>
            <a:off x="7285950" y="3530278"/>
            <a:ext cx="1782501" cy="0"/>
          </a:xfrm>
          <a:prstGeom prst="line">
            <a:avLst/>
          </a:prstGeom>
          <a:ln w="50800" cap="rnd">
            <a:solidFill>
              <a:schemeClr val="bg2"/>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 name="Gerade Verbindung 8">
            <a:extLst>
              <a:ext uri="{FF2B5EF4-FFF2-40B4-BE49-F238E27FC236}">
                <a16:creationId xmlns:a16="http://schemas.microsoft.com/office/drawing/2014/main" xmlns="" id="{C863A8BF-F2F7-4146-AC29-41E889D1A970}"/>
              </a:ext>
            </a:extLst>
          </p:cNvPr>
          <p:cNvCxnSpPr/>
          <p:nvPr/>
        </p:nvCxnSpPr>
        <p:spPr>
          <a:xfrm>
            <a:off x="3156275" y="3530278"/>
            <a:ext cx="1782501" cy="0"/>
          </a:xfrm>
          <a:prstGeom prst="line">
            <a:avLst/>
          </a:prstGeom>
          <a:ln w="50800" cap="rnd">
            <a:solidFill>
              <a:schemeClr val="bg2"/>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393136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4001" y="1152000"/>
            <a:ext cx="11186476" cy="738664"/>
          </a:xfrm>
        </p:spPr>
        <p:txBody>
          <a:bodyPr/>
          <a:lstStyle/>
          <a:p>
            <a:r>
              <a:rPr lang="en-US" b="1" dirty="0"/>
              <a:t>How Does the SAP Concur Implementation Work? </a:t>
            </a:r>
            <a:br>
              <a:rPr lang="en-US" b="1" dirty="0"/>
            </a:br>
            <a:endParaRPr lang="de-DE" b="1" dirty="0"/>
          </a:p>
        </p:txBody>
      </p:sp>
      <p:sp>
        <p:nvSpPr>
          <p:cNvPr id="11" name="Textfeld 10"/>
          <p:cNvSpPr txBox="1"/>
          <p:nvPr/>
        </p:nvSpPr>
        <p:spPr>
          <a:xfrm>
            <a:off x="1130155" y="4669935"/>
            <a:ext cx="2057400" cy="492443"/>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de-DE" sz="1600" kern="0" dirty="0" err="1">
                <a:latin typeface="Arial" charset="0"/>
                <a:ea typeface="Arial" charset="0"/>
                <a:cs typeface="Arial" charset="0"/>
              </a:rPr>
              <a:t>Onboarding</a:t>
            </a:r>
            <a:r>
              <a:rPr lang="de-DE" sz="1600" kern="0" dirty="0">
                <a:latin typeface="Arial" charset="0"/>
                <a:ea typeface="Arial" charset="0"/>
                <a:cs typeface="Arial" charset="0"/>
              </a:rPr>
              <a:t> </a:t>
            </a:r>
            <a:br>
              <a:rPr lang="de-DE" sz="1600" kern="0" dirty="0">
                <a:latin typeface="Arial" charset="0"/>
                <a:ea typeface="Arial" charset="0"/>
                <a:cs typeface="Arial" charset="0"/>
              </a:rPr>
            </a:br>
            <a:r>
              <a:rPr lang="de-DE" sz="1600" kern="0" dirty="0">
                <a:latin typeface="Arial" charset="0"/>
                <a:ea typeface="Arial" charset="0"/>
                <a:cs typeface="Arial" charset="0"/>
              </a:rPr>
              <a:t>&amp; Kick-off</a:t>
            </a:r>
          </a:p>
        </p:txBody>
      </p:sp>
      <p:sp>
        <p:nvSpPr>
          <p:cNvPr id="12" name="Textfeld 11"/>
          <p:cNvSpPr txBox="1"/>
          <p:nvPr/>
        </p:nvSpPr>
        <p:spPr>
          <a:xfrm>
            <a:off x="3811082" y="4669935"/>
            <a:ext cx="2057400" cy="246221"/>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de-DE" sz="1600" kern="0" dirty="0">
                <a:latin typeface="Arial" charset="0"/>
                <a:ea typeface="Arial" charset="0"/>
                <a:cs typeface="Arial" charset="0"/>
              </a:rPr>
              <a:t>Analysis &amp; Design</a:t>
            </a:r>
          </a:p>
        </p:txBody>
      </p:sp>
      <p:sp>
        <p:nvSpPr>
          <p:cNvPr id="13" name="Textfeld 12"/>
          <p:cNvSpPr txBox="1"/>
          <p:nvPr/>
        </p:nvSpPr>
        <p:spPr>
          <a:xfrm>
            <a:off x="6492009" y="4669935"/>
            <a:ext cx="2057400" cy="246221"/>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de-DE" sz="1600" kern="0" dirty="0" err="1">
                <a:latin typeface="Arial" charset="0"/>
                <a:ea typeface="Arial" charset="0"/>
                <a:cs typeface="Arial" charset="0"/>
              </a:rPr>
              <a:t>Testing</a:t>
            </a:r>
            <a:r>
              <a:rPr lang="de-DE" sz="1600" kern="0" dirty="0">
                <a:latin typeface="Arial" charset="0"/>
                <a:ea typeface="Arial" charset="0"/>
                <a:cs typeface="Arial" charset="0"/>
              </a:rPr>
              <a:t> &amp; Validation</a:t>
            </a:r>
          </a:p>
        </p:txBody>
      </p:sp>
      <p:sp>
        <p:nvSpPr>
          <p:cNvPr id="14" name="Textfeld 13"/>
          <p:cNvSpPr txBox="1"/>
          <p:nvPr/>
        </p:nvSpPr>
        <p:spPr>
          <a:xfrm>
            <a:off x="9416576" y="4669935"/>
            <a:ext cx="2057400" cy="492443"/>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de-DE" sz="1600" kern="0" dirty="0" err="1">
                <a:latin typeface="Arial" charset="0"/>
                <a:ea typeface="Arial" charset="0"/>
                <a:cs typeface="Arial" charset="0"/>
              </a:rPr>
              <a:t>Deployment</a:t>
            </a:r>
            <a:r>
              <a:rPr lang="de-DE" sz="1600" kern="0" dirty="0">
                <a:latin typeface="Arial" charset="0"/>
                <a:ea typeface="Arial" charset="0"/>
                <a:cs typeface="Arial" charset="0"/>
              </a:rPr>
              <a:t> </a:t>
            </a:r>
            <a:r>
              <a:rPr lang="de-DE" sz="1600" kern="0" dirty="0" err="1">
                <a:latin typeface="Arial" charset="0"/>
                <a:ea typeface="Arial" charset="0"/>
                <a:cs typeface="Arial" charset="0"/>
              </a:rPr>
              <a:t>Readiness</a:t>
            </a:r>
            <a:endParaRPr lang="de-DE" sz="1600" kern="0" dirty="0">
              <a:latin typeface="Arial" charset="0"/>
              <a:ea typeface="Arial" charset="0"/>
              <a:cs typeface="Arial" charset="0"/>
            </a:endParaRPr>
          </a:p>
        </p:txBody>
      </p:sp>
      <p:pic>
        <p:nvPicPr>
          <p:cNvPr id="15" name="Bild 14"/>
          <p:cNvPicPr>
            <a:picLocks noChangeAspect="1"/>
          </p:cNvPicPr>
          <p:nvPr/>
        </p:nvPicPr>
        <p:blipFill>
          <a:blip r:embed="rId3"/>
          <a:stretch>
            <a:fillRect/>
          </a:stretch>
        </p:blipFill>
        <p:spPr>
          <a:xfrm>
            <a:off x="1130155" y="2372012"/>
            <a:ext cx="9893300" cy="1739900"/>
          </a:xfrm>
          <a:prstGeom prst="rect">
            <a:avLst/>
          </a:prstGeom>
        </p:spPr>
      </p:pic>
    </p:spTree>
    <p:extLst>
      <p:ext uri="{BB962C8B-B14F-4D97-AF65-F5344CB8AC3E}">
        <p14:creationId xmlns:p14="http://schemas.microsoft.com/office/powerpoint/2010/main" val="9428873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4001" y="1152000"/>
            <a:ext cx="11186476" cy="738664"/>
          </a:xfrm>
        </p:spPr>
        <p:txBody>
          <a:bodyPr/>
          <a:lstStyle/>
          <a:p>
            <a:r>
              <a:rPr lang="en-US" b="1" dirty="0"/>
              <a:t>End-to-End</a:t>
            </a:r>
            <a:br>
              <a:rPr lang="en-US" b="1" dirty="0"/>
            </a:br>
            <a:endParaRPr lang="de-DE" b="1" dirty="0"/>
          </a:p>
        </p:txBody>
      </p:sp>
      <p:grpSp>
        <p:nvGrpSpPr>
          <p:cNvPr id="47" name="Gruppieren 46">
            <a:extLst>
              <a:ext uri="{FF2B5EF4-FFF2-40B4-BE49-F238E27FC236}">
                <a16:creationId xmlns:a16="http://schemas.microsoft.com/office/drawing/2014/main" xmlns="" id="{38EB5090-1759-4C44-B7EA-AEA4D35C99CB}"/>
              </a:ext>
            </a:extLst>
          </p:cNvPr>
          <p:cNvGrpSpPr/>
          <p:nvPr/>
        </p:nvGrpSpPr>
        <p:grpSpPr>
          <a:xfrm>
            <a:off x="488828" y="2526815"/>
            <a:ext cx="2237613" cy="2428861"/>
            <a:chOff x="488828" y="2526815"/>
            <a:chExt cx="2237613" cy="2428861"/>
          </a:xfrm>
        </p:grpSpPr>
        <p:sp>
          <p:nvSpPr>
            <p:cNvPr id="11" name="Textfeld 10"/>
            <p:cNvSpPr txBox="1"/>
            <p:nvPr/>
          </p:nvSpPr>
          <p:spPr>
            <a:xfrm>
              <a:off x="669041" y="4463233"/>
              <a:ext cx="2057400" cy="492443"/>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de-DE" sz="1600" kern="0" dirty="0">
                  <a:latin typeface="Arial" charset="0"/>
                  <a:ea typeface="Arial" charset="0"/>
                  <a:cs typeface="Arial" charset="0"/>
                </a:rPr>
                <a:t>Request and</a:t>
              </a:r>
              <a:br>
                <a:rPr lang="de-DE" sz="1600" kern="0" dirty="0">
                  <a:latin typeface="Arial" charset="0"/>
                  <a:ea typeface="Arial" charset="0"/>
                  <a:cs typeface="Arial" charset="0"/>
                </a:rPr>
              </a:br>
              <a:r>
                <a:rPr lang="de-DE" sz="1600" kern="0" dirty="0" err="1">
                  <a:latin typeface="Arial" charset="0"/>
                  <a:ea typeface="Arial" charset="0"/>
                  <a:cs typeface="Arial" charset="0"/>
                </a:rPr>
                <a:t>approval</a:t>
              </a:r>
              <a:r>
                <a:rPr lang="de-DE" sz="1600" kern="0" dirty="0">
                  <a:latin typeface="Arial" charset="0"/>
                  <a:ea typeface="Arial" charset="0"/>
                  <a:cs typeface="Arial" charset="0"/>
                </a:rPr>
                <a:t> </a:t>
              </a:r>
              <a:r>
                <a:rPr lang="de-DE" sz="1600" kern="0" dirty="0" err="1">
                  <a:latin typeface="Arial" charset="0"/>
                  <a:ea typeface="Arial" charset="0"/>
                  <a:cs typeface="Arial" charset="0"/>
                </a:rPr>
                <a:t>processes</a:t>
              </a:r>
              <a:endParaRPr lang="de-DE" sz="1600" kern="0" dirty="0">
                <a:latin typeface="Arial" charset="0"/>
                <a:ea typeface="Arial" charset="0"/>
                <a:cs typeface="Arial" charset="0"/>
              </a:endParaRPr>
            </a:p>
          </p:txBody>
        </p:sp>
        <p:pic>
          <p:nvPicPr>
            <p:cNvPr id="4" name="Grafik 3">
              <a:extLst>
                <a:ext uri="{FF2B5EF4-FFF2-40B4-BE49-F238E27FC236}">
                  <a16:creationId xmlns:a16="http://schemas.microsoft.com/office/drawing/2014/main" xmlns="" id="{3A8A453F-71F4-4016-BD18-880E51823306}"/>
                </a:ext>
              </a:extLst>
            </p:cNvPr>
            <p:cNvPicPr>
              <a:picLocks noChangeAspect="1"/>
            </p:cNvPicPr>
            <p:nvPr/>
          </p:nvPicPr>
          <p:blipFill>
            <a:blip r:embed="rId3"/>
            <a:stretch>
              <a:fillRect/>
            </a:stretch>
          </p:blipFill>
          <p:spPr>
            <a:xfrm>
              <a:off x="488828" y="2526815"/>
              <a:ext cx="1525527" cy="1525527"/>
            </a:xfrm>
            <a:prstGeom prst="rect">
              <a:avLst/>
            </a:prstGeom>
          </p:spPr>
        </p:pic>
      </p:grpSp>
      <p:grpSp>
        <p:nvGrpSpPr>
          <p:cNvPr id="48" name="Gruppieren 47">
            <a:extLst>
              <a:ext uri="{FF2B5EF4-FFF2-40B4-BE49-F238E27FC236}">
                <a16:creationId xmlns:a16="http://schemas.microsoft.com/office/drawing/2014/main" xmlns="" id="{575F8B0B-A9F0-41A9-B304-D179A41F6D7D}"/>
              </a:ext>
            </a:extLst>
          </p:cNvPr>
          <p:cNvGrpSpPr/>
          <p:nvPr/>
        </p:nvGrpSpPr>
        <p:grpSpPr>
          <a:xfrm>
            <a:off x="2377949" y="2526815"/>
            <a:ext cx="1525527" cy="2182639"/>
            <a:chOff x="2400809" y="2526815"/>
            <a:chExt cx="1525527" cy="2182639"/>
          </a:xfrm>
        </p:grpSpPr>
        <p:sp>
          <p:nvSpPr>
            <p:cNvPr id="12" name="Textfeld 11"/>
            <p:cNvSpPr txBox="1"/>
            <p:nvPr/>
          </p:nvSpPr>
          <p:spPr>
            <a:xfrm>
              <a:off x="2749388" y="4463233"/>
              <a:ext cx="1176948" cy="246221"/>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de-DE" sz="1600" kern="0" dirty="0">
                  <a:latin typeface="Arial" charset="0"/>
                  <a:ea typeface="Arial" charset="0"/>
                  <a:cs typeface="Arial" charset="0"/>
                </a:rPr>
                <a:t>Book a </a:t>
              </a:r>
              <a:r>
                <a:rPr lang="de-DE" sz="1600" kern="0" dirty="0" err="1">
                  <a:latin typeface="Arial" charset="0"/>
                  <a:ea typeface="Arial" charset="0"/>
                  <a:cs typeface="Arial" charset="0"/>
                </a:rPr>
                <a:t>trip</a:t>
              </a:r>
              <a:endParaRPr lang="de-DE" sz="1600" kern="0" dirty="0">
                <a:latin typeface="Arial" charset="0"/>
                <a:ea typeface="Arial" charset="0"/>
                <a:cs typeface="Arial" charset="0"/>
              </a:endParaRPr>
            </a:p>
          </p:txBody>
        </p:sp>
        <p:pic>
          <p:nvPicPr>
            <p:cNvPr id="6" name="Grafik 5">
              <a:extLst>
                <a:ext uri="{FF2B5EF4-FFF2-40B4-BE49-F238E27FC236}">
                  <a16:creationId xmlns:a16="http://schemas.microsoft.com/office/drawing/2014/main" xmlns="" id="{331CDD8E-4827-4ED9-A821-59084D07E89F}"/>
                </a:ext>
              </a:extLst>
            </p:cNvPr>
            <p:cNvPicPr>
              <a:picLocks noChangeAspect="1"/>
            </p:cNvPicPr>
            <p:nvPr/>
          </p:nvPicPr>
          <p:blipFill>
            <a:blip r:embed="rId4"/>
            <a:stretch>
              <a:fillRect/>
            </a:stretch>
          </p:blipFill>
          <p:spPr>
            <a:xfrm>
              <a:off x="2400809" y="2526815"/>
              <a:ext cx="1525527" cy="1525527"/>
            </a:xfrm>
            <a:prstGeom prst="rect">
              <a:avLst/>
            </a:prstGeom>
          </p:spPr>
        </p:pic>
      </p:grpSp>
      <p:grpSp>
        <p:nvGrpSpPr>
          <p:cNvPr id="49" name="Gruppieren 48">
            <a:extLst>
              <a:ext uri="{FF2B5EF4-FFF2-40B4-BE49-F238E27FC236}">
                <a16:creationId xmlns:a16="http://schemas.microsoft.com/office/drawing/2014/main" xmlns="" id="{7AA2FA32-D576-4F1F-9DC4-CA64EBD0D1FF}"/>
              </a:ext>
            </a:extLst>
          </p:cNvPr>
          <p:cNvGrpSpPr/>
          <p:nvPr/>
        </p:nvGrpSpPr>
        <p:grpSpPr>
          <a:xfrm>
            <a:off x="4255640" y="2501669"/>
            <a:ext cx="2509952" cy="3069560"/>
            <a:chOff x="4312790" y="2501669"/>
            <a:chExt cx="2509952" cy="3069560"/>
          </a:xfrm>
        </p:grpSpPr>
        <p:sp>
          <p:nvSpPr>
            <p:cNvPr id="13" name="Textfeld 12"/>
            <p:cNvSpPr txBox="1"/>
            <p:nvPr/>
          </p:nvSpPr>
          <p:spPr>
            <a:xfrm>
              <a:off x="4765342" y="4463233"/>
              <a:ext cx="2057400" cy="1107996"/>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1600" kern="0" dirty="0">
                  <a:latin typeface="Arial" charset="0"/>
                  <a:ea typeface="Arial" charset="0"/>
                  <a:cs typeface="Arial" charset="0"/>
                </a:rPr>
                <a:t>Itinerary and trip management on</a:t>
              </a:r>
              <a:br>
                <a:rPr lang="en-US" sz="1600" kern="0" dirty="0">
                  <a:latin typeface="Arial" charset="0"/>
                  <a:ea typeface="Arial" charset="0"/>
                  <a:cs typeface="Arial" charset="0"/>
                </a:rPr>
              </a:br>
              <a:r>
                <a:rPr lang="en-US" sz="1600" kern="0" dirty="0">
                  <a:latin typeface="Arial" charset="0"/>
                  <a:ea typeface="Arial" charset="0"/>
                  <a:cs typeface="Arial" charset="0"/>
                </a:rPr>
                <a:t>mobile device</a:t>
              </a:r>
            </a:p>
            <a:p>
              <a:pPr fontAlgn="base">
                <a:spcBef>
                  <a:spcPct val="50000"/>
                </a:spcBef>
                <a:spcAft>
                  <a:spcPct val="0"/>
                </a:spcAft>
                <a:buClr>
                  <a:srgbClr val="F0AB00"/>
                </a:buClr>
                <a:buSzPct val="80000"/>
              </a:pPr>
              <a:endParaRPr lang="de-DE" sz="1600" kern="0" dirty="0">
                <a:latin typeface="Arial" charset="0"/>
                <a:ea typeface="Arial" charset="0"/>
                <a:cs typeface="Arial" charset="0"/>
              </a:endParaRPr>
            </a:p>
          </p:txBody>
        </p:sp>
        <p:pic>
          <p:nvPicPr>
            <p:cNvPr id="8" name="Grafik 7">
              <a:extLst>
                <a:ext uri="{FF2B5EF4-FFF2-40B4-BE49-F238E27FC236}">
                  <a16:creationId xmlns:a16="http://schemas.microsoft.com/office/drawing/2014/main" xmlns="" id="{33758A26-C443-45B0-AB9E-8379AFF54EAD}"/>
                </a:ext>
              </a:extLst>
            </p:cNvPr>
            <p:cNvPicPr>
              <a:picLocks noChangeAspect="1"/>
            </p:cNvPicPr>
            <p:nvPr/>
          </p:nvPicPr>
          <p:blipFill>
            <a:blip r:embed="rId5"/>
            <a:stretch>
              <a:fillRect/>
            </a:stretch>
          </p:blipFill>
          <p:spPr>
            <a:xfrm>
              <a:off x="4312790" y="2501669"/>
              <a:ext cx="1575819" cy="1575819"/>
            </a:xfrm>
            <a:prstGeom prst="rect">
              <a:avLst/>
            </a:prstGeom>
          </p:spPr>
        </p:pic>
      </p:grpSp>
      <p:grpSp>
        <p:nvGrpSpPr>
          <p:cNvPr id="50" name="Gruppieren 49">
            <a:extLst>
              <a:ext uri="{FF2B5EF4-FFF2-40B4-BE49-F238E27FC236}">
                <a16:creationId xmlns:a16="http://schemas.microsoft.com/office/drawing/2014/main" xmlns="" id="{FCF358D0-3A1E-403B-BFB8-937C48819454}"/>
              </a:ext>
            </a:extLst>
          </p:cNvPr>
          <p:cNvGrpSpPr/>
          <p:nvPr/>
        </p:nvGrpSpPr>
        <p:grpSpPr>
          <a:xfrm>
            <a:off x="6217913" y="2526815"/>
            <a:ext cx="2429107" cy="2675082"/>
            <a:chOff x="6275063" y="2526815"/>
            <a:chExt cx="2429107" cy="2675082"/>
          </a:xfrm>
        </p:grpSpPr>
        <p:sp>
          <p:nvSpPr>
            <p:cNvPr id="14" name="Textfeld 13"/>
            <p:cNvSpPr txBox="1"/>
            <p:nvPr/>
          </p:nvSpPr>
          <p:spPr>
            <a:xfrm>
              <a:off x="6646770" y="4463233"/>
              <a:ext cx="2057400" cy="738664"/>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1600" kern="0" dirty="0">
                  <a:latin typeface="Arial" charset="0"/>
                  <a:ea typeface="Arial" charset="0"/>
                  <a:cs typeface="Arial" charset="0"/>
                </a:rPr>
                <a:t>Localization and communication</a:t>
              </a:r>
              <a:br>
                <a:rPr lang="en-US" sz="1600" kern="0" dirty="0">
                  <a:latin typeface="Arial" charset="0"/>
                  <a:ea typeface="Arial" charset="0"/>
                  <a:cs typeface="Arial" charset="0"/>
                </a:rPr>
              </a:br>
              <a:r>
                <a:rPr lang="en-US" sz="1600" kern="0" dirty="0">
                  <a:latin typeface="Arial" charset="0"/>
                  <a:ea typeface="Arial" charset="0"/>
                  <a:cs typeface="Arial" charset="0"/>
                </a:rPr>
                <a:t>with </a:t>
              </a:r>
              <a:r>
                <a:rPr lang="en-US" sz="1600" kern="0" dirty="0" err="1">
                  <a:latin typeface="Arial" charset="0"/>
                  <a:ea typeface="Arial" charset="0"/>
                  <a:cs typeface="Arial" charset="0"/>
                </a:rPr>
                <a:t>travellers</a:t>
              </a:r>
              <a:endParaRPr lang="en-US" sz="1600" kern="0" dirty="0">
                <a:latin typeface="Arial" charset="0"/>
                <a:ea typeface="Arial" charset="0"/>
                <a:cs typeface="Arial" charset="0"/>
              </a:endParaRPr>
            </a:p>
          </p:txBody>
        </p:sp>
        <p:pic>
          <p:nvPicPr>
            <p:cNvPr id="10" name="Grafik 9">
              <a:extLst>
                <a:ext uri="{FF2B5EF4-FFF2-40B4-BE49-F238E27FC236}">
                  <a16:creationId xmlns:a16="http://schemas.microsoft.com/office/drawing/2014/main" xmlns="" id="{E00A1B6E-DADF-431F-A7DE-410D92BE9CAB}"/>
                </a:ext>
              </a:extLst>
            </p:cNvPr>
            <p:cNvPicPr>
              <a:picLocks noChangeAspect="1"/>
            </p:cNvPicPr>
            <p:nvPr/>
          </p:nvPicPr>
          <p:blipFill>
            <a:blip r:embed="rId6"/>
            <a:stretch>
              <a:fillRect/>
            </a:stretch>
          </p:blipFill>
          <p:spPr>
            <a:xfrm>
              <a:off x="6275063" y="2526815"/>
              <a:ext cx="1525527" cy="1525527"/>
            </a:xfrm>
            <a:prstGeom prst="rect">
              <a:avLst/>
            </a:prstGeom>
          </p:spPr>
        </p:pic>
      </p:grpSp>
      <p:grpSp>
        <p:nvGrpSpPr>
          <p:cNvPr id="51" name="Gruppieren 50">
            <a:extLst>
              <a:ext uri="{FF2B5EF4-FFF2-40B4-BE49-F238E27FC236}">
                <a16:creationId xmlns:a16="http://schemas.microsoft.com/office/drawing/2014/main" xmlns="" id="{494EA6C1-D1F7-4159-9F81-FA3DFF387509}"/>
              </a:ext>
            </a:extLst>
          </p:cNvPr>
          <p:cNvGrpSpPr/>
          <p:nvPr/>
        </p:nvGrpSpPr>
        <p:grpSpPr>
          <a:xfrm>
            <a:off x="8118464" y="2501669"/>
            <a:ext cx="2497857" cy="2700228"/>
            <a:chOff x="8187044" y="2501669"/>
            <a:chExt cx="2497857" cy="2700228"/>
          </a:xfrm>
        </p:grpSpPr>
        <p:pic>
          <p:nvPicPr>
            <p:cNvPr id="19" name="Grafik 18">
              <a:extLst>
                <a:ext uri="{FF2B5EF4-FFF2-40B4-BE49-F238E27FC236}">
                  <a16:creationId xmlns:a16="http://schemas.microsoft.com/office/drawing/2014/main" xmlns="" id="{314BDAA6-EA6F-4C22-B492-739E37EE89C1}"/>
                </a:ext>
              </a:extLst>
            </p:cNvPr>
            <p:cNvPicPr>
              <a:picLocks noChangeAspect="1"/>
            </p:cNvPicPr>
            <p:nvPr/>
          </p:nvPicPr>
          <p:blipFill>
            <a:blip r:embed="rId7"/>
            <a:stretch>
              <a:fillRect/>
            </a:stretch>
          </p:blipFill>
          <p:spPr>
            <a:xfrm>
              <a:off x="8187044" y="2501669"/>
              <a:ext cx="1575819" cy="1575819"/>
            </a:xfrm>
            <a:prstGeom prst="rect">
              <a:avLst/>
            </a:prstGeom>
          </p:spPr>
        </p:pic>
        <p:sp>
          <p:nvSpPr>
            <p:cNvPr id="22" name="Textfeld 21">
              <a:extLst>
                <a:ext uri="{FF2B5EF4-FFF2-40B4-BE49-F238E27FC236}">
                  <a16:creationId xmlns:a16="http://schemas.microsoft.com/office/drawing/2014/main" xmlns="" id="{045A8F8E-E74B-4845-B3CC-845C89D1F0DF}"/>
                </a:ext>
              </a:extLst>
            </p:cNvPr>
            <p:cNvSpPr txBox="1"/>
            <p:nvPr/>
          </p:nvSpPr>
          <p:spPr>
            <a:xfrm>
              <a:off x="8627501" y="4463233"/>
              <a:ext cx="2057400" cy="738664"/>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1600" kern="0" dirty="0">
                  <a:latin typeface="Arial" charset="0"/>
                  <a:ea typeface="Arial" charset="0"/>
                  <a:cs typeface="Arial" charset="0"/>
                </a:rPr>
                <a:t>Automated</a:t>
              </a:r>
              <a:br>
                <a:rPr lang="en-US" sz="1600" kern="0" dirty="0">
                  <a:latin typeface="Arial" charset="0"/>
                  <a:ea typeface="Arial" charset="0"/>
                  <a:cs typeface="Arial" charset="0"/>
                </a:rPr>
              </a:br>
              <a:r>
                <a:rPr lang="en-US" sz="1600" kern="0" dirty="0">
                  <a:latin typeface="Arial" charset="0"/>
                  <a:ea typeface="Arial" charset="0"/>
                  <a:cs typeface="Arial" charset="0"/>
                </a:rPr>
                <a:t>expense</a:t>
              </a:r>
              <a:br>
                <a:rPr lang="en-US" sz="1600" kern="0" dirty="0">
                  <a:latin typeface="Arial" charset="0"/>
                  <a:ea typeface="Arial" charset="0"/>
                  <a:cs typeface="Arial" charset="0"/>
                </a:rPr>
              </a:br>
              <a:r>
                <a:rPr lang="en-US" sz="1600" kern="0" dirty="0">
                  <a:latin typeface="Arial" charset="0"/>
                  <a:ea typeface="Arial" charset="0"/>
                  <a:cs typeface="Arial" charset="0"/>
                </a:rPr>
                <a:t>reporting</a:t>
              </a:r>
            </a:p>
          </p:txBody>
        </p:sp>
      </p:grpSp>
      <p:grpSp>
        <p:nvGrpSpPr>
          <p:cNvPr id="52" name="Gruppieren 51">
            <a:extLst>
              <a:ext uri="{FF2B5EF4-FFF2-40B4-BE49-F238E27FC236}">
                <a16:creationId xmlns:a16="http://schemas.microsoft.com/office/drawing/2014/main" xmlns="" id="{C8B4EC46-76D1-4508-B63E-5913E7C8BB89}"/>
              </a:ext>
            </a:extLst>
          </p:cNvPr>
          <p:cNvGrpSpPr/>
          <p:nvPr/>
        </p:nvGrpSpPr>
        <p:grpSpPr>
          <a:xfrm>
            <a:off x="10046450" y="2526815"/>
            <a:ext cx="2232057" cy="2428861"/>
            <a:chOff x="10149320" y="2526815"/>
            <a:chExt cx="2232057" cy="2428861"/>
          </a:xfrm>
        </p:grpSpPr>
        <p:pic>
          <p:nvPicPr>
            <p:cNvPr id="21" name="Grafik 20">
              <a:extLst>
                <a:ext uri="{FF2B5EF4-FFF2-40B4-BE49-F238E27FC236}">
                  <a16:creationId xmlns:a16="http://schemas.microsoft.com/office/drawing/2014/main" xmlns="" id="{3C77C739-B4A4-497A-8209-94A8B52D3961}"/>
                </a:ext>
              </a:extLst>
            </p:cNvPr>
            <p:cNvPicPr>
              <a:picLocks noChangeAspect="1"/>
            </p:cNvPicPr>
            <p:nvPr/>
          </p:nvPicPr>
          <p:blipFill>
            <a:blip r:embed="rId8"/>
            <a:stretch>
              <a:fillRect/>
            </a:stretch>
          </p:blipFill>
          <p:spPr>
            <a:xfrm>
              <a:off x="10149320" y="2526815"/>
              <a:ext cx="1525527" cy="1525527"/>
            </a:xfrm>
            <a:prstGeom prst="rect">
              <a:avLst/>
            </a:prstGeom>
          </p:spPr>
        </p:pic>
        <p:sp>
          <p:nvSpPr>
            <p:cNvPr id="23" name="Textfeld 22">
              <a:extLst>
                <a:ext uri="{FF2B5EF4-FFF2-40B4-BE49-F238E27FC236}">
                  <a16:creationId xmlns:a16="http://schemas.microsoft.com/office/drawing/2014/main" xmlns="" id="{6336DFAB-C957-43A4-A63D-979891C14721}"/>
                </a:ext>
              </a:extLst>
            </p:cNvPr>
            <p:cNvSpPr txBox="1"/>
            <p:nvPr/>
          </p:nvSpPr>
          <p:spPr>
            <a:xfrm>
              <a:off x="10323977" y="4463233"/>
              <a:ext cx="2057400" cy="492443"/>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1600" kern="0" dirty="0">
                  <a:latin typeface="Arial" charset="0"/>
                  <a:ea typeface="Arial" charset="0"/>
                  <a:cs typeface="Arial" charset="0"/>
                </a:rPr>
                <a:t>Reporting and analyzation</a:t>
              </a:r>
            </a:p>
          </p:txBody>
        </p:sp>
      </p:grpSp>
      <p:cxnSp>
        <p:nvCxnSpPr>
          <p:cNvPr id="26" name="Straight Connector 4">
            <a:extLst>
              <a:ext uri="{FF2B5EF4-FFF2-40B4-BE49-F238E27FC236}">
                <a16:creationId xmlns:a16="http://schemas.microsoft.com/office/drawing/2014/main" xmlns="" id="{73EDD03F-BA91-449C-9A19-8532FA6AAC7C}"/>
              </a:ext>
            </a:extLst>
          </p:cNvPr>
          <p:cNvCxnSpPr>
            <a:cxnSpLocks/>
          </p:cNvCxnSpPr>
          <p:nvPr/>
        </p:nvCxnSpPr>
        <p:spPr>
          <a:xfrm>
            <a:off x="1989219" y="3348867"/>
            <a:ext cx="573206" cy="0"/>
          </a:xfrm>
          <a:prstGeom prst="line">
            <a:avLst/>
          </a:prstGeom>
          <a:ln w="31750" cap="rnd">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29" name="Straight Connector 4">
            <a:extLst>
              <a:ext uri="{FF2B5EF4-FFF2-40B4-BE49-F238E27FC236}">
                <a16:creationId xmlns:a16="http://schemas.microsoft.com/office/drawing/2014/main" xmlns="" id="{F9161E77-A135-4371-A947-FE3F21BCC08F}"/>
              </a:ext>
            </a:extLst>
          </p:cNvPr>
          <p:cNvCxnSpPr>
            <a:cxnSpLocks/>
          </p:cNvCxnSpPr>
          <p:nvPr/>
        </p:nvCxnSpPr>
        <p:spPr>
          <a:xfrm>
            <a:off x="3825966" y="3348867"/>
            <a:ext cx="573206" cy="0"/>
          </a:xfrm>
          <a:prstGeom prst="line">
            <a:avLst/>
          </a:prstGeom>
          <a:ln w="31750" cap="rnd">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30" name="Straight Connector 4">
            <a:extLst>
              <a:ext uri="{FF2B5EF4-FFF2-40B4-BE49-F238E27FC236}">
                <a16:creationId xmlns:a16="http://schemas.microsoft.com/office/drawing/2014/main" xmlns="" id="{C3E377B3-3DA1-4837-ACCE-2D2436D5E0AE}"/>
              </a:ext>
            </a:extLst>
          </p:cNvPr>
          <p:cNvCxnSpPr>
            <a:cxnSpLocks/>
          </p:cNvCxnSpPr>
          <p:nvPr/>
        </p:nvCxnSpPr>
        <p:spPr>
          <a:xfrm>
            <a:off x="5685539" y="3348867"/>
            <a:ext cx="573206" cy="0"/>
          </a:xfrm>
          <a:prstGeom prst="line">
            <a:avLst/>
          </a:prstGeom>
          <a:ln w="31750" cap="rnd">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31" name="Straight Connector 4">
            <a:extLst>
              <a:ext uri="{FF2B5EF4-FFF2-40B4-BE49-F238E27FC236}">
                <a16:creationId xmlns:a16="http://schemas.microsoft.com/office/drawing/2014/main" xmlns="" id="{DE7B2875-5632-434A-84C2-46E798AC5277}"/>
              </a:ext>
            </a:extLst>
          </p:cNvPr>
          <p:cNvCxnSpPr>
            <a:cxnSpLocks/>
          </p:cNvCxnSpPr>
          <p:nvPr/>
        </p:nvCxnSpPr>
        <p:spPr>
          <a:xfrm>
            <a:off x="7615774" y="3348867"/>
            <a:ext cx="573206" cy="0"/>
          </a:xfrm>
          <a:prstGeom prst="line">
            <a:avLst/>
          </a:prstGeom>
          <a:ln w="31750" cap="rnd">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32" name="Straight Connector 4">
            <a:extLst>
              <a:ext uri="{FF2B5EF4-FFF2-40B4-BE49-F238E27FC236}">
                <a16:creationId xmlns:a16="http://schemas.microsoft.com/office/drawing/2014/main" xmlns="" id="{E40A8DEF-74B8-4B8D-9074-6D76798048ED}"/>
              </a:ext>
            </a:extLst>
          </p:cNvPr>
          <p:cNvCxnSpPr>
            <a:cxnSpLocks/>
          </p:cNvCxnSpPr>
          <p:nvPr/>
        </p:nvCxnSpPr>
        <p:spPr>
          <a:xfrm>
            <a:off x="9436961" y="3348867"/>
            <a:ext cx="573206" cy="0"/>
          </a:xfrm>
          <a:prstGeom prst="line">
            <a:avLst/>
          </a:prstGeom>
          <a:ln w="31750" cap="rnd">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38" name="Rectangle 42">
            <a:extLst>
              <a:ext uri="{FF2B5EF4-FFF2-40B4-BE49-F238E27FC236}">
                <a16:creationId xmlns:a16="http://schemas.microsoft.com/office/drawing/2014/main" xmlns="" id="{810F2D8F-7CAA-40CF-8981-4A4C79BC61CC}"/>
              </a:ext>
            </a:extLst>
          </p:cNvPr>
          <p:cNvSpPr/>
          <p:nvPr/>
        </p:nvSpPr>
        <p:spPr>
          <a:xfrm>
            <a:off x="481013" y="5511150"/>
            <a:ext cx="11017250" cy="478800"/>
          </a:xfrm>
          <a:prstGeom prst="rect">
            <a:avLst/>
          </a:prstGeom>
          <a:solidFill>
            <a:schemeClr val="tx1"/>
          </a:solidFill>
          <a:ln w="28575" cap="rnd" cmpd="sng" algn="ctr">
            <a:noFill/>
            <a:prstDash val="solid"/>
          </a:ln>
          <a:effectLst>
            <a:reflection endPos="0" dir="5400000" sy="-100000" algn="bl" rotWithShape="0"/>
          </a:effectLst>
        </p:spPr>
        <p:txBody>
          <a:bodyPr lIns="0" tIns="0" rIns="0" bIns="0" rtlCol="0" anchor="ctr"/>
          <a:lstStyle/>
          <a:p>
            <a:pPr algn="ctr">
              <a:defRPr/>
            </a:pPr>
            <a:r>
              <a:rPr lang="en-US" kern="0" dirty="0">
                <a:solidFill>
                  <a:srgbClr val="FFFFFF"/>
                </a:solidFill>
                <a:cs typeface="BentonSans Light"/>
              </a:rPr>
              <a:t>P</a:t>
            </a:r>
            <a:r>
              <a:rPr lang="en-US" kern="0" dirty="0">
                <a:solidFill>
                  <a:srgbClr val="FFFFFF"/>
                </a:solidFill>
                <a:latin typeface="Arial"/>
                <a:cs typeface="BentonSans Light"/>
              </a:rPr>
              <a:t>artner Network / App </a:t>
            </a:r>
            <a:r>
              <a:rPr lang="en-US" kern="0" dirty="0">
                <a:solidFill>
                  <a:srgbClr val="FFFFFF"/>
                </a:solidFill>
                <a:cs typeface="BentonSans Light"/>
              </a:rPr>
              <a:t>C</a:t>
            </a:r>
            <a:r>
              <a:rPr lang="en-US" kern="0" dirty="0">
                <a:solidFill>
                  <a:srgbClr val="FFFFFF"/>
                </a:solidFill>
                <a:latin typeface="Arial"/>
                <a:cs typeface="BentonSans Light"/>
              </a:rPr>
              <a:t>enter</a:t>
            </a:r>
          </a:p>
        </p:txBody>
      </p:sp>
      <p:sp>
        <p:nvSpPr>
          <p:cNvPr id="39" name="Eingekerbter Richtungspfeil 95">
            <a:extLst>
              <a:ext uri="{FF2B5EF4-FFF2-40B4-BE49-F238E27FC236}">
                <a16:creationId xmlns:a16="http://schemas.microsoft.com/office/drawing/2014/main" xmlns="" id="{2F4D9269-C27A-4E39-84E0-FD93F55E9190}"/>
              </a:ext>
            </a:extLst>
          </p:cNvPr>
          <p:cNvSpPr/>
          <p:nvPr/>
        </p:nvSpPr>
        <p:spPr>
          <a:xfrm>
            <a:off x="4189638" y="1867731"/>
            <a:ext cx="3600000" cy="480000"/>
          </a:xfrm>
          <a:prstGeom prst="chevron">
            <a:avLst/>
          </a:prstGeom>
          <a:solidFill>
            <a:srgbClr val="F0AB00"/>
          </a:solidFill>
          <a:ln w="25400" cap="flat" cmpd="sng" algn="ctr">
            <a:noFill/>
            <a:prstDash val="solid"/>
          </a:ln>
          <a:effectLst/>
        </p:spPr>
        <p:txBody>
          <a:bodyPr lIns="91436" tIns="45719" rIns="91436" bIns="45719" rtlCol="0" anchor="ctr"/>
          <a:lstStyle/>
          <a:p>
            <a:pPr algn="ctr">
              <a:defRPr/>
            </a:pPr>
            <a:r>
              <a:rPr lang="de-DE" kern="0" dirty="0" err="1">
                <a:solidFill>
                  <a:srgbClr val="FFFFFF"/>
                </a:solidFill>
                <a:cs typeface="BentonSans Bold"/>
              </a:rPr>
              <a:t>E</a:t>
            </a:r>
            <a:r>
              <a:rPr lang="de-DE" sz="2100" kern="0" dirty="0" err="1">
                <a:solidFill>
                  <a:srgbClr val="FFFFFF"/>
                </a:solidFill>
                <a:latin typeface="Arial"/>
                <a:cs typeface="BentonSans Bold"/>
              </a:rPr>
              <a:t>xpense</a:t>
            </a:r>
            <a:endParaRPr lang="de-DE" sz="2100" kern="0" dirty="0">
              <a:solidFill>
                <a:srgbClr val="FFFFFF"/>
              </a:solidFill>
              <a:latin typeface="Arial"/>
              <a:cs typeface="BentonSans Bold"/>
            </a:endParaRPr>
          </a:p>
        </p:txBody>
      </p:sp>
      <p:sp>
        <p:nvSpPr>
          <p:cNvPr id="40" name="Eingekerbter Richtungspfeil 96">
            <a:extLst>
              <a:ext uri="{FF2B5EF4-FFF2-40B4-BE49-F238E27FC236}">
                <a16:creationId xmlns:a16="http://schemas.microsoft.com/office/drawing/2014/main" xmlns="" id="{59240FB2-31EA-47E9-BF26-1A6D0775AAF9}"/>
              </a:ext>
            </a:extLst>
          </p:cNvPr>
          <p:cNvSpPr/>
          <p:nvPr/>
        </p:nvSpPr>
        <p:spPr>
          <a:xfrm>
            <a:off x="7898263" y="1867731"/>
            <a:ext cx="3600000" cy="478800"/>
          </a:xfrm>
          <a:prstGeom prst="chevron">
            <a:avLst/>
          </a:prstGeom>
          <a:solidFill>
            <a:srgbClr val="F0AB00"/>
          </a:solidFill>
          <a:ln w="25400" cap="flat" cmpd="sng" algn="ctr">
            <a:noFill/>
            <a:prstDash val="solid"/>
          </a:ln>
          <a:effectLst/>
        </p:spPr>
        <p:txBody>
          <a:bodyPr lIns="91436" tIns="45719" rIns="91436" bIns="45719" rtlCol="0" anchor="ctr"/>
          <a:lstStyle/>
          <a:p>
            <a:pPr algn="ctr">
              <a:defRPr/>
            </a:pPr>
            <a:r>
              <a:rPr lang="de-DE" kern="0" dirty="0" err="1">
                <a:solidFill>
                  <a:srgbClr val="FFFFFF"/>
                </a:solidFill>
                <a:cs typeface="BentonSans Bold"/>
              </a:rPr>
              <a:t>A</a:t>
            </a:r>
            <a:r>
              <a:rPr lang="de-DE" sz="2100" kern="0" dirty="0" err="1">
                <a:solidFill>
                  <a:srgbClr val="FFFFFF"/>
                </a:solidFill>
                <a:latin typeface="Arial"/>
                <a:cs typeface="BentonSans Bold"/>
              </a:rPr>
              <a:t>nalyze</a:t>
            </a:r>
            <a:endParaRPr lang="de-DE" sz="2100" kern="0" dirty="0">
              <a:solidFill>
                <a:srgbClr val="FFFFFF"/>
              </a:solidFill>
              <a:latin typeface="Arial"/>
              <a:cs typeface="BentonSans Bold"/>
            </a:endParaRPr>
          </a:p>
        </p:txBody>
      </p:sp>
      <p:sp>
        <p:nvSpPr>
          <p:cNvPr id="41" name="Richtungspfeil 97">
            <a:extLst>
              <a:ext uri="{FF2B5EF4-FFF2-40B4-BE49-F238E27FC236}">
                <a16:creationId xmlns:a16="http://schemas.microsoft.com/office/drawing/2014/main" xmlns="" id="{B2894F95-DDE2-45E6-A643-4B39D27ABFCF}"/>
              </a:ext>
            </a:extLst>
          </p:cNvPr>
          <p:cNvSpPr/>
          <p:nvPr/>
        </p:nvSpPr>
        <p:spPr>
          <a:xfrm>
            <a:off x="481013" y="1867731"/>
            <a:ext cx="3600000" cy="480000"/>
          </a:xfrm>
          <a:prstGeom prst="homePlate">
            <a:avLst/>
          </a:prstGeom>
          <a:solidFill>
            <a:srgbClr val="F0AB00"/>
          </a:solidFill>
          <a:ln w="9525" cap="flat" cmpd="sng" algn="ctr">
            <a:noFill/>
            <a:prstDash val="solid"/>
          </a:ln>
          <a:effectLst/>
        </p:spPr>
        <p:txBody>
          <a:bodyPr lIns="121899" tIns="60949" rIns="121899" bIns="60949" rtlCol="0" anchor="ctr"/>
          <a:lstStyle/>
          <a:p>
            <a:pPr algn="ctr">
              <a:defRPr/>
            </a:pPr>
            <a:r>
              <a:rPr lang="de-DE" kern="0" dirty="0">
                <a:solidFill>
                  <a:srgbClr val="FFFFFF"/>
                </a:solidFill>
                <a:cs typeface="BentonSans Bold"/>
              </a:rPr>
              <a:t>P</a:t>
            </a:r>
            <a:r>
              <a:rPr lang="de-DE" sz="2100" kern="0" dirty="0">
                <a:solidFill>
                  <a:srgbClr val="FFFFFF"/>
                </a:solidFill>
                <a:latin typeface="Arial"/>
                <a:cs typeface="BentonSans Bold"/>
              </a:rPr>
              <a:t>lan, </a:t>
            </a:r>
            <a:r>
              <a:rPr lang="de-DE" sz="2100" kern="0" dirty="0" err="1">
                <a:solidFill>
                  <a:srgbClr val="FFFFFF"/>
                </a:solidFill>
                <a:latin typeface="Arial"/>
                <a:cs typeface="BentonSans Bold"/>
              </a:rPr>
              <a:t>book</a:t>
            </a:r>
            <a:r>
              <a:rPr lang="de-DE" sz="2100" kern="0" dirty="0">
                <a:solidFill>
                  <a:srgbClr val="FFFFFF"/>
                </a:solidFill>
                <a:latin typeface="Arial"/>
                <a:cs typeface="BentonSans Bold"/>
              </a:rPr>
              <a:t>, </a:t>
            </a:r>
            <a:r>
              <a:rPr lang="de-DE" sz="2100" kern="0" dirty="0" err="1">
                <a:solidFill>
                  <a:srgbClr val="FFFFFF"/>
                </a:solidFill>
                <a:latin typeface="Arial"/>
                <a:cs typeface="BentonSans Bold"/>
              </a:rPr>
              <a:t>travel</a:t>
            </a:r>
            <a:endParaRPr lang="de-DE" sz="2100" kern="0" dirty="0">
              <a:solidFill>
                <a:srgbClr val="FFFFFF"/>
              </a:solidFill>
              <a:latin typeface="Arial"/>
              <a:cs typeface="BentonSans Bold"/>
            </a:endParaRPr>
          </a:p>
        </p:txBody>
      </p:sp>
    </p:spTree>
    <p:extLst>
      <p:ext uri="{BB962C8B-B14F-4D97-AF65-F5344CB8AC3E}">
        <p14:creationId xmlns:p14="http://schemas.microsoft.com/office/powerpoint/2010/main" val="7534517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04001" y="1152000"/>
            <a:ext cx="11186476" cy="369332"/>
          </a:xfrm>
        </p:spPr>
        <p:txBody>
          <a:bodyPr/>
          <a:lstStyle/>
          <a:p>
            <a:r>
              <a:rPr lang="en-US" b="1" dirty="0"/>
              <a:t>What’s in for You as an SAP Customer? </a:t>
            </a:r>
            <a:endParaRPr lang="de-DE" b="1" dirty="0"/>
          </a:p>
        </p:txBody>
      </p:sp>
      <p:pic>
        <p:nvPicPr>
          <p:cNvPr id="5" name="Bild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89687" y="2497315"/>
            <a:ext cx="2083906" cy="2083906"/>
          </a:xfrm>
          <a:prstGeom prst="rect">
            <a:avLst/>
          </a:prstGeom>
        </p:spPr>
      </p:pic>
      <p:pic>
        <p:nvPicPr>
          <p:cNvPr id="6" name="Bild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59313" y="2428614"/>
            <a:ext cx="2152607" cy="2152607"/>
          </a:xfrm>
          <a:prstGeom prst="rect">
            <a:avLst/>
          </a:prstGeom>
        </p:spPr>
      </p:pic>
      <p:pic>
        <p:nvPicPr>
          <p:cNvPr id="4" name="Bild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28939" y="2428613"/>
            <a:ext cx="2152607" cy="2152607"/>
          </a:xfrm>
          <a:prstGeom prst="rect">
            <a:avLst/>
          </a:prstGeom>
        </p:spPr>
      </p:pic>
      <p:sp>
        <p:nvSpPr>
          <p:cNvPr id="7" name="Textfeld 10"/>
          <p:cNvSpPr txBox="1"/>
          <p:nvPr/>
        </p:nvSpPr>
        <p:spPr>
          <a:xfrm>
            <a:off x="1407686" y="4604716"/>
            <a:ext cx="2298681" cy="984885"/>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de-DE" sz="1600" kern="0" dirty="0" err="1">
                <a:latin typeface="Arial" charset="0"/>
                <a:ea typeface="Arial" charset="0"/>
                <a:cs typeface="Arial" charset="0"/>
              </a:rPr>
              <a:t>Perfect</a:t>
            </a:r>
            <a:r>
              <a:rPr lang="de-DE" sz="1600" kern="0" dirty="0">
                <a:latin typeface="Arial" charset="0"/>
                <a:ea typeface="Arial" charset="0"/>
                <a:cs typeface="Arial" charset="0"/>
              </a:rPr>
              <a:t> Start </a:t>
            </a:r>
            <a:r>
              <a:rPr lang="de-DE" sz="1600" kern="0" dirty="0" err="1">
                <a:latin typeface="Arial" charset="0"/>
                <a:ea typeface="Arial" charset="0"/>
                <a:cs typeface="Arial" charset="0"/>
              </a:rPr>
              <a:t>into</a:t>
            </a:r>
            <a:r>
              <a:rPr lang="de-DE" sz="1600" kern="0" dirty="0">
                <a:latin typeface="Arial" charset="0"/>
                <a:ea typeface="Arial" charset="0"/>
                <a:cs typeface="Arial" charset="0"/>
              </a:rPr>
              <a:t> </a:t>
            </a:r>
            <a:r>
              <a:rPr lang="de-DE" sz="1600" kern="0" dirty="0" err="1">
                <a:latin typeface="Arial" charset="0"/>
                <a:ea typeface="Arial" charset="0"/>
                <a:cs typeface="Arial" charset="0"/>
              </a:rPr>
              <a:t>the</a:t>
            </a:r>
            <a:r>
              <a:rPr lang="de-DE" sz="1600" kern="0" dirty="0">
                <a:latin typeface="Arial" charset="0"/>
                <a:ea typeface="Arial" charset="0"/>
                <a:cs typeface="Arial" charset="0"/>
              </a:rPr>
              <a:t> Digital Transformation – </a:t>
            </a:r>
            <a:r>
              <a:rPr lang="de-DE" sz="1600" kern="0" dirty="0" err="1">
                <a:latin typeface="Arial" charset="0"/>
                <a:ea typeface="Arial" charset="0"/>
                <a:cs typeface="Arial" charset="0"/>
              </a:rPr>
              <a:t>the</a:t>
            </a:r>
            <a:r>
              <a:rPr lang="de-DE" sz="1600" kern="0" dirty="0">
                <a:latin typeface="Arial" charset="0"/>
                <a:ea typeface="Arial" charset="0"/>
                <a:cs typeface="Arial" charset="0"/>
              </a:rPr>
              <a:t> </a:t>
            </a:r>
            <a:r>
              <a:rPr lang="de-DE" sz="1600" b="1" kern="0" dirty="0">
                <a:latin typeface="Arial" charset="0"/>
                <a:ea typeface="Arial" charset="0"/>
                <a:cs typeface="Arial" charset="0"/>
              </a:rPr>
              <a:t>Cloud Leader </a:t>
            </a:r>
            <a:r>
              <a:rPr lang="de-DE" sz="1600" kern="0" dirty="0" err="1">
                <a:latin typeface="Arial" charset="0"/>
                <a:ea typeface="Arial" charset="0"/>
                <a:cs typeface="Arial" charset="0"/>
              </a:rPr>
              <a:t>as</a:t>
            </a:r>
            <a:r>
              <a:rPr lang="de-DE" sz="1600" kern="0" dirty="0">
                <a:latin typeface="Arial" charset="0"/>
                <a:ea typeface="Arial" charset="0"/>
                <a:cs typeface="Arial" charset="0"/>
              </a:rPr>
              <a:t> </a:t>
            </a:r>
            <a:r>
              <a:rPr lang="de-DE" sz="1600" kern="0" dirty="0" err="1">
                <a:latin typeface="Arial" charset="0"/>
                <a:ea typeface="Arial" charset="0"/>
                <a:cs typeface="Arial" charset="0"/>
              </a:rPr>
              <a:t>your</a:t>
            </a:r>
            <a:r>
              <a:rPr lang="de-DE" sz="1600" kern="0" dirty="0">
                <a:latin typeface="Arial" charset="0"/>
                <a:ea typeface="Arial" charset="0"/>
                <a:cs typeface="Arial" charset="0"/>
              </a:rPr>
              <a:t> Partner </a:t>
            </a:r>
          </a:p>
        </p:txBody>
      </p:sp>
      <p:sp>
        <p:nvSpPr>
          <p:cNvPr id="8" name="Textfeld 11"/>
          <p:cNvSpPr txBox="1"/>
          <p:nvPr/>
        </p:nvSpPr>
        <p:spPr>
          <a:xfrm>
            <a:off x="4754520" y="4839336"/>
            <a:ext cx="2057400" cy="492443"/>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de-DE" sz="1600" kern="0" dirty="0" err="1">
                <a:latin typeface="Arial" charset="0"/>
                <a:ea typeface="Arial" charset="0"/>
                <a:cs typeface="Arial" charset="0"/>
              </a:rPr>
              <a:t>Natively</a:t>
            </a:r>
            <a:r>
              <a:rPr lang="de-DE" sz="1600" kern="0" dirty="0">
                <a:latin typeface="Arial" charset="0"/>
                <a:ea typeface="Arial" charset="0"/>
                <a:cs typeface="Arial" charset="0"/>
              </a:rPr>
              <a:t> </a:t>
            </a:r>
            <a:r>
              <a:rPr lang="de-DE" sz="1600" b="1" kern="0" dirty="0" err="1">
                <a:latin typeface="Arial" charset="0"/>
                <a:ea typeface="Arial" charset="0"/>
                <a:cs typeface="Arial" charset="0"/>
              </a:rPr>
              <a:t>integrated</a:t>
            </a:r>
            <a:r>
              <a:rPr lang="de-DE" sz="1600" b="1" kern="0" dirty="0">
                <a:latin typeface="Arial" charset="0"/>
                <a:ea typeface="Arial" charset="0"/>
                <a:cs typeface="Arial" charset="0"/>
              </a:rPr>
              <a:t> </a:t>
            </a:r>
            <a:r>
              <a:rPr lang="de-DE" sz="1600" kern="0" dirty="0">
                <a:latin typeface="Arial" charset="0"/>
                <a:ea typeface="Arial" charset="0"/>
                <a:cs typeface="Arial" charset="0"/>
              </a:rPr>
              <a:t>Systems</a:t>
            </a:r>
          </a:p>
        </p:txBody>
      </p:sp>
      <p:sp>
        <p:nvSpPr>
          <p:cNvPr id="9" name="Textfeld 12"/>
          <p:cNvSpPr txBox="1"/>
          <p:nvPr/>
        </p:nvSpPr>
        <p:spPr>
          <a:xfrm>
            <a:off x="8016193" y="4727826"/>
            <a:ext cx="2057400" cy="738664"/>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de-DE" sz="1600" kern="0" dirty="0">
                <a:latin typeface="Arial" charset="0"/>
                <a:ea typeface="Arial" charset="0"/>
                <a:cs typeface="Arial" charset="0"/>
              </a:rPr>
              <a:t>Open </a:t>
            </a:r>
            <a:r>
              <a:rPr lang="de-DE" sz="1600" kern="0" dirty="0" err="1">
                <a:latin typeface="Arial" charset="0"/>
                <a:ea typeface="Arial" charset="0"/>
                <a:cs typeface="Arial" charset="0"/>
              </a:rPr>
              <a:t>Platform</a:t>
            </a:r>
            <a:r>
              <a:rPr lang="de-DE" sz="1600" kern="0" dirty="0">
                <a:latin typeface="Arial" charset="0"/>
                <a:ea typeface="Arial" charset="0"/>
                <a:cs typeface="Arial" charset="0"/>
              </a:rPr>
              <a:t> </a:t>
            </a:r>
            <a:r>
              <a:rPr lang="de-DE" sz="1600" kern="0" dirty="0" err="1">
                <a:latin typeface="Arial" charset="0"/>
                <a:ea typeface="Arial" charset="0"/>
                <a:cs typeface="Arial" charset="0"/>
              </a:rPr>
              <a:t>makes</a:t>
            </a:r>
            <a:r>
              <a:rPr lang="de-DE" sz="1600" kern="0" dirty="0">
                <a:latin typeface="Arial" charset="0"/>
                <a:ea typeface="Arial" charset="0"/>
                <a:cs typeface="Arial" charset="0"/>
              </a:rPr>
              <a:t> </a:t>
            </a:r>
            <a:r>
              <a:rPr lang="de-DE" sz="1600" kern="0" dirty="0" err="1">
                <a:latin typeface="Arial" charset="0"/>
                <a:ea typeface="Arial" charset="0"/>
                <a:cs typeface="Arial" charset="0"/>
              </a:rPr>
              <a:t>your</a:t>
            </a:r>
            <a:r>
              <a:rPr lang="de-DE" sz="1600" kern="0" dirty="0">
                <a:latin typeface="Arial" charset="0"/>
                <a:ea typeface="Arial" charset="0"/>
                <a:cs typeface="Arial" charset="0"/>
              </a:rPr>
              <a:t> Investment </a:t>
            </a:r>
            <a:r>
              <a:rPr lang="de-DE" sz="1600" b="1" kern="0" dirty="0" err="1">
                <a:latin typeface="Arial" charset="0"/>
                <a:ea typeface="Arial" charset="0"/>
                <a:cs typeface="Arial" charset="0"/>
              </a:rPr>
              <a:t>future-proof</a:t>
            </a:r>
            <a:endParaRPr lang="de-DE" sz="1600" b="1" kern="0" dirty="0">
              <a:latin typeface="Arial" charset="0"/>
              <a:ea typeface="Arial" charset="0"/>
              <a:cs typeface="Arial" charset="0"/>
            </a:endParaRPr>
          </a:p>
        </p:txBody>
      </p:sp>
    </p:spTree>
    <p:extLst>
      <p:ext uri="{BB962C8B-B14F-4D97-AF65-F5344CB8AC3E}">
        <p14:creationId xmlns:p14="http://schemas.microsoft.com/office/powerpoint/2010/main" val="416450113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hlinkClick r:id="rId3" action="ppaction://hlinkfile"/>
          </p:cNvPr>
          <p:cNvPicPr>
            <a:picLocks noChangeAspect="1"/>
          </p:cNvPicPr>
          <p:nvPr/>
        </p:nvPicPr>
        <p:blipFill rotWithShape="1">
          <a:blip r:embed="rId4"/>
          <a:srcRect l="3950" t="3089" r="16238"/>
          <a:stretch/>
        </p:blipFill>
        <p:spPr>
          <a:xfrm>
            <a:off x="0" y="0"/>
            <a:ext cx="12318124" cy="6858000"/>
          </a:xfrm>
          <a:prstGeom prst="rect">
            <a:avLst/>
          </a:prstGeom>
        </p:spPr>
      </p:pic>
      <p:sp>
        <p:nvSpPr>
          <p:cNvPr id="8" name="Textfeld 9"/>
          <p:cNvSpPr txBox="1"/>
          <p:nvPr/>
        </p:nvSpPr>
        <p:spPr>
          <a:xfrm>
            <a:off x="6032117" y="3738013"/>
            <a:ext cx="5038080" cy="2031325"/>
          </a:xfrm>
          <a:prstGeom prst="rect">
            <a:avLst/>
          </a:prstGeom>
          <a:noFill/>
          <a:effectLst>
            <a:outerShdw blurRad="50800" dist="38100" dir="2700000" algn="tl" rotWithShape="0">
              <a:prstClr val="black">
                <a:alpha val="40000"/>
              </a:prstClr>
            </a:outerShdw>
          </a:effectLst>
        </p:spPr>
        <p:txBody>
          <a:bodyPr wrap="square" lIns="0" tIns="0" rIns="0" bIns="0" rtlCol="0">
            <a:spAutoFit/>
          </a:bodyPr>
          <a:lstStyle/>
          <a:p>
            <a:r>
              <a:rPr lang="de-DE" sz="2400" b="1" dirty="0">
                <a:solidFill>
                  <a:schemeClr val="bg1"/>
                </a:solidFill>
                <a:latin typeface="Arial" charset="0"/>
                <a:ea typeface="Arial" charset="0"/>
                <a:cs typeface="Arial" charset="0"/>
              </a:rPr>
              <a:t>„</a:t>
            </a:r>
            <a:r>
              <a:rPr lang="de-DE" sz="2400" b="1" dirty="0" err="1">
                <a:solidFill>
                  <a:schemeClr val="bg1"/>
                </a:solidFill>
                <a:latin typeface="Arial" charset="0"/>
                <a:ea typeface="Arial" charset="0"/>
                <a:cs typeface="Arial" charset="0"/>
              </a:rPr>
              <a:t>When</a:t>
            </a:r>
            <a:r>
              <a:rPr lang="de-DE" sz="2400" b="1" dirty="0">
                <a:solidFill>
                  <a:schemeClr val="bg1"/>
                </a:solidFill>
                <a:latin typeface="Arial" charset="0"/>
                <a:ea typeface="Arial" charset="0"/>
                <a:cs typeface="Arial" charset="0"/>
              </a:rPr>
              <a:t> </a:t>
            </a:r>
            <a:r>
              <a:rPr lang="de-DE" sz="2400" b="1" dirty="0" err="1">
                <a:solidFill>
                  <a:schemeClr val="bg1"/>
                </a:solidFill>
                <a:latin typeface="Arial" charset="0"/>
                <a:ea typeface="Arial" charset="0"/>
                <a:cs typeface="Arial" charset="0"/>
              </a:rPr>
              <a:t>it</a:t>
            </a:r>
            <a:r>
              <a:rPr lang="de-DE" sz="2400" b="1" dirty="0">
                <a:solidFill>
                  <a:schemeClr val="bg1"/>
                </a:solidFill>
                <a:latin typeface="Arial" charset="0"/>
                <a:ea typeface="Arial" charset="0"/>
                <a:cs typeface="Arial" charset="0"/>
              </a:rPr>
              <a:t> </a:t>
            </a:r>
            <a:r>
              <a:rPr lang="de-DE" sz="2400" b="1" dirty="0" err="1">
                <a:solidFill>
                  <a:schemeClr val="bg1"/>
                </a:solidFill>
                <a:latin typeface="Arial" charset="0"/>
                <a:ea typeface="Arial" charset="0"/>
                <a:cs typeface="Arial" charset="0"/>
              </a:rPr>
              <a:t>comes</a:t>
            </a:r>
            <a:r>
              <a:rPr lang="de-DE" sz="2400" b="1" dirty="0">
                <a:solidFill>
                  <a:schemeClr val="bg1"/>
                </a:solidFill>
                <a:latin typeface="Arial" charset="0"/>
                <a:ea typeface="Arial" charset="0"/>
                <a:cs typeface="Arial" charset="0"/>
              </a:rPr>
              <a:t> to </a:t>
            </a:r>
            <a:r>
              <a:rPr lang="de-DE" sz="2400" b="1" dirty="0" err="1">
                <a:solidFill>
                  <a:schemeClr val="bg1"/>
                </a:solidFill>
                <a:latin typeface="Arial" charset="0"/>
                <a:ea typeface="Arial" charset="0"/>
                <a:cs typeface="Arial" charset="0"/>
              </a:rPr>
              <a:t>expense</a:t>
            </a:r>
            <a:r>
              <a:rPr lang="de-DE" sz="2400" b="1" dirty="0">
                <a:solidFill>
                  <a:schemeClr val="bg1"/>
                </a:solidFill>
                <a:latin typeface="Arial" charset="0"/>
                <a:ea typeface="Arial" charset="0"/>
                <a:cs typeface="Arial" charset="0"/>
              </a:rPr>
              <a:t> </a:t>
            </a:r>
            <a:r>
              <a:rPr lang="de-DE" sz="2400" b="1" dirty="0" err="1">
                <a:solidFill>
                  <a:schemeClr val="bg1"/>
                </a:solidFill>
                <a:latin typeface="Arial" charset="0"/>
                <a:ea typeface="Arial" charset="0"/>
                <a:cs typeface="Arial" charset="0"/>
              </a:rPr>
              <a:t>management</a:t>
            </a:r>
            <a:r>
              <a:rPr lang="de-DE" sz="2400" b="1" dirty="0">
                <a:solidFill>
                  <a:schemeClr val="bg1"/>
                </a:solidFill>
                <a:latin typeface="Arial" charset="0"/>
                <a:ea typeface="Arial" charset="0"/>
                <a:cs typeface="Arial" charset="0"/>
              </a:rPr>
              <a:t>, on-</a:t>
            </a:r>
            <a:r>
              <a:rPr lang="de-DE" sz="2400" b="1" dirty="0" err="1">
                <a:solidFill>
                  <a:schemeClr val="bg1"/>
                </a:solidFill>
                <a:latin typeface="Arial" charset="0"/>
                <a:ea typeface="Arial" charset="0"/>
                <a:cs typeface="Arial" charset="0"/>
              </a:rPr>
              <a:t>premise</a:t>
            </a:r>
            <a:r>
              <a:rPr lang="de-DE" sz="2400" b="1" dirty="0">
                <a:solidFill>
                  <a:schemeClr val="bg1"/>
                </a:solidFill>
                <a:latin typeface="Arial" charset="0"/>
                <a:ea typeface="Arial" charset="0"/>
                <a:cs typeface="Arial" charset="0"/>
              </a:rPr>
              <a:t> </a:t>
            </a:r>
            <a:r>
              <a:rPr lang="de-DE" sz="2400" b="1" dirty="0" err="1">
                <a:solidFill>
                  <a:schemeClr val="bg1"/>
                </a:solidFill>
                <a:latin typeface="Arial" charset="0"/>
                <a:ea typeface="Arial" charset="0"/>
                <a:cs typeface="Arial" charset="0"/>
              </a:rPr>
              <a:t>is</a:t>
            </a:r>
            <a:r>
              <a:rPr lang="de-DE" sz="2400" b="1" dirty="0">
                <a:solidFill>
                  <a:schemeClr val="bg1"/>
                </a:solidFill>
                <a:latin typeface="Arial" charset="0"/>
                <a:ea typeface="Arial" charset="0"/>
                <a:cs typeface="Arial" charset="0"/>
              </a:rPr>
              <a:t> </a:t>
            </a:r>
            <a:br>
              <a:rPr lang="de-DE" sz="2400" b="1" dirty="0">
                <a:solidFill>
                  <a:schemeClr val="bg1"/>
                </a:solidFill>
                <a:latin typeface="Arial" charset="0"/>
                <a:ea typeface="Arial" charset="0"/>
                <a:cs typeface="Arial" charset="0"/>
              </a:rPr>
            </a:br>
            <a:r>
              <a:rPr lang="de-DE" sz="2400" b="1" dirty="0" err="1">
                <a:solidFill>
                  <a:schemeClr val="bg1"/>
                </a:solidFill>
                <a:latin typeface="Arial" charset="0"/>
                <a:ea typeface="Arial" charset="0"/>
                <a:cs typeface="Arial" charset="0"/>
              </a:rPr>
              <a:t>no</a:t>
            </a:r>
            <a:r>
              <a:rPr lang="de-DE" sz="2400" b="1" dirty="0">
                <a:solidFill>
                  <a:schemeClr val="bg1"/>
                </a:solidFill>
                <a:latin typeface="Arial" charset="0"/>
                <a:ea typeface="Arial" charset="0"/>
                <a:cs typeface="Arial" charset="0"/>
              </a:rPr>
              <a:t> alternative.“</a:t>
            </a:r>
          </a:p>
          <a:p>
            <a:endParaRPr lang="de-DE" sz="2400" b="1" dirty="0">
              <a:solidFill>
                <a:schemeClr val="bg1"/>
              </a:solidFill>
              <a:latin typeface="Arial" charset="0"/>
              <a:ea typeface="Arial" charset="0"/>
              <a:cs typeface="Arial" charset="0"/>
            </a:endParaRPr>
          </a:p>
          <a:p>
            <a:r>
              <a:rPr lang="de-DE" sz="1800" kern="0" dirty="0">
                <a:solidFill>
                  <a:schemeClr val="bg1"/>
                </a:solidFill>
                <a:latin typeface="Arial" charset="0"/>
                <a:ea typeface="Arial" charset="0"/>
                <a:cs typeface="Arial" charset="0"/>
              </a:rPr>
              <a:t>Jörg Dietmann</a:t>
            </a:r>
            <a:br>
              <a:rPr lang="de-DE" sz="1800" kern="0" dirty="0">
                <a:solidFill>
                  <a:schemeClr val="bg1"/>
                </a:solidFill>
                <a:latin typeface="Arial" charset="0"/>
                <a:ea typeface="Arial" charset="0"/>
                <a:cs typeface="Arial" charset="0"/>
              </a:rPr>
            </a:br>
            <a:r>
              <a:rPr lang="de-DE" sz="1800" kern="0" dirty="0">
                <a:solidFill>
                  <a:schemeClr val="bg1"/>
                </a:solidFill>
                <a:latin typeface="Arial" charset="0"/>
                <a:ea typeface="Arial" charset="0"/>
                <a:cs typeface="Arial" charset="0"/>
              </a:rPr>
              <a:t>Managing </a:t>
            </a:r>
            <a:r>
              <a:rPr lang="de-DE" sz="1800" kern="0" dirty="0" err="1">
                <a:solidFill>
                  <a:schemeClr val="bg1"/>
                </a:solidFill>
                <a:latin typeface="Arial" charset="0"/>
                <a:ea typeface="Arial" charset="0"/>
                <a:cs typeface="Arial" charset="0"/>
              </a:rPr>
              <a:t>Director</a:t>
            </a:r>
            <a:r>
              <a:rPr lang="de-DE" sz="1800" kern="0" dirty="0">
                <a:solidFill>
                  <a:schemeClr val="bg1"/>
                </a:solidFill>
                <a:latin typeface="Arial" charset="0"/>
                <a:ea typeface="Arial" charset="0"/>
                <a:cs typeface="Arial" charset="0"/>
              </a:rPr>
              <a:t>, </a:t>
            </a:r>
            <a:r>
              <a:rPr lang="de-DE" sz="1800" kern="0" dirty="0" err="1">
                <a:solidFill>
                  <a:schemeClr val="bg1"/>
                </a:solidFill>
                <a:latin typeface="Arial" charset="0"/>
                <a:ea typeface="Arial" charset="0"/>
                <a:cs typeface="Arial" charset="0"/>
              </a:rPr>
              <a:t>Allgeier</a:t>
            </a:r>
            <a:r>
              <a:rPr lang="de-DE" sz="1800" kern="0" dirty="0">
                <a:solidFill>
                  <a:schemeClr val="bg1"/>
                </a:solidFill>
                <a:latin typeface="Arial" charset="0"/>
                <a:ea typeface="Arial" charset="0"/>
                <a:cs typeface="Arial" charset="0"/>
              </a:rPr>
              <a:t> </a:t>
            </a:r>
            <a:r>
              <a:rPr lang="de-DE" sz="1800" kern="0" dirty="0" err="1">
                <a:solidFill>
                  <a:schemeClr val="bg1"/>
                </a:solidFill>
                <a:latin typeface="Arial" charset="0"/>
                <a:ea typeface="Arial" charset="0"/>
                <a:cs typeface="Arial" charset="0"/>
              </a:rPr>
              <a:t>ConsultingServices</a:t>
            </a:r>
            <a:endParaRPr lang="de-DE" sz="1800" kern="0" dirty="0">
              <a:solidFill>
                <a:schemeClr val="bg1"/>
              </a:solidFill>
              <a:latin typeface="Arial" charset="0"/>
              <a:ea typeface="Arial" charset="0"/>
              <a:cs typeface="Arial" charset="0"/>
            </a:endParaRPr>
          </a:p>
        </p:txBody>
      </p:sp>
      <p:cxnSp>
        <p:nvCxnSpPr>
          <p:cNvPr id="9" name="Gerade Verbindung 10"/>
          <p:cNvCxnSpPr/>
          <p:nvPr/>
        </p:nvCxnSpPr>
        <p:spPr>
          <a:xfrm>
            <a:off x="5894018" y="3794909"/>
            <a:ext cx="4739" cy="1910106"/>
          </a:xfrm>
          <a:prstGeom prst="line">
            <a:avLst/>
          </a:prstGeom>
          <a:ln w="50800">
            <a:solidFill>
              <a:schemeClr val="bg1"/>
            </a:solidFill>
            <a:headEnd type="none" w="med" len="med"/>
            <a:tailEnd type="none" w="med" len="med"/>
          </a:ln>
          <a:effectLst>
            <a:outerShdw blurRad="50800" dist="38100" dir="2700000" algn="tl" rotWithShape="0">
              <a:prstClr val="black">
                <a:alpha val="40000"/>
              </a:prstClr>
            </a:outerShdw>
          </a:effectLst>
          <a:scene3d>
            <a:camera prst="orthographicFront"/>
            <a:lightRig rig="threePt" dir="t"/>
          </a:scene3d>
          <a:sp3d>
            <a:bevelT w="0" h="0"/>
            <a:contourClr>
              <a:schemeClr val="bg1"/>
            </a:contourClr>
          </a:sp3d>
        </p:spPr>
        <p:style>
          <a:lnRef idx="1">
            <a:schemeClr val="accent1"/>
          </a:lnRef>
          <a:fillRef idx="0">
            <a:schemeClr val="accent1"/>
          </a:fillRef>
          <a:effectRef idx="0">
            <a:schemeClr val="accent1"/>
          </a:effectRef>
          <a:fontRef idx="minor">
            <a:schemeClr val="tx1"/>
          </a:fontRef>
        </p:style>
      </p:cxnSp>
      <p:sp>
        <p:nvSpPr>
          <p:cNvPr id="2" name="Isosceles Triangle 1">
            <a:hlinkClick r:id="rId3" action="ppaction://hlinkfile"/>
          </p:cNvPr>
          <p:cNvSpPr/>
          <p:nvPr/>
        </p:nvSpPr>
        <p:spPr bwMode="gray">
          <a:xfrm rot="5400000">
            <a:off x="7420675" y="2755392"/>
            <a:ext cx="459609" cy="426720"/>
          </a:xfrm>
          <a:prstGeom prst="triangle">
            <a:avLst>
              <a:gd name="adj" fmla="val 47347"/>
            </a:avLst>
          </a:prstGeom>
          <a:solidFill>
            <a:schemeClr val="accent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de-DE" sz="18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3" name="Oval 2">
            <a:hlinkClick r:id="rId3" action="ppaction://hlinkfile"/>
          </p:cNvPr>
          <p:cNvSpPr/>
          <p:nvPr/>
        </p:nvSpPr>
        <p:spPr bwMode="gray">
          <a:xfrm>
            <a:off x="7034784" y="2438400"/>
            <a:ext cx="1060704" cy="1036320"/>
          </a:xfrm>
          <a:prstGeom prst="ellipse">
            <a:avLst/>
          </a:prstGeom>
          <a:noFill/>
          <a:ln w="6350" algn="ctr">
            <a:solidFill>
              <a:schemeClr val="accent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de-DE" sz="1800" b="0" i="0" u="none" strike="noStrike" kern="0" cap="none" spc="0" normalizeH="0" baseline="0" noProof="0" dirty="0" err="1">
              <a:ln>
                <a:noFill/>
              </a:ln>
              <a:effectLst/>
              <a:uLnTx/>
              <a:uFillTx/>
              <a:ea typeface="Arial Unicode MS" pitchFamily="34" charset="-128"/>
              <a:cs typeface="Arial Unicode MS" pitchFamily="34" charset="-128"/>
            </a:endParaRPr>
          </a:p>
        </p:txBody>
      </p:sp>
    </p:spTree>
    <p:extLst>
      <p:ext uri="{BB962C8B-B14F-4D97-AF65-F5344CB8AC3E}">
        <p14:creationId xmlns:p14="http://schemas.microsoft.com/office/powerpoint/2010/main" val="42752166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a:latin typeface="Arial" panose="020B0604020202020204" pitchFamily="34" charset="0"/>
                <a:ea typeface="BentonSans Medium" charset="0"/>
                <a:cs typeface="Arial" panose="020B0604020202020204" pitchFamily="34" charset="0"/>
              </a:rPr>
              <a:t>The World </a:t>
            </a:r>
            <a:r>
              <a:rPr lang="en-US" b="1" dirty="0" smtClean="0">
                <a:latin typeface="Arial" panose="020B0604020202020204" pitchFamily="34" charset="0"/>
                <a:ea typeface="BentonSans Medium" charset="0"/>
                <a:cs typeface="Arial" panose="020B0604020202020204" pitchFamily="34" charset="0"/>
              </a:rPr>
              <a:t>We </a:t>
            </a:r>
            <a:r>
              <a:rPr lang="en-US" b="1" dirty="0">
                <a:latin typeface="Arial" panose="020B0604020202020204" pitchFamily="34" charset="0"/>
                <a:ea typeface="BentonSans Medium" charset="0"/>
                <a:cs typeface="Arial" panose="020B0604020202020204" pitchFamily="34" charset="0"/>
              </a:rPr>
              <a:t>Live in is </a:t>
            </a:r>
            <a:r>
              <a:rPr lang="en-US" b="1" dirty="0">
                <a:solidFill>
                  <a:srgbClr val="F0AB00"/>
                </a:solidFill>
                <a:latin typeface="Arial" panose="020B0604020202020204" pitchFamily="34" charset="0"/>
                <a:ea typeface="BentonSans Medium" charset="0"/>
                <a:cs typeface="Arial" panose="020B0604020202020204" pitchFamily="34" charset="0"/>
              </a:rPr>
              <a:t>Changing</a:t>
            </a:r>
          </a:p>
        </p:txBody>
      </p:sp>
    </p:spTree>
    <p:extLst>
      <p:ext uri="{BB962C8B-B14F-4D97-AF65-F5344CB8AC3E}">
        <p14:creationId xmlns:p14="http://schemas.microsoft.com/office/powerpoint/2010/main" val="79920503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ildplatzhalter 1"/>
          <p:cNvPicPr>
            <a:picLocks noGrp="1" noChangeAspect="1"/>
          </p:cNvPicPr>
          <p:nvPr>
            <p:ph type="pic" sz="quarter" idx="10"/>
          </p:nvPr>
        </p:nvPicPr>
        <p:blipFill>
          <a:blip r:embed="rId3" cstate="print">
            <a:extLst>
              <a:ext uri="{28A0092B-C50C-407E-A947-70E740481C1C}">
                <a14:useLocalDpi xmlns:a14="http://schemas.microsoft.com/office/drawing/2010/main"/>
              </a:ext>
            </a:extLst>
          </a:blip>
          <a:srcRect/>
          <a:stretch>
            <a:fillRect/>
          </a:stretch>
        </p:blipFill>
        <p:spPr>
          <a:xfrm>
            <a:off x="0" y="0"/>
            <a:ext cx="12195175" cy="6858000"/>
          </a:xfrm>
        </p:spPr>
      </p:pic>
      <p:sp>
        <p:nvSpPr>
          <p:cNvPr id="10" name="Textfeld 9"/>
          <p:cNvSpPr txBox="1"/>
          <p:nvPr/>
        </p:nvSpPr>
        <p:spPr>
          <a:xfrm>
            <a:off x="1113274" y="1963020"/>
            <a:ext cx="5173196" cy="1692771"/>
          </a:xfrm>
          <a:prstGeom prst="rect">
            <a:avLst/>
          </a:prstGeom>
          <a:noFill/>
          <a:effectLst>
            <a:outerShdw blurRad="50800" dist="38100" dir="2700000" algn="tl" rotWithShape="0">
              <a:prstClr val="black">
                <a:alpha val="40000"/>
              </a:prstClr>
            </a:outerShdw>
          </a:effectLst>
        </p:spPr>
        <p:txBody>
          <a:bodyPr wrap="square" lIns="0" tIns="0" rIns="0" bIns="0" rtlCol="0">
            <a:spAutoFit/>
          </a:bodyPr>
          <a:lstStyle/>
          <a:p>
            <a:r>
              <a:rPr lang="en-US" sz="3600" b="1" dirty="0">
                <a:solidFill>
                  <a:schemeClr val="bg1"/>
                </a:solidFill>
                <a:latin typeface="Arial" charset="0"/>
                <a:ea typeface="Arial" charset="0"/>
                <a:cs typeface="Arial" charset="0"/>
              </a:rPr>
              <a:t>THE FIRST-CLASS EXPERIENCE IN T&amp;E</a:t>
            </a:r>
            <a:r>
              <a:rPr lang="en-US" sz="4400" b="1" dirty="0">
                <a:solidFill>
                  <a:schemeClr val="bg1"/>
                </a:solidFill>
                <a:latin typeface="Arial" charset="0"/>
                <a:ea typeface="Arial" charset="0"/>
                <a:cs typeface="Arial" charset="0"/>
              </a:rPr>
              <a:t/>
            </a:r>
            <a:br>
              <a:rPr lang="en-US" sz="4400" b="1" dirty="0">
                <a:solidFill>
                  <a:schemeClr val="bg1"/>
                </a:solidFill>
                <a:latin typeface="Arial" charset="0"/>
                <a:ea typeface="Arial" charset="0"/>
                <a:cs typeface="Arial" charset="0"/>
              </a:rPr>
            </a:br>
            <a:r>
              <a:rPr lang="en-US" sz="200" b="1" dirty="0">
                <a:solidFill>
                  <a:schemeClr val="bg1"/>
                </a:solidFill>
                <a:latin typeface="Arial" charset="0"/>
                <a:ea typeface="Arial" charset="0"/>
                <a:cs typeface="Arial" charset="0"/>
              </a:rPr>
              <a:t/>
            </a:r>
            <a:br>
              <a:rPr lang="en-US" sz="200" b="1" dirty="0">
                <a:solidFill>
                  <a:schemeClr val="bg1"/>
                </a:solidFill>
                <a:latin typeface="Arial" charset="0"/>
                <a:ea typeface="Arial" charset="0"/>
                <a:cs typeface="Arial" charset="0"/>
              </a:rPr>
            </a:br>
            <a:r>
              <a:rPr lang="de-DE" sz="1800" b="1" dirty="0">
                <a:solidFill>
                  <a:schemeClr val="bg1"/>
                </a:solidFill>
                <a:latin typeface="Arial" charset="0"/>
                <a:ea typeface="Arial" charset="0"/>
                <a:cs typeface="Arial" charset="0"/>
              </a:rPr>
              <a:t>Bring SAP </a:t>
            </a:r>
            <a:r>
              <a:rPr lang="de-DE" sz="1800" b="1" dirty="0" err="1">
                <a:solidFill>
                  <a:schemeClr val="bg1"/>
                </a:solidFill>
                <a:latin typeface="Arial" charset="0"/>
                <a:ea typeface="Arial" charset="0"/>
                <a:cs typeface="Arial" charset="0"/>
              </a:rPr>
              <a:t>Concur</a:t>
            </a:r>
            <a:r>
              <a:rPr lang="de-DE" sz="1800" b="1" dirty="0">
                <a:solidFill>
                  <a:schemeClr val="bg1"/>
                </a:solidFill>
                <a:latin typeface="Arial" charset="0"/>
                <a:ea typeface="Arial" charset="0"/>
                <a:cs typeface="Arial" charset="0"/>
              </a:rPr>
              <a:t> into your business, and experience SAP’s full potential.</a:t>
            </a:r>
            <a:endParaRPr lang="de-DE" sz="1800" b="1" kern="0" dirty="0">
              <a:solidFill>
                <a:schemeClr val="bg1"/>
              </a:solidFill>
              <a:latin typeface="Arial" charset="0"/>
              <a:ea typeface="Arial" charset="0"/>
              <a:cs typeface="Arial" charset="0"/>
            </a:endParaRPr>
          </a:p>
        </p:txBody>
      </p:sp>
      <p:cxnSp>
        <p:nvCxnSpPr>
          <p:cNvPr id="11" name="Gerade Verbindung 10"/>
          <p:cNvCxnSpPr/>
          <p:nvPr/>
        </p:nvCxnSpPr>
        <p:spPr>
          <a:xfrm>
            <a:off x="975175" y="1999596"/>
            <a:ext cx="185" cy="1656195"/>
          </a:xfrm>
          <a:prstGeom prst="line">
            <a:avLst/>
          </a:prstGeom>
          <a:ln w="50800">
            <a:solidFill>
              <a:schemeClr val="bg1"/>
            </a:solidFill>
            <a:headEnd type="none" w="med" len="med"/>
            <a:tailEnd type="none" w="med" len="med"/>
          </a:ln>
          <a:effectLst>
            <a:outerShdw blurRad="50800" dist="38100" dir="2700000" algn="tl" rotWithShape="0">
              <a:prstClr val="black">
                <a:alpha val="40000"/>
              </a:prstClr>
            </a:outerShdw>
          </a:effectLst>
          <a:scene3d>
            <a:camera prst="orthographicFront"/>
            <a:lightRig rig="threePt" dir="t"/>
          </a:scene3d>
          <a:sp3d>
            <a:bevelT w="0" h="0"/>
            <a:contourClr>
              <a:schemeClr val="bg1"/>
            </a:contourClr>
          </a:sp3d>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0581331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Contact information:</a:t>
            </a:r>
          </a:p>
          <a:p>
            <a:pPr lvl="1"/>
            <a:r>
              <a:rPr lang="en-US" dirty="0" err="1"/>
              <a:t>tbd</a:t>
            </a:r>
            <a:endParaRPr lang="en-US" dirty="0"/>
          </a:p>
          <a:p>
            <a:pPr lvl="1"/>
            <a:r>
              <a:rPr lang="en-US" dirty="0" err="1"/>
              <a:t>tbd</a:t>
            </a:r>
            <a:endParaRPr lang="en-US" dirty="0"/>
          </a:p>
          <a:p>
            <a:pPr lvl="1"/>
            <a:endParaRPr lang="en-US" dirty="0"/>
          </a:p>
          <a:p>
            <a:pPr lvl="1"/>
            <a:r>
              <a:rPr lang="en-US" dirty="0" err="1"/>
              <a:t>tbd@sap.com</a:t>
            </a:r>
            <a:endParaRPr lang="en-US" dirty="0"/>
          </a:p>
          <a:p>
            <a:endParaRPr lang="en-US" dirty="0"/>
          </a:p>
        </p:txBody>
      </p:sp>
      <p:sp>
        <p:nvSpPr>
          <p:cNvPr id="5" name="Title 1"/>
          <p:cNvSpPr>
            <a:spLocks noGrp="1"/>
          </p:cNvSpPr>
          <p:nvPr>
            <p:ph type="ctrTitle"/>
          </p:nvPr>
        </p:nvSpPr>
        <p:spPr>
          <a:xfrm>
            <a:off x="504000" y="1467009"/>
            <a:ext cx="5328000" cy="923116"/>
          </a:xfrm>
        </p:spPr>
        <p:txBody>
          <a:bodyPr/>
          <a:lstStyle/>
          <a:p>
            <a:r>
              <a:rPr lang="en-US" b="1" dirty="0">
                <a:latin typeface="Arial" charset="0"/>
              </a:rPr>
              <a:t>Thank you.</a:t>
            </a:r>
          </a:p>
        </p:txBody>
      </p:sp>
    </p:spTree>
    <p:extLst>
      <p:ext uri="{BB962C8B-B14F-4D97-AF65-F5344CB8AC3E}">
        <p14:creationId xmlns:p14="http://schemas.microsoft.com/office/powerpoint/2010/main" val="18818512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Bild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85073" y="2388570"/>
            <a:ext cx="2467786" cy="1646366"/>
          </a:xfrm>
          <a:prstGeom prst="rect">
            <a:avLst/>
          </a:prstGeom>
        </p:spPr>
      </p:pic>
      <p:sp>
        <p:nvSpPr>
          <p:cNvPr id="24" name="Title 23"/>
          <p:cNvSpPr>
            <a:spLocks noGrp="1"/>
          </p:cNvSpPr>
          <p:nvPr>
            <p:ph type="title"/>
          </p:nvPr>
        </p:nvSpPr>
        <p:spPr>
          <a:xfrm>
            <a:off x="504001" y="919250"/>
            <a:ext cx="11186476" cy="969496"/>
          </a:xfrm>
        </p:spPr>
        <p:txBody>
          <a:bodyPr/>
          <a:lstStyle/>
          <a:p>
            <a:pPr>
              <a:lnSpc>
                <a:spcPct val="150000"/>
              </a:lnSpc>
            </a:pPr>
            <a:r>
              <a:rPr lang="en-US" b="1" dirty="0"/>
              <a:t>Digital Transformation: </a:t>
            </a:r>
            <a:r>
              <a:rPr lang="en-US" dirty="0"/>
              <a:t/>
            </a:r>
            <a:br>
              <a:rPr lang="en-US" dirty="0"/>
            </a:br>
            <a:r>
              <a:rPr lang="en-US" sz="1800" dirty="0"/>
              <a:t>No Exception for the Travel and Expense Management</a:t>
            </a:r>
          </a:p>
        </p:txBody>
      </p:sp>
      <p:sp>
        <p:nvSpPr>
          <p:cNvPr id="4" name="Textfeld 3"/>
          <p:cNvSpPr txBox="1"/>
          <p:nvPr/>
        </p:nvSpPr>
        <p:spPr>
          <a:xfrm>
            <a:off x="3581992" y="4241032"/>
            <a:ext cx="985651" cy="215444"/>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de-DE" sz="1400" kern="0" dirty="0">
                <a:latin typeface="Arial" charset="0"/>
                <a:ea typeface="Arial" charset="0"/>
                <a:cs typeface="Arial" charset="0"/>
              </a:rPr>
              <a:t>1997</a:t>
            </a:r>
          </a:p>
        </p:txBody>
      </p:sp>
      <p:sp>
        <p:nvSpPr>
          <p:cNvPr id="6" name="Textfeld 5"/>
          <p:cNvSpPr txBox="1"/>
          <p:nvPr/>
        </p:nvSpPr>
        <p:spPr>
          <a:xfrm>
            <a:off x="6224817" y="4241032"/>
            <a:ext cx="985651" cy="215444"/>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de-DE" sz="1400" kern="0" dirty="0">
                <a:latin typeface="BentonSans" charset="0"/>
                <a:ea typeface="BentonSans" charset="0"/>
                <a:cs typeface="BentonSans" charset="0"/>
              </a:rPr>
              <a:t>2007</a:t>
            </a:r>
          </a:p>
        </p:txBody>
      </p:sp>
      <p:sp>
        <p:nvSpPr>
          <p:cNvPr id="7" name="Textfeld 6"/>
          <p:cNvSpPr txBox="1"/>
          <p:nvPr/>
        </p:nvSpPr>
        <p:spPr>
          <a:xfrm>
            <a:off x="8008727" y="4241032"/>
            <a:ext cx="556375" cy="215444"/>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de-DE" sz="1400" kern="0" dirty="0">
                <a:latin typeface="Arial" charset="0"/>
                <a:ea typeface="Arial" charset="0"/>
                <a:cs typeface="Arial" charset="0"/>
              </a:rPr>
              <a:t>2009</a:t>
            </a:r>
          </a:p>
        </p:txBody>
      </p:sp>
      <p:pic>
        <p:nvPicPr>
          <p:cNvPr id="8" name="Bild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94757" y="3460788"/>
            <a:ext cx="1994009" cy="564709"/>
          </a:xfrm>
          <a:prstGeom prst="rect">
            <a:avLst/>
          </a:prstGeom>
        </p:spPr>
      </p:pic>
      <p:pic>
        <p:nvPicPr>
          <p:cNvPr id="9" name="Bild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49166" y="3564573"/>
            <a:ext cx="1647941" cy="351011"/>
          </a:xfrm>
          <a:prstGeom prst="rect">
            <a:avLst/>
          </a:prstGeom>
        </p:spPr>
      </p:pic>
      <p:sp>
        <p:nvSpPr>
          <p:cNvPr id="13" name="Textfeld 12"/>
          <p:cNvSpPr txBox="1"/>
          <p:nvPr/>
        </p:nvSpPr>
        <p:spPr>
          <a:xfrm>
            <a:off x="9022579" y="5695406"/>
            <a:ext cx="985651" cy="215444"/>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de-DE" sz="1400" kern="0" dirty="0">
                <a:latin typeface="Arial" charset="0"/>
                <a:ea typeface="Arial" charset="0"/>
                <a:cs typeface="Arial" charset="0"/>
              </a:rPr>
              <a:t>2017</a:t>
            </a:r>
          </a:p>
        </p:txBody>
      </p:sp>
      <p:sp>
        <p:nvSpPr>
          <p:cNvPr id="14" name="Textfeld 13"/>
          <p:cNvSpPr txBox="1"/>
          <p:nvPr/>
        </p:nvSpPr>
        <p:spPr>
          <a:xfrm>
            <a:off x="1757994" y="5695406"/>
            <a:ext cx="896046" cy="215444"/>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de-DE" sz="1400" kern="0" dirty="0">
                <a:latin typeface="Arial" charset="0"/>
                <a:ea typeface="Arial" charset="0"/>
                <a:cs typeface="Arial" charset="0"/>
              </a:rPr>
              <a:t>1990</a:t>
            </a:r>
          </a:p>
        </p:txBody>
      </p:sp>
      <p:cxnSp>
        <p:nvCxnSpPr>
          <p:cNvPr id="3" name="Gerade Verbindung 2"/>
          <p:cNvCxnSpPr/>
          <p:nvPr/>
        </p:nvCxnSpPr>
        <p:spPr>
          <a:xfrm flipV="1">
            <a:off x="2299568" y="5796223"/>
            <a:ext cx="6560289" cy="10632"/>
          </a:xfrm>
          <a:prstGeom prst="line">
            <a:avLst/>
          </a:prstGeom>
          <a:ln w="9525" cap="rnd">
            <a:solidFill>
              <a:schemeClr val="tx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5" name="Straight Connector 16"/>
          <p:cNvCxnSpPr/>
          <p:nvPr/>
        </p:nvCxnSpPr>
        <p:spPr>
          <a:xfrm>
            <a:off x="3435468" y="4297680"/>
            <a:ext cx="14103" cy="1498543"/>
          </a:xfrm>
          <a:prstGeom prst="line">
            <a:avLst/>
          </a:prstGeom>
          <a:ln w="9525">
            <a:solidFill>
              <a:schemeClr val="tx1"/>
            </a:solidFill>
            <a:headEnd type="oval" w="med" len="med"/>
            <a:tailEnd w="med" len="med"/>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4344696" y="4929447"/>
            <a:ext cx="7051" cy="866776"/>
          </a:xfrm>
          <a:prstGeom prst="line">
            <a:avLst/>
          </a:prstGeom>
          <a:ln w="9525">
            <a:solidFill>
              <a:schemeClr val="tx1"/>
            </a:solidFill>
            <a:headEnd type="oval" w="med" len="med"/>
            <a:tailEnd w="med" len="med"/>
          </a:ln>
        </p:spPr>
        <p:style>
          <a:lnRef idx="1">
            <a:schemeClr val="accent1"/>
          </a:lnRef>
          <a:fillRef idx="0">
            <a:schemeClr val="accent1"/>
          </a:fillRef>
          <a:effectRef idx="0">
            <a:schemeClr val="accent1"/>
          </a:effectRef>
          <a:fontRef idx="minor">
            <a:schemeClr val="tx1"/>
          </a:fontRef>
        </p:style>
      </p:cxnSp>
      <p:cxnSp>
        <p:nvCxnSpPr>
          <p:cNvPr id="19" name="Straight Connector 16"/>
          <p:cNvCxnSpPr/>
          <p:nvPr/>
        </p:nvCxnSpPr>
        <p:spPr>
          <a:xfrm>
            <a:off x="5235753" y="4923336"/>
            <a:ext cx="7051" cy="866776"/>
          </a:xfrm>
          <a:prstGeom prst="line">
            <a:avLst/>
          </a:prstGeom>
          <a:ln w="9525">
            <a:solidFill>
              <a:schemeClr val="tx1"/>
            </a:solidFill>
            <a:headEnd type="oval" w="med" len="med"/>
            <a:tailEnd w="med" len="med"/>
          </a:ln>
        </p:spPr>
        <p:style>
          <a:lnRef idx="1">
            <a:schemeClr val="accent1"/>
          </a:lnRef>
          <a:fillRef idx="0">
            <a:schemeClr val="accent1"/>
          </a:fillRef>
          <a:effectRef idx="0">
            <a:schemeClr val="accent1"/>
          </a:effectRef>
          <a:fontRef idx="minor">
            <a:schemeClr val="tx1"/>
          </a:fontRef>
        </p:style>
      </p:cxnSp>
      <p:cxnSp>
        <p:nvCxnSpPr>
          <p:cNvPr id="20" name="Straight Connector 16"/>
          <p:cNvCxnSpPr/>
          <p:nvPr/>
        </p:nvCxnSpPr>
        <p:spPr>
          <a:xfrm>
            <a:off x="6090187" y="4291569"/>
            <a:ext cx="14103" cy="1498543"/>
          </a:xfrm>
          <a:prstGeom prst="line">
            <a:avLst/>
          </a:prstGeom>
          <a:ln w="9525">
            <a:solidFill>
              <a:schemeClr val="tx1"/>
            </a:solidFill>
            <a:headEnd type="oval" w="med" len="med"/>
            <a:tailEnd w="med" len="med"/>
          </a:ln>
        </p:spPr>
        <p:style>
          <a:lnRef idx="1">
            <a:schemeClr val="accent1"/>
          </a:lnRef>
          <a:fillRef idx="0">
            <a:schemeClr val="accent1"/>
          </a:fillRef>
          <a:effectRef idx="0">
            <a:schemeClr val="accent1"/>
          </a:effectRef>
          <a:fontRef idx="minor">
            <a:schemeClr val="tx1"/>
          </a:fontRef>
        </p:style>
      </p:cxnSp>
      <p:cxnSp>
        <p:nvCxnSpPr>
          <p:cNvPr id="21" name="Straight Connector 16"/>
          <p:cNvCxnSpPr/>
          <p:nvPr/>
        </p:nvCxnSpPr>
        <p:spPr>
          <a:xfrm>
            <a:off x="7827226" y="4291569"/>
            <a:ext cx="14103" cy="1498543"/>
          </a:xfrm>
          <a:prstGeom prst="line">
            <a:avLst/>
          </a:prstGeom>
          <a:ln w="9525">
            <a:solidFill>
              <a:schemeClr val="tx1"/>
            </a:solidFill>
            <a:headEnd type="oval" w="med" len="med"/>
            <a:tailEnd w="med" len="med"/>
          </a:ln>
        </p:spPr>
        <p:style>
          <a:lnRef idx="1">
            <a:schemeClr val="accent1"/>
          </a:lnRef>
          <a:fillRef idx="0">
            <a:schemeClr val="accent1"/>
          </a:fillRef>
          <a:effectRef idx="0">
            <a:schemeClr val="accent1"/>
          </a:effectRef>
          <a:fontRef idx="minor">
            <a:schemeClr val="tx1"/>
          </a:fontRef>
        </p:style>
      </p:cxnSp>
      <p:cxnSp>
        <p:nvCxnSpPr>
          <p:cNvPr id="22" name="Straight Connector 16"/>
          <p:cNvCxnSpPr/>
          <p:nvPr/>
        </p:nvCxnSpPr>
        <p:spPr>
          <a:xfrm>
            <a:off x="6958706" y="4913641"/>
            <a:ext cx="7051" cy="866776"/>
          </a:xfrm>
          <a:prstGeom prst="line">
            <a:avLst/>
          </a:prstGeom>
          <a:ln w="9525">
            <a:solidFill>
              <a:schemeClr val="tx1"/>
            </a:solidFill>
            <a:headEnd type="oval" w="med" len="med"/>
            <a:tailEnd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027494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04001" y="6086475"/>
            <a:ext cx="6357938" cy="184666"/>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de-DE" sz="1200" kern="0" dirty="0">
                <a:latin typeface="Arial" charset="0"/>
                <a:ea typeface="Arial" charset="0"/>
                <a:cs typeface="Arial" charset="0"/>
              </a:rPr>
              <a:t>Source: </a:t>
            </a:r>
            <a:r>
              <a:rPr lang="de-DE" sz="1200" dirty="0">
                <a:latin typeface="Arial" charset="0"/>
                <a:ea typeface="Arial" charset="0"/>
                <a:cs typeface="Arial" charset="0"/>
              </a:rPr>
              <a:t>Business </a:t>
            </a:r>
            <a:r>
              <a:rPr lang="de-DE" sz="1200" dirty="0" err="1">
                <a:latin typeface="Arial" charset="0"/>
                <a:ea typeface="Arial" charset="0"/>
                <a:cs typeface="Arial" charset="0"/>
              </a:rPr>
              <a:t>Traveler</a:t>
            </a:r>
            <a:r>
              <a:rPr lang="de-DE" sz="1200" dirty="0">
                <a:latin typeface="Arial" charset="0"/>
                <a:ea typeface="Arial" charset="0"/>
                <a:cs typeface="Arial" charset="0"/>
              </a:rPr>
              <a:t> Report 2016, </a:t>
            </a:r>
            <a:r>
              <a:rPr lang="de-DE" sz="1200" kern="0" dirty="0">
                <a:latin typeface="Arial" charset="0"/>
                <a:ea typeface="Arial" charset="0"/>
                <a:cs typeface="Arial" charset="0"/>
              </a:rPr>
              <a:t>Concur </a:t>
            </a:r>
          </a:p>
        </p:txBody>
      </p:sp>
      <p:sp>
        <p:nvSpPr>
          <p:cNvPr id="2" name="Textfeld 1"/>
          <p:cNvSpPr txBox="1"/>
          <p:nvPr/>
        </p:nvSpPr>
        <p:spPr>
          <a:xfrm>
            <a:off x="804858" y="3628237"/>
            <a:ext cx="3087974" cy="923330"/>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de-DE" sz="6000" b="1" kern="0" dirty="0">
                <a:solidFill>
                  <a:srgbClr val="F0AB00"/>
                </a:solidFill>
                <a:latin typeface="Arial" panose="020B0604020202020204" pitchFamily="34" charset="0"/>
                <a:ea typeface="BentonSans" charset="0"/>
                <a:cs typeface="Arial" panose="020B0604020202020204" pitchFamily="34" charset="0"/>
              </a:rPr>
              <a:t>64%</a:t>
            </a:r>
          </a:p>
        </p:txBody>
      </p:sp>
      <p:sp>
        <p:nvSpPr>
          <p:cNvPr id="5" name="Textfeld 4"/>
          <p:cNvSpPr txBox="1"/>
          <p:nvPr/>
        </p:nvSpPr>
        <p:spPr>
          <a:xfrm>
            <a:off x="4676704" y="3628237"/>
            <a:ext cx="2893101" cy="923330"/>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de-DE" sz="6000" b="1" kern="0" dirty="0">
                <a:solidFill>
                  <a:srgbClr val="F0AB00"/>
                </a:solidFill>
                <a:latin typeface="Arial" panose="020B0604020202020204" pitchFamily="34" charset="0"/>
                <a:ea typeface="BentonSans" charset="0"/>
                <a:cs typeface="Arial" panose="020B0604020202020204" pitchFamily="34" charset="0"/>
              </a:rPr>
              <a:t>67%</a:t>
            </a:r>
          </a:p>
        </p:txBody>
      </p:sp>
      <p:sp>
        <p:nvSpPr>
          <p:cNvPr id="6" name="Textfeld 5"/>
          <p:cNvSpPr txBox="1"/>
          <p:nvPr/>
        </p:nvSpPr>
        <p:spPr>
          <a:xfrm>
            <a:off x="8329270" y="3628237"/>
            <a:ext cx="2998032" cy="923330"/>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de-DE" sz="6000" b="1" kern="0" dirty="0">
                <a:solidFill>
                  <a:srgbClr val="F0AB00"/>
                </a:solidFill>
                <a:latin typeface="Arial" panose="020B0604020202020204" pitchFamily="34" charset="0"/>
                <a:ea typeface="BentonSans" charset="0"/>
                <a:cs typeface="Arial" panose="020B0604020202020204" pitchFamily="34" charset="0"/>
              </a:rPr>
              <a:t>63%</a:t>
            </a:r>
          </a:p>
        </p:txBody>
      </p:sp>
      <p:sp>
        <p:nvSpPr>
          <p:cNvPr id="8" name="Textfeld 7"/>
          <p:cNvSpPr txBox="1"/>
          <p:nvPr/>
        </p:nvSpPr>
        <p:spPr>
          <a:xfrm>
            <a:off x="804858" y="4688811"/>
            <a:ext cx="2878112" cy="492443"/>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de-DE" sz="1600" kern="0" dirty="0" err="1">
                <a:latin typeface="Arial" charset="0"/>
                <a:ea typeface="Arial" charset="0"/>
                <a:cs typeface="Arial" charset="0"/>
              </a:rPr>
              <a:t>Would</a:t>
            </a:r>
            <a:r>
              <a:rPr lang="de-DE" sz="1600" kern="0" dirty="0">
                <a:latin typeface="Arial" charset="0"/>
                <a:ea typeface="Arial" charset="0"/>
                <a:cs typeface="Arial" charset="0"/>
              </a:rPr>
              <a:t> like to </a:t>
            </a:r>
            <a:r>
              <a:rPr lang="de-DE" sz="1600" kern="0" dirty="0" err="1">
                <a:latin typeface="Arial" charset="0"/>
                <a:ea typeface="Arial" charset="0"/>
                <a:cs typeface="Arial" charset="0"/>
              </a:rPr>
              <a:t>use</a:t>
            </a:r>
            <a:r>
              <a:rPr lang="de-DE" sz="1600" kern="0" dirty="0">
                <a:latin typeface="Arial" charset="0"/>
                <a:ea typeface="Arial" charset="0"/>
                <a:cs typeface="Arial" charset="0"/>
              </a:rPr>
              <a:t> </a:t>
            </a:r>
            <a:r>
              <a:rPr lang="de-DE" sz="1600" kern="0" dirty="0" err="1">
                <a:latin typeface="Arial" charset="0"/>
                <a:ea typeface="Arial" charset="0"/>
                <a:cs typeface="Arial" charset="0"/>
              </a:rPr>
              <a:t>reliable</a:t>
            </a:r>
            <a:r>
              <a:rPr lang="de-DE" sz="1600" kern="0" dirty="0">
                <a:latin typeface="Arial" charset="0"/>
                <a:ea typeface="Arial" charset="0"/>
                <a:cs typeface="Arial" charset="0"/>
              </a:rPr>
              <a:t> </a:t>
            </a:r>
            <a:br>
              <a:rPr lang="de-DE" sz="1600" kern="0" dirty="0">
                <a:latin typeface="Arial" charset="0"/>
                <a:ea typeface="Arial" charset="0"/>
                <a:cs typeface="Arial" charset="0"/>
              </a:rPr>
            </a:br>
            <a:r>
              <a:rPr lang="de-DE" sz="1600" kern="0" dirty="0" err="1">
                <a:latin typeface="Arial" charset="0"/>
                <a:ea typeface="Arial" charset="0"/>
                <a:cs typeface="Arial" charset="0"/>
              </a:rPr>
              <a:t>apps</a:t>
            </a:r>
            <a:r>
              <a:rPr lang="de-DE" sz="1600" kern="0" dirty="0">
                <a:latin typeface="Arial" charset="0"/>
                <a:ea typeface="Arial" charset="0"/>
                <a:cs typeface="Arial" charset="0"/>
              </a:rPr>
              <a:t> and </a:t>
            </a:r>
            <a:r>
              <a:rPr lang="de-DE" sz="1600" kern="0" dirty="0" err="1">
                <a:latin typeface="Arial" charset="0"/>
                <a:ea typeface="Arial" charset="0"/>
                <a:cs typeface="Arial" charset="0"/>
              </a:rPr>
              <a:t>ports</a:t>
            </a:r>
            <a:endParaRPr lang="de-DE" sz="1600" kern="0" dirty="0">
              <a:latin typeface="Arial" charset="0"/>
              <a:ea typeface="Arial" charset="0"/>
              <a:cs typeface="Arial" charset="0"/>
            </a:endParaRPr>
          </a:p>
        </p:txBody>
      </p:sp>
      <p:sp>
        <p:nvSpPr>
          <p:cNvPr id="10" name="Textfeld 9"/>
          <p:cNvSpPr txBox="1"/>
          <p:nvPr/>
        </p:nvSpPr>
        <p:spPr>
          <a:xfrm>
            <a:off x="4676704" y="4688812"/>
            <a:ext cx="2893101" cy="246221"/>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de-DE" sz="1600" kern="0" dirty="0" err="1">
                <a:latin typeface="Arial" charset="0"/>
                <a:ea typeface="Arial" charset="0"/>
                <a:cs typeface="Arial" charset="0"/>
              </a:rPr>
              <a:t>Collect</a:t>
            </a:r>
            <a:r>
              <a:rPr lang="de-DE" sz="1600" kern="0" dirty="0">
                <a:latin typeface="Arial" charset="0"/>
                <a:ea typeface="Arial" charset="0"/>
                <a:cs typeface="Arial" charset="0"/>
              </a:rPr>
              <a:t> </a:t>
            </a:r>
            <a:r>
              <a:rPr lang="de-DE" sz="1600" kern="0" dirty="0" err="1">
                <a:latin typeface="Arial" charset="0"/>
                <a:ea typeface="Arial" charset="0"/>
                <a:cs typeface="Arial" charset="0"/>
              </a:rPr>
              <a:t>travel</a:t>
            </a:r>
            <a:r>
              <a:rPr lang="de-DE" sz="1600" kern="0" dirty="0">
                <a:latin typeface="Arial" charset="0"/>
                <a:ea typeface="Arial" charset="0"/>
                <a:cs typeface="Arial" charset="0"/>
              </a:rPr>
              <a:t> </a:t>
            </a:r>
            <a:r>
              <a:rPr lang="de-DE" sz="1600" kern="0" dirty="0" err="1">
                <a:latin typeface="Arial" charset="0"/>
                <a:ea typeface="Arial" charset="0"/>
                <a:cs typeface="Arial" charset="0"/>
              </a:rPr>
              <a:t>loyalty</a:t>
            </a:r>
            <a:r>
              <a:rPr lang="de-DE" sz="1600" kern="0" dirty="0">
                <a:latin typeface="Arial" charset="0"/>
                <a:ea typeface="Arial" charset="0"/>
                <a:cs typeface="Arial" charset="0"/>
              </a:rPr>
              <a:t> </a:t>
            </a:r>
            <a:r>
              <a:rPr lang="de-DE" sz="1600" kern="0" dirty="0" err="1">
                <a:latin typeface="Arial" charset="0"/>
                <a:ea typeface="Arial" charset="0"/>
                <a:cs typeface="Arial" charset="0"/>
              </a:rPr>
              <a:t>points</a:t>
            </a:r>
            <a:endParaRPr lang="de-DE" sz="1600" kern="0" dirty="0">
              <a:latin typeface="Arial" charset="0"/>
              <a:ea typeface="Arial" charset="0"/>
              <a:cs typeface="Arial" charset="0"/>
            </a:endParaRPr>
          </a:p>
        </p:txBody>
      </p:sp>
      <p:sp>
        <p:nvSpPr>
          <p:cNvPr id="12" name="Textfeld 11"/>
          <p:cNvSpPr txBox="1"/>
          <p:nvPr/>
        </p:nvSpPr>
        <p:spPr>
          <a:xfrm>
            <a:off x="8378730" y="4688811"/>
            <a:ext cx="2998032" cy="246221"/>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de-DE" sz="1600" kern="0" dirty="0" err="1">
                <a:latin typeface="Arial" charset="0"/>
                <a:ea typeface="Arial" charset="0"/>
                <a:cs typeface="Arial" charset="0"/>
              </a:rPr>
              <a:t>Would</a:t>
            </a:r>
            <a:r>
              <a:rPr lang="de-DE" sz="1600" kern="0" dirty="0">
                <a:latin typeface="Arial" charset="0"/>
                <a:ea typeface="Arial" charset="0"/>
                <a:cs typeface="Arial" charset="0"/>
              </a:rPr>
              <a:t> like </a:t>
            </a:r>
            <a:r>
              <a:rPr lang="de-DE" sz="1600" kern="0" dirty="0" err="1">
                <a:latin typeface="Arial" charset="0"/>
                <a:ea typeface="Arial" charset="0"/>
                <a:cs typeface="Arial" charset="0"/>
              </a:rPr>
              <a:t>more</a:t>
            </a:r>
            <a:r>
              <a:rPr lang="de-DE" sz="1600" kern="0" dirty="0">
                <a:latin typeface="Arial" charset="0"/>
                <a:ea typeface="Arial" charset="0"/>
                <a:cs typeface="Arial" charset="0"/>
              </a:rPr>
              <a:t> </a:t>
            </a:r>
            <a:r>
              <a:rPr lang="de-DE" sz="1600" kern="0" dirty="0" err="1">
                <a:latin typeface="Arial" charset="0"/>
                <a:ea typeface="Arial" charset="0"/>
                <a:cs typeface="Arial" charset="0"/>
              </a:rPr>
              <a:t>flexibility</a:t>
            </a:r>
            <a:endParaRPr lang="de-DE" sz="1600" kern="0" dirty="0">
              <a:latin typeface="Arial" charset="0"/>
              <a:ea typeface="Arial" charset="0"/>
              <a:cs typeface="Arial" charset="0"/>
            </a:endParaRPr>
          </a:p>
        </p:txBody>
      </p:sp>
      <p:sp>
        <p:nvSpPr>
          <p:cNvPr id="13" name="Title 23"/>
          <p:cNvSpPr txBox="1">
            <a:spLocks/>
          </p:cNvSpPr>
          <p:nvPr/>
        </p:nvSpPr>
        <p:spPr bwMode="gray">
          <a:xfrm>
            <a:off x="504000" y="1052250"/>
            <a:ext cx="7409715" cy="369332"/>
          </a:xfrm>
          <a:prstGeom prst="rect">
            <a:avLst/>
          </a:prstGeom>
        </p:spPr>
        <p:txBody>
          <a:bodyPr vert="horz" wrap="square" lIns="0" tIns="0" rIns="0" bIns="0" rtlCol="0" anchor="t" anchorCtr="0">
            <a:spAutoFit/>
          </a:bodyPr>
          <a:lstStyle>
            <a:lvl1pPr algn="l" defTabSz="1088558" rtl="0" eaLnBrk="1" latinLnBrk="0" hangingPunct="1">
              <a:spcBef>
                <a:spcPct val="0"/>
              </a:spcBef>
              <a:buNone/>
              <a:defRPr sz="2400" b="0" kern="1200" baseline="0">
                <a:solidFill>
                  <a:schemeClr val="tx1"/>
                </a:solidFill>
                <a:latin typeface="+mj-lt"/>
                <a:ea typeface="+mj-ea"/>
                <a:cs typeface="+mj-cs"/>
              </a:defRPr>
            </a:lvl1pPr>
          </a:lstStyle>
          <a:p>
            <a:r>
              <a:rPr lang="en-US" b="1" dirty="0">
                <a:latin typeface="Arial" charset="0"/>
                <a:ea typeface="Arial" charset="0"/>
                <a:cs typeface="Arial" charset="0"/>
              </a:rPr>
              <a:t>The Affiliation of Leisure and Business Travel </a:t>
            </a:r>
          </a:p>
        </p:txBody>
      </p:sp>
      <p:pic>
        <p:nvPicPr>
          <p:cNvPr id="4" name="Bild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5993" y="2012120"/>
            <a:ext cx="1423335" cy="1423335"/>
          </a:xfrm>
          <a:prstGeom prst="rect">
            <a:avLst/>
          </a:prstGeom>
        </p:spPr>
      </p:pic>
      <p:pic>
        <p:nvPicPr>
          <p:cNvPr id="7" name="Bild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4008" y="1961315"/>
            <a:ext cx="1956915" cy="1956915"/>
          </a:xfrm>
          <a:prstGeom prst="rect">
            <a:avLst/>
          </a:prstGeom>
        </p:spPr>
      </p:pic>
      <p:pic>
        <p:nvPicPr>
          <p:cNvPr id="9" name="Bild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469759" y="2110819"/>
            <a:ext cx="1423335" cy="1423335"/>
          </a:xfrm>
          <a:prstGeom prst="rect">
            <a:avLst/>
          </a:prstGeom>
        </p:spPr>
      </p:pic>
    </p:spTree>
    <p:extLst>
      <p:ext uri="{BB962C8B-B14F-4D97-AF65-F5344CB8AC3E}">
        <p14:creationId xmlns:p14="http://schemas.microsoft.com/office/powerpoint/2010/main" val="38864389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a:xfrm>
            <a:off x="645468" y="4885765"/>
            <a:ext cx="1712614" cy="443198"/>
          </a:xfrm>
          <a:prstGeom prst="rect">
            <a:avLst/>
          </a:prstGeom>
        </p:spPr>
        <p:txBody>
          <a:bodyPr vert="horz" wrap="square" lIns="0" tIns="0" rIns="0" bIns="0" rtlCol="0" anchor="t" anchorCtr="0">
            <a:spAutoFit/>
          </a:bodyPr>
          <a:lstStyle>
            <a:lvl1pPr algn="l" defTabSz="609493" rtl="0" eaLnBrk="1" latinLnBrk="0" hangingPunct="1">
              <a:lnSpc>
                <a:spcPct val="90000"/>
              </a:lnSpc>
              <a:spcBef>
                <a:spcPct val="0"/>
              </a:spcBef>
              <a:buNone/>
              <a:defRPr sz="4400" b="0" i="0" kern="1200">
                <a:solidFill>
                  <a:schemeClr val="bg1"/>
                </a:solidFill>
                <a:latin typeface="+mj-lt"/>
                <a:ea typeface="+mj-ea"/>
                <a:cs typeface="Arial"/>
              </a:defRPr>
            </a:lvl1pPr>
          </a:lstStyle>
          <a:p>
            <a:r>
              <a:rPr lang="de-DE" sz="1600" dirty="0">
                <a:solidFill>
                  <a:schemeClr val="tx1"/>
                </a:solidFill>
                <a:latin typeface="Arial" charset="0"/>
                <a:ea typeface="Arial" charset="0"/>
                <a:cs typeface="Arial" charset="0"/>
              </a:rPr>
              <a:t>Online </a:t>
            </a:r>
            <a:br>
              <a:rPr lang="de-DE" sz="1600" dirty="0">
                <a:solidFill>
                  <a:schemeClr val="tx1"/>
                </a:solidFill>
                <a:latin typeface="Arial" charset="0"/>
                <a:ea typeface="Arial" charset="0"/>
                <a:cs typeface="Arial" charset="0"/>
              </a:rPr>
            </a:br>
            <a:r>
              <a:rPr lang="de-DE" sz="1600" dirty="0">
                <a:solidFill>
                  <a:schemeClr val="tx1"/>
                </a:solidFill>
                <a:latin typeface="Arial" charset="0"/>
                <a:ea typeface="Arial" charset="0"/>
                <a:cs typeface="Arial" charset="0"/>
              </a:rPr>
              <a:t>Booking Tool</a:t>
            </a:r>
          </a:p>
        </p:txBody>
      </p:sp>
      <p:sp>
        <p:nvSpPr>
          <p:cNvPr id="5" name="Title 2"/>
          <p:cNvSpPr txBox="1">
            <a:spLocks/>
          </p:cNvSpPr>
          <p:nvPr/>
        </p:nvSpPr>
        <p:spPr>
          <a:xfrm>
            <a:off x="645292" y="4009761"/>
            <a:ext cx="2120009" cy="830997"/>
          </a:xfrm>
          <a:prstGeom prst="rect">
            <a:avLst/>
          </a:prstGeom>
        </p:spPr>
        <p:txBody>
          <a:bodyPr vert="horz" wrap="square" lIns="0" tIns="0" rIns="0" bIns="0" rtlCol="0" anchor="t" anchorCtr="0">
            <a:spAutoFit/>
          </a:bodyPr>
          <a:lstStyle>
            <a:lvl1pPr algn="l" defTabSz="609493" rtl="0" eaLnBrk="1" latinLnBrk="0" hangingPunct="1">
              <a:lnSpc>
                <a:spcPct val="90000"/>
              </a:lnSpc>
              <a:spcBef>
                <a:spcPct val="0"/>
              </a:spcBef>
              <a:buNone/>
              <a:defRPr sz="4400" b="0" i="0" kern="1200">
                <a:solidFill>
                  <a:schemeClr val="bg1"/>
                </a:solidFill>
                <a:latin typeface="+mj-lt"/>
                <a:ea typeface="+mj-ea"/>
                <a:cs typeface="Arial"/>
              </a:defRPr>
            </a:lvl1pPr>
          </a:lstStyle>
          <a:p>
            <a:r>
              <a:rPr lang="de-DE" sz="6000" b="1" dirty="0">
                <a:solidFill>
                  <a:srgbClr val="F0AB00"/>
                </a:solidFill>
                <a:latin typeface="Arial" charset="0"/>
                <a:ea typeface="Arial" charset="0"/>
                <a:cs typeface="Arial" charset="0"/>
              </a:rPr>
              <a:t>24%</a:t>
            </a:r>
          </a:p>
        </p:txBody>
      </p:sp>
      <p:sp>
        <p:nvSpPr>
          <p:cNvPr id="6" name="Title 2"/>
          <p:cNvSpPr txBox="1">
            <a:spLocks/>
          </p:cNvSpPr>
          <p:nvPr/>
        </p:nvSpPr>
        <p:spPr>
          <a:xfrm>
            <a:off x="3353168" y="4885765"/>
            <a:ext cx="2882156" cy="443198"/>
          </a:xfrm>
          <a:prstGeom prst="rect">
            <a:avLst/>
          </a:prstGeom>
        </p:spPr>
        <p:txBody>
          <a:bodyPr vert="horz" wrap="square" lIns="0" tIns="0" rIns="0" bIns="0" rtlCol="0" anchor="t" anchorCtr="0">
            <a:spAutoFit/>
          </a:bodyPr>
          <a:lstStyle>
            <a:lvl1pPr algn="l" defTabSz="609493" rtl="0" eaLnBrk="1" latinLnBrk="0" hangingPunct="1">
              <a:lnSpc>
                <a:spcPct val="90000"/>
              </a:lnSpc>
              <a:spcBef>
                <a:spcPct val="0"/>
              </a:spcBef>
              <a:buNone/>
              <a:defRPr sz="4400" b="0" i="0" kern="1200">
                <a:solidFill>
                  <a:schemeClr val="bg1"/>
                </a:solidFill>
                <a:latin typeface="+mj-lt"/>
                <a:ea typeface="+mj-ea"/>
                <a:cs typeface="Arial"/>
              </a:defRPr>
            </a:lvl1pPr>
          </a:lstStyle>
          <a:p>
            <a:r>
              <a:rPr lang="de-DE" sz="1600" dirty="0" err="1">
                <a:solidFill>
                  <a:schemeClr val="tx1"/>
                </a:solidFill>
                <a:latin typeface="Arial" charset="0"/>
                <a:ea typeface="Arial" charset="0"/>
                <a:cs typeface="Arial" charset="0"/>
              </a:rPr>
              <a:t>Supplier’s</a:t>
            </a:r>
            <a:r>
              <a:rPr lang="de-DE" sz="1600" dirty="0">
                <a:solidFill>
                  <a:schemeClr val="tx1"/>
                </a:solidFill>
                <a:latin typeface="Arial" charset="0"/>
                <a:ea typeface="Arial" charset="0"/>
                <a:cs typeface="Arial" charset="0"/>
              </a:rPr>
              <a:t> Website</a:t>
            </a:r>
            <a:br>
              <a:rPr lang="de-DE" sz="1600" dirty="0">
                <a:solidFill>
                  <a:schemeClr val="tx1"/>
                </a:solidFill>
                <a:latin typeface="Arial" charset="0"/>
                <a:ea typeface="Arial" charset="0"/>
                <a:cs typeface="Arial" charset="0"/>
              </a:rPr>
            </a:br>
            <a:r>
              <a:rPr lang="de-DE" sz="1600" dirty="0">
                <a:solidFill>
                  <a:schemeClr val="tx1"/>
                </a:solidFill>
                <a:latin typeface="Arial" charset="0"/>
                <a:ea typeface="Arial" charset="0"/>
                <a:cs typeface="Arial" charset="0"/>
              </a:rPr>
              <a:t>(</a:t>
            </a:r>
            <a:r>
              <a:rPr lang="de-DE" sz="1600" dirty="0" err="1">
                <a:solidFill>
                  <a:schemeClr val="tx1"/>
                </a:solidFill>
                <a:latin typeface="Arial" charset="0"/>
                <a:ea typeface="Arial" charset="0"/>
                <a:cs typeface="Arial" charset="0"/>
              </a:rPr>
              <a:t>Direct</a:t>
            </a:r>
            <a:r>
              <a:rPr lang="de-DE" sz="1600" dirty="0">
                <a:solidFill>
                  <a:schemeClr val="tx1"/>
                </a:solidFill>
                <a:latin typeface="Arial" charset="0"/>
                <a:ea typeface="Arial" charset="0"/>
                <a:cs typeface="Arial" charset="0"/>
              </a:rPr>
              <a:t>)</a:t>
            </a:r>
          </a:p>
        </p:txBody>
      </p:sp>
      <p:sp>
        <p:nvSpPr>
          <p:cNvPr id="7" name="Title 2"/>
          <p:cNvSpPr txBox="1">
            <a:spLocks/>
          </p:cNvSpPr>
          <p:nvPr/>
        </p:nvSpPr>
        <p:spPr>
          <a:xfrm>
            <a:off x="3353168" y="4009761"/>
            <a:ext cx="2120009" cy="830997"/>
          </a:xfrm>
          <a:prstGeom prst="rect">
            <a:avLst/>
          </a:prstGeom>
        </p:spPr>
        <p:txBody>
          <a:bodyPr vert="horz" wrap="square" lIns="0" tIns="0" rIns="0" bIns="0" rtlCol="0" anchor="t" anchorCtr="0">
            <a:spAutoFit/>
          </a:bodyPr>
          <a:lstStyle>
            <a:lvl1pPr algn="l" defTabSz="609493" rtl="0" eaLnBrk="1" latinLnBrk="0" hangingPunct="1">
              <a:lnSpc>
                <a:spcPct val="90000"/>
              </a:lnSpc>
              <a:spcBef>
                <a:spcPct val="0"/>
              </a:spcBef>
              <a:buNone/>
              <a:defRPr sz="4400" b="0" i="0" kern="1200">
                <a:solidFill>
                  <a:schemeClr val="bg1"/>
                </a:solidFill>
                <a:latin typeface="+mj-lt"/>
                <a:ea typeface="+mj-ea"/>
                <a:cs typeface="Arial"/>
              </a:defRPr>
            </a:lvl1pPr>
          </a:lstStyle>
          <a:p>
            <a:r>
              <a:rPr lang="de-DE" sz="6000" b="1" dirty="0">
                <a:solidFill>
                  <a:srgbClr val="F0AB00"/>
                </a:solidFill>
                <a:latin typeface="Arial" charset="0"/>
                <a:ea typeface="Arial" charset="0"/>
                <a:cs typeface="Arial" charset="0"/>
              </a:rPr>
              <a:t>36%</a:t>
            </a:r>
          </a:p>
        </p:txBody>
      </p:sp>
      <p:sp>
        <p:nvSpPr>
          <p:cNvPr id="8" name="Title 2"/>
          <p:cNvSpPr txBox="1">
            <a:spLocks/>
          </p:cNvSpPr>
          <p:nvPr/>
        </p:nvSpPr>
        <p:spPr>
          <a:xfrm>
            <a:off x="6677710" y="4885765"/>
            <a:ext cx="2125762" cy="443198"/>
          </a:xfrm>
          <a:prstGeom prst="rect">
            <a:avLst/>
          </a:prstGeom>
        </p:spPr>
        <p:txBody>
          <a:bodyPr vert="horz" wrap="square" lIns="0" tIns="0" rIns="0" bIns="0" rtlCol="0" anchor="t" anchorCtr="0">
            <a:spAutoFit/>
          </a:bodyPr>
          <a:lstStyle>
            <a:lvl1pPr algn="l" defTabSz="609493" rtl="0" eaLnBrk="1" latinLnBrk="0" hangingPunct="1">
              <a:lnSpc>
                <a:spcPct val="90000"/>
              </a:lnSpc>
              <a:spcBef>
                <a:spcPct val="0"/>
              </a:spcBef>
              <a:buNone/>
              <a:defRPr sz="4400" b="0" i="0" kern="1200">
                <a:solidFill>
                  <a:schemeClr val="bg1"/>
                </a:solidFill>
                <a:latin typeface="+mj-lt"/>
                <a:ea typeface="+mj-ea"/>
                <a:cs typeface="Arial"/>
              </a:defRPr>
            </a:lvl1pPr>
          </a:lstStyle>
          <a:p>
            <a:r>
              <a:rPr lang="de-DE" sz="1600" dirty="0">
                <a:solidFill>
                  <a:schemeClr val="tx1"/>
                </a:solidFill>
                <a:latin typeface="Arial" charset="0"/>
                <a:ea typeface="Arial" charset="0"/>
                <a:cs typeface="Arial" charset="0"/>
              </a:rPr>
              <a:t>Online Travel Management Company</a:t>
            </a:r>
          </a:p>
        </p:txBody>
      </p:sp>
      <p:sp>
        <p:nvSpPr>
          <p:cNvPr id="9" name="Title 2"/>
          <p:cNvSpPr txBox="1">
            <a:spLocks/>
          </p:cNvSpPr>
          <p:nvPr/>
        </p:nvSpPr>
        <p:spPr>
          <a:xfrm>
            <a:off x="6683463" y="4009761"/>
            <a:ext cx="2120009" cy="830997"/>
          </a:xfrm>
          <a:prstGeom prst="rect">
            <a:avLst/>
          </a:prstGeom>
        </p:spPr>
        <p:txBody>
          <a:bodyPr vert="horz" wrap="square" lIns="0" tIns="0" rIns="0" bIns="0" rtlCol="0" anchor="t" anchorCtr="0">
            <a:spAutoFit/>
          </a:bodyPr>
          <a:lstStyle>
            <a:lvl1pPr algn="l" defTabSz="609493" rtl="0" eaLnBrk="1" latinLnBrk="0" hangingPunct="1">
              <a:lnSpc>
                <a:spcPct val="90000"/>
              </a:lnSpc>
              <a:spcBef>
                <a:spcPct val="0"/>
              </a:spcBef>
              <a:buNone/>
              <a:defRPr sz="4400" b="0" i="0" kern="1200">
                <a:solidFill>
                  <a:schemeClr val="bg1"/>
                </a:solidFill>
                <a:latin typeface="+mj-lt"/>
                <a:ea typeface="+mj-ea"/>
                <a:cs typeface="Arial"/>
              </a:defRPr>
            </a:lvl1pPr>
          </a:lstStyle>
          <a:p>
            <a:r>
              <a:rPr lang="de-DE" sz="6000" b="1" dirty="0">
                <a:solidFill>
                  <a:srgbClr val="F0AB00"/>
                </a:solidFill>
                <a:latin typeface="Arial" charset="0"/>
                <a:ea typeface="Arial" charset="0"/>
                <a:cs typeface="Arial" charset="0"/>
              </a:rPr>
              <a:t>24%</a:t>
            </a:r>
          </a:p>
        </p:txBody>
      </p:sp>
      <p:sp>
        <p:nvSpPr>
          <p:cNvPr id="10" name="Title 2"/>
          <p:cNvSpPr txBox="1">
            <a:spLocks/>
          </p:cNvSpPr>
          <p:nvPr/>
        </p:nvSpPr>
        <p:spPr>
          <a:xfrm>
            <a:off x="9461591" y="4885765"/>
            <a:ext cx="1824282" cy="443198"/>
          </a:xfrm>
          <a:prstGeom prst="rect">
            <a:avLst/>
          </a:prstGeom>
        </p:spPr>
        <p:txBody>
          <a:bodyPr vert="horz" wrap="square" lIns="0" tIns="0" rIns="0" bIns="0" rtlCol="0" anchor="t" anchorCtr="0">
            <a:spAutoFit/>
          </a:bodyPr>
          <a:lstStyle>
            <a:lvl1pPr algn="l" defTabSz="609493" rtl="0" eaLnBrk="1" latinLnBrk="0" hangingPunct="1">
              <a:lnSpc>
                <a:spcPct val="90000"/>
              </a:lnSpc>
              <a:spcBef>
                <a:spcPct val="0"/>
              </a:spcBef>
              <a:buNone/>
              <a:defRPr sz="4400" b="0" i="0" kern="1200">
                <a:solidFill>
                  <a:schemeClr val="bg1"/>
                </a:solidFill>
                <a:latin typeface="+mj-lt"/>
                <a:ea typeface="+mj-ea"/>
                <a:cs typeface="Arial"/>
              </a:defRPr>
            </a:lvl1pPr>
          </a:lstStyle>
          <a:p>
            <a:r>
              <a:rPr lang="de-DE" sz="1600" dirty="0">
                <a:solidFill>
                  <a:schemeClr val="tx1"/>
                </a:solidFill>
                <a:latin typeface="Arial" charset="0"/>
                <a:ea typeface="Arial" charset="0"/>
                <a:cs typeface="Arial" charset="0"/>
              </a:rPr>
              <a:t>Offline </a:t>
            </a:r>
            <a:br>
              <a:rPr lang="de-DE" sz="1600" dirty="0">
                <a:solidFill>
                  <a:schemeClr val="tx1"/>
                </a:solidFill>
                <a:latin typeface="Arial" charset="0"/>
                <a:ea typeface="Arial" charset="0"/>
                <a:cs typeface="Arial" charset="0"/>
              </a:rPr>
            </a:br>
            <a:r>
              <a:rPr lang="de-DE" sz="1600" dirty="0">
                <a:solidFill>
                  <a:schemeClr val="tx1"/>
                </a:solidFill>
                <a:latin typeface="Arial" charset="0"/>
                <a:ea typeface="Arial" charset="0"/>
                <a:cs typeface="Arial" charset="0"/>
              </a:rPr>
              <a:t>(Tel/</a:t>
            </a:r>
            <a:r>
              <a:rPr lang="de-DE" sz="1600" dirty="0" err="1">
                <a:solidFill>
                  <a:schemeClr val="tx1"/>
                </a:solidFill>
                <a:latin typeface="Arial" charset="0"/>
                <a:ea typeface="Arial" charset="0"/>
                <a:cs typeface="Arial" charset="0"/>
              </a:rPr>
              <a:t>e-mail</a:t>
            </a:r>
            <a:r>
              <a:rPr lang="de-DE" sz="1600" dirty="0">
                <a:solidFill>
                  <a:schemeClr val="tx1"/>
                </a:solidFill>
                <a:latin typeface="Arial" charset="0"/>
                <a:ea typeface="Arial" charset="0"/>
                <a:cs typeface="Arial" charset="0"/>
              </a:rPr>
              <a:t>)</a:t>
            </a:r>
          </a:p>
        </p:txBody>
      </p:sp>
      <p:sp>
        <p:nvSpPr>
          <p:cNvPr id="11" name="Title 2"/>
          <p:cNvSpPr txBox="1">
            <a:spLocks/>
          </p:cNvSpPr>
          <p:nvPr/>
        </p:nvSpPr>
        <p:spPr>
          <a:xfrm>
            <a:off x="9461591" y="4009761"/>
            <a:ext cx="2120009" cy="830997"/>
          </a:xfrm>
          <a:prstGeom prst="rect">
            <a:avLst/>
          </a:prstGeom>
        </p:spPr>
        <p:txBody>
          <a:bodyPr vert="horz" wrap="square" lIns="0" tIns="0" rIns="0" bIns="0" rtlCol="0" anchor="t" anchorCtr="0">
            <a:spAutoFit/>
          </a:bodyPr>
          <a:lstStyle>
            <a:lvl1pPr algn="l" defTabSz="609493" rtl="0" eaLnBrk="1" latinLnBrk="0" hangingPunct="1">
              <a:lnSpc>
                <a:spcPct val="90000"/>
              </a:lnSpc>
              <a:spcBef>
                <a:spcPct val="0"/>
              </a:spcBef>
              <a:buNone/>
              <a:defRPr sz="4400" b="0" i="0" kern="1200">
                <a:solidFill>
                  <a:schemeClr val="bg1"/>
                </a:solidFill>
                <a:latin typeface="+mj-lt"/>
                <a:ea typeface="+mj-ea"/>
                <a:cs typeface="Arial"/>
              </a:defRPr>
            </a:lvl1pPr>
          </a:lstStyle>
          <a:p>
            <a:r>
              <a:rPr lang="de-DE" sz="6000" b="1" dirty="0">
                <a:solidFill>
                  <a:srgbClr val="F0AB00"/>
                </a:solidFill>
                <a:latin typeface="Arial" charset="0"/>
                <a:ea typeface="Arial" charset="0"/>
                <a:cs typeface="Arial" charset="0"/>
              </a:rPr>
              <a:t>34%</a:t>
            </a:r>
          </a:p>
        </p:txBody>
      </p:sp>
      <p:sp>
        <p:nvSpPr>
          <p:cNvPr id="12" name="Title 2"/>
          <p:cNvSpPr>
            <a:spLocks noGrp="1"/>
          </p:cNvSpPr>
          <p:nvPr>
            <p:ph type="title"/>
          </p:nvPr>
        </p:nvSpPr>
        <p:spPr>
          <a:xfrm>
            <a:off x="504001" y="1118750"/>
            <a:ext cx="11186476" cy="369332"/>
          </a:xfrm>
        </p:spPr>
        <p:txBody>
          <a:bodyPr/>
          <a:lstStyle/>
          <a:p>
            <a:r>
              <a:rPr lang="de-DE" b="1" dirty="0"/>
              <a:t>More </a:t>
            </a:r>
            <a:r>
              <a:rPr lang="de-DE" b="1" dirty="0" err="1"/>
              <a:t>Flexibility</a:t>
            </a:r>
            <a:r>
              <a:rPr lang="de-DE" b="1" dirty="0"/>
              <a:t> = More </a:t>
            </a:r>
            <a:r>
              <a:rPr lang="de-DE" b="1" dirty="0" err="1"/>
              <a:t>Complexity</a:t>
            </a:r>
            <a:r>
              <a:rPr lang="de-DE" b="1" dirty="0"/>
              <a:t> </a:t>
            </a:r>
            <a:r>
              <a:rPr lang="de-DE" b="1" dirty="0" err="1"/>
              <a:t>of</a:t>
            </a:r>
            <a:r>
              <a:rPr lang="de-DE" b="1" dirty="0"/>
              <a:t> Data</a:t>
            </a:r>
          </a:p>
        </p:txBody>
      </p:sp>
      <p:pic>
        <p:nvPicPr>
          <p:cNvPr id="3" name="Bild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85961" y="2099837"/>
            <a:ext cx="1779014" cy="1780735"/>
          </a:xfrm>
          <a:prstGeom prst="rect">
            <a:avLst/>
          </a:prstGeom>
        </p:spPr>
      </p:pic>
      <p:pic>
        <p:nvPicPr>
          <p:cNvPr id="13" name="Bild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07886" y="2016039"/>
            <a:ext cx="1894460" cy="1894460"/>
          </a:xfrm>
          <a:prstGeom prst="rect">
            <a:avLst/>
          </a:prstGeom>
        </p:spPr>
      </p:pic>
      <p:pic>
        <p:nvPicPr>
          <p:cNvPr id="14" name="Bild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5292" y="2142982"/>
            <a:ext cx="1423335" cy="1423335"/>
          </a:xfrm>
          <a:prstGeom prst="rect">
            <a:avLst/>
          </a:prstGeom>
        </p:spPr>
      </p:pic>
      <p:pic>
        <p:nvPicPr>
          <p:cNvPr id="15" name="Bild 1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549134" y="2135929"/>
            <a:ext cx="1565669" cy="1565669"/>
          </a:xfrm>
          <a:prstGeom prst="rect">
            <a:avLst/>
          </a:prstGeom>
        </p:spPr>
      </p:pic>
      <p:sp>
        <p:nvSpPr>
          <p:cNvPr id="2" name="Rechteck 1"/>
          <p:cNvSpPr/>
          <p:nvPr/>
        </p:nvSpPr>
        <p:spPr>
          <a:xfrm>
            <a:off x="416253" y="6036652"/>
            <a:ext cx="9693664" cy="276999"/>
          </a:xfrm>
          <a:prstGeom prst="rect">
            <a:avLst/>
          </a:prstGeom>
        </p:spPr>
        <p:txBody>
          <a:bodyPr wrap="square">
            <a:spAutoFit/>
          </a:bodyPr>
          <a:lstStyle/>
          <a:p>
            <a:r>
              <a:rPr lang="de-DE" sz="1200" dirty="0">
                <a:solidFill>
                  <a:srgbClr val="000000"/>
                </a:solidFill>
                <a:latin typeface="Arial" charset="0"/>
                <a:ea typeface="Arial" charset="0"/>
                <a:cs typeface="Arial" charset="0"/>
              </a:rPr>
              <a:t>Source: „Booking </a:t>
            </a:r>
            <a:r>
              <a:rPr lang="de-DE" sz="1200" dirty="0" err="1">
                <a:solidFill>
                  <a:srgbClr val="000000"/>
                </a:solidFill>
                <a:latin typeface="Arial" charset="0"/>
                <a:ea typeface="Arial" charset="0"/>
                <a:cs typeface="Arial" charset="0"/>
              </a:rPr>
              <a:t>Behaviour</a:t>
            </a:r>
            <a:r>
              <a:rPr lang="de-DE" sz="1200" dirty="0">
                <a:solidFill>
                  <a:srgbClr val="000000"/>
                </a:solidFill>
                <a:latin typeface="Arial" charset="0"/>
                <a:ea typeface="Arial" charset="0"/>
                <a:cs typeface="Arial" charset="0"/>
              </a:rPr>
              <a:t>: The Business </a:t>
            </a:r>
            <a:r>
              <a:rPr lang="de-DE" sz="1200" dirty="0" err="1">
                <a:solidFill>
                  <a:srgbClr val="000000"/>
                </a:solidFill>
                <a:latin typeface="Arial" charset="0"/>
                <a:ea typeface="Arial" charset="0"/>
                <a:cs typeface="Arial" charset="0"/>
              </a:rPr>
              <a:t>Traveller’s</a:t>
            </a:r>
            <a:r>
              <a:rPr lang="de-DE" sz="1200" dirty="0">
                <a:solidFill>
                  <a:srgbClr val="000000"/>
                </a:solidFill>
                <a:latin typeface="Arial" charset="0"/>
                <a:ea typeface="Arial" charset="0"/>
                <a:cs typeface="Arial" charset="0"/>
              </a:rPr>
              <a:t> </a:t>
            </a:r>
            <a:r>
              <a:rPr lang="de-DE" sz="1200" dirty="0" err="1">
                <a:solidFill>
                  <a:srgbClr val="000000"/>
                </a:solidFill>
                <a:latin typeface="Arial" charset="0"/>
                <a:ea typeface="Arial" charset="0"/>
                <a:cs typeface="Arial" charset="0"/>
              </a:rPr>
              <a:t>Perspective</a:t>
            </a:r>
            <a:r>
              <a:rPr lang="de-DE" sz="1200" dirty="0">
                <a:solidFill>
                  <a:srgbClr val="000000"/>
                </a:solidFill>
                <a:latin typeface="Arial" charset="0"/>
                <a:ea typeface="Arial" charset="0"/>
                <a:cs typeface="Arial" charset="0"/>
              </a:rPr>
              <a:t>“, GBTA </a:t>
            </a:r>
            <a:r>
              <a:rPr lang="de-DE" sz="1200" dirty="0" err="1">
                <a:solidFill>
                  <a:srgbClr val="000000"/>
                </a:solidFill>
                <a:latin typeface="Arial" charset="0"/>
                <a:ea typeface="Arial" charset="0"/>
                <a:cs typeface="Arial" charset="0"/>
              </a:rPr>
              <a:t>Foundation</a:t>
            </a:r>
            <a:r>
              <a:rPr lang="de-DE" sz="1200" dirty="0">
                <a:solidFill>
                  <a:srgbClr val="000000"/>
                </a:solidFill>
                <a:latin typeface="Arial" charset="0"/>
                <a:ea typeface="Arial" charset="0"/>
                <a:cs typeface="Arial" charset="0"/>
              </a:rPr>
              <a:t> 2016.</a:t>
            </a:r>
            <a:endParaRPr lang="de-DE" sz="1200" dirty="0">
              <a:latin typeface="Arial" charset="0"/>
              <a:ea typeface="Arial" charset="0"/>
              <a:cs typeface="Arial" charset="0"/>
            </a:endParaRPr>
          </a:p>
        </p:txBody>
      </p:sp>
    </p:spTree>
    <p:extLst>
      <p:ext uri="{BB962C8B-B14F-4D97-AF65-F5344CB8AC3E}">
        <p14:creationId xmlns:p14="http://schemas.microsoft.com/office/powerpoint/2010/main" val="4892205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de-DE" b="1" dirty="0"/>
              <a:t>Time </a:t>
            </a:r>
            <a:r>
              <a:rPr lang="de-DE" b="1" dirty="0" err="1"/>
              <a:t>is</a:t>
            </a:r>
            <a:r>
              <a:rPr lang="de-DE" b="1" dirty="0"/>
              <a:t> Money</a:t>
            </a:r>
          </a:p>
        </p:txBody>
      </p:sp>
      <p:sp>
        <p:nvSpPr>
          <p:cNvPr id="5" name="TextBox 4"/>
          <p:cNvSpPr txBox="1"/>
          <p:nvPr/>
        </p:nvSpPr>
        <p:spPr>
          <a:xfrm>
            <a:off x="504001" y="6085054"/>
            <a:ext cx="11186476" cy="184666"/>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de-DE" sz="1200" kern="0" dirty="0">
                <a:latin typeface="Arial" charset="0"/>
                <a:ea typeface="Arial" charset="0"/>
                <a:cs typeface="Arial" charset="0"/>
              </a:rPr>
              <a:t>Source: Buchhaltung 4.0: Digitale Transformation in der Reisekostenverwaltung, United Research </a:t>
            </a:r>
            <a:r>
              <a:rPr lang="de-DE" sz="1200" kern="0" dirty="0" err="1">
                <a:latin typeface="Arial" charset="0"/>
                <a:ea typeface="Arial" charset="0"/>
                <a:cs typeface="Arial" charset="0"/>
              </a:rPr>
              <a:t>for</a:t>
            </a:r>
            <a:r>
              <a:rPr lang="de-DE" sz="1200" kern="0" dirty="0">
                <a:latin typeface="Arial" charset="0"/>
                <a:ea typeface="Arial" charset="0"/>
                <a:cs typeface="Arial" charset="0"/>
              </a:rPr>
              <a:t> Concur 2016</a:t>
            </a:r>
          </a:p>
        </p:txBody>
      </p:sp>
      <p:sp>
        <p:nvSpPr>
          <p:cNvPr id="2" name="Textfeld 1"/>
          <p:cNvSpPr txBox="1"/>
          <p:nvPr/>
        </p:nvSpPr>
        <p:spPr>
          <a:xfrm>
            <a:off x="2457446" y="3370920"/>
            <a:ext cx="1648917" cy="492443"/>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de-DE" sz="1600" kern="0" dirty="0">
                <a:latin typeface="Arial" charset="0"/>
                <a:ea typeface="Arial" charset="0"/>
                <a:cs typeface="Arial" charset="0"/>
              </a:rPr>
              <a:t>11.1 Min.</a:t>
            </a:r>
            <a:br>
              <a:rPr lang="de-DE" sz="1600" kern="0" dirty="0">
                <a:latin typeface="Arial" charset="0"/>
                <a:ea typeface="Arial" charset="0"/>
                <a:cs typeface="Arial" charset="0"/>
              </a:rPr>
            </a:br>
            <a:r>
              <a:rPr lang="de-DE" sz="1600" dirty="0" err="1">
                <a:latin typeface="Arial" charset="0"/>
                <a:ea typeface="Arial" charset="0"/>
                <a:cs typeface="Arial" charset="0"/>
              </a:rPr>
              <a:t>manually</a:t>
            </a:r>
            <a:endParaRPr lang="de-DE" sz="1600" kern="0" dirty="0">
              <a:latin typeface="Arial" charset="0"/>
              <a:ea typeface="Arial" charset="0"/>
              <a:cs typeface="Arial" charset="0"/>
            </a:endParaRPr>
          </a:p>
        </p:txBody>
      </p:sp>
      <p:sp>
        <p:nvSpPr>
          <p:cNvPr id="7" name="Textfeld 6"/>
          <p:cNvSpPr txBox="1"/>
          <p:nvPr/>
        </p:nvSpPr>
        <p:spPr>
          <a:xfrm>
            <a:off x="5960402" y="3370920"/>
            <a:ext cx="2297254" cy="492443"/>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de-DE" sz="1600" kern="0" dirty="0">
                <a:latin typeface="Arial" charset="0"/>
                <a:ea typeface="Arial" charset="0"/>
                <a:cs typeface="Arial" charset="0"/>
              </a:rPr>
              <a:t>7.5 Min.</a:t>
            </a:r>
            <a:br>
              <a:rPr lang="de-DE" sz="1600" kern="0" dirty="0">
                <a:latin typeface="Arial" charset="0"/>
                <a:ea typeface="Arial" charset="0"/>
                <a:cs typeface="Arial" charset="0"/>
              </a:rPr>
            </a:br>
            <a:r>
              <a:rPr lang="de-DE" sz="1600" dirty="0">
                <a:latin typeface="Arial" charset="0"/>
                <a:ea typeface="Arial" charset="0"/>
                <a:cs typeface="Arial" charset="0"/>
              </a:rPr>
              <a:t>semi-</a:t>
            </a:r>
            <a:r>
              <a:rPr lang="de-DE" sz="1600" dirty="0" err="1">
                <a:latin typeface="Arial" charset="0"/>
                <a:ea typeface="Arial" charset="0"/>
                <a:cs typeface="Arial" charset="0"/>
              </a:rPr>
              <a:t>automated</a:t>
            </a:r>
            <a:endParaRPr lang="de-DE" sz="1600" kern="0" dirty="0">
              <a:latin typeface="Arial" charset="0"/>
              <a:ea typeface="Arial" charset="0"/>
              <a:cs typeface="Arial" charset="0"/>
            </a:endParaRPr>
          </a:p>
        </p:txBody>
      </p:sp>
      <p:sp>
        <p:nvSpPr>
          <p:cNvPr id="8" name="Textfeld 7"/>
          <p:cNvSpPr txBox="1"/>
          <p:nvPr/>
        </p:nvSpPr>
        <p:spPr>
          <a:xfrm>
            <a:off x="9401049" y="3370920"/>
            <a:ext cx="1686480" cy="492443"/>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de-DE" sz="1600" kern="0" dirty="0">
                <a:latin typeface="Arial" charset="0"/>
                <a:ea typeface="Arial" charset="0"/>
                <a:cs typeface="Arial" charset="0"/>
              </a:rPr>
              <a:t>6.8 Min.</a:t>
            </a:r>
            <a:br>
              <a:rPr lang="de-DE" sz="1600" kern="0" dirty="0">
                <a:latin typeface="Arial" charset="0"/>
                <a:ea typeface="Arial" charset="0"/>
                <a:cs typeface="Arial" charset="0"/>
              </a:rPr>
            </a:br>
            <a:r>
              <a:rPr lang="de-DE" sz="1600" dirty="0" err="1">
                <a:latin typeface="Arial" charset="0"/>
                <a:ea typeface="Arial" charset="0"/>
                <a:cs typeface="Arial" charset="0"/>
              </a:rPr>
              <a:t>fully</a:t>
            </a:r>
            <a:r>
              <a:rPr lang="de-DE" sz="1600" dirty="0">
                <a:latin typeface="Arial" charset="0"/>
                <a:ea typeface="Arial" charset="0"/>
                <a:cs typeface="Arial" charset="0"/>
              </a:rPr>
              <a:t> </a:t>
            </a:r>
            <a:r>
              <a:rPr lang="de-DE" sz="1600" dirty="0" err="1">
                <a:latin typeface="Arial" charset="0"/>
                <a:ea typeface="Arial" charset="0"/>
                <a:cs typeface="Arial" charset="0"/>
              </a:rPr>
              <a:t>automated</a:t>
            </a:r>
            <a:endParaRPr lang="de-DE" sz="1600" kern="0" dirty="0">
              <a:latin typeface="Arial" charset="0"/>
              <a:ea typeface="Arial" charset="0"/>
              <a:cs typeface="Arial" charset="0"/>
            </a:endParaRPr>
          </a:p>
        </p:txBody>
      </p:sp>
      <p:pic>
        <p:nvPicPr>
          <p:cNvPr id="16" name="Bild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85187" y="3048548"/>
            <a:ext cx="2292297" cy="2292297"/>
          </a:xfrm>
          <a:prstGeom prst="rect">
            <a:avLst/>
          </a:prstGeom>
        </p:spPr>
      </p:pic>
      <p:pic>
        <p:nvPicPr>
          <p:cNvPr id="17" name="Bild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1116" y="3048548"/>
            <a:ext cx="2292297" cy="2292297"/>
          </a:xfrm>
          <a:prstGeom prst="rect">
            <a:avLst/>
          </a:prstGeom>
        </p:spPr>
      </p:pic>
      <p:pic>
        <p:nvPicPr>
          <p:cNvPr id="18" name="Bild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10827" y="2933932"/>
            <a:ext cx="2521527" cy="2521527"/>
          </a:xfrm>
          <a:prstGeom prst="rect">
            <a:avLst/>
          </a:prstGeom>
        </p:spPr>
      </p:pic>
      <p:sp>
        <p:nvSpPr>
          <p:cNvPr id="20" name="Textfeld 19"/>
          <p:cNvSpPr txBox="1"/>
          <p:nvPr/>
        </p:nvSpPr>
        <p:spPr>
          <a:xfrm>
            <a:off x="504001" y="1905409"/>
            <a:ext cx="8235265" cy="276999"/>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de-DE" sz="1800" dirty="0">
                <a:latin typeface="Arial" charset="0"/>
                <a:ea typeface="Arial" charset="0"/>
                <a:cs typeface="Arial" charset="0"/>
              </a:rPr>
              <a:t>time </a:t>
            </a:r>
            <a:r>
              <a:rPr lang="de-DE" sz="1800" dirty="0" err="1">
                <a:latin typeface="Arial" charset="0"/>
                <a:ea typeface="Arial" charset="0"/>
                <a:cs typeface="Arial" charset="0"/>
              </a:rPr>
              <a:t>needed</a:t>
            </a:r>
            <a:r>
              <a:rPr lang="de-DE" sz="1800" dirty="0">
                <a:latin typeface="Arial" charset="0"/>
                <a:ea typeface="Arial" charset="0"/>
                <a:cs typeface="Arial" charset="0"/>
              </a:rPr>
              <a:t> </a:t>
            </a:r>
            <a:r>
              <a:rPr lang="de-DE" sz="1800" dirty="0" err="1">
                <a:latin typeface="Arial" charset="0"/>
                <a:ea typeface="Arial" charset="0"/>
                <a:cs typeface="Arial" charset="0"/>
              </a:rPr>
              <a:t>for</a:t>
            </a:r>
            <a:r>
              <a:rPr lang="de-DE" sz="1800" dirty="0">
                <a:latin typeface="Arial" charset="0"/>
                <a:ea typeface="Arial" charset="0"/>
                <a:cs typeface="Arial" charset="0"/>
              </a:rPr>
              <a:t> </a:t>
            </a:r>
            <a:r>
              <a:rPr lang="de-DE" sz="1800" dirty="0" err="1">
                <a:latin typeface="Arial" charset="0"/>
                <a:ea typeface="Arial" charset="0"/>
                <a:cs typeface="Arial" charset="0"/>
              </a:rPr>
              <a:t>processing</a:t>
            </a:r>
            <a:r>
              <a:rPr lang="de-DE" sz="1800" dirty="0">
                <a:latin typeface="Arial" charset="0"/>
                <a:ea typeface="Arial" charset="0"/>
                <a:cs typeface="Arial" charset="0"/>
              </a:rPr>
              <a:t> </a:t>
            </a:r>
            <a:r>
              <a:rPr lang="de-DE" sz="1800" dirty="0" err="1">
                <a:latin typeface="Arial" charset="0"/>
                <a:ea typeface="Arial" charset="0"/>
                <a:cs typeface="Arial" charset="0"/>
              </a:rPr>
              <a:t>expense</a:t>
            </a:r>
            <a:r>
              <a:rPr lang="de-DE" sz="1800" dirty="0">
                <a:latin typeface="Arial" charset="0"/>
                <a:ea typeface="Arial" charset="0"/>
                <a:cs typeface="Arial" charset="0"/>
              </a:rPr>
              <a:t> </a:t>
            </a:r>
            <a:r>
              <a:rPr lang="de-DE" sz="1800" dirty="0" err="1">
                <a:latin typeface="Arial" charset="0"/>
                <a:ea typeface="Arial" charset="0"/>
                <a:cs typeface="Arial" charset="0"/>
              </a:rPr>
              <a:t>reports</a:t>
            </a:r>
            <a:r>
              <a:rPr lang="de-DE" sz="1800" dirty="0">
                <a:latin typeface="Arial" charset="0"/>
                <a:ea typeface="Arial" charset="0"/>
                <a:cs typeface="Arial" charset="0"/>
              </a:rPr>
              <a:t> </a:t>
            </a:r>
            <a:r>
              <a:rPr lang="de-DE" sz="1800" dirty="0" err="1">
                <a:latin typeface="Arial" charset="0"/>
                <a:ea typeface="Arial" charset="0"/>
                <a:cs typeface="Arial" charset="0"/>
              </a:rPr>
              <a:t>by</a:t>
            </a:r>
            <a:r>
              <a:rPr lang="de-DE" sz="1800" dirty="0">
                <a:latin typeface="Arial" charset="0"/>
                <a:ea typeface="Arial" charset="0"/>
                <a:cs typeface="Arial" charset="0"/>
              </a:rPr>
              <a:t> </a:t>
            </a:r>
            <a:r>
              <a:rPr lang="de-DE" sz="1800" dirty="0" err="1">
                <a:latin typeface="Arial" charset="0"/>
                <a:ea typeface="Arial" charset="0"/>
                <a:cs typeface="Arial" charset="0"/>
              </a:rPr>
              <a:t>degree</a:t>
            </a:r>
            <a:r>
              <a:rPr lang="de-DE" sz="1800" dirty="0">
                <a:latin typeface="Arial" charset="0"/>
                <a:ea typeface="Arial" charset="0"/>
                <a:cs typeface="Arial" charset="0"/>
              </a:rPr>
              <a:t> </a:t>
            </a:r>
            <a:r>
              <a:rPr lang="de-DE" sz="1800" dirty="0" err="1">
                <a:latin typeface="Arial" charset="0"/>
                <a:ea typeface="Arial" charset="0"/>
                <a:cs typeface="Arial" charset="0"/>
              </a:rPr>
              <a:t>of</a:t>
            </a:r>
            <a:r>
              <a:rPr lang="de-DE" sz="1800" dirty="0">
                <a:latin typeface="Arial" charset="0"/>
                <a:ea typeface="Arial" charset="0"/>
                <a:cs typeface="Arial" charset="0"/>
              </a:rPr>
              <a:t> </a:t>
            </a:r>
            <a:r>
              <a:rPr lang="de-DE" sz="1800" dirty="0" err="1">
                <a:latin typeface="Arial" charset="0"/>
                <a:ea typeface="Arial" charset="0"/>
                <a:cs typeface="Arial" charset="0"/>
              </a:rPr>
              <a:t>automation</a:t>
            </a:r>
            <a:endParaRPr lang="de-DE" sz="1800" kern="0" dirty="0">
              <a:latin typeface="Arial" charset="0"/>
              <a:ea typeface="Arial" charset="0"/>
              <a:cs typeface="Arial" charset="0"/>
            </a:endParaRPr>
          </a:p>
        </p:txBody>
      </p:sp>
    </p:spTree>
    <p:extLst>
      <p:ext uri="{BB962C8B-B14F-4D97-AF65-F5344CB8AC3E}">
        <p14:creationId xmlns:p14="http://schemas.microsoft.com/office/powerpoint/2010/main" val="2554291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a:xfrm>
            <a:off x="504001" y="1008248"/>
            <a:ext cx="11186476" cy="738664"/>
          </a:xfrm>
        </p:spPr>
        <p:txBody>
          <a:bodyPr/>
          <a:lstStyle/>
          <a:p>
            <a:r>
              <a:rPr lang="de-DE" b="1" dirty="0" err="1"/>
              <a:t>Optimization</a:t>
            </a:r>
            <a:r>
              <a:rPr lang="de-DE" b="1" dirty="0"/>
              <a:t> Potential </a:t>
            </a:r>
            <a:r>
              <a:rPr lang="de-DE" dirty="0"/>
              <a:t>T</a:t>
            </a:r>
            <a:r>
              <a:rPr lang="de-DE" b="1" dirty="0" smtClean="0"/>
              <a:t>hrough </a:t>
            </a:r>
            <a:r>
              <a:rPr lang="de-DE" b="1" dirty="0"/>
              <a:t>Automation in Companies </a:t>
            </a:r>
            <a:r>
              <a:rPr lang="de-DE" b="1" dirty="0" err="1"/>
              <a:t>with</a:t>
            </a:r>
            <a:r>
              <a:rPr lang="de-DE" b="1" dirty="0"/>
              <a:t> Manual </a:t>
            </a:r>
            <a:r>
              <a:rPr lang="de-DE" b="1" dirty="0" err="1"/>
              <a:t>Expense</a:t>
            </a:r>
            <a:r>
              <a:rPr lang="de-DE" b="1" dirty="0"/>
              <a:t> </a:t>
            </a:r>
            <a:r>
              <a:rPr lang="de-DE" b="1" dirty="0" err="1"/>
              <a:t>Processes</a:t>
            </a:r>
            <a:endParaRPr lang="de-DE" b="1" dirty="0"/>
          </a:p>
        </p:txBody>
      </p:sp>
      <p:sp>
        <p:nvSpPr>
          <p:cNvPr id="2" name="Rechteck 1"/>
          <p:cNvSpPr/>
          <p:nvPr/>
        </p:nvSpPr>
        <p:spPr>
          <a:xfrm>
            <a:off x="676299" y="4339652"/>
            <a:ext cx="2714205" cy="461665"/>
          </a:xfrm>
          <a:prstGeom prst="rect">
            <a:avLst/>
          </a:prstGeom>
        </p:spPr>
        <p:txBody>
          <a:bodyPr wrap="none">
            <a:spAutoFit/>
          </a:bodyPr>
          <a:lstStyle/>
          <a:p>
            <a:pPr fontAlgn="base">
              <a:lnSpc>
                <a:spcPct val="150000"/>
              </a:lnSpc>
              <a:spcBef>
                <a:spcPct val="50000"/>
              </a:spcBef>
              <a:spcAft>
                <a:spcPct val="0"/>
              </a:spcAft>
              <a:buClr>
                <a:srgbClr val="F0AB00"/>
              </a:buClr>
              <a:buSzPct val="80000"/>
            </a:pPr>
            <a:r>
              <a:rPr lang="de-DE" sz="1600" dirty="0">
                <a:latin typeface="Arial" charset="0"/>
                <a:ea typeface="Arial" charset="0"/>
                <a:cs typeface="Arial" charset="0"/>
              </a:rPr>
              <a:t>digital, </a:t>
            </a:r>
            <a:r>
              <a:rPr lang="de-DE" sz="1600" dirty="0" err="1">
                <a:latin typeface="Arial" charset="0"/>
                <a:ea typeface="Arial" charset="0"/>
                <a:cs typeface="Arial" charset="0"/>
              </a:rPr>
              <a:t>paperless</a:t>
            </a:r>
            <a:r>
              <a:rPr lang="de-DE" sz="1600" dirty="0">
                <a:latin typeface="Arial" charset="0"/>
                <a:ea typeface="Arial" charset="0"/>
                <a:cs typeface="Arial" charset="0"/>
              </a:rPr>
              <a:t> </a:t>
            </a:r>
            <a:r>
              <a:rPr lang="de-DE" sz="1600" dirty="0" err="1">
                <a:latin typeface="Arial" charset="0"/>
                <a:ea typeface="Arial" charset="0"/>
                <a:cs typeface="Arial" charset="0"/>
              </a:rPr>
              <a:t>processes</a:t>
            </a:r>
            <a:endParaRPr lang="de-DE" sz="1600" dirty="0">
              <a:latin typeface="Arial" charset="0"/>
              <a:ea typeface="Arial" charset="0"/>
              <a:cs typeface="Arial" charset="0"/>
            </a:endParaRPr>
          </a:p>
        </p:txBody>
      </p:sp>
      <p:sp>
        <p:nvSpPr>
          <p:cNvPr id="15" name="Rechteck 14"/>
          <p:cNvSpPr/>
          <p:nvPr/>
        </p:nvSpPr>
        <p:spPr>
          <a:xfrm>
            <a:off x="4431974" y="4423412"/>
            <a:ext cx="2578426" cy="1077218"/>
          </a:xfrm>
          <a:prstGeom prst="rect">
            <a:avLst/>
          </a:prstGeom>
        </p:spPr>
        <p:txBody>
          <a:bodyPr wrap="square">
            <a:spAutoFit/>
          </a:bodyPr>
          <a:lstStyle/>
          <a:p>
            <a:pPr fontAlgn="base">
              <a:spcBef>
                <a:spcPct val="50000"/>
              </a:spcBef>
              <a:spcAft>
                <a:spcPct val="0"/>
              </a:spcAft>
              <a:buClr>
                <a:srgbClr val="F0AB00"/>
              </a:buClr>
              <a:buSzPct val="80000"/>
            </a:pPr>
            <a:r>
              <a:rPr lang="de-DE" sz="1600" dirty="0">
                <a:latin typeface="Arial" charset="0"/>
                <a:ea typeface="Arial" charset="0"/>
                <a:cs typeface="Arial" charset="0"/>
              </a:rPr>
              <a:t>minimal </a:t>
            </a:r>
            <a:r>
              <a:rPr lang="de-DE" sz="1600" dirty="0" err="1">
                <a:latin typeface="Arial" charset="0"/>
                <a:ea typeface="Arial" charset="0"/>
                <a:cs typeface="Arial" charset="0"/>
              </a:rPr>
              <a:t>effort</a:t>
            </a:r>
            <a:r>
              <a:rPr lang="de-DE" sz="1600" dirty="0">
                <a:latin typeface="Arial" charset="0"/>
                <a:ea typeface="Arial" charset="0"/>
                <a:cs typeface="Arial" charset="0"/>
              </a:rPr>
              <a:t> </a:t>
            </a:r>
            <a:r>
              <a:rPr lang="de-DE" sz="1600" dirty="0" err="1">
                <a:latin typeface="Arial" charset="0"/>
                <a:ea typeface="Arial" charset="0"/>
                <a:cs typeface="Arial" charset="0"/>
              </a:rPr>
              <a:t>for</a:t>
            </a:r>
            <a:r>
              <a:rPr lang="de-DE" sz="1600" dirty="0">
                <a:latin typeface="Arial" charset="0"/>
                <a:ea typeface="Arial" charset="0"/>
                <a:cs typeface="Arial" charset="0"/>
              </a:rPr>
              <a:t> </a:t>
            </a:r>
            <a:r>
              <a:rPr lang="de-DE" sz="1600" dirty="0" err="1">
                <a:latin typeface="Arial" charset="0"/>
                <a:ea typeface="Arial" charset="0"/>
                <a:cs typeface="Arial" charset="0"/>
              </a:rPr>
              <a:t>administration</a:t>
            </a:r>
            <a:r>
              <a:rPr lang="de-DE" sz="1600" dirty="0">
                <a:latin typeface="Arial" charset="0"/>
                <a:ea typeface="Arial" charset="0"/>
                <a:cs typeface="Arial" charset="0"/>
              </a:rPr>
              <a:t> and </a:t>
            </a:r>
            <a:r>
              <a:rPr lang="de-DE" sz="1600" dirty="0" err="1">
                <a:latin typeface="Arial" charset="0"/>
                <a:ea typeface="Arial" charset="0"/>
                <a:cs typeface="Arial" charset="0"/>
              </a:rPr>
              <a:t>archiving</a:t>
            </a:r>
            <a:r>
              <a:rPr lang="de-DE" sz="1600" dirty="0">
                <a:latin typeface="Arial" charset="0"/>
                <a:ea typeface="Arial" charset="0"/>
                <a:cs typeface="Arial" charset="0"/>
              </a:rPr>
              <a:t> </a:t>
            </a:r>
            <a:r>
              <a:rPr lang="de-DE" sz="1600" dirty="0" err="1">
                <a:latin typeface="Arial" charset="0"/>
                <a:ea typeface="Arial" charset="0"/>
                <a:cs typeface="Arial" charset="0"/>
              </a:rPr>
              <a:t>of</a:t>
            </a:r>
            <a:r>
              <a:rPr lang="de-DE" sz="1600" dirty="0">
                <a:latin typeface="Arial" charset="0"/>
                <a:ea typeface="Arial" charset="0"/>
                <a:cs typeface="Arial" charset="0"/>
              </a:rPr>
              <a:t> </a:t>
            </a:r>
            <a:r>
              <a:rPr lang="de-DE" sz="1600" dirty="0" err="1">
                <a:latin typeface="Arial" charset="0"/>
                <a:ea typeface="Arial" charset="0"/>
                <a:cs typeface="Arial" charset="0"/>
              </a:rPr>
              <a:t>bills</a:t>
            </a:r>
            <a:r>
              <a:rPr lang="de-DE" sz="1600" dirty="0">
                <a:latin typeface="Arial" charset="0"/>
                <a:ea typeface="Arial" charset="0"/>
                <a:cs typeface="Arial" charset="0"/>
              </a:rPr>
              <a:t> and </a:t>
            </a:r>
            <a:r>
              <a:rPr lang="de-DE" sz="1600" dirty="0" err="1">
                <a:latin typeface="Arial" charset="0"/>
                <a:ea typeface="Arial" charset="0"/>
                <a:cs typeface="Arial" charset="0"/>
              </a:rPr>
              <a:t>receipts</a:t>
            </a:r>
            <a:endParaRPr lang="de-DE" sz="1600" dirty="0">
              <a:latin typeface="Arial" charset="0"/>
              <a:ea typeface="Arial" charset="0"/>
              <a:cs typeface="Arial" charset="0"/>
            </a:endParaRPr>
          </a:p>
        </p:txBody>
      </p:sp>
      <p:sp>
        <p:nvSpPr>
          <p:cNvPr id="16" name="Rechteck 15"/>
          <p:cNvSpPr/>
          <p:nvPr/>
        </p:nvSpPr>
        <p:spPr>
          <a:xfrm>
            <a:off x="8627691" y="4423412"/>
            <a:ext cx="2568661" cy="830997"/>
          </a:xfrm>
          <a:prstGeom prst="rect">
            <a:avLst/>
          </a:prstGeom>
        </p:spPr>
        <p:txBody>
          <a:bodyPr wrap="square">
            <a:spAutoFit/>
          </a:bodyPr>
          <a:lstStyle/>
          <a:p>
            <a:pPr fontAlgn="base">
              <a:spcBef>
                <a:spcPct val="50000"/>
              </a:spcBef>
              <a:spcAft>
                <a:spcPct val="0"/>
              </a:spcAft>
              <a:buClr>
                <a:srgbClr val="F0AB00"/>
              </a:buClr>
              <a:buSzPct val="80000"/>
            </a:pPr>
            <a:r>
              <a:rPr lang="de-DE" sz="1600" dirty="0">
                <a:latin typeface="Arial" charset="0"/>
                <a:ea typeface="Arial" charset="0"/>
                <a:cs typeface="Arial" charset="0"/>
              </a:rPr>
              <a:t>simple </a:t>
            </a:r>
            <a:r>
              <a:rPr lang="de-DE" sz="1600" dirty="0" err="1">
                <a:latin typeface="Arial" charset="0"/>
                <a:ea typeface="Arial" charset="0"/>
                <a:cs typeface="Arial" charset="0"/>
              </a:rPr>
              <a:t>creation</a:t>
            </a:r>
            <a:r>
              <a:rPr lang="de-DE" sz="1600" dirty="0">
                <a:latin typeface="Arial" charset="0"/>
                <a:ea typeface="Arial" charset="0"/>
                <a:cs typeface="Arial" charset="0"/>
              </a:rPr>
              <a:t> and </a:t>
            </a:r>
            <a:r>
              <a:rPr lang="de-DE" sz="1600" dirty="0" err="1">
                <a:latin typeface="Arial" charset="0"/>
                <a:ea typeface="Arial" charset="0"/>
                <a:cs typeface="Arial" charset="0"/>
              </a:rPr>
              <a:t>submission</a:t>
            </a:r>
            <a:r>
              <a:rPr lang="de-DE" sz="1600" dirty="0">
                <a:latin typeface="Arial" charset="0"/>
                <a:ea typeface="Arial" charset="0"/>
                <a:cs typeface="Arial" charset="0"/>
              </a:rPr>
              <a:t> </a:t>
            </a:r>
            <a:r>
              <a:rPr lang="de-DE" sz="1600" dirty="0" err="1">
                <a:latin typeface="Arial" charset="0"/>
                <a:ea typeface="Arial" charset="0"/>
                <a:cs typeface="Arial" charset="0"/>
              </a:rPr>
              <a:t>of</a:t>
            </a:r>
            <a:r>
              <a:rPr lang="de-DE" sz="1600" dirty="0">
                <a:latin typeface="Arial" charset="0"/>
                <a:ea typeface="Arial" charset="0"/>
                <a:cs typeface="Arial" charset="0"/>
              </a:rPr>
              <a:t> </a:t>
            </a:r>
            <a:r>
              <a:rPr lang="de-DE" sz="1600" dirty="0" err="1">
                <a:latin typeface="Arial" charset="0"/>
                <a:ea typeface="Arial" charset="0"/>
                <a:cs typeface="Arial" charset="0"/>
              </a:rPr>
              <a:t>the</a:t>
            </a:r>
            <a:r>
              <a:rPr lang="de-DE" sz="1600" dirty="0">
                <a:latin typeface="Arial" charset="0"/>
                <a:ea typeface="Arial" charset="0"/>
                <a:cs typeface="Arial" charset="0"/>
              </a:rPr>
              <a:t> </a:t>
            </a:r>
            <a:r>
              <a:rPr lang="de-DE" sz="1600" dirty="0" err="1">
                <a:latin typeface="Arial" charset="0"/>
                <a:ea typeface="Arial" charset="0"/>
                <a:cs typeface="Arial" charset="0"/>
              </a:rPr>
              <a:t>expense</a:t>
            </a:r>
            <a:r>
              <a:rPr lang="de-DE" sz="1600" dirty="0">
                <a:latin typeface="Arial" charset="0"/>
                <a:ea typeface="Arial" charset="0"/>
                <a:cs typeface="Arial" charset="0"/>
              </a:rPr>
              <a:t> </a:t>
            </a:r>
            <a:r>
              <a:rPr lang="de-DE" sz="1600" dirty="0" err="1">
                <a:latin typeface="Arial" charset="0"/>
                <a:ea typeface="Arial" charset="0"/>
                <a:cs typeface="Arial" charset="0"/>
              </a:rPr>
              <a:t>report</a:t>
            </a:r>
            <a:endParaRPr lang="de-DE" sz="1600" dirty="0">
              <a:latin typeface="Arial" charset="0"/>
              <a:ea typeface="Arial" charset="0"/>
              <a:cs typeface="Arial" charset="0"/>
            </a:endParaRPr>
          </a:p>
        </p:txBody>
      </p:sp>
      <p:pic>
        <p:nvPicPr>
          <p:cNvPr id="20" name="Bild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39540" y="2871661"/>
            <a:ext cx="1565669" cy="1565669"/>
          </a:xfrm>
          <a:prstGeom prst="rect">
            <a:avLst/>
          </a:prstGeom>
        </p:spPr>
      </p:pic>
      <p:pic>
        <p:nvPicPr>
          <p:cNvPr id="21" name="Bild 2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87229" y="2967611"/>
            <a:ext cx="1293941" cy="1293941"/>
          </a:xfrm>
          <a:prstGeom prst="rect">
            <a:avLst/>
          </a:prstGeom>
        </p:spPr>
      </p:pic>
      <p:pic>
        <p:nvPicPr>
          <p:cNvPr id="22" name="Bild 21"/>
          <p:cNvPicPr>
            <a:picLocks noChangeAspect="1"/>
          </p:cNvPicPr>
          <p:nvPr/>
        </p:nvPicPr>
        <p:blipFill>
          <a:blip r:embed="rId5"/>
          <a:stretch>
            <a:fillRect/>
          </a:stretch>
        </p:blipFill>
        <p:spPr>
          <a:xfrm>
            <a:off x="4751225" y="3075978"/>
            <a:ext cx="1039506" cy="1077209"/>
          </a:xfrm>
          <a:prstGeom prst="rect">
            <a:avLst/>
          </a:prstGeom>
        </p:spPr>
      </p:pic>
      <p:sp>
        <p:nvSpPr>
          <p:cNvPr id="4" name="Rechteck 3"/>
          <p:cNvSpPr/>
          <p:nvPr/>
        </p:nvSpPr>
        <p:spPr>
          <a:xfrm>
            <a:off x="414300" y="6041080"/>
            <a:ext cx="8178576" cy="646331"/>
          </a:xfrm>
          <a:prstGeom prst="rect">
            <a:avLst/>
          </a:prstGeom>
        </p:spPr>
        <p:txBody>
          <a:bodyPr wrap="square">
            <a:spAutoFit/>
          </a:bodyPr>
          <a:lstStyle/>
          <a:p>
            <a:r>
              <a:rPr lang="de-DE" sz="1200" dirty="0">
                <a:solidFill>
                  <a:srgbClr val="000000"/>
                </a:solidFill>
                <a:latin typeface="Arial" charset="0"/>
                <a:ea typeface="Arial" charset="0"/>
                <a:cs typeface="Arial" charset="0"/>
              </a:rPr>
              <a:t>Source: Buchhaltung 4.0: Digitale Transformation in der Reisekostenverwaltung, United Research </a:t>
            </a:r>
            <a:r>
              <a:rPr lang="de-DE" sz="1200" dirty="0" err="1">
                <a:solidFill>
                  <a:srgbClr val="000000"/>
                </a:solidFill>
                <a:latin typeface="Arial" charset="0"/>
                <a:ea typeface="Arial" charset="0"/>
                <a:cs typeface="Arial" charset="0"/>
              </a:rPr>
              <a:t>for</a:t>
            </a:r>
            <a:r>
              <a:rPr lang="de-DE" sz="1200" dirty="0">
                <a:solidFill>
                  <a:srgbClr val="000000"/>
                </a:solidFill>
                <a:latin typeface="Arial" charset="0"/>
                <a:ea typeface="Arial" charset="0"/>
                <a:cs typeface="Arial" charset="0"/>
              </a:rPr>
              <a:t> </a:t>
            </a:r>
            <a:r>
              <a:rPr lang="de-DE" sz="1200" dirty="0" err="1">
                <a:solidFill>
                  <a:srgbClr val="000000"/>
                </a:solidFill>
                <a:latin typeface="Arial" charset="0"/>
                <a:ea typeface="Arial" charset="0"/>
                <a:cs typeface="Arial" charset="0"/>
              </a:rPr>
              <a:t>Concur</a:t>
            </a:r>
            <a:r>
              <a:rPr lang="de-DE" sz="1200" dirty="0">
                <a:solidFill>
                  <a:srgbClr val="000000"/>
                </a:solidFill>
                <a:latin typeface="Arial" charset="0"/>
                <a:ea typeface="Arial" charset="0"/>
                <a:cs typeface="Arial" charset="0"/>
              </a:rPr>
              <a:t> 2016</a:t>
            </a:r>
          </a:p>
          <a:p>
            <a:r>
              <a:rPr lang="de-DE" sz="1200" dirty="0">
                <a:latin typeface="Arial" charset="0"/>
                <a:ea typeface="Arial" charset="0"/>
                <a:cs typeface="Arial" charset="0"/>
              </a:rPr>
              <a:t/>
            </a:r>
            <a:br>
              <a:rPr lang="de-DE" sz="1200" dirty="0">
                <a:latin typeface="Arial" charset="0"/>
                <a:ea typeface="Arial" charset="0"/>
                <a:cs typeface="Arial" charset="0"/>
              </a:rPr>
            </a:br>
            <a:endParaRPr lang="de-DE" sz="1200" dirty="0">
              <a:latin typeface="Arial" charset="0"/>
              <a:ea typeface="Arial" charset="0"/>
              <a:cs typeface="Arial" charset="0"/>
            </a:endParaRPr>
          </a:p>
        </p:txBody>
      </p:sp>
    </p:spTree>
    <p:extLst>
      <p:ext uri="{BB962C8B-B14F-4D97-AF65-F5344CB8AC3E}">
        <p14:creationId xmlns:p14="http://schemas.microsoft.com/office/powerpoint/2010/main" val="13829351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idx="4294967295"/>
          </p:nvPr>
        </p:nvSpPr>
        <p:spPr>
          <a:xfrm>
            <a:off x="504030" y="1095672"/>
            <a:ext cx="11187113" cy="677108"/>
          </a:xfrm>
        </p:spPr>
        <p:txBody>
          <a:bodyPr/>
          <a:lstStyle/>
          <a:p>
            <a:r>
              <a:rPr lang="de-DE" sz="4400" b="1" dirty="0" err="1"/>
              <a:t>It´s</a:t>
            </a:r>
            <a:r>
              <a:rPr lang="de-DE" sz="4400" b="1" dirty="0"/>
              <a:t> not a </a:t>
            </a:r>
            <a:r>
              <a:rPr lang="de-DE" sz="4400" b="1" dirty="0" err="1"/>
              <a:t>Danger</a:t>
            </a:r>
            <a:r>
              <a:rPr lang="de-DE" sz="4400" b="1" dirty="0"/>
              <a:t>, </a:t>
            </a:r>
            <a:r>
              <a:rPr lang="de-DE" sz="4400" b="1" dirty="0" err="1"/>
              <a:t>it´s</a:t>
            </a:r>
            <a:r>
              <a:rPr lang="de-DE" sz="4400" b="1" dirty="0"/>
              <a:t> </a:t>
            </a:r>
            <a:r>
              <a:rPr lang="de-DE" sz="4400" b="1" dirty="0">
                <a:solidFill>
                  <a:srgbClr val="F0AB00"/>
                </a:solidFill>
              </a:rPr>
              <a:t>an </a:t>
            </a:r>
            <a:r>
              <a:rPr lang="de-DE" sz="4400" b="1" dirty="0" err="1">
                <a:solidFill>
                  <a:srgbClr val="F0AB00"/>
                </a:solidFill>
              </a:rPr>
              <a:t>Opportunity</a:t>
            </a:r>
            <a:endParaRPr lang="de-DE" sz="4400" b="1" dirty="0">
              <a:solidFill>
                <a:srgbClr val="F0AB00"/>
              </a:solidFill>
            </a:endParaRPr>
          </a:p>
        </p:txBody>
      </p:sp>
      <p:pic>
        <p:nvPicPr>
          <p:cNvPr id="7" name="Bild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875" y="3203675"/>
            <a:ext cx="12195175" cy="3658260"/>
          </a:xfrm>
          <a:prstGeom prst="rect">
            <a:avLst/>
          </a:prstGeom>
        </p:spPr>
      </p:pic>
    </p:spTree>
    <p:extLst>
      <p:ext uri="{BB962C8B-B14F-4D97-AF65-F5344CB8AC3E}">
        <p14:creationId xmlns:p14="http://schemas.microsoft.com/office/powerpoint/2010/main" val="16871770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537251" y="2824438"/>
            <a:ext cx="11185200" cy="1331925"/>
          </a:xfrm>
          <a:ln>
            <a:noFill/>
          </a:ln>
        </p:spPr>
        <p:txBody>
          <a:bodyPr/>
          <a:lstStyle/>
          <a:p>
            <a:r>
              <a:rPr lang="en-US" b="1" dirty="0"/>
              <a:t>What is the Major Challenge you are Facing if you Want to Allow for more </a:t>
            </a:r>
            <a:r>
              <a:rPr lang="en-US" b="1" dirty="0">
                <a:solidFill>
                  <a:srgbClr val="F0AB00"/>
                </a:solidFill>
              </a:rPr>
              <a:t>Flexibility? </a:t>
            </a:r>
            <a:endParaRPr lang="de-DE" b="1" dirty="0">
              <a:solidFill>
                <a:srgbClr val="F0AB00"/>
              </a:solidFill>
            </a:endParaRPr>
          </a:p>
        </p:txBody>
      </p:sp>
    </p:spTree>
    <p:extLst>
      <p:ext uri="{BB962C8B-B14F-4D97-AF65-F5344CB8AC3E}">
        <p14:creationId xmlns:p14="http://schemas.microsoft.com/office/powerpoint/2010/main" val="669527876"/>
      </p:ext>
    </p:extLst>
  </p:cSld>
  <p:clrMapOvr>
    <a:masterClrMapping/>
  </p:clrMapOvr>
</p:sld>
</file>

<file path=ppt/theme/theme1.xml><?xml version="1.0" encoding="utf-8"?>
<a:theme xmlns:a="http://schemas.openxmlformats.org/drawingml/2006/main" name="SAP_SELECT_BERLIN_2017_16x9_black_and_white">
  <a:themeElements>
    <a:clrScheme name="SAP Select">
      <a:dk1>
        <a:srgbClr val="000000"/>
      </a:dk1>
      <a:lt1>
        <a:srgbClr val="FFFFFF"/>
      </a:lt1>
      <a:dk2>
        <a:srgbClr val="CBCBCB"/>
      </a:dk2>
      <a:lt2>
        <a:srgbClr val="989898"/>
      </a:lt2>
      <a:accent1>
        <a:srgbClr val="F0AB00"/>
      </a:accent1>
      <a:accent2>
        <a:srgbClr val="666666"/>
      </a:accent2>
      <a:accent3>
        <a:srgbClr val="999999"/>
      </a:accent3>
      <a:accent4>
        <a:srgbClr val="CCCCCC"/>
      </a:accent4>
      <a:accent5>
        <a:srgbClr val="FFFFFF"/>
      </a:accent5>
      <a:accent6>
        <a:srgbClr val="FFFFFF"/>
      </a:accent6>
      <a:hlink>
        <a:srgbClr val="999999"/>
      </a:hlink>
      <a:folHlink>
        <a:srgbClr val="999999"/>
      </a:folHlink>
    </a:clrScheme>
    <a:fontScheme name="SAP Select">
      <a:majorFont>
        <a:latin typeface="BentonSans Light"/>
        <a:ea typeface=""/>
        <a:cs typeface=""/>
      </a:majorFont>
      <a:minorFont>
        <a:latin typeface="BentonSans Book"/>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accent1"/>
        </a:solidFill>
        <a:ln w="6350" algn="ctr">
          <a:noFill/>
          <a:miter lim="800000"/>
          <a:headEnd/>
          <a:tailEnd/>
        </a:ln>
      </a:spPr>
      <a:bodyPr lIns="90000" tIns="72000" rIns="90000" bIns="72000" rtlCol="0" anchor="ctr"/>
      <a:lstStyle>
        <a:defPPr marR="0" algn="ctr" defTabSz="914400" eaLnBrk="1" fontAlgn="base" latinLnBrk="0" hangingPunct="1">
          <a:lnSpc>
            <a:spcPct val="100000"/>
          </a:lnSpc>
          <a:spcBef>
            <a:spcPct val="50000"/>
          </a:spcBef>
          <a:spcAft>
            <a:spcPct val="0"/>
          </a:spcAft>
          <a:buClr>
            <a:srgbClr val="F0AB00"/>
          </a:buClr>
          <a:buSzPct val="80000"/>
          <a:tabLst/>
          <a:defRPr kumimoji="0" sz="1800" b="0" i="0" u="none" strike="noStrike" kern="0" cap="none" spc="0" normalizeH="0" baseline="0" noProof="0" dirty="0" err="1" smtClean="0">
            <a:ln>
              <a:noFill/>
            </a:ln>
            <a:effectLst/>
            <a:uLnTx/>
            <a:uFillTx/>
            <a:ea typeface="Arial Unicode MS" pitchFamily="34" charset="-128"/>
            <a:cs typeface="Arial Unicode MS" pitchFamily="34" charset="-128"/>
          </a:defRPr>
        </a:defPPr>
      </a:lstStyle>
    </a:spDef>
    <a:lnDef>
      <a:spPr>
        <a:ln w="9525">
          <a:solidFill>
            <a:schemeClr val="tx1"/>
          </a:solidFill>
          <a:headEnd type="none" w="med" len="med"/>
          <a:tailEnd type="none" w="med" len="med"/>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itchFamily="34" charset="-128"/>
            <a:cs typeface="Arial Unicode MS" pitchFamily="34" charset="-128"/>
          </a:defRPr>
        </a:defPPr>
      </a:lstStyle>
    </a:txDef>
  </a:objectDefaults>
  <a:extraClrSchemeLst/>
  <a:extLst>
    <a:ext uri="{05A4C25C-085E-4340-85A3-A5531E510DB2}">
      <thm15:themeFamily xmlns:thm15="http://schemas.microsoft.com/office/thememl/2012/main" name="SAP_Select_Berlin_2017_16x9_black_and_white.potx" id="{981DF16A-D38C-43ED-BFF2-6B7D83867285}" vid="{E4BEC520-D4E0-4A8F-91EB-67D34FA41DA8}"/>
    </a:ext>
  </a:extLst>
</a:theme>
</file>

<file path=ppt/theme/theme2.xml><?xml version="1.0" encoding="utf-8"?>
<a:theme xmlns:a="http://schemas.openxmlformats.org/drawingml/2006/main" name="Office Theme">
  <a:themeElements>
    <a:clrScheme name="SAP_Colors2011_1.1">
      <a:dk1>
        <a:srgbClr val="000000"/>
      </a:dk1>
      <a:lt1>
        <a:srgbClr val="FFFFFF"/>
      </a:lt1>
      <a:dk2>
        <a:srgbClr val="0076CB"/>
      </a:dk2>
      <a:lt2>
        <a:srgbClr val="CCCCCC"/>
      </a:lt2>
      <a:accent1>
        <a:srgbClr val="F0AB00"/>
      </a:accent1>
      <a:accent2>
        <a:srgbClr val="666666"/>
      </a:accent2>
      <a:accent3>
        <a:srgbClr val="0076CB"/>
      </a:accent3>
      <a:accent4>
        <a:srgbClr val="4FB81C"/>
      </a:accent4>
      <a:accent5>
        <a:srgbClr val="E35500"/>
      </a:accent5>
      <a:accent6>
        <a:srgbClr val="760A85"/>
      </a:accent6>
      <a:hlink>
        <a:srgbClr val="666666"/>
      </a:hlink>
      <a:folHlink>
        <a:srgbClr val="CCCCCC"/>
      </a:folHlink>
    </a:clrScheme>
    <a:fontScheme name="SAP_Fonts2011">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SAP_Colors2011">
      <a:dk1>
        <a:srgbClr val="000000"/>
      </a:dk1>
      <a:lt1>
        <a:srgbClr val="FFFFFF"/>
      </a:lt1>
      <a:dk2>
        <a:srgbClr val="00AFE3"/>
      </a:dk2>
      <a:lt2>
        <a:srgbClr val="CCCCCC"/>
      </a:lt2>
      <a:accent1>
        <a:srgbClr val="FDB913"/>
      </a:accent1>
      <a:accent2>
        <a:srgbClr val="626366"/>
      </a:accent2>
      <a:accent3>
        <a:srgbClr val="0082C9"/>
      </a:accent3>
      <a:accent4>
        <a:srgbClr val="4BBE44"/>
      </a:accent4>
      <a:accent5>
        <a:srgbClr val="B1D249"/>
      </a:accent5>
      <a:accent6>
        <a:srgbClr val="80298F"/>
      </a:accent6>
      <a:hlink>
        <a:srgbClr val="04357B"/>
      </a:hlink>
      <a:folHlink>
        <a:srgbClr val="999999"/>
      </a:folHlink>
    </a:clrScheme>
    <a:fontScheme name="SAP_Fonts2011">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38</TotalTime>
  <Words>1505</Words>
  <Application>Microsoft Macintosh PowerPoint</Application>
  <PresentationFormat>Custom</PresentationFormat>
  <Paragraphs>137</Paragraphs>
  <Slides>22</Slides>
  <Notes>21</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22</vt:i4>
      </vt:variant>
    </vt:vector>
  </HeadingPairs>
  <TitlesOfParts>
    <vt:vector size="34" baseType="lpstr">
      <vt:lpstr>Arial Unicode MS</vt:lpstr>
      <vt:lpstr>BentonSans</vt:lpstr>
      <vt:lpstr>BentonSans Bold</vt:lpstr>
      <vt:lpstr>BentonSans Book</vt:lpstr>
      <vt:lpstr>BentonSans Light</vt:lpstr>
      <vt:lpstr>BentonSans Medium</vt:lpstr>
      <vt:lpstr>Courier New</vt:lpstr>
      <vt:lpstr>Symbol</vt:lpstr>
      <vt:lpstr>Wingdings</vt:lpstr>
      <vt:lpstr>Wingdings</vt:lpstr>
      <vt:lpstr>Arial</vt:lpstr>
      <vt:lpstr>SAP_SELECT_BERLIN_2017_16x9_black_and_white</vt:lpstr>
      <vt:lpstr>PowerPoint Presentation</vt:lpstr>
      <vt:lpstr>The World We Live in is Changing</vt:lpstr>
      <vt:lpstr>Digital Transformation:  No Exception for the Travel and Expense Management</vt:lpstr>
      <vt:lpstr>PowerPoint Presentation</vt:lpstr>
      <vt:lpstr>More Flexibility = More Complexity of Data</vt:lpstr>
      <vt:lpstr>Time is Money</vt:lpstr>
      <vt:lpstr>Optimization Potential Through Automation in Companies with Manual Expense Processes</vt:lpstr>
      <vt:lpstr>It´s not a Danger, it´s an Opportunity</vt:lpstr>
      <vt:lpstr>What is the Major Challenge you are Facing if you Want to Allow for more Flexibility? </vt:lpstr>
      <vt:lpstr>Concur´s Open Platform</vt:lpstr>
      <vt:lpstr>PowerPoint Presentation</vt:lpstr>
      <vt:lpstr>PowerPoint Presentation</vt:lpstr>
      <vt:lpstr>PowerPoint Presentation</vt:lpstr>
      <vt:lpstr>PowerPoint Presentation</vt:lpstr>
      <vt:lpstr>PowerPoint Presentation</vt:lpstr>
      <vt:lpstr>How Does the SAP Concur Implementation Work?  </vt:lpstr>
      <vt:lpstr>End-to-End </vt:lpstr>
      <vt:lpstr>What’s in for You as an SAP Customer? </vt:lpstr>
      <vt:lpstr>PowerPoint Presentation</vt:lpstr>
      <vt:lpstr>PowerPoint Presentation</vt:lpstr>
      <vt:lpstr>Thank you.</vt:lpstr>
      <vt:lpstr>PowerPoint Presentation</vt:lpstr>
    </vt:vector>
  </TitlesOfParts>
  <Company>SAP</Company>
  <LinksUpToDate>false</LinksUpToDate>
  <SharedDoc>false</SharedDoc>
  <HyperlinksChanged>false</HyperlinksChanged>
  <AppVersion>15.0037</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SAP Select 2017 Berlin</dc:subject>
  <dc:creator>SAP</dc:creator>
  <cp:keywords>2017/16:9/black</cp:keywords>
  <cp:lastModifiedBy>Scott Grand</cp:lastModifiedBy>
  <cp:revision>158</cp:revision>
  <cp:lastPrinted>2017-11-02T14:55:59Z</cp:lastPrinted>
  <dcterms:created xsi:type="dcterms:W3CDTF">2017-05-04T12:59:36Z</dcterms:created>
  <dcterms:modified xsi:type="dcterms:W3CDTF">2018-04-17T18:22:23Z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AdHocReviewCycleID">
    <vt:i4>-870050685</vt:i4>
  </property>
  <property fmtid="{D5CDD505-2E9C-101B-9397-08002B2CF9AE}" pid="4" name="_EmailSubject">
    <vt:lpwstr>SAP Select Presentation Approval Needed</vt:lpwstr>
  </property>
  <property fmtid="{D5CDD505-2E9C-101B-9397-08002B2CF9AE}" pid="5" name="_AuthorEmail">
    <vt:lpwstr>susan.crawford@sap.com</vt:lpwstr>
  </property>
  <property fmtid="{D5CDD505-2E9C-101B-9397-08002B2CF9AE}" pid="6" name="_AuthorEmailDisplayName">
    <vt:lpwstr>Crawford, Susan (external - Service)</vt:lpwstr>
  </property>
</Properties>
</file>