
<file path=[Content_Types].xml><?xml version="1.0" encoding="utf-8"?>
<Types xmlns="http://schemas.openxmlformats.org/package/2006/content-types">
  <Default Extension="xml" ContentType="application/xml"/>
  <Default Extension="svg" ContentType="image/svg+xml"/>
  <Default Extension="jpeg" ContentType="image/jpeg"/>
  <Default Extension="jpg" ContentType="image/jpeg"/>
  <Default Extension="emf" ContentType="image/x-em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ppt/notesSlides/notesSlide5.xml" ContentType="application/vnd.openxmlformats-officedocument.presentationml.notesSlide+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notesSlides/notesSlide6.xml" ContentType="application/vnd.openxmlformats-officedocument.presentationml.notesSlide+xml"/>
  <Override PartName="/ppt/comments/comment7.xml" ContentType="application/vnd.openxmlformats-officedocument.presentationml.comments+xml"/>
  <Override PartName="/ppt/notesSlides/notesSlide7.xml" ContentType="application/vnd.openxmlformats-officedocument.presentationml.notesSlide+xml"/>
  <Override PartName="/ppt/comments/comment8.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1"/>
  </p:sldMasterIdLst>
  <p:notesMasterIdLst>
    <p:notesMasterId r:id="rId37"/>
  </p:notesMasterIdLst>
  <p:handoutMasterIdLst>
    <p:handoutMasterId r:id="rId38"/>
  </p:handoutMasterIdLst>
  <p:sldIdLst>
    <p:sldId id="432" r:id="rId2"/>
    <p:sldId id="531" r:id="rId3"/>
    <p:sldId id="468" r:id="rId4"/>
    <p:sldId id="532" r:id="rId5"/>
    <p:sldId id="514" r:id="rId6"/>
    <p:sldId id="515" r:id="rId7"/>
    <p:sldId id="498" r:id="rId8"/>
    <p:sldId id="501" r:id="rId9"/>
    <p:sldId id="504" r:id="rId10"/>
    <p:sldId id="506" r:id="rId11"/>
    <p:sldId id="535" r:id="rId12"/>
    <p:sldId id="519" r:id="rId13"/>
    <p:sldId id="520" r:id="rId14"/>
    <p:sldId id="521" r:id="rId15"/>
    <p:sldId id="528" r:id="rId16"/>
    <p:sldId id="523" r:id="rId17"/>
    <p:sldId id="524" r:id="rId18"/>
    <p:sldId id="525" r:id="rId19"/>
    <p:sldId id="526" r:id="rId20"/>
    <p:sldId id="529" r:id="rId21"/>
    <p:sldId id="527" r:id="rId22"/>
    <p:sldId id="533" r:id="rId23"/>
    <p:sldId id="516" r:id="rId24"/>
    <p:sldId id="509" r:id="rId25"/>
    <p:sldId id="510" r:id="rId26"/>
    <p:sldId id="511" r:id="rId27"/>
    <p:sldId id="512" r:id="rId28"/>
    <p:sldId id="530" r:id="rId29"/>
    <p:sldId id="513" r:id="rId30"/>
    <p:sldId id="534" r:id="rId31"/>
    <p:sldId id="536" r:id="rId32"/>
    <p:sldId id="537" r:id="rId33"/>
    <p:sldId id="508" r:id="rId34"/>
    <p:sldId id="538" r:id="rId35"/>
    <p:sldId id="539" r:id="rId36"/>
  </p:sldIdLst>
  <p:sldSz cx="12188825" cy="6858000"/>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Grand" initials="SG" lastIdx="52" clrIdx="0">
    <p:extLst/>
  </p:cmAuthor>
  <p:cmAuthor id="2" name="Scott Grand" initials="SG [2]" lastIdx="1" clrIdx="1">
    <p:extLst/>
  </p:cmAuthor>
  <p:cmAuthor id="3" name="Scott Grand" initials="SG [3]" lastIdx="1" clrIdx="2">
    <p:extLst/>
  </p:cmAuthor>
  <p:cmAuthor id="4" name="Scott Grand" initials="SG [4]" lastIdx="1" clrIdx="3">
    <p:extLst/>
  </p:cmAuthor>
  <p:cmAuthor id="5" name="Burroughs, Alicia" initials="BA" lastIdx="3" clrIdx="4"/>
  <p:cmAuthor id="6" name="John Holland" initials="JH" lastIdx="2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2524"/>
    <a:srgbClr val="0F46A7"/>
    <a:srgbClr val="970A82"/>
    <a:srgbClr val="FF3399"/>
    <a:srgbClr val="FF0000"/>
    <a:srgbClr val="FFFFFF"/>
    <a:srgbClr val="FEE3A1"/>
    <a:srgbClr val="FFF1D0"/>
    <a:srgbClr val="FFF8E7"/>
    <a:srgbClr val="FECE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72" autoAdjust="0"/>
    <p:restoredTop sz="89621" autoAdjust="0"/>
  </p:normalViewPr>
  <p:slideViewPr>
    <p:cSldViewPr snapToGrid="0" showGuides="1">
      <p:cViewPr varScale="1">
        <p:scale>
          <a:sx n="96" d="100"/>
          <a:sy n="96" d="100"/>
        </p:scale>
        <p:origin x="184" y="192"/>
      </p:cViewPr>
      <p:guideLst/>
    </p:cSldViewPr>
  </p:slideViewPr>
  <p:outlineViewPr>
    <p:cViewPr>
      <p:scale>
        <a:sx n="33" d="100"/>
        <a:sy n="33" d="100"/>
      </p:scale>
      <p:origin x="0" y="0"/>
    </p:cViewPr>
  </p:outlineViewPr>
  <p:notesTextViewPr>
    <p:cViewPr>
      <p:scale>
        <a:sx n="200" d="100"/>
        <a:sy n="200" d="100"/>
      </p:scale>
      <p:origin x="0" y="0"/>
    </p:cViewPr>
  </p:notesTextViewPr>
  <p:sorterViewPr>
    <p:cViewPr varScale="1">
      <p:scale>
        <a:sx n="100" d="100"/>
        <a:sy n="100" d="100"/>
      </p:scale>
      <p:origin x="0" y="-1992"/>
    </p:cViewPr>
  </p:sorterViewPr>
  <p:notesViewPr>
    <p:cSldViewPr snapToGrid="0" showGuides="1">
      <p:cViewPr varScale="1">
        <p:scale>
          <a:sx n="92" d="100"/>
          <a:sy n="92" d="100"/>
        </p:scale>
        <p:origin x="404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handoutMaster" Target="handoutMasters/handoutMaster1.xml"/><Relationship Id="rId39" Type="http://schemas.openxmlformats.org/officeDocument/2006/relationships/commentAuthors" Target="commentAuthors.xml"/><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04-15T09:56:41.479" idx="39">
    <p:pos x="106" y="106"/>
    <p:text>Alicia: The "Seeing your company spend" post is not in the most up-to-date copy deck or image files from the Corp Campaign. We found it in the file labeled SAP_Concur_DGcampaign_ENT_Social_012418 (wave 1).pdf. The image is also referenced in the SAP_Concur_DGCampaign_Images_022218_IDS.xlsx spreadsheet, but they're not in the individual social folder. </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04-15T09:50:11.317" idx="38">
    <p:pos x="106" y="106"/>
    <p:text>Alicia: Same issue here. The ITW social posts were in the wave 1 release, but the copy deck and images are not currently in the campaign box folder. Also, what other case study/studies do we want to include? 
Also, do we want to include JP Morgan (it's here)?</p:text>
    <p:extLst mod="1">
      <p:ext uri="{C676402C-5697-4E1C-873F-D02D1690AC5C}">
        <p15:threadingInfo xmlns:p15="http://schemas.microsoft.com/office/powerpoint/2012/main" timeZoneBias="30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8-04-15T11:00:46.544" idx="43">
    <p:pos x="106" y="106"/>
    <p:text>Alicia: The two social posts are not in the most up-to-date copy deck or image files from the Corp Campaign. We found them in the file labeled SAP_Concur_DGcampaign_ENT_Social_012418 (wave 1).pdf. The images are also referenced in the SAP_Concur_DGCampaign_Images_022218_IDS.xlsx spreadsheet, but they're not in the individual social folder. </p:text>
    <p:extLst>
      <p:ext uri="{C676402C-5697-4E1C-873F-D02D1690AC5C}">
        <p15:threadingInfo xmlns:p15="http://schemas.microsoft.com/office/powerpoint/2012/main" timeZoneBias="30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18-04-15T12:12:14.441" idx="46">
    <p:pos x="10" y="10"/>
    <p:text>Alicia: We don't have an image for the email overall and the photo isn't in the corp campaign files. We found the email in the file labeled SAP_Concur_DGcampaign_ENT_Social_012418 (wave 1).pdf. The images are also referenced in the SAP_Concur_DGCampaign_Images_022218_IDS.xlsx spreadsheet, but they're not in the individual email folder.  </p:text>
    <p:extLst>
      <p:ext uri="{C676402C-5697-4E1C-873F-D02D1690AC5C}">
        <p15:threadingInfo xmlns:p15="http://schemas.microsoft.com/office/powerpoint/2012/main" timeZoneBias="30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18-04-15T09:50:11.317" idx="38">
    <p:pos x="106" y="106"/>
    <p:text>Alicia: Do we want to just use the same case studies for each message? 
Same issue here. The ITW social posts were in the wave 1 release, but the copy deck and images are not currently in the campaign box folder. Also, what other case study/studies do we want to include? </p:text>
    <p:extLst>
      <p:ext uri="{C676402C-5697-4E1C-873F-D02D1690AC5C}">
        <p15:threadingInfo xmlns:p15="http://schemas.microsoft.com/office/powerpoint/2012/main" timeZoneBias="30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18-04-15T11:00:46.544" idx="43">
    <p:pos x="106" y="106"/>
    <p:text>Alicia: The two social posts are not in the most up-to-date copy deck or image files from the Corp Campaign. We found them in the file labeled SAP_Concur_DGcampaign_ENT_Social_012418 (wave 1).pdf. The images are also referenced in the SAP_Concur_DGCampaign_Images_022218_IDS.xlsx spreadsheet, but they're not in the individual social folder. </p:text>
    <p:extLst>
      <p:ext uri="{C676402C-5697-4E1C-873F-D02D1690AC5C}">
        <p15:threadingInfo xmlns:p15="http://schemas.microsoft.com/office/powerpoint/2012/main" timeZoneBias="30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18-04-17T13:14:40.685" idx="52">
    <p:pos x="10" y="10"/>
    <p:text>Alicia: These are "new" mocked up posts.</p:text>
    <p:extLst>
      <p:ext uri="{C676402C-5697-4E1C-873F-D02D1690AC5C}">
        <p15:threadingInfo xmlns:p15="http://schemas.microsoft.com/office/powerpoint/2012/main" timeZoneBias="30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1" dt="2018-04-15T09:50:11.317" idx="38">
    <p:pos x="106" y="106"/>
    <p:text>Alicia: Do we want to just use the same case studies for each message? 
Same issue here. The ITW social posts were in the wave 1 release, but the copy deck and images are not currently in the campaign box folder. Also, what other case study/studies do we want to include? </p:text>
    <p:extLst>
      <p:ext uri="{C676402C-5697-4E1C-873F-D02D1690AC5C}">
        <p15:threadingInfo xmlns:p15="http://schemas.microsoft.com/office/powerpoint/2012/main" timeZoneBias="3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dirty="0"/>
          </a:p>
        </p:txBody>
      </p:sp>
    </p:spTree>
    <p:extLst>
      <p:ext uri="{BB962C8B-B14F-4D97-AF65-F5344CB8AC3E}">
        <p14:creationId xmlns:p14="http://schemas.microsoft.com/office/powerpoint/2010/main" val="969980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25</a:t>
            </a:fld>
            <a:endParaRPr lang="de-DE" dirty="0"/>
          </a:p>
        </p:txBody>
      </p:sp>
    </p:spTree>
    <p:extLst>
      <p:ext uri="{BB962C8B-B14F-4D97-AF65-F5344CB8AC3E}">
        <p14:creationId xmlns:p14="http://schemas.microsoft.com/office/powerpoint/2010/main" val="2032721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26</a:t>
            </a:fld>
            <a:endParaRPr lang="de-DE" dirty="0"/>
          </a:p>
        </p:txBody>
      </p:sp>
    </p:spTree>
    <p:extLst>
      <p:ext uri="{BB962C8B-B14F-4D97-AF65-F5344CB8AC3E}">
        <p14:creationId xmlns:p14="http://schemas.microsoft.com/office/powerpoint/2010/main" val="14805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27</a:t>
            </a:fld>
            <a:endParaRPr lang="de-DE" dirty="0"/>
          </a:p>
        </p:txBody>
      </p:sp>
    </p:spTree>
    <p:extLst>
      <p:ext uri="{BB962C8B-B14F-4D97-AF65-F5344CB8AC3E}">
        <p14:creationId xmlns:p14="http://schemas.microsoft.com/office/powerpoint/2010/main" val="3970093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28</a:t>
            </a:fld>
            <a:endParaRPr lang="de-DE" dirty="0"/>
          </a:p>
        </p:txBody>
      </p:sp>
    </p:spTree>
    <p:extLst>
      <p:ext uri="{BB962C8B-B14F-4D97-AF65-F5344CB8AC3E}">
        <p14:creationId xmlns:p14="http://schemas.microsoft.com/office/powerpoint/2010/main" val="1075946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29</a:t>
            </a:fld>
            <a:endParaRPr lang="de-DE" dirty="0"/>
          </a:p>
        </p:txBody>
      </p:sp>
    </p:spTree>
    <p:extLst>
      <p:ext uri="{BB962C8B-B14F-4D97-AF65-F5344CB8AC3E}">
        <p14:creationId xmlns:p14="http://schemas.microsoft.com/office/powerpoint/2010/main" val="9588252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a:t>
            </a:r>
            <a:r>
              <a:rPr lang="en-US" baseline="0" dirty="0"/>
              <a:t> this year, we have 5 global programs that we will launch.</a:t>
            </a:r>
          </a:p>
          <a:p>
            <a:endParaRPr lang="en-US" baseline="0" dirty="0"/>
          </a:p>
          <a:p>
            <a:pPr marL="342900" indent="-342900">
              <a:buAutoNum type="arabicPeriod"/>
            </a:pPr>
            <a:r>
              <a:rPr lang="en-US" baseline="0" dirty="0"/>
              <a:t>On the Move continues from last year – is in market now – and continues to focus on closing existing and generating new referrals.</a:t>
            </a:r>
          </a:p>
          <a:p>
            <a:pPr marL="342900" indent="-342900">
              <a:buAutoNum type="arabicPeriod"/>
            </a:pPr>
            <a:r>
              <a:rPr lang="en-US" baseline="0" dirty="0"/>
              <a:t>Top Spenders is the first new program to launch, targeting February, where we will focus on must win accounts, leveraging best practices from Crème of the Crop. </a:t>
            </a:r>
          </a:p>
          <a:p>
            <a:pPr marL="342900" indent="-342900">
              <a:buAutoNum type="arabicPeriod"/>
            </a:pPr>
            <a:r>
              <a:rPr lang="en-US" baseline="0" dirty="0"/>
              <a:t>FSI: we are working with global team at SAP to pilot our first global industry program – targeting March launch.</a:t>
            </a:r>
          </a:p>
          <a:p>
            <a:pPr marL="342900" indent="-342900">
              <a:buAutoNum type="arabicPeriod"/>
            </a:pPr>
            <a:r>
              <a:rPr lang="en-US" baseline="0" dirty="0"/>
              <a:t>GB: There is a great desire to expand into GB and we will in Q2 – we will have more details on what that program will look like in Feb/March</a:t>
            </a:r>
          </a:p>
          <a:p>
            <a:pPr marL="342900" indent="-342900">
              <a:buAutoNum type="arabicPeriod"/>
            </a:pPr>
            <a:r>
              <a:rPr lang="en-US" baseline="0" dirty="0"/>
              <a:t>NNN: also in Q2, we will launch a NNN – this will be a slightly different approach, where we will target new logos for SAP and SAP Concur. We will partner with SAP to GTM together and lead with Concur.</a:t>
            </a:r>
          </a:p>
          <a:p>
            <a:pPr marL="0" indent="0">
              <a:buNone/>
            </a:pPr>
            <a:endParaRPr lang="en-US" baseline="0" dirty="0"/>
          </a:p>
          <a:p>
            <a:pPr marL="0" indent="0">
              <a:buNone/>
            </a:pPr>
            <a:r>
              <a:rPr lang="en-US" baseline="0" dirty="0"/>
              <a:t>For each program, we have two primary audiences:</a:t>
            </a:r>
          </a:p>
          <a:p>
            <a:pPr marL="342900" indent="-342900">
              <a:buAutoNum type="arabicPeriod"/>
            </a:pPr>
            <a:r>
              <a:rPr lang="en-US" baseline="0" dirty="0"/>
              <a:t>GCO AEs </a:t>
            </a:r>
          </a:p>
          <a:p>
            <a:pPr marL="342900" indent="-342900">
              <a:buAutoNum type="arabicPeriod"/>
            </a:pPr>
            <a:r>
              <a:rPr lang="en-US" baseline="0" dirty="0"/>
              <a:t>Our target customers </a:t>
            </a:r>
          </a:p>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32</a:t>
            </a:fld>
            <a:endParaRPr lang="de-DE" dirty="0"/>
          </a:p>
        </p:txBody>
      </p:sp>
    </p:spTree>
    <p:extLst>
      <p:ext uri="{BB962C8B-B14F-4D97-AF65-F5344CB8AC3E}">
        <p14:creationId xmlns:p14="http://schemas.microsoft.com/office/powerpoint/2010/main" val="4247963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35</a:t>
            </a:fld>
            <a:endParaRPr lang="de-DE" dirty="0"/>
          </a:p>
        </p:txBody>
      </p:sp>
    </p:spTree>
    <p:extLst>
      <p:ext uri="{BB962C8B-B14F-4D97-AF65-F5344CB8AC3E}">
        <p14:creationId xmlns:p14="http://schemas.microsoft.com/office/powerpoint/2010/main" val="1277865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3</a:t>
            </a:fld>
            <a:endParaRPr lang="de-DE" dirty="0"/>
          </a:p>
        </p:txBody>
      </p:sp>
    </p:spTree>
    <p:extLst>
      <p:ext uri="{BB962C8B-B14F-4D97-AF65-F5344CB8AC3E}">
        <p14:creationId xmlns:p14="http://schemas.microsoft.com/office/powerpoint/2010/main" val="1332455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5</a:t>
            </a:fld>
            <a:endParaRPr lang="de-DE" dirty="0"/>
          </a:p>
        </p:txBody>
      </p:sp>
    </p:spTree>
    <p:extLst>
      <p:ext uri="{BB962C8B-B14F-4D97-AF65-F5344CB8AC3E}">
        <p14:creationId xmlns:p14="http://schemas.microsoft.com/office/powerpoint/2010/main" val="3142913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9</a:t>
            </a:fld>
            <a:endParaRPr lang="de-DE" dirty="0"/>
          </a:p>
        </p:txBody>
      </p:sp>
    </p:spTree>
    <p:extLst>
      <p:ext uri="{BB962C8B-B14F-4D97-AF65-F5344CB8AC3E}">
        <p14:creationId xmlns:p14="http://schemas.microsoft.com/office/powerpoint/2010/main" val="676678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14</a:t>
            </a:fld>
            <a:endParaRPr lang="de-DE" dirty="0"/>
          </a:p>
        </p:txBody>
      </p:sp>
    </p:spTree>
    <p:extLst>
      <p:ext uri="{BB962C8B-B14F-4D97-AF65-F5344CB8AC3E}">
        <p14:creationId xmlns:p14="http://schemas.microsoft.com/office/powerpoint/2010/main" val="1166113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19</a:t>
            </a:fld>
            <a:endParaRPr>
              <a:solidFill>
                <a:srgbClr val="000000"/>
              </a:solidFill>
            </a:endParaRPr>
          </a:p>
        </p:txBody>
      </p:sp>
    </p:spTree>
    <p:extLst>
      <p:ext uri="{BB962C8B-B14F-4D97-AF65-F5344CB8AC3E}">
        <p14:creationId xmlns:p14="http://schemas.microsoft.com/office/powerpoint/2010/main" val="2131491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smtClean="0">
                <a:solidFill>
                  <a:srgbClr val="000000"/>
                </a:solidFill>
              </a:rPr>
              <a:pPr/>
              <a:t>20</a:t>
            </a:fld>
            <a:endParaRPr>
              <a:solidFill>
                <a:srgbClr val="000000"/>
              </a:solidFill>
            </a:endParaRPr>
          </a:p>
        </p:txBody>
      </p:sp>
    </p:spTree>
    <p:extLst>
      <p:ext uri="{BB962C8B-B14F-4D97-AF65-F5344CB8AC3E}">
        <p14:creationId xmlns:p14="http://schemas.microsoft.com/office/powerpoint/2010/main" val="553418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23</a:t>
            </a:fld>
            <a:endParaRPr lang="de-DE" dirty="0"/>
          </a:p>
        </p:txBody>
      </p:sp>
    </p:spTree>
    <p:extLst>
      <p:ext uri="{BB962C8B-B14F-4D97-AF65-F5344CB8AC3E}">
        <p14:creationId xmlns:p14="http://schemas.microsoft.com/office/powerpoint/2010/main" val="1832358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24</a:t>
            </a:fld>
            <a:endParaRPr lang="de-DE" dirty="0"/>
          </a:p>
        </p:txBody>
      </p:sp>
    </p:spTree>
    <p:extLst>
      <p:ext uri="{BB962C8B-B14F-4D97-AF65-F5344CB8AC3E}">
        <p14:creationId xmlns:p14="http://schemas.microsoft.com/office/powerpoint/2010/main" val="492009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emf"/><Relationship Id="rId5"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global.sap.com/corporate-en/legal/copyright/index.epx" TargetMode="Externa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sap.com/corporate-de/legal/copyright/index.epx"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with Image Opt. 1">
    <p:spTree>
      <p:nvGrpSpPr>
        <p:cNvPr id="1" name=""/>
        <p:cNvGrpSpPr/>
        <p:nvPr/>
      </p:nvGrpSpPr>
      <p:grpSpPr>
        <a:xfrm>
          <a:off x="0" y="0"/>
          <a:ext cx="0" cy="0"/>
          <a:chOff x="0" y="0"/>
          <a:chExt cx="0" cy="0"/>
        </a:xfrm>
      </p:grpSpPr>
      <p:grpSp>
        <p:nvGrpSpPr>
          <p:cNvPr id="2" name="Group 1"/>
          <p:cNvGrpSpPr/>
          <p:nvPr userDrawn="1"/>
        </p:nvGrpSpPr>
        <p:grpSpPr>
          <a:xfrm>
            <a:off x="9166398" y="0"/>
            <a:ext cx="3022427"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sp>
        <p:nvSpPr>
          <p:cNvPr id="13" name="Classification"/>
          <p:cNvSpPr txBox="1"/>
          <p:nvPr userDrawn="1"/>
        </p:nvSpPr>
        <p:spPr>
          <a:xfrm>
            <a:off x="496630" y="5769667"/>
            <a:ext cx="4202666"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dirty="0"/>
              <a:t>INTERNAL</a:t>
            </a:r>
          </a:p>
        </p:txBody>
      </p:sp>
      <p:sp>
        <p:nvSpPr>
          <p:cNvPr id="20" name="Presentation Title"/>
          <p:cNvSpPr>
            <a:spLocks noGrp="1"/>
          </p:cNvSpPr>
          <p:nvPr userDrawn="1">
            <p:ph type="body" sz="quarter" idx="14" hasCustomPrompt="1"/>
          </p:nvPr>
        </p:nvSpPr>
        <p:spPr>
          <a:xfrm>
            <a:off x="496629" y="4530637"/>
            <a:ext cx="11198484"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6629" y="316177"/>
            <a:ext cx="1202973" cy="215887"/>
          </a:xfrm>
          <a:prstGeom prst="rect">
            <a:avLst/>
          </a:prstGeom>
        </p:spPr>
      </p:pic>
      <p:pic>
        <p:nvPicPr>
          <p:cNvPr id="15" name="Picture 14">
            <a:extLst>
              <a:ext uri="{FF2B5EF4-FFF2-40B4-BE49-F238E27FC236}">
                <a16:creationId xmlns="" xmlns:a16="http://schemas.microsoft.com/office/drawing/2014/main" id="{95DAD82A-4E8D-B44A-9A6C-A6D83425A9B2}"/>
              </a:ext>
            </a:extLst>
          </p:cNvPr>
          <p:cNvPicPr>
            <a:picLocks noChangeAspect="1"/>
          </p:cNvPicPr>
          <p:nvPr userDrawn="1"/>
        </p:nvPicPr>
        <p:blipFill>
          <a:blip r:embed="rId3"/>
          <a:stretch>
            <a:fillRect/>
          </a:stretch>
        </p:blipFill>
        <p:spPr>
          <a:xfrm>
            <a:off x="503737" y="6144695"/>
            <a:ext cx="727638" cy="359812"/>
          </a:xfrm>
          <a:prstGeom prst="rect">
            <a:avLst/>
          </a:prstGeom>
        </p:spPr>
      </p:pic>
    </p:spTree>
    <p:extLst>
      <p:ext uri="{BB962C8B-B14F-4D97-AF65-F5344CB8AC3E}">
        <p14:creationId xmlns:p14="http://schemas.microsoft.com/office/powerpoint/2010/main" val="3278494368"/>
      </p:ext>
    </p:extLst>
  </p:cSld>
  <p:clrMapOvr>
    <a:masterClrMapping/>
  </p:clrMapOvr>
  <p:extLst mod="1">
    <p:ext uri="{DCECCB84-F9BA-43D5-87BE-67443E8EF086}">
      <p15:sldGuideLst xmlns:p15="http://schemas.microsoft.com/office/powerpoint/2012/main">
        <p15:guide id="1" orient="horz" pos="2160">
          <p15:clr>
            <a:srgbClr val="FBAE40"/>
          </p15:clr>
        </p15:guide>
        <p15:guide id="3" pos="311">
          <p15:clr>
            <a:srgbClr val="FBAE40"/>
          </p15:clr>
        </p15:guide>
        <p15:guide id="4" pos="7367">
          <p15:clr>
            <a:srgbClr val="FBAE40"/>
          </p15:clr>
        </p15:guide>
        <p15:guide id="5" orient="horz" pos="398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220393" y="1602788"/>
            <a:ext cx="3474720" cy="470459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57052" y="1602788"/>
            <a:ext cx="3474720" cy="4704599"/>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10" name="Text placeholder - column 2"/>
          <p:cNvSpPr>
            <a:spLocks noGrp="1"/>
          </p:cNvSpPr>
          <p:nvPr>
            <p:ph type="body" sz="quarter" idx="10" hasCustomPrompt="1"/>
          </p:nvPr>
        </p:nvSpPr>
        <p:spPr>
          <a:xfrm>
            <a:off x="498476" y="1602788"/>
            <a:ext cx="3474720"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5178" userDrawn="1">
          <p15:clr>
            <a:srgbClr val="FBAE40"/>
          </p15:clr>
        </p15:guide>
        <p15:guide id="2" orient="horz" pos="1008" userDrawn="1">
          <p15:clr>
            <a:srgbClr val="FBAE40"/>
          </p15:clr>
        </p15:guide>
        <p15:guide id="3" orient="horz" pos="576" userDrawn="1">
          <p15:clr>
            <a:srgbClr val="FBAE40"/>
          </p15:clr>
        </p15:guide>
        <p15:guide id="4" orient="horz" pos="336" userDrawn="1">
          <p15:clr>
            <a:srgbClr val="FBAE40"/>
          </p15:clr>
        </p15:guide>
        <p15:guide id="5" orient="horz" pos="3984" userDrawn="1">
          <p15:clr>
            <a:srgbClr val="FBAE40"/>
          </p15:clr>
        </p15:guide>
        <p15:guide id="6" pos="306" userDrawn="1">
          <p15:clr>
            <a:srgbClr val="FBAE40"/>
          </p15:clr>
        </p15:guide>
        <p15:guide id="7" pos="7368" userDrawn="1">
          <p15:clr>
            <a:srgbClr val="FBAE40"/>
          </p15:clr>
        </p15:guide>
        <p15:guide id="8" pos="2514" userDrawn="1">
          <p15:clr>
            <a:srgbClr val="FBAE40"/>
          </p15:clr>
        </p15:guide>
        <p15:guide id="9" pos="2742" userDrawn="1">
          <p15:clr>
            <a:srgbClr val="FBAE40"/>
          </p15:clr>
        </p15:guide>
        <p15:guide id="10" pos="493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Text and Image: 2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7" y="4616760"/>
            <a:ext cx="5407446" cy="170784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737" y="1620000"/>
            <a:ext cx="5407446" cy="2631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276943" y="4616760"/>
            <a:ext cx="5407447" cy="170784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276943" y="1620000"/>
            <a:ext cx="5407447" cy="2631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726" userDrawn="1">
          <p15:clr>
            <a:srgbClr val="FBAE40"/>
          </p15:clr>
        </p15:guide>
        <p15:guide id="2" orient="horz" pos="336" userDrawn="1">
          <p15:clr>
            <a:srgbClr val="FBAE40"/>
          </p15:clr>
        </p15:guide>
        <p15:guide id="3" pos="306" userDrawn="1">
          <p15:clr>
            <a:srgbClr val="FBAE40"/>
          </p15:clr>
        </p15:guide>
        <p15:guide id="4" pos="7368" userDrawn="1">
          <p15:clr>
            <a:srgbClr val="FBAE40"/>
          </p15:clr>
        </p15:guide>
        <p15:guide id="5" pos="3954" userDrawn="1">
          <p15:clr>
            <a:srgbClr val="FBAE40"/>
          </p15:clr>
        </p15:guide>
        <p15:guide id="6" orient="horz" pos="576" userDrawn="1">
          <p15:clr>
            <a:srgbClr val="FBAE40"/>
          </p15:clr>
        </p15:guide>
        <p15:guide id="7" orient="horz" pos="1008" userDrawn="1">
          <p15:clr>
            <a:srgbClr val="FBAE40"/>
          </p15:clr>
        </p15:guide>
        <p15:guide id="8" orient="horz" pos="398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and Image: 3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8" y="4200548"/>
            <a:ext cx="3464692" cy="2124052"/>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737" y="1602788"/>
            <a:ext cx="3464693"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20393" y="4200548"/>
            <a:ext cx="3474720" cy="2124052"/>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20393" y="1602788"/>
            <a:ext cx="347472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357052" y="4200548"/>
            <a:ext cx="3474720" cy="2124052"/>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357052" y="1602788"/>
            <a:ext cx="347472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1" name="Title Placeholder 1"/>
          <p:cNvSpPr>
            <a:spLocks noGrp="1"/>
          </p:cNvSpPr>
          <p:nvPr>
            <p:ph type="title"/>
          </p:nvPr>
        </p:nvSpPr>
        <p:spPr bwMode="gray">
          <a:xfrm>
            <a:off x="496630" y="533400"/>
            <a:ext cx="11198483"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4938" userDrawn="1">
          <p15:clr>
            <a:srgbClr val="FBAE40"/>
          </p15:clr>
        </p15:guide>
        <p15:guide id="3" pos="306" userDrawn="1">
          <p15:clr>
            <a:srgbClr val="FBAE40"/>
          </p15:clr>
        </p15:guide>
        <p15:guide id="4" pos="7368" userDrawn="1">
          <p15:clr>
            <a:srgbClr val="FBAE40"/>
          </p15:clr>
        </p15:guide>
        <p15:guide id="5" pos="2502" userDrawn="1">
          <p15:clr>
            <a:srgbClr val="FBAE40"/>
          </p15:clr>
        </p15:guide>
        <p15:guide id="6" pos="2736" userDrawn="1">
          <p15:clr>
            <a:srgbClr val="FBAE40"/>
          </p15:clr>
        </p15:guide>
        <p15:guide id="7" pos="5178" userDrawn="1">
          <p15:clr>
            <a:srgbClr val="FBAE40"/>
          </p15:clr>
        </p15:guide>
        <p15:guide id="8" orient="horz" pos="336" userDrawn="1">
          <p15:clr>
            <a:srgbClr val="FBAE40"/>
          </p15:clr>
        </p15:guide>
        <p15:guide id="9" orient="horz" pos="576" userDrawn="1">
          <p15:clr>
            <a:srgbClr val="FBAE40"/>
          </p15:clr>
        </p15:guide>
        <p15:guide id="10" orient="horz" pos="1008" userDrawn="1">
          <p15:clr>
            <a:srgbClr val="FBAE40"/>
          </p15:clr>
        </p15:guide>
        <p15:guide id="11" orient="horz" pos="2418" userDrawn="1">
          <p15:clr>
            <a:srgbClr val="FBAE40"/>
          </p15:clr>
        </p15:guide>
        <p15:guide id="12" orient="horz" pos="2646" userDrawn="1">
          <p15:clr>
            <a:srgbClr val="FBAE40"/>
          </p15:clr>
        </p15:guide>
        <p15:guide id="13" orient="horz" pos="398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Text and Image: 4 Column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3737" y="3713758"/>
            <a:ext cx="2496637"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3738"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192462" y="3713759"/>
            <a:ext cx="2504237"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192463"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399979" y="3713759"/>
            <a:ext cx="2503933"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399980"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296221" y="3713759"/>
            <a:ext cx="2495353" cy="2610841"/>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296222" y="1620000"/>
            <a:ext cx="2487168"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1"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966" userDrawn="1">
          <p15:clr>
            <a:srgbClr val="FBAE40"/>
          </p15:clr>
        </p15:guide>
        <p15:guide id="2" orient="horz" pos="2112" userDrawn="1">
          <p15:clr>
            <a:srgbClr val="FBAE40"/>
          </p15:clr>
        </p15:guide>
        <p15:guide id="3" pos="311" userDrawn="1">
          <p15:clr>
            <a:srgbClr val="FBAE40"/>
          </p15:clr>
        </p15:guide>
        <p15:guide id="4" pos="7368" userDrawn="1">
          <p15:clr>
            <a:srgbClr val="FBAE40"/>
          </p15:clr>
        </p15:guide>
        <p15:guide id="5" pos="1890" userDrawn="1">
          <p15:clr>
            <a:srgbClr val="FBAE40"/>
          </p15:clr>
        </p15:guide>
        <p15:guide id="6" pos="2136" userDrawn="1">
          <p15:clr>
            <a:srgbClr val="FBAE40"/>
          </p15:clr>
        </p15:guide>
        <p15:guide id="7" pos="3719" userDrawn="1">
          <p15:clr>
            <a:srgbClr val="FBAE40"/>
          </p15:clr>
        </p15:guide>
        <p15:guide id="8" pos="5538" userDrawn="1">
          <p15:clr>
            <a:srgbClr val="FBAE40"/>
          </p15:clr>
        </p15:guide>
        <p15:guide id="9" pos="5790" userDrawn="1">
          <p15:clr>
            <a:srgbClr val="FBAE40"/>
          </p15:clr>
        </p15:guide>
        <p15:guide id="10" orient="horz" pos="2334" userDrawn="1">
          <p15:clr>
            <a:srgbClr val="FBAE40"/>
          </p15:clr>
        </p15:guide>
        <p15:guide id="11" orient="horz" pos="398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738" y="1600200"/>
            <a:ext cx="11179376" cy="3285032"/>
          </a:xfrm>
        </p:spPr>
        <p:txBody>
          <a:bodyPr/>
          <a:lstStyle>
            <a:lvl1pPr marL="395921" indent="-395921">
              <a:lnSpc>
                <a:spcPct val="90000"/>
              </a:lnSpc>
              <a:spcBef>
                <a:spcPts val="600"/>
              </a:spcBef>
              <a:defRPr sz="5999" b="1">
                <a:solidFill>
                  <a:schemeClr val="tx1"/>
                </a:solidFill>
              </a:defRPr>
            </a:lvl1pPr>
            <a:lvl2pPr marL="395921"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7368" userDrawn="1">
          <p15:clr>
            <a:srgbClr val="FBAE40"/>
          </p15:clr>
        </p15:guide>
        <p15:guide id="2" orient="horz" pos="1008" userDrawn="1">
          <p15:clr>
            <a:srgbClr val="FBAE40"/>
          </p15:clr>
        </p15:guide>
        <p15:guide id="3" orient="horz" pos="3984" userDrawn="1">
          <p15:clr>
            <a:srgbClr val="FBAE40"/>
          </p15:clr>
        </p15:guide>
        <p15:guide id="4" pos="30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3738" y="1600200"/>
            <a:ext cx="11179376" cy="3285032"/>
          </a:xfrm>
        </p:spPr>
        <p:txBody>
          <a:bodyPr/>
          <a:lstStyle>
            <a:lvl1pPr marL="395921" indent="-395921">
              <a:lnSpc>
                <a:spcPct val="90000"/>
              </a:lnSpc>
              <a:spcBef>
                <a:spcPts val="600"/>
              </a:spcBef>
              <a:defRPr sz="5999" b="1">
                <a:solidFill>
                  <a:schemeClr val="tx1"/>
                </a:solidFill>
              </a:defRPr>
            </a:lvl1pPr>
            <a:lvl2pPr marL="395921"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dirty="0"/>
              <a:t>Insert page title (sentence case)</a:t>
            </a:r>
            <a:endParaRPr lang="en-US" dirty="0"/>
          </a:p>
        </p:txBody>
      </p:sp>
    </p:spTree>
    <p:extLst>
      <p:ext uri="{BB962C8B-B14F-4D97-AF65-F5344CB8AC3E}">
        <p14:creationId xmlns:p14="http://schemas.microsoft.com/office/powerpoint/2010/main" val="2286771470"/>
      </p:ext>
    </p:extLst>
  </p:cSld>
  <p:clrMapOvr>
    <a:masterClrMapping/>
  </p:clrMapOvr>
  <p:extLst>
    <p:ext uri="{DCECCB84-F9BA-43D5-87BE-67443E8EF086}">
      <p15:sldGuideLst xmlns:p15="http://schemas.microsoft.com/office/powerpoint/2012/main">
        <p15:guide id="2" orient="horz" pos="1008" userDrawn="1">
          <p15:clr>
            <a:srgbClr val="FBAE40"/>
          </p15:clr>
        </p15:guide>
        <p15:guide id="3" pos="311" userDrawn="1">
          <p15:clr>
            <a:srgbClr val="FBAE40"/>
          </p15:clr>
        </p15:guide>
        <p15:guide id="4" pos="7367" userDrawn="1">
          <p15:clr>
            <a:srgbClr val="FBAE40"/>
          </p15:clr>
        </p15:guide>
        <p15:guide id="5" orient="horz" pos="336" userDrawn="1">
          <p15:clr>
            <a:srgbClr val="FBAE40"/>
          </p15:clr>
        </p15:guide>
        <p15:guide id="6" orient="horz" pos="576" userDrawn="1">
          <p15:clr>
            <a:srgbClr val="FBAE40"/>
          </p15:clr>
        </p15:guide>
        <p15:guide id="7" orient="horz" pos="398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Text and Image Opt.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2943" y="252000"/>
            <a:ext cx="4065882"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6" name="Title Placeholder 1"/>
          <p:cNvSpPr>
            <a:spLocks noGrp="1"/>
          </p:cNvSpPr>
          <p:nvPr>
            <p:ph type="title"/>
          </p:nvPr>
        </p:nvSpPr>
        <p:spPr bwMode="gray">
          <a:xfrm>
            <a:off x="496630" y="533400"/>
            <a:ext cx="7247195"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8" name="Text placeholder - column 2"/>
          <p:cNvSpPr>
            <a:spLocks noGrp="1"/>
          </p:cNvSpPr>
          <p:nvPr>
            <p:ph type="body" sz="quarter" idx="11" hasCustomPrompt="1"/>
          </p:nvPr>
        </p:nvSpPr>
        <p:spPr>
          <a:xfrm>
            <a:off x="498475" y="1602788"/>
            <a:ext cx="7245353"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7367" userDrawn="1">
          <p15:clr>
            <a:srgbClr val="FBAE40"/>
          </p15:clr>
        </p15:guide>
        <p15:guide id="2" orient="horz" pos="576" userDrawn="1">
          <p15:clr>
            <a:srgbClr val="FBAE40"/>
          </p15:clr>
        </p15:guide>
        <p15:guide id="3" orient="horz" pos="336" userDrawn="1">
          <p15:clr>
            <a:srgbClr val="FBAE40"/>
          </p15:clr>
        </p15:guide>
        <p15:guide id="4" orient="horz" pos="1008" userDrawn="1">
          <p15:clr>
            <a:srgbClr val="FBAE40"/>
          </p15:clr>
        </p15:guide>
        <p15:guide id="5" orient="horz" pos="3984" userDrawn="1">
          <p15:clr>
            <a:srgbClr val="FBAE40"/>
          </p15:clr>
        </p15:guide>
        <p15:guide id="6" pos="311" userDrawn="1">
          <p15:clr>
            <a:srgbClr val="FBAE40"/>
          </p15:clr>
        </p15:guide>
        <p15:guide id="7" pos="5111" userDrawn="1">
          <p15:clr>
            <a:srgbClr val="FBAE40"/>
          </p15:clr>
        </p15:guide>
        <p15:guide id="8" pos="4878"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Text and Image Opt.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07993" y="252000"/>
            <a:ext cx="6080832"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6" name="Title Placeholder 1"/>
          <p:cNvSpPr>
            <a:spLocks noGrp="1"/>
          </p:cNvSpPr>
          <p:nvPr>
            <p:ph type="title"/>
          </p:nvPr>
        </p:nvSpPr>
        <p:spPr bwMode="gray">
          <a:xfrm>
            <a:off x="496630" y="533400"/>
            <a:ext cx="5227889"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9" name="Text placeholder - column 2"/>
          <p:cNvSpPr>
            <a:spLocks noGrp="1"/>
          </p:cNvSpPr>
          <p:nvPr>
            <p:ph type="body" sz="quarter" idx="11" hasCustomPrompt="1"/>
          </p:nvPr>
        </p:nvSpPr>
        <p:spPr>
          <a:xfrm>
            <a:off x="498475" y="1602788"/>
            <a:ext cx="5226050"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52787710"/>
      </p:ext>
    </p:extLst>
  </p:cSld>
  <p:clrMapOvr>
    <a:masterClrMapping/>
  </p:clrMapOvr>
  <p:extLst>
    <p:ext uri="{DCECCB84-F9BA-43D5-87BE-67443E8EF086}">
      <p15:sldGuideLst xmlns:p15="http://schemas.microsoft.com/office/powerpoint/2012/main">
        <p15:guide id="1" pos="3839" userDrawn="1">
          <p15:clr>
            <a:srgbClr val="FBAE40"/>
          </p15:clr>
        </p15:guide>
        <p15:guide id="2" orient="horz" pos="336" userDrawn="1">
          <p15:clr>
            <a:srgbClr val="FBAE40"/>
          </p15:clr>
        </p15:guide>
        <p15:guide id="3" orient="horz" pos="576" userDrawn="1">
          <p15:clr>
            <a:srgbClr val="FBAE40"/>
          </p15:clr>
        </p15:guide>
        <p15:guide id="4" orient="horz" pos="1008" userDrawn="1">
          <p15:clr>
            <a:srgbClr val="FBAE40"/>
          </p15:clr>
        </p15:guide>
        <p15:guide id="5" orient="horz" pos="3984" userDrawn="1">
          <p15:clr>
            <a:srgbClr val="FBAE40"/>
          </p15:clr>
        </p15:guide>
        <p15:guide id="6" pos="3606" userDrawn="1">
          <p15:clr>
            <a:srgbClr val="FBAE40"/>
          </p15:clr>
        </p15:guide>
        <p15:guide id="7" pos="311" userDrawn="1">
          <p15:clr>
            <a:srgbClr val="FBAE40"/>
          </p15:clr>
        </p15:guide>
        <p15:guide id="8" pos="7367"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Text and Image Opt. 3">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276943" y="1601628"/>
            <a:ext cx="5407447" cy="4722972"/>
          </a:xfrm>
          <a:solidFill>
            <a:schemeClr val="tx2">
              <a:alpha val="70000"/>
            </a:schemeClr>
          </a:solid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498475" y="1602788"/>
            <a:ext cx="5407446" cy="4721812"/>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1287227243"/>
      </p:ext>
    </p:extLst>
  </p:cSld>
  <p:clrMapOvr>
    <a:masterClrMapping/>
  </p:clrMapOvr>
  <p:extLst mod="1">
    <p:ext uri="{DCECCB84-F9BA-43D5-87BE-67443E8EF086}">
      <p15:sldGuideLst xmlns:p15="http://schemas.microsoft.com/office/powerpoint/2012/main">
        <p15:guide id="1" pos="3954" userDrawn="1">
          <p15:clr>
            <a:srgbClr val="FBAE40"/>
          </p15:clr>
        </p15:guide>
        <p15:guide id="2" orient="horz" pos="3984" userDrawn="1">
          <p15:clr>
            <a:srgbClr val="FBAE40"/>
          </p15:clr>
        </p15:guide>
        <p15:guide id="3" pos="311" userDrawn="1">
          <p15:clr>
            <a:srgbClr val="FBAE40"/>
          </p15:clr>
        </p15:guide>
        <p15:guide id="4" pos="7367" userDrawn="1">
          <p15:clr>
            <a:srgbClr val="FBAE40"/>
          </p15:clr>
        </p15:guide>
        <p15:guide id="5" pos="3726" userDrawn="1">
          <p15:clr>
            <a:srgbClr val="FBAE40"/>
          </p15:clr>
        </p15:guide>
        <p15:guide id="6" orient="horz" pos="336" userDrawn="1">
          <p15:clr>
            <a:srgbClr val="FBAE40"/>
          </p15:clr>
        </p15:guide>
        <p15:guide id="7" orient="horz" pos="576" userDrawn="1">
          <p15:clr>
            <a:srgbClr val="FBAE40"/>
          </p15:clr>
        </p15:guide>
        <p15:guide id="8" orient="horz" pos="1008"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252000"/>
            <a:ext cx="12188825"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901049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ith Image Opt.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0" y="0"/>
            <a:ext cx="12186584" cy="6858000"/>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03738" y="533456"/>
            <a:ext cx="1202973" cy="215887"/>
          </a:xfrm>
          <a:prstGeom prst="rect">
            <a:avLst/>
          </a:prstGeom>
        </p:spPr>
      </p:pic>
      <p:pic>
        <p:nvPicPr>
          <p:cNvPr id="5" name="Picture 4"/>
          <p:cNvPicPr>
            <a:picLocks noChangeAspect="1"/>
          </p:cNvPicPr>
          <p:nvPr userDrawn="1"/>
        </p:nvPicPr>
        <p:blipFill>
          <a:blip r:embed="rId4"/>
          <a:stretch>
            <a:fillRect/>
          </a:stretch>
        </p:blipFill>
        <p:spPr>
          <a:xfrm>
            <a:off x="503738" y="1371600"/>
            <a:ext cx="3375000" cy="1192500"/>
          </a:xfrm>
          <a:prstGeom prst="rect">
            <a:avLst/>
          </a:prstGeom>
        </p:spPr>
      </p:pic>
      <p:pic>
        <p:nvPicPr>
          <p:cNvPr id="6" name="Picture 5">
            <a:extLst>
              <a:ext uri="{FF2B5EF4-FFF2-40B4-BE49-F238E27FC236}">
                <a16:creationId xmlns="" xmlns:a16="http://schemas.microsoft.com/office/drawing/2014/main" id="{4C293B5E-007D-D14A-AB9F-028CD1A251D0}"/>
              </a:ext>
            </a:extLst>
          </p:cNvPr>
          <p:cNvPicPr>
            <a:picLocks noChangeAspect="1"/>
          </p:cNvPicPr>
          <p:nvPr userDrawn="1"/>
        </p:nvPicPr>
        <p:blipFill>
          <a:blip r:embed="rId5"/>
          <a:stretch>
            <a:fillRect/>
          </a:stretch>
        </p:blipFill>
        <p:spPr>
          <a:xfrm>
            <a:off x="503737" y="6144695"/>
            <a:ext cx="727638" cy="359812"/>
          </a:xfrm>
          <a:prstGeom prst="rect">
            <a:avLst/>
          </a:prstGeom>
        </p:spPr>
      </p:pic>
    </p:spTree>
    <p:extLst>
      <p:ext uri="{BB962C8B-B14F-4D97-AF65-F5344CB8AC3E}">
        <p14:creationId xmlns:p14="http://schemas.microsoft.com/office/powerpoint/2010/main" val="245271761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3" pos="311" userDrawn="1">
          <p15:clr>
            <a:srgbClr val="FBAE40"/>
          </p15:clr>
        </p15:guide>
        <p15:guide id="4" pos="7367" userDrawn="1">
          <p15:clr>
            <a:srgbClr val="FBAE40"/>
          </p15:clr>
        </p15:guide>
        <p15:guide id="5" orient="horz" pos="3984" userDrawn="1">
          <p15:clr>
            <a:srgbClr val="FBAE40"/>
          </p15:clr>
        </p15:guide>
        <p15:guide id="6" orient="horz" pos="86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0"/>
            <a:ext cx="12188825" cy="6858000"/>
          </a:xfrm>
          <a:solidFill>
            <a:schemeClr val="tx2">
              <a:alpha val="70000"/>
            </a:schemeClr>
          </a:solidFill>
        </p:spPr>
        <p:txBody>
          <a:bodyPr vert="horz" lIns="0" tIns="2448000" rIns="0" bIns="0" rtlCol="0" anchor="t" anchorCtr="0">
            <a:noAutofit/>
          </a:bodyPr>
          <a:lstStyle>
            <a:lvl1pPr marL="0" indent="0" algn="ctr" defTabSz="1088014" rtl="0" eaLnBrk="1" latinLnBrk="0" hangingPunct="1">
              <a:spcBef>
                <a:spcPts val="1928"/>
              </a:spcBef>
              <a:buClr>
                <a:schemeClr val="accent1"/>
              </a:buClr>
              <a:buSzPct val="80000"/>
              <a:buFontTx/>
              <a:buNone/>
              <a:defRPr lang="de-DE" sz="1599"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36380627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3738" y="1620000"/>
            <a:ext cx="11179376" cy="4704600"/>
          </a:xfrm>
          <a:solidFill>
            <a:schemeClr val="tx2">
              <a:alpha val="70000"/>
            </a:schemeClr>
          </a:solidFill>
        </p:spPr>
        <p:txBody>
          <a:bodyPr tIns="1368000"/>
          <a:lstStyle>
            <a:lvl1pPr algn="ctr">
              <a:defRPr sz="1400" b="0"/>
            </a:lvl1pPr>
          </a:lstStyle>
          <a:p>
            <a:pPr lvl="0"/>
            <a:r>
              <a:rPr lang="en-US" dirty="0"/>
              <a:t>Click to add content</a:t>
            </a:r>
          </a:p>
        </p:txBody>
      </p:sp>
      <p:sp>
        <p:nvSpPr>
          <p:cNvPr id="4"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7367" userDrawn="1">
          <p15:clr>
            <a:srgbClr val="FBAE40"/>
          </p15:clr>
        </p15:guide>
        <p15:guide id="2" orient="horz" pos="3984" userDrawn="1">
          <p15:clr>
            <a:srgbClr val="FBAE40"/>
          </p15:clr>
        </p15:guide>
        <p15:guide id="3" orient="horz" pos="336" userDrawn="1">
          <p15:clr>
            <a:srgbClr val="FBAE40"/>
          </p15:clr>
        </p15:guide>
        <p15:guide id="4" orient="horz" pos="576" userDrawn="1">
          <p15:clr>
            <a:srgbClr val="FBAE40"/>
          </p15:clr>
        </p15:guide>
        <p15:guide id="5" orient="horz" pos="1008" userDrawn="1">
          <p15:clr>
            <a:srgbClr val="FBAE40"/>
          </p15:clr>
        </p15:guide>
        <p15:guide id="6" pos="31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Thank You/Closing Contact">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3737" y="2905487"/>
            <a:ext cx="5590676"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3737" y="1600200"/>
            <a:ext cx="5590676" cy="923116"/>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3738" y="533456"/>
            <a:ext cx="1202973" cy="215887"/>
          </a:xfrm>
          <a:prstGeom prst="rect">
            <a:avLst/>
          </a:prstGeom>
        </p:spPr>
      </p:pic>
      <p:pic>
        <p:nvPicPr>
          <p:cNvPr id="8" name="Picture 7">
            <a:extLst>
              <a:ext uri="{FF2B5EF4-FFF2-40B4-BE49-F238E27FC236}">
                <a16:creationId xmlns="" xmlns:a16="http://schemas.microsoft.com/office/drawing/2014/main" id="{48575BA4-63C8-C94B-9E03-4C137AB2DF31}"/>
              </a:ext>
            </a:extLst>
          </p:cNvPr>
          <p:cNvPicPr>
            <a:picLocks noChangeAspect="1"/>
          </p:cNvPicPr>
          <p:nvPr userDrawn="1"/>
        </p:nvPicPr>
        <p:blipFill>
          <a:blip r:embed="rId3"/>
          <a:stretch>
            <a:fillRect/>
          </a:stretch>
        </p:blipFill>
        <p:spPr>
          <a:xfrm>
            <a:off x="503737" y="6144695"/>
            <a:ext cx="727638" cy="359812"/>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extLst mod="1">
    <p:ext uri="{DCECCB84-F9BA-43D5-87BE-67443E8EF086}">
      <p15:sldGuideLst xmlns:p15="http://schemas.microsoft.com/office/powerpoint/2012/main">
        <p15:guide id="1" pos="3839" userDrawn="1">
          <p15:clr>
            <a:srgbClr val="FBAE40"/>
          </p15:clr>
        </p15:guide>
        <p15:guide id="3" orient="horz" pos="3984" userDrawn="1">
          <p15:clr>
            <a:srgbClr val="FBAE40"/>
          </p15:clr>
        </p15:guide>
        <p15:guide id="4" pos="311" userDrawn="1">
          <p15:clr>
            <a:srgbClr val="FBAE40"/>
          </p15:clr>
        </p15:guide>
        <p15:guide id="5" pos="7367" userDrawn="1">
          <p15:clr>
            <a:srgbClr val="FBAE40"/>
          </p15:clr>
        </p15:guide>
        <p15:guide id="6" orient="horz" pos="1008" userDrawn="1">
          <p15:clr>
            <a:srgbClr val="FBAE40"/>
          </p15:clr>
        </p15:guide>
        <p15:guide id="7" orient="horz" pos="336"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pyright (English)">
    <p:spTree>
      <p:nvGrpSpPr>
        <p:cNvPr id="1" name=""/>
        <p:cNvGrpSpPr/>
        <p:nvPr/>
      </p:nvGrpSpPr>
      <p:grpSpPr>
        <a:xfrm>
          <a:off x="0" y="0"/>
          <a:ext cx="0" cy="0"/>
          <a:chOff x="0" y="0"/>
          <a:chExt cx="0" cy="0"/>
        </a:xfrm>
      </p:grpSpPr>
      <p:sp>
        <p:nvSpPr>
          <p:cNvPr id="4" name="TextBox 3"/>
          <p:cNvSpPr txBox="1"/>
          <p:nvPr/>
        </p:nvSpPr>
        <p:spPr bwMode="gray">
          <a:xfrm>
            <a:off x="503737" y="1620000"/>
            <a:ext cx="11179376" cy="315398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of other software vendors. National product specifications may vary.</a:t>
            </a:r>
          </a:p>
          <a:p>
            <a:pPr>
              <a:spcBef>
                <a:spcPts val="1200"/>
              </a:spcBef>
            </a:pPr>
            <a:r>
              <a:rPr lang="en-US" sz="11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See </a:t>
            </a:r>
            <a:r>
              <a:rPr lang="en-US" sz="1100" kern="1200" dirty="0">
                <a:solidFill>
                  <a:schemeClr val="tx2"/>
                </a:solidFill>
                <a:latin typeface="Arial"/>
                <a:ea typeface="Arial Unicode MS" panose="020B0604020202020204" pitchFamily="34" charset="-128"/>
                <a:cs typeface="+mn-cs"/>
                <a:hlinkClick r:id="rId2"/>
              </a:rPr>
              <a:t>http://global.sap.com/corporate-en/legal/copyright/index.epx</a:t>
            </a:r>
            <a:r>
              <a:rPr lang="en-US" sz="1100" kern="1200" dirty="0">
                <a:solidFill>
                  <a:schemeClr val="tx2"/>
                </a:solidFill>
                <a:latin typeface="Arial"/>
                <a:ea typeface="Arial Unicode MS" panose="020B0604020202020204" pitchFamily="34" charset="-128"/>
                <a:cs typeface="+mn-cs"/>
              </a:rPr>
              <a:t> </a:t>
            </a:r>
            <a:r>
              <a:rPr lang="en-US" sz="1100" kern="1200" dirty="0">
                <a:solidFill>
                  <a:schemeClr val="tx1"/>
                </a:solidFill>
                <a:latin typeface="Arial"/>
                <a:ea typeface="Arial Unicode MS" panose="020B0604020202020204" pitchFamily="34" charset="-128"/>
                <a:cs typeface="+mn-cs"/>
              </a:rPr>
              <a:t>for additional trademark information and notices.</a:t>
            </a:r>
          </a:p>
        </p:txBody>
      </p:sp>
      <p:sp>
        <p:nvSpPr>
          <p:cNvPr id="5" name="TextBox 4"/>
          <p:cNvSpPr txBox="1"/>
          <p:nvPr userDrawn="1"/>
        </p:nvSpPr>
        <p:spPr bwMode="gray">
          <a:xfrm>
            <a:off x="503738" y="719834"/>
            <a:ext cx="9535706"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2018 SAP SE or an SAP affiliate company. All rights reserved.</a:t>
            </a:r>
          </a:p>
        </p:txBody>
      </p:sp>
      <p:grpSp>
        <p:nvGrpSpPr>
          <p:cNvPr id="16" name="Group 15"/>
          <p:cNvGrpSpPr/>
          <p:nvPr userDrawn="1"/>
        </p:nvGrpSpPr>
        <p:grpSpPr>
          <a:xfrm>
            <a:off x="0" y="0"/>
            <a:ext cx="12190449"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519251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3738" y="1620000"/>
            <a:ext cx="11179376" cy="3830931"/>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Zusätzliche Informationen zur Marke und Vermerke finden Sie auf der Seite </a:t>
            </a:r>
            <a:r>
              <a:rPr lang="de-DE" sz="1100" kern="1200" noProof="0" dirty="0">
                <a:solidFill>
                  <a:schemeClr val="tx1"/>
                </a:solidFill>
                <a:effectLst/>
                <a:latin typeface="Arial"/>
                <a:ea typeface="+mn-ea"/>
                <a:cs typeface="+mn-cs"/>
                <a:hlinkClick r:id="rId2"/>
              </a:rPr>
              <a:t>http://www.sap.com/corporate-de/legal/copyright/index.epx</a:t>
            </a:r>
            <a:endParaRPr lang="de-DE" sz="1100" kern="1200" noProof="0" dirty="0">
              <a:solidFill>
                <a:schemeClr val="tx1"/>
              </a:solidFill>
              <a:effectLst/>
              <a:latin typeface="Arial"/>
              <a:ea typeface="+mn-ea"/>
              <a:cs typeface="+mn-cs"/>
            </a:endParaRPr>
          </a:p>
        </p:txBody>
      </p:sp>
      <p:sp>
        <p:nvSpPr>
          <p:cNvPr id="5" name="TextBox 4"/>
          <p:cNvSpPr txBox="1"/>
          <p:nvPr userDrawn="1"/>
        </p:nvSpPr>
        <p:spPr bwMode="gray">
          <a:xfrm>
            <a:off x="503738" y="719834"/>
            <a:ext cx="11179376"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a:t>
            </a:r>
            <a:r>
              <a:rPr lang="de-DE" sz="2400" b="0" noProof="0" dirty="0"/>
              <a:t>2018 SAP SE oder ein SAP-Konzernunternehmen. Alle Rechte vorbehalten.</a:t>
            </a:r>
          </a:p>
        </p:txBody>
      </p:sp>
      <p:grpSp>
        <p:nvGrpSpPr>
          <p:cNvPr id="16" name="Group 15"/>
          <p:cNvGrpSpPr/>
          <p:nvPr userDrawn="1"/>
        </p:nvGrpSpPr>
        <p:grpSpPr>
          <a:xfrm>
            <a:off x="0" y="0"/>
            <a:ext cx="12190449"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911862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0" y="0"/>
            <a:ext cx="12186584" cy="6858000"/>
          </a:xfrm>
          <a:prstGeom prst="rect">
            <a:avLst/>
          </a:prstGeom>
        </p:spPr>
      </p:pic>
      <p:sp>
        <p:nvSpPr>
          <p:cNvPr id="24" name="Classification"/>
          <p:cNvSpPr txBox="1"/>
          <p:nvPr userDrawn="1"/>
        </p:nvSpPr>
        <p:spPr>
          <a:xfrm>
            <a:off x="496630" y="5093865"/>
            <a:ext cx="4202666"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dirty="0"/>
              <a:t>INTERNAL</a:t>
            </a:r>
          </a:p>
        </p:txBody>
      </p:sp>
      <p:sp>
        <p:nvSpPr>
          <p:cNvPr id="6" name="Speaker"/>
          <p:cNvSpPr>
            <a:spLocks noGrp="1"/>
          </p:cNvSpPr>
          <p:nvPr userDrawn="1">
            <p:ph type="subTitle" idx="1" hasCustomPrompt="1"/>
          </p:nvPr>
        </p:nvSpPr>
        <p:spPr bwMode="gray">
          <a:xfrm>
            <a:off x="496630" y="4268504"/>
            <a:ext cx="8294945"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2018</a:t>
            </a:r>
          </a:p>
        </p:txBody>
      </p:sp>
      <p:sp>
        <p:nvSpPr>
          <p:cNvPr id="10" name="Presentation Title"/>
          <p:cNvSpPr>
            <a:spLocks noGrp="1"/>
          </p:cNvSpPr>
          <p:nvPr>
            <p:ph type="body" sz="quarter" idx="14" hasCustomPrompt="1"/>
          </p:nvPr>
        </p:nvSpPr>
        <p:spPr>
          <a:xfrm>
            <a:off x="496630" y="2706317"/>
            <a:ext cx="8294945"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96629" y="1880291"/>
            <a:ext cx="1202973" cy="215887"/>
          </a:xfrm>
          <a:prstGeom prst="rect">
            <a:avLst/>
          </a:prstGeom>
        </p:spPr>
      </p:pic>
      <p:pic>
        <p:nvPicPr>
          <p:cNvPr id="8" name="Picture 7">
            <a:extLst>
              <a:ext uri="{FF2B5EF4-FFF2-40B4-BE49-F238E27FC236}">
                <a16:creationId xmlns="" xmlns:a16="http://schemas.microsoft.com/office/drawing/2014/main" id="{3EFEA875-E1B6-EE43-B9CE-758374497609}"/>
              </a:ext>
            </a:extLst>
          </p:cNvPr>
          <p:cNvPicPr>
            <a:picLocks noChangeAspect="1"/>
          </p:cNvPicPr>
          <p:nvPr userDrawn="1"/>
        </p:nvPicPr>
        <p:blipFill>
          <a:blip r:embed="rId4"/>
          <a:stretch>
            <a:fillRect/>
          </a:stretch>
        </p:blipFill>
        <p:spPr>
          <a:xfrm>
            <a:off x="503737" y="6144695"/>
            <a:ext cx="727638" cy="359812"/>
          </a:xfrm>
          <a:prstGeom prst="rect">
            <a:avLst/>
          </a:prstGeom>
        </p:spPr>
      </p:pic>
    </p:spTree>
    <p:extLst>
      <p:ext uri="{BB962C8B-B14F-4D97-AF65-F5344CB8AC3E}">
        <p14:creationId xmlns:p14="http://schemas.microsoft.com/office/powerpoint/2010/main" val="1982410628"/>
      </p:ext>
    </p:extLst>
  </p:cSld>
  <p:clrMapOvr>
    <a:masterClrMapping/>
  </p:clrMapOvr>
  <p:extLst mod="1">
    <p:ext uri="{DCECCB84-F9BA-43D5-87BE-67443E8EF086}">
      <p15:sldGuideLst xmlns:p15="http://schemas.microsoft.com/office/powerpoint/2012/main">
        <p15:guide id="1" pos="312" userDrawn="1">
          <p15:clr>
            <a:srgbClr val="FBAE40"/>
          </p15:clr>
        </p15:guide>
        <p15:guide id="3" pos="5772" userDrawn="1">
          <p15:clr>
            <a:srgbClr val="FBAE40"/>
          </p15:clr>
        </p15:guide>
        <p15:guide id="4" orient="horz" pos="336" userDrawn="1">
          <p15:clr>
            <a:srgbClr val="FBAE40"/>
          </p15:clr>
        </p15:guide>
        <p15:guide id="5" orient="horz" pos="3984" userDrawn="1">
          <p15:clr>
            <a:srgbClr val="FBAE40"/>
          </p15:clr>
        </p15:guide>
        <p15:guide id="6" pos="7368" userDrawn="1">
          <p15:clr>
            <a:srgbClr val="FBAE40"/>
          </p15:clr>
        </p15:guide>
        <p15:guide id="7" pos="311" userDrawn="1">
          <p15:clr>
            <a:srgbClr val="FBAE40"/>
          </p15:clr>
        </p15:guide>
        <p15:guide id="8" pos="553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498442" y="1602581"/>
            <a:ext cx="11179376" cy="4704600"/>
          </a:xfrm>
        </p:spPr>
        <p:txBody>
          <a:bodyPr>
            <a:no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6" name="Title Placeholder 1"/>
          <p:cNvSpPr>
            <a:spLocks noGrp="1"/>
          </p:cNvSpPr>
          <p:nvPr>
            <p:ph type="title" hasCustomPrompt="1"/>
          </p:nvPr>
        </p:nvSpPr>
        <p:spPr bwMode="gray">
          <a:xfrm>
            <a:off x="496630" y="533400"/>
            <a:ext cx="11183001" cy="381000"/>
          </a:xfrm>
          <a:prstGeom prst="rect">
            <a:avLst/>
          </a:prstGeom>
        </p:spPr>
        <p:txBody>
          <a:bodyPr vert="horz" wrap="square" lIns="0" tIns="0" rIns="0" bIns="0" rtlCol="0" anchor="t" anchorCtr="0">
            <a:spAutoFit/>
          </a:bodyPr>
          <a:lstStyle>
            <a:lvl1pPr>
              <a:defRPr/>
            </a:lvl1pPr>
          </a:lstStyle>
          <a:p>
            <a:r>
              <a:rPr lang="en-US" noProof="0" dirty="0"/>
              <a:t>Agenda</a:t>
            </a:r>
          </a:p>
        </p:txBody>
      </p:sp>
    </p:spTree>
    <p:extLst>
      <p:ext uri="{BB962C8B-B14F-4D97-AF65-F5344CB8AC3E}">
        <p14:creationId xmlns:p14="http://schemas.microsoft.com/office/powerpoint/2010/main" val="1859360619"/>
      </p:ext>
    </p:extLst>
  </p:cSld>
  <p:clrMapOvr>
    <a:masterClrMapping/>
  </p:clrMapOvr>
  <p:extLst mod="1">
    <p:ext uri="{DCECCB84-F9BA-43D5-87BE-67443E8EF086}">
      <p15:sldGuideLst xmlns:p15="http://schemas.microsoft.com/office/powerpoint/2012/main">
        <p15:guide id="1" pos="311" userDrawn="1">
          <p15:clr>
            <a:srgbClr val="FBAE40"/>
          </p15:clr>
        </p15:guide>
        <p15:guide id="3" orient="horz" pos="336" userDrawn="1">
          <p15:clr>
            <a:srgbClr val="FBAE40"/>
          </p15:clr>
        </p15:guide>
        <p15:guide id="4" orient="horz" pos="576" userDrawn="1">
          <p15:clr>
            <a:srgbClr val="FBAE40"/>
          </p15:clr>
        </p15:guide>
        <p15:guide id="5" orient="horz" pos="1008" userDrawn="1">
          <p15:clr>
            <a:srgbClr val="FBAE40"/>
          </p15:clr>
        </p15:guide>
        <p15:guide id="6" orient="horz" pos="3984" userDrawn="1">
          <p15:clr>
            <a:srgbClr val="FBAE40"/>
          </p15:clr>
        </p15:guide>
        <p15:guide id="7" pos="7367"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738" y="3090446"/>
            <a:ext cx="11179376" cy="677108"/>
          </a:xfrm>
        </p:spPr>
        <p:txBody>
          <a:bodyPr anchor="ctr" anchorCtr="0">
            <a:noAutofit/>
          </a:bodyPr>
          <a:lstStyle>
            <a:lvl1pPr>
              <a:defRPr sz="4400">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llustration">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3738" y="1375046"/>
            <a:ext cx="11179376" cy="677108"/>
          </a:xfrm>
        </p:spPr>
        <p:txBody>
          <a:bodyPr anchor="t" anchorCtr="0">
            <a:noAutofit/>
          </a:bodyPr>
          <a:lstStyle>
            <a:lvl1pPr>
              <a:defRPr sz="4400">
                <a:solidFill>
                  <a:schemeClr val="tx1"/>
                </a:solidFill>
                <a:latin typeface="+mj-lt"/>
              </a:defRPr>
            </a:lvl1pPr>
          </a:lstStyle>
          <a:p>
            <a:r>
              <a:rPr lang="en-US" dirty="0"/>
              <a:t>Divider page</a:t>
            </a:r>
            <a:endParaRPr lang="de-DE"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0" y="0"/>
            <a:ext cx="12186584" cy="6858000"/>
          </a:xfrm>
          <a:prstGeom prst="rect">
            <a:avLst/>
          </a:prstGeom>
        </p:spPr>
      </p:pic>
    </p:spTree>
    <p:extLst>
      <p:ext uri="{BB962C8B-B14F-4D97-AF65-F5344CB8AC3E}">
        <p14:creationId xmlns:p14="http://schemas.microsoft.com/office/powerpoint/2010/main" val="1008985274"/>
      </p:ext>
    </p:extLst>
  </p:cSld>
  <p:clrMapOvr>
    <a:masterClrMapping/>
  </p:clrMapOvr>
  <p:hf sldNum="0" hdr="0" ftr="0" dt="0"/>
  <p:extLst mod="1">
    <p:ext uri="{DCECCB84-F9BA-43D5-87BE-67443E8EF086}">
      <p15:sldGuideLst xmlns:p15="http://schemas.microsoft.com/office/powerpoint/2012/main">
        <p15:guide id="1" orient="horz" pos="2160" userDrawn="1">
          <p15:clr>
            <a:srgbClr val="FBAE40"/>
          </p15:clr>
        </p15:guide>
        <p15:guide id="2" orient="horz" pos="86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7368" userDrawn="1">
          <p15:clr>
            <a:srgbClr val="FBAE40"/>
          </p15:clr>
        </p15:guide>
        <p15:guide id="2" orient="horz" pos="576" userDrawn="1">
          <p15:clr>
            <a:srgbClr val="FBAE40"/>
          </p15:clr>
        </p15:guide>
        <p15:guide id="3" orient="horz" pos="3984" userDrawn="1">
          <p15:clr>
            <a:srgbClr val="FBAE40"/>
          </p15:clr>
        </p15:guide>
        <p15:guide id="4" orient="horz" pos="336" userDrawn="1">
          <p15:clr>
            <a:srgbClr val="FBAE40"/>
          </p15:clr>
        </p15:guide>
        <p15:guide id="5" pos="30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498475" y="1602788"/>
            <a:ext cx="11196638"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Placeholder 1"/>
          <p:cNvSpPr>
            <a:spLocks noGrp="1"/>
          </p:cNvSpPr>
          <p:nvPr>
            <p:ph type="title"/>
          </p:nvPr>
        </p:nvSpPr>
        <p:spPr bwMode="gray">
          <a:xfrm>
            <a:off x="496630" y="533400"/>
            <a:ext cx="11198483"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2" orient="horz" pos="1008" userDrawn="1">
          <p15:clr>
            <a:srgbClr val="FBAE40"/>
          </p15:clr>
        </p15:guide>
        <p15:guide id="3" pos="7368" userDrawn="1">
          <p15:clr>
            <a:srgbClr val="FBAE40"/>
          </p15:clr>
        </p15:guide>
        <p15:guide id="4" pos="306" userDrawn="1">
          <p15:clr>
            <a:srgbClr val="FBAE40"/>
          </p15:clr>
        </p15:guide>
        <p15:guide id="5" orient="horz" pos="398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1"/>
          <p:cNvSpPr>
            <a:spLocks noGrp="1"/>
          </p:cNvSpPr>
          <p:nvPr>
            <p:ph type="body" sz="quarter" idx="11" hasCustomPrompt="1"/>
          </p:nvPr>
        </p:nvSpPr>
        <p:spPr>
          <a:xfrm>
            <a:off x="6277292" y="1604124"/>
            <a:ext cx="5407098" cy="4720475"/>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1"/>
          <p:cNvSpPr>
            <a:spLocks noGrp="1"/>
          </p:cNvSpPr>
          <p:nvPr>
            <p:ph type="title"/>
          </p:nvPr>
        </p:nvSpPr>
        <p:spPr bwMode="gray">
          <a:xfrm>
            <a:off x="496630" y="533400"/>
            <a:ext cx="11183001" cy="381000"/>
          </a:xfrm>
          <a:prstGeom prst="rect">
            <a:avLst/>
          </a:prstGeom>
        </p:spPr>
        <p:txBody>
          <a:bodyPr vert="horz" wrap="square" lIns="0" tIns="0" rIns="0" bIns="0" rtlCol="0" anchor="t" anchorCtr="0">
            <a:spAutoFit/>
          </a:bodyPr>
          <a:lstStyle/>
          <a:p>
            <a:r>
              <a:rPr lang="en-US" noProof="0"/>
              <a:t>Click to edit Master title style</a:t>
            </a:r>
            <a:endParaRPr lang="en-US" noProof="0" dirty="0"/>
          </a:p>
        </p:txBody>
      </p:sp>
      <p:sp>
        <p:nvSpPr>
          <p:cNvPr id="7" name="Text placeholder - column 2"/>
          <p:cNvSpPr>
            <a:spLocks noGrp="1"/>
          </p:cNvSpPr>
          <p:nvPr>
            <p:ph type="body" sz="quarter" idx="10" hasCustomPrompt="1"/>
          </p:nvPr>
        </p:nvSpPr>
        <p:spPr>
          <a:xfrm>
            <a:off x="498475" y="1602788"/>
            <a:ext cx="5413057" cy="4721811"/>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726" userDrawn="1">
          <p15:clr>
            <a:srgbClr val="FBAE40"/>
          </p15:clr>
        </p15:guide>
        <p15:guide id="2" orient="horz" pos="3984" userDrawn="1">
          <p15:clr>
            <a:srgbClr val="FBAE40"/>
          </p15:clr>
        </p15:guide>
        <p15:guide id="3" orient="horz" pos="1008" userDrawn="1">
          <p15:clr>
            <a:srgbClr val="FBAE40"/>
          </p15:clr>
        </p15:guide>
        <p15:guide id="4" orient="horz" pos="576" userDrawn="1">
          <p15:clr>
            <a:srgbClr val="FBAE40"/>
          </p15:clr>
        </p15:guide>
        <p15:guide id="5" orient="horz" pos="336" userDrawn="1">
          <p15:clr>
            <a:srgbClr val="FBAE40"/>
          </p15:clr>
        </p15:guide>
        <p15:guide id="6" pos="306" userDrawn="1">
          <p15:clr>
            <a:srgbClr val="FBAE40"/>
          </p15:clr>
        </p15:guide>
        <p15:guide id="7" pos="7368" userDrawn="1">
          <p15:clr>
            <a:srgbClr val="FBAE40"/>
          </p15:clr>
        </p15:guide>
        <p15:guide id="8" pos="3954" userDrawn="1">
          <p15:clr>
            <a:srgbClr val="FBAE40"/>
          </p15:clr>
        </p15:guide>
      </p15:sldGuideLst>
    </p:ext>
  </p:extLs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3399" y="6536752"/>
            <a:ext cx="140991"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3190" y="6559835"/>
            <a:ext cx="381316"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dirty="0">
                <a:solidFill>
                  <a:schemeClr val="tx1"/>
                </a:solidFill>
                <a:latin typeface="Arial"/>
                <a:ea typeface="Arial Unicode MS"/>
                <a:cs typeface="Arial Unicode MS" pitchFamily="34" charset="-128"/>
                <a:sym typeface="Arial"/>
              </a:rPr>
              <a:t>INTERNAL</a:t>
            </a:r>
          </a:p>
        </p:txBody>
      </p:sp>
      <p:sp>
        <p:nvSpPr>
          <p:cNvPr id="10" name="Copyright"/>
          <p:cNvSpPr txBox="1"/>
          <p:nvPr userDrawn="1"/>
        </p:nvSpPr>
        <p:spPr bwMode="black">
          <a:xfrm>
            <a:off x="503739" y="6559835"/>
            <a:ext cx="2268497"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2018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2"/>
          <p:cNvSpPr>
            <a:spLocks noGrp="1"/>
          </p:cNvSpPr>
          <p:nvPr userDrawn="1">
            <p:ph type="body" idx="1"/>
          </p:nvPr>
        </p:nvSpPr>
        <p:spPr bwMode="gray">
          <a:xfrm>
            <a:off x="498977" y="1600201"/>
            <a:ext cx="11192961" cy="4724399"/>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userDrawn="1">
            <p:ph type="title"/>
          </p:nvPr>
        </p:nvSpPr>
        <p:spPr bwMode="gray">
          <a:xfrm>
            <a:off x="496630" y="533400"/>
            <a:ext cx="11198483" cy="381000"/>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userDrawn="1"/>
        </p:nvGrpSpPr>
        <p:grpSpPr>
          <a:xfrm>
            <a:off x="0" y="0"/>
            <a:ext cx="12190449"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86" r:id="rId1"/>
    <p:sldLayoutId id="2147483772" r:id="rId2"/>
    <p:sldLayoutId id="2147483773" r:id="rId3"/>
    <p:sldLayoutId id="2147483741" r:id="rId4"/>
    <p:sldLayoutId id="2147483765" r:id="rId5"/>
    <p:sldLayoutId id="2147483767" r:id="rId6"/>
    <p:sldLayoutId id="2147483743" r:id="rId7"/>
    <p:sldLayoutId id="2147483774" r:id="rId8"/>
    <p:sldLayoutId id="2147483745" r:id="rId9"/>
    <p:sldLayoutId id="2147483760" r:id="rId10"/>
    <p:sldLayoutId id="2147483768" r:id="rId11"/>
    <p:sldLayoutId id="2147483769" r:id="rId12"/>
    <p:sldLayoutId id="2147483770" r:id="rId13"/>
    <p:sldLayoutId id="2147483744" r:id="rId14"/>
    <p:sldLayoutId id="2147483784" r:id="rId15"/>
    <p:sldLayoutId id="2147483757" r:id="rId16"/>
    <p:sldLayoutId id="2147483748" r:id="rId17"/>
    <p:sldLayoutId id="2147483763" r:id="rId18"/>
    <p:sldLayoutId id="2147483762" r:id="rId19"/>
    <p:sldLayoutId id="2147483785" r:id="rId20"/>
    <p:sldLayoutId id="2147483751" r:id="rId21"/>
    <p:sldLayoutId id="2147483740" r:id="rId22"/>
    <p:sldLayoutId id="2147483754" r:id="rId23"/>
    <p:sldLayoutId id="2147483755" r:id="rId24"/>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5.jp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g"/><Relationship Id="rId5" Type="http://schemas.openxmlformats.org/officeDocument/2006/relationships/comments" Target="../comments/comment2.xml"/><Relationship Id="rId1" Type="http://schemas.openxmlformats.org/officeDocument/2006/relationships/slideLayout" Target="../slideLayouts/slideLayout8.xml"/><Relationship Id="rId2" Type="http://schemas.openxmlformats.org/officeDocument/2006/relationships/image" Target="../media/image2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4" Type="http://schemas.openxmlformats.org/officeDocument/2006/relationships/image" Target="../media/image30.jpg"/><Relationship Id="rId5" Type="http://schemas.openxmlformats.org/officeDocument/2006/relationships/image" Target="../media/image31.jpg"/><Relationship Id="rId6" Type="http://schemas.openxmlformats.org/officeDocument/2006/relationships/comments" Target="../comments/comment3.xml"/><Relationship Id="rId1" Type="http://schemas.openxmlformats.org/officeDocument/2006/relationships/slideLayout" Target="../slideLayouts/slideLayout8.xml"/><Relationship Id="rId2"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jpg"/><Relationship Id="rId5" Type="http://schemas.openxmlformats.org/officeDocument/2006/relationships/image" Target="../media/image23.jpg"/><Relationship Id="rId6" Type="http://schemas.openxmlformats.org/officeDocument/2006/relationships/image" Target="../media/image34.jpg"/><Relationship Id="rId7" Type="http://schemas.openxmlformats.org/officeDocument/2006/relationships/comments" Target="../comments/comment4.xml"/><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3.jp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8.jpg"/><Relationship Id="rId5" Type="http://schemas.openxmlformats.org/officeDocument/2006/relationships/comments" Target="../comments/comment5.xml"/><Relationship Id="rId1" Type="http://schemas.openxmlformats.org/officeDocument/2006/relationships/slideLayout" Target="../slideLayouts/slideLayout8.xml"/><Relationship Id="rId2" Type="http://schemas.openxmlformats.org/officeDocument/2006/relationships/image" Target="../media/image2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4" Type="http://schemas.openxmlformats.org/officeDocument/2006/relationships/image" Target="../media/image36.jpg"/><Relationship Id="rId5" Type="http://schemas.openxmlformats.org/officeDocument/2006/relationships/image" Target="../media/image37.jpg"/><Relationship Id="rId6" Type="http://schemas.openxmlformats.org/officeDocument/2006/relationships/comments" Target="../comments/comment6.xml"/><Relationship Id="rId1" Type="http://schemas.openxmlformats.org/officeDocument/2006/relationships/slideLayout" Target="../slideLayouts/slideLayout8.xml"/><Relationship Id="rId2" Type="http://schemas.openxmlformats.org/officeDocument/2006/relationships/image" Target="../media/image14.jpg"/></Relationships>
</file>

<file path=ppt/slides/_rels/slide19.xml.rels><?xml version="1.0" encoding="UTF-8" standalone="yes"?>
<Relationships xmlns="http://schemas.openxmlformats.org/package/2006/relationships"><Relationship Id="rId3" Type="http://schemas.openxmlformats.org/officeDocument/2006/relationships/image" Target="../media/image38.jpg"/><Relationship Id="rId4" Type="http://schemas.openxmlformats.org/officeDocument/2006/relationships/image" Target="../media/image39.jpg"/><Relationship Id="rId5" Type="http://schemas.openxmlformats.org/officeDocument/2006/relationships/image" Target="../media/image40.jpg"/><Relationship Id="rId6" Type="http://schemas.openxmlformats.org/officeDocument/2006/relationships/comments" Target="../comments/comment7.xml"/><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38.jp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8.jpg"/><Relationship Id="rId5" Type="http://schemas.openxmlformats.org/officeDocument/2006/relationships/comments" Target="../comments/comment8.xml"/><Relationship Id="rId1" Type="http://schemas.openxmlformats.org/officeDocument/2006/relationships/slideLayout" Target="../slideLayouts/slideLayout8.xml"/><Relationship Id="rId2" Type="http://schemas.openxmlformats.org/officeDocument/2006/relationships/image" Target="../media/image2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4.jpg"/><Relationship Id="rId5" Type="http://schemas.openxmlformats.org/officeDocument/2006/relationships/image" Target="../media/image45.jpg"/><Relationship Id="rId6" Type="http://schemas.openxmlformats.org/officeDocument/2006/relationships/image" Target="../media/image46.jpg"/><Relationship Id="rId7" Type="http://schemas.openxmlformats.org/officeDocument/2006/relationships/image" Target="../media/image47.jpg"/><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8.jpeg"/><Relationship Id="rId5" Type="http://schemas.openxmlformats.org/officeDocument/2006/relationships/image" Target="../media/image49.png"/><Relationship Id="rId6" Type="http://schemas.openxmlformats.org/officeDocument/2006/relationships/image" Target="../media/image50.svg"/><Relationship Id="rId7" Type="http://schemas.openxmlformats.org/officeDocument/2006/relationships/image" Target="../media/image50.png"/><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53.jpeg"/><Relationship Id="rId7" Type="http://schemas.openxmlformats.org/officeDocument/2006/relationships/image" Target="../media/image54.jpeg"/><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38.jpg"/><Relationship Id="rId5" Type="http://schemas.openxmlformats.org/officeDocument/2006/relationships/image" Target="../media/image23.jpg"/><Relationship Id="rId6" Type="http://schemas.openxmlformats.org/officeDocument/2006/relationships/image" Target="../media/image25.jpg"/><Relationship Id="rId1" Type="http://schemas.openxmlformats.org/officeDocument/2006/relationships/slideLayout" Target="../slideLayouts/slideLayout8.xml"/><Relationship Id="rId2"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55.jp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9.png"/><Relationship Id="rId7" Type="http://schemas.openxmlformats.org/officeDocument/2006/relationships/image" Target="../media/image60.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33.xml.rels><?xml version="1.0" encoding="UTF-8" standalone="yes"?>
<Relationships xmlns="http://schemas.openxmlformats.org/package/2006/relationships"><Relationship Id="rId11" Type="http://schemas.openxmlformats.org/officeDocument/2006/relationships/hyperlink" Target="https://jam4.sapjam.com/groups/ewwMHZgLkzMMWB9gihxPsi/documents/sTv59Sgg5z3LHTgti5KYpf/video_viewer" TargetMode="External"/><Relationship Id="rId12" Type="http://schemas.openxmlformats.org/officeDocument/2006/relationships/hyperlink" Target="https://jam4.sapjam.com/groups/ewwMHZgLkzMMWB9gihxPsi/documents/1lmjuUu8zYBXXUfn7MgQXN/video_viewer" TargetMode="External"/><Relationship Id="rId13" Type="http://schemas.openxmlformats.org/officeDocument/2006/relationships/hyperlink" Target="https://jam4.sapjam.com/groups/ewwMHZgLkzMMWB9gihxPsi/documents/X93LPxzQBqvyTU9zn92qX3/video_viewer?_lightbox=true" TargetMode="External"/><Relationship Id="rId14" Type="http://schemas.openxmlformats.org/officeDocument/2006/relationships/hyperlink" Target="https://jam4.sapjam.com/groups/N8oK7lvnHxhgu3po3HZyOr/overview_page/2FaS20whmziYCyplaWXRMO" TargetMode="External"/><Relationship Id="rId15" Type="http://schemas.openxmlformats.org/officeDocument/2006/relationships/hyperlink" Target="https://jam4.sapjam.com/groups/ewwMHZgLkzMMWB9gihxPsi/overview_page/K1fLwNJvot7wtPWEUXMKVB" TargetMode="External"/><Relationship Id="rId16" Type="http://schemas.openxmlformats.org/officeDocument/2006/relationships/hyperlink" Target="http://www.sapsupport.info/design-the-future-of-your-travel-and-expense-solution/" TargetMode="External"/><Relationship Id="rId17" Type="http://schemas.openxmlformats.org/officeDocument/2006/relationships/hyperlink" Target="https://jam4.sapjam.com/wiki/show/lehOZgGW1OWvQKp7eldkKt" TargetMode="External"/><Relationship Id="rId1" Type="http://schemas.openxmlformats.org/officeDocument/2006/relationships/slideLayout" Target="../slideLayouts/slideLayout7.xml"/><Relationship Id="rId2" Type="http://schemas.openxmlformats.org/officeDocument/2006/relationships/hyperlink" Target="https://jam4.sapjam.com/groups/N8oK7lvnHxhgu3po3HZyOr/documents/ILO06Tcoa9X0YLSd5qqutp/slide_viewer?_lightbox=true" TargetMode="External"/><Relationship Id="rId3" Type="http://schemas.openxmlformats.org/officeDocument/2006/relationships/hyperlink" Target="https://jam4.sapjam.com/groups/N8oK7lvnHxhgu3po3HZyOr/documents/xNPEyRwmf4pyNr0wPjejCv/slide_viewer?_lightbox=true" TargetMode="External"/><Relationship Id="rId4" Type="http://schemas.openxmlformats.org/officeDocument/2006/relationships/hyperlink" Target="https://jam4.sapjam.com/groups/N8oK7lvnHxhgu3po3HZyOr/documents/rsZ5qzbcxLlhdrz7AOHRK3" TargetMode="External"/><Relationship Id="rId5" Type="http://schemas.openxmlformats.org/officeDocument/2006/relationships/hyperlink" Target="https://jam4.sapjam.com/groups/N8oK7lvnHxhgu3po3HZyOr/documents/5DiFl5IBkYiRxiOOIco7Sa/slide_viewer?_lightbox=true" TargetMode="External"/><Relationship Id="rId6" Type="http://schemas.openxmlformats.org/officeDocument/2006/relationships/hyperlink" Target="https://jam4.sapjam.com/groups/ewwMHZgLkzMMWB9gihxPsi/overview_page/mSMveghLPfZjaBvu1m2Zbp?edit_mode=true" TargetMode="External"/><Relationship Id="rId7" Type="http://schemas.openxmlformats.org/officeDocument/2006/relationships/hyperlink" Target="https://jam4.sapjam.com/groups/ewwMHZgLkzMMWB9gihxPsi/overview_page/LzuBrycTYWREGwyzwPyUHZ?edit_mode=true" TargetMode="External"/><Relationship Id="rId8" Type="http://schemas.openxmlformats.org/officeDocument/2006/relationships/hyperlink" Target="https://d.dam.sap.com/a/UmPAAd/56873_BTS_56873_enUS.pdf" TargetMode="External"/><Relationship Id="rId9" Type="http://schemas.openxmlformats.org/officeDocument/2006/relationships/hyperlink" Target="https://www.concur.com/newsroom/article/from-spreadsheets-to-the-cloud-a-global-leaders-digital-transformation" TargetMode="External"/><Relationship Id="rId10" Type="http://schemas.openxmlformats.org/officeDocument/2006/relationships/hyperlink" Target="https://jam4.sapjam.com/groups/ewwMHZgLkzMMWB9gihxPsi/documents/jLVLyoDxhG6Tc5nz7mSOz6/slide_viewer"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5" Type="http://schemas.openxmlformats.org/officeDocument/2006/relationships/image" Target="../media/image17.jpg"/><Relationship Id="rId6" Type="http://schemas.openxmlformats.org/officeDocument/2006/relationships/image" Target="../media/image18.jpg"/><Relationship Id="rId7" Type="http://schemas.openxmlformats.org/officeDocument/2006/relationships/image" Target="../media/image19.jpg"/><Relationship Id="rId8" Type="http://schemas.openxmlformats.org/officeDocument/2006/relationships/comments" Target="../comments/comment1.xml"/><Relationship Id="rId1" Type="http://schemas.openxmlformats.org/officeDocument/2006/relationships/slideLayout" Target="../slideLayouts/slideLayout8.xml"/><Relationship Id="rId2"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jpg"/><Relationship Id="rId3"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22.jpg"/><Relationship Id="rId5" Type="http://schemas.openxmlformats.org/officeDocument/2006/relationships/image" Target="../media/image23.jpg"/><Relationship Id="rId6" Type="http://schemas.openxmlformats.org/officeDocument/2006/relationships/image" Target="../media/image24.jpg"/><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B4BCD55F-3458-904F-999E-608EB081A489}"/>
              </a:ext>
            </a:extLst>
          </p:cNvPr>
          <p:cNvPicPr>
            <a:picLocks noChangeAspect="1"/>
          </p:cNvPicPr>
          <p:nvPr/>
        </p:nvPicPr>
        <p:blipFill rotWithShape="1">
          <a:blip r:embed="rId3"/>
          <a:srcRect t="7791" b="35435"/>
          <a:stretch/>
        </p:blipFill>
        <p:spPr>
          <a:xfrm flipH="1">
            <a:off x="-13857" y="1"/>
            <a:ext cx="12202682" cy="4618494"/>
          </a:xfrm>
          <a:prstGeom prst="rect">
            <a:avLst/>
          </a:prstGeom>
        </p:spPr>
      </p:pic>
      <p:sp>
        <p:nvSpPr>
          <p:cNvPr id="10" name="Text Placeholder 9"/>
          <p:cNvSpPr>
            <a:spLocks noGrp="1"/>
          </p:cNvSpPr>
          <p:nvPr>
            <p:ph type="body" sz="quarter" idx="14"/>
          </p:nvPr>
        </p:nvSpPr>
        <p:spPr>
          <a:xfrm>
            <a:off x="496629" y="4933837"/>
            <a:ext cx="11198484" cy="775597"/>
          </a:xfrm>
        </p:spPr>
        <p:txBody>
          <a:bodyPr/>
          <a:lstStyle/>
          <a:p>
            <a:r>
              <a:rPr lang="en-US" dirty="0"/>
              <a:t>MARKETING TOOLKIT</a:t>
            </a:r>
            <a:br>
              <a:rPr lang="en-US" dirty="0"/>
            </a:br>
            <a:r>
              <a:rPr lang="en-US" sz="1800" b="0" dirty="0"/>
              <a:t>Turnkey Content to Integrate SAP Concur into Finance-Focused Campaigns and Programs</a:t>
            </a:r>
            <a:endParaRPr lang="en-US" sz="1800" b="0" dirty="0">
              <a:solidFill>
                <a:schemeClr val="accent1"/>
              </a:solidFill>
            </a:endParaRPr>
          </a:p>
        </p:txBody>
      </p:sp>
      <p:grpSp>
        <p:nvGrpSpPr>
          <p:cNvPr id="3" name="Group 2"/>
          <p:cNvGrpSpPr/>
          <p:nvPr/>
        </p:nvGrpSpPr>
        <p:grpSpPr>
          <a:xfrm>
            <a:off x="9167998" y="-1"/>
            <a:ext cx="3024002" cy="4618495"/>
            <a:chOff x="9171173" y="0"/>
            <a:chExt cx="3024002" cy="3430006"/>
          </a:xfrm>
        </p:grpSpPr>
        <p:sp>
          <p:nvSpPr>
            <p:cNvPr id="18" name="Rectangle 17"/>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algn="ctr" defTabSz="91421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sp>
          <p:nvSpPr>
            <p:cNvPr id="19" name="Rectangle 18"/>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algn="ctr" defTabSz="91421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sp>
          <p:nvSpPr>
            <p:cNvPr id="20" name="Rectangle 19"/>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algn="ctr" defTabSz="914217" fontAlgn="base">
                <a:spcBef>
                  <a:spcPct val="50000"/>
                </a:spcBef>
                <a:spcAft>
                  <a:spcPct val="0"/>
                </a:spcAft>
                <a:buClr>
                  <a:srgbClr val="F0AB00"/>
                </a:buClr>
                <a:buSzPct val="80000"/>
              </a:pPr>
              <a:endParaRPr lang="en-US" sz="2000" kern="0" dirty="0">
                <a:ea typeface="Arial Unicode MS" pitchFamily="34" charset="-128"/>
                <a:cs typeface="Arial Unicode MS" pitchFamily="34" charset="-128"/>
              </a:endParaRPr>
            </a:p>
          </p:txBody>
        </p:sp>
      </p:grpSp>
      <p:pic>
        <p:nvPicPr>
          <p:cNvPr id="8" name="Picture 7">
            <a:extLst>
              <a:ext uri="{FF2B5EF4-FFF2-40B4-BE49-F238E27FC236}">
                <a16:creationId xmlns="" xmlns:a16="http://schemas.microsoft.com/office/drawing/2014/main" id="{920565F5-4484-AE44-808A-70A4C10D8581}"/>
              </a:ext>
            </a:extLst>
          </p:cNvPr>
          <p:cNvPicPr>
            <a:picLocks noChangeAspect="1"/>
          </p:cNvPicPr>
          <p:nvPr/>
        </p:nvPicPr>
        <p:blipFill>
          <a:blip r:embed="rId4"/>
          <a:stretch>
            <a:fillRect/>
          </a:stretch>
        </p:blipFill>
        <p:spPr>
          <a:xfrm>
            <a:off x="503737" y="6144695"/>
            <a:ext cx="727638" cy="359812"/>
          </a:xfrm>
          <a:prstGeom prst="rect">
            <a:avLst/>
          </a:prstGeom>
        </p:spPr>
      </p:pic>
      <p:pic>
        <p:nvPicPr>
          <p:cNvPr id="11" name="Picture 10">
            <a:extLst>
              <a:ext uri="{FF2B5EF4-FFF2-40B4-BE49-F238E27FC236}">
                <a16:creationId xmlns="" xmlns:a16="http://schemas.microsoft.com/office/drawing/2014/main" id="{42E281C6-5CE0-9942-91BF-F739618C3A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629" y="4113633"/>
            <a:ext cx="1202973" cy="215887"/>
          </a:xfrm>
          <a:prstGeom prst="rect">
            <a:avLst/>
          </a:prstGeom>
        </p:spPr>
      </p:pic>
    </p:spTree>
    <p:extLst>
      <p:ext uri="{BB962C8B-B14F-4D97-AF65-F5344CB8AC3E}">
        <p14:creationId xmlns:p14="http://schemas.microsoft.com/office/powerpoint/2010/main" val="2425028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#1:</a:t>
            </a:r>
            <a:r>
              <a:rPr lang="en-US" dirty="0"/>
              <a:t/>
            </a:r>
            <a:br>
              <a:rPr lang="en-US" dirty="0"/>
            </a:br>
            <a:r>
              <a:rPr lang="en-US" dirty="0"/>
              <a:t>Provide leadership and collaborate to turn insights into action and success.</a:t>
            </a:r>
          </a:p>
        </p:txBody>
      </p:sp>
      <p:sp>
        <p:nvSpPr>
          <p:cNvPr id="2" name="Rectangle 1"/>
          <p:cNvSpPr/>
          <p:nvPr/>
        </p:nvSpPr>
        <p:spPr bwMode="gray">
          <a:xfrm>
            <a:off x="1228319" y="2304288"/>
            <a:ext cx="5832451" cy="3600986"/>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274320" tIns="274320" rIns="274320" bIns="27432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effectLst/>
                <a:uLnTx/>
                <a:uFillTx/>
                <a:ea typeface="Arial Unicode MS" pitchFamily="34" charset="-128"/>
                <a:cs typeface="Arial Unicode MS" pitchFamily="34" charset="-128"/>
              </a:rPr>
              <a:t>Copy Block:</a:t>
            </a:r>
          </a:p>
          <a:p>
            <a:pPr marR="0" defTabSz="914400" eaLnBrk="1" fontAlgn="base" latinLnBrk="0" hangingPunct="1">
              <a:lnSpc>
                <a:spcPct val="100000"/>
              </a:lnSpc>
              <a:spcBef>
                <a:spcPct val="50000"/>
              </a:spcBef>
              <a:spcAft>
                <a:spcPct val="0"/>
              </a:spcAft>
              <a:buClr>
                <a:srgbClr val="F0AB00"/>
              </a:buClr>
              <a:buSzPct val="80000"/>
              <a:tabLst/>
            </a:pPr>
            <a:endParaRPr lang="en-US" sz="1200" kern="0" dirty="0">
              <a:ea typeface="Arial Unicode MS" pitchFamily="34" charset="-128"/>
              <a:cs typeface="Arial Unicode MS" pitchFamily="34" charset="-128"/>
            </a:endParaRPr>
          </a:p>
          <a:p>
            <a:r>
              <a:rPr lang="en-US" sz="1200" b="1" dirty="0"/>
              <a:t>Top finance performers are transforming T&amp;E </a:t>
            </a:r>
            <a:endParaRPr lang="en-US" sz="1200" dirty="0"/>
          </a:p>
          <a:p>
            <a:r>
              <a:rPr lang="en-US" sz="1200" dirty="0"/>
              <a:t> </a:t>
            </a:r>
          </a:p>
          <a:p>
            <a:r>
              <a:rPr lang="en-US" sz="1200" dirty="0"/>
              <a:t>The better you can see the numbers, the more you can do. It’s that simple. And with total T&amp;E clarity, you can close every gap in your spending data. Just make the process easy for your users—by making it mobile and paper-free—and they’ll give you the information you need on everything they spend. Pull data from every payment and all your suppliers, and you’ll get unparalleled visibility into </a:t>
            </a:r>
            <a:r>
              <a:rPr lang="en-US" sz="1200" i="1" dirty="0"/>
              <a:t>all</a:t>
            </a:r>
            <a:r>
              <a:rPr lang="en-US" sz="1200" dirty="0"/>
              <a:t> your spending. </a:t>
            </a:r>
          </a:p>
          <a:p>
            <a:r>
              <a:rPr lang="en-US" sz="1200" dirty="0"/>
              <a:t> </a:t>
            </a:r>
          </a:p>
          <a:p>
            <a:r>
              <a:rPr lang="en-US" sz="1200" dirty="0"/>
              <a:t>And when you have that kind of information, you can deliver the kind of savings and control that can change where your company is headed.  </a:t>
            </a:r>
          </a:p>
          <a:p>
            <a:r>
              <a:rPr lang="en-US" sz="1200" dirty="0"/>
              <a:t> </a:t>
            </a:r>
          </a:p>
          <a:p>
            <a:r>
              <a:rPr lang="en-US" sz="1200" dirty="0"/>
              <a:t>Take a look at how finance leaders are managing T&amp;E in this Oxford Economics study: </a:t>
            </a:r>
            <a:r>
              <a:rPr lang="en-US" sz="1200" u="sng" dirty="0">
                <a:solidFill>
                  <a:srgbClr val="0070C0"/>
                </a:solidFill>
              </a:rPr>
              <a:t>Effective Spend Management Boosts Performance</a:t>
            </a:r>
            <a:r>
              <a:rPr lang="en-US" sz="1200" dirty="0"/>
              <a:t>. </a:t>
            </a:r>
          </a:p>
        </p:txBody>
      </p:sp>
      <p:sp>
        <p:nvSpPr>
          <p:cNvPr id="9" name="TextBox 8">
            <a:extLst>
              <a:ext uri="{FF2B5EF4-FFF2-40B4-BE49-F238E27FC236}">
                <a16:creationId xmlns="" xmlns:a16="http://schemas.microsoft.com/office/drawing/2014/main" id="{F31E7641-F321-964F-9894-0E17A7D3A311}"/>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0" name="TextBox 9">
            <a:extLst>
              <a:ext uri="{FF2B5EF4-FFF2-40B4-BE49-F238E27FC236}">
                <a16:creationId xmlns="" xmlns:a16="http://schemas.microsoft.com/office/drawing/2014/main" id="{F2A0DF2C-FC8C-0544-A63E-D9B24672B1BF}"/>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1" name="TextBox 10">
            <a:extLst>
              <a:ext uri="{FF2B5EF4-FFF2-40B4-BE49-F238E27FC236}">
                <a16:creationId xmlns="" xmlns:a16="http://schemas.microsoft.com/office/drawing/2014/main" id="{1E7CA184-49D4-8C4A-A8F3-4EE17E829BF5}"/>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16" name="Straight Arrow Connector 15">
            <a:extLst>
              <a:ext uri="{FF2B5EF4-FFF2-40B4-BE49-F238E27FC236}">
                <a16:creationId xmlns="" xmlns:a16="http://schemas.microsoft.com/office/drawing/2014/main" id="{168D18CD-3DE0-E246-B7E0-76892571ABEC}"/>
              </a:ext>
            </a:extLst>
          </p:cNvPr>
          <p:cNvCxnSpPr>
            <a:cxnSpLocks/>
          </p:cNvCxnSpPr>
          <p:nvPr/>
        </p:nvCxnSpPr>
        <p:spPr>
          <a:xfrm>
            <a:off x="7060770" y="3218343"/>
            <a:ext cx="1209884"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91DD1353-F1F0-E748-B3C9-0CE57E215E41}"/>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 xmlns:a16="http://schemas.microsoft.com/office/drawing/2014/main" id="{82B9B1B6-3E2B-1F40-A2E5-80BA08745740}"/>
              </a:ext>
            </a:extLst>
          </p:cNvPr>
          <p:cNvPicPr>
            <a:picLocks noChangeAspect="1"/>
          </p:cNvPicPr>
          <p:nvPr/>
        </p:nvPicPr>
        <p:blipFill>
          <a:blip r:embed="rId2"/>
          <a:stretch>
            <a:fillRect/>
          </a:stretch>
        </p:blipFill>
        <p:spPr>
          <a:xfrm>
            <a:off x="8270654" y="2296392"/>
            <a:ext cx="2339256" cy="1807607"/>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5572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#1: </a:t>
            </a:r>
            <a:r>
              <a:rPr lang="en-US" dirty="0"/>
              <a:t/>
            </a:r>
            <a:br>
              <a:rPr lang="en-US" dirty="0"/>
            </a:br>
            <a:r>
              <a:rPr lang="en-US" dirty="0"/>
              <a:t>Provide leadership and collaborate to turn insights into action and success. </a:t>
            </a:r>
          </a:p>
        </p:txBody>
      </p:sp>
      <p:cxnSp>
        <p:nvCxnSpPr>
          <p:cNvPr id="15" name="Straight Arrow Connector 14"/>
          <p:cNvCxnSpPr>
            <a:cxnSpLocks/>
            <a:endCxn id="4" idx="1"/>
          </p:cNvCxnSpPr>
          <p:nvPr/>
        </p:nvCxnSpPr>
        <p:spPr>
          <a:xfrm>
            <a:off x="3142979" y="3165764"/>
            <a:ext cx="412900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 xmlns:a16="http://schemas.microsoft.com/office/drawing/2014/main" id="{040A5D8A-1273-4645-B789-384A888BB2A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24" name="TextBox 23">
            <a:extLst>
              <a:ext uri="{FF2B5EF4-FFF2-40B4-BE49-F238E27FC236}">
                <a16:creationId xmlns="" xmlns:a16="http://schemas.microsoft.com/office/drawing/2014/main" id="{EEDEB367-0424-4845-9C9B-1B61411238DF}"/>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27" name="TextBox 26">
            <a:extLst>
              <a:ext uri="{FF2B5EF4-FFF2-40B4-BE49-F238E27FC236}">
                <a16:creationId xmlns="" xmlns:a16="http://schemas.microsoft.com/office/drawing/2014/main" id="{794D2DFE-8671-D547-90B2-FCA63C949023}"/>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42" name="Straight Connector 41">
            <a:extLst>
              <a:ext uri="{FF2B5EF4-FFF2-40B4-BE49-F238E27FC236}">
                <a16:creationId xmlns="" xmlns:a16="http://schemas.microsoft.com/office/drawing/2014/main" id="{8C300BB7-A484-1B40-AAA6-107F23F2C11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 xmlns:a16="http://schemas.microsoft.com/office/drawing/2014/main" id="{4AC957B6-45F4-5B45-B67B-6BEDB25DD0E5}"/>
              </a:ext>
            </a:extLst>
          </p:cNvPr>
          <p:cNvGrpSpPr/>
          <p:nvPr/>
        </p:nvGrpSpPr>
        <p:grpSpPr>
          <a:xfrm>
            <a:off x="7258489" y="2022349"/>
            <a:ext cx="3225979" cy="2045166"/>
            <a:chOff x="6479996" y="2194845"/>
            <a:chExt cx="3225979" cy="2045166"/>
          </a:xfrm>
        </p:grpSpPr>
        <p:sp>
          <p:nvSpPr>
            <p:cNvPr id="8" name="TextBox 7">
              <a:extLst>
                <a:ext uri="{FF2B5EF4-FFF2-40B4-BE49-F238E27FC236}">
                  <a16:creationId xmlns="" xmlns:a16="http://schemas.microsoft.com/office/drawing/2014/main" id="{2FDD2560-E893-1C4F-A7ED-0C94952DD6F8}"/>
                </a:ext>
              </a:extLst>
            </p:cNvPr>
            <p:cNvSpPr txBox="1"/>
            <p:nvPr/>
          </p:nvSpPr>
          <p:spPr>
            <a:xfrm>
              <a:off x="6479996" y="2194845"/>
              <a:ext cx="1530868" cy="184666"/>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ITW Case Study</a:t>
              </a:r>
            </a:p>
          </p:txBody>
        </p:sp>
        <p:grpSp>
          <p:nvGrpSpPr>
            <p:cNvPr id="12" name="Group 11">
              <a:extLst>
                <a:ext uri="{FF2B5EF4-FFF2-40B4-BE49-F238E27FC236}">
                  <a16:creationId xmlns="" xmlns:a16="http://schemas.microsoft.com/office/drawing/2014/main" id="{341737B1-5709-D64A-BB5B-81C8B8961D6C}"/>
                </a:ext>
              </a:extLst>
            </p:cNvPr>
            <p:cNvGrpSpPr/>
            <p:nvPr/>
          </p:nvGrpSpPr>
          <p:grpSpPr>
            <a:xfrm>
              <a:off x="6493486" y="2436508"/>
              <a:ext cx="3212489" cy="1803503"/>
              <a:chOff x="6493486" y="2436508"/>
              <a:chExt cx="3212489" cy="1803503"/>
            </a:xfrm>
          </p:grpSpPr>
          <p:pic>
            <p:nvPicPr>
              <p:cNvPr id="4" name="Picture 3">
                <a:extLst>
                  <a:ext uri="{FF2B5EF4-FFF2-40B4-BE49-F238E27FC236}">
                    <a16:creationId xmlns="" xmlns:a16="http://schemas.microsoft.com/office/drawing/2014/main" id="{02AAB7C0-9E64-0344-A744-785EA3942318}"/>
                  </a:ext>
                </a:extLst>
              </p:cNvPr>
              <p:cNvPicPr>
                <a:picLocks noChangeAspect="1"/>
              </p:cNvPicPr>
              <p:nvPr/>
            </p:nvPicPr>
            <p:blipFill>
              <a:blip r:embed="rId2"/>
              <a:stretch>
                <a:fillRect/>
              </a:stretch>
            </p:blipFill>
            <p:spPr>
              <a:xfrm>
                <a:off x="6493486" y="2436508"/>
                <a:ext cx="3212489" cy="1803503"/>
              </a:xfrm>
              <a:prstGeom prst="rect">
                <a:avLst/>
              </a:prstGeom>
              <a:ln>
                <a:solidFill>
                  <a:schemeClr val="bg2"/>
                </a:solidFill>
              </a:ln>
              <a:effectLst>
                <a:outerShdw blurRad="50800" dist="38100" dir="2700000" algn="tl" rotWithShape="0">
                  <a:prstClr val="black">
                    <a:alpha val="40000"/>
                  </a:prstClr>
                </a:outerShdw>
              </a:effectLst>
            </p:spPr>
          </p:pic>
          <p:grpSp>
            <p:nvGrpSpPr>
              <p:cNvPr id="9" name="Group 8">
                <a:extLst>
                  <a:ext uri="{FF2B5EF4-FFF2-40B4-BE49-F238E27FC236}">
                    <a16:creationId xmlns="" xmlns:a16="http://schemas.microsoft.com/office/drawing/2014/main" id="{CF2D3263-960A-314D-A249-8618CAA5E891}"/>
                  </a:ext>
                </a:extLst>
              </p:cNvPr>
              <p:cNvGrpSpPr/>
              <p:nvPr/>
            </p:nvGrpSpPr>
            <p:grpSpPr>
              <a:xfrm>
                <a:off x="7814203" y="3052732"/>
                <a:ext cx="571054" cy="571054"/>
                <a:chOff x="7587081" y="2678893"/>
                <a:chExt cx="1194970" cy="1194968"/>
              </a:xfrm>
            </p:grpSpPr>
            <p:sp>
              <p:nvSpPr>
                <p:cNvPr id="2" name="Oval 1">
                  <a:extLst>
                    <a:ext uri="{FF2B5EF4-FFF2-40B4-BE49-F238E27FC236}">
                      <a16:creationId xmlns="" xmlns:a16="http://schemas.microsoft.com/office/drawing/2014/main" id="{D5036411-185C-E243-BAEC-9E421A7D046D}"/>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7" name="Triangle 6">
                  <a:extLst>
                    <a:ext uri="{FF2B5EF4-FFF2-40B4-BE49-F238E27FC236}">
                      <a16:creationId xmlns="" xmlns:a16="http://schemas.microsoft.com/office/drawing/2014/main" id="{63F387A9-F9D7-294F-8A69-BAB125DD507A}"/>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grpSp>
        <p:nvGrpSpPr>
          <p:cNvPr id="14" name="Group 13">
            <a:extLst>
              <a:ext uri="{FF2B5EF4-FFF2-40B4-BE49-F238E27FC236}">
                <a16:creationId xmlns="" xmlns:a16="http://schemas.microsoft.com/office/drawing/2014/main" id="{1E39A11E-0400-CE43-906F-2226273D73AC}"/>
              </a:ext>
            </a:extLst>
          </p:cNvPr>
          <p:cNvGrpSpPr/>
          <p:nvPr/>
        </p:nvGrpSpPr>
        <p:grpSpPr>
          <a:xfrm>
            <a:off x="8057671" y="4346811"/>
            <a:ext cx="3233872" cy="2050773"/>
            <a:chOff x="6472103" y="4496349"/>
            <a:chExt cx="3233872" cy="2050773"/>
          </a:xfrm>
        </p:grpSpPr>
        <p:sp>
          <p:nvSpPr>
            <p:cNvPr id="43" name="TextBox 42">
              <a:extLst>
                <a:ext uri="{FF2B5EF4-FFF2-40B4-BE49-F238E27FC236}">
                  <a16:creationId xmlns="" xmlns:a16="http://schemas.microsoft.com/office/drawing/2014/main" id="{5F8D9088-01FB-3D4D-9D6E-94A4B05E7165}"/>
                </a:ext>
              </a:extLst>
            </p:cNvPr>
            <p:cNvSpPr txBox="1"/>
            <p:nvPr/>
          </p:nvSpPr>
          <p:spPr>
            <a:xfrm>
              <a:off x="6472103" y="4496349"/>
              <a:ext cx="2703248"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JP Morgan Chase Case Study</a:t>
              </a:r>
            </a:p>
          </p:txBody>
        </p:sp>
        <p:grpSp>
          <p:nvGrpSpPr>
            <p:cNvPr id="11" name="Group 10">
              <a:extLst>
                <a:ext uri="{FF2B5EF4-FFF2-40B4-BE49-F238E27FC236}">
                  <a16:creationId xmlns="" xmlns:a16="http://schemas.microsoft.com/office/drawing/2014/main" id="{A6507C5C-FDF5-B145-8FA5-8FFF210403D1}"/>
                </a:ext>
              </a:extLst>
            </p:cNvPr>
            <p:cNvGrpSpPr/>
            <p:nvPr/>
          </p:nvGrpSpPr>
          <p:grpSpPr>
            <a:xfrm>
              <a:off x="6493484" y="4742691"/>
              <a:ext cx="3212491" cy="1804431"/>
              <a:chOff x="6493484" y="4742691"/>
              <a:chExt cx="3212491" cy="1804431"/>
            </a:xfrm>
          </p:grpSpPr>
          <p:pic>
            <p:nvPicPr>
              <p:cNvPr id="10" name="Picture 9">
                <a:extLst>
                  <a:ext uri="{FF2B5EF4-FFF2-40B4-BE49-F238E27FC236}">
                    <a16:creationId xmlns="" xmlns:a16="http://schemas.microsoft.com/office/drawing/2014/main" id="{A55D6C40-8A5D-A740-B6FC-5C70F3DAADF8}"/>
                  </a:ext>
                </a:extLst>
              </p:cNvPr>
              <p:cNvPicPr>
                <a:picLocks noChangeAspect="1"/>
              </p:cNvPicPr>
              <p:nvPr/>
            </p:nvPicPr>
            <p:blipFill>
              <a:blip r:embed="rId3"/>
              <a:stretch>
                <a:fillRect/>
              </a:stretch>
            </p:blipFill>
            <p:spPr>
              <a:xfrm>
                <a:off x="6493484" y="4742691"/>
                <a:ext cx="3212491" cy="1804431"/>
              </a:xfrm>
              <a:prstGeom prst="rect">
                <a:avLst/>
              </a:prstGeom>
              <a:ln>
                <a:solidFill>
                  <a:schemeClr val="bg2"/>
                </a:solidFill>
              </a:ln>
              <a:effectLst>
                <a:outerShdw blurRad="50800" dist="38100" dir="2700000" algn="tl" rotWithShape="0">
                  <a:prstClr val="black">
                    <a:alpha val="40000"/>
                  </a:prstClr>
                </a:outerShdw>
              </a:effectLst>
            </p:spPr>
          </p:pic>
          <p:grpSp>
            <p:nvGrpSpPr>
              <p:cNvPr id="25" name="Group 24">
                <a:extLst>
                  <a:ext uri="{FF2B5EF4-FFF2-40B4-BE49-F238E27FC236}">
                    <a16:creationId xmlns="" xmlns:a16="http://schemas.microsoft.com/office/drawing/2014/main" id="{999FF26F-33AF-A04C-ABD4-7412AD090DE4}"/>
                  </a:ext>
                </a:extLst>
              </p:cNvPr>
              <p:cNvGrpSpPr/>
              <p:nvPr/>
            </p:nvGrpSpPr>
            <p:grpSpPr>
              <a:xfrm>
                <a:off x="7814202" y="5359379"/>
                <a:ext cx="571054" cy="571054"/>
                <a:chOff x="7587081" y="2678893"/>
                <a:chExt cx="1194970" cy="1194968"/>
              </a:xfrm>
            </p:grpSpPr>
            <p:sp>
              <p:nvSpPr>
                <p:cNvPr id="26" name="Oval 25">
                  <a:extLst>
                    <a:ext uri="{FF2B5EF4-FFF2-40B4-BE49-F238E27FC236}">
                      <a16:creationId xmlns="" xmlns:a16="http://schemas.microsoft.com/office/drawing/2014/main" id="{F00058DB-282F-024B-8746-5028242FD745}"/>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8" name="Triangle 27">
                  <a:extLst>
                    <a:ext uri="{FF2B5EF4-FFF2-40B4-BE49-F238E27FC236}">
                      <a16:creationId xmlns="" xmlns:a16="http://schemas.microsoft.com/office/drawing/2014/main" id="{5E1FF62E-6C32-AC46-A0DA-25C6F7B6C276}"/>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pic>
        <p:nvPicPr>
          <p:cNvPr id="17" name="Picture 16">
            <a:extLst>
              <a:ext uri="{FF2B5EF4-FFF2-40B4-BE49-F238E27FC236}">
                <a16:creationId xmlns="" xmlns:a16="http://schemas.microsoft.com/office/drawing/2014/main" id="{70858696-D769-D946-9DC9-DE50818D4DE3}"/>
              </a:ext>
            </a:extLst>
          </p:cNvPr>
          <p:cNvPicPr>
            <a:picLocks noChangeAspect="1"/>
          </p:cNvPicPr>
          <p:nvPr/>
        </p:nvPicPr>
        <p:blipFill>
          <a:blip r:embed="rId4"/>
          <a:stretch>
            <a:fillRect/>
          </a:stretch>
        </p:blipFill>
        <p:spPr>
          <a:xfrm>
            <a:off x="496627" y="2120105"/>
            <a:ext cx="2322576" cy="2322576"/>
          </a:xfrm>
          <a:prstGeom prst="rect">
            <a:avLst/>
          </a:prstGeom>
          <a:ln>
            <a:solidFill>
              <a:schemeClr val="bg2"/>
            </a:solidFill>
          </a:ln>
          <a:effectLst>
            <a:outerShdw blurRad="50800" dist="38100" dir="2700000" algn="tl" rotWithShape="0">
              <a:prstClr val="black">
                <a:alpha val="40000"/>
              </a:prstClr>
            </a:outerShdw>
          </a:effectLst>
        </p:spPr>
      </p:pic>
      <p:pic>
        <p:nvPicPr>
          <p:cNvPr id="40" name="Picture 39">
            <a:extLst>
              <a:ext uri="{FF2B5EF4-FFF2-40B4-BE49-F238E27FC236}">
                <a16:creationId xmlns="" xmlns:a16="http://schemas.microsoft.com/office/drawing/2014/main" id="{996DAEAE-32D7-B244-A544-E916D3B8AF21}"/>
              </a:ext>
            </a:extLst>
          </p:cNvPr>
          <p:cNvPicPr>
            <a:picLocks noChangeAspect="1"/>
          </p:cNvPicPr>
          <p:nvPr/>
        </p:nvPicPr>
        <p:blipFill>
          <a:blip r:embed="rId4"/>
          <a:stretch>
            <a:fillRect/>
          </a:stretch>
        </p:blipFill>
        <p:spPr>
          <a:xfrm>
            <a:off x="3146535" y="2138204"/>
            <a:ext cx="2322008" cy="232200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60047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98730E-B6C8-C64F-8B2B-3A01FA468B2A}"/>
              </a:ext>
            </a:extLst>
          </p:cNvPr>
          <p:cNvSpPr>
            <a:spLocks noGrp="1"/>
          </p:cNvSpPr>
          <p:nvPr>
            <p:ph type="ctrTitle"/>
          </p:nvPr>
        </p:nvSpPr>
        <p:spPr>
          <a:xfrm>
            <a:off x="503738" y="3006701"/>
            <a:ext cx="8600505" cy="1680326"/>
          </a:xfrm>
        </p:spPr>
        <p:txBody>
          <a:bodyPr anchor="t" anchorCtr="0"/>
          <a:lstStyle/>
          <a:p>
            <a:pPr>
              <a:lnSpc>
                <a:spcPct val="90000"/>
              </a:lnSpc>
            </a:pPr>
            <a:r>
              <a:rPr lang="en-US" sz="3200" dirty="0" smtClean="0">
                <a:solidFill>
                  <a:srgbClr val="000000"/>
                </a:solidFill>
                <a:latin typeface="Arial" charset="0"/>
                <a:ea typeface="Arial" charset="0"/>
                <a:cs typeface="Arial" charset="0"/>
              </a:rPr>
              <a:t>MARGIN: </a:t>
            </a:r>
            <a:r>
              <a:rPr lang="en-US" sz="3200" b="0" dirty="0" smtClean="0"/>
              <a:t>Drive </a:t>
            </a:r>
            <a:r>
              <a:rPr lang="en-US" sz="3200" b="0" dirty="0"/>
              <a:t>value, efficiency, and automation without disruption.</a:t>
            </a:r>
          </a:p>
        </p:txBody>
      </p:sp>
      <p:sp>
        <p:nvSpPr>
          <p:cNvPr id="3" name="TextBox 2">
            <a:extLst>
              <a:ext uri="{FF2B5EF4-FFF2-40B4-BE49-F238E27FC236}">
                <a16:creationId xmlns="" xmlns:a16="http://schemas.microsoft.com/office/drawing/2014/main" id="{2681CDAE-2E70-1F41-8344-8636E1165217}"/>
              </a:ext>
            </a:extLst>
          </p:cNvPr>
          <p:cNvSpPr txBox="1"/>
          <p:nvPr/>
        </p:nvSpPr>
        <p:spPr>
          <a:xfrm>
            <a:off x="511487" y="2510317"/>
            <a:ext cx="6072175"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1" kern="0" dirty="0" smtClean="0">
                <a:solidFill>
                  <a:schemeClr val="bg1"/>
                </a:solidFill>
                <a:ea typeface="Arial Unicode MS" pitchFamily="34" charset="-128"/>
                <a:cs typeface="Arial Unicode MS" pitchFamily="34" charset="-128"/>
              </a:rPr>
              <a:t>Finance Audience Programs Message </a:t>
            </a:r>
            <a:r>
              <a:rPr lang="en-US" sz="2400" b="1" kern="0" dirty="0">
                <a:solidFill>
                  <a:schemeClr val="bg1"/>
                </a:solidFill>
                <a:ea typeface="Arial Unicode MS" pitchFamily="34" charset="-128"/>
                <a:cs typeface="Arial Unicode MS" pitchFamily="34" charset="-128"/>
              </a:rPr>
              <a:t>#2:</a:t>
            </a:r>
          </a:p>
        </p:txBody>
      </p:sp>
    </p:spTree>
    <p:extLst>
      <p:ext uri="{BB962C8B-B14F-4D97-AF65-F5344CB8AC3E}">
        <p14:creationId xmlns:p14="http://schemas.microsoft.com/office/powerpoint/2010/main" val="1736080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a:cxnSpLocks/>
            <a:stCxn id="6" idx="3"/>
          </p:cNvCxnSpPr>
          <p:nvPr/>
        </p:nvCxnSpPr>
        <p:spPr>
          <a:xfrm>
            <a:off x="3871284" y="5534904"/>
            <a:ext cx="3516739"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cxnSpLocks/>
          </p:cNvCxnSpPr>
          <p:nvPr/>
        </p:nvCxnSpPr>
        <p:spPr>
          <a:xfrm>
            <a:off x="2534400" y="3280155"/>
            <a:ext cx="4853623"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#2: </a:t>
            </a:r>
            <a:r>
              <a:rPr lang="en-US" dirty="0"/>
              <a:t/>
            </a:r>
            <a:br>
              <a:rPr lang="en-US" dirty="0"/>
            </a:br>
            <a:r>
              <a:rPr lang="en-US" dirty="0"/>
              <a:t>Drive value, efficiency, and automation without disruption.</a:t>
            </a:r>
          </a:p>
        </p:txBody>
      </p:sp>
      <p:sp>
        <p:nvSpPr>
          <p:cNvPr id="4" name="TextBox 3"/>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28" name="TextBox 27"/>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29" name="TextBox 28"/>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sp>
        <p:nvSpPr>
          <p:cNvPr id="7" name="TextBox 6">
            <a:extLst>
              <a:ext uri="{FF2B5EF4-FFF2-40B4-BE49-F238E27FC236}">
                <a16:creationId xmlns="" xmlns:a16="http://schemas.microsoft.com/office/drawing/2014/main" id="{8AB0DDBF-4DCC-B145-BA0F-78F4531158A8}"/>
              </a:ext>
            </a:extLst>
          </p:cNvPr>
          <p:cNvSpPr txBox="1"/>
          <p:nvPr/>
        </p:nvSpPr>
        <p:spPr>
          <a:xfrm>
            <a:off x="7388023" y="2057464"/>
            <a:ext cx="2749577" cy="369332"/>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Choose an appropriate page based on your campaign plan</a:t>
            </a:r>
          </a:p>
        </p:txBody>
      </p:sp>
      <p:cxnSp>
        <p:nvCxnSpPr>
          <p:cNvPr id="22" name="Straight Connector 21">
            <a:extLst>
              <a:ext uri="{FF2B5EF4-FFF2-40B4-BE49-F238E27FC236}">
                <a16:creationId xmlns="" xmlns:a16="http://schemas.microsoft.com/office/drawing/2014/main" id="{540AEA80-8090-A241-84B2-1C3E19746F69}"/>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 xmlns:a16="http://schemas.microsoft.com/office/drawing/2014/main" id="{1621212D-6EB5-374E-B084-9B0A88928A4E}"/>
              </a:ext>
            </a:extLst>
          </p:cNvPr>
          <p:cNvPicPr>
            <a:picLocks noChangeAspect="1"/>
          </p:cNvPicPr>
          <p:nvPr/>
        </p:nvPicPr>
        <p:blipFill rotWithShape="1">
          <a:blip r:embed="rId2"/>
          <a:srcRect r="1420" b="26689"/>
          <a:stretch/>
        </p:blipFill>
        <p:spPr>
          <a:xfrm>
            <a:off x="7391858" y="2447152"/>
            <a:ext cx="3396792" cy="4428777"/>
          </a:xfrm>
          <a:prstGeom prst="rect">
            <a:avLst/>
          </a:prstGeom>
          <a:ln>
            <a:solidFill>
              <a:schemeClr val="bg2"/>
            </a:solidFill>
          </a:ln>
          <a:effectLst>
            <a:outerShdw blurRad="50800" dist="38100" dir="2700000" algn="tl" rotWithShape="0">
              <a:prstClr val="black">
                <a:alpha val="40000"/>
              </a:prstClr>
            </a:outerShdw>
          </a:effectLst>
        </p:spPr>
      </p:pic>
      <p:pic>
        <p:nvPicPr>
          <p:cNvPr id="6" name="Picture 5">
            <a:extLst>
              <a:ext uri="{FF2B5EF4-FFF2-40B4-BE49-F238E27FC236}">
                <a16:creationId xmlns="" xmlns:a16="http://schemas.microsoft.com/office/drawing/2014/main" id="{D68C1E10-BC01-4B4F-A0AD-964BB4FCF1A8}"/>
              </a:ext>
            </a:extLst>
          </p:cNvPr>
          <p:cNvPicPr>
            <a:picLocks noChangeAspect="1"/>
          </p:cNvPicPr>
          <p:nvPr/>
        </p:nvPicPr>
        <p:blipFill>
          <a:blip r:embed="rId3"/>
          <a:stretch>
            <a:fillRect/>
          </a:stretch>
        </p:blipFill>
        <p:spPr>
          <a:xfrm>
            <a:off x="2062178" y="4781110"/>
            <a:ext cx="1809106" cy="1507588"/>
          </a:xfrm>
          <a:prstGeom prst="rect">
            <a:avLst/>
          </a:prstGeom>
        </p:spPr>
      </p:pic>
      <p:pic>
        <p:nvPicPr>
          <p:cNvPr id="11" name="Picture 10">
            <a:extLst>
              <a:ext uri="{FF2B5EF4-FFF2-40B4-BE49-F238E27FC236}">
                <a16:creationId xmlns="" xmlns:a16="http://schemas.microsoft.com/office/drawing/2014/main" id="{9991DA31-D5BF-CB47-A29F-39B49BC481E4}"/>
              </a:ext>
            </a:extLst>
          </p:cNvPr>
          <p:cNvPicPr>
            <a:picLocks noChangeAspect="1"/>
          </p:cNvPicPr>
          <p:nvPr/>
        </p:nvPicPr>
        <p:blipFill>
          <a:blip r:embed="rId4"/>
          <a:stretch>
            <a:fillRect/>
          </a:stretch>
        </p:blipFill>
        <p:spPr>
          <a:xfrm>
            <a:off x="496629" y="2045826"/>
            <a:ext cx="2470102" cy="2470102"/>
          </a:xfrm>
          <a:prstGeom prst="rect">
            <a:avLst/>
          </a:prstGeom>
          <a:ln>
            <a:solidFill>
              <a:schemeClr val="bg2"/>
            </a:solidFill>
          </a:ln>
          <a:effectLst>
            <a:outerShdw blurRad="50800" dist="38100" dir="2700000" algn="tl" rotWithShape="0">
              <a:prstClr val="black">
                <a:alpha val="40000"/>
              </a:prstClr>
            </a:outerShdw>
          </a:effectLst>
        </p:spPr>
      </p:pic>
      <p:pic>
        <p:nvPicPr>
          <p:cNvPr id="13" name="Picture 12">
            <a:extLst>
              <a:ext uri="{FF2B5EF4-FFF2-40B4-BE49-F238E27FC236}">
                <a16:creationId xmlns="" xmlns:a16="http://schemas.microsoft.com/office/drawing/2014/main" id="{8CAE7EC2-5C3E-FC4A-805F-7DBC99440FCE}"/>
              </a:ext>
            </a:extLst>
          </p:cNvPr>
          <p:cNvPicPr>
            <a:picLocks noChangeAspect="1"/>
          </p:cNvPicPr>
          <p:nvPr/>
        </p:nvPicPr>
        <p:blipFill>
          <a:blip r:embed="rId5"/>
          <a:stretch>
            <a:fillRect/>
          </a:stretch>
        </p:blipFill>
        <p:spPr>
          <a:xfrm>
            <a:off x="3561371" y="2042140"/>
            <a:ext cx="2476031" cy="2476031"/>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37626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#2: </a:t>
            </a:r>
            <a:r>
              <a:rPr lang="en-US" dirty="0"/>
              <a:t/>
            </a:r>
            <a:br>
              <a:rPr lang="en-US" dirty="0"/>
            </a:br>
            <a:r>
              <a:rPr lang="en-US" dirty="0"/>
              <a:t>Drive value, efficiency, and automation without disruption.</a:t>
            </a:r>
          </a:p>
        </p:txBody>
      </p:sp>
      <p:cxnSp>
        <p:nvCxnSpPr>
          <p:cNvPr id="23" name="Straight Arrow Connector 22"/>
          <p:cNvCxnSpPr>
            <a:cxnSpLocks/>
          </p:cNvCxnSpPr>
          <p:nvPr/>
        </p:nvCxnSpPr>
        <p:spPr>
          <a:xfrm>
            <a:off x="3197226" y="3325567"/>
            <a:ext cx="57852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pPr>
            <a:r>
              <a:rPr lang="en-US" sz="1050" dirty="0">
                <a:solidFill>
                  <a:schemeClr val="bg1">
                    <a:lumMod val="50000"/>
                  </a:schemeClr>
                </a:solidFill>
              </a:rPr>
              <a:t>Email</a:t>
            </a:r>
            <a:endParaRPr lang="en-US" sz="1200" dirty="0"/>
          </a:p>
        </p:txBody>
      </p:sp>
      <p:sp>
        <p:nvSpPr>
          <p:cNvPr id="15" name="TextBox 14">
            <a:extLst>
              <a:ext uri="{FF2B5EF4-FFF2-40B4-BE49-F238E27FC236}">
                <a16:creationId xmlns="" xmlns:a16="http://schemas.microsoft.com/office/drawing/2014/main"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6" name="TextBox 15">
            <a:extLst>
              <a:ext uri="{FF2B5EF4-FFF2-40B4-BE49-F238E27FC236}">
                <a16:creationId xmlns="" xmlns:a16="http://schemas.microsoft.com/office/drawing/2014/main"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7" name="TextBox 16">
            <a:extLst>
              <a:ext uri="{FF2B5EF4-FFF2-40B4-BE49-F238E27FC236}">
                <a16:creationId xmlns="" xmlns:a16="http://schemas.microsoft.com/office/drawing/2014/main"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34" name="Straight Connector 33">
            <a:extLst>
              <a:ext uri="{FF2B5EF4-FFF2-40B4-BE49-F238E27FC236}">
                <a16:creationId xmlns="" xmlns:a16="http://schemas.microsoft.com/office/drawing/2014/main" id="{DB286668-FC1C-9D45-9958-FB94F53DBC4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4" name="Picture 53"/>
          <p:cNvPicPr>
            <a:picLocks noChangeAspect="1"/>
          </p:cNvPicPr>
          <p:nvPr/>
        </p:nvPicPr>
        <p:blipFill rotWithShape="1">
          <a:blip r:embed="rId3">
            <a:extLst>
              <a:ext uri="{28A0092B-C50C-407E-A947-70E740481C1C}">
                <a14:useLocalDpi xmlns:a14="http://schemas.microsoft.com/office/drawing/2010/main" val="0"/>
              </a:ext>
            </a:extLst>
          </a:blip>
          <a:srcRect l="12740" t="16166" r="12740" b="3678"/>
          <a:stretch/>
        </p:blipFill>
        <p:spPr>
          <a:xfrm>
            <a:off x="5897822" y="2500312"/>
            <a:ext cx="3117835" cy="4110069"/>
          </a:xfrm>
          <a:prstGeom prst="rect">
            <a:avLst/>
          </a:prstGeom>
          <a:ln>
            <a:solidFill>
              <a:schemeClr val="bg2"/>
            </a:solidFill>
          </a:ln>
          <a:effectLst>
            <a:outerShdw blurRad="50800" dist="38100" dir="2700000" algn="tl" rotWithShape="0">
              <a:prstClr val="black">
                <a:alpha val="40000"/>
              </a:prstClr>
            </a:outerShdw>
          </a:effectLst>
        </p:spPr>
      </p:pic>
      <p:cxnSp>
        <p:nvCxnSpPr>
          <p:cNvPr id="56" name="Straight Arrow Connector 55"/>
          <p:cNvCxnSpPr>
            <a:cxnSpLocks/>
          </p:cNvCxnSpPr>
          <p:nvPr/>
        </p:nvCxnSpPr>
        <p:spPr>
          <a:xfrm>
            <a:off x="9015657" y="3325567"/>
            <a:ext cx="57852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27" name="Picture 26">
            <a:extLst>
              <a:ext uri="{FF2B5EF4-FFF2-40B4-BE49-F238E27FC236}">
                <a16:creationId xmlns="" xmlns:a16="http://schemas.microsoft.com/office/drawing/2014/main" id="{3C61CF21-882B-B642-9561-3A38527504D7}"/>
              </a:ext>
            </a:extLst>
          </p:cNvPr>
          <p:cNvPicPr>
            <a:picLocks noChangeAspect="1"/>
          </p:cNvPicPr>
          <p:nvPr/>
        </p:nvPicPr>
        <p:blipFill>
          <a:blip r:embed="rId4"/>
          <a:stretch>
            <a:fillRect/>
          </a:stretch>
        </p:blipFill>
        <p:spPr>
          <a:xfrm>
            <a:off x="496629" y="2505002"/>
            <a:ext cx="2700597" cy="2700597"/>
          </a:xfrm>
          <a:prstGeom prst="rect">
            <a:avLst/>
          </a:prstGeom>
          <a:ln>
            <a:solidFill>
              <a:schemeClr val="bg2"/>
            </a:solidFill>
          </a:ln>
          <a:effectLst>
            <a:outerShdw blurRad="50800" dist="38100" dir="2700000" algn="tl" rotWithShape="0">
              <a:prstClr val="black">
                <a:alpha val="40000"/>
              </a:prstClr>
            </a:outerShdw>
          </a:effectLst>
        </p:spPr>
      </p:pic>
      <p:pic>
        <p:nvPicPr>
          <p:cNvPr id="29" name="Picture 28">
            <a:extLst>
              <a:ext uri="{FF2B5EF4-FFF2-40B4-BE49-F238E27FC236}">
                <a16:creationId xmlns="" xmlns:a16="http://schemas.microsoft.com/office/drawing/2014/main" id="{D3A088CF-2A79-5543-8704-A31E3986E9B7}"/>
              </a:ext>
            </a:extLst>
          </p:cNvPr>
          <p:cNvPicPr>
            <a:picLocks noChangeAspect="1"/>
          </p:cNvPicPr>
          <p:nvPr/>
        </p:nvPicPr>
        <p:blipFill>
          <a:blip r:embed="rId5"/>
          <a:stretch>
            <a:fillRect/>
          </a:stretch>
        </p:blipFill>
        <p:spPr>
          <a:xfrm>
            <a:off x="3775748" y="2505002"/>
            <a:ext cx="1268146" cy="1641130"/>
          </a:xfrm>
          <a:prstGeom prst="rect">
            <a:avLst/>
          </a:prstGeom>
          <a:ln>
            <a:solidFill>
              <a:schemeClr val="bg2"/>
            </a:solidFill>
          </a:ln>
          <a:effectLst>
            <a:outerShdw blurRad="50800" dist="38100" dir="2700000" algn="tl" rotWithShape="0">
              <a:prstClr val="black">
                <a:alpha val="40000"/>
              </a:prstClr>
            </a:outerShdw>
          </a:effectLst>
        </p:spPr>
      </p:pic>
      <p:sp>
        <p:nvSpPr>
          <p:cNvPr id="30" name="Rectangle 29">
            <a:extLst>
              <a:ext uri="{FF2B5EF4-FFF2-40B4-BE49-F238E27FC236}">
                <a16:creationId xmlns="" xmlns:a16="http://schemas.microsoft.com/office/drawing/2014/main" id="{B079B53D-3FB5-2E45-A2B8-85FAD94C6A86}"/>
              </a:ext>
            </a:extLst>
          </p:cNvPr>
          <p:cNvSpPr/>
          <p:nvPr/>
        </p:nvSpPr>
        <p:spPr>
          <a:xfrm>
            <a:off x="5898616" y="2068606"/>
            <a:ext cx="2282825"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Get a 505% ROI with an integrated company spend solution.</a:t>
            </a:r>
            <a:endParaRPr lang="en-US" sz="1000" dirty="0">
              <a:latin typeface="+mj-lt"/>
            </a:endParaRPr>
          </a:p>
        </p:txBody>
      </p:sp>
      <p:pic>
        <p:nvPicPr>
          <p:cNvPr id="6" name="Picture 5">
            <a:extLst>
              <a:ext uri="{FF2B5EF4-FFF2-40B4-BE49-F238E27FC236}">
                <a16:creationId xmlns="" xmlns:a16="http://schemas.microsoft.com/office/drawing/2014/main" id="{3A1AE350-9811-944F-9B3B-C0DE87958A78}"/>
              </a:ext>
            </a:extLst>
          </p:cNvPr>
          <p:cNvPicPr>
            <a:picLocks noChangeAspect="1"/>
          </p:cNvPicPr>
          <p:nvPr/>
        </p:nvPicPr>
        <p:blipFill>
          <a:blip r:embed="rId6"/>
          <a:stretch>
            <a:fillRect/>
          </a:stretch>
        </p:blipFill>
        <p:spPr>
          <a:xfrm>
            <a:off x="9594179" y="2500311"/>
            <a:ext cx="1268146" cy="1792456"/>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2263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#2:</a:t>
            </a:r>
            <a:r>
              <a:rPr lang="en-US" dirty="0"/>
              <a:t/>
            </a:r>
            <a:br>
              <a:rPr lang="en-US" dirty="0"/>
            </a:br>
            <a:r>
              <a:rPr lang="en-US" dirty="0" smtClean="0"/>
              <a:t>Drive </a:t>
            </a:r>
            <a:r>
              <a:rPr lang="en-US" dirty="0"/>
              <a:t>value, efficiency, and automation without disruption.</a:t>
            </a:r>
          </a:p>
        </p:txBody>
      </p:sp>
      <p:sp>
        <p:nvSpPr>
          <p:cNvPr id="2" name="Rectangle 1"/>
          <p:cNvSpPr/>
          <p:nvPr/>
        </p:nvSpPr>
        <p:spPr bwMode="gray">
          <a:xfrm>
            <a:off x="1225296" y="2306071"/>
            <a:ext cx="5832451" cy="3508653"/>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274320" tIns="274320" rIns="274320" bIns="27432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effectLst/>
                <a:uLnTx/>
                <a:uFillTx/>
                <a:ea typeface="Arial Unicode MS" pitchFamily="34" charset="-128"/>
                <a:cs typeface="Arial Unicode MS" pitchFamily="34" charset="-128"/>
              </a:rPr>
              <a:t>Copy Block:</a:t>
            </a:r>
          </a:p>
          <a:p>
            <a:pPr marR="0" defTabSz="914400" eaLnBrk="1" fontAlgn="base" latinLnBrk="0" hangingPunct="1">
              <a:lnSpc>
                <a:spcPct val="100000"/>
              </a:lnSpc>
              <a:spcBef>
                <a:spcPct val="50000"/>
              </a:spcBef>
              <a:spcAft>
                <a:spcPct val="0"/>
              </a:spcAft>
              <a:buClr>
                <a:srgbClr val="F0AB00"/>
              </a:buClr>
              <a:buSzPct val="80000"/>
              <a:tabLst/>
            </a:pPr>
            <a:endParaRPr lang="en-US" sz="1200" kern="0" dirty="0">
              <a:ea typeface="Arial Unicode MS" pitchFamily="34" charset="-128"/>
              <a:cs typeface="Arial Unicode MS" pitchFamily="34" charset="-128"/>
            </a:endParaRPr>
          </a:p>
          <a:p>
            <a:r>
              <a:rPr lang="en-US" sz="1200" b="1" dirty="0"/>
              <a:t>By 2021, more than 90% of T&amp;E will be in the cloud</a:t>
            </a:r>
            <a:r>
              <a:rPr lang="en-US" sz="1200" b="1" baseline="30000" dirty="0"/>
              <a:t>1</a:t>
            </a:r>
            <a:r>
              <a:rPr lang="en-US" sz="1200" b="1" dirty="0"/>
              <a:t>. What’s your plan?</a:t>
            </a:r>
            <a:endParaRPr lang="en-US" sz="1200" dirty="0"/>
          </a:p>
          <a:p>
            <a:r>
              <a:rPr lang="en-US" sz="1200" dirty="0"/>
              <a:t> </a:t>
            </a:r>
          </a:p>
          <a:p>
            <a:r>
              <a:rPr lang="en-US" sz="1200" dirty="0"/>
              <a:t>Automating T&amp;E processes in the cloud is a simple way to improve efficiency, speed and productivity across finance, AP and the entire company. It’s how you cut manual data entry, time, and cost out of your process and capture all of your spend. And according to this </a:t>
            </a:r>
            <a:r>
              <a:rPr lang="en-US" sz="1200" u="sng" dirty="0">
                <a:solidFill>
                  <a:srgbClr val="0070C0"/>
                </a:solidFill>
              </a:rPr>
              <a:t>Forrester Research study</a:t>
            </a:r>
            <a:r>
              <a:rPr lang="en-US" sz="1200" dirty="0"/>
              <a:t>, cloud-based travel and expense solutions also offer: </a:t>
            </a:r>
          </a:p>
          <a:p>
            <a:r>
              <a:rPr lang="en-US" sz="1200" dirty="0"/>
              <a:t> </a:t>
            </a:r>
          </a:p>
          <a:p>
            <a:pPr marL="171450" lvl="0" indent="-171450">
              <a:buFont typeface="Arial" panose="020B0604020202020204" pitchFamily="34" charset="0"/>
              <a:buChar char="•"/>
            </a:pPr>
            <a:r>
              <a:rPr lang="en-US" sz="1200" dirty="0"/>
              <a:t>Greater employee satisfaction and higher compliance. </a:t>
            </a:r>
          </a:p>
          <a:p>
            <a:pPr marL="171450" lvl="0" indent="-171450">
              <a:buFont typeface="Arial" panose="020B0604020202020204" pitchFamily="34" charset="0"/>
              <a:buChar char="•"/>
            </a:pPr>
            <a:r>
              <a:rPr lang="en-US" sz="1200" dirty="0"/>
              <a:t>Overall expense reduction. </a:t>
            </a:r>
          </a:p>
          <a:p>
            <a:pPr marL="171450" lvl="0" indent="-171450">
              <a:buFont typeface="Arial" panose="020B0604020202020204" pitchFamily="34" charset="0"/>
              <a:buChar char="•"/>
            </a:pPr>
            <a:r>
              <a:rPr lang="en-US" sz="1200" dirty="0"/>
              <a:t>A foundation for revenue growth. </a:t>
            </a:r>
          </a:p>
          <a:p>
            <a:r>
              <a:rPr lang="en-US" sz="1200" dirty="0"/>
              <a:t> </a:t>
            </a:r>
          </a:p>
          <a:p>
            <a:r>
              <a:rPr lang="en-US" sz="900" baseline="30000" dirty="0"/>
              <a:t>1</a:t>
            </a:r>
            <a:r>
              <a:rPr lang="en-US" sz="900" dirty="0"/>
              <a:t>IDC MarketScape: Worldwide SaaS and Cloud-Enabled Travel and Expense Management Applications 2018 Vendor Assessment</a:t>
            </a:r>
          </a:p>
        </p:txBody>
      </p:sp>
      <p:sp>
        <p:nvSpPr>
          <p:cNvPr id="9" name="TextBox 8">
            <a:extLst>
              <a:ext uri="{FF2B5EF4-FFF2-40B4-BE49-F238E27FC236}">
                <a16:creationId xmlns="" xmlns:a16="http://schemas.microsoft.com/office/drawing/2014/main" id="{F31E7641-F321-964F-9894-0E17A7D3A311}"/>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0" name="TextBox 9">
            <a:extLst>
              <a:ext uri="{FF2B5EF4-FFF2-40B4-BE49-F238E27FC236}">
                <a16:creationId xmlns="" xmlns:a16="http://schemas.microsoft.com/office/drawing/2014/main" id="{F2A0DF2C-FC8C-0544-A63E-D9B24672B1BF}"/>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1" name="TextBox 10">
            <a:extLst>
              <a:ext uri="{FF2B5EF4-FFF2-40B4-BE49-F238E27FC236}">
                <a16:creationId xmlns="" xmlns:a16="http://schemas.microsoft.com/office/drawing/2014/main" id="{1E7CA184-49D4-8C4A-A8F3-4EE17E829BF5}"/>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16" name="Straight Arrow Connector 15">
            <a:extLst>
              <a:ext uri="{FF2B5EF4-FFF2-40B4-BE49-F238E27FC236}">
                <a16:creationId xmlns="" xmlns:a16="http://schemas.microsoft.com/office/drawing/2014/main" id="{168D18CD-3DE0-E246-B7E0-76892571ABEC}"/>
              </a:ext>
            </a:extLst>
          </p:cNvPr>
          <p:cNvCxnSpPr>
            <a:cxnSpLocks/>
          </p:cNvCxnSpPr>
          <p:nvPr/>
        </p:nvCxnSpPr>
        <p:spPr>
          <a:xfrm>
            <a:off x="7057747" y="3110343"/>
            <a:ext cx="1212907"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91DD1353-F1F0-E748-B3C9-0CE57E215E41}"/>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 xmlns:a16="http://schemas.microsoft.com/office/drawing/2014/main" id="{47911052-5615-464C-9816-16BF8AC1B4BC}"/>
              </a:ext>
            </a:extLst>
          </p:cNvPr>
          <p:cNvPicPr>
            <a:picLocks noChangeAspect="1"/>
          </p:cNvPicPr>
          <p:nvPr/>
        </p:nvPicPr>
        <p:blipFill>
          <a:blip r:embed="rId2"/>
          <a:stretch>
            <a:fillRect/>
          </a:stretch>
        </p:blipFill>
        <p:spPr>
          <a:xfrm>
            <a:off x="8289562" y="2295027"/>
            <a:ext cx="1268146" cy="1641130"/>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92006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#2: </a:t>
            </a:r>
            <a:r>
              <a:rPr lang="en-US" dirty="0"/>
              <a:t/>
            </a:r>
            <a:br>
              <a:rPr lang="en-US" dirty="0"/>
            </a:br>
            <a:r>
              <a:rPr lang="en-US" dirty="0"/>
              <a:t>Drive value, efficiency, and automation without disruption.</a:t>
            </a:r>
          </a:p>
        </p:txBody>
      </p:sp>
      <p:sp>
        <p:nvSpPr>
          <p:cNvPr id="23" name="TextBox 22">
            <a:extLst>
              <a:ext uri="{FF2B5EF4-FFF2-40B4-BE49-F238E27FC236}">
                <a16:creationId xmlns="" xmlns:a16="http://schemas.microsoft.com/office/drawing/2014/main" id="{040A5D8A-1273-4645-B789-384A888BB2A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24" name="TextBox 23">
            <a:extLst>
              <a:ext uri="{FF2B5EF4-FFF2-40B4-BE49-F238E27FC236}">
                <a16:creationId xmlns="" xmlns:a16="http://schemas.microsoft.com/office/drawing/2014/main" id="{EEDEB367-0424-4845-9C9B-1B61411238DF}"/>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27" name="TextBox 26">
            <a:extLst>
              <a:ext uri="{FF2B5EF4-FFF2-40B4-BE49-F238E27FC236}">
                <a16:creationId xmlns="" xmlns:a16="http://schemas.microsoft.com/office/drawing/2014/main" id="{794D2DFE-8671-D547-90B2-FCA63C949023}"/>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cxnSp>
        <p:nvCxnSpPr>
          <p:cNvPr id="42" name="Straight Connector 41">
            <a:extLst>
              <a:ext uri="{FF2B5EF4-FFF2-40B4-BE49-F238E27FC236}">
                <a16:creationId xmlns="" xmlns:a16="http://schemas.microsoft.com/office/drawing/2014/main" id="{8C300BB7-A484-1B40-AAA6-107F23F2C11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 xmlns:a16="http://schemas.microsoft.com/office/drawing/2014/main" id="{16793CDA-9EE0-4044-8966-D39D93A958DF}"/>
              </a:ext>
            </a:extLst>
          </p:cNvPr>
          <p:cNvGrpSpPr/>
          <p:nvPr/>
        </p:nvGrpSpPr>
        <p:grpSpPr>
          <a:xfrm>
            <a:off x="8057671" y="4346811"/>
            <a:ext cx="3233872" cy="2050773"/>
            <a:chOff x="6472103" y="4496349"/>
            <a:chExt cx="3233872" cy="2050773"/>
          </a:xfrm>
        </p:grpSpPr>
        <p:sp>
          <p:nvSpPr>
            <p:cNvPr id="50" name="TextBox 49">
              <a:extLst>
                <a:ext uri="{FF2B5EF4-FFF2-40B4-BE49-F238E27FC236}">
                  <a16:creationId xmlns="" xmlns:a16="http://schemas.microsoft.com/office/drawing/2014/main" id="{FB028118-7774-8442-A646-C342A2B35F08}"/>
                </a:ext>
              </a:extLst>
            </p:cNvPr>
            <p:cNvSpPr txBox="1"/>
            <p:nvPr/>
          </p:nvSpPr>
          <p:spPr>
            <a:xfrm>
              <a:off x="6472103" y="4496349"/>
              <a:ext cx="2703248"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JP Morgan Chase Case Study</a:t>
              </a:r>
            </a:p>
          </p:txBody>
        </p:sp>
        <p:grpSp>
          <p:nvGrpSpPr>
            <p:cNvPr id="51" name="Group 50">
              <a:extLst>
                <a:ext uri="{FF2B5EF4-FFF2-40B4-BE49-F238E27FC236}">
                  <a16:creationId xmlns="" xmlns:a16="http://schemas.microsoft.com/office/drawing/2014/main" id="{D7AF4959-40E8-4D4D-BF79-BD91F7F63AED}"/>
                </a:ext>
              </a:extLst>
            </p:cNvPr>
            <p:cNvGrpSpPr/>
            <p:nvPr/>
          </p:nvGrpSpPr>
          <p:grpSpPr>
            <a:xfrm>
              <a:off x="6493484" y="4742691"/>
              <a:ext cx="3212491" cy="1804431"/>
              <a:chOff x="6493484" y="4742691"/>
              <a:chExt cx="3212491" cy="1804431"/>
            </a:xfrm>
          </p:grpSpPr>
          <p:pic>
            <p:nvPicPr>
              <p:cNvPr id="52" name="Picture 51">
                <a:extLst>
                  <a:ext uri="{FF2B5EF4-FFF2-40B4-BE49-F238E27FC236}">
                    <a16:creationId xmlns="" xmlns:a16="http://schemas.microsoft.com/office/drawing/2014/main" id="{962C5314-2347-C840-A6C8-45CB65CEF258}"/>
                  </a:ext>
                </a:extLst>
              </p:cNvPr>
              <p:cNvPicPr>
                <a:picLocks noChangeAspect="1"/>
              </p:cNvPicPr>
              <p:nvPr/>
            </p:nvPicPr>
            <p:blipFill>
              <a:blip r:embed="rId2"/>
              <a:stretch>
                <a:fillRect/>
              </a:stretch>
            </p:blipFill>
            <p:spPr>
              <a:xfrm>
                <a:off x="6493484" y="4742691"/>
                <a:ext cx="3212491" cy="1804431"/>
              </a:xfrm>
              <a:prstGeom prst="rect">
                <a:avLst/>
              </a:prstGeom>
              <a:ln>
                <a:solidFill>
                  <a:schemeClr val="bg2"/>
                </a:solidFill>
              </a:ln>
              <a:effectLst>
                <a:outerShdw blurRad="50800" dist="38100" dir="2700000" algn="tl" rotWithShape="0">
                  <a:prstClr val="black">
                    <a:alpha val="40000"/>
                  </a:prstClr>
                </a:outerShdw>
              </a:effectLst>
            </p:spPr>
          </p:pic>
          <p:grpSp>
            <p:nvGrpSpPr>
              <p:cNvPr id="53" name="Group 52">
                <a:extLst>
                  <a:ext uri="{FF2B5EF4-FFF2-40B4-BE49-F238E27FC236}">
                    <a16:creationId xmlns="" xmlns:a16="http://schemas.microsoft.com/office/drawing/2014/main" id="{D2CC9DB9-1B85-814C-B491-2212CD3C07E0}"/>
                  </a:ext>
                </a:extLst>
              </p:cNvPr>
              <p:cNvGrpSpPr/>
              <p:nvPr/>
            </p:nvGrpSpPr>
            <p:grpSpPr>
              <a:xfrm>
                <a:off x="7814202" y="5359379"/>
                <a:ext cx="571054" cy="571054"/>
                <a:chOff x="7587081" y="2678893"/>
                <a:chExt cx="1194970" cy="1194968"/>
              </a:xfrm>
            </p:grpSpPr>
            <p:sp>
              <p:nvSpPr>
                <p:cNvPr id="54" name="Oval 53">
                  <a:extLst>
                    <a:ext uri="{FF2B5EF4-FFF2-40B4-BE49-F238E27FC236}">
                      <a16:creationId xmlns="" xmlns:a16="http://schemas.microsoft.com/office/drawing/2014/main" id="{ADFFDB7F-DB1B-4242-8857-95F4CCBF6013}"/>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55" name="Triangle 54">
                  <a:extLst>
                    <a:ext uri="{FF2B5EF4-FFF2-40B4-BE49-F238E27FC236}">
                      <a16:creationId xmlns="" xmlns:a16="http://schemas.microsoft.com/office/drawing/2014/main" id="{3D9032C3-27E5-5549-A3F6-72FE5668526D}"/>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cxnSp>
        <p:nvCxnSpPr>
          <p:cNvPr id="25" name="Straight Arrow Connector 24"/>
          <p:cNvCxnSpPr>
            <a:cxnSpLocks/>
            <a:endCxn id="30" idx="1"/>
          </p:cNvCxnSpPr>
          <p:nvPr/>
        </p:nvCxnSpPr>
        <p:spPr>
          <a:xfrm>
            <a:off x="3142979" y="3165764"/>
            <a:ext cx="412900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 xmlns:a16="http://schemas.microsoft.com/office/drawing/2014/main" id="{4AC957B6-45F4-5B45-B67B-6BEDB25DD0E5}"/>
              </a:ext>
            </a:extLst>
          </p:cNvPr>
          <p:cNvGrpSpPr/>
          <p:nvPr/>
        </p:nvGrpSpPr>
        <p:grpSpPr>
          <a:xfrm>
            <a:off x="7258489" y="2022349"/>
            <a:ext cx="3225979" cy="2045166"/>
            <a:chOff x="6479996" y="2194845"/>
            <a:chExt cx="3225979" cy="2045166"/>
          </a:xfrm>
        </p:grpSpPr>
        <p:sp>
          <p:nvSpPr>
            <p:cNvPr id="30" name="TextBox 29">
              <a:extLst>
                <a:ext uri="{FF2B5EF4-FFF2-40B4-BE49-F238E27FC236}">
                  <a16:creationId xmlns="" xmlns:a16="http://schemas.microsoft.com/office/drawing/2014/main" id="{2FDD2560-E893-1C4F-A7ED-0C94952DD6F8}"/>
                </a:ext>
              </a:extLst>
            </p:cNvPr>
            <p:cNvSpPr txBox="1"/>
            <p:nvPr/>
          </p:nvSpPr>
          <p:spPr>
            <a:xfrm>
              <a:off x="6479996" y="2194845"/>
              <a:ext cx="1530868" cy="184666"/>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ITW Case Study</a:t>
              </a:r>
            </a:p>
          </p:txBody>
        </p:sp>
        <p:grpSp>
          <p:nvGrpSpPr>
            <p:cNvPr id="31" name="Group 30">
              <a:extLst>
                <a:ext uri="{FF2B5EF4-FFF2-40B4-BE49-F238E27FC236}">
                  <a16:creationId xmlns="" xmlns:a16="http://schemas.microsoft.com/office/drawing/2014/main" id="{341737B1-5709-D64A-BB5B-81C8B8961D6C}"/>
                </a:ext>
              </a:extLst>
            </p:cNvPr>
            <p:cNvGrpSpPr/>
            <p:nvPr/>
          </p:nvGrpSpPr>
          <p:grpSpPr>
            <a:xfrm>
              <a:off x="6493486" y="2436508"/>
              <a:ext cx="3212489" cy="1803503"/>
              <a:chOff x="6493486" y="2436508"/>
              <a:chExt cx="3212489" cy="1803503"/>
            </a:xfrm>
          </p:grpSpPr>
          <p:pic>
            <p:nvPicPr>
              <p:cNvPr id="32" name="Picture 31">
                <a:extLst>
                  <a:ext uri="{FF2B5EF4-FFF2-40B4-BE49-F238E27FC236}">
                    <a16:creationId xmlns="" xmlns:a16="http://schemas.microsoft.com/office/drawing/2014/main" id="{02AAB7C0-9E64-0344-A744-785EA3942318}"/>
                  </a:ext>
                </a:extLst>
              </p:cNvPr>
              <p:cNvPicPr>
                <a:picLocks noChangeAspect="1"/>
              </p:cNvPicPr>
              <p:nvPr/>
            </p:nvPicPr>
            <p:blipFill>
              <a:blip r:embed="rId3"/>
              <a:stretch>
                <a:fillRect/>
              </a:stretch>
            </p:blipFill>
            <p:spPr>
              <a:xfrm>
                <a:off x="6493486" y="2436508"/>
                <a:ext cx="3212489" cy="1803503"/>
              </a:xfrm>
              <a:prstGeom prst="rect">
                <a:avLst/>
              </a:prstGeom>
              <a:ln>
                <a:solidFill>
                  <a:schemeClr val="bg2"/>
                </a:solidFill>
              </a:ln>
              <a:effectLst>
                <a:outerShdw blurRad="50800" dist="38100" dir="2700000" algn="tl" rotWithShape="0">
                  <a:prstClr val="black">
                    <a:alpha val="40000"/>
                  </a:prstClr>
                </a:outerShdw>
              </a:effectLst>
            </p:spPr>
          </p:pic>
          <p:grpSp>
            <p:nvGrpSpPr>
              <p:cNvPr id="33" name="Group 32">
                <a:extLst>
                  <a:ext uri="{FF2B5EF4-FFF2-40B4-BE49-F238E27FC236}">
                    <a16:creationId xmlns="" xmlns:a16="http://schemas.microsoft.com/office/drawing/2014/main" id="{CF2D3263-960A-314D-A249-8618CAA5E891}"/>
                  </a:ext>
                </a:extLst>
              </p:cNvPr>
              <p:cNvGrpSpPr/>
              <p:nvPr/>
            </p:nvGrpSpPr>
            <p:grpSpPr>
              <a:xfrm>
                <a:off x="7814203" y="3052732"/>
                <a:ext cx="571054" cy="571054"/>
                <a:chOff x="7587081" y="2678893"/>
                <a:chExt cx="1194970" cy="1194968"/>
              </a:xfrm>
            </p:grpSpPr>
            <p:sp>
              <p:nvSpPr>
                <p:cNvPr id="34" name="Oval 33">
                  <a:extLst>
                    <a:ext uri="{FF2B5EF4-FFF2-40B4-BE49-F238E27FC236}">
                      <a16:creationId xmlns="" xmlns:a16="http://schemas.microsoft.com/office/drawing/2014/main" id="{D5036411-185C-E243-BAEC-9E421A7D046D}"/>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35" name="Triangle 34">
                  <a:extLst>
                    <a:ext uri="{FF2B5EF4-FFF2-40B4-BE49-F238E27FC236}">
                      <a16:creationId xmlns="" xmlns:a16="http://schemas.microsoft.com/office/drawing/2014/main" id="{63F387A9-F9D7-294F-8A69-BAB125DD507A}"/>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pic>
        <p:nvPicPr>
          <p:cNvPr id="36" name="Picture 35">
            <a:extLst>
              <a:ext uri="{FF2B5EF4-FFF2-40B4-BE49-F238E27FC236}">
                <a16:creationId xmlns="" xmlns:a16="http://schemas.microsoft.com/office/drawing/2014/main" id="{70858696-D769-D946-9DC9-DE50818D4DE3}"/>
              </a:ext>
            </a:extLst>
          </p:cNvPr>
          <p:cNvPicPr>
            <a:picLocks noChangeAspect="1"/>
          </p:cNvPicPr>
          <p:nvPr/>
        </p:nvPicPr>
        <p:blipFill>
          <a:blip r:embed="rId4"/>
          <a:stretch>
            <a:fillRect/>
          </a:stretch>
        </p:blipFill>
        <p:spPr>
          <a:xfrm>
            <a:off x="496627" y="2120105"/>
            <a:ext cx="2322576" cy="2322576"/>
          </a:xfrm>
          <a:prstGeom prst="rect">
            <a:avLst/>
          </a:prstGeom>
          <a:ln>
            <a:solidFill>
              <a:schemeClr val="bg2"/>
            </a:solidFill>
          </a:ln>
          <a:effectLst>
            <a:outerShdw blurRad="50800" dist="38100" dir="2700000" algn="tl" rotWithShape="0">
              <a:prstClr val="black">
                <a:alpha val="40000"/>
              </a:prstClr>
            </a:outerShdw>
          </a:effectLst>
        </p:spPr>
      </p:pic>
      <p:pic>
        <p:nvPicPr>
          <p:cNvPr id="37" name="Picture 36">
            <a:extLst>
              <a:ext uri="{FF2B5EF4-FFF2-40B4-BE49-F238E27FC236}">
                <a16:creationId xmlns="" xmlns:a16="http://schemas.microsoft.com/office/drawing/2014/main" id="{996DAEAE-32D7-B244-A544-E916D3B8AF21}"/>
              </a:ext>
            </a:extLst>
          </p:cNvPr>
          <p:cNvPicPr>
            <a:picLocks noChangeAspect="1"/>
          </p:cNvPicPr>
          <p:nvPr/>
        </p:nvPicPr>
        <p:blipFill>
          <a:blip r:embed="rId4"/>
          <a:stretch>
            <a:fillRect/>
          </a:stretch>
        </p:blipFill>
        <p:spPr>
          <a:xfrm>
            <a:off x="3146535" y="2138204"/>
            <a:ext cx="2322008" cy="232200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10581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98730E-B6C8-C64F-8B2B-3A01FA468B2A}"/>
              </a:ext>
            </a:extLst>
          </p:cNvPr>
          <p:cNvSpPr>
            <a:spLocks noGrp="1"/>
          </p:cNvSpPr>
          <p:nvPr>
            <p:ph type="ctrTitle"/>
          </p:nvPr>
        </p:nvSpPr>
        <p:spPr>
          <a:xfrm>
            <a:off x="503738" y="2991202"/>
            <a:ext cx="8311399" cy="1680326"/>
          </a:xfrm>
        </p:spPr>
        <p:txBody>
          <a:bodyPr anchor="t" anchorCtr="0"/>
          <a:lstStyle/>
          <a:p>
            <a:pPr>
              <a:lnSpc>
                <a:spcPct val="90000"/>
              </a:lnSpc>
            </a:pPr>
            <a:r>
              <a:rPr lang="en-US" sz="3200" dirty="0" smtClean="0">
                <a:solidFill>
                  <a:srgbClr val="000000"/>
                </a:solidFill>
                <a:latin typeface="Arial" charset="0"/>
                <a:ea typeface="Arial" charset="0"/>
                <a:cs typeface="Arial" charset="0"/>
              </a:rPr>
              <a:t>RISK: </a:t>
            </a:r>
            <a:r>
              <a:rPr lang="en-US" sz="3200" b="0" dirty="0" smtClean="0"/>
              <a:t>Provide </a:t>
            </a:r>
            <a:r>
              <a:rPr lang="en-US" sz="3200" b="0" dirty="0"/>
              <a:t>one view of risk with continuous monitoring and automation.</a:t>
            </a:r>
          </a:p>
        </p:txBody>
      </p:sp>
      <p:sp>
        <p:nvSpPr>
          <p:cNvPr id="3" name="TextBox 2">
            <a:extLst>
              <a:ext uri="{FF2B5EF4-FFF2-40B4-BE49-F238E27FC236}">
                <a16:creationId xmlns="" xmlns:a16="http://schemas.microsoft.com/office/drawing/2014/main" id="{F7558184-3334-724B-9B45-2331422DD6AA}"/>
              </a:ext>
            </a:extLst>
          </p:cNvPr>
          <p:cNvSpPr txBox="1"/>
          <p:nvPr/>
        </p:nvSpPr>
        <p:spPr>
          <a:xfrm>
            <a:off x="511487" y="2510317"/>
            <a:ext cx="6072175"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1" kern="0" dirty="0" smtClean="0">
                <a:solidFill>
                  <a:schemeClr val="bg1"/>
                </a:solidFill>
                <a:ea typeface="Arial Unicode MS" pitchFamily="34" charset="-128"/>
                <a:cs typeface="Arial Unicode MS" pitchFamily="34" charset="-128"/>
              </a:rPr>
              <a:t>Finance Audience Programs Message </a:t>
            </a:r>
            <a:r>
              <a:rPr lang="en-US" sz="2400" b="1" kern="0" dirty="0">
                <a:solidFill>
                  <a:schemeClr val="bg1"/>
                </a:solidFill>
                <a:ea typeface="Arial Unicode MS" pitchFamily="34" charset="-128"/>
                <a:cs typeface="Arial Unicode MS" pitchFamily="34" charset="-128"/>
              </a:rPr>
              <a:t>#3:</a:t>
            </a:r>
          </a:p>
        </p:txBody>
      </p:sp>
    </p:spTree>
    <p:extLst>
      <p:ext uri="{BB962C8B-B14F-4D97-AF65-F5344CB8AC3E}">
        <p14:creationId xmlns:p14="http://schemas.microsoft.com/office/powerpoint/2010/main" val="1714090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a:cxnSpLocks/>
          </p:cNvCxnSpPr>
          <p:nvPr/>
        </p:nvCxnSpPr>
        <p:spPr>
          <a:xfrm flipV="1">
            <a:off x="2767133" y="3295448"/>
            <a:ext cx="4620890"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cxnSpLocks/>
            <a:stCxn id="6" idx="3"/>
          </p:cNvCxnSpPr>
          <p:nvPr/>
        </p:nvCxnSpPr>
        <p:spPr>
          <a:xfrm>
            <a:off x="3924000" y="5501035"/>
            <a:ext cx="3464023"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28" name="TextBox 27"/>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29" name="TextBox 28"/>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cxnSp>
        <p:nvCxnSpPr>
          <p:cNvPr id="22" name="Straight Connector 21">
            <a:extLst>
              <a:ext uri="{FF2B5EF4-FFF2-40B4-BE49-F238E27FC236}">
                <a16:creationId xmlns="" xmlns:a16="http://schemas.microsoft.com/office/drawing/2014/main" id="{540AEA80-8090-A241-84B2-1C3E19746F69}"/>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 xmlns:a16="http://schemas.microsoft.com/office/drawing/2014/main" id="{1C08402D-368E-5143-8DB7-99571B1EC95E}"/>
              </a:ext>
            </a:extLst>
          </p:cNvPr>
          <p:cNvSpPr txBox="1"/>
          <p:nvPr/>
        </p:nvSpPr>
        <p:spPr>
          <a:xfrm>
            <a:off x="7388023" y="2057464"/>
            <a:ext cx="2749577" cy="369332"/>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Choose an appropriate page based on your campaign plan</a:t>
            </a:r>
          </a:p>
        </p:txBody>
      </p:sp>
      <p:pic>
        <p:nvPicPr>
          <p:cNvPr id="34" name="Picture 33">
            <a:extLst>
              <a:ext uri="{FF2B5EF4-FFF2-40B4-BE49-F238E27FC236}">
                <a16:creationId xmlns="" xmlns:a16="http://schemas.microsoft.com/office/drawing/2014/main" id="{2ED6358A-99A5-ED4B-BDF8-A8A18FBB6C42}"/>
              </a:ext>
            </a:extLst>
          </p:cNvPr>
          <p:cNvPicPr>
            <a:picLocks noChangeAspect="1"/>
          </p:cNvPicPr>
          <p:nvPr/>
        </p:nvPicPr>
        <p:blipFill rotWithShape="1">
          <a:blip r:embed="rId2"/>
          <a:srcRect r="1420" b="26689"/>
          <a:stretch/>
        </p:blipFill>
        <p:spPr>
          <a:xfrm>
            <a:off x="7391858" y="2447152"/>
            <a:ext cx="3396792" cy="4428777"/>
          </a:xfrm>
          <a:prstGeom prst="rect">
            <a:avLst/>
          </a:prstGeom>
          <a:ln>
            <a:solidFill>
              <a:schemeClr val="bg2"/>
            </a:solidFill>
          </a:ln>
          <a:effectLst>
            <a:outerShdw blurRad="50800" dist="38100" dir="2700000" algn="tl" rotWithShape="0">
              <a:prstClr val="black">
                <a:alpha val="40000"/>
              </a:prstClr>
            </a:outerShdw>
          </a:effectLst>
        </p:spPr>
      </p:pic>
      <p:pic>
        <p:nvPicPr>
          <p:cNvPr id="6" name="Picture 5">
            <a:extLst>
              <a:ext uri="{FF2B5EF4-FFF2-40B4-BE49-F238E27FC236}">
                <a16:creationId xmlns="" xmlns:a16="http://schemas.microsoft.com/office/drawing/2014/main" id="{D93539CA-E437-9A4A-AB60-B7F9B6E620EB}"/>
              </a:ext>
            </a:extLst>
          </p:cNvPr>
          <p:cNvPicPr>
            <a:picLocks noChangeAspect="1"/>
          </p:cNvPicPr>
          <p:nvPr/>
        </p:nvPicPr>
        <p:blipFill>
          <a:blip r:embed="rId3"/>
          <a:stretch>
            <a:fillRect/>
          </a:stretch>
        </p:blipFill>
        <p:spPr>
          <a:xfrm>
            <a:off x="2210229" y="4786963"/>
            <a:ext cx="1713771" cy="1428143"/>
          </a:xfrm>
          <a:prstGeom prst="rect">
            <a:avLst/>
          </a:prstGeom>
          <a:ln>
            <a:solidFill>
              <a:schemeClr val="bg2"/>
            </a:solidFill>
          </a:ln>
          <a:effectLst>
            <a:outerShdw blurRad="50800" dist="38100" dir="2700000" algn="tl" rotWithShape="0">
              <a:prstClr val="black">
                <a:alpha val="40000"/>
              </a:prstClr>
            </a:outerShdw>
          </a:effectLst>
        </p:spPr>
      </p:pic>
      <p:pic>
        <p:nvPicPr>
          <p:cNvPr id="14" name="Picture 13">
            <a:extLst>
              <a:ext uri="{FF2B5EF4-FFF2-40B4-BE49-F238E27FC236}">
                <a16:creationId xmlns="" xmlns:a16="http://schemas.microsoft.com/office/drawing/2014/main" id="{88C2D196-3742-1C4F-B96C-DF80CA7EC9CE}"/>
              </a:ext>
            </a:extLst>
          </p:cNvPr>
          <p:cNvPicPr>
            <a:picLocks noChangeAspect="1"/>
          </p:cNvPicPr>
          <p:nvPr/>
        </p:nvPicPr>
        <p:blipFill>
          <a:blip r:embed="rId4"/>
          <a:stretch>
            <a:fillRect/>
          </a:stretch>
        </p:blipFill>
        <p:spPr>
          <a:xfrm>
            <a:off x="496628" y="2057463"/>
            <a:ext cx="2475973" cy="2475973"/>
          </a:xfrm>
          <a:prstGeom prst="rect">
            <a:avLst/>
          </a:prstGeom>
          <a:ln>
            <a:solidFill>
              <a:schemeClr val="bg2"/>
            </a:solidFill>
          </a:ln>
          <a:effectLst>
            <a:outerShdw blurRad="50800" dist="38100" dir="2700000" algn="tl" rotWithShape="0">
              <a:prstClr val="black">
                <a:alpha val="40000"/>
              </a:prstClr>
            </a:outerShdw>
          </a:effectLst>
        </p:spPr>
      </p:pic>
      <p:pic>
        <p:nvPicPr>
          <p:cNvPr id="16" name="Picture 15">
            <a:extLst>
              <a:ext uri="{FF2B5EF4-FFF2-40B4-BE49-F238E27FC236}">
                <a16:creationId xmlns="" xmlns:a16="http://schemas.microsoft.com/office/drawing/2014/main" id="{C3E68632-7C0A-8544-A2AE-2CC7696F30A1}"/>
              </a:ext>
            </a:extLst>
          </p:cNvPr>
          <p:cNvPicPr>
            <a:picLocks noChangeAspect="1"/>
          </p:cNvPicPr>
          <p:nvPr/>
        </p:nvPicPr>
        <p:blipFill>
          <a:blip r:embed="rId5"/>
          <a:stretch>
            <a:fillRect/>
          </a:stretch>
        </p:blipFill>
        <p:spPr>
          <a:xfrm>
            <a:off x="3675981" y="2057463"/>
            <a:ext cx="2475973" cy="2475973"/>
          </a:xfrm>
          <a:prstGeom prst="rect">
            <a:avLst/>
          </a:prstGeom>
          <a:ln>
            <a:solidFill>
              <a:schemeClr val="bg2"/>
            </a:solidFill>
          </a:ln>
          <a:effectLst>
            <a:outerShdw blurRad="50800" dist="38100" dir="2700000" algn="tl" rotWithShape="0">
              <a:prstClr val="black">
                <a:alpha val="40000"/>
              </a:prstClr>
            </a:outerShdw>
          </a:effectLst>
        </p:spPr>
      </p:pic>
      <p:sp>
        <p:nvSpPr>
          <p:cNvPr id="15" name="Title 2"/>
          <p:cNvSpPr>
            <a:spLocks noGrp="1"/>
          </p:cNvSpPr>
          <p:nvPr>
            <p:ph type="title"/>
          </p:nvPr>
        </p:nvSpPr>
        <p:spPr>
          <a:xfrm>
            <a:off x="496630" y="533400"/>
            <a:ext cx="11198483" cy="738664"/>
          </a:xfrm>
        </p:spPr>
        <p:txBody>
          <a:bodyPr/>
          <a:lstStyle/>
          <a:p>
            <a:r>
              <a:rPr lang="en-US" dirty="0">
                <a:solidFill>
                  <a:schemeClr val="accent1"/>
                </a:solidFill>
              </a:rPr>
              <a:t>Message #3: </a:t>
            </a:r>
            <a:r>
              <a:rPr lang="en-US" dirty="0"/>
              <a:t/>
            </a:r>
            <a:br>
              <a:rPr lang="en-US" dirty="0"/>
            </a:br>
            <a:r>
              <a:rPr lang="en-US" dirty="0"/>
              <a:t>Provide one view of risk with continuous monitoring and automation</a:t>
            </a:r>
          </a:p>
        </p:txBody>
      </p:sp>
    </p:spTree>
    <p:extLst>
      <p:ext uri="{BB962C8B-B14F-4D97-AF65-F5344CB8AC3E}">
        <p14:creationId xmlns:p14="http://schemas.microsoft.com/office/powerpoint/2010/main" val="226564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#3: </a:t>
            </a:r>
            <a:r>
              <a:rPr lang="en-US" dirty="0"/>
              <a:t/>
            </a:r>
            <a:br>
              <a:rPr lang="en-US" dirty="0"/>
            </a:br>
            <a:r>
              <a:rPr lang="en-US" dirty="0"/>
              <a:t>Provide one view of risk with continuous monitoring and automation</a:t>
            </a:r>
          </a:p>
        </p:txBody>
      </p: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buClr>
                <a:srgbClr val="F0AB00"/>
              </a:buClr>
            </a:pPr>
            <a:r>
              <a:rPr lang="en-US" sz="1050" dirty="0">
                <a:solidFill>
                  <a:srgbClr val="FFFFFF">
                    <a:lumMod val="50000"/>
                  </a:srgbClr>
                </a:solidFill>
              </a:rPr>
              <a:t>Email</a:t>
            </a:r>
            <a:endParaRPr lang="en-US" sz="1200" dirty="0">
              <a:solidFill>
                <a:srgbClr val="000000"/>
              </a:solidFill>
            </a:endParaRPr>
          </a:p>
        </p:txBody>
      </p:sp>
      <p:sp>
        <p:nvSpPr>
          <p:cNvPr id="15" name="TextBox 14">
            <a:extLst>
              <a:ext uri="{FF2B5EF4-FFF2-40B4-BE49-F238E27FC236}">
                <a16:creationId xmlns="" xmlns:a16="http://schemas.microsoft.com/office/drawing/2014/main"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16" name="TextBox 15">
            <a:extLst>
              <a:ext uri="{FF2B5EF4-FFF2-40B4-BE49-F238E27FC236}">
                <a16:creationId xmlns="" xmlns:a16="http://schemas.microsoft.com/office/drawing/2014/main"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17" name="TextBox 16">
            <a:extLst>
              <a:ext uri="{FF2B5EF4-FFF2-40B4-BE49-F238E27FC236}">
                <a16:creationId xmlns="" xmlns:a16="http://schemas.microsoft.com/office/drawing/2014/main"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cxnSp>
        <p:nvCxnSpPr>
          <p:cNvPr id="25" name="Straight Arrow Connector 24">
            <a:extLst>
              <a:ext uri="{FF2B5EF4-FFF2-40B4-BE49-F238E27FC236}">
                <a16:creationId xmlns="" xmlns:a16="http://schemas.microsoft.com/office/drawing/2014/main" id="{168D18CD-3DE0-E246-B7E0-76892571ABEC}"/>
              </a:ext>
            </a:extLst>
          </p:cNvPr>
          <p:cNvCxnSpPr>
            <a:cxnSpLocks/>
          </p:cNvCxnSpPr>
          <p:nvPr/>
        </p:nvCxnSpPr>
        <p:spPr>
          <a:xfrm>
            <a:off x="2266568" y="4107087"/>
            <a:ext cx="6004086"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 xmlns:a16="http://schemas.microsoft.com/office/drawing/2014/main" id="{96E98542-A480-9640-944C-5A63D9739F5C}"/>
              </a:ext>
            </a:extLst>
          </p:cNvPr>
          <p:cNvPicPr>
            <a:picLocks noChangeAspect="1"/>
          </p:cNvPicPr>
          <p:nvPr/>
        </p:nvPicPr>
        <p:blipFill rotWithShape="1">
          <a:blip r:embed="rId3"/>
          <a:srcRect b="9187"/>
          <a:stretch/>
        </p:blipFill>
        <p:spPr>
          <a:xfrm>
            <a:off x="8270654" y="2306070"/>
            <a:ext cx="1226629" cy="4252937"/>
          </a:xfrm>
          <a:prstGeom prst="rect">
            <a:avLst/>
          </a:prstGeom>
          <a:ln>
            <a:solidFill>
              <a:schemeClr val="bg2"/>
            </a:solidFill>
          </a:ln>
          <a:effectLst>
            <a:outerShdw blurRad="50800" dist="38100" dir="2700000" algn="tl" rotWithShape="0">
              <a:prstClr val="black">
                <a:alpha val="40000"/>
              </a:prstClr>
            </a:outerShdw>
          </a:effectLst>
        </p:spPr>
      </p:pic>
      <p:pic>
        <p:nvPicPr>
          <p:cNvPr id="6" name="Picture 5">
            <a:extLst>
              <a:ext uri="{FF2B5EF4-FFF2-40B4-BE49-F238E27FC236}">
                <a16:creationId xmlns="" xmlns:a16="http://schemas.microsoft.com/office/drawing/2014/main" id="{0A0A3308-4264-E94A-B53B-9D945ACCF1BF}"/>
              </a:ext>
            </a:extLst>
          </p:cNvPr>
          <p:cNvPicPr>
            <a:picLocks noChangeAspect="1"/>
          </p:cNvPicPr>
          <p:nvPr/>
        </p:nvPicPr>
        <p:blipFill>
          <a:blip r:embed="rId4"/>
          <a:stretch>
            <a:fillRect/>
          </a:stretch>
        </p:blipFill>
        <p:spPr>
          <a:xfrm>
            <a:off x="496629" y="2562289"/>
            <a:ext cx="3089711" cy="3089711"/>
          </a:xfrm>
          <a:prstGeom prst="rect">
            <a:avLst/>
          </a:prstGeom>
          <a:ln>
            <a:solidFill>
              <a:schemeClr val="bg2"/>
            </a:solidFill>
          </a:ln>
          <a:effectLst>
            <a:outerShdw blurRad="50800" dist="38100" dir="2700000" algn="tl" rotWithShape="0">
              <a:prstClr val="black">
                <a:alpha val="40000"/>
              </a:prstClr>
            </a:outerShdw>
          </a:effectLst>
        </p:spPr>
      </p:pic>
      <p:pic>
        <p:nvPicPr>
          <p:cNvPr id="8" name="Picture 7">
            <a:extLst>
              <a:ext uri="{FF2B5EF4-FFF2-40B4-BE49-F238E27FC236}">
                <a16:creationId xmlns="" xmlns:a16="http://schemas.microsoft.com/office/drawing/2014/main" id="{7E69D2D7-5445-794E-BCB3-2B33AD8E0A66}"/>
              </a:ext>
            </a:extLst>
          </p:cNvPr>
          <p:cNvPicPr>
            <a:picLocks noChangeAspect="1"/>
          </p:cNvPicPr>
          <p:nvPr/>
        </p:nvPicPr>
        <p:blipFill>
          <a:blip r:embed="rId5"/>
          <a:stretch>
            <a:fillRect/>
          </a:stretch>
        </p:blipFill>
        <p:spPr>
          <a:xfrm>
            <a:off x="4131522" y="2643833"/>
            <a:ext cx="3008167" cy="3008167"/>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050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98475" y="1631363"/>
            <a:ext cx="5142908" cy="4721811"/>
          </a:xfrm>
        </p:spPr>
        <p:txBody>
          <a:bodyPr/>
          <a:lstStyle/>
          <a:p>
            <a:r>
              <a:rPr lang="en-US" sz="2100" b="1" dirty="0"/>
              <a:t>Audience Insight:</a:t>
            </a:r>
          </a:p>
          <a:p>
            <a:r>
              <a:rPr lang="en-US" sz="1500" dirty="0"/>
              <a:t>The way organizations manage spending hasn’t kept pace with how their businesses—and how their spending—has changed and will continue to change. Inefficient processes are cumbersome, while current systems aren’t designed for how spending actually happens and how employees want to buy and track their expenses. As a result, leaders and their teams waste valuable time on busywork, can’t focus on what it takes to get business done, and lack the visibility they need to actually manage compliance and costs. </a:t>
            </a:r>
          </a:p>
        </p:txBody>
      </p:sp>
      <p:sp>
        <p:nvSpPr>
          <p:cNvPr id="3" name="Title 2"/>
          <p:cNvSpPr>
            <a:spLocks noGrp="1"/>
          </p:cNvSpPr>
          <p:nvPr>
            <p:ph type="title"/>
          </p:nvPr>
        </p:nvSpPr>
        <p:spPr>
          <a:xfrm>
            <a:off x="496630" y="704088"/>
            <a:ext cx="11198483" cy="523220"/>
          </a:xfrm>
        </p:spPr>
        <p:txBody>
          <a:bodyPr/>
          <a:lstStyle/>
          <a:p>
            <a:r>
              <a:rPr lang="en-US" sz="3400" dirty="0" smtClean="0">
                <a:solidFill>
                  <a:schemeClr val="accent1"/>
                </a:solidFill>
              </a:rPr>
              <a:t>Understanding the Foundational </a:t>
            </a:r>
            <a:r>
              <a:rPr lang="en-US" sz="3400" dirty="0">
                <a:solidFill>
                  <a:schemeClr val="accent1"/>
                </a:solidFill>
              </a:rPr>
              <a:t>SAP Concur Story</a:t>
            </a:r>
          </a:p>
        </p:txBody>
      </p:sp>
      <p:sp>
        <p:nvSpPr>
          <p:cNvPr id="4" name="Text Placeholder 1"/>
          <p:cNvSpPr txBox="1">
            <a:spLocks/>
          </p:cNvSpPr>
          <p:nvPr/>
        </p:nvSpPr>
        <p:spPr bwMode="gray">
          <a:xfrm>
            <a:off x="6380163" y="1631362"/>
            <a:ext cx="5073084" cy="4721811"/>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2100" b="1" dirty="0"/>
              <a:t>Overall Concur Message:</a:t>
            </a:r>
          </a:p>
          <a:p>
            <a:r>
              <a:rPr lang="en-US" sz="1500" dirty="0"/>
              <a:t>When the process for managing spending is simple for employees, you get more visibility and insight into your data than ever before. And that’s what you get with SAP Concur. Start with innovative tools that integrate and automate expenses, travel and invoices in a single solution and connect employees to the brands and apps they love. They’ll stop wasting time on an inefficient process, and you’ll get accurate, on-time and complete spending data. Plus, SAP Concur is designed to scale and adapt, so you can take your business wherever you want it to go, while staying ahead of changing taxes and regulations, staying on top of spending and staying in control of your costs. </a:t>
            </a:r>
          </a:p>
          <a:p>
            <a:endParaRPr lang="en-US" sz="1600" dirty="0"/>
          </a:p>
        </p:txBody>
      </p:sp>
    </p:spTree>
    <p:extLst>
      <p:ext uri="{BB962C8B-B14F-4D97-AF65-F5344CB8AC3E}">
        <p14:creationId xmlns:p14="http://schemas.microsoft.com/office/powerpoint/2010/main" val="10887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#3: </a:t>
            </a:r>
            <a:r>
              <a:rPr lang="en-US" dirty="0"/>
              <a:t/>
            </a:r>
            <a:br>
              <a:rPr lang="en-US" dirty="0"/>
            </a:br>
            <a:r>
              <a:rPr lang="en-US" dirty="0"/>
              <a:t>Provide one view of risk with continuous monitoring and automation</a:t>
            </a:r>
          </a:p>
        </p:txBody>
      </p: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buClr>
                <a:srgbClr val="F0AB00"/>
              </a:buClr>
            </a:pPr>
            <a:r>
              <a:rPr lang="en-US" sz="1050" dirty="0">
                <a:solidFill>
                  <a:srgbClr val="FFFFFF">
                    <a:lumMod val="50000"/>
                  </a:srgbClr>
                </a:solidFill>
              </a:rPr>
              <a:t>Email</a:t>
            </a:r>
            <a:endParaRPr lang="en-US" sz="1200" dirty="0">
              <a:solidFill>
                <a:srgbClr val="000000"/>
              </a:solidFill>
            </a:endParaRPr>
          </a:p>
        </p:txBody>
      </p:sp>
      <p:sp>
        <p:nvSpPr>
          <p:cNvPr id="15" name="TextBox 14">
            <a:extLst>
              <a:ext uri="{FF2B5EF4-FFF2-40B4-BE49-F238E27FC236}">
                <a16:creationId xmlns="" xmlns:a16="http://schemas.microsoft.com/office/drawing/2014/main"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16" name="TextBox 15">
            <a:extLst>
              <a:ext uri="{FF2B5EF4-FFF2-40B4-BE49-F238E27FC236}">
                <a16:creationId xmlns="" xmlns:a16="http://schemas.microsoft.com/office/drawing/2014/main"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17" name="TextBox 16">
            <a:extLst>
              <a:ext uri="{FF2B5EF4-FFF2-40B4-BE49-F238E27FC236}">
                <a16:creationId xmlns="" xmlns:a16="http://schemas.microsoft.com/office/drawing/2014/main"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sp>
        <p:nvSpPr>
          <p:cNvPr id="24" name="Rectangle 23"/>
          <p:cNvSpPr/>
          <p:nvPr/>
        </p:nvSpPr>
        <p:spPr bwMode="gray">
          <a:xfrm>
            <a:off x="1228319" y="2306071"/>
            <a:ext cx="5832451" cy="3785652"/>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274320" tIns="274320" rIns="274320" bIns="27432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200" b="0" i="0" u="none" strike="noStrike" kern="0" cap="none" spc="0" normalizeH="0" baseline="0" noProof="0" dirty="0">
                <a:effectLst/>
                <a:uLnTx/>
                <a:uFillTx/>
                <a:ea typeface="Arial Unicode MS" pitchFamily="34" charset="-128"/>
                <a:cs typeface="Arial Unicode MS" pitchFamily="34" charset="-128"/>
              </a:rPr>
              <a:t>Copy Block:</a:t>
            </a:r>
          </a:p>
          <a:p>
            <a:pPr marR="0" defTabSz="914400" eaLnBrk="1" fontAlgn="base" latinLnBrk="0" hangingPunct="1">
              <a:lnSpc>
                <a:spcPct val="100000"/>
              </a:lnSpc>
              <a:spcBef>
                <a:spcPct val="50000"/>
              </a:spcBef>
              <a:spcAft>
                <a:spcPct val="0"/>
              </a:spcAft>
              <a:buClr>
                <a:srgbClr val="F0AB00"/>
              </a:buClr>
              <a:buSzPct val="80000"/>
              <a:tabLst/>
            </a:pPr>
            <a:endParaRPr lang="en-US" sz="1200" kern="0" dirty="0">
              <a:ea typeface="Arial Unicode MS" pitchFamily="34" charset="-128"/>
              <a:cs typeface="Arial Unicode MS" pitchFamily="34" charset="-128"/>
            </a:endParaRPr>
          </a:p>
          <a:p>
            <a:r>
              <a:rPr lang="en-US" sz="1200" b="1" dirty="0"/>
              <a:t>Did you know 5% of your annual revenue may be lost to T&amp;E fraud?</a:t>
            </a:r>
            <a:endParaRPr lang="en-US" sz="1200" dirty="0"/>
          </a:p>
          <a:p>
            <a:r>
              <a:rPr lang="en-US" sz="1200" dirty="0"/>
              <a:t> </a:t>
            </a:r>
          </a:p>
          <a:p>
            <a:r>
              <a:rPr lang="en-US" sz="1200" dirty="0"/>
              <a:t>The average company loses 5% of revenue to T&amp;E fraud. Add in regulatory issues, the expense of non-compliance, plus over spending due to unfamiliar local tax laws—not mention the incalculable risks of duty of care—and the costs of unmanaged T&amp;E spending are staggering. </a:t>
            </a:r>
          </a:p>
          <a:p>
            <a:r>
              <a:rPr lang="en-US" sz="1200" dirty="0"/>
              <a:t> </a:t>
            </a:r>
          </a:p>
          <a:p>
            <a:r>
              <a:rPr lang="en-US" sz="1200" dirty="0"/>
              <a:t>But, by automating travel and expense processes in the cloud, you can eliminate costly mistakes, audit expenses efficiently and put tighter controls in place to improve compliance. You can use a single, centralized source of data to proactively manage tax and regulatory requirements. And with all that data, you can support your remote and traveling employees with confidence in your duty of care. </a:t>
            </a:r>
          </a:p>
          <a:p>
            <a:r>
              <a:rPr lang="en-US" sz="1200" dirty="0"/>
              <a:t> </a:t>
            </a:r>
          </a:p>
          <a:p>
            <a:r>
              <a:rPr lang="en-US" sz="1200" u="sng" dirty="0">
                <a:solidFill>
                  <a:srgbClr val="0070C0"/>
                </a:solidFill>
              </a:rPr>
              <a:t>See what’s at stake in this information-rich infographic</a:t>
            </a:r>
            <a:r>
              <a:rPr lang="en-US" sz="1200" u="sng" dirty="0"/>
              <a:t>. </a:t>
            </a:r>
            <a:endParaRPr lang="en-US" sz="1200" dirty="0"/>
          </a:p>
        </p:txBody>
      </p:sp>
      <p:cxnSp>
        <p:nvCxnSpPr>
          <p:cNvPr id="25" name="Straight Arrow Connector 24">
            <a:extLst>
              <a:ext uri="{FF2B5EF4-FFF2-40B4-BE49-F238E27FC236}">
                <a16:creationId xmlns="" xmlns:a16="http://schemas.microsoft.com/office/drawing/2014/main" id="{168D18CD-3DE0-E246-B7E0-76892571ABEC}"/>
              </a:ext>
            </a:extLst>
          </p:cNvPr>
          <p:cNvCxnSpPr>
            <a:cxnSpLocks/>
          </p:cNvCxnSpPr>
          <p:nvPr/>
        </p:nvCxnSpPr>
        <p:spPr>
          <a:xfrm>
            <a:off x="7060770" y="4177240"/>
            <a:ext cx="1209884"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 xmlns:a16="http://schemas.microsoft.com/office/drawing/2014/main" id="{FFF3DC4C-EB33-5C40-A175-1B155164B55F}"/>
              </a:ext>
            </a:extLst>
          </p:cNvPr>
          <p:cNvPicPr>
            <a:picLocks noChangeAspect="1"/>
          </p:cNvPicPr>
          <p:nvPr/>
        </p:nvPicPr>
        <p:blipFill rotWithShape="1">
          <a:blip r:embed="rId3"/>
          <a:srcRect b="9187"/>
          <a:stretch/>
        </p:blipFill>
        <p:spPr>
          <a:xfrm>
            <a:off x="8270654" y="2306070"/>
            <a:ext cx="1226629" cy="4252937"/>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41221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#3: </a:t>
            </a:r>
            <a:r>
              <a:rPr lang="en-US" dirty="0"/>
              <a:t/>
            </a:r>
            <a:br>
              <a:rPr lang="en-US" dirty="0"/>
            </a:br>
            <a:r>
              <a:rPr lang="en-US" dirty="0"/>
              <a:t>Provide one view of risk with continuous monitoring and automation</a:t>
            </a:r>
          </a:p>
        </p:txBody>
      </p:sp>
      <p:sp>
        <p:nvSpPr>
          <p:cNvPr id="23" name="TextBox 22">
            <a:extLst>
              <a:ext uri="{FF2B5EF4-FFF2-40B4-BE49-F238E27FC236}">
                <a16:creationId xmlns="" xmlns:a16="http://schemas.microsoft.com/office/drawing/2014/main" id="{040A5D8A-1273-4645-B789-384A888BB2A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Identify Awareness</a:t>
            </a:r>
          </a:p>
        </p:txBody>
      </p:sp>
      <p:sp>
        <p:nvSpPr>
          <p:cNvPr id="24" name="TextBox 23">
            <a:extLst>
              <a:ext uri="{FF2B5EF4-FFF2-40B4-BE49-F238E27FC236}">
                <a16:creationId xmlns="" xmlns:a16="http://schemas.microsoft.com/office/drawing/2014/main" id="{EEDEB367-0424-4845-9C9B-1B61411238DF}"/>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Foster (Re-) Consideration</a:t>
            </a:r>
          </a:p>
        </p:txBody>
      </p:sp>
      <p:sp>
        <p:nvSpPr>
          <p:cNvPr id="27" name="TextBox 26">
            <a:extLst>
              <a:ext uri="{FF2B5EF4-FFF2-40B4-BE49-F238E27FC236}">
                <a16:creationId xmlns="" xmlns:a16="http://schemas.microsoft.com/office/drawing/2014/main" id="{794D2DFE-8671-D547-90B2-FCA63C949023}"/>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rgbClr val="000000"/>
                </a:solidFill>
                <a:ea typeface="Arial Unicode MS" pitchFamily="34" charset="-128"/>
                <a:cs typeface="Arial Unicode MS" pitchFamily="34" charset="-128"/>
              </a:rPr>
              <a:t>(Re-) Select / Drive Purchase</a:t>
            </a:r>
          </a:p>
        </p:txBody>
      </p:sp>
      <p:cxnSp>
        <p:nvCxnSpPr>
          <p:cNvPr id="42" name="Straight Connector 41">
            <a:extLst>
              <a:ext uri="{FF2B5EF4-FFF2-40B4-BE49-F238E27FC236}">
                <a16:creationId xmlns="" xmlns:a16="http://schemas.microsoft.com/office/drawing/2014/main" id="{8C300BB7-A484-1B40-AAA6-107F23F2C11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 xmlns:a16="http://schemas.microsoft.com/office/drawing/2014/main" id="{6D8DC6D2-5E6C-7841-B651-1CC45B66CD8A}"/>
              </a:ext>
            </a:extLst>
          </p:cNvPr>
          <p:cNvGrpSpPr/>
          <p:nvPr/>
        </p:nvGrpSpPr>
        <p:grpSpPr>
          <a:xfrm>
            <a:off x="8057671" y="4346811"/>
            <a:ext cx="3233872" cy="2050773"/>
            <a:chOff x="6472103" y="4496349"/>
            <a:chExt cx="3233872" cy="2050773"/>
          </a:xfrm>
        </p:grpSpPr>
        <p:sp>
          <p:nvSpPr>
            <p:cNvPr id="49" name="TextBox 48">
              <a:extLst>
                <a:ext uri="{FF2B5EF4-FFF2-40B4-BE49-F238E27FC236}">
                  <a16:creationId xmlns="" xmlns:a16="http://schemas.microsoft.com/office/drawing/2014/main" id="{CCE5A1FB-F728-824C-BFE4-C757AFED0EE4}"/>
                </a:ext>
              </a:extLst>
            </p:cNvPr>
            <p:cNvSpPr txBox="1"/>
            <p:nvPr/>
          </p:nvSpPr>
          <p:spPr>
            <a:xfrm>
              <a:off x="6472103" y="4496349"/>
              <a:ext cx="2703248"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JP Morgan Chase Case Study</a:t>
              </a:r>
            </a:p>
          </p:txBody>
        </p:sp>
        <p:grpSp>
          <p:nvGrpSpPr>
            <p:cNvPr id="50" name="Group 49">
              <a:extLst>
                <a:ext uri="{FF2B5EF4-FFF2-40B4-BE49-F238E27FC236}">
                  <a16:creationId xmlns="" xmlns:a16="http://schemas.microsoft.com/office/drawing/2014/main" id="{5D8AE929-0D16-0746-8E87-DB9035E30E7A}"/>
                </a:ext>
              </a:extLst>
            </p:cNvPr>
            <p:cNvGrpSpPr/>
            <p:nvPr/>
          </p:nvGrpSpPr>
          <p:grpSpPr>
            <a:xfrm>
              <a:off x="6493484" y="4742691"/>
              <a:ext cx="3212491" cy="1804431"/>
              <a:chOff x="6493484" y="4742691"/>
              <a:chExt cx="3212491" cy="1804431"/>
            </a:xfrm>
          </p:grpSpPr>
          <p:pic>
            <p:nvPicPr>
              <p:cNvPr id="51" name="Picture 50">
                <a:extLst>
                  <a:ext uri="{FF2B5EF4-FFF2-40B4-BE49-F238E27FC236}">
                    <a16:creationId xmlns="" xmlns:a16="http://schemas.microsoft.com/office/drawing/2014/main" id="{BE690C9F-C070-554B-9778-8DA7453D29B1}"/>
                  </a:ext>
                </a:extLst>
              </p:cNvPr>
              <p:cNvPicPr>
                <a:picLocks noChangeAspect="1"/>
              </p:cNvPicPr>
              <p:nvPr/>
            </p:nvPicPr>
            <p:blipFill>
              <a:blip r:embed="rId2"/>
              <a:stretch>
                <a:fillRect/>
              </a:stretch>
            </p:blipFill>
            <p:spPr>
              <a:xfrm>
                <a:off x="6493484" y="4742691"/>
                <a:ext cx="3212491" cy="1804431"/>
              </a:xfrm>
              <a:prstGeom prst="rect">
                <a:avLst/>
              </a:prstGeom>
              <a:ln>
                <a:solidFill>
                  <a:schemeClr val="bg2"/>
                </a:solidFill>
              </a:ln>
              <a:effectLst>
                <a:outerShdw blurRad="50800" dist="38100" dir="2700000" algn="tl" rotWithShape="0">
                  <a:prstClr val="black">
                    <a:alpha val="40000"/>
                  </a:prstClr>
                </a:outerShdw>
              </a:effectLst>
            </p:spPr>
          </p:pic>
          <p:grpSp>
            <p:nvGrpSpPr>
              <p:cNvPr id="52" name="Group 51">
                <a:extLst>
                  <a:ext uri="{FF2B5EF4-FFF2-40B4-BE49-F238E27FC236}">
                    <a16:creationId xmlns="" xmlns:a16="http://schemas.microsoft.com/office/drawing/2014/main" id="{60E3023D-1DEB-9B4C-BB04-7AF6068888C1}"/>
                  </a:ext>
                </a:extLst>
              </p:cNvPr>
              <p:cNvGrpSpPr/>
              <p:nvPr/>
            </p:nvGrpSpPr>
            <p:grpSpPr>
              <a:xfrm>
                <a:off x="7814202" y="5359379"/>
                <a:ext cx="571054" cy="571054"/>
                <a:chOff x="7587081" y="2678893"/>
                <a:chExt cx="1194970" cy="1194968"/>
              </a:xfrm>
            </p:grpSpPr>
            <p:sp>
              <p:nvSpPr>
                <p:cNvPr id="53" name="Oval 52">
                  <a:extLst>
                    <a:ext uri="{FF2B5EF4-FFF2-40B4-BE49-F238E27FC236}">
                      <a16:creationId xmlns="" xmlns:a16="http://schemas.microsoft.com/office/drawing/2014/main" id="{D66E28A3-2A43-3B49-A581-0ACD903AB907}"/>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54" name="Triangle 53">
                  <a:extLst>
                    <a:ext uri="{FF2B5EF4-FFF2-40B4-BE49-F238E27FC236}">
                      <a16:creationId xmlns="" xmlns:a16="http://schemas.microsoft.com/office/drawing/2014/main" id="{F4860BD9-368A-CC4B-9E10-3F6083C40A9C}"/>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cxnSp>
        <p:nvCxnSpPr>
          <p:cNvPr id="28" name="Straight Arrow Connector 27"/>
          <p:cNvCxnSpPr>
            <a:cxnSpLocks/>
            <a:endCxn id="34" idx="1"/>
          </p:cNvCxnSpPr>
          <p:nvPr/>
        </p:nvCxnSpPr>
        <p:spPr>
          <a:xfrm>
            <a:off x="3142979" y="3165764"/>
            <a:ext cx="412900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 xmlns:a16="http://schemas.microsoft.com/office/drawing/2014/main" id="{4AC957B6-45F4-5B45-B67B-6BEDB25DD0E5}"/>
              </a:ext>
            </a:extLst>
          </p:cNvPr>
          <p:cNvGrpSpPr/>
          <p:nvPr/>
        </p:nvGrpSpPr>
        <p:grpSpPr>
          <a:xfrm>
            <a:off x="7258489" y="2022349"/>
            <a:ext cx="3225979" cy="2045166"/>
            <a:chOff x="6479996" y="2194845"/>
            <a:chExt cx="3225979" cy="2045166"/>
          </a:xfrm>
        </p:grpSpPr>
        <p:sp>
          <p:nvSpPr>
            <p:cNvPr id="34" name="TextBox 33">
              <a:extLst>
                <a:ext uri="{FF2B5EF4-FFF2-40B4-BE49-F238E27FC236}">
                  <a16:creationId xmlns="" xmlns:a16="http://schemas.microsoft.com/office/drawing/2014/main" id="{2FDD2560-E893-1C4F-A7ED-0C94952DD6F8}"/>
                </a:ext>
              </a:extLst>
            </p:cNvPr>
            <p:cNvSpPr txBox="1"/>
            <p:nvPr/>
          </p:nvSpPr>
          <p:spPr>
            <a:xfrm>
              <a:off x="6479996" y="2194845"/>
              <a:ext cx="1530868" cy="184666"/>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ITW Case Study</a:t>
              </a:r>
            </a:p>
          </p:txBody>
        </p:sp>
        <p:grpSp>
          <p:nvGrpSpPr>
            <p:cNvPr id="35" name="Group 34">
              <a:extLst>
                <a:ext uri="{FF2B5EF4-FFF2-40B4-BE49-F238E27FC236}">
                  <a16:creationId xmlns="" xmlns:a16="http://schemas.microsoft.com/office/drawing/2014/main" id="{341737B1-5709-D64A-BB5B-81C8B8961D6C}"/>
                </a:ext>
              </a:extLst>
            </p:cNvPr>
            <p:cNvGrpSpPr/>
            <p:nvPr/>
          </p:nvGrpSpPr>
          <p:grpSpPr>
            <a:xfrm>
              <a:off x="6493486" y="2436508"/>
              <a:ext cx="3212489" cy="1803503"/>
              <a:chOff x="6493486" y="2436508"/>
              <a:chExt cx="3212489" cy="1803503"/>
            </a:xfrm>
          </p:grpSpPr>
          <p:pic>
            <p:nvPicPr>
              <p:cNvPr id="36" name="Picture 35">
                <a:extLst>
                  <a:ext uri="{FF2B5EF4-FFF2-40B4-BE49-F238E27FC236}">
                    <a16:creationId xmlns="" xmlns:a16="http://schemas.microsoft.com/office/drawing/2014/main" id="{02AAB7C0-9E64-0344-A744-785EA3942318}"/>
                  </a:ext>
                </a:extLst>
              </p:cNvPr>
              <p:cNvPicPr>
                <a:picLocks noChangeAspect="1"/>
              </p:cNvPicPr>
              <p:nvPr/>
            </p:nvPicPr>
            <p:blipFill>
              <a:blip r:embed="rId3"/>
              <a:stretch>
                <a:fillRect/>
              </a:stretch>
            </p:blipFill>
            <p:spPr>
              <a:xfrm>
                <a:off x="6493486" y="2436508"/>
                <a:ext cx="3212489" cy="1803503"/>
              </a:xfrm>
              <a:prstGeom prst="rect">
                <a:avLst/>
              </a:prstGeom>
              <a:ln>
                <a:solidFill>
                  <a:schemeClr val="bg2"/>
                </a:solidFill>
              </a:ln>
              <a:effectLst>
                <a:outerShdw blurRad="50800" dist="38100" dir="2700000" algn="tl" rotWithShape="0">
                  <a:prstClr val="black">
                    <a:alpha val="40000"/>
                  </a:prstClr>
                </a:outerShdw>
              </a:effectLst>
            </p:spPr>
          </p:pic>
          <p:grpSp>
            <p:nvGrpSpPr>
              <p:cNvPr id="37" name="Group 36">
                <a:extLst>
                  <a:ext uri="{FF2B5EF4-FFF2-40B4-BE49-F238E27FC236}">
                    <a16:creationId xmlns="" xmlns:a16="http://schemas.microsoft.com/office/drawing/2014/main" id="{CF2D3263-960A-314D-A249-8618CAA5E891}"/>
                  </a:ext>
                </a:extLst>
              </p:cNvPr>
              <p:cNvGrpSpPr/>
              <p:nvPr/>
            </p:nvGrpSpPr>
            <p:grpSpPr>
              <a:xfrm>
                <a:off x="7814203" y="3052732"/>
                <a:ext cx="571054" cy="571054"/>
                <a:chOff x="7587081" y="2678893"/>
                <a:chExt cx="1194970" cy="1194968"/>
              </a:xfrm>
            </p:grpSpPr>
            <p:sp>
              <p:nvSpPr>
                <p:cNvPr id="38" name="Oval 37">
                  <a:extLst>
                    <a:ext uri="{FF2B5EF4-FFF2-40B4-BE49-F238E27FC236}">
                      <a16:creationId xmlns="" xmlns:a16="http://schemas.microsoft.com/office/drawing/2014/main" id="{D5036411-185C-E243-BAEC-9E421A7D046D}"/>
                    </a:ext>
                  </a:extLst>
                </p:cNvPr>
                <p:cNvSpPr/>
                <p:nvPr/>
              </p:nvSpPr>
              <p:spPr bwMode="gray">
                <a:xfrm>
                  <a:off x="7587081" y="2678893"/>
                  <a:ext cx="1194970" cy="1194968"/>
                </a:xfrm>
                <a:prstGeom prst="ellipse">
                  <a:avLst/>
                </a:prstGeom>
                <a:noFill/>
                <a:ln w="38100" algn="ctr">
                  <a:solidFill>
                    <a:schemeClr val="bg1"/>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39" name="Triangle 38">
                  <a:extLst>
                    <a:ext uri="{FF2B5EF4-FFF2-40B4-BE49-F238E27FC236}">
                      <a16:creationId xmlns="" xmlns:a16="http://schemas.microsoft.com/office/drawing/2014/main" id="{63F387A9-F9D7-294F-8A69-BAB125DD507A}"/>
                    </a:ext>
                  </a:extLst>
                </p:cNvPr>
                <p:cNvSpPr/>
                <p:nvPr/>
              </p:nvSpPr>
              <p:spPr bwMode="gray">
                <a:xfrm rot="5400000" flipH="1">
                  <a:off x="7949886" y="2995168"/>
                  <a:ext cx="659859" cy="562416"/>
                </a:xfrm>
                <a:prstGeom prst="triangl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grpSp>
        </p:grpSp>
      </p:grpSp>
      <p:pic>
        <p:nvPicPr>
          <p:cNvPr id="40" name="Picture 39">
            <a:extLst>
              <a:ext uri="{FF2B5EF4-FFF2-40B4-BE49-F238E27FC236}">
                <a16:creationId xmlns="" xmlns:a16="http://schemas.microsoft.com/office/drawing/2014/main" id="{70858696-D769-D946-9DC9-DE50818D4DE3}"/>
              </a:ext>
            </a:extLst>
          </p:cNvPr>
          <p:cNvPicPr>
            <a:picLocks noChangeAspect="1"/>
          </p:cNvPicPr>
          <p:nvPr/>
        </p:nvPicPr>
        <p:blipFill>
          <a:blip r:embed="rId4"/>
          <a:stretch>
            <a:fillRect/>
          </a:stretch>
        </p:blipFill>
        <p:spPr>
          <a:xfrm>
            <a:off x="496627" y="2120105"/>
            <a:ext cx="2322576" cy="2322576"/>
          </a:xfrm>
          <a:prstGeom prst="rect">
            <a:avLst/>
          </a:prstGeom>
          <a:ln>
            <a:solidFill>
              <a:schemeClr val="bg2"/>
            </a:solidFill>
          </a:ln>
          <a:effectLst>
            <a:outerShdw blurRad="50800" dist="38100" dir="2700000" algn="tl" rotWithShape="0">
              <a:prstClr val="black">
                <a:alpha val="40000"/>
              </a:prstClr>
            </a:outerShdw>
          </a:effectLst>
        </p:spPr>
      </p:pic>
      <p:pic>
        <p:nvPicPr>
          <p:cNvPr id="41" name="Picture 40">
            <a:extLst>
              <a:ext uri="{FF2B5EF4-FFF2-40B4-BE49-F238E27FC236}">
                <a16:creationId xmlns="" xmlns:a16="http://schemas.microsoft.com/office/drawing/2014/main" id="{996DAEAE-32D7-B244-A544-E916D3B8AF21}"/>
              </a:ext>
            </a:extLst>
          </p:cNvPr>
          <p:cNvPicPr>
            <a:picLocks noChangeAspect="1"/>
          </p:cNvPicPr>
          <p:nvPr/>
        </p:nvPicPr>
        <p:blipFill>
          <a:blip r:embed="rId4"/>
          <a:stretch>
            <a:fillRect/>
          </a:stretch>
        </p:blipFill>
        <p:spPr>
          <a:xfrm>
            <a:off x="3146535" y="2138204"/>
            <a:ext cx="2322008" cy="232200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621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BD55E3-5B86-7642-9FD5-FC6FC6B10DB9}"/>
              </a:ext>
            </a:extLst>
          </p:cNvPr>
          <p:cNvSpPr>
            <a:spLocks noGrp="1"/>
          </p:cNvSpPr>
          <p:nvPr>
            <p:ph type="ctrTitle"/>
          </p:nvPr>
        </p:nvSpPr>
        <p:spPr>
          <a:xfrm>
            <a:off x="503738" y="3090446"/>
            <a:ext cx="11179376" cy="677108"/>
          </a:xfrm>
        </p:spPr>
        <p:txBody>
          <a:bodyPr/>
          <a:lstStyle/>
          <a:p>
            <a:r>
              <a:rPr lang="en-US" sz="4800" dirty="0">
                <a:solidFill>
                  <a:schemeClr val="accent1"/>
                </a:solidFill>
              </a:rPr>
              <a:t>Finance-Focused Events</a:t>
            </a:r>
          </a:p>
        </p:txBody>
      </p:sp>
      <p:sp>
        <p:nvSpPr>
          <p:cNvPr id="3" name="TextBox 2">
            <a:extLst>
              <a:ext uri="{FF2B5EF4-FFF2-40B4-BE49-F238E27FC236}">
                <a16:creationId xmlns="" xmlns:a16="http://schemas.microsoft.com/office/drawing/2014/main" id="{D1E2DFE6-06F0-5C4A-BBA1-5480725AC70A}"/>
              </a:ext>
            </a:extLst>
          </p:cNvPr>
          <p:cNvSpPr txBox="1"/>
          <p:nvPr/>
        </p:nvSpPr>
        <p:spPr>
          <a:xfrm>
            <a:off x="503738" y="2628781"/>
            <a:ext cx="3651641"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3000" kern="0" dirty="0">
                <a:solidFill>
                  <a:schemeClr val="bg1"/>
                </a:solidFill>
                <a:ea typeface="Arial Unicode MS" pitchFamily="34" charset="-128"/>
                <a:cs typeface="Arial Unicode MS" pitchFamily="34" charset="-128"/>
              </a:rPr>
              <a:t>Toolkit Component 2:</a:t>
            </a:r>
          </a:p>
        </p:txBody>
      </p:sp>
      <p:pic>
        <p:nvPicPr>
          <p:cNvPr id="4" name="Picture 3">
            <a:extLst>
              <a:ext uri="{FF2B5EF4-FFF2-40B4-BE49-F238E27FC236}">
                <a16:creationId xmlns="" xmlns:a16="http://schemas.microsoft.com/office/drawing/2014/main" id="{51AB9306-2E03-B749-99CD-1622F943F85C}"/>
              </a:ext>
            </a:extLst>
          </p:cNvPr>
          <p:cNvPicPr>
            <a:picLocks noChangeAspect="1"/>
          </p:cNvPicPr>
          <p:nvPr/>
        </p:nvPicPr>
        <p:blipFill>
          <a:blip r:embed="rId2"/>
          <a:stretch>
            <a:fillRect/>
          </a:stretch>
        </p:blipFill>
        <p:spPr>
          <a:xfrm>
            <a:off x="371959" y="220861"/>
            <a:ext cx="2407920" cy="2407920"/>
          </a:xfrm>
          <a:prstGeom prst="rect">
            <a:avLst/>
          </a:prstGeom>
        </p:spPr>
      </p:pic>
    </p:spTree>
    <p:extLst>
      <p:ext uri="{BB962C8B-B14F-4D97-AF65-F5344CB8AC3E}">
        <p14:creationId xmlns:p14="http://schemas.microsoft.com/office/powerpoint/2010/main" val="3735492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96629" y="658266"/>
            <a:ext cx="11219121" cy="523220"/>
          </a:xfrm>
        </p:spPr>
        <p:txBody>
          <a:bodyPr wrap="square">
            <a:spAutoFit/>
          </a:bodyPr>
          <a:lstStyle/>
          <a:p>
            <a:r>
              <a:rPr lang="en-US" sz="3400" dirty="0" smtClean="0">
                <a:solidFill>
                  <a:schemeClr val="accent1"/>
                </a:solidFill>
              </a:rPr>
              <a:t>Turnkey </a:t>
            </a:r>
            <a:r>
              <a:rPr lang="en-US" sz="3400" dirty="0">
                <a:solidFill>
                  <a:schemeClr val="accent1"/>
                </a:solidFill>
              </a:rPr>
              <a:t>Content to Support CFO-Focused </a:t>
            </a:r>
            <a:r>
              <a:rPr lang="en-US" sz="3400" dirty="0" smtClean="0">
                <a:solidFill>
                  <a:schemeClr val="accent1"/>
                </a:solidFill>
              </a:rPr>
              <a:t>Events</a:t>
            </a:r>
            <a:endParaRPr lang="en-US" sz="3400" dirty="0">
              <a:solidFill>
                <a:schemeClr val="accent1"/>
              </a:solidFill>
            </a:endParaRPr>
          </a:p>
        </p:txBody>
      </p:sp>
      <p:sp>
        <p:nvSpPr>
          <p:cNvPr id="5" name="TextBox 4">
            <a:extLst>
              <a:ext uri="{FF2B5EF4-FFF2-40B4-BE49-F238E27FC236}">
                <a16:creationId xmlns="" xmlns:a16="http://schemas.microsoft.com/office/drawing/2014/main" id="{1BF6B18A-C457-2D4E-98E2-4D8E3772B345}"/>
              </a:ext>
            </a:extLst>
          </p:cNvPr>
          <p:cNvSpPr txBox="1"/>
          <p:nvPr/>
        </p:nvSpPr>
        <p:spPr>
          <a:xfrm>
            <a:off x="4314375" y="1798207"/>
            <a:ext cx="5115375" cy="846386"/>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800" b="1" kern="0" dirty="0">
                <a:ea typeface="Arial Unicode MS" pitchFamily="34" charset="-128"/>
                <a:cs typeface="Arial Unicode MS" pitchFamily="34" charset="-128"/>
              </a:rPr>
              <a:t>Pre-Event </a:t>
            </a:r>
            <a:r>
              <a:rPr lang="en-US" sz="1800" b="1" kern="0" dirty="0" smtClean="0">
                <a:ea typeface="Arial Unicode MS" pitchFamily="34" charset="-128"/>
                <a:cs typeface="Arial Unicode MS" pitchFamily="34" charset="-128"/>
              </a:rPr>
              <a:t>Communications</a:t>
            </a:r>
            <a:endParaRPr lang="en-US" sz="1800" b="1" kern="0" dirty="0">
              <a:ea typeface="Arial Unicode MS" pitchFamily="34" charset="-128"/>
              <a:cs typeface="Arial Unicode MS" pitchFamily="34" charset="-128"/>
            </a:endParaRPr>
          </a:p>
          <a:p>
            <a:pPr fontAlgn="base">
              <a:spcBef>
                <a:spcPts val="600"/>
              </a:spcBef>
              <a:spcAft>
                <a:spcPct val="0"/>
              </a:spcAft>
              <a:buClr>
                <a:srgbClr val="F0AB00"/>
              </a:buClr>
              <a:buSzPct val="80000"/>
            </a:pPr>
            <a:r>
              <a:rPr lang="en-US" sz="1600" kern="0" dirty="0">
                <a:ea typeface="Arial Unicode MS" pitchFamily="34" charset="-128"/>
                <a:cs typeface="Arial Unicode MS" pitchFamily="34" charset="-128"/>
              </a:rPr>
              <a:t>Invitation copy blocks and social content as well as session descriptions to add into invitation activities.</a:t>
            </a:r>
          </a:p>
        </p:txBody>
      </p:sp>
      <p:sp>
        <p:nvSpPr>
          <p:cNvPr id="6" name="TextBox 5">
            <a:extLst>
              <a:ext uri="{FF2B5EF4-FFF2-40B4-BE49-F238E27FC236}">
                <a16:creationId xmlns="" xmlns:a16="http://schemas.microsoft.com/office/drawing/2014/main" id="{E5E80CEA-37C1-2B4E-B59B-F62594E0F771}"/>
              </a:ext>
            </a:extLst>
          </p:cNvPr>
          <p:cNvSpPr txBox="1"/>
          <p:nvPr/>
        </p:nvSpPr>
        <p:spPr>
          <a:xfrm>
            <a:off x="4314376" y="3353657"/>
            <a:ext cx="5115374" cy="846386"/>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800" b="1" kern="0" dirty="0">
                <a:ea typeface="Arial Unicode MS" pitchFamily="34" charset="-128"/>
                <a:cs typeface="Arial Unicode MS" pitchFamily="34" charset="-128"/>
              </a:rPr>
              <a:t>At-Event Materials</a:t>
            </a:r>
          </a:p>
          <a:p>
            <a:pPr fontAlgn="base">
              <a:spcBef>
                <a:spcPts val="600"/>
              </a:spcBef>
              <a:spcAft>
                <a:spcPct val="0"/>
              </a:spcAft>
              <a:buClr>
                <a:srgbClr val="F0AB00"/>
              </a:buClr>
              <a:buSzPct val="80000"/>
            </a:pPr>
            <a:r>
              <a:rPr lang="en-US" sz="1600" kern="0" dirty="0">
                <a:ea typeface="Arial Unicode MS" pitchFamily="34" charset="-128"/>
                <a:cs typeface="Arial Unicode MS" pitchFamily="34" charset="-128"/>
              </a:rPr>
              <a:t>Presentation content, demos and signage options that could be used at an event to promote the T&amp;E message.</a:t>
            </a:r>
          </a:p>
        </p:txBody>
      </p:sp>
      <p:sp>
        <p:nvSpPr>
          <p:cNvPr id="7" name="TextBox 6">
            <a:extLst>
              <a:ext uri="{FF2B5EF4-FFF2-40B4-BE49-F238E27FC236}">
                <a16:creationId xmlns="" xmlns:a16="http://schemas.microsoft.com/office/drawing/2014/main" id="{1100604D-D3C6-2144-892D-837CC32DDD7B}"/>
              </a:ext>
            </a:extLst>
          </p:cNvPr>
          <p:cNvSpPr txBox="1"/>
          <p:nvPr/>
        </p:nvSpPr>
        <p:spPr>
          <a:xfrm>
            <a:off x="4314375" y="4909106"/>
            <a:ext cx="5277300" cy="846386"/>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800" b="1" kern="0" dirty="0">
                <a:ea typeface="Arial Unicode MS" pitchFamily="34" charset="-128"/>
                <a:cs typeface="Arial Unicode MS" pitchFamily="34" charset="-128"/>
              </a:rPr>
              <a:t>Post-Event Follow-up</a:t>
            </a:r>
          </a:p>
          <a:p>
            <a:pPr fontAlgn="base">
              <a:spcBef>
                <a:spcPts val="600"/>
              </a:spcBef>
              <a:spcAft>
                <a:spcPct val="0"/>
              </a:spcAft>
              <a:buClr>
                <a:srgbClr val="F0AB00"/>
              </a:buClr>
              <a:buSzPct val="80000"/>
            </a:pPr>
            <a:r>
              <a:rPr lang="en-US" sz="1600" kern="0" dirty="0">
                <a:ea typeface="Arial Unicode MS" pitchFamily="34" charset="-128"/>
                <a:cs typeface="Arial Unicode MS" pitchFamily="34" charset="-128"/>
              </a:rPr>
              <a:t>Copy blocks and content to support follow-up activities with attendees. </a:t>
            </a:r>
          </a:p>
        </p:txBody>
      </p:sp>
      <p:pic>
        <p:nvPicPr>
          <p:cNvPr id="9" name="Picture 8">
            <a:extLst>
              <a:ext uri="{FF2B5EF4-FFF2-40B4-BE49-F238E27FC236}">
                <a16:creationId xmlns="" xmlns:a16="http://schemas.microsoft.com/office/drawing/2014/main" id="{D3D00CB8-AF28-404A-93C8-21480ED229C2}"/>
              </a:ext>
            </a:extLst>
          </p:cNvPr>
          <p:cNvPicPr>
            <a:picLocks noChangeAspect="1"/>
          </p:cNvPicPr>
          <p:nvPr/>
        </p:nvPicPr>
        <p:blipFill>
          <a:blip r:embed="rId3"/>
          <a:stretch>
            <a:fillRect/>
          </a:stretch>
        </p:blipFill>
        <p:spPr>
          <a:xfrm>
            <a:off x="2928466" y="3214286"/>
            <a:ext cx="1125127" cy="1125127"/>
          </a:xfrm>
          <a:prstGeom prst="rect">
            <a:avLst/>
          </a:prstGeom>
        </p:spPr>
      </p:pic>
      <p:pic>
        <p:nvPicPr>
          <p:cNvPr id="10" name="Picture 9">
            <a:extLst>
              <a:ext uri="{FF2B5EF4-FFF2-40B4-BE49-F238E27FC236}">
                <a16:creationId xmlns="" xmlns:a16="http://schemas.microsoft.com/office/drawing/2014/main" id="{1682AC7C-C49A-A242-8A71-F61441C414B4}"/>
              </a:ext>
            </a:extLst>
          </p:cNvPr>
          <p:cNvPicPr>
            <a:picLocks noChangeAspect="1"/>
          </p:cNvPicPr>
          <p:nvPr/>
        </p:nvPicPr>
        <p:blipFill>
          <a:blip r:embed="rId4"/>
          <a:stretch>
            <a:fillRect/>
          </a:stretch>
        </p:blipFill>
        <p:spPr>
          <a:xfrm>
            <a:off x="2946613" y="1676983"/>
            <a:ext cx="1088833" cy="1088833"/>
          </a:xfrm>
          <a:prstGeom prst="rect">
            <a:avLst/>
          </a:prstGeom>
        </p:spPr>
      </p:pic>
      <p:pic>
        <p:nvPicPr>
          <p:cNvPr id="12" name="Picture 11">
            <a:extLst>
              <a:ext uri="{FF2B5EF4-FFF2-40B4-BE49-F238E27FC236}">
                <a16:creationId xmlns="" xmlns:a16="http://schemas.microsoft.com/office/drawing/2014/main" id="{03825B2B-A04C-CE45-8BE1-ACED9541D42F}"/>
              </a:ext>
            </a:extLst>
          </p:cNvPr>
          <p:cNvPicPr>
            <a:picLocks noChangeAspect="1"/>
          </p:cNvPicPr>
          <p:nvPr/>
        </p:nvPicPr>
        <p:blipFill>
          <a:blip r:embed="rId5"/>
          <a:stretch>
            <a:fillRect/>
          </a:stretch>
        </p:blipFill>
        <p:spPr>
          <a:xfrm>
            <a:off x="2946613" y="4664771"/>
            <a:ext cx="1088833" cy="1088833"/>
          </a:xfrm>
          <a:prstGeom prst="rect">
            <a:avLst/>
          </a:prstGeom>
        </p:spPr>
      </p:pic>
    </p:spTree>
    <p:extLst>
      <p:ext uri="{BB962C8B-B14F-4D97-AF65-F5344CB8AC3E}">
        <p14:creationId xmlns:p14="http://schemas.microsoft.com/office/powerpoint/2010/main" val="2652220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98475" y="1723104"/>
            <a:ext cx="4244975" cy="4721811"/>
          </a:xfrm>
        </p:spPr>
        <p:txBody>
          <a:bodyPr/>
          <a:lstStyle/>
          <a:p>
            <a:r>
              <a:rPr lang="en-US" sz="1800" b="1" dirty="0">
                <a:solidFill>
                  <a:schemeClr val="accent1"/>
                </a:solidFill>
              </a:rPr>
              <a:t>Invitation Email Content:</a:t>
            </a:r>
          </a:p>
          <a:p>
            <a:r>
              <a:rPr lang="en-US" sz="1200" dirty="0"/>
              <a:t>Automating your travel and expense process in the cloud is a simple way to drive tangible change—and savings—in your organization today. It not only eliminates the need for inefficient manual data entry and processes —saving you and your employees valuable time—it allows you to: </a:t>
            </a:r>
          </a:p>
          <a:p>
            <a:pPr marL="219456" indent="-164592">
              <a:spcBef>
                <a:spcPts val="1200"/>
              </a:spcBef>
              <a:buSzPct val="130000"/>
              <a:buFont typeface="Arial" charset="0"/>
              <a:buChar char="•"/>
            </a:pPr>
            <a:r>
              <a:rPr lang="en-US" sz="1200" dirty="0"/>
              <a:t>Gain total visibility into T&amp;E spending, so you can deliver the kind of savings and control that drives real change in your company. </a:t>
            </a:r>
          </a:p>
          <a:p>
            <a:pPr marL="219456" lvl="0" indent="-164592">
              <a:spcBef>
                <a:spcPts val="1200"/>
              </a:spcBef>
              <a:buSzPct val="130000"/>
              <a:buFont typeface="Arial" charset="0"/>
              <a:buChar char="•"/>
            </a:pPr>
            <a:r>
              <a:rPr lang="en-US" sz="1200" dirty="0"/>
              <a:t>Drive efficiencies, reduce expenses, boost employee satisfaction and build a foundation for revenue growth. </a:t>
            </a:r>
          </a:p>
          <a:p>
            <a:pPr marL="219456" lvl="0" indent="-164592">
              <a:spcBef>
                <a:spcPts val="1200"/>
              </a:spcBef>
              <a:buSzPct val="130000"/>
              <a:buFont typeface="Arial" charset="0"/>
              <a:buChar char="•"/>
            </a:pPr>
            <a:r>
              <a:rPr lang="en-US" sz="1200" dirty="0"/>
              <a:t>Provide a single and clear view of risk, plus tools to handle tax and regulatory issues, and all the data to manage your duty of care. </a:t>
            </a:r>
          </a:p>
          <a:p>
            <a:r>
              <a:rPr lang="en-US" sz="1200" dirty="0"/>
              <a:t>Join us for a discussion at ______________ (details and/or link), and we’ll offer the insights and information to put these ideas to work. </a:t>
            </a:r>
          </a:p>
        </p:txBody>
      </p:sp>
      <p:sp>
        <p:nvSpPr>
          <p:cNvPr id="3" name="Title 2"/>
          <p:cNvSpPr>
            <a:spLocks noGrp="1"/>
          </p:cNvSpPr>
          <p:nvPr>
            <p:ph type="title"/>
          </p:nvPr>
        </p:nvSpPr>
        <p:spPr>
          <a:xfrm>
            <a:off x="1652337" y="723899"/>
            <a:ext cx="10042776" cy="381000"/>
          </a:xfrm>
        </p:spPr>
        <p:txBody>
          <a:bodyPr/>
          <a:lstStyle/>
          <a:p>
            <a:r>
              <a:rPr lang="en-US" dirty="0"/>
              <a:t>Pre-Event Communications</a:t>
            </a:r>
          </a:p>
        </p:txBody>
      </p:sp>
      <p:sp>
        <p:nvSpPr>
          <p:cNvPr id="4" name="Text Placeholder 1"/>
          <p:cNvSpPr txBox="1">
            <a:spLocks/>
          </p:cNvSpPr>
          <p:nvPr/>
        </p:nvSpPr>
        <p:spPr bwMode="gray">
          <a:xfrm>
            <a:off x="6028991" y="1723104"/>
            <a:ext cx="5666122" cy="4721811"/>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800" b="1" dirty="0">
                <a:solidFill>
                  <a:schemeClr val="accent1"/>
                </a:solidFill>
              </a:rPr>
              <a:t>Invitation Tweets</a:t>
            </a:r>
          </a:p>
          <a:p>
            <a:r>
              <a:rPr lang="en-US" sz="1200" dirty="0"/>
              <a:t>Let’s talk about bringing total visibility to T&amp;E and closing gaps in your spending data. Then let’s actually do it. Join us at ______________URL.</a:t>
            </a:r>
          </a:p>
          <a:p>
            <a:pPr>
              <a:spcBef>
                <a:spcPts val="2400"/>
              </a:spcBef>
            </a:pPr>
            <a:r>
              <a:rPr lang="en-US" sz="1200" dirty="0"/>
              <a:t>Do you want a seat at the table, or do you want to turn the tables? Join us for a talk about total T&amp;E visibility and driving real savings. _____________URL. </a:t>
            </a:r>
          </a:p>
          <a:p>
            <a:pPr>
              <a:spcBef>
                <a:spcPts val="2400"/>
              </a:spcBef>
            </a:pPr>
            <a:r>
              <a:rPr lang="en-US" sz="1200" dirty="0"/>
              <a:t>It’s revolution without disruption: Automating T&amp;E saves time, cut costs, drives productivity and shows you all of your spend. Join us at ______________URL. </a:t>
            </a:r>
          </a:p>
          <a:p>
            <a:pPr>
              <a:spcBef>
                <a:spcPts val="2400"/>
              </a:spcBef>
            </a:pPr>
            <a:r>
              <a:rPr lang="en-US" sz="1200" dirty="0"/>
              <a:t>We’re not just talking about T&amp;E in the cloud, we’re talking about the everyday efficiencies you’ll see from automation. Join us at _____________URL. </a:t>
            </a:r>
          </a:p>
          <a:p>
            <a:pPr>
              <a:spcBef>
                <a:spcPts val="2400"/>
              </a:spcBef>
            </a:pPr>
            <a:r>
              <a:rPr lang="en-US" sz="1200" dirty="0"/>
              <a:t>What’s the risk of ignoring risk? Companies like yours typically lose 5% of revenue to fraud. We’re talking about stopping it. Join us at ______________URL. </a:t>
            </a:r>
          </a:p>
          <a:p>
            <a:pPr>
              <a:spcBef>
                <a:spcPts val="2400"/>
              </a:spcBef>
            </a:pPr>
            <a:r>
              <a:rPr lang="en-US" sz="1200" dirty="0"/>
              <a:t>Take T&amp;E in the cloud to eliminate costly mistakes, improve compliance and duty of care, and easily audit expenses. Join the discussion at ______________URL. </a:t>
            </a:r>
          </a:p>
          <a:p>
            <a:endParaRPr lang="en-US" sz="1200" dirty="0"/>
          </a:p>
        </p:txBody>
      </p:sp>
      <p:pic>
        <p:nvPicPr>
          <p:cNvPr id="5" name="Picture 4">
            <a:extLst>
              <a:ext uri="{FF2B5EF4-FFF2-40B4-BE49-F238E27FC236}">
                <a16:creationId xmlns="" xmlns:a16="http://schemas.microsoft.com/office/drawing/2014/main" id="{E85E971B-8F7E-C342-9DBD-F193F978AF00}"/>
              </a:ext>
            </a:extLst>
          </p:cNvPr>
          <p:cNvPicPr>
            <a:picLocks noChangeAspect="1"/>
          </p:cNvPicPr>
          <p:nvPr/>
        </p:nvPicPr>
        <p:blipFill>
          <a:blip r:embed="rId3"/>
          <a:stretch>
            <a:fillRect/>
          </a:stretch>
        </p:blipFill>
        <p:spPr>
          <a:xfrm>
            <a:off x="379300" y="369983"/>
            <a:ext cx="1088833" cy="1088833"/>
          </a:xfrm>
          <a:prstGeom prst="rect">
            <a:avLst/>
          </a:prstGeom>
        </p:spPr>
      </p:pic>
      <p:grpSp>
        <p:nvGrpSpPr>
          <p:cNvPr id="12" name="Group 11">
            <a:extLst>
              <a:ext uri="{FF2B5EF4-FFF2-40B4-BE49-F238E27FC236}">
                <a16:creationId xmlns="" xmlns:a16="http://schemas.microsoft.com/office/drawing/2014/main" id="{A00AF2EF-2978-1940-B082-4F33D53F9B66}"/>
              </a:ext>
            </a:extLst>
          </p:cNvPr>
          <p:cNvGrpSpPr/>
          <p:nvPr/>
        </p:nvGrpSpPr>
        <p:grpSpPr>
          <a:xfrm>
            <a:off x="6028991" y="2751221"/>
            <a:ext cx="5666122" cy="2662989"/>
            <a:chOff x="6028991" y="2751221"/>
            <a:chExt cx="5505283" cy="2662989"/>
          </a:xfrm>
        </p:grpSpPr>
        <p:cxnSp>
          <p:nvCxnSpPr>
            <p:cNvPr id="7" name="Straight Connector 6">
              <a:extLst>
                <a:ext uri="{FF2B5EF4-FFF2-40B4-BE49-F238E27FC236}">
                  <a16:creationId xmlns="" xmlns:a16="http://schemas.microsoft.com/office/drawing/2014/main" id="{BE8769CA-1C21-004A-8DFC-3B56144E4A43}"/>
                </a:ext>
              </a:extLst>
            </p:cNvPr>
            <p:cNvCxnSpPr/>
            <p:nvPr/>
          </p:nvCxnSpPr>
          <p:spPr>
            <a:xfrm>
              <a:off x="6028991" y="2751221"/>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B1C682BF-46FC-5A4C-9632-3117B406A567}"/>
                </a:ext>
              </a:extLst>
            </p:cNvPr>
            <p:cNvCxnSpPr/>
            <p:nvPr/>
          </p:nvCxnSpPr>
          <p:spPr>
            <a:xfrm>
              <a:off x="6028991" y="3416968"/>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 xmlns:a16="http://schemas.microsoft.com/office/drawing/2014/main" id="{CC9C8C6D-7DDF-3D47-ACED-0098EC36A042}"/>
                </a:ext>
              </a:extLst>
            </p:cNvPr>
            <p:cNvCxnSpPr/>
            <p:nvPr/>
          </p:nvCxnSpPr>
          <p:spPr>
            <a:xfrm>
              <a:off x="6028991" y="4082715"/>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FF492E4E-B59B-B84B-9956-E166019033FD}"/>
                </a:ext>
              </a:extLst>
            </p:cNvPr>
            <p:cNvCxnSpPr/>
            <p:nvPr/>
          </p:nvCxnSpPr>
          <p:spPr>
            <a:xfrm>
              <a:off x="6028991" y="4748462"/>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a16="http://schemas.microsoft.com/office/drawing/2014/main" id="{3F93AD36-45B6-A544-96F0-77EE2E4BA21E}"/>
                </a:ext>
              </a:extLst>
            </p:cNvPr>
            <p:cNvCxnSpPr/>
            <p:nvPr/>
          </p:nvCxnSpPr>
          <p:spPr>
            <a:xfrm>
              <a:off x="6028991" y="5414210"/>
              <a:ext cx="550528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4" name="Straight Connector 13">
            <a:extLst>
              <a:ext uri="{FF2B5EF4-FFF2-40B4-BE49-F238E27FC236}">
                <a16:creationId xmlns="" xmlns:a16="http://schemas.microsoft.com/office/drawing/2014/main" id="{E9317FA7-4A13-0441-A6D6-E5F6500743D6}"/>
              </a:ext>
            </a:extLst>
          </p:cNvPr>
          <p:cNvCxnSpPr/>
          <p:nvPr/>
        </p:nvCxnSpPr>
        <p:spPr>
          <a:xfrm>
            <a:off x="5350042" y="1723104"/>
            <a:ext cx="0" cy="4260601"/>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371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7174"/>
            <a:ext cx="10305085" cy="381000"/>
          </a:xfrm>
        </p:spPr>
        <p:txBody>
          <a:bodyPr/>
          <a:lstStyle/>
          <a:p>
            <a:r>
              <a:rPr lang="en-US" dirty="0"/>
              <a:t>At-Event Communications</a:t>
            </a:r>
          </a:p>
        </p:txBody>
      </p:sp>
      <p:sp>
        <p:nvSpPr>
          <p:cNvPr id="9" name="Text Placeholder 1"/>
          <p:cNvSpPr>
            <a:spLocks noGrp="1"/>
          </p:cNvSpPr>
          <p:nvPr>
            <p:ph type="body" sz="quarter" idx="10"/>
          </p:nvPr>
        </p:nvSpPr>
        <p:spPr>
          <a:xfrm>
            <a:off x="496628" y="2269771"/>
            <a:ext cx="9385309" cy="3497850"/>
          </a:xfrm>
        </p:spPr>
        <p:txBody>
          <a:bodyPr/>
          <a:lstStyle/>
          <a:p>
            <a:r>
              <a:rPr lang="en-US" sz="1500" b="1" dirty="0"/>
              <a:t>Automating your travel and expense process in the cloud is a simple way to drive tangible change—and savings—in your organization today. In this session, you’ll see how taking T&amp;E to the cloud has allowed organizations like yours to:</a:t>
            </a:r>
          </a:p>
          <a:p>
            <a:pPr marL="219456" indent="-168275">
              <a:buSzPct val="130000"/>
              <a:buFont typeface="Arial" charset="0"/>
              <a:buChar char="•"/>
            </a:pPr>
            <a:r>
              <a:rPr lang="en-US" sz="1500" dirty="0"/>
              <a:t>Eliminate the need for inefficient manual data entry and processes—saving you and your employees valuable time.</a:t>
            </a:r>
          </a:p>
          <a:p>
            <a:pPr marL="219456" indent="-168275">
              <a:buSzPct val="130000"/>
              <a:buFont typeface="Arial" charset="0"/>
              <a:buChar char="•"/>
            </a:pPr>
            <a:r>
              <a:rPr lang="en-US" sz="1500" dirty="0"/>
              <a:t>Gain total visibility into T&amp;E spending, so you can deliver the kind of savings and control that drives real change in your company. </a:t>
            </a:r>
          </a:p>
          <a:p>
            <a:pPr marL="219456" lvl="0" indent="-168275">
              <a:buSzPct val="130000"/>
              <a:buFont typeface="Arial" charset="0"/>
              <a:buChar char="•"/>
            </a:pPr>
            <a:r>
              <a:rPr lang="en-US" sz="1500" dirty="0"/>
              <a:t>Drive efficiencies, reduce expenses, boost employee satisfaction and build a foundation for revenue growth. </a:t>
            </a:r>
          </a:p>
          <a:p>
            <a:pPr marL="219456" lvl="0" indent="-168275">
              <a:buSzPct val="130000"/>
              <a:buFont typeface="Arial" charset="0"/>
              <a:buChar char="•"/>
            </a:pPr>
            <a:r>
              <a:rPr lang="en-US" sz="1500" dirty="0"/>
              <a:t>Provide a single and clear view of risk, plus tools to handle tax and regulatory issues, and all the data to manage your duty of care. </a:t>
            </a:r>
          </a:p>
        </p:txBody>
      </p:sp>
      <p:pic>
        <p:nvPicPr>
          <p:cNvPr id="10" name="Picture 9">
            <a:extLst>
              <a:ext uri="{FF2B5EF4-FFF2-40B4-BE49-F238E27FC236}">
                <a16:creationId xmlns="" xmlns:a16="http://schemas.microsoft.com/office/drawing/2014/main" id="{1F95B7E3-55CE-1C40-9273-02F5B48FAF7D}"/>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1" name="TextBox 10">
            <a:extLst>
              <a:ext uri="{FF2B5EF4-FFF2-40B4-BE49-F238E27FC236}">
                <a16:creationId xmlns="" xmlns:a16="http://schemas.microsoft.com/office/drawing/2014/main" id="{1B365E68-CE58-584D-8522-D39D4FD96458}"/>
              </a:ext>
            </a:extLst>
          </p:cNvPr>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2" name="TextBox 11">
            <a:extLst>
              <a:ext uri="{FF2B5EF4-FFF2-40B4-BE49-F238E27FC236}">
                <a16:creationId xmlns="" xmlns:a16="http://schemas.microsoft.com/office/drawing/2014/main" id="{22C5B800-1325-CB47-A038-2D995E039A23}"/>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3" name="TextBox 12">
            <a:extLst>
              <a:ext uri="{FF2B5EF4-FFF2-40B4-BE49-F238E27FC236}">
                <a16:creationId xmlns="" xmlns:a16="http://schemas.microsoft.com/office/drawing/2014/main" id="{572F9654-A163-BF46-853B-A32F6102596E}"/>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4" name="Straight Connector 13">
            <a:extLst>
              <a:ext uri="{FF2B5EF4-FFF2-40B4-BE49-F238E27FC236}">
                <a16:creationId xmlns="" xmlns:a16="http://schemas.microsoft.com/office/drawing/2014/main" id="{80A77B1A-9BC5-504A-AFDA-B3520BAEFD0D}"/>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9860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7174"/>
            <a:ext cx="10305085" cy="381000"/>
          </a:xfrm>
        </p:spPr>
        <p:txBody>
          <a:bodyPr/>
          <a:lstStyle/>
          <a:p>
            <a:r>
              <a:rPr lang="en-US" dirty="0"/>
              <a:t>At-Event Communications</a:t>
            </a:r>
          </a:p>
        </p:txBody>
      </p:sp>
      <p:sp>
        <p:nvSpPr>
          <p:cNvPr id="13" name="Text Placeholder 1"/>
          <p:cNvSpPr>
            <a:spLocks noGrp="1"/>
          </p:cNvSpPr>
          <p:nvPr>
            <p:ph type="body" sz="quarter" idx="10"/>
          </p:nvPr>
        </p:nvSpPr>
        <p:spPr>
          <a:xfrm>
            <a:off x="496629" y="2168805"/>
            <a:ext cx="2922846" cy="3497850"/>
          </a:xfrm>
        </p:spPr>
        <p:txBody>
          <a:bodyPr/>
          <a:lstStyle/>
          <a:p>
            <a:r>
              <a:rPr lang="en-US" sz="1600" dirty="0"/>
              <a:t>Use this presentation to deliver the T&amp;E and SAP Concur story at finance-focused events—it provides an introduction to the issues organizations face when tackling this category spending and introduces how the SAP Concur solution offers a unique approach to the problem.</a:t>
            </a:r>
          </a:p>
        </p:txBody>
      </p:sp>
      <p:pic>
        <p:nvPicPr>
          <p:cNvPr id="14" name="Picture 13">
            <a:extLst>
              <a:ext uri="{FF2B5EF4-FFF2-40B4-BE49-F238E27FC236}">
                <a16:creationId xmlns="" xmlns:a16="http://schemas.microsoft.com/office/drawing/2014/main" id="{4AB14FB4-5CD0-E84E-992A-A057C3E8205D}"/>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5" name="TextBox 14">
            <a:extLst>
              <a:ext uri="{FF2B5EF4-FFF2-40B4-BE49-F238E27FC236}">
                <a16:creationId xmlns="" xmlns:a16="http://schemas.microsoft.com/office/drawing/2014/main" id="{5D509304-97DD-BF4C-97F5-2A3D28BD2A87}"/>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6" name="TextBox 15">
            <a:extLst>
              <a:ext uri="{FF2B5EF4-FFF2-40B4-BE49-F238E27FC236}">
                <a16:creationId xmlns="" xmlns:a16="http://schemas.microsoft.com/office/drawing/2014/main" id="{ECF99655-F433-F243-951E-2CEEBBB54FBC}"/>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7" name="TextBox 16">
            <a:extLst>
              <a:ext uri="{FF2B5EF4-FFF2-40B4-BE49-F238E27FC236}">
                <a16:creationId xmlns="" xmlns:a16="http://schemas.microsoft.com/office/drawing/2014/main" id="{A1F67114-CC40-BC47-82B8-44997837381B}"/>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8" name="Straight Connector 17">
            <a:extLst>
              <a:ext uri="{FF2B5EF4-FFF2-40B4-BE49-F238E27FC236}">
                <a16:creationId xmlns="" xmlns:a16="http://schemas.microsoft.com/office/drawing/2014/main" id="{C303015F-D7E1-024F-BCBA-6F4453EFFE94}"/>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 xmlns:a16="http://schemas.microsoft.com/office/drawing/2014/main" id="{3F305354-4CEF-174D-8F79-DD82D628BB14}"/>
              </a:ext>
            </a:extLst>
          </p:cNvPr>
          <p:cNvSpPr txBox="1"/>
          <p:nvPr/>
        </p:nvSpPr>
        <p:spPr>
          <a:xfrm>
            <a:off x="6082207" y="3071125"/>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sp>
        <p:nvSpPr>
          <p:cNvPr id="22" name="TextBox 21">
            <a:extLst>
              <a:ext uri="{FF2B5EF4-FFF2-40B4-BE49-F238E27FC236}">
                <a16:creationId xmlns="" xmlns:a16="http://schemas.microsoft.com/office/drawing/2014/main" id="{949318FA-A725-6F40-86D3-691719269826}"/>
              </a:ext>
            </a:extLst>
          </p:cNvPr>
          <p:cNvSpPr txBox="1"/>
          <p:nvPr/>
        </p:nvSpPr>
        <p:spPr>
          <a:xfrm>
            <a:off x="9290628" y="3071125"/>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sp>
        <p:nvSpPr>
          <p:cNvPr id="23" name="TextBox 22">
            <a:extLst>
              <a:ext uri="{FF2B5EF4-FFF2-40B4-BE49-F238E27FC236}">
                <a16:creationId xmlns="" xmlns:a16="http://schemas.microsoft.com/office/drawing/2014/main" id="{72EADA74-7111-E345-8F98-1FF299D24A52}"/>
              </a:ext>
            </a:extLst>
          </p:cNvPr>
          <p:cNvSpPr txBox="1"/>
          <p:nvPr/>
        </p:nvSpPr>
        <p:spPr>
          <a:xfrm>
            <a:off x="6082207" y="4875862"/>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sp>
        <p:nvSpPr>
          <p:cNvPr id="24" name="TextBox 23">
            <a:extLst>
              <a:ext uri="{FF2B5EF4-FFF2-40B4-BE49-F238E27FC236}">
                <a16:creationId xmlns="" xmlns:a16="http://schemas.microsoft.com/office/drawing/2014/main" id="{8943F716-85DF-8D47-8AFD-FB22ABE940C7}"/>
              </a:ext>
            </a:extLst>
          </p:cNvPr>
          <p:cNvSpPr txBox="1"/>
          <p:nvPr/>
        </p:nvSpPr>
        <p:spPr>
          <a:xfrm>
            <a:off x="9290628" y="4875862"/>
            <a:ext cx="1038746" cy="276999"/>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800" kern="0" dirty="0">
                <a:solidFill>
                  <a:schemeClr val="bg1"/>
                </a:solidFill>
                <a:ea typeface="Arial Unicode MS" pitchFamily="34" charset="-128"/>
                <a:cs typeface="Arial Unicode MS" pitchFamily="34" charset="-128"/>
              </a:rPr>
              <a:t>TBD Slide</a:t>
            </a:r>
          </a:p>
        </p:txBody>
      </p:sp>
      <p:pic>
        <p:nvPicPr>
          <p:cNvPr id="6" name="Picture 5">
            <a:extLst>
              <a:ext uri="{FF2B5EF4-FFF2-40B4-BE49-F238E27FC236}">
                <a16:creationId xmlns="" xmlns:a16="http://schemas.microsoft.com/office/drawing/2014/main" id="{E8841C0B-B8DB-DE4B-BA66-E6E6123CCFA9}"/>
              </a:ext>
            </a:extLst>
          </p:cNvPr>
          <p:cNvPicPr>
            <a:picLocks noChangeAspect="1"/>
          </p:cNvPicPr>
          <p:nvPr/>
        </p:nvPicPr>
        <p:blipFill>
          <a:blip r:embed="rId4"/>
          <a:stretch>
            <a:fillRect/>
          </a:stretch>
        </p:blipFill>
        <p:spPr>
          <a:xfrm>
            <a:off x="3802389" y="2168805"/>
            <a:ext cx="3530936" cy="1986151"/>
          </a:xfrm>
          <a:prstGeom prst="rect">
            <a:avLst/>
          </a:prstGeom>
          <a:ln>
            <a:solidFill>
              <a:schemeClr val="bg2"/>
            </a:solidFill>
          </a:ln>
          <a:effectLst>
            <a:outerShdw blurRad="50800" dist="38100" dir="2700000" algn="tl" rotWithShape="0">
              <a:prstClr val="black">
                <a:alpha val="40000"/>
              </a:prstClr>
            </a:outerShdw>
          </a:effectLst>
        </p:spPr>
      </p:pic>
      <p:pic>
        <p:nvPicPr>
          <p:cNvPr id="8" name="Picture 7">
            <a:extLst>
              <a:ext uri="{FF2B5EF4-FFF2-40B4-BE49-F238E27FC236}">
                <a16:creationId xmlns="" xmlns:a16="http://schemas.microsoft.com/office/drawing/2014/main" id="{4485297F-F56B-614C-BAE4-47B2C8EFE5B0}"/>
              </a:ext>
            </a:extLst>
          </p:cNvPr>
          <p:cNvPicPr>
            <a:picLocks noChangeAspect="1"/>
          </p:cNvPicPr>
          <p:nvPr/>
        </p:nvPicPr>
        <p:blipFill>
          <a:blip r:embed="rId5"/>
          <a:stretch>
            <a:fillRect/>
          </a:stretch>
        </p:blipFill>
        <p:spPr>
          <a:xfrm>
            <a:off x="7532891" y="2168805"/>
            <a:ext cx="3530935" cy="1986151"/>
          </a:xfrm>
          <a:prstGeom prst="rect">
            <a:avLst/>
          </a:prstGeom>
          <a:ln>
            <a:solidFill>
              <a:schemeClr val="bg2"/>
            </a:solidFill>
          </a:ln>
          <a:effectLst>
            <a:outerShdw blurRad="50800" dist="38100" dir="2700000" algn="tl" rotWithShape="0">
              <a:prstClr val="black">
                <a:alpha val="40000"/>
              </a:prstClr>
            </a:outerShdw>
          </a:effectLst>
        </p:spPr>
      </p:pic>
      <p:pic>
        <p:nvPicPr>
          <p:cNvPr id="11" name="Picture 10">
            <a:extLst>
              <a:ext uri="{FF2B5EF4-FFF2-40B4-BE49-F238E27FC236}">
                <a16:creationId xmlns="" xmlns:a16="http://schemas.microsoft.com/office/drawing/2014/main" id="{87107666-A5C5-694C-8ED1-0B87A23D8EBF}"/>
              </a:ext>
            </a:extLst>
          </p:cNvPr>
          <p:cNvPicPr>
            <a:picLocks noChangeAspect="1"/>
          </p:cNvPicPr>
          <p:nvPr/>
        </p:nvPicPr>
        <p:blipFill>
          <a:blip r:embed="rId6"/>
          <a:stretch>
            <a:fillRect/>
          </a:stretch>
        </p:blipFill>
        <p:spPr>
          <a:xfrm>
            <a:off x="7530183" y="4338210"/>
            <a:ext cx="3530936" cy="1986152"/>
          </a:xfrm>
          <a:prstGeom prst="rect">
            <a:avLst/>
          </a:prstGeom>
          <a:ln>
            <a:solidFill>
              <a:schemeClr val="bg2"/>
            </a:solidFill>
          </a:ln>
          <a:effectLst>
            <a:outerShdw blurRad="50800" dist="38100" dir="2700000" algn="tl" rotWithShape="0">
              <a:prstClr val="black">
                <a:alpha val="40000"/>
              </a:prstClr>
            </a:outerShdw>
          </a:effectLst>
        </p:spPr>
      </p:pic>
      <p:pic>
        <p:nvPicPr>
          <p:cNvPr id="25" name="Picture 24">
            <a:extLst>
              <a:ext uri="{FF2B5EF4-FFF2-40B4-BE49-F238E27FC236}">
                <a16:creationId xmlns="" xmlns:a16="http://schemas.microsoft.com/office/drawing/2014/main" id="{F0969920-9A78-4D48-9AF2-796CF189400F}"/>
              </a:ext>
            </a:extLst>
          </p:cNvPr>
          <p:cNvPicPr>
            <a:picLocks noChangeAspect="1"/>
          </p:cNvPicPr>
          <p:nvPr/>
        </p:nvPicPr>
        <p:blipFill>
          <a:blip r:embed="rId7"/>
          <a:stretch>
            <a:fillRect/>
          </a:stretch>
        </p:blipFill>
        <p:spPr>
          <a:xfrm>
            <a:off x="3802388" y="4338210"/>
            <a:ext cx="3530937" cy="1986152"/>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426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3579"/>
            <a:ext cx="10305085" cy="381000"/>
          </a:xfrm>
        </p:spPr>
        <p:txBody>
          <a:bodyPr/>
          <a:lstStyle/>
          <a:p>
            <a:r>
              <a:rPr lang="en-US" dirty="0"/>
              <a:t>At-Event Communications</a:t>
            </a:r>
          </a:p>
        </p:txBody>
      </p:sp>
      <p:pic>
        <p:nvPicPr>
          <p:cNvPr id="9" name="Picture 8">
            <a:extLst>
              <a:ext uri="{FF2B5EF4-FFF2-40B4-BE49-F238E27FC236}">
                <a16:creationId xmlns="" xmlns:a16="http://schemas.microsoft.com/office/drawing/2014/main" id="{FC118E03-5620-BF4E-9610-C27D7818204C}"/>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0" name="TextBox 9">
            <a:extLst>
              <a:ext uri="{FF2B5EF4-FFF2-40B4-BE49-F238E27FC236}">
                <a16:creationId xmlns="" xmlns:a16="http://schemas.microsoft.com/office/drawing/2014/main" id="{B19FE135-77A0-9D46-ACD5-BA08C68B669D}"/>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1" name="TextBox 10">
            <a:extLst>
              <a:ext uri="{FF2B5EF4-FFF2-40B4-BE49-F238E27FC236}">
                <a16:creationId xmlns="" xmlns:a16="http://schemas.microsoft.com/office/drawing/2014/main" id="{57319D3F-5C64-704B-88D6-83ED9FF151EB}"/>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5" name="TextBox 14">
            <a:extLst>
              <a:ext uri="{FF2B5EF4-FFF2-40B4-BE49-F238E27FC236}">
                <a16:creationId xmlns="" xmlns:a16="http://schemas.microsoft.com/office/drawing/2014/main" id="{EFCE83F1-901C-264D-9842-F7616E23EDB8}"/>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6" name="Straight Connector 15">
            <a:extLst>
              <a:ext uri="{FF2B5EF4-FFF2-40B4-BE49-F238E27FC236}">
                <a16:creationId xmlns="" xmlns:a16="http://schemas.microsoft.com/office/drawing/2014/main" id="{812BD6B7-7F6D-FE49-B979-6DA7C3F57FF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 Placeholder 1">
            <a:extLst>
              <a:ext uri="{FF2B5EF4-FFF2-40B4-BE49-F238E27FC236}">
                <a16:creationId xmlns="" xmlns:a16="http://schemas.microsoft.com/office/drawing/2014/main" id="{2D8020DD-1064-0645-9837-66BE18AB5D1E}"/>
              </a:ext>
            </a:extLst>
          </p:cNvPr>
          <p:cNvSpPr txBox="1">
            <a:spLocks/>
          </p:cNvSpPr>
          <p:nvPr/>
        </p:nvSpPr>
        <p:spPr bwMode="gray">
          <a:xfrm>
            <a:off x="496629" y="2378921"/>
            <a:ext cx="2995371" cy="3497850"/>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dirty="0"/>
              <a:t>Booth backdrop options are available with and without customizable copy sections.</a:t>
            </a:r>
          </a:p>
        </p:txBody>
      </p:sp>
      <p:grpSp>
        <p:nvGrpSpPr>
          <p:cNvPr id="2" name="Group 1"/>
          <p:cNvGrpSpPr/>
          <p:nvPr/>
        </p:nvGrpSpPr>
        <p:grpSpPr>
          <a:xfrm>
            <a:off x="3074546" y="2191758"/>
            <a:ext cx="5679876" cy="3327626"/>
            <a:chOff x="668841" y="712673"/>
            <a:chExt cx="9771076" cy="5694634"/>
          </a:xfrm>
        </p:grpSpPr>
        <p:pic>
          <p:nvPicPr>
            <p:cNvPr id="21" name="Picture 20">
              <a:extLst>
                <a:ext uri="{FF2B5EF4-FFF2-40B4-BE49-F238E27FC236}">
                  <a16:creationId xmlns="" xmlns:a16="http://schemas.microsoft.com/office/drawing/2014/main" id="{8030079B-0D76-443F-B908-77FDDD1161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20912" y="712673"/>
              <a:ext cx="5974829" cy="4517132"/>
            </a:xfrm>
            <a:prstGeom prst="rect">
              <a:avLst/>
            </a:prstGeom>
            <a:ln>
              <a:solidFill>
                <a:schemeClr val="tx1"/>
              </a:solidFill>
            </a:ln>
          </p:spPr>
        </p:pic>
        <p:sp>
          <p:nvSpPr>
            <p:cNvPr id="22" name="Rectangle 1">
              <a:extLst>
                <a:ext uri="{FF2B5EF4-FFF2-40B4-BE49-F238E27FC236}">
                  <a16:creationId xmlns="" xmlns:a16="http://schemas.microsoft.com/office/drawing/2014/main" id="{DDFF2B50-1B86-4F95-AC22-BD080A09E1CA}"/>
                </a:ext>
              </a:extLst>
            </p:cNvPr>
            <p:cNvSpPr/>
            <p:nvPr/>
          </p:nvSpPr>
          <p:spPr bwMode="gray">
            <a:xfrm>
              <a:off x="668841" y="5229809"/>
              <a:ext cx="8727572" cy="1177498"/>
            </a:xfrm>
            <a:custGeom>
              <a:avLst/>
              <a:gdLst>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6098672"/>
                <a:gd name="connsiteY0" fmla="*/ 28575 h 2191912"/>
                <a:gd name="connsiteX1" fmla="*/ 6098672 w 6098672"/>
                <a:gd name="connsiteY1" fmla="*/ 0 h 2191912"/>
                <a:gd name="connsiteX2" fmla="*/ 4427034 w 6098672"/>
                <a:gd name="connsiteY2" fmla="*/ 2191912 h 2191912"/>
                <a:gd name="connsiteX3" fmla="*/ 0 w 6098672"/>
                <a:gd name="connsiteY3" fmla="*/ 2191912 h 2191912"/>
                <a:gd name="connsiteX4" fmla="*/ 0 w 6098672"/>
                <a:gd name="connsiteY4" fmla="*/ 28575 h 2191912"/>
                <a:gd name="connsiteX0" fmla="*/ 0 w 6012947"/>
                <a:gd name="connsiteY0" fmla="*/ 28575 h 2191912"/>
                <a:gd name="connsiteX1" fmla="*/ 6012947 w 6012947"/>
                <a:gd name="connsiteY1" fmla="*/ 0 h 2191912"/>
                <a:gd name="connsiteX2" fmla="*/ 4427034 w 6012947"/>
                <a:gd name="connsiteY2" fmla="*/ 2191912 h 2191912"/>
                <a:gd name="connsiteX3" fmla="*/ 0 w 6012947"/>
                <a:gd name="connsiteY3" fmla="*/ 2191912 h 2191912"/>
                <a:gd name="connsiteX4" fmla="*/ 0 w 6012947"/>
                <a:gd name="connsiteY4" fmla="*/ 28575 h 2191912"/>
                <a:gd name="connsiteX0" fmla="*/ 0 w 6012947"/>
                <a:gd name="connsiteY0" fmla="*/ 28575 h 2191912"/>
                <a:gd name="connsiteX1" fmla="*/ 6012947 w 6012947"/>
                <a:gd name="connsiteY1" fmla="*/ 0 h 2191912"/>
                <a:gd name="connsiteX2" fmla="*/ 4398459 w 6012947"/>
                <a:gd name="connsiteY2" fmla="*/ 1348949 h 2191912"/>
                <a:gd name="connsiteX3" fmla="*/ 0 w 6012947"/>
                <a:gd name="connsiteY3" fmla="*/ 2191912 h 2191912"/>
                <a:gd name="connsiteX4" fmla="*/ 0 w 6012947"/>
                <a:gd name="connsiteY4" fmla="*/ 28575 h 2191912"/>
                <a:gd name="connsiteX0" fmla="*/ 1485900 w 7498847"/>
                <a:gd name="connsiteY0" fmla="*/ 28575 h 1363237"/>
                <a:gd name="connsiteX1" fmla="*/ 7498847 w 7498847"/>
                <a:gd name="connsiteY1" fmla="*/ 0 h 1363237"/>
                <a:gd name="connsiteX2" fmla="*/ 5884359 w 7498847"/>
                <a:gd name="connsiteY2" fmla="*/ 1348949 h 1363237"/>
                <a:gd name="connsiteX3" fmla="*/ 0 w 7498847"/>
                <a:gd name="connsiteY3" fmla="*/ 1363237 h 1363237"/>
                <a:gd name="connsiteX4" fmla="*/ 1485900 w 7498847"/>
                <a:gd name="connsiteY4" fmla="*/ 28575 h 1363237"/>
                <a:gd name="connsiteX0" fmla="*/ 2071688 w 8084635"/>
                <a:gd name="connsiteY0" fmla="*/ 28575 h 1348949"/>
                <a:gd name="connsiteX1" fmla="*/ 8084635 w 8084635"/>
                <a:gd name="connsiteY1" fmla="*/ 0 h 1348949"/>
                <a:gd name="connsiteX2" fmla="*/ 6470147 w 8084635"/>
                <a:gd name="connsiteY2" fmla="*/ 1348949 h 1348949"/>
                <a:gd name="connsiteX3" fmla="*/ 0 w 8084635"/>
                <a:gd name="connsiteY3" fmla="*/ 1348949 h 1348949"/>
                <a:gd name="connsiteX4" fmla="*/ 2071688 w 8084635"/>
                <a:gd name="connsiteY4" fmla="*/ 28575 h 1348949"/>
                <a:gd name="connsiteX0" fmla="*/ 2071688 w 8084635"/>
                <a:gd name="connsiteY0" fmla="*/ 28575 h 1363236"/>
                <a:gd name="connsiteX1" fmla="*/ 8084635 w 8084635"/>
                <a:gd name="connsiteY1" fmla="*/ 0 h 1363236"/>
                <a:gd name="connsiteX2" fmla="*/ 6384422 w 8084635"/>
                <a:gd name="connsiteY2" fmla="*/ 1363236 h 1363236"/>
                <a:gd name="connsiteX3" fmla="*/ 0 w 8084635"/>
                <a:gd name="connsiteY3" fmla="*/ 1348949 h 1363236"/>
                <a:gd name="connsiteX4" fmla="*/ 2071688 w 8084635"/>
                <a:gd name="connsiteY4" fmla="*/ 28575 h 1363236"/>
                <a:gd name="connsiteX0" fmla="*/ 2500313 w 8513260"/>
                <a:gd name="connsiteY0" fmla="*/ 28575 h 1363236"/>
                <a:gd name="connsiteX1" fmla="*/ 8513260 w 8513260"/>
                <a:gd name="connsiteY1" fmla="*/ 0 h 1363236"/>
                <a:gd name="connsiteX2" fmla="*/ 6813047 w 8513260"/>
                <a:gd name="connsiteY2" fmla="*/ 1363236 h 1363236"/>
                <a:gd name="connsiteX3" fmla="*/ 0 w 8513260"/>
                <a:gd name="connsiteY3" fmla="*/ 1134636 h 1363236"/>
                <a:gd name="connsiteX4" fmla="*/ 2500313 w 8513260"/>
                <a:gd name="connsiteY4" fmla="*/ 28575 h 1363236"/>
                <a:gd name="connsiteX0" fmla="*/ 2500313 w 8513260"/>
                <a:gd name="connsiteY0" fmla="*/ 28575 h 1177498"/>
                <a:gd name="connsiteX1" fmla="*/ 8513260 w 8513260"/>
                <a:gd name="connsiteY1" fmla="*/ 0 h 1177498"/>
                <a:gd name="connsiteX2" fmla="*/ 6541585 w 8513260"/>
                <a:gd name="connsiteY2" fmla="*/ 1177498 h 1177498"/>
                <a:gd name="connsiteX3" fmla="*/ 0 w 8513260"/>
                <a:gd name="connsiteY3" fmla="*/ 1134636 h 1177498"/>
                <a:gd name="connsiteX4" fmla="*/ 2500313 w 8513260"/>
                <a:gd name="connsiteY4" fmla="*/ 28575 h 1177498"/>
                <a:gd name="connsiteX0" fmla="*/ 2714625 w 8727572"/>
                <a:gd name="connsiteY0" fmla="*/ 28575 h 1177498"/>
                <a:gd name="connsiteX1" fmla="*/ 8727572 w 8727572"/>
                <a:gd name="connsiteY1" fmla="*/ 0 h 1177498"/>
                <a:gd name="connsiteX2" fmla="*/ 6755897 w 8727572"/>
                <a:gd name="connsiteY2" fmla="*/ 1177498 h 1177498"/>
                <a:gd name="connsiteX3" fmla="*/ 0 w 8727572"/>
                <a:gd name="connsiteY3" fmla="*/ 1163211 h 1177498"/>
                <a:gd name="connsiteX4" fmla="*/ 2714625 w 8727572"/>
                <a:gd name="connsiteY4" fmla="*/ 28575 h 1177498"/>
                <a:gd name="connsiteX0" fmla="*/ 2740750 w 8727572"/>
                <a:gd name="connsiteY0" fmla="*/ 2449 h 1177498"/>
                <a:gd name="connsiteX1" fmla="*/ 8727572 w 8727572"/>
                <a:gd name="connsiteY1" fmla="*/ 0 h 1177498"/>
                <a:gd name="connsiteX2" fmla="*/ 6755897 w 8727572"/>
                <a:gd name="connsiteY2" fmla="*/ 1177498 h 1177498"/>
                <a:gd name="connsiteX3" fmla="*/ 0 w 8727572"/>
                <a:gd name="connsiteY3" fmla="*/ 1163211 h 1177498"/>
                <a:gd name="connsiteX4" fmla="*/ 2740750 w 8727572"/>
                <a:gd name="connsiteY4" fmla="*/ 2449 h 1177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7572" h="1177498">
                  <a:moveTo>
                    <a:pt x="2740750" y="2449"/>
                  </a:moveTo>
                  <a:lnTo>
                    <a:pt x="8727572" y="0"/>
                  </a:lnTo>
                  <a:lnTo>
                    <a:pt x="6755897" y="1177498"/>
                  </a:lnTo>
                  <a:lnTo>
                    <a:pt x="0" y="1163211"/>
                  </a:lnTo>
                  <a:lnTo>
                    <a:pt x="2740750" y="2449"/>
                  </a:lnTo>
                  <a:close/>
                </a:path>
              </a:pathLst>
            </a:custGeom>
            <a:gradFill>
              <a:gsLst>
                <a:gs pos="100000">
                  <a:schemeClr val="bg1"/>
                </a:gs>
                <a:gs pos="0">
                  <a:schemeClr val="bg2"/>
                </a:gs>
              </a:gsLst>
              <a:lin ang="5400000" scaled="1"/>
            </a:gradFill>
            <a:ln w="6350" algn="ctr">
              <a:solidFill>
                <a:schemeClr val="tx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23" name="Graphic 9">
              <a:extLst>
                <a:ext uri="{FF2B5EF4-FFF2-40B4-BE49-F238E27FC236}">
                  <a16:creationId xmlns="" xmlns:a16="http://schemas.microsoft.com/office/drawing/2014/main" id="{77A53D43-A048-4A1B-9EB6-E88DCD29966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8515493" y="2237022"/>
              <a:ext cx="1924424" cy="3474655"/>
            </a:xfrm>
            <a:prstGeom prst="rect">
              <a:avLst/>
            </a:prstGeom>
          </p:spPr>
        </p:pic>
      </p:grpSp>
      <p:grpSp>
        <p:nvGrpSpPr>
          <p:cNvPr id="4" name="Group 3"/>
          <p:cNvGrpSpPr/>
          <p:nvPr/>
        </p:nvGrpSpPr>
        <p:grpSpPr>
          <a:xfrm>
            <a:off x="5788271" y="2807546"/>
            <a:ext cx="6238992" cy="3636117"/>
            <a:chOff x="668841" y="712673"/>
            <a:chExt cx="9771076" cy="5694634"/>
          </a:xfrm>
        </p:grpSpPr>
        <p:pic>
          <p:nvPicPr>
            <p:cNvPr id="24" name="Picture 23">
              <a:extLst>
                <a:ext uri="{FF2B5EF4-FFF2-40B4-BE49-F238E27FC236}">
                  <a16:creationId xmlns="" xmlns:a16="http://schemas.microsoft.com/office/drawing/2014/main" id="{C24990C9-F093-4EBF-918F-B67C102006E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20912" y="712673"/>
              <a:ext cx="5974830" cy="4517134"/>
            </a:xfrm>
            <a:prstGeom prst="rect">
              <a:avLst/>
            </a:prstGeom>
          </p:spPr>
        </p:pic>
        <p:sp>
          <p:nvSpPr>
            <p:cNvPr id="25" name="Rectangle 1">
              <a:extLst>
                <a:ext uri="{FF2B5EF4-FFF2-40B4-BE49-F238E27FC236}">
                  <a16:creationId xmlns="" xmlns:a16="http://schemas.microsoft.com/office/drawing/2014/main" id="{F03AB1C5-D623-475A-A9CC-CF15900517D7}"/>
                </a:ext>
              </a:extLst>
            </p:cNvPr>
            <p:cNvSpPr/>
            <p:nvPr/>
          </p:nvSpPr>
          <p:spPr bwMode="gray">
            <a:xfrm>
              <a:off x="668841" y="5229809"/>
              <a:ext cx="8727572" cy="1177498"/>
            </a:xfrm>
            <a:custGeom>
              <a:avLst/>
              <a:gdLst>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4427034"/>
                <a:gd name="connsiteY0" fmla="*/ 0 h 2163337"/>
                <a:gd name="connsiteX1" fmla="*/ 4427034 w 4427034"/>
                <a:gd name="connsiteY1" fmla="*/ 0 h 2163337"/>
                <a:gd name="connsiteX2" fmla="*/ 4427034 w 4427034"/>
                <a:gd name="connsiteY2" fmla="*/ 2163337 h 2163337"/>
                <a:gd name="connsiteX3" fmla="*/ 0 w 4427034"/>
                <a:gd name="connsiteY3" fmla="*/ 2163337 h 2163337"/>
                <a:gd name="connsiteX4" fmla="*/ 0 w 4427034"/>
                <a:gd name="connsiteY4" fmla="*/ 0 h 2163337"/>
                <a:gd name="connsiteX0" fmla="*/ 0 w 6098672"/>
                <a:gd name="connsiteY0" fmla="*/ 28575 h 2191912"/>
                <a:gd name="connsiteX1" fmla="*/ 6098672 w 6098672"/>
                <a:gd name="connsiteY1" fmla="*/ 0 h 2191912"/>
                <a:gd name="connsiteX2" fmla="*/ 4427034 w 6098672"/>
                <a:gd name="connsiteY2" fmla="*/ 2191912 h 2191912"/>
                <a:gd name="connsiteX3" fmla="*/ 0 w 6098672"/>
                <a:gd name="connsiteY3" fmla="*/ 2191912 h 2191912"/>
                <a:gd name="connsiteX4" fmla="*/ 0 w 6098672"/>
                <a:gd name="connsiteY4" fmla="*/ 28575 h 2191912"/>
                <a:gd name="connsiteX0" fmla="*/ 0 w 6012947"/>
                <a:gd name="connsiteY0" fmla="*/ 28575 h 2191912"/>
                <a:gd name="connsiteX1" fmla="*/ 6012947 w 6012947"/>
                <a:gd name="connsiteY1" fmla="*/ 0 h 2191912"/>
                <a:gd name="connsiteX2" fmla="*/ 4427034 w 6012947"/>
                <a:gd name="connsiteY2" fmla="*/ 2191912 h 2191912"/>
                <a:gd name="connsiteX3" fmla="*/ 0 w 6012947"/>
                <a:gd name="connsiteY3" fmla="*/ 2191912 h 2191912"/>
                <a:gd name="connsiteX4" fmla="*/ 0 w 6012947"/>
                <a:gd name="connsiteY4" fmla="*/ 28575 h 2191912"/>
                <a:gd name="connsiteX0" fmla="*/ 0 w 6012947"/>
                <a:gd name="connsiteY0" fmla="*/ 28575 h 2191912"/>
                <a:gd name="connsiteX1" fmla="*/ 6012947 w 6012947"/>
                <a:gd name="connsiteY1" fmla="*/ 0 h 2191912"/>
                <a:gd name="connsiteX2" fmla="*/ 4398459 w 6012947"/>
                <a:gd name="connsiteY2" fmla="*/ 1348949 h 2191912"/>
                <a:gd name="connsiteX3" fmla="*/ 0 w 6012947"/>
                <a:gd name="connsiteY3" fmla="*/ 2191912 h 2191912"/>
                <a:gd name="connsiteX4" fmla="*/ 0 w 6012947"/>
                <a:gd name="connsiteY4" fmla="*/ 28575 h 2191912"/>
                <a:gd name="connsiteX0" fmla="*/ 1485900 w 7498847"/>
                <a:gd name="connsiteY0" fmla="*/ 28575 h 1363237"/>
                <a:gd name="connsiteX1" fmla="*/ 7498847 w 7498847"/>
                <a:gd name="connsiteY1" fmla="*/ 0 h 1363237"/>
                <a:gd name="connsiteX2" fmla="*/ 5884359 w 7498847"/>
                <a:gd name="connsiteY2" fmla="*/ 1348949 h 1363237"/>
                <a:gd name="connsiteX3" fmla="*/ 0 w 7498847"/>
                <a:gd name="connsiteY3" fmla="*/ 1363237 h 1363237"/>
                <a:gd name="connsiteX4" fmla="*/ 1485900 w 7498847"/>
                <a:gd name="connsiteY4" fmla="*/ 28575 h 1363237"/>
                <a:gd name="connsiteX0" fmla="*/ 2071688 w 8084635"/>
                <a:gd name="connsiteY0" fmla="*/ 28575 h 1348949"/>
                <a:gd name="connsiteX1" fmla="*/ 8084635 w 8084635"/>
                <a:gd name="connsiteY1" fmla="*/ 0 h 1348949"/>
                <a:gd name="connsiteX2" fmla="*/ 6470147 w 8084635"/>
                <a:gd name="connsiteY2" fmla="*/ 1348949 h 1348949"/>
                <a:gd name="connsiteX3" fmla="*/ 0 w 8084635"/>
                <a:gd name="connsiteY3" fmla="*/ 1348949 h 1348949"/>
                <a:gd name="connsiteX4" fmla="*/ 2071688 w 8084635"/>
                <a:gd name="connsiteY4" fmla="*/ 28575 h 1348949"/>
                <a:gd name="connsiteX0" fmla="*/ 2071688 w 8084635"/>
                <a:gd name="connsiteY0" fmla="*/ 28575 h 1363236"/>
                <a:gd name="connsiteX1" fmla="*/ 8084635 w 8084635"/>
                <a:gd name="connsiteY1" fmla="*/ 0 h 1363236"/>
                <a:gd name="connsiteX2" fmla="*/ 6384422 w 8084635"/>
                <a:gd name="connsiteY2" fmla="*/ 1363236 h 1363236"/>
                <a:gd name="connsiteX3" fmla="*/ 0 w 8084635"/>
                <a:gd name="connsiteY3" fmla="*/ 1348949 h 1363236"/>
                <a:gd name="connsiteX4" fmla="*/ 2071688 w 8084635"/>
                <a:gd name="connsiteY4" fmla="*/ 28575 h 1363236"/>
                <a:gd name="connsiteX0" fmla="*/ 2500313 w 8513260"/>
                <a:gd name="connsiteY0" fmla="*/ 28575 h 1363236"/>
                <a:gd name="connsiteX1" fmla="*/ 8513260 w 8513260"/>
                <a:gd name="connsiteY1" fmla="*/ 0 h 1363236"/>
                <a:gd name="connsiteX2" fmla="*/ 6813047 w 8513260"/>
                <a:gd name="connsiteY2" fmla="*/ 1363236 h 1363236"/>
                <a:gd name="connsiteX3" fmla="*/ 0 w 8513260"/>
                <a:gd name="connsiteY3" fmla="*/ 1134636 h 1363236"/>
                <a:gd name="connsiteX4" fmla="*/ 2500313 w 8513260"/>
                <a:gd name="connsiteY4" fmla="*/ 28575 h 1363236"/>
                <a:gd name="connsiteX0" fmla="*/ 2500313 w 8513260"/>
                <a:gd name="connsiteY0" fmla="*/ 28575 h 1177498"/>
                <a:gd name="connsiteX1" fmla="*/ 8513260 w 8513260"/>
                <a:gd name="connsiteY1" fmla="*/ 0 h 1177498"/>
                <a:gd name="connsiteX2" fmla="*/ 6541585 w 8513260"/>
                <a:gd name="connsiteY2" fmla="*/ 1177498 h 1177498"/>
                <a:gd name="connsiteX3" fmla="*/ 0 w 8513260"/>
                <a:gd name="connsiteY3" fmla="*/ 1134636 h 1177498"/>
                <a:gd name="connsiteX4" fmla="*/ 2500313 w 8513260"/>
                <a:gd name="connsiteY4" fmla="*/ 28575 h 1177498"/>
                <a:gd name="connsiteX0" fmla="*/ 2714625 w 8727572"/>
                <a:gd name="connsiteY0" fmla="*/ 28575 h 1177498"/>
                <a:gd name="connsiteX1" fmla="*/ 8727572 w 8727572"/>
                <a:gd name="connsiteY1" fmla="*/ 0 h 1177498"/>
                <a:gd name="connsiteX2" fmla="*/ 6755897 w 8727572"/>
                <a:gd name="connsiteY2" fmla="*/ 1177498 h 1177498"/>
                <a:gd name="connsiteX3" fmla="*/ 0 w 8727572"/>
                <a:gd name="connsiteY3" fmla="*/ 1163211 h 1177498"/>
                <a:gd name="connsiteX4" fmla="*/ 2714625 w 8727572"/>
                <a:gd name="connsiteY4" fmla="*/ 28575 h 1177498"/>
                <a:gd name="connsiteX0" fmla="*/ 2740750 w 8727572"/>
                <a:gd name="connsiteY0" fmla="*/ 2449 h 1177498"/>
                <a:gd name="connsiteX1" fmla="*/ 8727572 w 8727572"/>
                <a:gd name="connsiteY1" fmla="*/ 0 h 1177498"/>
                <a:gd name="connsiteX2" fmla="*/ 6755897 w 8727572"/>
                <a:gd name="connsiteY2" fmla="*/ 1177498 h 1177498"/>
                <a:gd name="connsiteX3" fmla="*/ 0 w 8727572"/>
                <a:gd name="connsiteY3" fmla="*/ 1163211 h 1177498"/>
                <a:gd name="connsiteX4" fmla="*/ 2740750 w 8727572"/>
                <a:gd name="connsiteY4" fmla="*/ 2449 h 1177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7572" h="1177498">
                  <a:moveTo>
                    <a:pt x="2740750" y="2449"/>
                  </a:moveTo>
                  <a:lnTo>
                    <a:pt x="8727572" y="0"/>
                  </a:lnTo>
                  <a:lnTo>
                    <a:pt x="6755897" y="1177498"/>
                  </a:lnTo>
                  <a:lnTo>
                    <a:pt x="0" y="1163211"/>
                  </a:lnTo>
                  <a:lnTo>
                    <a:pt x="2740750" y="2449"/>
                  </a:lnTo>
                  <a:close/>
                </a:path>
              </a:pathLst>
            </a:custGeom>
            <a:gradFill>
              <a:gsLst>
                <a:gs pos="100000">
                  <a:schemeClr val="bg1"/>
                </a:gs>
                <a:gs pos="0">
                  <a:schemeClr val="bg2"/>
                </a:gs>
              </a:gsLst>
              <a:lin ang="5400000" scaled="1"/>
            </a:gradFill>
            <a:ln w="6350" algn="ctr">
              <a:solidFill>
                <a:schemeClr val="tx2"/>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26" name="Graphic 13">
              <a:extLst>
                <a:ext uri="{FF2B5EF4-FFF2-40B4-BE49-F238E27FC236}">
                  <a16:creationId xmlns="" xmlns:a16="http://schemas.microsoft.com/office/drawing/2014/main" id="{D05BE5AA-4EC1-48E2-8D5F-8B8CDA7F0C5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8515493" y="2237022"/>
              <a:ext cx="1924424" cy="3474655"/>
            </a:xfrm>
            <a:prstGeom prst="rect">
              <a:avLst/>
            </a:prstGeom>
          </p:spPr>
        </p:pic>
      </p:grpSp>
    </p:spTree>
    <p:extLst>
      <p:ext uri="{BB962C8B-B14F-4D97-AF65-F5344CB8AC3E}">
        <p14:creationId xmlns:p14="http://schemas.microsoft.com/office/powerpoint/2010/main" val="1849412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390028" y="623579"/>
            <a:ext cx="10305085" cy="381000"/>
          </a:xfrm>
        </p:spPr>
        <p:txBody>
          <a:bodyPr/>
          <a:lstStyle/>
          <a:p>
            <a:r>
              <a:rPr lang="en-US" dirty="0"/>
              <a:t>At-Event Communications</a:t>
            </a:r>
          </a:p>
        </p:txBody>
      </p:sp>
      <p:pic>
        <p:nvPicPr>
          <p:cNvPr id="9" name="Picture 8">
            <a:extLst>
              <a:ext uri="{FF2B5EF4-FFF2-40B4-BE49-F238E27FC236}">
                <a16:creationId xmlns="" xmlns:a16="http://schemas.microsoft.com/office/drawing/2014/main" id="{FC118E03-5620-BF4E-9610-C27D7818204C}"/>
              </a:ext>
            </a:extLst>
          </p:cNvPr>
          <p:cNvPicPr>
            <a:picLocks noChangeAspect="1"/>
          </p:cNvPicPr>
          <p:nvPr/>
        </p:nvPicPr>
        <p:blipFill>
          <a:blip r:embed="rId3"/>
          <a:stretch>
            <a:fillRect/>
          </a:stretch>
        </p:blipFill>
        <p:spPr>
          <a:xfrm>
            <a:off x="264901" y="255111"/>
            <a:ext cx="1125127" cy="1125127"/>
          </a:xfrm>
          <a:prstGeom prst="rect">
            <a:avLst/>
          </a:prstGeom>
        </p:spPr>
      </p:pic>
      <p:sp>
        <p:nvSpPr>
          <p:cNvPr id="10" name="TextBox 9">
            <a:extLst>
              <a:ext uri="{FF2B5EF4-FFF2-40B4-BE49-F238E27FC236}">
                <a16:creationId xmlns="" xmlns:a16="http://schemas.microsoft.com/office/drawing/2014/main" id="{B19FE135-77A0-9D46-ACD5-BA08C68B669D}"/>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Description</a:t>
            </a:r>
          </a:p>
        </p:txBody>
      </p:sp>
      <p:sp>
        <p:nvSpPr>
          <p:cNvPr id="11" name="TextBox 10">
            <a:extLst>
              <a:ext uri="{FF2B5EF4-FFF2-40B4-BE49-F238E27FC236}">
                <a16:creationId xmlns="" xmlns:a16="http://schemas.microsoft.com/office/drawing/2014/main" id="{57319D3F-5C64-704B-88D6-83ED9FF151EB}"/>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Session Presentation</a:t>
            </a:r>
          </a:p>
        </p:txBody>
      </p:sp>
      <p:sp>
        <p:nvSpPr>
          <p:cNvPr id="15" name="TextBox 14">
            <a:extLst>
              <a:ext uri="{FF2B5EF4-FFF2-40B4-BE49-F238E27FC236}">
                <a16:creationId xmlns="" xmlns:a16="http://schemas.microsoft.com/office/drawing/2014/main" id="{EFCE83F1-901C-264D-9842-F7616E23EDB8}"/>
              </a:ext>
            </a:extLst>
          </p:cNvPr>
          <p:cNvSpPr txBox="1"/>
          <p:nvPr/>
        </p:nvSpPr>
        <p:spPr>
          <a:xfrm>
            <a:off x="7792461" y="1382725"/>
            <a:ext cx="3785715"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Signage</a:t>
            </a:r>
          </a:p>
        </p:txBody>
      </p:sp>
      <p:cxnSp>
        <p:nvCxnSpPr>
          <p:cNvPr id="16" name="Straight Connector 15">
            <a:extLst>
              <a:ext uri="{FF2B5EF4-FFF2-40B4-BE49-F238E27FC236}">
                <a16:creationId xmlns="" xmlns:a16="http://schemas.microsoft.com/office/drawing/2014/main" id="{812BD6B7-7F6D-FE49-B979-6DA7C3F57FF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 Placeholder 1">
            <a:extLst>
              <a:ext uri="{FF2B5EF4-FFF2-40B4-BE49-F238E27FC236}">
                <a16:creationId xmlns="" xmlns:a16="http://schemas.microsoft.com/office/drawing/2014/main" id="{2D8020DD-1064-0645-9837-66BE18AB5D1E}"/>
              </a:ext>
            </a:extLst>
          </p:cNvPr>
          <p:cNvSpPr txBox="1">
            <a:spLocks/>
          </p:cNvSpPr>
          <p:nvPr/>
        </p:nvSpPr>
        <p:spPr bwMode="gray">
          <a:xfrm>
            <a:off x="496629" y="2172400"/>
            <a:ext cx="2527371" cy="3497850"/>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r>
              <a:rPr lang="en-US" sz="1600" dirty="0"/>
              <a:t>Banner options are available with and without customizable copy sections and using pictograms </a:t>
            </a:r>
            <a:br>
              <a:rPr lang="en-US" sz="1600" dirty="0"/>
            </a:br>
            <a:r>
              <a:rPr lang="en-US" sz="1600" dirty="0"/>
              <a:t>or photography. </a:t>
            </a:r>
          </a:p>
        </p:txBody>
      </p:sp>
      <p:pic>
        <p:nvPicPr>
          <p:cNvPr id="21" name="Picture 20">
            <a:extLst>
              <a:ext uri="{FF2B5EF4-FFF2-40B4-BE49-F238E27FC236}">
                <a16:creationId xmlns="" xmlns:a16="http://schemas.microsoft.com/office/drawing/2014/main" id="{5A7649A3-8246-4E95-9781-E519A38505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42544" y="2172400"/>
            <a:ext cx="1703140" cy="4114797"/>
          </a:xfrm>
          <a:prstGeom prst="rect">
            <a:avLst/>
          </a:prstGeom>
          <a:ln>
            <a:solidFill>
              <a:schemeClr val="bg2"/>
            </a:solidFill>
          </a:ln>
          <a:effectLst>
            <a:outerShdw blurRad="50800" dist="38100" dir="2700000" algn="tl" rotWithShape="0">
              <a:prstClr val="black">
                <a:alpha val="40000"/>
              </a:prstClr>
            </a:outerShdw>
          </a:effectLst>
        </p:spPr>
      </p:pic>
      <p:pic>
        <p:nvPicPr>
          <p:cNvPr id="22" name="Picture 21">
            <a:extLst>
              <a:ext uri="{FF2B5EF4-FFF2-40B4-BE49-F238E27FC236}">
                <a16:creationId xmlns="" xmlns:a16="http://schemas.microsoft.com/office/drawing/2014/main" id="{DE02FDD2-C61D-44EC-B5E2-B32BDD05474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10207" y="2172400"/>
            <a:ext cx="1702430" cy="4114798"/>
          </a:xfrm>
          <a:prstGeom prst="rect">
            <a:avLst/>
          </a:prstGeom>
          <a:ln>
            <a:solidFill>
              <a:schemeClr val="bg2"/>
            </a:solidFill>
          </a:ln>
          <a:effectLst>
            <a:outerShdw blurRad="50800" dist="38100" dir="2700000" algn="tl" rotWithShape="0">
              <a:prstClr val="black">
                <a:alpha val="40000"/>
              </a:prstClr>
            </a:outerShdw>
          </a:effectLst>
        </p:spPr>
      </p:pic>
      <p:pic>
        <p:nvPicPr>
          <p:cNvPr id="23" name="Picture 22">
            <a:extLst>
              <a:ext uri="{FF2B5EF4-FFF2-40B4-BE49-F238E27FC236}">
                <a16:creationId xmlns="" xmlns:a16="http://schemas.microsoft.com/office/drawing/2014/main" id="{F9DBBF2D-EDE9-4A46-9E57-F1AFA1E7A08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859929" y="2172400"/>
            <a:ext cx="1718247" cy="4151298"/>
          </a:xfrm>
          <a:prstGeom prst="rect">
            <a:avLst/>
          </a:prstGeom>
          <a:ln>
            <a:solidFill>
              <a:schemeClr val="bg2"/>
            </a:solidFill>
          </a:ln>
          <a:effectLst>
            <a:outerShdw blurRad="50800" dist="38100" dir="2700000" algn="tl" rotWithShape="0">
              <a:prstClr val="black">
                <a:alpha val="40000"/>
              </a:prstClr>
            </a:outerShdw>
          </a:effectLst>
        </p:spPr>
      </p:pic>
      <p:pic>
        <p:nvPicPr>
          <p:cNvPr id="24" name="Picture 23">
            <a:extLst>
              <a:ext uri="{FF2B5EF4-FFF2-40B4-BE49-F238E27FC236}">
                <a16:creationId xmlns="" xmlns:a16="http://schemas.microsoft.com/office/drawing/2014/main" id="{5A0F6D78-333D-4303-A64E-96B7C50D15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77160" y="2172400"/>
            <a:ext cx="1718247" cy="4151298"/>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01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00463" y="693217"/>
            <a:ext cx="9994650" cy="381000"/>
          </a:xfrm>
        </p:spPr>
        <p:txBody>
          <a:bodyPr/>
          <a:lstStyle/>
          <a:p>
            <a:r>
              <a:rPr lang="en-US" dirty="0"/>
              <a:t>Post-Event Follow-Up</a:t>
            </a:r>
          </a:p>
        </p:txBody>
      </p:sp>
      <p:pic>
        <p:nvPicPr>
          <p:cNvPr id="8" name="Picture 7">
            <a:extLst>
              <a:ext uri="{FF2B5EF4-FFF2-40B4-BE49-F238E27FC236}">
                <a16:creationId xmlns="" xmlns:a16="http://schemas.microsoft.com/office/drawing/2014/main" id="{EA5067E7-7D00-FA4C-96D7-C51AD4701D4C}"/>
              </a:ext>
            </a:extLst>
          </p:cNvPr>
          <p:cNvPicPr>
            <a:picLocks noChangeAspect="1"/>
          </p:cNvPicPr>
          <p:nvPr/>
        </p:nvPicPr>
        <p:blipFill>
          <a:blip r:embed="rId3"/>
          <a:stretch>
            <a:fillRect/>
          </a:stretch>
        </p:blipFill>
        <p:spPr>
          <a:xfrm>
            <a:off x="363258" y="305304"/>
            <a:ext cx="1088833" cy="1088833"/>
          </a:xfrm>
          <a:prstGeom prst="rect">
            <a:avLst/>
          </a:prstGeom>
        </p:spPr>
      </p:pic>
      <p:sp>
        <p:nvSpPr>
          <p:cNvPr id="9" name="Rectangle 8">
            <a:extLst>
              <a:ext uri="{FF2B5EF4-FFF2-40B4-BE49-F238E27FC236}">
                <a16:creationId xmlns="" xmlns:a16="http://schemas.microsoft.com/office/drawing/2014/main" id="{1FFA641C-0EDC-7A48-8F99-DC3F10FE8986}"/>
              </a:ext>
            </a:extLst>
          </p:cNvPr>
          <p:cNvSpPr/>
          <p:nvPr/>
        </p:nvSpPr>
        <p:spPr bwMode="gray">
          <a:xfrm>
            <a:off x="496631" y="1845203"/>
            <a:ext cx="5888127" cy="4421210"/>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wrap="square" lIns="182880" tIns="182880" rIns="182880" bIns="182880" rtlCol="0" anchor="t">
            <a:spAutoFit/>
          </a:bodyPr>
          <a:lstStyle/>
          <a:p>
            <a:pPr marR="0" defTabSz="914400" eaLnBrk="1" fontAlgn="base" latinLnBrk="0" hangingPunct="1">
              <a:lnSpc>
                <a:spcPct val="100000"/>
              </a:lnSpc>
              <a:spcBef>
                <a:spcPct val="50000"/>
              </a:spcBef>
              <a:spcAft>
                <a:spcPct val="0"/>
              </a:spcAft>
              <a:buClr>
                <a:srgbClr val="F0AB00"/>
              </a:buClr>
              <a:buSzPct val="80000"/>
              <a:tabLst/>
            </a:pPr>
            <a:r>
              <a:rPr kumimoji="0" lang="en-US" sz="1100" b="1" i="0" u="none" strike="noStrike" kern="0" cap="none" spc="0" normalizeH="0" baseline="0" noProof="0" dirty="0">
                <a:effectLst/>
                <a:uLnTx/>
                <a:uFillTx/>
                <a:ea typeface="Arial Unicode MS" pitchFamily="34" charset="-128"/>
                <a:cs typeface="Arial Unicode MS" pitchFamily="34" charset="-128"/>
              </a:rPr>
              <a:t>Subject Line Options:</a:t>
            </a:r>
          </a:p>
          <a:p>
            <a:pPr defTabSz="914400" fontAlgn="base">
              <a:spcAft>
                <a:spcPct val="0"/>
              </a:spcAft>
              <a:buClr>
                <a:srgbClr val="F0AB00"/>
              </a:buClr>
              <a:buSzPct val="80000"/>
            </a:pPr>
            <a:r>
              <a:rPr lang="en-US" sz="1000" kern="0" dirty="0">
                <a:ea typeface="Arial Unicode MS" pitchFamily="34" charset="-128"/>
                <a:cs typeface="Arial Unicode MS" pitchFamily="34" charset="-128"/>
              </a:rPr>
              <a:t>Here are the T&amp;E tools we promised. </a:t>
            </a:r>
          </a:p>
          <a:p>
            <a:pPr defTabSz="914400" fontAlgn="base">
              <a:spcAft>
                <a:spcPct val="0"/>
              </a:spcAft>
              <a:buClr>
                <a:srgbClr val="F0AB00"/>
              </a:buClr>
              <a:buSzPct val="80000"/>
            </a:pPr>
            <a:r>
              <a:rPr lang="en-US" sz="1000" kern="0" dirty="0">
                <a:ea typeface="Arial Unicode MS" pitchFamily="34" charset="-128"/>
                <a:cs typeface="Arial Unicode MS" pitchFamily="34" charset="-128"/>
              </a:rPr>
              <a:t>&lt;event name&gt; follow up: Putting it to work. </a:t>
            </a:r>
          </a:p>
          <a:p>
            <a:pPr defTabSz="914400" fontAlgn="base">
              <a:spcAft>
                <a:spcPct val="0"/>
              </a:spcAft>
              <a:buClr>
                <a:srgbClr val="F0AB00"/>
              </a:buClr>
              <a:buSzPct val="80000"/>
            </a:pPr>
            <a:r>
              <a:rPr lang="en-US" sz="1000" kern="0" dirty="0">
                <a:ea typeface="Arial Unicode MS" pitchFamily="34" charset="-128"/>
                <a:cs typeface="Arial Unicode MS" pitchFamily="34" charset="-128"/>
              </a:rPr>
              <a:t>T&amp;E next steps—the wrap-up from &lt;event name&gt;. </a:t>
            </a:r>
          </a:p>
          <a:p>
            <a:pPr>
              <a:spcBef>
                <a:spcPts val="900"/>
              </a:spcBef>
            </a:pPr>
            <a:r>
              <a:rPr lang="en-US" sz="1200" b="1" dirty="0"/>
              <a:t>Content:</a:t>
            </a:r>
            <a:endParaRPr lang="en-US" sz="1200" dirty="0"/>
          </a:p>
          <a:p>
            <a:pPr>
              <a:lnSpc>
                <a:spcPct val="90000"/>
              </a:lnSpc>
              <a:spcBef>
                <a:spcPts val="600"/>
              </a:spcBef>
            </a:pPr>
            <a:r>
              <a:rPr lang="en-US" sz="1200" dirty="0"/>
              <a:t>Taking T&amp;E to the cloud is like putting time back on the clock and money back in the bank. Not only does it give you total visibility into spending, automating those processes makes things easier on finance, IT and every employee who’s ever filled out an expense report.</a:t>
            </a:r>
          </a:p>
          <a:p>
            <a:pPr>
              <a:lnSpc>
                <a:spcPct val="90000"/>
              </a:lnSpc>
              <a:spcBef>
                <a:spcPts val="600"/>
              </a:spcBef>
            </a:pPr>
            <a:r>
              <a:rPr lang="en-US" sz="1200" dirty="0"/>
              <a:t>As we discussed at &lt;event name&gt;, businesses like yours are making the move, and there’s a host of information out there to demonstrate why: </a:t>
            </a:r>
          </a:p>
          <a:p>
            <a:pPr marL="171450" indent="-171450">
              <a:lnSpc>
                <a:spcPct val="90000"/>
              </a:lnSpc>
              <a:spcBef>
                <a:spcPts val="600"/>
              </a:spcBef>
              <a:buClr>
                <a:schemeClr val="accent1"/>
              </a:buClr>
              <a:buSzPct val="130000"/>
              <a:buFont typeface="Arial" panose="020B0604020202020204" pitchFamily="34" charset="0"/>
              <a:buChar char="•"/>
            </a:pPr>
            <a:r>
              <a:rPr lang="en-US" sz="1200" dirty="0"/>
              <a:t>Read the Oxford Economics study: </a:t>
            </a:r>
            <a:r>
              <a:rPr lang="en-US" sz="1200" i="1" dirty="0">
                <a:solidFill>
                  <a:schemeClr val="accent3"/>
                </a:solidFill>
              </a:rPr>
              <a:t>Effective Spend Management Boosts Performance</a:t>
            </a:r>
            <a:r>
              <a:rPr lang="en-US" sz="1200" dirty="0"/>
              <a:t> to see how the finance industry’s leaders are managing T&amp;E. </a:t>
            </a:r>
          </a:p>
          <a:p>
            <a:pPr marL="171450" indent="-171450">
              <a:lnSpc>
                <a:spcPct val="90000"/>
              </a:lnSpc>
              <a:spcBef>
                <a:spcPts val="600"/>
              </a:spcBef>
              <a:buClr>
                <a:schemeClr val="accent1"/>
              </a:buClr>
              <a:buSzPct val="130000"/>
              <a:buFont typeface="Arial" panose="020B0604020202020204" pitchFamily="34" charset="0"/>
              <a:buChar char="•"/>
            </a:pPr>
            <a:r>
              <a:rPr lang="en-US" sz="1200" dirty="0"/>
              <a:t>Download this </a:t>
            </a:r>
            <a:r>
              <a:rPr lang="en-US" sz="1200" i="1" dirty="0">
                <a:solidFill>
                  <a:schemeClr val="accent3"/>
                </a:solidFill>
              </a:rPr>
              <a:t>Forrester Research study</a:t>
            </a:r>
            <a:r>
              <a:rPr lang="en-US" sz="1200" dirty="0"/>
              <a:t>, which shows how cloud-based travel and expense solutions also improve employee satisfaction, compliance, savings, and revenue growth. </a:t>
            </a:r>
          </a:p>
          <a:p>
            <a:pPr marL="171450" indent="-171450">
              <a:lnSpc>
                <a:spcPct val="90000"/>
              </a:lnSpc>
              <a:spcBef>
                <a:spcPts val="600"/>
              </a:spcBef>
              <a:buClr>
                <a:schemeClr val="accent1"/>
              </a:buClr>
              <a:buSzPct val="130000"/>
              <a:buFont typeface="Arial" panose="020B0604020202020204" pitchFamily="34" charset="0"/>
              <a:buChar char="•"/>
            </a:pPr>
            <a:r>
              <a:rPr lang="en-US" sz="1200" dirty="0"/>
              <a:t>Download the </a:t>
            </a:r>
            <a:r>
              <a:rPr lang="en-US" sz="1200" i="1" dirty="0">
                <a:solidFill>
                  <a:schemeClr val="accent3"/>
                </a:solidFill>
              </a:rPr>
              <a:t>Costs of Risk Infographic</a:t>
            </a:r>
            <a:r>
              <a:rPr lang="en-US" sz="1200" dirty="0"/>
              <a:t> to see the real (and expensive!) price companies are paying in terms of fraud, tax/regulatory issues, and duty of care—because they’re not managing T&amp;E effectively. </a:t>
            </a:r>
          </a:p>
          <a:p>
            <a:pPr>
              <a:lnSpc>
                <a:spcPct val="90000"/>
              </a:lnSpc>
              <a:spcBef>
                <a:spcPts val="600"/>
              </a:spcBef>
            </a:pPr>
            <a:r>
              <a:rPr lang="en-US" sz="1200" dirty="0"/>
              <a:t>Get visibility into spending. Get control over the budget. Get started at ___________URL.</a:t>
            </a:r>
          </a:p>
        </p:txBody>
      </p:sp>
      <p:sp>
        <p:nvSpPr>
          <p:cNvPr id="4" name="TextBox 3">
            <a:extLst>
              <a:ext uri="{FF2B5EF4-FFF2-40B4-BE49-F238E27FC236}">
                <a16:creationId xmlns="" xmlns:a16="http://schemas.microsoft.com/office/drawing/2014/main" id="{172056E9-7442-394E-9265-F0EDE6322505}"/>
              </a:ext>
            </a:extLst>
          </p:cNvPr>
          <p:cNvSpPr txBox="1"/>
          <p:nvPr/>
        </p:nvSpPr>
        <p:spPr>
          <a:xfrm>
            <a:off x="496631" y="1517210"/>
            <a:ext cx="2499082" cy="246221"/>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600" b="1" dirty="0"/>
              <a:t>Follow-Up Email Content:</a:t>
            </a:r>
          </a:p>
        </p:txBody>
      </p:sp>
      <p:cxnSp>
        <p:nvCxnSpPr>
          <p:cNvPr id="28" name="Elbow Connector 27">
            <a:extLst>
              <a:ext uri="{FF2B5EF4-FFF2-40B4-BE49-F238E27FC236}">
                <a16:creationId xmlns="" xmlns:a16="http://schemas.microsoft.com/office/drawing/2014/main" id="{93AF868D-13BD-1F46-B9CD-4528B8E43D4C}"/>
              </a:ext>
            </a:extLst>
          </p:cNvPr>
          <p:cNvCxnSpPr>
            <a:cxnSpLocks/>
            <a:stCxn id="30" idx="6"/>
            <a:endCxn id="31" idx="1"/>
          </p:cNvCxnSpPr>
          <p:nvPr/>
        </p:nvCxnSpPr>
        <p:spPr>
          <a:xfrm flipV="1">
            <a:off x="6384758" y="2498838"/>
            <a:ext cx="801082" cy="1798471"/>
          </a:xfrm>
          <a:prstGeom prst="bentConnector3">
            <a:avLst>
              <a:gd name="adj1" fmla="val 50000"/>
            </a:avLst>
          </a:prstGeom>
          <a:ln w="9525">
            <a:solidFill>
              <a:schemeClr val="bg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 xmlns:a16="http://schemas.microsoft.com/office/drawing/2014/main" id="{EE1594F2-2561-CA49-AC58-2B49DBAA3662}"/>
              </a:ext>
            </a:extLst>
          </p:cNvPr>
          <p:cNvSpPr/>
          <p:nvPr/>
        </p:nvSpPr>
        <p:spPr bwMode="gray">
          <a:xfrm>
            <a:off x="6089778" y="4149819"/>
            <a:ext cx="294980" cy="294980"/>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cxnSp>
        <p:nvCxnSpPr>
          <p:cNvPr id="34" name="Elbow Connector 33">
            <a:extLst>
              <a:ext uri="{FF2B5EF4-FFF2-40B4-BE49-F238E27FC236}">
                <a16:creationId xmlns="" xmlns:a16="http://schemas.microsoft.com/office/drawing/2014/main" id="{A0E13370-320B-1244-ADA7-7052491B884F}"/>
              </a:ext>
            </a:extLst>
          </p:cNvPr>
          <p:cNvCxnSpPr>
            <a:cxnSpLocks/>
            <a:stCxn id="35" idx="6"/>
            <a:endCxn id="29" idx="1"/>
          </p:cNvCxnSpPr>
          <p:nvPr/>
        </p:nvCxnSpPr>
        <p:spPr>
          <a:xfrm flipV="1">
            <a:off x="6384758" y="4223452"/>
            <a:ext cx="2236237" cy="517925"/>
          </a:xfrm>
          <a:prstGeom prst="bentConnector3">
            <a:avLst>
              <a:gd name="adj1" fmla="val 50000"/>
            </a:avLst>
          </a:prstGeom>
          <a:ln w="9525">
            <a:solidFill>
              <a:schemeClr val="bg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 xmlns:a16="http://schemas.microsoft.com/office/drawing/2014/main" id="{1007BB72-3D98-8F4C-BC9F-6431F460E41C}"/>
              </a:ext>
            </a:extLst>
          </p:cNvPr>
          <p:cNvSpPr/>
          <p:nvPr/>
        </p:nvSpPr>
        <p:spPr bwMode="gray">
          <a:xfrm>
            <a:off x="6089778" y="4593887"/>
            <a:ext cx="294980" cy="294980"/>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cxnSp>
        <p:nvCxnSpPr>
          <p:cNvPr id="37" name="Elbow Connector 36">
            <a:extLst>
              <a:ext uri="{FF2B5EF4-FFF2-40B4-BE49-F238E27FC236}">
                <a16:creationId xmlns="" xmlns:a16="http://schemas.microsoft.com/office/drawing/2014/main" id="{DA590258-8E6A-9B44-8ED5-AB8D263E13FC}"/>
              </a:ext>
            </a:extLst>
          </p:cNvPr>
          <p:cNvCxnSpPr>
            <a:cxnSpLocks/>
            <a:stCxn id="38" idx="6"/>
          </p:cNvCxnSpPr>
          <p:nvPr/>
        </p:nvCxnSpPr>
        <p:spPr>
          <a:xfrm>
            <a:off x="6384758" y="5278788"/>
            <a:ext cx="3825018" cy="389921"/>
          </a:xfrm>
          <a:prstGeom prst="bentConnector3">
            <a:avLst>
              <a:gd name="adj1" fmla="val 50000"/>
            </a:avLst>
          </a:prstGeom>
          <a:ln w="9525">
            <a:solidFill>
              <a:schemeClr val="bg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 xmlns:a16="http://schemas.microsoft.com/office/drawing/2014/main" id="{D077BE82-7084-E74E-8B69-0693807E308C}"/>
              </a:ext>
            </a:extLst>
          </p:cNvPr>
          <p:cNvSpPr/>
          <p:nvPr/>
        </p:nvSpPr>
        <p:spPr bwMode="gray">
          <a:xfrm>
            <a:off x="6089778" y="5131298"/>
            <a:ext cx="294980" cy="294980"/>
          </a:xfrm>
          <a:prstGeom prst="ellipse">
            <a:avLst/>
          </a:prstGeom>
          <a:solidFill>
            <a:schemeClr val="bg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pic>
        <p:nvPicPr>
          <p:cNvPr id="26" name="Picture 25">
            <a:extLst>
              <a:ext uri="{FF2B5EF4-FFF2-40B4-BE49-F238E27FC236}">
                <a16:creationId xmlns="" xmlns:a16="http://schemas.microsoft.com/office/drawing/2014/main" id="{E52181B7-9E10-EC4A-849C-A5D878BA15CD}"/>
              </a:ext>
            </a:extLst>
          </p:cNvPr>
          <p:cNvPicPr>
            <a:picLocks noChangeAspect="1"/>
          </p:cNvPicPr>
          <p:nvPr/>
        </p:nvPicPr>
        <p:blipFill rotWithShape="1">
          <a:blip r:embed="rId4"/>
          <a:srcRect b="9187"/>
          <a:stretch/>
        </p:blipFill>
        <p:spPr>
          <a:xfrm>
            <a:off x="10209776" y="1845203"/>
            <a:ext cx="1226629" cy="4252937"/>
          </a:xfrm>
          <a:prstGeom prst="rect">
            <a:avLst/>
          </a:prstGeom>
          <a:ln>
            <a:solidFill>
              <a:schemeClr val="bg2"/>
            </a:solidFill>
          </a:ln>
          <a:effectLst>
            <a:outerShdw blurRad="50800" dist="38100" dir="2700000" algn="tl" rotWithShape="0">
              <a:prstClr val="black">
                <a:alpha val="40000"/>
              </a:prstClr>
            </a:outerShdw>
          </a:effectLst>
        </p:spPr>
      </p:pic>
      <p:pic>
        <p:nvPicPr>
          <p:cNvPr id="29" name="Picture 28">
            <a:extLst>
              <a:ext uri="{FF2B5EF4-FFF2-40B4-BE49-F238E27FC236}">
                <a16:creationId xmlns="" xmlns:a16="http://schemas.microsoft.com/office/drawing/2014/main" id="{FF734F92-C386-3048-A37C-91E412041F01}"/>
              </a:ext>
            </a:extLst>
          </p:cNvPr>
          <p:cNvPicPr>
            <a:picLocks noChangeAspect="1"/>
          </p:cNvPicPr>
          <p:nvPr/>
        </p:nvPicPr>
        <p:blipFill>
          <a:blip r:embed="rId5"/>
          <a:stretch>
            <a:fillRect/>
          </a:stretch>
        </p:blipFill>
        <p:spPr>
          <a:xfrm>
            <a:off x="8620995" y="3402887"/>
            <a:ext cx="1268146" cy="1641130"/>
          </a:xfrm>
          <a:prstGeom prst="rect">
            <a:avLst/>
          </a:prstGeom>
          <a:ln>
            <a:solidFill>
              <a:schemeClr val="bg2"/>
            </a:solidFill>
          </a:ln>
          <a:effectLst>
            <a:outerShdw blurRad="50800" dist="38100" dir="2700000" algn="tl" rotWithShape="0">
              <a:prstClr val="black">
                <a:alpha val="40000"/>
              </a:prstClr>
            </a:outerShdw>
          </a:effectLst>
        </p:spPr>
      </p:pic>
      <p:pic>
        <p:nvPicPr>
          <p:cNvPr id="31" name="Picture 30">
            <a:extLst>
              <a:ext uri="{FF2B5EF4-FFF2-40B4-BE49-F238E27FC236}">
                <a16:creationId xmlns="" xmlns:a16="http://schemas.microsoft.com/office/drawing/2014/main" id="{F7E399CE-3FAA-5745-B0AE-5A0F24953AC2}"/>
              </a:ext>
            </a:extLst>
          </p:cNvPr>
          <p:cNvPicPr>
            <a:picLocks noChangeAspect="1"/>
          </p:cNvPicPr>
          <p:nvPr/>
        </p:nvPicPr>
        <p:blipFill>
          <a:blip r:embed="rId6"/>
          <a:stretch>
            <a:fillRect/>
          </a:stretch>
        </p:blipFill>
        <p:spPr>
          <a:xfrm>
            <a:off x="7185840" y="1845203"/>
            <a:ext cx="1691760" cy="1307270"/>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66149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96629" y="702001"/>
            <a:ext cx="11040430" cy="892552"/>
          </a:xfrm>
        </p:spPr>
        <p:txBody>
          <a:bodyPr wrap="square">
            <a:spAutoFit/>
          </a:bodyPr>
          <a:lstStyle/>
          <a:p>
            <a:r>
              <a:rPr lang="en-US" sz="3400" dirty="0" smtClean="0">
                <a:solidFill>
                  <a:schemeClr val="accent1"/>
                </a:solidFill>
              </a:rPr>
              <a:t>Bringing the SAP Concur Message to Market: </a:t>
            </a:r>
            <a:br>
              <a:rPr lang="en-US" sz="3400" dirty="0" smtClean="0">
                <a:solidFill>
                  <a:schemeClr val="accent1"/>
                </a:solidFill>
              </a:rPr>
            </a:br>
            <a:r>
              <a:rPr lang="en-US" dirty="0" smtClean="0"/>
              <a:t>Turnkey </a:t>
            </a:r>
            <a:r>
              <a:rPr lang="en-US" dirty="0"/>
              <a:t>c</a:t>
            </a:r>
            <a:r>
              <a:rPr lang="en-US" dirty="0" smtClean="0"/>
              <a:t>ontent </a:t>
            </a:r>
            <a:r>
              <a:rPr lang="en-US" dirty="0"/>
              <a:t>and </a:t>
            </a:r>
            <a:r>
              <a:rPr lang="en-US" dirty="0" smtClean="0"/>
              <a:t>tools </a:t>
            </a:r>
            <a:r>
              <a:rPr lang="en-US" dirty="0"/>
              <a:t>to </a:t>
            </a:r>
            <a:r>
              <a:rPr lang="en-US" dirty="0" smtClean="0"/>
              <a:t>drive co-marketing </a:t>
            </a:r>
            <a:r>
              <a:rPr lang="en-US" dirty="0"/>
              <a:t>with SAP </a:t>
            </a:r>
            <a:r>
              <a:rPr lang="en-US" dirty="0" smtClean="0"/>
              <a:t>teams.</a:t>
            </a:r>
            <a:endParaRPr lang="en-US" dirty="0"/>
          </a:p>
        </p:txBody>
      </p:sp>
      <p:sp>
        <p:nvSpPr>
          <p:cNvPr id="33" name="Title 10">
            <a:extLst>
              <a:ext uri="{FF2B5EF4-FFF2-40B4-BE49-F238E27FC236}">
                <a16:creationId xmlns="" xmlns:a16="http://schemas.microsoft.com/office/drawing/2014/main" id="{91A2FF4A-438C-6343-A944-6656CD49F5ED}"/>
              </a:ext>
            </a:extLst>
          </p:cNvPr>
          <p:cNvSpPr txBox="1">
            <a:spLocks/>
          </p:cNvSpPr>
          <p:nvPr/>
        </p:nvSpPr>
        <p:spPr bwMode="gray">
          <a:xfrm>
            <a:off x="496629" y="2000688"/>
            <a:ext cx="3563927" cy="4857311"/>
          </a:xfrm>
          <a:prstGeom prst="rect">
            <a:avLst/>
          </a:prstGeom>
          <a:solidFill>
            <a:schemeClr val="tx1"/>
          </a:solidFill>
        </p:spPr>
        <p:txBody>
          <a:bodyPr vert="horz" wrap="square" lIns="182880" tIns="2011680" rIns="182880" bIns="0" rtlCol="0" anchor="t" anchorCtr="0">
            <a:no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600" b="0" dirty="0">
                <a:solidFill>
                  <a:schemeClr val="bg1"/>
                </a:solidFill>
              </a:rPr>
              <a:t>Toolkit Component 1:</a:t>
            </a:r>
          </a:p>
          <a:p>
            <a:pPr>
              <a:spcBef>
                <a:spcPts val="0"/>
              </a:spcBef>
            </a:pPr>
            <a:r>
              <a:rPr lang="en-US" sz="1800" dirty="0" smtClean="0">
                <a:solidFill>
                  <a:schemeClr val="accent1"/>
                </a:solidFill>
              </a:rPr>
              <a:t>Finance Audience Programs</a:t>
            </a:r>
            <a:endParaRPr lang="en-US" sz="1800" b="0" dirty="0">
              <a:solidFill>
                <a:schemeClr val="accent1"/>
              </a:solidFill>
            </a:endParaRPr>
          </a:p>
          <a:p>
            <a:pPr>
              <a:spcBef>
                <a:spcPts val="1200"/>
              </a:spcBef>
            </a:pPr>
            <a:r>
              <a:rPr lang="en-US" sz="1700" b="0" dirty="0">
                <a:solidFill>
                  <a:schemeClr val="bg1"/>
                </a:solidFill>
              </a:rPr>
              <a:t>Turnkey digital content that can be easily integrated into existing campaign communications.</a:t>
            </a:r>
          </a:p>
        </p:txBody>
      </p:sp>
      <p:sp>
        <p:nvSpPr>
          <p:cNvPr id="9" name="Title 10">
            <a:extLst>
              <a:ext uri="{FF2B5EF4-FFF2-40B4-BE49-F238E27FC236}">
                <a16:creationId xmlns="" xmlns:a16="http://schemas.microsoft.com/office/drawing/2014/main" id="{AD652E3B-974B-0940-966C-99894ACA872E}"/>
              </a:ext>
            </a:extLst>
          </p:cNvPr>
          <p:cNvSpPr txBox="1">
            <a:spLocks/>
          </p:cNvSpPr>
          <p:nvPr/>
        </p:nvSpPr>
        <p:spPr bwMode="gray">
          <a:xfrm>
            <a:off x="4234881" y="2000688"/>
            <a:ext cx="3563927" cy="4857311"/>
          </a:xfrm>
          <a:prstGeom prst="rect">
            <a:avLst/>
          </a:prstGeom>
          <a:solidFill>
            <a:schemeClr val="tx1"/>
          </a:solidFill>
        </p:spPr>
        <p:txBody>
          <a:bodyPr vert="horz" wrap="square" lIns="182880" tIns="2011680" rIns="182880" bIns="0" rtlCol="0" anchor="t" anchorCtr="0">
            <a:no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600" b="0" dirty="0">
                <a:solidFill>
                  <a:schemeClr val="bg1"/>
                </a:solidFill>
              </a:rPr>
              <a:t>Toolkit Component 2:</a:t>
            </a:r>
          </a:p>
          <a:p>
            <a:pPr>
              <a:spcBef>
                <a:spcPts val="0"/>
              </a:spcBef>
            </a:pPr>
            <a:r>
              <a:rPr lang="en-US" sz="1800" dirty="0">
                <a:solidFill>
                  <a:schemeClr val="accent1"/>
                </a:solidFill>
              </a:rPr>
              <a:t>Finance-Focused Events</a:t>
            </a:r>
          </a:p>
          <a:p>
            <a:pPr>
              <a:spcBef>
                <a:spcPts val="1200"/>
              </a:spcBef>
            </a:pPr>
            <a:r>
              <a:rPr lang="en-US" sz="1700" b="0" dirty="0">
                <a:solidFill>
                  <a:schemeClr val="bg1"/>
                </a:solidFill>
              </a:rPr>
              <a:t>Turnkey materials to incorporate into existing finance events.</a:t>
            </a:r>
          </a:p>
          <a:p>
            <a:pPr>
              <a:spcBef>
                <a:spcPts val="1200"/>
              </a:spcBef>
            </a:pPr>
            <a:endParaRPr lang="en-US" sz="1800" b="0" dirty="0">
              <a:solidFill>
                <a:schemeClr val="bg1"/>
              </a:solidFill>
            </a:endParaRPr>
          </a:p>
        </p:txBody>
      </p:sp>
      <p:sp>
        <p:nvSpPr>
          <p:cNvPr id="10" name="Title 10">
            <a:extLst>
              <a:ext uri="{FF2B5EF4-FFF2-40B4-BE49-F238E27FC236}">
                <a16:creationId xmlns="" xmlns:a16="http://schemas.microsoft.com/office/drawing/2014/main" id="{8DAC2CE3-0F17-DB40-804E-F8233F803445}"/>
              </a:ext>
            </a:extLst>
          </p:cNvPr>
          <p:cNvSpPr txBox="1">
            <a:spLocks/>
          </p:cNvSpPr>
          <p:nvPr/>
        </p:nvSpPr>
        <p:spPr bwMode="gray">
          <a:xfrm>
            <a:off x="7973132" y="2000688"/>
            <a:ext cx="3563927" cy="4857311"/>
          </a:xfrm>
          <a:prstGeom prst="rect">
            <a:avLst/>
          </a:prstGeom>
          <a:solidFill>
            <a:schemeClr val="tx1"/>
          </a:solidFill>
        </p:spPr>
        <p:txBody>
          <a:bodyPr vert="horz" wrap="square" lIns="182880" tIns="2011680" rIns="182880" bIns="0" rtlCol="0" anchor="t" anchorCtr="0">
            <a:no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600" b="0" dirty="0">
                <a:solidFill>
                  <a:schemeClr val="bg1"/>
                </a:solidFill>
              </a:rPr>
              <a:t>Toolkit Component 3:</a:t>
            </a:r>
          </a:p>
          <a:p>
            <a:pPr>
              <a:spcBef>
                <a:spcPts val="0"/>
              </a:spcBef>
            </a:pPr>
            <a:r>
              <a:rPr lang="en-US" sz="1800" dirty="0">
                <a:solidFill>
                  <a:schemeClr val="accent1"/>
                </a:solidFill>
              </a:rPr>
              <a:t>SAP Concur Sales Programs </a:t>
            </a:r>
          </a:p>
          <a:p>
            <a:pPr>
              <a:spcBef>
                <a:spcPts val="1200"/>
              </a:spcBef>
            </a:pPr>
            <a:r>
              <a:rPr lang="en-US" sz="1700" b="0" dirty="0">
                <a:solidFill>
                  <a:schemeClr val="bg1"/>
                </a:solidFill>
              </a:rPr>
              <a:t>Targeted initiatives—supported by focused messaging and materials—for key audience segments and priorities.</a:t>
            </a:r>
          </a:p>
        </p:txBody>
      </p:sp>
      <p:pic>
        <p:nvPicPr>
          <p:cNvPr id="12" name="Picture 11">
            <a:extLst>
              <a:ext uri="{FF2B5EF4-FFF2-40B4-BE49-F238E27FC236}">
                <a16:creationId xmlns="" xmlns:a16="http://schemas.microsoft.com/office/drawing/2014/main" id="{206BE7D4-4399-F745-843F-63A3E1E8D184}"/>
              </a:ext>
            </a:extLst>
          </p:cNvPr>
          <p:cNvPicPr>
            <a:picLocks noChangeAspect="1"/>
          </p:cNvPicPr>
          <p:nvPr/>
        </p:nvPicPr>
        <p:blipFill>
          <a:blip r:embed="rId3"/>
          <a:stretch>
            <a:fillRect/>
          </a:stretch>
        </p:blipFill>
        <p:spPr>
          <a:xfrm>
            <a:off x="1375816" y="2076043"/>
            <a:ext cx="1805552" cy="1805552"/>
          </a:xfrm>
          <a:prstGeom prst="rect">
            <a:avLst/>
          </a:prstGeom>
        </p:spPr>
      </p:pic>
      <p:pic>
        <p:nvPicPr>
          <p:cNvPr id="4" name="Picture 3">
            <a:extLst>
              <a:ext uri="{FF2B5EF4-FFF2-40B4-BE49-F238E27FC236}">
                <a16:creationId xmlns="" xmlns:a16="http://schemas.microsoft.com/office/drawing/2014/main" id="{1E798733-08D9-954B-B061-AE9AF4776BC1}"/>
              </a:ext>
            </a:extLst>
          </p:cNvPr>
          <p:cNvPicPr>
            <a:picLocks noChangeAspect="1"/>
          </p:cNvPicPr>
          <p:nvPr/>
        </p:nvPicPr>
        <p:blipFill>
          <a:blip r:embed="rId4"/>
          <a:stretch>
            <a:fillRect/>
          </a:stretch>
        </p:blipFill>
        <p:spPr>
          <a:xfrm>
            <a:off x="5148164" y="2110139"/>
            <a:ext cx="1737360" cy="1737360"/>
          </a:xfrm>
          <a:prstGeom prst="rect">
            <a:avLst/>
          </a:prstGeom>
        </p:spPr>
      </p:pic>
      <p:pic>
        <p:nvPicPr>
          <p:cNvPr id="13" name="Picture 12">
            <a:extLst>
              <a:ext uri="{FF2B5EF4-FFF2-40B4-BE49-F238E27FC236}">
                <a16:creationId xmlns="" xmlns:a16="http://schemas.microsoft.com/office/drawing/2014/main" id="{792DB516-27C0-874F-957C-C3661206C6B3}"/>
              </a:ext>
            </a:extLst>
          </p:cNvPr>
          <p:cNvPicPr>
            <a:picLocks noChangeAspect="1"/>
          </p:cNvPicPr>
          <p:nvPr/>
        </p:nvPicPr>
        <p:blipFill>
          <a:blip r:embed="rId5"/>
          <a:stretch>
            <a:fillRect/>
          </a:stretch>
        </p:blipFill>
        <p:spPr>
          <a:xfrm>
            <a:off x="8857459" y="2081183"/>
            <a:ext cx="1795272" cy="1795272"/>
          </a:xfrm>
          <a:prstGeom prst="rect">
            <a:avLst/>
          </a:prstGeom>
        </p:spPr>
      </p:pic>
    </p:spTree>
    <p:extLst>
      <p:ext uri="{BB962C8B-B14F-4D97-AF65-F5344CB8AC3E}">
        <p14:creationId xmlns:p14="http://schemas.microsoft.com/office/powerpoint/2010/main" val="1518681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BD55E3-5B86-7642-9FD5-FC6FC6B10DB9}"/>
              </a:ext>
            </a:extLst>
          </p:cNvPr>
          <p:cNvSpPr>
            <a:spLocks noGrp="1"/>
          </p:cNvSpPr>
          <p:nvPr>
            <p:ph type="ctrTitle"/>
          </p:nvPr>
        </p:nvSpPr>
        <p:spPr>
          <a:xfrm>
            <a:off x="503738" y="3090446"/>
            <a:ext cx="11179376" cy="677108"/>
          </a:xfrm>
        </p:spPr>
        <p:txBody>
          <a:bodyPr/>
          <a:lstStyle/>
          <a:p>
            <a:r>
              <a:rPr lang="en-US" sz="4800" dirty="0">
                <a:solidFill>
                  <a:schemeClr val="accent1"/>
                </a:solidFill>
              </a:rPr>
              <a:t>SAP Concur Sales Programs</a:t>
            </a:r>
          </a:p>
        </p:txBody>
      </p:sp>
      <p:sp>
        <p:nvSpPr>
          <p:cNvPr id="3" name="TextBox 2">
            <a:extLst>
              <a:ext uri="{FF2B5EF4-FFF2-40B4-BE49-F238E27FC236}">
                <a16:creationId xmlns="" xmlns:a16="http://schemas.microsoft.com/office/drawing/2014/main" id="{D1E2DFE6-06F0-5C4A-BBA1-5480725AC70A}"/>
              </a:ext>
            </a:extLst>
          </p:cNvPr>
          <p:cNvSpPr txBox="1"/>
          <p:nvPr/>
        </p:nvSpPr>
        <p:spPr>
          <a:xfrm>
            <a:off x="503738" y="2628781"/>
            <a:ext cx="3651641"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3000" kern="0" dirty="0">
                <a:solidFill>
                  <a:schemeClr val="bg1"/>
                </a:solidFill>
                <a:ea typeface="Arial Unicode MS" pitchFamily="34" charset="-128"/>
                <a:cs typeface="Arial Unicode MS" pitchFamily="34" charset="-128"/>
              </a:rPr>
              <a:t>Toolkit Component 3:</a:t>
            </a:r>
          </a:p>
        </p:txBody>
      </p:sp>
      <p:pic>
        <p:nvPicPr>
          <p:cNvPr id="6" name="Picture 5">
            <a:extLst>
              <a:ext uri="{FF2B5EF4-FFF2-40B4-BE49-F238E27FC236}">
                <a16:creationId xmlns="" xmlns:a16="http://schemas.microsoft.com/office/drawing/2014/main" id="{40670EDC-352D-C745-8318-609063848786}"/>
              </a:ext>
            </a:extLst>
          </p:cNvPr>
          <p:cNvPicPr>
            <a:picLocks noChangeAspect="1"/>
          </p:cNvPicPr>
          <p:nvPr/>
        </p:nvPicPr>
        <p:blipFill>
          <a:blip r:embed="rId2"/>
          <a:stretch>
            <a:fillRect/>
          </a:stretch>
        </p:blipFill>
        <p:spPr>
          <a:xfrm>
            <a:off x="428060" y="203630"/>
            <a:ext cx="2488184" cy="2488184"/>
          </a:xfrm>
          <a:prstGeom prst="rect">
            <a:avLst/>
          </a:prstGeom>
        </p:spPr>
      </p:pic>
    </p:spTree>
    <p:extLst>
      <p:ext uri="{BB962C8B-B14F-4D97-AF65-F5344CB8AC3E}">
        <p14:creationId xmlns:p14="http://schemas.microsoft.com/office/powerpoint/2010/main" val="3239855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 xmlns:a16="http://schemas.microsoft.com/office/drawing/2014/main" id="{1CDC0E89-E47A-E24D-9A94-FDCAC09850EB}"/>
              </a:ext>
            </a:extLst>
          </p:cNvPr>
          <p:cNvPicPr>
            <a:picLocks noGrp="1" noChangeAspect="1"/>
          </p:cNvPicPr>
          <p:nvPr>
            <p:ph type="pic" sz="quarter" idx="10"/>
          </p:nvPr>
        </p:nvPicPr>
        <p:blipFill rotWithShape="1">
          <a:blip r:embed="rId2"/>
          <a:srcRect l="21156" t="11135" r="9855"/>
          <a:stretch/>
        </p:blipFill>
        <p:spPr>
          <a:xfrm>
            <a:off x="7467600" y="252000"/>
            <a:ext cx="4721225" cy="6606000"/>
          </a:xfrm>
        </p:spPr>
      </p:pic>
      <p:sp>
        <p:nvSpPr>
          <p:cNvPr id="3" name="Title 2">
            <a:extLst>
              <a:ext uri="{FF2B5EF4-FFF2-40B4-BE49-F238E27FC236}">
                <a16:creationId xmlns="" xmlns:a16="http://schemas.microsoft.com/office/drawing/2014/main" id="{E7050273-2C3A-214A-B091-8DC6239CF503}"/>
              </a:ext>
            </a:extLst>
          </p:cNvPr>
          <p:cNvSpPr>
            <a:spLocks noGrp="1"/>
          </p:cNvSpPr>
          <p:nvPr>
            <p:ph type="title"/>
          </p:nvPr>
        </p:nvSpPr>
        <p:spPr>
          <a:xfrm>
            <a:off x="496630" y="533400"/>
            <a:ext cx="7247195" cy="430887"/>
          </a:xfrm>
        </p:spPr>
        <p:txBody>
          <a:bodyPr/>
          <a:lstStyle/>
          <a:p>
            <a:r>
              <a:rPr lang="en-US" sz="2800" dirty="0"/>
              <a:t>About the P</a:t>
            </a:r>
            <a:r>
              <a:rPr lang="en-US" sz="2800" dirty="0" smtClean="0"/>
              <a:t>rograms</a:t>
            </a:r>
            <a:endParaRPr lang="en-US" sz="2800" dirty="0"/>
          </a:p>
        </p:txBody>
      </p:sp>
      <p:sp>
        <p:nvSpPr>
          <p:cNvPr id="2" name="Text Placeholder 1">
            <a:extLst>
              <a:ext uri="{FF2B5EF4-FFF2-40B4-BE49-F238E27FC236}">
                <a16:creationId xmlns="" xmlns:a16="http://schemas.microsoft.com/office/drawing/2014/main" id="{0E05598A-9961-284B-A9D7-332F7E41E725}"/>
              </a:ext>
            </a:extLst>
          </p:cNvPr>
          <p:cNvSpPr>
            <a:spLocks noGrp="1"/>
          </p:cNvSpPr>
          <p:nvPr>
            <p:ph type="body" sz="quarter" idx="11"/>
          </p:nvPr>
        </p:nvSpPr>
        <p:spPr>
          <a:xfrm>
            <a:off x="498476" y="1602788"/>
            <a:ext cx="6426200" cy="4721811"/>
          </a:xfrm>
        </p:spPr>
        <p:txBody>
          <a:bodyPr/>
          <a:lstStyle/>
          <a:p>
            <a:pPr>
              <a:spcBef>
                <a:spcPts val="0"/>
              </a:spcBef>
            </a:pPr>
            <a:r>
              <a:rPr lang="en-US" sz="2200" b="1" dirty="0">
                <a:solidFill>
                  <a:schemeClr val="accent1"/>
                </a:solidFill>
              </a:rPr>
              <a:t>Why: </a:t>
            </a:r>
          </a:p>
          <a:p>
            <a:pPr>
              <a:spcBef>
                <a:spcPts val="0"/>
              </a:spcBef>
            </a:pPr>
            <a:r>
              <a:rPr lang="en-US" sz="1700" dirty="0"/>
              <a:t>To support SAP Concur GCO budget of ~$185M (being finalized) across all markets and expand globally with SAP.</a:t>
            </a:r>
          </a:p>
          <a:p>
            <a:r>
              <a:rPr lang="en-US" sz="2200" b="1" dirty="0">
                <a:solidFill>
                  <a:schemeClr val="accent1"/>
                </a:solidFill>
              </a:rPr>
              <a:t>Objective: </a:t>
            </a:r>
          </a:p>
          <a:p>
            <a:pPr>
              <a:spcBef>
                <a:spcPts val="0"/>
              </a:spcBef>
            </a:pPr>
            <a:r>
              <a:rPr lang="en-US" sz="1700" dirty="0"/>
              <a:t>To equip (SAP Concur &amp; GCO) marketing and sales teams with packaged, targeted programs that will generate and accelerate pipeline to meet SAP Concur ARR goals. </a:t>
            </a:r>
          </a:p>
          <a:p>
            <a:r>
              <a:rPr lang="en-US" sz="2200" b="1" dirty="0">
                <a:solidFill>
                  <a:schemeClr val="accent1"/>
                </a:solidFill>
              </a:rPr>
              <a:t>Strategy: </a:t>
            </a:r>
          </a:p>
          <a:p>
            <a:pPr>
              <a:spcBef>
                <a:spcPts val="0"/>
              </a:spcBef>
            </a:pPr>
            <a:r>
              <a:rPr lang="en-US" sz="1700" dirty="0"/>
              <a:t>Work collectively across teams to package and deliver executable plans and resources that leverage our new SAP Concur brand, as well as SAP and Concur global campaign content, target lists, incentives, and offers for the field to adopt using the GCO tools and platforms they use every day. </a:t>
            </a:r>
          </a:p>
        </p:txBody>
      </p:sp>
    </p:spTree>
    <p:extLst>
      <p:ext uri="{BB962C8B-B14F-4D97-AF65-F5344CB8AC3E}">
        <p14:creationId xmlns:p14="http://schemas.microsoft.com/office/powerpoint/2010/main" val="2212567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 xmlns:a16="http://schemas.microsoft.com/office/drawing/2014/main" id="{F5C9A7A2-ED9A-4F4B-825B-306EC945C6EF}"/>
              </a:ext>
            </a:extLst>
          </p:cNvPr>
          <p:cNvGrpSpPr/>
          <p:nvPr/>
        </p:nvGrpSpPr>
        <p:grpSpPr>
          <a:xfrm>
            <a:off x="2598389" y="1028700"/>
            <a:ext cx="7064535" cy="5318803"/>
            <a:chOff x="2596566" y="3623569"/>
            <a:chExt cx="7068215" cy="2793863"/>
          </a:xfrm>
        </p:grpSpPr>
        <p:cxnSp>
          <p:nvCxnSpPr>
            <p:cNvPr id="5" name="Straight Connector 4">
              <a:extLst>
                <a:ext uri="{FF2B5EF4-FFF2-40B4-BE49-F238E27FC236}">
                  <a16:creationId xmlns="" xmlns:a16="http://schemas.microsoft.com/office/drawing/2014/main" id="{1A1794E3-07AA-034B-A0ED-D6F2D828AFCE}"/>
                </a:ext>
              </a:extLst>
            </p:cNvPr>
            <p:cNvCxnSpPr/>
            <p:nvPr/>
          </p:nvCxnSpPr>
          <p:spPr>
            <a:xfrm>
              <a:off x="2596566" y="3623569"/>
              <a:ext cx="0" cy="279386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 xmlns:a16="http://schemas.microsoft.com/office/drawing/2014/main" id="{3A1FEBF0-D873-0047-B98D-969D0453DD65}"/>
                </a:ext>
              </a:extLst>
            </p:cNvPr>
            <p:cNvCxnSpPr/>
            <p:nvPr/>
          </p:nvCxnSpPr>
          <p:spPr>
            <a:xfrm>
              <a:off x="4961487" y="3623569"/>
              <a:ext cx="0" cy="279386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19A023C2-3213-9C4A-9080-60D04E3AAA15}"/>
                </a:ext>
              </a:extLst>
            </p:cNvPr>
            <p:cNvCxnSpPr/>
            <p:nvPr/>
          </p:nvCxnSpPr>
          <p:spPr>
            <a:xfrm>
              <a:off x="9664781" y="3623569"/>
              <a:ext cx="0" cy="279386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4" name="Rectangle 33">
            <a:extLst>
              <a:ext uri="{FF2B5EF4-FFF2-40B4-BE49-F238E27FC236}">
                <a16:creationId xmlns="" xmlns:a16="http://schemas.microsoft.com/office/drawing/2014/main" id="{5C5EA6C1-D2BA-6F41-B6E6-823929BEC0A8}"/>
              </a:ext>
            </a:extLst>
          </p:cNvPr>
          <p:cNvSpPr/>
          <p:nvPr/>
        </p:nvSpPr>
        <p:spPr bwMode="gray">
          <a:xfrm>
            <a:off x="216704" y="1028700"/>
            <a:ext cx="7095796" cy="5318803"/>
          </a:xfrm>
          <a:prstGeom prst="rect">
            <a:avLst/>
          </a:prstGeom>
          <a:noFill/>
          <a:ln w="25400">
            <a:headEnd/>
            <a:tailEnd/>
          </a:ln>
        </p:spPr>
        <p:style>
          <a:lnRef idx="2">
            <a:schemeClr val="accent1"/>
          </a:lnRef>
          <a:fillRef idx="1">
            <a:schemeClr val="lt1"/>
          </a:fillRef>
          <a:effectRef idx="0">
            <a:schemeClr val="accent1"/>
          </a:effectRef>
          <a:fontRef idx="minor">
            <a:schemeClr val="dk1"/>
          </a:fontRef>
        </p:style>
        <p:txBody>
          <a:bodyPr lIns="89953" tIns="71963" rIns="89953" bIns="71963" rtlCol="0" anchor="ctr"/>
          <a:lstStyle/>
          <a:p>
            <a:pPr defTabSz="913943" fontAlgn="base">
              <a:spcBef>
                <a:spcPct val="50000"/>
              </a:spcBef>
              <a:spcAft>
                <a:spcPct val="0"/>
              </a:spcAft>
              <a:buClr>
                <a:srgbClr val="F0AB00"/>
              </a:buClr>
              <a:buSzPct val="80000"/>
            </a:pPr>
            <a:endParaRPr lang="en-US" sz="1799" kern="0" dirty="0">
              <a:ea typeface="Arial Unicode MS" pitchFamily="34" charset="-128"/>
              <a:cs typeface="Arial Unicode MS" pitchFamily="34" charset="-128"/>
            </a:endParaRPr>
          </a:p>
        </p:txBody>
      </p:sp>
      <p:sp>
        <p:nvSpPr>
          <p:cNvPr id="2" name="Title 1">
            <a:extLst>
              <a:ext uri="{FF2B5EF4-FFF2-40B4-BE49-F238E27FC236}">
                <a16:creationId xmlns="" xmlns:a16="http://schemas.microsoft.com/office/drawing/2014/main" id="{7891683C-F937-1A4E-A694-1F1488127E64}"/>
              </a:ext>
            </a:extLst>
          </p:cNvPr>
          <p:cNvSpPr>
            <a:spLocks noGrp="1"/>
          </p:cNvSpPr>
          <p:nvPr>
            <p:ph type="title"/>
          </p:nvPr>
        </p:nvSpPr>
        <p:spPr>
          <a:xfrm>
            <a:off x="496630" y="533400"/>
            <a:ext cx="11183001" cy="369332"/>
          </a:xfrm>
        </p:spPr>
        <p:txBody>
          <a:bodyPr/>
          <a:lstStyle/>
          <a:p>
            <a:r>
              <a:rPr lang="en-US" dirty="0"/>
              <a:t>SAP Concur 2018 GCO Programs</a:t>
            </a:r>
          </a:p>
        </p:txBody>
      </p:sp>
      <p:sp>
        <p:nvSpPr>
          <p:cNvPr id="15" name="Text Placeholder 12">
            <a:extLst>
              <a:ext uri="{FF2B5EF4-FFF2-40B4-BE49-F238E27FC236}">
                <a16:creationId xmlns="" xmlns:a16="http://schemas.microsoft.com/office/drawing/2014/main" id="{D702A065-E078-A448-A870-CF73540225C1}"/>
              </a:ext>
            </a:extLst>
          </p:cNvPr>
          <p:cNvSpPr txBox="1">
            <a:spLocks/>
          </p:cNvSpPr>
          <p:nvPr/>
        </p:nvSpPr>
        <p:spPr>
          <a:xfrm>
            <a:off x="305109" y="2484226"/>
            <a:ext cx="2223856" cy="645994"/>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On the Move Conversions</a:t>
            </a:r>
          </a:p>
        </p:txBody>
      </p:sp>
      <p:sp>
        <p:nvSpPr>
          <p:cNvPr id="16" name="Text Placeholder 12">
            <a:extLst>
              <a:ext uri="{FF2B5EF4-FFF2-40B4-BE49-F238E27FC236}">
                <a16:creationId xmlns="" xmlns:a16="http://schemas.microsoft.com/office/drawing/2014/main" id="{B590C303-2B76-144B-811B-49A1EF115736}"/>
              </a:ext>
            </a:extLst>
          </p:cNvPr>
          <p:cNvSpPr txBox="1">
            <a:spLocks/>
          </p:cNvSpPr>
          <p:nvPr/>
        </p:nvSpPr>
        <p:spPr>
          <a:xfrm>
            <a:off x="305109" y="3248186"/>
            <a:ext cx="2223856" cy="1531929"/>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SCP/Key conversions</a:t>
            </a: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Continuation from 2017 to focus on closing existing pipeline and generating new referrals.</a:t>
            </a:r>
          </a:p>
        </p:txBody>
      </p:sp>
      <p:sp>
        <p:nvSpPr>
          <p:cNvPr id="17" name="Text Placeholder 12">
            <a:extLst>
              <a:ext uri="{FF2B5EF4-FFF2-40B4-BE49-F238E27FC236}">
                <a16:creationId xmlns="" xmlns:a16="http://schemas.microsoft.com/office/drawing/2014/main" id="{D07C9123-955A-0B49-9754-3456544D86DB}"/>
              </a:ext>
            </a:extLst>
          </p:cNvPr>
          <p:cNvSpPr txBox="1">
            <a:spLocks/>
          </p:cNvSpPr>
          <p:nvPr/>
        </p:nvSpPr>
        <p:spPr>
          <a:xfrm>
            <a:off x="305109" y="4879712"/>
            <a:ext cx="2223856" cy="1165832"/>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In Market Refresh: March</a:t>
            </a: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Travel, Expense Only with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strong mobile focus</a:t>
            </a:r>
          </a:p>
        </p:txBody>
      </p:sp>
      <p:sp>
        <p:nvSpPr>
          <p:cNvPr id="19" name="Text Placeholder 12">
            <a:extLst>
              <a:ext uri="{FF2B5EF4-FFF2-40B4-BE49-F238E27FC236}">
                <a16:creationId xmlns="" xmlns:a16="http://schemas.microsoft.com/office/drawing/2014/main" id="{E22068A5-766F-3D40-AEA3-821136A1BB13}"/>
              </a:ext>
            </a:extLst>
          </p:cNvPr>
          <p:cNvSpPr txBox="1">
            <a:spLocks/>
          </p:cNvSpPr>
          <p:nvPr/>
        </p:nvSpPr>
        <p:spPr>
          <a:xfrm>
            <a:off x="2667813" y="2484146"/>
            <a:ext cx="2224842" cy="646074"/>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Top </a:t>
            </a:r>
            <a:br>
              <a:rPr lang="en-US" sz="1999" kern="0" dirty="0">
                <a:ea typeface="Arial Unicode MS" pitchFamily="34" charset="-128"/>
                <a:cs typeface="Arial Unicode MS" pitchFamily="34" charset="-128"/>
              </a:rPr>
            </a:br>
            <a:r>
              <a:rPr lang="en-US" sz="1999" kern="0" dirty="0">
                <a:ea typeface="Arial Unicode MS" pitchFamily="34" charset="-128"/>
                <a:cs typeface="Arial Unicode MS" pitchFamily="34" charset="-128"/>
              </a:rPr>
              <a:t>Targets</a:t>
            </a:r>
          </a:p>
        </p:txBody>
      </p:sp>
      <p:sp>
        <p:nvSpPr>
          <p:cNvPr id="20" name="Text Placeholder 12">
            <a:extLst>
              <a:ext uri="{FF2B5EF4-FFF2-40B4-BE49-F238E27FC236}">
                <a16:creationId xmlns="" xmlns:a16="http://schemas.microsoft.com/office/drawing/2014/main" id="{71DF919A-D061-E647-83EE-719F9050E8C5}"/>
              </a:ext>
            </a:extLst>
          </p:cNvPr>
          <p:cNvSpPr txBox="1">
            <a:spLocks/>
          </p:cNvSpPr>
          <p:nvPr/>
        </p:nvSpPr>
        <p:spPr>
          <a:xfrm>
            <a:off x="2667813" y="3248185"/>
            <a:ext cx="2224842" cy="1531929"/>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SCP/Key </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Active/Upper GB</a:t>
            </a:r>
            <a:endParaRPr lang="en-US" sz="1049" b="1" dirty="0">
              <a:solidFill>
                <a:schemeClr val="accent1"/>
              </a:solidFill>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Identify and develop largest 200 global targets into giant new opportunities and wins for SAP Concur.</a:t>
            </a:r>
          </a:p>
        </p:txBody>
      </p:sp>
      <p:sp>
        <p:nvSpPr>
          <p:cNvPr id="21" name="Text Placeholder 12">
            <a:extLst>
              <a:ext uri="{FF2B5EF4-FFF2-40B4-BE49-F238E27FC236}">
                <a16:creationId xmlns="" xmlns:a16="http://schemas.microsoft.com/office/drawing/2014/main" id="{E3293AAF-5254-A341-843F-AF9000496999}"/>
              </a:ext>
            </a:extLst>
          </p:cNvPr>
          <p:cNvSpPr txBox="1">
            <a:spLocks/>
          </p:cNvSpPr>
          <p:nvPr/>
        </p:nvSpPr>
        <p:spPr>
          <a:xfrm>
            <a:off x="2667813" y="4879712"/>
            <a:ext cx="2224842" cy="1331979"/>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Late April/early May</a:t>
            </a:r>
            <a:endParaRPr lang="en-US" sz="1199" b="1" dirty="0">
              <a:solidFill>
                <a:schemeClr val="tx2">
                  <a:lumMod val="50000"/>
                </a:schemeClr>
              </a:solidFill>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 Travel, Expense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&amp; Invoice with all add on and extended services</a:t>
            </a:r>
          </a:p>
        </p:txBody>
      </p:sp>
      <p:sp>
        <p:nvSpPr>
          <p:cNvPr id="23" name="Text Placeholder 12">
            <a:extLst>
              <a:ext uri="{FF2B5EF4-FFF2-40B4-BE49-F238E27FC236}">
                <a16:creationId xmlns="" xmlns:a16="http://schemas.microsoft.com/office/drawing/2014/main" id="{A79937D4-F919-2C47-A353-1F759792D9D9}"/>
              </a:ext>
            </a:extLst>
          </p:cNvPr>
          <p:cNvSpPr txBox="1">
            <a:spLocks/>
          </p:cNvSpPr>
          <p:nvPr/>
        </p:nvSpPr>
        <p:spPr>
          <a:xfrm>
            <a:off x="7381925" y="2484227"/>
            <a:ext cx="2211575" cy="645994"/>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General Business (GB)</a:t>
            </a:r>
          </a:p>
        </p:txBody>
      </p:sp>
      <p:sp>
        <p:nvSpPr>
          <p:cNvPr id="24" name="Text Placeholder 12">
            <a:extLst>
              <a:ext uri="{FF2B5EF4-FFF2-40B4-BE49-F238E27FC236}">
                <a16:creationId xmlns="" xmlns:a16="http://schemas.microsoft.com/office/drawing/2014/main" id="{E2DC74A4-A54E-7645-B6E2-04D6F8B15F89}"/>
              </a:ext>
            </a:extLst>
          </p:cNvPr>
          <p:cNvSpPr txBox="1">
            <a:spLocks/>
          </p:cNvSpPr>
          <p:nvPr/>
        </p:nvSpPr>
        <p:spPr>
          <a:xfrm>
            <a:off x="7381925" y="3248187"/>
            <a:ext cx="2211575" cy="1144333"/>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Upper &amp; </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Lower GB</a:t>
            </a:r>
            <a:endParaRPr lang="en-US" sz="1049" dirty="0">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Expand into GB </a:t>
            </a:r>
            <a:br>
              <a:rPr lang="en-US" sz="1399" dirty="0">
                <a:latin typeface="Arial" panose="020B0604020202020204" pitchFamily="34" charset="0"/>
                <a:ea typeface="Arial" charset="0"/>
                <a:cs typeface="Arial" panose="020B0604020202020204" pitchFamily="34" charset="0"/>
              </a:rPr>
            </a:br>
            <a:r>
              <a:rPr lang="en-US" sz="1399" dirty="0">
                <a:latin typeface="Arial" panose="020B0604020202020204" pitchFamily="34" charset="0"/>
                <a:ea typeface="Arial" charset="0"/>
                <a:cs typeface="Arial" panose="020B0604020202020204" pitchFamily="34" charset="0"/>
              </a:rPr>
              <a:t>space within SAP </a:t>
            </a:r>
            <a:br>
              <a:rPr lang="en-US" sz="1399" dirty="0">
                <a:latin typeface="Arial" panose="020B0604020202020204" pitchFamily="34" charset="0"/>
                <a:ea typeface="Arial" charset="0"/>
                <a:cs typeface="Arial" panose="020B0604020202020204" pitchFamily="34" charset="0"/>
              </a:rPr>
            </a:br>
            <a:r>
              <a:rPr lang="en-US" sz="1399" dirty="0">
                <a:latin typeface="Arial" panose="020B0604020202020204" pitchFamily="34" charset="0"/>
                <a:ea typeface="Arial" charset="0"/>
                <a:cs typeface="Arial" panose="020B0604020202020204" pitchFamily="34" charset="0"/>
              </a:rPr>
              <a:t>customer base.</a:t>
            </a:r>
          </a:p>
        </p:txBody>
      </p:sp>
      <p:sp>
        <p:nvSpPr>
          <p:cNvPr id="25" name="Text Placeholder 12">
            <a:extLst>
              <a:ext uri="{FF2B5EF4-FFF2-40B4-BE49-F238E27FC236}">
                <a16:creationId xmlns="" xmlns:a16="http://schemas.microsoft.com/office/drawing/2014/main" id="{A0AC2A5E-5178-614B-9EA2-7D71F2E81239}"/>
              </a:ext>
            </a:extLst>
          </p:cNvPr>
          <p:cNvSpPr txBox="1">
            <a:spLocks/>
          </p:cNvSpPr>
          <p:nvPr/>
        </p:nvSpPr>
        <p:spPr>
          <a:xfrm>
            <a:off x="7381925" y="4879713"/>
            <a:ext cx="2211575" cy="1331903"/>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a:t>
            </a:r>
            <a:br>
              <a:rPr lang="en-US" sz="1799" b="1" dirty="0">
                <a:solidFill>
                  <a:schemeClr val="accent1"/>
                </a:solidFill>
                <a:latin typeface="Arial Black" charset="0"/>
                <a:ea typeface="Arial Black" charset="0"/>
                <a:cs typeface="Arial Black" charset="0"/>
              </a:rPr>
            </a:br>
            <a:r>
              <a:rPr lang="en-US" sz="1799" b="1" dirty="0">
                <a:solidFill>
                  <a:schemeClr val="accent1"/>
                </a:solidFill>
                <a:latin typeface="Arial Black" charset="0"/>
                <a:ea typeface="Arial Black" charset="0"/>
                <a:cs typeface="Arial Black" charset="0"/>
              </a:rPr>
              <a:t>Q2</a:t>
            </a: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Concur Expense + B1 Concur Expense + ByDesign</a:t>
            </a:r>
          </a:p>
        </p:txBody>
      </p:sp>
      <p:sp>
        <p:nvSpPr>
          <p:cNvPr id="27" name="Text Placeholder 12">
            <a:extLst>
              <a:ext uri="{FF2B5EF4-FFF2-40B4-BE49-F238E27FC236}">
                <a16:creationId xmlns="" xmlns:a16="http://schemas.microsoft.com/office/drawing/2014/main" id="{D49FF4EB-A6E7-0B40-B36E-3D7881A3719F}"/>
              </a:ext>
            </a:extLst>
          </p:cNvPr>
          <p:cNvSpPr txBox="1">
            <a:spLocks/>
          </p:cNvSpPr>
          <p:nvPr/>
        </p:nvSpPr>
        <p:spPr>
          <a:xfrm>
            <a:off x="9732348" y="2484225"/>
            <a:ext cx="2074168" cy="645995"/>
          </a:xfrm>
          <a:prstGeom prst="rect">
            <a:avLst/>
          </a:prstGeom>
        </p:spPr>
        <p:txBody>
          <a:bodyPr wrap="square" lIns="137089" rIns="137089"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Net New </a:t>
            </a:r>
            <a:br>
              <a:rPr lang="en-US" sz="1999" kern="0" dirty="0">
                <a:ea typeface="Arial Unicode MS" pitchFamily="34" charset="-128"/>
                <a:cs typeface="Arial Unicode MS" pitchFamily="34" charset="-128"/>
              </a:rPr>
            </a:br>
            <a:r>
              <a:rPr lang="en-US" sz="1999" kern="0" dirty="0">
                <a:ea typeface="Arial Unicode MS" pitchFamily="34" charset="-128"/>
                <a:cs typeface="Arial Unicode MS" pitchFamily="34" charset="-128"/>
              </a:rPr>
              <a:t>Names</a:t>
            </a:r>
          </a:p>
        </p:txBody>
      </p:sp>
      <p:sp>
        <p:nvSpPr>
          <p:cNvPr id="28" name="Text Placeholder 12">
            <a:extLst>
              <a:ext uri="{FF2B5EF4-FFF2-40B4-BE49-F238E27FC236}">
                <a16:creationId xmlns="" xmlns:a16="http://schemas.microsoft.com/office/drawing/2014/main" id="{0B4AD926-7440-8141-A73C-F8389A075D48}"/>
              </a:ext>
            </a:extLst>
          </p:cNvPr>
          <p:cNvSpPr txBox="1">
            <a:spLocks/>
          </p:cNvSpPr>
          <p:nvPr/>
        </p:nvSpPr>
        <p:spPr>
          <a:xfrm>
            <a:off x="9732348" y="3248185"/>
            <a:ext cx="2074168" cy="1338131"/>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Key &amp; </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Upper GB</a:t>
            </a:r>
            <a:endParaRPr lang="en-US" sz="1049" dirty="0">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Partner with SAP to </a:t>
            </a:r>
            <a:br>
              <a:rPr lang="en-US" sz="1399" dirty="0">
                <a:latin typeface="Arial" panose="020B0604020202020204" pitchFamily="34" charset="0"/>
                <a:ea typeface="Arial" charset="0"/>
                <a:cs typeface="Arial" panose="020B0604020202020204" pitchFamily="34" charset="0"/>
              </a:rPr>
            </a:br>
            <a:r>
              <a:rPr lang="en-US" sz="1399" dirty="0">
                <a:latin typeface="Arial" panose="020B0604020202020204" pitchFamily="34" charset="0"/>
                <a:ea typeface="Arial" charset="0"/>
                <a:cs typeface="Arial" panose="020B0604020202020204" pitchFamily="34" charset="0"/>
              </a:rPr>
              <a:t>GTM together to acquire NNN to SAP &amp; Concur. Concur leads.</a:t>
            </a:r>
          </a:p>
        </p:txBody>
      </p:sp>
      <p:sp>
        <p:nvSpPr>
          <p:cNvPr id="29" name="Text Placeholder 12">
            <a:extLst>
              <a:ext uri="{FF2B5EF4-FFF2-40B4-BE49-F238E27FC236}">
                <a16:creationId xmlns="" xmlns:a16="http://schemas.microsoft.com/office/drawing/2014/main" id="{576A11C8-B595-CB44-9E19-426043701D1D}"/>
              </a:ext>
            </a:extLst>
          </p:cNvPr>
          <p:cNvSpPr txBox="1">
            <a:spLocks/>
          </p:cNvSpPr>
          <p:nvPr/>
        </p:nvSpPr>
        <p:spPr>
          <a:xfrm>
            <a:off x="9732348" y="4879712"/>
            <a:ext cx="2074168" cy="999761"/>
          </a:xfrm>
          <a:prstGeom prst="rect">
            <a:avLst/>
          </a:prstGeom>
        </p:spPr>
        <p:txBody>
          <a:bodyPr wrap="square" lIns="137089" rIns="137089">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a:t>
            </a:r>
            <a:br>
              <a:rPr lang="en-US" sz="1799" b="1" dirty="0">
                <a:solidFill>
                  <a:schemeClr val="accent1"/>
                </a:solidFill>
                <a:latin typeface="Arial Black" charset="0"/>
                <a:ea typeface="Arial Black" charset="0"/>
                <a:cs typeface="Arial Black" charset="0"/>
              </a:rPr>
            </a:br>
            <a:r>
              <a:rPr lang="en-US" sz="1799" b="1" dirty="0">
                <a:solidFill>
                  <a:schemeClr val="accent1"/>
                </a:solidFill>
                <a:latin typeface="Arial Black" charset="0"/>
                <a:ea typeface="Arial Black" charset="0"/>
                <a:cs typeface="Arial Black" charset="0"/>
              </a:rPr>
              <a:t>Q3</a:t>
            </a: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Concur Expense (leading)</a:t>
            </a:r>
          </a:p>
        </p:txBody>
      </p:sp>
      <p:sp>
        <p:nvSpPr>
          <p:cNvPr id="31" name="Text Placeholder 12">
            <a:extLst>
              <a:ext uri="{FF2B5EF4-FFF2-40B4-BE49-F238E27FC236}">
                <a16:creationId xmlns="" xmlns:a16="http://schemas.microsoft.com/office/drawing/2014/main" id="{450C067E-C4CE-7542-8A29-75BB160D92FE}"/>
              </a:ext>
            </a:extLst>
          </p:cNvPr>
          <p:cNvSpPr txBox="1">
            <a:spLocks/>
          </p:cNvSpPr>
          <p:nvPr/>
        </p:nvSpPr>
        <p:spPr>
          <a:xfrm>
            <a:off x="4975343" y="2484148"/>
            <a:ext cx="2337156" cy="646074"/>
          </a:xfrm>
          <a:prstGeom prst="rect">
            <a:avLst/>
          </a:prstGeom>
        </p:spPr>
        <p:txBody>
          <a:bodyPr wrap="square" lIns="137089" rIns="0" anchor="b" anchorCtr="0">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1999"/>
              </a:spcAft>
              <a:buClrTx/>
              <a:buSzTx/>
              <a:defRPr/>
            </a:pPr>
            <a:r>
              <a:rPr lang="en-US" sz="1999" kern="0" dirty="0">
                <a:ea typeface="Arial Unicode MS" pitchFamily="34" charset="-128"/>
                <a:cs typeface="Arial Unicode MS" pitchFamily="34" charset="-128"/>
              </a:rPr>
              <a:t>Financial Services </a:t>
            </a:r>
            <a:br>
              <a:rPr lang="en-US" sz="1999" kern="0" dirty="0">
                <a:ea typeface="Arial Unicode MS" pitchFamily="34" charset="-128"/>
                <a:cs typeface="Arial Unicode MS" pitchFamily="34" charset="-128"/>
              </a:rPr>
            </a:br>
            <a:r>
              <a:rPr lang="en-US" sz="1999" kern="0" dirty="0">
                <a:ea typeface="Arial Unicode MS" pitchFamily="34" charset="-128"/>
                <a:cs typeface="Arial Unicode MS" pitchFamily="34" charset="-128"/>
              </a:rPr>
              <a:t>Industry (FSI)</a:t>
            </a:r>
          </a:p>
        </p:txBody>
      </p:sp>
      <p:sp>
        <p:nvSpPr>
          <p:cNvPr id="32" name="Text Placeholder 12">
            <a:extLst>
              <a:ext uri="{FF2B5EF4-FFF2-40B4-BE49-F238E27FC236}">
                <a16:creationId xmlns="" xmlns:a16="http://schemas.microsoft.com/office/drawing/2014/main" id="{98361BDF-EFE9-FC48-8FD3-36255AFD4841}"/>
              </a:ext>
            </a:extLst>
          </p:cNvPr>
          <p:cNvSpPr txBox="1">
            <a:spLocks/>
          </p:cNvSpPr>
          <p:nvPr/>
        </p:nvSpPr>
        <p:spPr>
          <a:xfrm>
            <a:off x="5031501" y="3248188"/>
            <a:ext cx="2224841" cy="1144333"/>
          </a:xfrm>
          <a:prstGeom prst="rect">
            <a:avLst/>
          </a:prstGeom>
        </p:spPr>
        <p:txBody>
          <a:bodyPr wrap="square" lIns="137089" rIns="137089" anchor="t">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buClrTx/>
              <a:buSzTx/>
              <a:defRPr/>
            </a:pPr>
            <a:r>
              <a:rPr lang="en-US" sz="1699" b="1" dirty="0">
                <a:solidFill>
                  <a:schemeClr val="accent1"/>
                </a:solidFill>
                <a:latin typeface="Arial" panose="020B0604020202020204" pitchFamily="34" charset="0"/>
                <a:ea typeface="Arial" charset="0"/>
                <a:cs typeface="Arial" panose="020B0604020202020204" pitchFamily="34" charset="0"/>
              </a:rPr>
              <a:t>SCP/Key Active/</a:t>
            </a:r>
            <a:br>
              <a:rPr lang="en-US" sz="1699" b="1" dirty="0">
                <a:solidFill>
                  <a:schemeClr val="accent1"/>
                </a:solidFill>
                <a:latin typeface="Arial" panose="020B0604020202020204" pitchFamily="34" charset="0"/>
                <a:ea typeface="Arial" charset="0"/>
                <a:cs typeface="Arial" panose="020B0604020202020204" pitchFamily="34" charset="0"/>
              </a:rPr>
            </a:br>
            <a:r>
              <a:rPr lang="en-US" sz="1699" b="1" dirty="0">
                <a:solidFill>
                  <a:schemeClr val="accent1"/>
                </a:solidFill>
                <a:latin typeface="Arial" panose="020B0604020202020204" pitchFamily="34" charset="0"/>
                <a:ea typeface="Arial" charset="0"/>
                <a:cs typeface="Arial" panose="020B0604020202020204" pitchFamily="34" charset="0"/>
              </a:rPr>
              <a:t>Upper GB</a:t>
            </a:r>
            <a:endParaRPr lang="en-US" sz="1049" dirty="0">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399" dirty="0">
                <a:latin typeface="Arial" panose="020B0604020202020204" pitchFamily="34" charset="0"/>
                <a:ea typeface="Arial" charset="0"/>
                <a:cs typeface="Arial" panose="020B0604020202020204" pitchFamily="34" charset="0"/>
              </a:rPr>
              <a:t>Partner with Global FSI team to pilot first global industry program.</a:t>
            </a:r>
          </a:p>
        </p:txBody>
      </p:sp>
      <p:sp>
        <p:nvSpPr>
          <p:cNvPr id="33" name="Text Placeholder 12">
            <a:extLst>
              <a:ext uri="{FF2B5EF4-FFF2-40B4-BE49-F238E27FC236}">
                <a16:creationId xmlns="" xmlns:a16="http://schemas.microsoft.com/office/drawing/2014/main" id="{10F61494-B12B-F649-9EAD-566E2C68A180}"/>
              </a:ext>
            </a:extLst>
          </p:cNvPr>
          <p:cNvSpPr txBox="1">
            <a:spLocks/>
          </p:cNvSpPr>
          <p:nvPr/>
        </p:nvSpPr>
        <p:spPr>
          <a:xfrm>
            <a:off x="5031501" y="4879714"/>
            <a:ext cx="2224841" cy="1331903"/>
          </a:xfrm>
          <a:prstGeom prst="rect">
            <a:avLst/>
          </a:prstGeom>
        </p:spPr>
        <p:txBody>
          <a:bodyPr wrap="square" lIns="137089" rIns="137089" anchor="t">
            <a:sp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defTabSz="913943">
              <a:lnSpc>
                <a:spcPct val="90000"/>
              </a:lnSpc>
              <a:spcBef>
                <a:spcPts val="0"/>
              </a:spcBef>
              <a:spcAft>
                <a:spcPts val="600"/>
              </a:spcAft>
              <a:buClrTx/>
              <a:buSzTx/>
              <a:defRPr/>
            </a:pPr>
            <a:r>
              <a:rPr lang="en-US" sz="1799" b="1" dirty="0">
                <a:solidFill>
                  <a:schemeClr val="accent1"/>
                </a:solidFill>
                <a:latin typeface="Arial Black" charset="0"/>
                <a:ea typeface="Arial Black" charset="0"/>
                <a:cs typeface="Arial Black" charset="0"/>
              </a:rPr>
              <a:t>Launch: </a:t>
            </a:r>
            <a:br>
              <a:rPr lang="en-US" sz="1799" b="1" dirty="0">
                <a:solidFill>
                  <a:schemeClr val="accent1"/>
                </a:solidFill>
                <a:latin typeface="Arial Black" charset="0"/>
                <a:ea typeface="Arial Black" charset="0"/>
                <a:cs typeface="Arial Black" charset="0"/>
              </a:rPr>
            </a:br>
            <a:r>
              <a:rPr lang="en-US" sz="1799" b="1" dirty="0">
                <a:solidFill>
                  <a:schemeClr val="accent1"/>
                </a:solidFill>
                <a:latin typeface="Arial Black" charset="0"/>
                <a:ea typeface="Arial Black" charset="0"/>
                <a:cs typeface="Arial Black" charset="0"/>
              </a:rPr>
              <a:t>April</a:t>
            </a:r>
            <a:endParaRPr lang="en-US" sz="1799" b="1" dirty="0">
              <a:solidFill>
                <a:schemeClr val="tx2">
                  <a:lumMod val="50000"/>
                </a:schemeClr>
              </a:solidFill>
              <a:latin typeface="Arial" panose="020B0604020202020204" pitchFamily="34" charset="0"/>
              <a:ea typeface="Arial" charset="0"/>
              <a:cs typeface="Arial" panose="020B0604020202020204" pitchFamily="34" charset="0"/>
            </a:endParaRPr>
          </a:p>
          <a:p>
            <a:pPr defTabSz="913943">
              <a:lnSpc>
                <a:spcPct val="90000"/>
              </a:lnSpc>
              <a:spcBef>
                <a:spcPts val="0"/>
              </a:spcBef>
              <a:buClrTx/>
              <a:buSzTx/>
              <a:defRPr/>
            </a:pPr>
            <a:r>
              <a:rPr lang="en-US" sz="1199" b="1" dirty="0">
                <a:solidFill>
                  <a:schemeClr val="tx2">
                    <a:lumMod val="50000"/>
                  </a:schemeClr>
                </a:solidFill>
                <a:latin typeface="Arial" panose="020B0604020202020204" pitchFamily="34" charset="0"/>
                <a:ea typeface="Arial" charset="0"/>
                <a:cs typeface="Arial" panose="020B0604020202020204" pitchFamily="34" charset="0"/>
              </a:rPr>
              <a:t>Product</a:t>
            </a:r>
            <a:r>
              <a:rPr lang="en-US" sz="1199" dirty="0">
                <a:solidFill>
                  <a:schemeClr val="tx2">
                    <a:lumMod val="50000"/>
                  </a:schemeClr>
                </a:solidFill>
                <a:latin typeface="Arial" panose="020B0604020202020204" pitchFamily="34" charset="0"/>
                <a:ea typeface="Arial" charset="0"/>
                <a:cs typeface="Arial" panose="020B0604020202020204" pitchFamily="34" charset="0"/>
              </a:rPr>
              <a:t>: </a:t>
            </a:r>
            <a:br>
              <a:rPr lang="en-US" sz="1199" dirty="0">
                <a:solidFill>
                  <a:schemeClr val="tx2">
                    <a:lumMod val="50000"/>
                  </a:schemeClr>
                </a:solidFill>
                <a:latin typeface="Arial" panose="020B0604020202020204" pitchFamily="34" charset="0"/>
                <a:ea typeface="Arial" charset="0"/>
                <a:cs typeface="Arial" panose="020B0604020202020204" pitchFamily="34" charset="0"/>
              </a:rPr>
            </a:br>
            <a:r>
              <a:rPr lang="en-US" sz="1199" dirty="0">
                <a:solidFill>
                  <a:schemeClr val="tx2">
                    <a:lumMod val="50000"/>
                  </a:schemeClr>
                </a:solidFill>
                <a:latin typeface="Arial" panose="020B0604020202020204" pitchFamily="34" charset="0"/>
                <a:ea typeface="Arial" charset="0"/>
                <a:cs typeface="Arial" panose="020B0604020202020204" pitchFamily="34" charset="0"/>
              </a:rPr>
              <a:t>Travel, Expense &amp; Invoice with all add on and extended services</a:t>
            </a:r>
          </a:p>
        </p:txBody>
      </p:sp>
      <p:pic>
        <p:nvPicPr>
          <p:cNvPr id="38" name="Picture 37">
            <a:extLst>
              <a:ext uri="{FF2B5EF4-FFF2-40B4-BE49-F238E27FC236}">
                <a16:creationId xmlns="" xmlns:a16="http://schemas.microsoft.com/office/drawing/2014/main" id="{16024AB7-35A7-3446-905D-92131DE862E0}"/>
              </a:ext>
            </a:extLst>
          </p:cNvPr>
          <p:cNvPicPr>
            <a:picLocks noChangeAspect="1"/>
          </p:cNvPicPr>
          <p:nvPr/>
        </p:nvPicPr>
        <p:blipFill>
          <a:blip r:embed="rId3"/>
          <a:stretch>
            <a:fillRect/>
          </a:stretch>
        </p:blipFill>
        <p:spPr>
          <a:xfrm>
            <a:off x="2696171" y="1236811"/>
            <a:ext cx="1219200" cy="1219200"/>
          </a:xfrm>
          <a:prstGeom prst="rect">
            <a:avLst/>
          </a:prstGeom>
        </p:spPr>
      </p:pic>
      <p:pic>
        <p:nvPicPr>
          <p:cNvPr id="40" name="Picture 39">
            <a:extLst>
              <a:ext uri="{FF2B5EF4-FFF2-40B4-BE49-F238E27FC236}">
                <a16:creationId xmlns="" xmlns:a16="http://schemas.microsoft.com/office/drawing/2014/main" id="{25B4E3CE-1E5C-C744-B00C-970261AD2350}"/>
              </a:ext>
            </a:extLst>
          </p:cNvPr>
          <p:cNvPicPr>
            <a:picLocks noChangeAspect="1"/>
          </p:cNvPicPr>
          <p:nvPr/>
        </p:nvPicPr>
        <p:blipFill>
          <a:blip r:embed="rId4"/>
          <a:stretch>
            <a:fillRect/>
          </a:stretch>
        </p:blipFill>
        <p:spPr>
          <a:xfrm>
            <a:off x="305109" y="1216491"/>
            <a:ext cx="1259840" cy="1259840"/>
          </a:xfrm>
          <a:prstGeom prst="rect">
            <a:avLst/>
          </a:prstGeom>
        </p:spPr>
      </p:pic>
      <p:pic>
        <p:nvPicPr>
          <p:cNvPr id="42" name="Picture 41">
            <a:extLst>
              <a:ext uri="{FF2B5EF4-FFF2-40B4-BE49-F238E27FC236}">
                <a16:creationId xmlns="" xmlns:a16="http://schemas.microsoft.com/office/drawing/2014/main" id="{6E6B6509-2078-9748-B3A7-ABBEFDE96FEC}"/>
              </a:ext>
            </a:extLst>
          </p:cNvPr>
          <p:cNvPicPr>
            <a:picLocks noChangeAspect="1"/>
          </p:cNvPicPr>
          <p:nvPr/>
        </p:nvPicPr>
        <p:blipFill>
          <a:blip r:embed="rId5"/>
          <a:stretch>
            <a:fillRect/>
          </a:stretch>
        </p:blipFill>
        <p:spPr>
          <a:xfrm>
            <a:off x="4962078" y="1222557"/>
            <a:ext cx="1247708" cy="1247708"/>
          </a:xfrm>
          <a:prstGeom prst="rect">
            <a:avLst/>
          </a:prstGeom>
        </p:spPr>
      </p:pic>
      <p:pic>
        <p:nvPicPr>
          <p:cNvPr id="44" name="Picture 43">
            <a:extLst>
              <a:ext uri="{FF2B5EF4-FFF2-40B4-BE49-F238E27FC236}">
                <a16:creationId xmlns="" xmlns:a16="http://schemas.microsoft.com/office/drawing/2014/main" id="{865D66B9-FA85-884C-82B6-68A66BCBCCB4}"/>
              </a:ext>
            </a:extLst>
          </p:cNvPr>
          <p:cNvPicPr>
            <a:picLocks noChangeAspect="1"/>
          </p:cNvPicPr>
          <p:nvPr/>
        </p:nvPicPr>
        <p:blipFill>
          <a:blip r:embed="rId6"/>
          <a:stretch>
            <a:fillRect/>
          </a:stretch>
        </p:blipFill>
        <p:spPr>
          <a:xfrm>
            <a:off x="7400905" y="1144274"/>
            <a:ext cx="1259840" cy="1259840"/>
          </a:xfrm>
          <a:prstGeom prst="rect">
            <a:avLst/>
          </a:prstGeom>
        </p:spPr>
      </p:pic>
      <p:pic>
        <p:nvPicPr>
          <p:cNvPr id="46" name="Picture 45">
            <a:extLst>
              <a:ext uri="{FF2B5EF4-FFF2-40B4-BE49-F238E27FC236}">
                <a16:creationId xmlns="" xmlns:a16="http://schemas.microsoft.com/office/drawing/2014/main" id="{FD0630DA-47C7-7B42-B7DD-41003CBC1569}"/>
              </a:ext>
            </a:extLst>
          </p:cNvPr>
          <p:cNvPicPr>
            <a:picLocks noChangeAspect="1"/>
          </p:cNvPicPr>
          <p:nvPr/>
        </p:nvPicPr>
        <p:blipFill>
          <a:blip r:embed="rId7"/>
          <a:stretch>
            <a:fillRect/>
          </a:stretch>
        </p:blipFill>
        <p:spPr>
          <a:xfrm>
            <a:off x="9732348" y="1164594"/>
            <a:ext cx="1219200" cy="1219200"/>
          </a:xfrm>
          <a:prstGeom prst="rect">
            <a:avLst/>
          </a:prstGeom>
        </p:spPr>
      </p:pic>
    </p:spTree>
    <p:extLst>
      <p:ext uri="{BB962C8B-B14F-4D97-AF65-F5344CB8AC3E}">
        <p14:creationId xmlns:p14="http://schemas.microsoft.com/office/powerpoint/2010/main" val="4029059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 the MOVE </a:t>
            </a:r>
          </a:p>
        </p:txBody>
      </p:sp>
      <p:graphicFrame>
        <p:nvGraphicFramePr>
          <p:cNvPr id="3" name="Table 2">
            <a:extLst>
              <a:ext uri="{FF2B5EF4-FFF2-40B4-BE49-F238E27FC236}">
                <a16:creationId xmlns="" xmlns:a16="http://schemas.microsoft.com/office/drawing/2014/main" id="{FAFE2C61-C376-974F-B18B-177E3B5564E1}"/>
              </a:ext>
            </a:extLst>
          </p:cNvPr>
          <p:cNvGraphicFramePr>
            <a:graphicFrameLocks noGrp="1"/>
          </p:cNvGraphicFramePr>
          <p:nvPr>
            <p:extLst>
              <p:ext uri="{D42A27DB-BD31-4B8C-83A1-F6EECF244321}">
                <p14:modId xmlns:p14="http://schemas.microsoft.com/office/powerpoint/2010/main" val="1347962843"/>
              </p:ext>
            </p:extLst>
          </p:nvPr>
        </p:nvGraphicFramePr>
        <p:xfrm>
          <a:off x="496630" y="1098403"/>
          <a:ext cx="5422969" cy="5401742"/>
        </p:xfrm>
        <a:graphic>
          <a:graphicData uri="http://schemas.openxmlformats.org/drawingml/2006/table">
            <a:tbl>
              <a:tblPr firstRow="1" bandRow="1">
                <a:tableStyleId>{2D5ABB26-0587-4C30-8999-92F81FD0307C}</a:tableStyleId>
              </a:tblPr>
              <a:tblGrid>
                <a:gridCol w="5422969">
                  <a:extLst>
                    <a:ext uri="{9D8B030D-6E8A-4147-A177-3AD203B41FA5}">
                      <a16:colId xmlns="" xmlns:a16="http://schemas.microsoft.com/office/drawing/2014/main" val="20000"/>
                    </a:ext>
                  </a:extLst>
                </a:gridCol>
              </a:tblGrid>
              <a:tr h="1683182">
                <a:tc>
                  <a:txBody>
                    <a:bodyPr/>
                    <a:lstStyle/>
                    <a:p>
                      <a:pPr>
                        <a:lnSpc>
                          <a:spcPct val="90000"/>
                        </a:lnSpc>
                        <a:spcBef>
                          <a:spcPts val="600"/>
                        </a:spcBef>
                      </a:pPr>
                      <a:r>
                        <a:rPr lang="en-US" sz="1300" b="1" dirty="0">
                          <a:solidFill>
                            <a:schemeClr val="accent1"/>
                          </a:solidFill>
                        </a:rPr>
                        <a:t>TARGET CUSTOMERS</a:t>
                      </a:r>
                    </a:p>
                    <a:p>
                      <a:pPr marL="0" indent="0">
                        <a:lnSpc>
                          <a:spcPct val="90000"/>
                        </a:lnSpc>
                        <a:spcBef>
                          <a:spcPts val="600"/>
                        </a:spcBef>
                        <a:buClr>
                          <a:schemeClr val="accent1"/>
                        </a:buClr>
                        <a:buSzPct val="130000"/>
                        <a:buFont typeface="Arial" charset="0"/>
                        <a:buNone/>
                      </a:pPr>
                      <a:r>
                        <a:rPr lang="en-US" sz="1100" dirty="0">
                          <a:solidFill>
                            <a:schemeClr val="tx2">
                              <a:lumMod val="25000"/>
                            </a:schemeClr>
                          </a:solidFill>
                        </a:rPr>
                        <a:t>This sales program targets</a:t>
                      </a:r>
                      <a:r>
                        <a:rPr lang="en-US" sz="1100" baseline="0" dirty="0">
                          <a:solidFill>
                            <a:schemeClr val="tx2">
                              <a:lumMod val="25000"/>
                            </a:schemeClr>
                          </a:solidFill>
                        </a:rPr>
                        <a:t> customers with </a:t>
                      </a:r>
                      <a:r>
                        <a:rPr lang="en-US" sz="1100" dirty="0">
                          <a:solidFill>
                            <a:schemeClr val="tx2">
                              <a:lumMod val="25000"/>
                            </a:schemeClr>
                          </a:solidFill>
                        </a:rPr>
                        <a:t>SAP Travel Management </a:t>
                      </a:r>
                      <a:br>
                        <a:rPr lang="en-US" sz="1100" dirty="0">
                          <a:solidFill>
                            <a:schemeClr val="tx2">
                              <a:lumMod val="25000"/>
                            </a:schemeClr>
                          </a:solidFill>
                        </a:rPr>
                      </a:br>
                      <a:r>
                        <a:rPr lang="en-US" sz="1100" dirty="0">
                          <a:solidFill>
                            <a:schemeClr val="tx2">
                              <a:lumMod val="25000"/>
                            </a:schemeClr>
                          </a:solidFill>
                        </a:rPr>
                        <a:t>On-Premise customers.  It’s important to note</a:t>
                      </a:r>
                      <a:r>
                        <a:rPr lang="en-US" sz="1100" baseline="0" dirty="0">
                          <a:solidFill>
                            <a:schemeClr val="tx2">
                              <a:lumMod val="25000"/>
                            </a:schemeClr>
                          </a:solidFill>
                        </a:rPr>
                        <a:t>:</a:t>
                      </a:r>
                      <a:endParaRPr lang="en-US" sz="1100" dirty="0">
                        <a:solidFill>
                          <a:schemeClr val="tx2">
                            <a:lumMod val="25000"/>
                          </a:schemeClr>
                        </a:solidFill>
                      </a:endParaRPr>
                    </a:p>
                    <a:p>
                      <a:pPr marL="164592" indent="-137160">
                        <a:lnSpc>
                          <a:spcPct val="90000"/>
                        </a:lnSpc>
                        <a:spcBef>
                          <a:spcPts val="600"/>
                        </a:spcBef>
                        <a:buClr>
                          <a:schemeClr val="accent1"/>
                        </a:buClr>
                        <a:buSzPct val="130000"/>
                        <a:buFont typeface="Arial" charset="0"/>
                        <a:buChar char="•"/>
                        <a:tabLst/>
                      </a:pPr>
                      <a:r>
                        <a:rPr lang="en-US" sz="1100" dirty="0">
                          <a:solidFill>
                            <a:schemeClr val="tx2">
                              <a:lumMod val="25000"/>
                            </a:schemeClr>
                          </a:solidFill>
                        </a:rPr>
                        <a:t>As part of SAP Business Suite, the SAP Travel Management On-Premise Solution is in mainstream maintenance currently scheduled until 2025.</a:t>
                      </a:r>
                    </a:p>
                    <a:p>
                      <a:pPr marL="164592" indent="-137160">
                        <a:lnSpc>
                          <a:spcPct val="90000"/>
                        </a:lnSpc>
                        <a:spcBef>
                          <a:spcPts val="600"/>
                        </a:spcBef>
                        <a:buClr>
                          <a:schemeClr val="accent1"/>
                        </a:buClr>
                        <a:buSzPct val="130000"/>
                        <a:buFont typeface="Arial" charset="0"/>
                        <a:buChar char="•"/>
                        <a:tabLst/>
                      </a:pPr>
                      <a:r>
                        <a:rPr lang="en-US" sz="1100" dirty="0">
                          <a:solidFill>
                            <a:schemeClr val="tx2">
                              <a:lumMod val="25000"/>
                            </a:schemeClr>
                          </a:solidFill>
                        </a:rPr>
                        <a:t>SAP Concur is the go-forward travel and expense platform for SAP. We are encouraging our customers to move to Concur sooner rather than later and take advantage of the best-in-class Travel and Expense solution.</a:t>
                      </a:r>
                    </a:p>
                  </a:txBody>
                  <a:tcPr marL="0" marR="274320" marT="0" marB="137160">
                    <a:lnR w="9525" cap="flat" cmpd="sng" algn="ctr">
                      <a:noFill/>
                      <a:prstDash val="solid"/>
                      <a:round/>
                      <a:headEnd type="none" w="med" len="med"/>
                      <a:tailEnd type="none" w="med" len="med"/>
                    </a:lnR>
                    <a:lnB w="952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3195993">
                <a:tc>
                  <a:txBody>
                    <a:bodyPr/>
                    <a:lstStyle/>
                    <a:p>
                      <a:pPr marL="0" marR="0" lvl="0" indent="0" algn="l" defTabSz="1088558" rtl="0" eaLnBrk="1" fontAlgn="auto" latinLnBrk="0" hangingPunct="1">
                        <a:lnSpc>
                          <a:spcPct val="90000"/>
                        </a:lnSpc>
                        <a:spcBef>
                          <a:spcPts val="600"/>
                        </a:spcBef>
                        <a:spcAft>
                          <a:spcPts val="0"/>
                        </a:spcAft>
                        <a:buClrTx/>
                        <a:buSzTx/>
                        <a:buFontTx/>
                        <a:buNone/>
                        <a:tabLst/>
                        <a:defRPr/>
                      </a:pPr>
                      <a:r>
                        <a:rPr kumimoji="0" lang="en-US" sz="1300" b="1" i="0" u="none" strike="noStrike" kern="1200" cap="none" spc="0" normalizeH="0" baseline="0" noProof="0" dirty="0">
                          <a:ln>
                            <a:noFill/>
                          </a:ln>
                          <a:solidFill>
                            <a:schemeClr val="accent1"/>
                          </a:solidFill>
                          <a:effectLst/>
                          <a:uLnTx/>
                          <a:uFillTx/>
                          <a:latin typeface="+mn-lt"/>
                          <a:ea typeface="+mn-ea"/>
                          <a:cs typeface="+mn-cs"/>
                        </a:rPr>
                        <a:t>TELLING THE STORY</a:t>
                      </a:r>
                    </a:p>
                    <a:p>
                      <a:pPr marL="0" marR="0" lvl="0" indent="0" algn="l" defTabSz="1088558" rtl="0" eaLnBrk="1" fontAlgn="auto" latinLnBrk="0" hangingPunct="1">
                        <a:lnSpc>
                          <a:spcPct val="90000"/>
                        </a:lnSpc>
                        <a:spcBef>
                          <a:spcPts val="600"/>
                        </a:spcBef>
                        <a:spcAft>
                          <a:spcPts val="0"/>
                        </a:spcAft>
                        <a:buClrTx/>
                        <a:buSzTx/>
                        <a:buFontTx/>
                        <a:buNone/>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rPr>
                        <a:t>By moving T&amp;E to the cloud, your customers will:</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See new and extraordinary levels of savings</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Save IT time and resources managing, upgrading and adapting solutions for a core financial process. </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Give their users a simpler, more engaging experience that will drive adoption and satisfaction up. </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noProof="0" dirty="0">
                          <a:solidFill>
                            <a:schemeClr val="tx2">
                              <a:lumMod val="25000"/>
                            </a:schemeClr>
                          </a:solidFill>
                          <a:latin typeface="+mn-lt"/>
                          <a:ea typeface="+mn-ea"/>
                          <a:cs typeface="+mn-cs"/>
                        </a:rPr>
                        <a:t>Get new levels of visibility and control over a critical line item in their budget. </a:t>
                      </a:r>
                    </a:p>
                    <a:p>
                      <a:pPr marL="0" marR="0" lvl="0" indent="0" algn="l" defTabSz="1088558" rtl="0" eaLnBrk="1" fontAlgn="auto" latinLnBrk="0" hangingPunct="1">
                        <a:lnSpc>
                          <a:spcPct val="90000"/>
                        </a:lnSpc>
                        <a:spcBef>
                          <a:spcPts val="600"/>
                        </a:spcBef>
                        <a:spcAft>
                          <a:spcPts val="0"/>
                        </a:spcAft>
                        <a:buClrTx/>
                        <a:buSzTx/>
                        <a:buFontTx/>
                        <a:buNone/>
                        <a:tabLst/>
                        <a:defRPr/>
                      </a:pPr>
                      <a:r>
                        <a:rPr lang="en-US" sz="1100" kern="1200" dirty="0">
                          <a:solidFill>
                            <a:schemeClr val="tx1"/>
                          </a:solidFill>
                          <a:effectLst/>
                          <a:latin typeface="+mn-lt"/>
                          <a:ea typeface="+mn-ea"/>
                          <a:cs typeface="+mn-cs"/>
                        </a:rPr>
                        <a:t>T&amp;E doesn’t exist in a vacuum. It depends on data, steps and information housed the ERP system.</a:t>
                      </a:r>
                      <a:r>
                        <a:rPr lang="en-US" sz="1100" kern="1200" baseline="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When you connect SAP S/4 HANA and SAP Concur, </a:t>
                      </a:r>
                      <a:r>
                        <a:rPr lang="en-US" sz="1100" kern="1200" baseline="0" dirty="0">
                          <a:solidFill>
                            <a:schemeClr val="tx1"/>
                          </a:solidFill>
                          <a:effectLst/>
                          <a:latin typeface="+mn-lt"/>
                          <a:ea typeface="+mn-ea"/>
                          <a:cs typeface="+mn-cs"/>
                        </a:rPr>
                        <a:t>the value of your customers’ digital core is increased. </a:t>
                      </a: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rPr>
                        <a:t>In this toolkit, we’ve packaged messaging and content to help you kick-start or enhance conversations with your customers’ finance and IT leaders. Leverage the following value prop messages and resources: </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Fastest path to the cloud</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T&amp;E tools employees love to use</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Best time to value/ROI</a:t>
                      </a:r>
                    </a:p>
                    <a:p>
                      <a:pPr marL="164592" marR="0" lvl="0" indent="-137160" algn="l" defTabSz="1088558" rtl="0" eaLnBrk="1" fontAlgn="auto" latinLnBrk="0" hangingPunct="1">
                        <a:lnSpc>
                          <a:spcPct val="90000"/>
                        </a:lnSpc>
                        <a:spcBef>
                          <a:spcPts val="600"/>
                        </a:spcBef>
                        <a:spcAft>
                          <a:spcPts val="0"/>
                        </a:spcAft>
                        <a:buClr>
                          <a:schemeClr val="accent1"/>
                        </a:buClr>
                        <a:buSzPct val="130000"/>
                        <a:buFont typeface="Arial" charset="0"/>
                        <a:buChar char="•"/>
                        <a:tabLst/>
                        <a:defRPr/>
                      </a:pPr>
                      <a:r>
                        <a:rPr lang="en-US" sz="1100" kern="1200" dirty="0">
                          <a:solidFill>
                            <a:schemeClr val="tx2">
                              <a:lumMod val="25000"/>
                            </a:schemeClr>
                          </a:solidFill>
                          <a:latin typeface="+mn-lt"/>
                          <a:ea typeface="+mn-ea"/>
                          <a:cs typeface="+mn-cs"/>
                        </a:rPr>
                        <a:t>Integration with SAP ERP &amp; S/4 HANA </a:t>
                      </a:r>
                    </a:p>
                    <a:p>
                      <a:pPr marL="0" marR="0" lvl="0" indent="0" algn="l" defTabSz="1088558" rtl="0" eaLnBrk="1" fontAlgn="auto" latinLnBrk="0" hangingPunct="1">
                        <a:lnSpc>
                          <a:spcPct val="90000"/>
                        </a:lnSpc>
                        <a:spcBef>
                          <a:spcPts val="600"/>
                        </a:spcBef>
                        <a:spcAft>
                          <a:spcPts val="0"/>
                        </a:spcAft>
                        <a:buClrTx/>
                        <a:buSzTx/>
                        <a:buFontTx/>
                        <a:buNone/>
                        <a:tabLst/>
                        <a:defRPr/>
                      </a:pP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182880" marT="137160" marB="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2"/>
                  </a:ext>
                </a:extLst>
              </a:tr>
            </a:tbl>
          </a:graphicData>
        </a:graphic>
      </p:graphicFrame>
      <p:graphicFrame>
        <p:nvGraphicFramePr>
          <p:cNvPr id="4" name="Table 3">
            <a:extLst>
              <a:ext uri="{FF2B5EF4-FFF2-40B4-BE49-F238E27FC236}">
                <a16:creationId xmlns="" xmlns:a16="http://schemas.microsoft.com/office/drawing/2014/main" id="{381FA4AC-1124-5F4B-AD80-C6F5210ACAD1}"/>
              </a:ext>
            </a:extLst>
          </p:cNvPr>
          <p:cNvGraphicFramePr>
            <a:graphicFrameLocks noGrp="1"/>
          </p:cNvGraphicFramePr>
          <p:nvPr>
            <p:extLst>
              <p:ext uri="{D42A27DB-BD31-4B8C-83A1-F6EECF244321}">
                <p14:modId xmlns:p14="http://schemas.microsoft.com/office/powerpoint/2010/main" val="3903170798"/>
              </p:ext>
            </p:extLst>
          </p:nvPr>
        </p:nvGraphicFramePr>
        <p:xfrm>
          <a:off x="6088129" y="1027876"/>
          <a:ext cx="3060443" cy="5441196"/>
        </p:xfrm>
        <a:graphic>
          <a:graphicData uri="http://schemas.openxmlformats.org/drawingml/2006/table">
            <a:tbl>
              <a:tblPr firstRow="1" bandRow="1">
                <a:tableStyleId>{2D5ABB26-0587-4C30-8999-92F81FD0307C}</a:tableStyleId>
              </a:tblPr>
              <a:tblGrid>
                <a:gridCol w="3060443">
                  <a:extLst>
                    <a:ext uri="{9D8B030D-6E8A-4147-A177-3AD203B41FA5}">
                      <a16:colId xmlns="" xmlns:a16="http://schemas.microsoft.com/office/drawing/2014/main" val="20000"/>
                    </a:ext>
                  </a:extLst>
                </a:gridCol>
              </a:tblGrid>
              <a:tr h="919072">
                <a:tc>
                  <a:txBody>
                    <a:bodyPr/>
                    <a:lstStyle/>
                    <a:p>
                      <a:pPr>
                        <a:lnSpc>
                          <a:spcPct val="90000"/>
                        </a:lnSpc>
                        <a:spcBef>
                          <a:spcPts val="600"/>
                        </a:spcBef>
                        <a:spcAft>
                          <a:spcPts val="400"/>
                        </a:spcAft>
                      </a:pPr>
                      <a:r>
                        <a:rPr lang="en-US" sz="1100" b="1" dirty="0">
                          <a:solidFill>
                            <a:schemeClr val="accent1"/>
                          </a:solidFill>
                        </a:rPr>
                        <a:t>CUSTOMER INCENTIVES</a:t>
                      </a:r>
                    </a:p>
                    <a:p>
                      <a:pPr marL="0" indent="0">
                        <a:lnSpc>
                          <a:spcPct val="90000"/>
                        </a:lnSpc>
                        <a:spcBef>
                          <a:spcPts val="0"/>
                        </a:spcBef>
                        <a:spcAft>
                          <a:spcPts val="400"/>
                        </a:spcAft>
                        <a:buClr>
                          <a:schemeClr val="accent1"/>
                        </a:buClr>
                        <a:buSzPct val="130000"/>
                        <a:buFont typeface="Arial" charset="0"/>
                        <a:buNone/>
                      </a:pPr>
                      <a:r>
                        <a:rPr lang="en-US" sz="1100" dirty="0">
                          <a:solidFill>
                            <a:schemeClr val="tx2">
                              <a:lumMod val="25000"/>
                            </a:schemeClr>
                          </a:solidFill>
                        </a:rPr>
                        <a:t>Through</a:t>
                      </a:r>
                      <a:r>
                        <a:rPr lang="en-US" sz="1100" baseline="0" dirty="0">
                          <a:solidFill>
                            <a:schemeClr val="tx2">
                              <a:lumMod val="25000"/>
                            </a:schemeClr>
                          </a:solidFill>
                        </a:rPr>
                        <a:t> June 30, 2018 </a:t>
                      </a:r>
                      <a:endParaRPr lang="en-US" sz="1100" dirty="0">
                        <a:solidFill>
                          <a:schemeClr val="tx2">
                            <a:lumMod val="25000"/>
                          </a:schemeClr>
                        </a:solidFill>
                      </a:endParaRPr>
                    </a:p>
                    <a:p>
                      <a:pPr marL="198882" lvl="0" indent="-171450">
                        <a:lnSpc>
                          <a:spcPct val="90000"/>
                        </a:lnSpc>
                        <a:spcBef>
                          <a:spcPts val="0"/>
                        </a:spcBef>
                        <a:spcAft>
                          <a:spcPts val="400"/>
                        </a:spcAft>
                        <a:buClr>
                          <a:schemeClr val="accent1"/>
                        </a:buClr>
                        <a:buSzPct val="130000"/>
                        <a:buFont typeface="Arial" panose="020B0604020202020204" pitchFamily="34" charset="0"/>
                        <a:buChar char="•"/>
                        <a:tabLst/>
                      </a:pPr>
                      <a:r>
                        <a:rPr lang="en-US" sz="1100" dirty="0">
                          <a:solidFill>
                            <a:schemeClr val="tx2">
                              <a:lumMod val="25000"/>
                            </a:schemeClr>
                          </a:solidFill>
                          <a:hlinkClick r:id="rId2"/>
                        </a:rPr>
                        <a:t>12 months of Concur Locate free </a:t>
                      </a:r>
                      <a:endParaRPr lang="en-US" sz="1100" dirty="0">
                        <a:solidFill>
                          <a:schemeClr val="tx2">
                            <a:lumMod val="25000"/>
                          </a:schemeClr>
                        </a:solidFill>
                      </a:endParaRPr>
                    </a:p>
                    <a:p>
                      <a:pPr marL="198882" marR="0" lvl="0" indent="-171450" algn="l" defTabSz="1088558" rtl="0" eaLnBrk="1" fontAlgn="auto" latinLnBrk="0" hangingPunct="1">
                        <a:lnSpc>
                          <a:spcPct val="90000"/>
                        </a:lnSpc>
                        <a:spcBef>
                          <a:spcPts val="0"/>
                        </a:spcBef>
                        <a:spcAft>
                          <a:spcPts val="400"/>
                        </a:spcAft>
                        <a:buClr>
                          <a:schemeClr val="accent1"/>
                        </a:buClr>
                        <a:buSzPct val="130000"/>
                        <a:buFont typeface="Arial" panose="020B0604020202020204" pitchFamily="34" charset="0"/>
                        <a:buChar char="•"/>
                        <a:tabLst/>
                        <a:defRPr/>
                      </a:pPr>
                      <a:r>
                        <a:rPr lang="en-US" sz="1100" dirty="0">
                          <a:solidFill>
                            <a:schemeClr val="tx2">
                              <a:lumMod val="25000"/>
                            </a:schemeClr>
                          </a:solidFill>
                          <a:hlinkClick r:id="rId3"/>
                        </a:rPr>
                        <a:t>50% off premium implementations</a:t>
                      </a:r>
                      <a:endParaRPr lang="en-US" sz="1100" dirty="0">
                        <a:solidFill>
                          <a:schemeClr val="tx2">
                            <a:lumMod val="25000"/>
                          </a:schemeClr>
                        </a:solidFill>
                      </a:endParaRPr>
                    </a:p>
                    <a:p>
                      <a:pPr marL="198882" marR="0" lvl="0" indent="-171450" algn="l" defTabSz="1088558" rtl="0" eaLnBrk="1" fontAlgn="auto" latinLnBrk="0" hangingPunct="1">
                        <a:lnSpc>
                          <a:spcPct val="90000"/>
                        </a:lnSpc>
                        <a:spcBef>
                          <a:spcPts val="0"/>
                        </a:spcBef>
                        <a:spcAft>
                          <a:spcPts val="400"/>
                        </a:spcAft>
                        <a:buClr>
                          <a:schemeClr val="accent1"/>
                        </a:buClr>
                        <a:buSzPct val="130000"/>
                        <a:buFont typeface="Arial" panose="020B0604020202020204" pitchFamily="34" charset="0"/>
                        <a:buChar char="•"/>
                        <a:tabLst/>
                        <a:defRPr/>
                      </a:pPr>
                      <a:r>
                        <a:rPr lang="en-US" sz="1100" dirty="0">
                          <a:solidFill>
                            <a:schemeClr val="tx2">
                              <a:lumMod val="25000"/>
                            </a:schemeClr>
                          </a:solidFill>
                          <a:hlinkClick r:id="rId4"/>
                        </a:rPr>
                        <a:t>Free scoping</a:t>
                      </a:r>
                      <a:r>
                        <a:rPr lang="en-US" sz="1100" baseline="0" dirty="0">
                          <a:solidFill>
                            <a:schemeClr val="tx2">
                              <a:lumMod val="25000"/>
                            </a:schemeClr>
                          </a:solidFill>
                          <a:hlinkClick r:id="rId4"/>
                        </a:rPr>
                        <a:t> service for premium implementations</a:t>
                      </a:r>
                      <a:endParaRPr lang="en-US" sz="1100" baseline="0" dirty="0">
                        <a:solidFill>
                          <a:schemeClr val="tx2">
                            <a:lumMod val="25000"/>
                          </a:schemeClr>
                        </a:solidFill>
                      </a:endParaRPr>
                    </a:p>
                    <a:p>
                      <a:pPr marL="198882" marR="0" lvl="0" indent="-171450" algn="l" defTabSz="1088558" rtl="0" eaLnBrk="1" fontAlgn="auto" latinLnBrk="0" hangingPunct="1">
                        <a:lnSpc>
                          <a:spcPct val="90000"/>
                        </a:lnSpc>
                        <a:spcBef>
                          <a:spcPts val="0"/>
                        </a:spcBef>
                        <a:spcAft>
                          <a:spcPts val="400"/>
                        </a:spcAft>
                        <a:buClr>
                          <a:schemeClr val="accent1"/>
                        </a:buClr>
                        <a:buSzPct val="130000"/>
                        <a:buFont typeface="Arial" panose="020B0604020202020204" pitchFamily="34" charset="0"/>
                        <a:buChar char="•"/>
                        <a:tabLst/>
                        <a:defRPr/>
                      </a:pPr>
                      <a:r>
                        <a:rPr lang="en-US" sz="1100" baseline="0" dirty="0">
                          <a:solidFill>
                            <a:schemeClr val="tx2">
                              <a:lumMod val="25000"/>
                            </a:schemeClr>
                          </a:solidFill>
                          <a:hlinkClick r:id="rId5"/>
                        </a:rPr>
                        <a:t>Discounts on professional implementations</a:t>
                      </a:r>
                      <a:endParaRPr lang="en-US" sz="1100" dirty="0">
                        <a:solidFill>
                          <a:schemeClr val="tx2">
                            <a:lumMod val="25000"/>
                          </a:schemeClr>
                        </a:solidFill>
                      </a:endParaRPr>
                    </a:p>
                  </a:txBody>
                  <a:tcPr marL="0" marR="0" marT="91440" marB="91440">
                    <a:lnR w="9525" cap="flat" cmpd="sng" algn="ctr">
                      <a:noFill/>
                      <a:prstDash val="solid"/>
                      <a:round/>
                      <a:headEnd type="none" w="med" len="med"/>
                      <a:tailEnd type="none" w="med" len="med"/>
                    </a:lnR>
                    <a:lnB w="952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779280">
                <a:tc>
                  <a:txBody>
                    <a:bodyPr/>
                    <a:lstStyle/>
                    <a:p>
                      <a:pPr marL="0" marR="0" lvl="0" indent="0" algn="l" defTabSz="1088776" rtl="0" eaLnBrk="1" fontAlgn="auto" latinLnBrk="0" hangingPunct="1">
                        <a:lnSpc>
                          <a:spcPct val="90000"/>
                        </a:lnSpc>
                        <a:spcBef>
                          <a:spcPts val="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PRODUCTS TO FOCUS ON </a:t>
                      </a: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6"/>
                        </a:rPr>
                        <a:t>SAP Concur Expense</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201168" marR="0" lvl="0" indent="-192024" algn="l" defTabSz="1088776"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7"/>
                        </a:rPr>
                        <a:t>SAP Concur Travel &amp; Expense</a:t>
                      </a:r>
                      <a:endParaRPr kumimoji="0" lang="en-US" sz="1100" b="1" i="0" u="none" strike="noStrike" kern="1200" cap="none" spc="0" normalizeH="0" baseline="0" noProof="0" dirty="0">
                        <a:ln>
                          <a:noFill/>
                        </a:ln>
                        <a:solidFill>
                          <a:srgbClr val="F0AB00"/>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743216035"/>
                  </a:ext>
                </a:extLst>
              </a:tr>
              <a:tr h="779280">
                <a:tc>
                  <a:txBody>
                    <a:bodyPr/>
                    <a:lstStyle/>
                    <a:p>
                      <a:pPr marL="0" marR="0" lvl="0" indent="0" algn="l" defTabSz="1088558" rtl="0" eaLnBrk="1" fontAlgn="auto" latinLnBrk="0" hangingPunct="1">
                        <a:lnSpc>
                          <a:spcPct val="90000"/>
                        </a:lnSpc>
                        <a:spcBef>
                          <a:spcPts val="60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CUSTOMER SUCCESS STORIES</a:t>
                      </a: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hlinkClick r:id="rId8"/>
                        </a:rPr>
                        <a:t>Mead Johnson </a:t>
                      </a:r>
                      <a:endPar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endParaRP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hlinkClick r:id="rId9"/>
                        </a:rPr>
                        <a:t>Bentley Systems</a:t>
                      </a:r>
                      <a:endPar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endParaRPr>
                    </a:p>
                    <a:p>
                      <a:pPr marL="171450" marR="0" lvl="0" indent="-171450" algn="l" defTabSz="914400" rtl="0" eaLnBrk="1" fontAlgn="base" latinLnBrk="0" hangingPunct="1">
                        <a:lnSpc>
                          <a:spcPct val="90000"/>
                        </a:lnSpc>
                        <a:spcBef>
                          <a:spcPts val="0"/>
                        </a:spcBef>
                        <a:spcAft>
                          <a:spcPts val="400"/>
                        </a:spcAft>
                        <a:buClr>
                          <a:srgbClr val="F0AB00"/>
                        </a:buClr>
                        <a:buSzPct val="80000"/>
                        <a:buFont typeface="Arial" panose="020B0604020202020204" pitchFamily="34" charset="0"/>
                        <a:buChar char="•"/>
                        <a:tabLst/>
                        <a:defRPr/>
                      </a:pPr>
                      <a:r>
                        <a:rPr kumimoji="0" lang="en-US" sz="1100" b="0" i="0" u="none" strike="noStrike" kern="0" cap="none" spc="0" normalizeH="0" baseline="0" noProof="0" dirty="0">
                          <a:ln>
                            <a:noFill/>
                          </a:ln>
                          <a:solidFill>
                            <a:srgbClr val="CCCCCC">
                              <a:lumMod val="25000"/>
                            </a:srgbClr>
                          </a:solidFill>
                          <a:effectLst/>
                          <a:uLnTx/>
                          <a:uFillTx/>
                          <a:latin typeface="+mn-lt"/>
                          <a:ea typeface="Arial Unicode MS" pitchFamily="34" charset="-128"/>
                          <a:cs typeface="Arial Unicode MS" pitchFamily="34" charset="-128"/>
                          <a:hlinkClick r:id="rId10"/>
                        </a:rPr>
                        <a:t>SAP Runs Concur</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223566322"/>
                  </a:ext>
                </a:extLst>
              </a:tr>
              <a:tr h="779280">
                <a:tc>
                  <a:txBody>
                    <a:bodyPr/>
                    <a:lstStyle/>
                    <a:p>
                      <a:pPr marL="0" marR="0" lvl="0" indent="0" algn="l" defTabSz="1088776" rtl="0" eaLnBrk="1" fontAlgn="auto" latinLnBrk="0" hangingPunct="1">
                        <a:lnSpc>
                          <a:spcPct val="90000"/>
                        </a:lnSpc>
                        <a:spcBef>
                          <a:spcPts val="0"/>
                        </a:spcBef>
                        <a:spcAft>
                          <a:spcPts val="400"/>
                        </a:spcAft>
                        <a:buClrTx/>
                        <a:buSzTx/>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INTERNAL WIN STORIES</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a:ln>
                            <a:noFill/>
                          </a:ln>
                          <a:solidFill>
                            <a:srgbClr val="000000"/>
                          </a:solidFill>
                          <a:effectLst/>
                          <a:uLnTx/>
                          <a:uFillTx/>
                          <a:latin typeface="+mn-lt"/>
                          <a:ea typeface="+mn-ea"/>
                          <a:cs typeface="+mn-cs"/>
                          <a:hlinkClick r:id="rId11"/>
                        </a:rPr>
                        <a:t>Graham Management</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a:ln>
                            <a:noFill/>
                          </a:ln>
                          <a:solidFill>
                            <a:srgbClr val="000000"/>
                          </a:solidFill>
                          <a:effectLst/>
                          <a:uLnTx/>
                          <a:uFillTx/>
                          <a:latin typeface="+mn-lt"/>
                          <a:ea typeface="+mn-ea"/>
                          <a:cs typeface="+mn-cs"/>
                          <a:hlinkClick r:id="rId12"/>
                        </a:rPr>
                        <a:t>Rockwell Automation</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p>
                      <a:pPr marL="171450" marR="0" lvl="0" indent="-171450" algn="l" defTabSz="1088776" rtl="0" eaLnBrk="1" fontAlgn="auto" latinLnBrk="0" hangingPunct="1">
                        <a:lnSpc>
                          <a:spcPct val="90000"/>
                        </a:lnSpc>
                        <a:spcBef>
                          <a:spcPts val="0"/>
                        </a:spcBef>
                        <a:spcAft>
                          <a:spcPts val="400"/>
                        </a:spcAft>
                        <a:buClr>
                          <a:srgbClr val="FECE59"/>
                        </a:buClr>
                        <a:buSzTx/>
                        <a:buFont typeface="Arial" panose="020B0604020202020204" pitchFamily="34" charset="0"/>
                        <a:buChar char="•"/>
                        <a:tabLst/>
                        <a:defRPr/>
                      </a:pPr>
                      <a:r>
                        <a:rPr kumimoji="0" lang="en-US" sz="1100" b="0" i="0" u="sng" strike="noStrike" kern="1200" cap="none" spc="0" normalizeH="0" baseline="0" noProof="0" dirty="0">
                          <a:ln>
                            <a:noFill/>
                          </a:ln>
                          <a:solidFill>
                            <a:srgbClr val="000000"/>
                          </a:solidFill>
                          <a:effectLst/>
                          <a:uLnTx/>
                          <a:uFillTx/>
                          <a:latin typeface="+mn-lt"/>
                          <a:ea typeface="+mn-ea"/>
                          <a:cs typeface="+mn-cs"/>
                          <a:hlinkClick r:id="rId13"/>
                        </a:rPr>
                        <a:t>Siemens</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796004560"/>
                  </a:ext>
                </a:extLst>
              </a:tr>
              <a:tr h="873469">
                <a:tc>
                  <a:txBody>
                    <a:bodyPr/>
                    <a:lstStyle/>
                    <a:p>
                      <a:pPr marL="9144" marR="0" lvl="0" indent="0" algn="l" defTabSz="1088776" rtl="0" eaLnBrk="1" fontAlgn="auto" latinLnBrk="0" hangingPunct="1">
                        <a:lnSpc>
                          <a:spcPct val="90000"/>
                        </a:lnSpc>
                        <a:spcBef>
                          <a:spcPts val="0"/>
                        </a:spcBef>
                        <a:spcAft>
                          <a:spcPts val="400"/>
                        </a:spcAft>
                        <a:buClr>
                          <a:srgbClr val="F0AB00"/>
                        </a:buClr>
                        <a:buSzPct val="130000"/>
                        <a:buFontTx/>
                        <a:buNone/>
                        <a:tabLst/>
                        <a:defRPr/>
                      </a:pPr>
                      <a:r>
                        <a:rPr kumimoji="0" lang="en-US" sz="1100" b="1" i="0" u="none" strike="noStrike" kern="1200" cap="none" spc="0" normalizeH="0" baseline="0" noProof="0" dirty="0">
                          <a:ln>
                            <a:noFill/>
                          </a:ln>
                          <a:solidFill>
                            <a:srgbClr val="F0AB00"/>
                          </a:solidFill>
                          <a:effectLst/>
                          <a:uLnTx/>
                          <a:uFillTx/>
                          <a:latin typeface="+mn-lt"/>
                          <a:ea typeface="+mn-ea"/>
                          <a:cs typeface="+mn-cs"/>
                        </a:rPr>
                        <a:t>SAP CONCUR RESOURCES </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lang="en-US" sz="1100" dirty="0">
                          <a:solidFill>
                            <a:schemeClr val="bg2">
                              <a:lumMod val="75000"/>
                            </a:schemeClr>
                          </a:solidFill>
                          <a:hlinkClick r:id="rId14"/>
                        </a:rPr>
                        <a:t>On the MOVE JAM page</a:t>
                      </a:r>
                      <a:endParaRPr lang="en-US" sz="1100" dirty="0">
                        <a:solidFill>
                          <a:schemeClr val="bg2">
                            <a:lumMod val="75000"/>
                          </a:schemeClr>
                        </a:solidFill>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lang="en-US" sz="1100" dirty="0">
                          <a:solidFill>
                            <a:schemeClr val="bg2">
                              <a:lumMod val="75000"/>
                            </a:schemeClr>
                          </a:solidFill>
                          <a:hlinkClick r:id="rId15"/>
                        </a:rPr>
                        <a:t>SAP Concur Community JAM page </a:t>
                      </a:r>
                      <a:endParaRPr kumimoji="0" lang="en-US" sz="1100" b="0" i="0" u="none" strike="noStrike" kern="1200" cap="none" spc="0" normalizeH="0" baseline="0" noProof="0" dirty="0">
                        <a:ln>
                          <a:noFill/>
                        </a:ln>
                        <a:solidFill>
                          <a:srgbClr val="000000"/>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6"/>
                        </a:rPr>
                        <a:t>External Conversion Landing page </a:t>
                      </a:r>
                      <a:b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6"/>
                        </a:rPr>
                      </a:b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6"/>
                        </a:rPr>
                        <a:t>(IT Audience)</a:t>
                      </a:r>
                      <a:endParaRPr kumimoji="0" lang="en-US" sz="2100" b="0" i="0" u="none" strike="noStrike" kern="1200" cap="none" spc="0" normalizeH="0" baseline="0" noProof="0" dirty="0">
                        <a:ln>
                          <a:noFill/>
                        </a:ln>
                        <a:solidFill>
                          <a:schemeClr val="tx1"/>
                        </a:solidFill>
                        <a:effectLst/>
                        <a:uLnTx/>
                        <a:uFillTx/>
                        <a:latin typeface="+mn-lt"/>
                        <a:ea typeface="+mn-ea"/>
                        <a:cs typeface="+mn-cs"/>
                      </a:endParaRPr>
                    </a:p>
                    <a:p>
                      <a:pPr marL="164592" marR="0" lvl="0" indent="-137160" algn="l" defTabSz="1088558" rtl="0" eaLnBrk="1" fontAlgn="auto" latinLnBrk="0" hangingPunct="1">
                        <a:lnSpc>
                          <a:spcPct val="90000"/>
                        </a:lnSpc>
                        <a:spcBef>
                          <a:spcPts val="0"/>
                        </a:spcBef>
                        <a:spcAft>
                          <a:spcPts val="400"/>
                        </a:spcAft>
                        <a:buClr>
                          <a:srgbClr val="F0AB00"/>
                        </a:buClr>
                        <a:buSzPct val="130000"/>
                        <a:buFont typeface="Arial" charset="0"/>
                        <a:buChar char="•"/>
                        <a:tabLst/>
                        <a:defRPr/>
                      </a:pPr>
                      <a:r>
                        <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hlinkClick r:id="rId17"/>
                        </a:rPr>
                        <a:t>SAP Concur Value Engineering Content</a:t>
                      </a:r>
                      <a:endParaRPr kumimoji="0" lang="en-US" sz="1100" b="0" i="0" u="none" strike="noStrike" kern="1200" cap="none" spc="0" normalizeH="0" baseline="0" noProof="0" dirty="0">
                        <a:ln>
                          <a:noFill/>
                        </a:ln>
                        <a:solidFill>
                          <a:srgbClr val="CCCCCC">
                            <a:lumMod val="25000"/>
                          </a:srgbClr>
                        </a:solidFill>
                        <a:effectLst/>
                        <a:uLnTx/>
                        <a:uFillTx/>
                        <a:latin typeface="+mn-lt"/>
                        <a:ea typeface="+mn-ea"/>
                        <a:cs typeface="+mn-cs"/>
                      </a:endParaRPr>
                    </a:p>
                  </a:txBody>
                  <a:tcPr marL="0" marR="0" marT="91440" marB="91440">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6" name="TextBox 5">
            <a:extLst>
              <a:ext uri="{FF2B5EF4-FFF2-40B4-BE49-F238E27FC236}">
                <a16:creationId xmlns="" xmlns:a16="http://schemas.microsoft.com/office/drawing/2014/main" id="{7D9365A1-9676-F34C-BC7B-A8D28D9E47B2}"/>
              </a:ext>
            </a:extLst>
          </p:cNvPr>
          <p:cNvSpPr txBox="1"/>
          <p:nvPr/>
        </p:nvSpPr>
        <p:spPr>
          <a:xfrm>
            <a:off x="9309220" y="1098403"/>
            <a:ext cx="2273180" cy="1935915"/>
          </a:xfrm>
          <a:prstGeom prst="rect">
            <a:avLst/>
          </a:prstGeom>
          <a:noFill/>
        </p:spPr>
        <p:txBody>
          <a:bodyPr wrap="square" lIns="0" tIns="0" rIns="0" bIns="0" rtlCol="0">
            <a:spAutoFit/>
          </a:bodyPr>
          <a:lstStyle/>
          <a:p>
            <a:pPr lvl="0" defTabSz="1088558">
              <a:lnSpc>
                <a:spcPct val="90000"/>
              </a:lnSpc>
              <a:spcBef>
                <a:spcPts val="600"/>
              </a:spcBef>
            </a:pPr>
            <a:r>
              <a:rPr lang="en-US" sz="1300" b="1" dirty="0">
                <a:solidFill>
                  <a:srgbClr val="F0AB00"/>
                </a:solidFill>
              </a:rPr>
              <a:t>How you can help</a:t>
            </a:r>
          </a:p>
          <a:p>
            <a:pPr lvl="0" defTabSz="1088558">
              <a:lnSpc>
                <a:spcPct val="90000"/>
              </a:lnSpc>
              <a:spcBef>
                <a:spcPts val="600"/>
              </a:spcBef>
              <a:buClr>
                <a:srgbClr val="F0AB00"/>
              </a:buClr>
              <a:buSzPct val="130000"/>
            </a:pPr>
            <a:r>
              <a:rPr lang="en-US" sz="1100" dirty="0">
                <a:solidFill>
                  <a:srgbClr val="CCCCCC">
                    <a:lumMod val="25000"/>
                  </a:srgbClr>
                </a:solidFill>
              </a:rPr>
              <a:t>Partner with your local SAP Concur marketing team to:</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Include program in regular communications and meetings</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Excite AEs and sales organization within your market</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Incorporate content into targeted customer communications </a:t>
            </a:r>
          </a:p>
          <a:p>
            <a:pPr marL="192024" lvl="1" indent="-171450" defTabSz="1088558">
              <a:lnSpc>
                <a:spcPct val="90000"/>
              </a:lnSpc>
              <a:spcBef>
                <a:spcPts val="600"/>
              </a:spcBef>
              <a:buClr>
                <a:srgbClr val="F0AB00"/>
              </a:buClr>
              <a:buSzPct val="130000"/>
              <a:buFont typeface="Arial" panose="020B0604020202020204" pitchFamily="34" charset="0"/>
              <a:buChar char="•"/>
            </a:pPr>
            <a:r>
              <a:rPr lang="en-US" sz="1100" dirty="0">
                <a:solidFill>
                  <a:srgbClr val="CCCCCC">
                    <a:lumMod val="25000"/>
                  </a:srgbClr>
                </a:solidFill>
              </a:rPr>
              <a:t>Collaborate with sales leadership </a:t>
            </a:r>
          </a:p>
        </p:txBody>
      </p:sp>
      <p:cxnSp>
        <p:nvCxnSpPr>
          <p:cNvPr id="7" name="Straight Connector 6">
            <a:extLst>
              <a:ext uri="{FF2B5EF4-FFF2-40B4-BE49-F238E27FC236}">
                <a16:creationId xmlns="" xmlns:a16="http://schemas.microsoft.com/office/drawing/2014/main" id="{E3419645-CE34-E746-B361-32A0FE896E8F}"/>
              </a:ext>
            </a:extLst>
          </p:cNvPr>
          <p:cNvCxnSpPr/>
          <p:nvPr/>
        </p:nvCxnSpPr>
        <p:spPr>
          <a:xfrm>
            <a:off x="5919599" y="1028700"/>
            <a:ext cx="0" cy="531880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87C5D018-C6DA-7347-8994-BC3F1BA2274C}"/>
              </a:ext>
            </a:extLst>
          </p:cNvPr>
          <p:cNvCxnSpPr/>
          <p:nvPr/>
        </p:nvCxnSpPr>
        <p:spPr>
          <a:xfrm>
            <a:off x="9148574" y="1028700"/>
            <a:ext cx="0" cy="5318803"/>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747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D9A1EAA-F9E3-4B4D-BE11-7FED0C4BAC96}"/>
              </a:ext>
            </a:extLst>
          </p:cNvPr>
          <p:cNvSpPr>
            <a:spLocks noGrp="1"/>
          </p:cNvSpPr>
          <p:nvPr>
            <p:ph type="title"/>
          </p:nvPr>
        </p:nvSpPr>
        <p:spPr/>
        <p:txBody>
          <a:bodyPr/>
          <a:lstStyle/>
          <a:p>
            <a:r>
              <a:rPr lang="en-US" dirty="0"/>
              <a:t>Resources for Marketing Teams</a:t>
            </a:r>
          </a:p>
        </p:txBody>
      </p:sp>
      <p:sp>
        <p:nvSpPr>
          <p:cNvPr id="7" name="TextBox 6">
            <a:extLst>
              <a:ext uri="{FF2B5EF4-FFF2-40B4-BE49-F238E27FC236}">
                <a16:creationId xmlns="" xmlns:a16="http://schemas.microsoft.com/office/drawing/2014/main" id="{30F1C909-00C3-3F43-A406-812AB181856E}"/>
              </a:ext>
            </a:extLst>
          </p:cNvPr>
          <p:cNvSpPr txBox="1"/>
          <p:nvPr/>
        </p:nvSpPr>
        <p:spPr>
          <a:xfrm>
            <a:off x="504825" y="2085975"/>
            <a:ext cx="3291047" cy="3824380"/>
          </a:xfrm>
          <a:prstGeom prst="rect">
            <a:avLst/>
          </a:prstGeom>
          <a:noFill/>
        </p:spPr>
        <p:txBody>
          <a:bodyPr wrap="square" lIns="0" tIns="0" rIns="0" bIns="0" rtlCol="0">
            <a:spAutoFit/>
          </a:bodyPr>
          <a:lstStyle/>
          <a:p>
            <a:pPr lvl="0" defTabSz="913943">
              <a:lnSpc>
                <a:spcPct val="95000"/>
              </a:lnSpc>
              <a:defRPr/>
            </a:pPr>
            <a:r>
              <a:rPr lang="en-US" sz="1600" b="1" dirty="0">
                <a:solidFill>
                  <a:srgbClr val="000000"/>
                </a:solidFill>
                <a:latin typeface="Arial" panose="020B0604020202020204" pitchFamily="34" charset="0"/>
                <a:ea typeface="Arial" charset="0"/>
                <a:cs typeface="Arial" panose="020B0604020202020204" pitchFamily="34" charset="0"/>
              </a:rPr>
              <a:t>Trends &amp; Best Practices</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Oxford Report: </a:t>
            </a:r>
            <a:br>
              <a:rPr lang="en-US" sz="1399" dirty="0">
                <a:solidFill>
                  <a:srgbClr val="000000"/>
                </a:solidFill>
                <a:latin typeface="Arial" panose="020B0604020202020204" pitchFamily="34" charset="0"/>
                <a:ea typeface="Arial" charset="0"/>
                <a:cs typeface="Arial" panose="020B0604020202020204" pitchFamily="34" charset="0"/>
              </a:rPr>
            </a:br>
            <a:r>
              <a:rPr lang="en-US" sz="1399" dirty="0">
                <a:solidFill>
                  <a:srgbClr val="000000"/>
                </a:solidFill>
                <a:latin typeface="Arial" panose="020B0604020202020204" pitchFamily="34" charset="0"/>
                <a:ea typeface="Arial" charset="0"/>
                <a:cs typeface="Arial" panose="020B0604020202020204" pitchFamily="34" charset="0"/>
              </a:rPr>
              <a:t>Top Performers Take T&amp;E to the Cloud</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Forrester: </a:t>
            </a:r>
            <a:br>
              <a:rPr lang="en-US" sz="1399" dirty="0">
                <a:solidFill>
                  <a:srgbClr val="000000"/>
                </a:solidFill>
                <a:latin typeface="Arial" panose="020B0604020202020204" pitchFamily="34" charset="0"/>
                <a:ea typeface="Arial" charset="0"/>
                <a:cs typeface="Arial" panose="020B0604020202020204" pitchFamily="34" charset="0"/>
              </a:rPr>
            </a:br>
            <a:r>
              <a:rPr lang="en-US" sz="1399" dirty="0">
                <a:solidFill>
                  <a:srgbClr val="000000"/>
                </a:solidFill>
                <a:latin typeface="Arial" panose="020B0604020202020204" pitchFamily="34" charset="0"/>
                <a:ea typeface="Arial" charset="0"/>
                <a:cs typeface="Arial" panose="020B0604020202020204" pitchFamily="34" charset="0"/>
              </a:rPr>
              <a:t>Getting Better Mileage out of T&amp;E</a:t>
            </a:r>
          </a:p>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Solutions, Products &amp; Services</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5 Reasons to Move to the Cloud</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Modern Finance Leader Checklist</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6 Ways to Save with T&amp;E</a:t>
            </a:r>
          </a:p>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Customer References/Stories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Mead Johnson</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Bentley Systems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SAP Runs Concur</a:t>
            </a:r>
          </a:p>
        </p:txBody>
      </p:sp>
      <p:sp>
        <p:nvSpPr>
          <p:cNvPr id="13" name="TextBox 12">
            <a:extLst>
              <a:ext uri="{FF2B5EF4-FFF2-40B4-BE49-F238E27FC236}">
                <a16:creationId xmlns="" xmlns:a16="http://schemas.microsoft.com/office/drawing/2014/main" id="{FAD8D306-4687-6B47-B8D6-BFF30092BDA3}"/>
              </a:ext>
            </a:extLst>
          </p:cNvPr>
          <p:cNvSpPr txBox="1"/>
          <p:nvPr/>
        </p:nvSpPr>
        <p:spPr>
          <a:xfrm>
            <a:off x="496629" y="1373046"/>
            <a:ext cx="3539879" cy="430887"/>
          </a:xfrm>
          <a:prstGeom prst="rect">
            <a:avLst/>
          </a:prstGeom>
          <a:solidFill>
            <a:schemeClr val="bg2"/>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bg1"/>
                </a:solidFill>
                <a:ea typeface="Arial Unicode MS" pitchFamily="34" charset="-128"/>
                <a:cs typeface="Arial Unicode MS" pitchFamily="34" charset="-128"/>
              </a:rPr>
              <a:t>Awareness</a:t>
            </a:r>
          </a:p>
        </p:txBody>
      </p:sp>
      <p:sp>
        <p:nvSpPr>
          <p:cNvPr id="14" name="TextBox 13">
            <a:extLst>
              <a:ext uri="{FF2B5EF4-FFF2-40B4-BE49-F238E27FC236}">
                <a16:creationId xmlns="" xmlns:a16="http://schemas.microsoft.com/office/drawing/2014/main" id="{E66A2E94-274D-D44D-8F39-1AE6B90D53E4}"/>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Consideration</a:t>
            </a:r>
          </a:p>
        </p:txBody>
      </p:sp>
      <p:sp>
        <p:nvSpPr>
          <p:cNvPr id="15" name="TextBox 14">
            <a:extLst>
              <a:ext uri="{FF2B5EF4-FFF2-40B4-BE49-F238E27FC236}">
                <a16:creationId xmlns="" xmlns:a16="http://schemas.microsoft.com/office/drawing/2014/main" id="{63CF7C2E-16EF-BB44-9DEE-A504B946C7D5}"/>
              </a:ext>
            </a:extLst>
          </p:cNvPr>
          <p:cNvSpPr txBox="1"/>
          <p:nvPr/>
        </p:nvSpPr>
        <p:spPr>
          <a:xfrm>
            <a:off x="7792461" y="1382725"/>
            <a:ext cx="3785715" cy="430887"/>
          </a:xfrm>
          <a:prstGeom prst="rect">
            <a:avLst/>
          </a:prstGeom>
          <a:solidFill>
            <a:schemeClr val="tx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Purchase</a:t>
            </a:r>
          </a:p>
        </p:txBody>
      </p:sp>
      <p:cxnSp>
        <p:nvCxnSpPr>
          <p:cNvPr id="16" name="Straight Connector 15">
            <a:extLst>
              <a:ext uri="{FF2B5EF4-FFF2-40B4-BE49-F238E27FC236}">
                <a16:creationId xmlns="" xmlns:a16="http://schemas.microsoft.com/office/drawing/2014/main" id="{0F38E6DB-0611-A34D-90AE-43B4B520C1C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 xmlns:a16="http://schemas.microsoft.com/office/drawing/2014/main" id="{7840258D-D143-3B43-A24A-24F322CD6FDA}"/>
              </a:ext>
            </a:extLst>
          </p:cNvPr>
          <p:cNvGrpSpPr/>
          <p:nvPr/>
        </p:nvGrpSpPr>
        <p:grpSpPr>
          <a:xfrm>
            <a:off x="4085684" y="1803934"/>
            <a:ext cx="3657600" cy="4517344"/>
            <a:chOff x="4082444" y="1803933"/>
            <a:chExt cx="3657600" cy="4330167"/>
          </a:xfrm>
        </p:grpSpPr>
        <p:cxnSp>
          <p:nvCxnSpPr>
            <p:cNvPr id="17" name="Straight Connector 16">
              <a:extLst>
                <a:ext uri="{FF2B5EF4-FFF2-40B4-BE49-F238E27FC236}">
                  <a16:creationId xmlns="" xmlns:a16="http://schemas.microsoft.com/office/drawing/2014/main" id="{5840FDF7-F33E-6B49-9CDA-AD98E2F486EF}"/>
                </a:ext>
              </a:extLst>
            </p:cNvPr>
            <p:cNvCxnSpPr>
              <a:cxnSpLocks/>
            </p:cNvCxnSpPr>
            <p:nvPr/>
          </p:nvCxnSpPr>
          <p:spPr>
            <a:xfrm>
              <a:off x="40824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C0F3742B-0C8B-8E45-86C8-A22111CC44E7}"/>
                </a:ext>
              </a:extLst>
            </p:cNvPr>
            <p:cNvCxnSpPr>
              <a:cxnSpLocks/>
            </p:cNvCxnSpPr>
            <p:nvPr/>
          </p:nvCxnSpPr>
          <p:spPr>
            <a:xfrm>
              <a:off x="7740044" y="1803933"/>
              <a:ext cx="0" cy="4330167"/>
            </a:xfrm>
            <a:prstGeom prst="line">
              <a:avLst/>
            </a:prstGeom>
            <a:ln w="9525">
              <a:solidFill>
                <a:schemeClr val="bg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 xmlns:a16="http://schemas.microsoft.com/office/drawing/2014/main" id="{D3846FDE-68CE-DC49-926A-5D9BFFBE8452}"/>
              </a:ext>
            </a:extLst>
          </p:cNvPr>
          <p:cNvSpPr txBox="1"/>
          <p:nvPr/>
        </p:nvSpPr>
        <p:spPr>
          <a:xfrm>
            <a:off x="4404772" y="2085975"/>
            <a:ext cx="3019424" cy="2331920"/>
          </a:xfrm>
          <a:prstGeom prst="rect">
            <a:avLst/>
          </a:prstGeom>
          <a:noFill/>
        </p:spPr>
        <p:txBody>
          <a:bodyPr wrap="square" lIns="0" tIns="0" rIns="0" bIns="0" rtlCol="0">
            <a:spAutoFit/>
          </a:bodyPr>
          <a:lstStyle/>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Solutions, Products &amp; Services</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T&amp;E for IT</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T&amp;E for Finance</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Why employees love SAP Concur, the traveler experience</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SAP Concur Integration Solution Brief</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SAP Integration Brochure</a:t>
            </a:r>
          </a:p>
          <a:p>
            <a:pPr marL="228600" lvl="0" indent="-192024"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L1 Sales Deck</a:t>
            </a:r>
          </a:p>
        </p:txBody>
      </p:sp>
      <p:sp>
        <p:nvSpPr>
          <p:cNvPr id="21" name="TextBox 20">
            <a:extLst>
              <a:ext uri="{FF2B5EF4-FFF2-40B4-BE49-F238E27FC236}">
                <a16:creationId xmlns="" xmlns:a16="http://schemas.microsoft.com/office/drawing/2014/main" id="{E88DC863-EECF-3143-89C6-59BC52827558}"/>
              </a:ext>
            </a:extLst>
          </p:cNvPr>
          <p:cNvSpPr txBox="1"/>
          <p:nvPr/>
        </p:nvSpPr>
        <p:spPr>
          <a:xfrm>
            <a:off x="8043322" y="2085975"/>
            <a:ext cx="3019424" cy="2924262"/>
          </a:xfrm>
          <a:prstGeom prst="rect">
            <a:avLst/>
          </a:prstGeom>
          <a:noFill/>
        </p:spPr>
        <p:txBody>
          <a:bodyPr wrap="square" lIns="0" tIns="0" rIns="0" bIns="0" rtlCol="0">
            <a:spAutoFit/>
          </a:bodyPr>
          <a:lstStyle/>
          <a:p>
            <a:pPr lvl="0" defTabSz="913943">
              <a:lnSpc>
                <a:spcPct val="95000"/>
              </a:lnSpc>
              <a:defRPr/>
            </a:pPr>
            <a:r>
              <a:rPr lang="en-US" sz="1600" b="1" dirty="0">
                <a:solidFill>
                  <a:srgbClr val="000000"/>
                </a:solidFill>
                <a:latin typeface="Arial" panose="020B0604020202020204" pitchFamily="34" charset="0"/>
                <a:ea typeface="Arial" charset="0"/>
                <a:cs typeface="Arial" panose="020B0604020202020204" pitchFamily="34" charset="0"/>
              </a:rPr>
              <a:t>Competitive Information</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Coupa</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Amadeus</a:t>
            </a:r>
          </a:p>
          <a:p>
            <a:pPr marL="228600" lvl="0" indent="-201168" defTabSz="913943">
              <a:lnSpc>
                <a:spcPct val="95000"/>
              </a:lnSpc>
              <a:spcBef>
                <a:spcPts val="600"/>
              </a:spcBef>
              <a:buClr>
                <a:schemeClr val="accent1"/>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Workday</a:t>
            </a:r>
          </a:p>
          <a:p>
            <a:pPr lvl="0" defTabSz="913943">
              <a:lnSpc>
                <a:spcPct val="95000"/>
              </a:lnSpc>
              <a:spcBef>
                <a:spcPts val="1800"/>
              </a:spcBef>
              <a:defRPr/>
            </a:pPr>
            <a:r>
              <a:rPr lang="en-US" sz="1600" b="1" dirty="0">
                <a:latin typeface="Arial" panose="020B0604020202020204" pitchFamily="34" charset="0"/>
                <a:ea typeface="Arial" charset="0"/>
                <a:cs typeface="Arial" panose="020B0604020202020204" pitchFamily="34" charset="0"/>
              </a:rPr>
              <a:t>Customer Nurture Series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Leverage the 4-part email series to nurture identified On the Move opportunities</a:t>
            </a:r>
          </a:p>
          <a:p>
            <a:pPr marL="228600" lvl="0" indent="-201168" defTabSz="913943">
              <a:lnSpc>
                <a:spcPct val="95000"/>
              </a:lnSpc>
              <a:spcBef>
                <a:spcPts val="600"/>
              </a:spcBef>
              <a:buClr>
                <a:srgbClr val="F0AB00"/>
              </a:buClr>
              <a:buSzPct val="130000"/>
              <a:buFont typeface="Arial" panose="020B0604020202020204" pitchFamily="34" charset="0"/>
              <a:buChar char="•"/>
              <a:defRPr/>
            </a:pPr>
            <a:r>
              <a:rPr lang="en-US" sz="1399" dirty="0">
                <a:solidFill>
                  <a:srgbClr val="000000"/>
                </a:solidFill>
                <a:latin typeface="Arial" panose="020B0604020202020204" pitchFamily="34" charset="0"/>
                <a:ea typeface="Arial" charset="0"/>
                <a:cs typeface="Arial" panose="020B0604020202020204" pitchFamily="34" charset="0"/>
              </a:rPr>
              <a:t>For more information on SAP Concur resources, download the Marketing Toolkit (Coming Soon!)</a:t>
            </a:r>
          </a:p>
        </p:txBody>
      </p:sp>
    </p:spTree>
    <p:extLst>
      <p:ext uri="{BB962C8B-B14F-4D97-AF65-F5344CB8AC3E}">
        <p14:creationId xmlns:p14="http://schemas.microsoft.com/office/powerpoint/2010/main" val="393037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Appendix</a:t>
            </a:r>
            <a:endParaRPr lang="en-US" dirty="0"/>
          </a:p>
        </p:txBody>
      </p:sp>
    </p:spTree>
    <p:extLst>
      <p:ext uri="{BB962C8B-B14F-4D97-AF65-F5344CB8AC3E}">
        <p14:creationId xmlns:p14="http://schemas.microsoft.com/office/powerpoint/2010/main" val="1804353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BD55E3-5B86-7642-9FD5-FC6FC6B10DB9}"/>
              </a:ext>
            </a:extLst>
          </p:cNvPr>
          <p:cNvSpPr>
            <a:spLocks noGrp="1"/>
          </p:cNvSpPr>
          <p:nvPr>
            <p:ph type="ctrTitle"/>
          </p:nvPr>
        </p:nvSpPr>
        <p:spPr/>
        <p:txBody>
          <a:bodyPr/>
          <a:lstStyle/>
          <a:p>
            <a:r>
              <a:rPr lang="en-US" sz="4800" dirty="0" smtClean="0">
                <a:solidFill>
                  <a:schemeClr val="accent1"/>
                </a:solidFill>
              </a:rPr>
              <a:t>Finance Audience Programs</a:t>
            </a:r>
            <a:endParaRPr lang="en-US" sz="4800" dirty="0">
              <a:solidFill>
                <a:schemeClr val="accent1"/>
              </a:solidFill>
            </a:endParaRPr>
          </a:p>
        </p:txBody>
      </p:sp>
      <p:sp>
        <p:nvSpPr>
          <p:cNvPr id="3" name="TextBox 2">
            <a:extLst>
              <a:ext uri="{FF2B5EF4-FFF2-40B4-BE49-F238E27FC236}">
                <a16:creationId xmlns="" xmlns:a16="http://schemas.microsoft.com/office/drawing/2014/main" id="{D1E2DFE6-06F0-5C4A-BBA1-5480725AC70A}"/>
              </a:ext>
            </a:extLst>
          </p:cNvPr>
          <p:cNvSpPr txBox="1"/>
          <p:nvPr/>
        </p:nvSpPr>
        <p:spPr>
          <a:xfrm>
            <a:off x="503738" y="2628781"/>
            <a:ext cx="3651641" cy="461665"/>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3000" kern="0" dirty="0">
                <a:solidFill>
                  <a:schemeClr val="bg1"/>
                </a:solidFill>
                <a:ea typeface="Arial Unicode MS" pitchFamily="34" charset="-128"/>
                <a:cs typeface="Arial Unicode MS" pitchFamily="34" charset="-128"/>
              </a:rPr>
              <a:t>Toolkit Component 1:</a:t>
            </a:r>
          </a:p>
        </p:txBody>
      </p:sp>
      <p:pic>
        <p:nvPicPr>
          <p:cNvPr id="5" name="Picture 4">
            <a:extLst>
              <a:ext uri="{FF2B5EF4-FFF2-40B4-BE49-F238E27FC236}">
                <a16:creationId xmlns="" xmlns:a16="http://schemas.microsoft.com/office/drawing/2014/main" id="{E84EE6BD-C052-934B-B5A2-1EE7895A7B24}"/>
              </a:ext>
            </a:extLst>
          </p:cNvPr>
          <p:cNvPicPr>
            <a:picLocks noChangeAspect="1"/>
          </p:cNvPicPr>
          <p:nvPr/>
        </p:nvPicPr>
        <p:blipFill>
          <a:blip r:embed="rId2"/>
          <a:stretch>
            <a:fillRect/>
          </a:stretch>
        </p:blipFill>
        <p:spPr>
          <a:xfrm>
            <a:off x="170482" y="232475"/>
            <a:ext cx="2479729" cy="2479729"/>
          </a:xfrm>
          <a:prstGeom prst="rect">
            <a:avLst/>
          </a:prstGeom>
        </p:spPr>
      </p:pic>
    </p:spTree>
    <p:extLst>
      <p:ext uri="{BB962C8B-B14F-4D97-AF65-F5344CB8AC3E}">
        <p14:creationId xmlns:p14="http://schemas.microsoft.com/office/powerpoint/2010/main" val="2858850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496630" y="533400"/>
            <a:ext cx="11470781" cy="430887"/>
          </a:xfrm>
        </p:spPr>
        <p:txBody>
          <a:bodyPr wrap="square">
            <a:spAutoFit/>
          </a:bodyPr>
          <a:lstStyle/>
          <a:p>
            <a:r>
              <a:rPr lang="en-US" sz="2800" dirty="0" smtClean="0">
                <a:solidFill>
                  <a:schemeClr val="accent1"/>
                </a:solidFill>
              </a:rPr>
              <a:t>Integrating </a:t>
            </a:r>
            <a:r>
              <a:rPr lang="en-US" sz="2800" dirty="0">
                <a:solidFill>
                  <a:schemeClr val="accent1"/>
                </a:solidFill>
              </a:rPr>
              <a:t>SAP Concur Into the </a:t>
            </a:r>
            <a:r>
              <a:rPr lang="en-US" sz="2800" dirty="0" smtClean="0">
                <a:solidFill>
                  <a:schemeClr val="accent1"/>
                </a:solidFill>
              </a:rPr>
              <a:t>Finance Audience Programs</a:t>
            </a:r>
            <a:endParaRPr lang="en-US" sz="2800" dirty="0">
              <a:solidFill>
                <a:schemeClr val="accent1"/>
              </a:solidFill>
            </a:endParaRPr>
          </a:p>
        </p:txBody>
      </p:sp>
      <p:sp>
        <p:nvSpPr>
          <p:cNvPr id="17" name="Title 10"/>
          <p:cNvSpPr txBox="1">
            <a:spLocks/>
          </p:cNvSpPr>
          <p:nvPr/>
        </p:nvSpPr>
        <p:spPr bwMode="gray">
          <a:xfrm>
            <a:off x="1920322" y="1363592"/>
            <a:ext cx="7979052" cy="276999"/>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pPr>
              <a:spcBef>
                <a:spcPts val="1200"/>
              </a:spcBef>
            </a:pPr>
            <a:r>
              <a:rPr lang="en-US" sz="1800" dirty="0" smtClean="0"/>
              <a:t>The finance audience </a:t>
            </a:r>
            <a:r>
              <a:rPr lang="en-US" sz="1800" smtClean="0"/>
              <a:t>programs are</a:t>
            </a:r>
            <a:r>
              <a:rPr lang="en-US" sz="1800" smtClean="0"/>
              <a:t> </a:t>
            </a:r>
            <a:r>
              <a:rPr lang="en-US" sz="1800" dirty="0"/>
              <a:t>focused on three key messages:</a:t>
            </a:r>
          </a:p>
        </p:txBody>
      </p:sp>
      <p:pic>
        <p:nvPicPr>
          <p:cNvPr id="3" name="Picture 2">
            <a:extLst>
              <a:ext uri="{FF2B5EF4-FFF2-40B4-BE49-F238E27FC236}">
                <a16:creationId xmlns="" xmlns:a16="http://schemas.microsoft.com/office/drawing/2014/main" id="{45539450-0472-8542-A97F-9C284ECDBA36}"/>
              </a:ext>
            </a:extLst>
          </p:cNvPr>
          <p:cNvPicPr>
            <a:picLocks noChangeAspect="1"/>
          </p:cNvPicPr>
          <p:nvPr/>
        </p:nvPicPr>
        <p:blipFill>
          <a:blip r:embed="rId3"/>
          <a:stretch>
            <a:fillRect/>
          </a:stretch>
        </p:blipFill>
        <p:spPr>
          <a:xfrm>
            <a:off x="88947" y="1187856"/>
            <a:ext cx="1828800" cy="1828800"/>
          </a:xfrm>
          <a:prstGeom prst="rect">
            <a:avLst/>
          </a:prstGeom>
        </p:spPr>
      </p:pic>
      <p:sp>
        <p:nvSpPr>
          <p:cNvPr id="7" name="Title 10">
            <a:extLst>
              <a:ext uri="{FF2B5EF4-FFF2-40B4-BE49-F238E27FC236}">
                <a16:creationId xmlns="" xmlns:a16="http://schemas.microsoft.com/office/drawing/2014/main" id="{C72E9E61-9C9F-B241-8F17-444BDBD7178F}"/>
              </a:ext>
            </a:extLst>
          </p:cNvPr>
          <p:cNvSpPr txBox="1">
            <a:spLocks/>
          </p:cNvSpPr>
          <p:nvPr/>
        </p:nvSpPr>
        <p:spPr bwMode="gray">
          <a:xfrm>
            <a:off x="745958" y="3864338"/>
            <a:ext cx="10595810" cy="246221"/>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sz="1600" dirty="0"/>
              <a:t>This toolkit contains content to be used across the sales cycle in support of each of these three messages:</a:t>
            </a:r>
          </a:p>
        </p:txBody>
      </p:sp>
      <p:grpSp>
        <p:nvGrpSpPr>
          <p:cNvPr id="5" name="Group 4">
            <a:extLst>
              <a:ext uri="{FF2B5EF4-FFF2-40B4-BE49-F238E27FC236}">
                <a16:creationId xmlns="" xmlns:a16="http://schemas.microsoft.com/office/drawing/2014/main" id="{E8A2EE78-0E47-EA46-BDAA-C4A7A69E9588}"/>
              </a:ext>
            </a:extLst>
          </p:cNvPr>
          <p:cNvGrpSpPr/>
          <p:nvPr/>
        </p:nvGrpSpPr>
        <p:grpSpPr>
          <a:xfrm>
            <a:off x="768207" y="4258631"/>
            <a:ext cx="3217944" cy="1769311"/>
            <a:chOff x="1018273" y="4159981"/>
            <a:chExt cx="3217944" cy="1769311"/>
          </a:xfrm>
        </p:grpSpPr>
        <p:sp>
          <p:nvSpPr>
            <p:cNvPr id="9" name="TextBox 8">
              <a:extLst>
                <a:ext uri="{FF2B5EF4-FFF2-40B4-BE49-F238E27FC236}">
                  <a16:creationId xmlns="" xmlns:a16="http://schemas.microsoft.com/office/drawing/2014/main" id="{B3080EF8-7E83-2E49-8E6D-1CA3EB33846E}"/>
                </a:ext>
              </a:extLst>
            </p:cNvPr>
            <p:cNvSpPr txBox="1"/>
            <p:nvPr/>
          </p:nvSpPr>
          <p:spPr>
            <a:xfrm>
              <a:off x="2074397" y="4221132"/>
              <a:ext cx="2161820" cy="1708160"/>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Digital Assets</a:t>
              </a:r>
            </a:p>
            <a:p>
              <a:pPr fontAlgn="base">
                <a:spcBef>
                  <a:spcPts val="600"/>
                </a:spcBef>
                <a:spcAft>
                  <a:spcPct val="0"/>
                </a:spcAft>
                <a:buClr>
                  <a:srgbClr val="F0AB00"/>
                </a:buClr>
                <a:buSzPct val="80000"/>
              </a:pPr>
              <a:r>
                <a:rPr lang="en-US" sz="1500" kern="0" dirty="0">
                  <a:ea typeface="Arial Unicode MS" pitchFamily="34" charset="-128"/>
                  <a:cs typeface="Arial Unicode MS" pitchFamily="34" charset="-128"/>
                </a:rPr>
                <a:t>Posts, banners, images, slide shares, etc. featuring T&amp;E content and offers to add to their social and digital execution cadence.</a:t>
              </a:r>
            </a:p>
          </p:txBody>
        </p:sp>
        <p:pic>
          <p:nvPicPr>
            <p:cNvPr id="13" name="Picture 12">
              <a:extLst>
                <a:ext uri="{FF2B5EF4-FFF2-40B4-BE49-F238E27FC236}">
                  <a16:creationId xmlns="" xmlns:a16="http://schemas.microsoft.com/office/drawing/2014/main" id="{134284DF-293B-154E-8682-6FF0EEC4E7D5}"/>
                </a:ext>
              </a:extLst>
            </p:cNvPr>
            <p:cNvPicPr>
              <a:picLocks noChangeAspect="1"/>
            </p:cNvPicPr>
            <p:nvPr/>
          </p:nvPicPr>
          <p:blipFill>
            <a:blip r:embed="rId4"/>
            <a:stretch>
              <a:fillRect/>
            </a:stretch>
          </p:blipFill>
          <p:spPr>
            <a:xfrm>
              <a:off x="1018273" y="4159981"/>
              <a:ext cx="951849" cy="951849"/>
            </a:xfrm>
            <a:prstGeom prst="rect">
              <a:avLst/>
            </a:prstGeom>
          </p:spPr>
        </p:pic>
      </p:grpSp>
      <p:grpSp>
        <p:nvGrpSpPr>
          <p:cNvPr id="4" name="Group 3">
            <a:extLst>
              <a:ext uri="{FF2B5EF4-FFF2-40B4-BE49-F238E27FC236}">
                <a16:creationId xmlns="" xmlns:a16="http://schemas.microsoft.com/office/drawing/2014/main" id="{8DFCFB6B-4495-3A42-A228-4A0F1C8E8044}"/>
              </a:ext>
            </a:extLst>
          </p:cNvPr>
          <p:cNvGrpSpPr/>
          <p:nvPr/>
        </p:nvGrpSpPr>
        <p:grpSpPr>
          <a:xfrm>
            <a:off x="4280027" y="4201744"/>
            <a:ext cx="3349853" cy="1595366"/>
            <a:chOff x="5087021" y="4103094"/>
            <a:chExt cx="3349853" cy="1595366"/>
          </a:xfrm>
        </p:grpSpPr>
        <p:sp>
          <p:nvSpPr>
            <p:cNvPr id="10" name="TextBox 9">
              <a:extLst>
                <a:ext uri="{FF2B5EF4-FFF2-40B4-BE49-F238E27FC236}">
                  <a16:creationId xmlns="" xmlns:a16="http://schemas.microsoft.com/office/drawing/2014/main" id="{62DFA542-E161-FA4D-B05E-D39704490FAE}"/>
                </a:ext>
              </a:extLst>
            </p:cNvPr>
            <p:cNvSpPr txBox="1"/>
            <p:nvPr/>
          </p:nvSpPr>
          <p:spPr>
            <a:xfrm>
              <a:off x="6232019" y="4221132"/>
              <a:ext cx="2204855" cy="1477328"/>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Copy Blurbs</a:t>
              </a:r>
            </a:p>
            <a:p>
              <a:pPr fontAlgn="base">
                <a:spcBef>
                  <a:spcPts val="600"/>
                </a:spcBef>
                <a:spcAft>
                  <a:spcPct val="0"/>
                </a:spcAft>
                <a:buClr>
                  <a:srgbClr val="F0AB00"/>
                </a:buClr>
                <a:buSzPct val="80000"/>
              </a:pPr>
              <a:r>
                <a:rPr lang="en-US" sz="1500" kern="0" dirty="0">
                  <a:ea typeface="Arial Unicode MS" pitchFamily="34" charset="-128"/>
                  <a:cs typeface="Arial Unicode MS" pitchFamily="34" charset="-128"/>
                </a:rPr>
                <a:t>Simple copy to add into existing communication as appropriate to promote the T&amp;E component of the SAP story for FDMs.</a:t>
              </a:r>
            </a:p>
          </p:txBody>
        </p:sp>
        <p:pic>
          <p:nvPicPr>
            <p:cNvPr id="14" name="Picture 13">
              <a:extLst>
                <a:ext uri="{FF2B5EF4-FFF2-40B4-BE49-F238E27FC236}">
                  <a16:creationId xmlns="" xmlns:a16="http://schemas.microsoft.com/office/drawing/2014/main" id="{FBA5C5CB-877F-5043-9265-6F8FE1E9C46B}"/>
                </a:ext>
              </a:extLst>
            </p:cNvPr>
            <p:cNvPicPr>
              <a:picLocks noChangeAspect="1"/>
            </p:cNvPicPr>
            <p:nvPr/>
          </p:nvPicPr>
          <p:blipFill>
            <a:blip r:embed="rId5"/>
            <a:stretch>
              <a:fillRect/>
            </a:stretch>
          </p:blipFill>
          <p:spPr>
            <a:xfrm>
              <a:off x="5087021" y="4103094"/>
              <a:ext cx="983577" cy="983577"/>
            </a:xfrm>
            <a:prstGeom prst="rect">
              <a:avLst/>
            </a:prstGeom>
          </p:spPr>
        </p:pic>
      </p:grpSp>
      <p:grpSp>
        <p:nvGrpSpPr>
          <p:cNvPr id="2" name="Group 1">
            <a:extLst>
              <a:ext uri="{FF2B5EF4-FFF2-40B4-BE49-F238E27FC236}">
                <a16:creationId xmlns="" xmlns:a16="http://schemas.microsoft.com/office/drawing/2014/main" id="{CB90268B-3F37-1A42-A3F7-1BABFABDD376}"/>
              </a:ext>
            </a:extLst>
          </p:cNvPr>
          <p:cNvGrpSpPr/>
          <p:nvPr/>
        </p:nvGrpSpPr>
        <p:grpSpPr>
          <a:xfrm>
            <a:off x="7923758" y="4226903"/>
            <a:ext cx="2891112" cy="1608679"/>
            <a:chOff x="7480109" y="4128253"/>
            <a:chExt cx="2891112" cy="1608679"/>
          </a:xfrm>
        </p:grpSpPr>
        <p:sp>
          <p:nvSpPr>
            <p:cNvPr id="12" name="TextBox 11">
              <a:extLst>
                <a:ext uri="{FF2B5EF4-FFF2-40B4-BE49-F238E27FC236}">
                  <a16:creationId xmlns="" xmlns:a16="http://schemas.microsoft.com/office/drawing/2014/main" id="{5B23E51C-1029-3544-AA69-7C64F8EC9629}"/>
                </a:ext>
              </a:extLst>
            </p:cNvPr>
            <p:cNvSpPr txBox="1"/>
            <p:nvPr/>
          </p:nvSpPr>
          <p:spPr>
            <a:xfrm>
              <a:off x="8567961" y="4221132"/>
              <a:ext cx="1803260" cy="1515800"/>
            </a:xfrm>
            <a:prstGeom prst="rect">
              <a:avLst/>
            </a:prstGeom>
            <a:noFill/>
          </p:spPr>
          <p:txBody>
            <a:bodyPr wrap="square" lIns="0" tIns="0" rIns="0" bIns="0" rtlCol="0">
              <a:spAutoFit/>
            </a:bodyPr>
            <a:lstStyle/>
            <a:p>
              <a:pPr fontAlgn="base">
                <a:spcBef>
                  <a:spcPts val="600"/>
                </a:spcBef>
                <a:spcAft>
                  <a:spcPct val="0"/>
                </a:spcAft>
                <a:buClr>
                  <a:srgbClr val="F0AB00"/>
                </a:buClr>
                <a:buSzPct val="80000"/>
              </a:pPr>
              <a:r>
                <a:rPr lang="en-US" sz="1600" b="1" kern="0" dirty="0">
                  <a:solidFill>
                    <a:schemeClr val="accent1"/>
                  </a:solidFill>
                  <a:ea typeface="Arial Unicode MS" pitchFamily="34" charset="-128"/>
                  <a:cs typeface="Arial Unicode MS" pitchFamily="34" charset="-128"/>
                </a:rPr>
                <a:t>Customer Stories</a:t>
              </a:r>
            </a:p>
            <a:p>
              <a:pPr fontAlgn="base">
                <a:spcBef>
                  <a:spcPts val="600"/>
                </a:spcBef>
                <a:spcAft>
                  <a:spcPct val="0"/>
                </a:spcAft>
                <a:buClr>
                  <a:srgbClr val="F0AB00"/>
                </a:buClr>
                <a:buSzPct val="80000"/>
              </a:pPr>
              <a:r>
                <a:rPr lang="en-US" sz="1500" kern="0" dirty="0">
                  <a:ea typeface="Arial Unicode MS" pitchFamily="34" charset="-128"/>
                  <a:cs typeface="Arial Unicode MS" pitchFamily="34" charset="-128"/>
                </a:rPr>
                <a:t>Short copy snippets and full customer stories to be used in the sales and marketing cycle.</a:t>
              </a:r>
            </a:p>
          </p:txBody>
        </p:sp>
        <p:pic>
          <p:nvPicPr>
            <p:cNvPr id="15" name="Picture 14">
              <a:extLst>
                <a:ext uri="{FF2B5EF4-FFF2-40B4-BE49-F238E27FC236}">
                  <a16:creationId xmlns="" xmlns:a16="http://schemas.microsoft.com/office/drawing/2014/main" id="{F5DB3EA8-A269-AF48-A702-A554F7673CB6}"/>
                </a:ext>
              </a:extLst>
            </p:cNvPr>
            <p:cNvPicPr>
              <a:picLocks noChangeAspect="1"/>
            </p:cNvPicPr>
            <p:nvPr/>
          </p:nvPicPr>
          <p:blipFill>
            <a:blip r:embed="rId6"/>
            <a:stretch>
              <a:fillRect/>
            </a:stretch>
          </p:blipFill>
          <p:spPr>
            <a:xfrm>
              <a:off x="7480109" y="4128253"/>
              <a:ext cx="983577" cy="983577"/>
            </a:xfrm>
            <a:prstGeom prst="rect">
              <a:avLst/>
            </a:prstGeom>
          </p:spPr>
        </p:pic>
      </p:grpSp>
      <p:cxnSp>
        <p:nvCxnSpPr>
          <p:cNvPr id="16" name="Straight Connector 15">
            <a:extLst>
              <a:ext uri="{FF2B5EF4-FFF2-40B4-BE49-F238E27FC236}">
                <a16:creationId xmlns="" xmlns:a16="http://schemas.microsoft.com/office/drawing/2014/main" id="{159616CC-7C44-4846-B508-2F802D18E50D}"/>
              </a:ext>
            </a:extLst>
          </p:cNvPr>
          <p:cNvCxnSpPr/>
          <p:nvPr/>
        </p:nvCxnSpPr>
        <p:spPr>
          <a:xfrm>
            <a:off x="4133089" y="4319782"/>
            <a:ext cx="0" cy="1708160"/>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32C6DE8E-4455-B949-82E2-BF729A4F3DB0}"/>
              </a:ext>
            </a:extLst>
          </p:cNvPr>
          <p:cNvCxnSpPr/>
          <p:nvPr/>
        </p:nvCxnSpPr>
        <p:spPr>
          <a:xfrm>
            <a:off x="7776818" y="4319782"/>
            <a:ext cx="0" cy="1708160"/>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 xmlns:a16="http://schemas.microsoft.com/office/drawing/2014/main" id="{E0081C72-6B74-C948-B631-7204FBEBB754}"/>
              </a:ext>
            </a:extLst>
          </p:cNvPr>
          <p:cNvGrpSpPr/>
          <p:nvPr/>
        </p:nvGrpSpPr>
        <p:grpSpPr>
          <a:xfrm>
            <a:off x="1889790" y="1814747"/>
            <a:ext cx="8379449" cy="497305"/>
            <a:chOff x="1889790" y="1741955"/>
            <a:chExt cx="8379449" cy="497305"/>
          </a:xfrm>
        </p:grpSpPr>
        <p:grpSp>
          <p:nvGrpSpPr>
            <p:cNvPr id="21" name="Group 20">
              <a:extLst>
                <a:ext uri="{FF2B5EF4-FFF2-40B4-BE49-F238E27FC236}">
                  <a16:creationId xmlns="" xmlns:a16="http://schemas.microsoft.com/office/drawing/2014/main" id="{FF90D607-83FE-6E43-99EB-CF4860225F14}"/>
                </a:ext>
              </a:extLst>
            </p:cNvPr>
            <p:cNvGrpSpPr/>
            <p:nvPr/>
          </p:nvGrpSpPr>
          <p:grpSpPr>
            <a:xfrm>
              <a:off x="1889790" y="1741955"/>
              <a:ext cx="499728" cy="497305"/>
              <a:chOff x="583114" y="3609474"/>
              <a:chExt cx="499728" cy="497305"/>
            </a:xfrm>
          </p:grpSpPr>
          <p:sp>
            <p:nvSpPr>
              <p:cNvPr id="18" name="Oval 17">
                <a:extLst>
                  <a:ext uri="{FF2B5EF4-FFF2-40B4-BE49-F238E27FC236}">
                    <a16:creationId xmlns="" xmlns:a16="http://schemas.microsoft.com/office/drawing/2014/main" id="{B2EA6220-6D74-5848-85EE-EE87AD2BE12D}"/>
                  </a:ext>
                </a:extLst>
              </p:cNvPr>
              <p:cNvSpPr/>
              <p:nvPr/>
            </p:nvSpPr>
            <p:spPr bwMode="gray">
              <a:xfrm>
                <a:off x="585537" y="3609474"/>
                <a:ext cx="497305" cy="497305"/>
              </a:xfrm>
              <a:prstGeom prst="ellips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TextBox 19">
                <a:extLst>
                  <a:ext uri="{FF2B5EF4-FFF2-40B4-BE49-F238E27FC236}">
                    <a16:creationId xmlns="" xmlns:a16="http://schemas.microsoft.com/office/drawing/2014/main" id="{4D39F573-16EA-1547-9BE0-C07221DE6938}"/>
                  </a:ext>
                </a:extLst>
              </p:cNvPr>
              <p:cNvSpPr txBox="1"/>
              <p:nvPr/>
            </p:nvSpPr>
            <p:spPr>
              <a:xfrm flipH="1">
                <a:off x="583114" y="3673460"/>
                <a:ext cx="499728" cy="369332"/>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1</a:t>
                </a:r>
              </a:p>
            </p:txBody>
          </p:sp>
        </p:grpSp>
        <p:sp>
          <p:nvSpPr>
            <p:cNvPr id="24" name="TextBox 23">
              <a:extLst>
                <a:ext uri="{FF2B5EF4-FFF2-40B4-BE49-F238E27FC236}">
                  <a16:creationId xmlns="" xmlns:a16="http://schemas.microsoft.com/office/drawing/2014/main" id="{9130B853-B337-5543-A461-4B67D53257C6}"/>
                </a:ext>
              </a:extLst>
            </p:cNvPr>
            <p:cNvSpPr txBox="1"/>
            <p:nvPr/>
          </p:nvSpPr>
          <p:spPr>
            <a:xfrm>
              <a:off x="2389518" y="1867497"/>
              <a:ext cx="7879721" cy="246221"/>
            </a:xfrm>
            <a:prstGeom prst="rect">
              <a:avLst/>
            </a:prstGeom>
            <a:noFill/>
          </p:spPr>
          <p:txBody>
            <a:bodyPr wrap="none" lIns="91440" tIns="0" rIns="0" bIns="0" rtlCol="0">
              <a:spAutoFit/>
            </a:bodyPr>
            <a:lstStyle/>
            <a:p>
              <a:pPr fontAlgn="base">
                <a:spcBef>
                  <a:spcPct val="50000"/>
                </a:spcBef>
                <a:spcAft>
                  <a:spcPct val="0"/>
                </a:spcAft>
                <a:buClr>
                  <a:srgbClr val="F0AB00"/>
                </a:buClr>
                <a:buSzPct val="80000"/>
              </a:pPr>
              <a:r>
                <a:rPr lang="en-US" sz="1600" b="1" dirty="0" smtClean="0">
                  <a:solidFill>
                    <a:schemeClr val="accent1"/>
                  </a:solidFill>
                  <a:latin typeface="Arial" charset="0"/>
                  <a:ea typeface="Arial" charset="0"/>
                  <a:cs typeface="Arial" charset="0"/>
                </a:rPr>
                <a:t>GROWTH: </a:t>
              </a:r>
              <a:r>
                <a:rPr lang="en-US" sz="1600" dirty="0" smtClean="0"/>
                <a:t>Provide </a:t>
              </a:r>
              <a:r>
                <a:rPr lang="en-US" sz="1600" dirty="0"/>
                <a:t>leadership and collaborate to turn insights into action and success</a:t>
              </a:r>
            </a:p>
          </p:txBody>
        </p:sp>
      </p:grpSp>
      <p:grpSp>
        <p:nvGrpSpPr>
          <p:cNvPr id="32" name="Group 31">
            <a:extLst>
              <a:ext uri="{FF2B5EF4-FFF2-40B4-BE49-F238E27FC236}">
                <a16:creationId xmlns="" xmlns:a16="http://schemas.microsoft.com/office/drawing/2014/main" id="{A6308E16-2CAF-B74B-A5FD-2E4A744DA9AE}"/>
              </a:ext>
            </a:extLst>
          </p:cNvPr>
          <p:cNvGrpSpPr/>
          <p:nvPr/>
        </p:nvGrpSpPr>
        <p:grpSpPr>
          <a:xfrm>
            <a:off x="2285505" y="2344735"/>
            <a:ext cx="6772599" cy="497305"/>
            <a:chOff x="2365715" y="2271943"/>
            <a:chExt cx="6772599" cy="497305"/>
          </a:xfrm>
        </p:grpSpPr>
        <p:sp>
          <p:nvSpPr>
            <p:cNvPr id="23" name="TextBox 22">
              <a:extLst>
                <a:ext uri="{FF2B5EF4-FFF2-40B4-BE49-F238E27FC236}">
                  <a16:creationId xmlns="" xmlns:a16="http://schemas.microsoft.com/office/drawing/2014/main" id="{D3376A1C-C5A1-F04B-B2A6-3EFBA52004B4}"/>
                </a:ext>
              </a:extLst>
            </p:cNvPr>
            <p:cNvSpPr txBox="1"/>
            <p:nvPr/>
          </p:nvSpPr>
          <p:spPr>
            <a:xfrm>
              <a:off x="2865443" y="2397485"/>
              <a:ext cx="6272871" cy="246221"/>
            </a:xfrm>
            <a:prstGeom prst="rect">
              <a:avLst/>
            </a:prstGeom>
            <a:noFill/>
          </p:spPr>
          <p:txBody>
            <a:bodyPr wrap="none" lIns="91440" tIns="0" rIns="0" bIns="0" rtlCol="0">
              <a:spAutoFit/>
            </a:bodyPr>
            <a:lstStyle/>
            <a:p>
              <a:pPr marL="64008" lvl="0">
                <a:spcBef>
                  <a:spcPts val="1200"/>
                </a:spcBef>
              </a:pPr>
              <a:r>
                <a:rPr lang="en-US" sz="1600" b="1" dirty="0" smtClean="0">
                  <a:solidFill>
                    <a:schemeClr val="accent1"/>
                  </a:solidFill>
                  <a:latin typeface="Arial" charset="0"/>
                  <a:ea typeface="Arial" charset="0"/>
                  <a:cs typeface="Arial" charset="0"/>
                </a:rPr>
                <a:t>MARGIN: </a:t>
              </a:r>
              <a:r>
                <a:rPr lang="en-US" sz="1600" dirty="0" smtClean="0">
                  <a:solidFill>
                    <a:srgbClr val="000000"/>
                  </a:solidFill>
                </a:rPr>
                <a:t>Drive </a:t>
              </a:r>
              <a:r>
                <a:rPr lang="en-US" sz="1600" dirty="0">
                  <a:solidFill>
                    <a:srgbClr val="000000"/>
                  </a:solidFill>
                </a:rPr>
                <a:t>value, efficiency, and automation without disruption</a:t>
              </a:r>
            </a:p>
          </p:txBody>
        </p:sp>
        <p:grpSp>
          <p:nvGrpSpPr>
            <p:cNvPr id="26" name="Group 25">
              <a:extLst>
                <a:ext uri="{FF2B5EF4-FFF2-40B4-BE49-F238E27FC236}">
                  <a16:creationId xmlns="" xmlns:a16="http://schemas.microsoft.com/office/drawing/2014/main" id="{1451E2A5-6170-9A45-B238-C79025E82259}"/>
                </a:ext>
              </a:extLst>
            </p:cNvPr>
            <p:cNvGrpSpPr/>
            <p:nvPr/>
          </p:nvGrpSpPr>
          <p:grpSpPr>
            <a:xfrm>
              <a:off x="2365715" y="2271943"/>
              <a:ext cx="499728" cy="497305"/>
              <a:chOff x="583114" y="3609474"/>
              <a:chExt cx="499728" cy="497305"/>
            </a:xfrm>
          </p:grpSpPr>
          <p:sp>
            <p:nvSpPr>
              <p:cNvPr id="27" name="Oval 26">
                <a:extLst>
                  <a:ext uri="{FF2B5EF4-FFF2-40B4-BE49-F238E27FC236}">
                    <a16:creationId xmlns="" xmlns:a16="http://schemas.microsoft.com/office/drawing/2014/main" id="{AB22B9DF-932C-7B4B-9D48-5E0E262DB828}"/>
                  </a:ext>
                </a:extLst>
              </p:cNvPr>
              <p:cNvSpPr/>
              <p:nvPr/>
            </p:nvSpPr>
            <p:spPr bwMode="gray">
              <a:xfrm>
                <a:off x="585537" y="3609474"/>
                <a:ext cx="497305" cy="497305"/>
              </a:xfrm>
              <a:prstGeom prst="ellips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8" name="TextBox 27">
                <a:extLst>
                  <a:ext uri="{FF2B5EF4-FFF2-40B4-BE49-F238E27FC236}">
                    <a16:creationId xmlns="" xmlns:a16="http://schemas.microsoft.com/office/drawing/2014/main" id="{4C0BD9C9-EC67-0346-B0D9-911DC6333B09}"/>
                  </a:ext>
                </a:extLst>
              </p:cNvPr>
              <p:cNvSpPr txBox="1"/>
              <p:nvPr/>
            </p:nvSpPr>
            <p:spPr>
              <a:xfrm flipH="1">
                <a:off x="583114" y="3673460"/>
                <a:ext cx="499728" cy="369332"/>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2</a:t>
                </a:r>
              </a:p>
            </p:txBody>
          </p:sp>
        </p:grpSp>
      </p:grpSp>
      <p:grpSp>
        <p:nvGrpSpPr>
          <p:cNvPr id="25" name="Group 24">
            <a:extLst>
              <a:ext uri="{FF2B5EF4-FFF2-40B4-BE49-F238E27FC236}">
                <a16:creationId xmlns="" xmlns:a16="http://schemas.microsoft.com/office/drawing/2014/main" id="{685D588F-CCB3-B748-B13D-7F33743CABD4}"/>
              </a:ext>
            </a:extLst>
          </p:cNvPr>
          <p:cNvGrpSpPr/>
          <p:nvPr/>
        </p:nvGrpSpPr>
        <p:grpSpPr>
          <a:xfrm>
            <a:off x="2705023" y="2874723"/>
            <a:ext cx="7394244" cy="497305"/>
            <a:chOff x="2865443" y="2801931"/>
            <a:chExt cx="7394244" cy="497305"/>
          </a:xfrm>
        </p:grpSpPr>
        <p:sp>
          <p:nvSpPr>
            <p:cNvPr id="22" name="TextBox 21">
              <a:extLst>
                <a:ext uri="{FF2B5EF4-FFF2-40B4-BE49-F238E27FC236}">
                  <a16:creationId xmlns="" xmlns:a16="http://schemas.microsoft.com/office/drawing/2014/main" id="{DBF2399F-3398-3F47-A29D-E1DB19BED3A2}"/>
                </a:ext>
              </a:extLst>
            </p:cNvPr>
            <p:cNvSpPr txBox="1"/>
            <p:nvPr/>
          </p:nvSpPr>
          <p:spPr>
            <a:xfrm>
              <a:off x="3365171" y="2927473"/>
              <a:ext cx="6894516" cy="246221"/>
            </a:xfrm>
            <a:prstGeom prst="rect">
              <a:avLst/>
            </a:prstGeom>
            <a:noFill/>
          </p:spPr>
          <p:txBody>
            <a:bodyPr wrap="none" lIns="91440" tIns="0" rIns="0" bIns="0" rtlCol="0">
              <a:spAutoFit/>
            </a:bodyPr>
            <a:lstStyle/>
            <a:p>
              <a:pPr marL="64008" lvl="0">
                <a:spcBef>
                  <a:spcPts val="1200"/>
                </a:spcBef>
              </a:pPr>
              <a:r>
                <a:rPr lang="en-US" sz="1600" b="1" dirty="0" smtClean="0">
                  <a:solidFill>
                    <a:schemeClr val="accent1"/>
                  </a:solidFill>
                  <a:latin typeface="Arial" charset="0"/>
                  <a:ea typeface="Arial" charset="0"/>
                  <a:cs typeface="Arial" charset="0"/>
                </a:rPr>
                <a:t>RISK: </a:t>
              </a:r>
              <a:r>
                <a:rPr lang="en-US" sz="1600" dirty="0" smtClean="0">
                  <a:solidFill>
                    <a:srgbClr val="000000"/>
                  </a:solidFill>
                </a:rPr>
                <a:t>Provide </a:t>
              </a:r>
              <a:r>
                <a:rPr lang="en-US" sz="1600" dirty="0">
                  <a:solidFill>
                    <a:srgbClr val="000000"/>
                  </a:solidFill>
                </a:rPr>
                <a:t>one view of risk with continuous monitoring and automation</a:t>
              </a:r>
            </a:p>
          </p:txBody>
        </p:sp>
        <p:grpSp>
          <p:nvGrpSpPr>
            <p:cNvPr id="29" name="Group 28">
              <a:extLst>
                <a:ext uri="{FF2B5EF4-FFF2-40B4-BE49-F238E27FC236}">
                  <a16:creationId xmlns="" xmlns:a16="http://schemas.microsoft.com/office/drawing/2014/main" id="{C9BE21C3-DFB5-F345-9598-49BF235B4F31}"/>
                </a:ext>
              </a:extLst>
            </p:cNvPr>
            <p:cNvGrpSpPr/>
            <p:nvPr/>
          </p:nvGrpSpPr>
          <p:grpSpPr>
            <a:xfrm>
              <a:off x="2865443" y="2801931"/>
              <a:ext cx="499728" cy="497305"/>
              <a:chOff x="583114" y="3609474"/>
              <a:chExt cx="499728" cy="497305"/>
            </a:xfrm>
          </p:grpSpPr>
          <p:sp>
            <p:nvSpPr>
              <p:cNvPr id="30" name="Oval 29">
                <a:extLst>
                  <a:ext uri="{FF2B5EF4-FFF2-40B4-BE49-F238E27FC236}">
                    <a16:creationId xmlns="" xmlns:a16="http://schemas.microsoft.com/office/drawing/2014/main" id="{08132167-98A4-4B48-96CC-513118971D27}"/>
                  </a:ext>
                </a:extLst>
              </p:cNvPr>
              <p:cNvSpPr/>
              <p:nvPr/>
            </p:nvSpPr>
            <p:spPr bwMode="gray">
              <a:xfrm>
                <a:off x="585537" y="3609474"/>
                <a:ext cx="497305" cy="497305"/>
              </a:xfrm>
              <a:prstGeom prst="ellipse">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31" name="TextBox 30">
                <a:extLst>
                  <a:ext uri="{FF2B5EF4-FFF2-40B4-BE49-F238E27FC236}">
                    <a16:creationId xmlns="" xmlns:a16="http://schemas.microsoft.com/office/drawing/2014/main" id="{EB81A0EA-336B-CD4C-A123-34FDB47C6D7F}"/>
                  </a:ext>
                </a:extLst>
              </p:cNvPr>
              <p:cNvSpPr txBox="1"/>
              <p:nvPr/>
            </p:nvSpPr>
            <p:spPr>
              <a:xfrm flipH="1">
                <a:off x="583114" y="3673460"/>
                <a:ext cx="499728" cy="369332"/>
              </a:xfrm>
              <a:prstGeom prst="rect">
                <a:avLst/>
              </a:prstGeom>
              <a:noFill/>
            </p:spPr>
            <p:txBody>
              <a:bodyPr wrap="square" lIns="0" tIns="0" rIns="0" bIns="0" rtlCol="0">
                <a:spAutoFit/>
              </a:bodyPr>
              <a:lstStyle/>
              <a:p>
                <a:pPr algn="ctr" fontAlgn="base">
                  <a:spcBef>
                    <a:spcPct val="50000"/>
                  </a:spcBef>
                  <a:spcAft>
                    <a:spcPct val="0"/>
                  </a:spcAft>
                  <a:buClr>
                    <a:srgbClr val="F0AB00"/>
                  </a:buClr>
                  <a:buSzPct val="80000"/>
                </a:pPr>
                <a:r>
                  <a:rPr lang="en-US" sz="2400" b="1" kern="0" dirty="0">
                    <a:solidFill>
                      <a:schemeClr val="bg1"/>
                    </a:solidFill>
                    <a:ea typeface="Arial Unicode MS" pitchFamily="34" charset="-128"/>
                    <a:cs typeface="Arial Unicode MS" pitchFamily="34" charset="-128"/>
                  </a:rPr>
                  <a:t>3</a:t>
                </a:r>
              </a:p>
            </p:txBody>
          </p:sp>
        </p:grpSp>
      </p:grpSp>
    </p:spTree>
    <p:extLst>
      <p:ext uri="{BB962C8B-B14F-4D97-AF65-F5344CB8AC3E}">
        <p14:creationId xmlns:p14="http://schemas.microsoft.com/office/powerpoint/2010/main" val="165427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98730E-B6C8-C64F-8B2B-3A01FA468B2A}"/>
              </a:ext>
            </a:extLst>
          </p:cNvPr>
          <p:cNvSpPr>
            <a:spLocks noGrp="1"/>
          </p:cNvSpPr>
          <p:nvPr>
            <p:ph type="ctrTitle"/>
          </p:nvPr>
        </p:nvSpPr>
        <p:spPr>
          <a:xfrm>
            <a:off x="511487" y="2975704"/>
            <a:ext cx="9109591" cy="886397"/>
          </a:xfrm>
        </p:spPr>
        <p:txBody>
          <a:bodyPr wrap="square" anchor="t" anchorCtr="0">
            <a:spAutoFit/>
          </a:bodyPr>
          <a:lstStyle/>
          <a:p>
            <a:pPr>
              <a:lnSpc>
                <a:spcPct val="90000"/>
              </a:lnSpc>
            </a:pPr>
            <a:r>
              <a:rPr lang="en-US" sz="3200" dirty="0" smtClean="0">
                <a:latin typeface="Arial" charset="0"/>
                <a:ea typeface="Arial" charset="0"/>
                <a:cs typeface="Arial" charset="0"/>
              </a:rPr>
              <a:t>GROWTH: </a:t>
            </a:r>
            <a:r>
              <a:rPr lang="en-US" sz="3200" b="0" dirty="0" smtClean="0"/>
              <a:t>Provide </a:t>
            </a:r>
            <a:r>
              <a:rPr lang="en-US" sz="3200" b="0" dirty="0"/>
              <a:t>leadership and collaborate to turn insights into action and success. </a:t>
            </a:r>
          </a:p>
        </p:txBody>
      </p:sp>
      <p:sp>
        <p:nvSpPr>
          <p:cNvPr id="3" name="TextBox 2">
            <a:extLst>
              <a:ext uri="{FF2B5EF4-FFF2-40B4-BE49-F238E27FC236}">
                <a16:creationId xmlns="" xmlns:a16="http://schemas.microsoft.com/office/drawing/2014/main" id="{35B947C5-B2BD-F24A-9FF2-B9C345C902BF}"/>
              </a:ext>
            </a:extLst>
          </p:cNvPr>
          <p:cNvSpPr txBox="1"/>
          <p:nvPr/>
        </p:nvSpPr>
        <p:spPr>
          <a:xfrm>
            <a:off x="511487" y="2510317"/>
            <a:ext cx="6072175" cy="369332"/>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2400" b="1" kern="0" dirty="0" smtClean="0">
                <a:solidFill>
                  <a:schemeClr val="bg1"/>
                </a:solidFill>
                <a:ea typeface="Arial Unicode MS" pitchFamily="34" charset="-128"/>
                <a:cs typeface="Arial Unicode MS" pitchFamily="34" charset="-128"/>
              </a:rPr>
              <a:t>Finance Audience Programs Message </a:t>
            </a:r>
            <a:r>
              <a:rPr lang="en-US" sz="2400" b="1" kern="0" dirty="0">
                <a:solidFill>
                  <a:schemeClr val="bg1"/>
                </a:solidFill>
                <a:ea typeface="Arial Unicode MS" pitchFamily="34" charset="-128"/>
                <a:cs typeface="Arial Unicode MS" pitchFamily="34" charset="-128"/>
              </a:rPr>
              <a:t>#1:</a:t>
            </a:r>
          </a:p>
        </p:txBody>
      </p:sp>
    </p:spTree>
    <p:extLst>
      <p:ext uri="{BB962C8B-B14F-4D97-AF65-F5344CB8AC3E}">
        <p14:creationId xmlns:p14="http://schemas.microsoft.com/office/powerpoint/2010/main" val="3829862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Arrow Connector 35"/>
          <p:cNvCxnSpPr>
            <a:cxnSpLocks/>
          </p:cNvCxnSpPr>
          <p:nvPr/>
        </p:nvCxnSpPr>
        <p:spPr>
          <a:xfrm flipV="1">
            <a:off x="2787194" y="5124536"/>
            <a:ext cx="4620890"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cxnSpLocks/>
          </p:cNvCxnSpPr>
          <p:nvPr/>
        </p:nvCxnSpPr>
        <p:spPr>
          <a:xfrm flipV="1">
            <a:off x="2027967" y="2863686"/>
            <a:ext cx="5360056" cy="1"/>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#1: </a:t>
            </a:r>
            <a:r>
              <a:rPr lang="en-US" dirty="0"/>
              <a:t/>
            </a:r>
            <a:br>
              <a:rPr lang="en-US" dirty="0"/>
            </a:br>
            <a:r>
              <a:rPr lang="en-US" dirty="0"/>
              <a:t>Provide leadership and collaborate to turn insights into action and success.</a:t>
            </a:r>
          </a:p>
        </p:txBody>
      </p:sp>
      <p:sp>
        <p:nvSpPr>
          <p:cNvPr id="4" name="TextBox 3"/>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28" name="TextBox 27"/>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29" name="TextBox 28"/>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7" name="TextBox 6">
            <a:extLst>
              <a:ext uri="{FF2B5EF4-FFF2-40B4-BE49-F238E27FC236}">
                <a16:creationId xmlns="" xmlns:a16="http://schemas.microsoft.com/office/drawing/2014/main" id="{8AB0DDBF-4DCC-B145-BA0F-78F4531158A8}"/>
              </a:ext>
            </a:extLst>
          </p:cNvPr>
          <p:cNvSpPr txBox="1"/>
          <p:nvPr/>
        </p:nvSpPr>
        <p:spPr>
          <a:xfrm>
            <a:off x="7408084" y="2057464"/>
            <a:ext cx="2394886" cy="369332"/>
          </a:xfrm>
          <a:prstGeom prst="rect">
            <a:avLst/>
          </a:prstGeom>
          <a:noFill/>
        </p:spPr>
        <p:txBody>
          <a:bodyPr wrap="non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Choose an appropriate page </a:t>
            </a:r>
            <a:br>
              <a:rPr lang="en-US" sz="1200" kern="0" dirty="0">
                <a:solidFill>
                  <a:srgbClr val="000000"/>
                </a:solidFill>
                <a:ea typeface="Arial Unicode MS" pitchFamily="34" charset="-128"/>
                <a:cs typeface="Arial Unicode MS" pitchFamily="34" charset="-128"/>
              </a:rPr>
            </a:br>
            <a:r>
              <a:rPr lang="en-US" sz="1200" kern="0" dirty="0">
                <a:solidFill>
                  <a:srgbClr val="000000"/>
                </a:solidFill>
                <a:ea typeface="Arial Unicode MS" pitchFamily="34" charset="-128"/>
                <a:cs typeface="Arial Unicode MS" pitchFamily="34" charset="-128"/>
              </a:rPr>
              <a:t>based on your campaign plan</a:t>
            </a:r>
          </a:p>
        </p:txBody>
      </p:sp>
      <p:cxnSp>
        <p:nvCxnSpPr>
          <p:cNvPr id="22" name="Straight Connector 21">
            <a:extLst>
              <a:ext uri="{FF2B5EF4-FFF2-40B4-BE49-F238E27FC236}">
                <a16:creationId xmlns="" xmlns:a16="http://schemas.microsoft.com/office/drawing/2014/main" id="{540AEA80-8090-A241-84B2-1C3E19746F69}"/>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 xmlns:a16="http://schemas.microsoft.com/office/drawing/2014/main" id="{512CE317-7FDE-8249-B39B-F640689320B3}"/>
              </a:ext>
            </a:extLst>
          </p:cNvPr>
          <p:cNvPicPr>
            <a:picLocks noChangeAspect="1"/>
          </p:cNvPicPr>
          <p:nvPr/>
        </p:nvPicPr>
        <p:blipFill rotWithShape="1">
          <a:blip r:embed="rId2"/>
          <a:srcRect r="1420" b="26689"/>
          <a:stretch/>
        </p:blipFill>
        <p:spPr>
          <a:xfrm>
            <a:off x="7391858" y="2447152"/>
            <a:ext cx="3396792" cy="4428777"/>
          </a:xfrm>
          <a:prstGeom prst="rect">
            <a:avLst/>
          </a:prstGeom>
          <a:ln>
            <a:solidFill>
              <a:schemeClr val="bg2"/>
            </a:solidFill>
          </a:ln>
          <a:effectLst>
            <a:outerShdw blurRad="50800" dist="38100" dir="2700000" algn="tl" rotWithShape="0">
              <a:prstClr val="black">
                <a:alpha val="40000"/>
              </a:prstClr>
            </a:outerShdw>
          </a:effectLst>
        </p:spPr>
      </p:pic>
      <p:grpSp>
        <p:nvGrpSpPr>
          <p:cNvPr id="27" name="Group 26">
            <a:extLst>
              <a:ext uri="{FF2B5EF4-FFF2-40B4-BE49-F238E27FC236}">
                <a16:creationId xmlns="" xmlns:a16="http://schemas.microsoft.com/office/drawing/2014/main" id="{109FE77B-5705-DA4B-8914-3EA9B7808640}"/>
              </a:ext>
            </a:extLst>
          </p:cNvPr>
          <p:cNvGrpSpPr/>
          <p:nvPr/>
        </p:nvGrpSpPr>
        <p:grpSpPr>
          <a:xfrm>
            <a:off x="496628" y="2094859"/>
            <a:ext cx="5881397" cy="1459614"/>
            <a:chOff x="496629" y="2040747"/>
            <a:chExt cx="5635554" cy="1398602"/>
          </a:xfrm>
        </p:grpSpPr>
        <p:pic>
          <p:nvPicPr>
            <p:cNvPr id="21" name="Picture 20">
              <a:extLst>
                <a:ext uri="{FF2B5EF4-FFF2-40B4-BE49-F238E27FC236}">
                  <a16:creationId xmlns="" xmlns:a16="http://schemas.microsoft.com/office/drawing/2014/main" id="{D73A1FBB-5BA6-104B-858F-19B8090F7E15}"/>
                </a:ext>
              </a:extLst>
            </p:cNvPr>
            <p:cNvPicPr>
              <a:picLocks noChangeAspect="1"/>
            </p:cNvPicPr>
            <p:nvPr/>
          </p:nvPicPr>
          <p:blipFill>
            <a:blip r:embed="rId3"/>
            <a:stretch>
              <a:fillRect/>
            </a:stretch>
          </p:blipFill>
          <p:spPr>
            <a:xfrm>
              <a:off x="4458271" y="2044421"/>
              <a:ext cx="1673912" cy="1394927"/>
            </a:xfrm>
            <a:prstGeom prst="rect">
              <a:avLst/>
            </a:prstGeom>
            <a:effectLst>
              <a:outerShdw blurRad="50800" dist="38100" dir="2700000" algn="tl" rotWithShape="0">
                <a:prstClr val="black">
                  <a:alpha val="40000"/>
                </a:prstClr>
              </a:outerShdw>
            </a:effectLst>
          </p:spPr>
        </p:pic>
        <p:pic>
          <p:nvPicPr>
            <p:cNvPr id="24" name="Picture 23">
              <a:extLst>
                <a:ext uri="{FF2B5EF4-FFF2-40B4-BE49-F238E27FC236}">
                  <a16:creationId xmlns="" xmlns:a16="http://schemas.microsoft.com/office/drawing/2014/main" id="{B1260F9F-BDAD-004D-9FD2-76746E87DFBE}"/>
                </a:ext>
              </a:extLst>
            </p:cNvPr>
            <p:cNvPicPr>
              <a:picLocks noChangeAspect="1"/>
            </p:cNvPicPr>
            <p:nvPr/>
          </p:nvPicPr>
          <p:blipFill>
            <a:blip r:embed="rId4"/>
            <a:stretch>
              <a:fillRect/>
            </a:stretch>
          </p:blipFill>
          <p:spPr>
            <a:xfrm>
              <a:off x="496629" y="2040748"/>
              <a:ext cx="1678321" cy="1398601"/>
            </a:xfrm>
            <a:prstGeom prst="rect">
              <a:avLst/>
            </a:prstGeom>
            <a:effectLst>
              <a:outerShdw blurRad="50800" dist="38100" dir="2700000" algn="tl" rotWithShape="0">
                <a:prstClr val="black">
                  <a:alpha val="40000"/>
                </a:prstClr>
              </a:outerShdw>
            </a:effectLst>
          </p:spPr>
        </p:pic>
        <p:pic>
          <p:nvPicPr>
            <p:cNvPr id="26" name="Picture 25">
              <a:extLst>
                <a:ext uri="{FF2B5EF4-FFF2-40B4-BE49-F238E27FC236}">
                  <a16:creationId xmlns="" xmlns:a16="http://schemas.microsoft.com/office/drawing/2014/main" id="{23220106-5893-EF44-B46C-2D9E2BD4040E}"/>
                </a:ext>
              </a:extLst>
            </p:cNvPr>
            <p:cNvPicPr>
              <a:picLocks noChangeAspect="1"/>
            </p:cNvPicPr>
            <p:nvPr/>
          </p:nvPicPr>
          <p:blipFill>
            <a:blip r:embed="rId5"/>
            <a:stretch>
              <a:fillRect/>
            </a:stretch>
          </p:blipFill>
          <p:spPr>
            <a:xfrm>
              <a:off x="2477450" y="2040747"/>
              <a:ext cx="1678321" cy="1398601"/>
            </a:xfrm>
            <a:prstGeom prst="rect">
              <a:avLst/>
            </a:prstGeom>
            <a:effectLst>
              <a:outerShdw blurRad="50800" dist="38100" dir="2700000" algn="tl" rotWithShape="0">
                <a:prstClr val="black">
                  <a:alpha val="40000"/>
                </a:prstClr>
              </a:outerShdw>
            </a:effectLst>
          </p:spPr>
        </p:pic>
      </p:grpSp>
      <p:grpSp>
        <p:nvGrpSpPr>
          <p:cNvPr id="2" name="Group 1">
            <a:extLst>
              <a:ext uri="{FF2B5EF4-FFF2-40B4-BE49-F238E27FC236}">
                <a16:creationId xmlns="" xmlns:a16="http://schemas.microsoft.com/office/drawing/2014/main" id="{2733BEE0-0F33-0742-BAA6-7574A3A4E2CC}"/>
              </a:ext>
            </a:extLst>
          </p:cNvPr>
          <p:cNvGrpSpPr/>
          <p:nvPr/>
        </p:nvGrpSpPr>
        <p:grpSpPr>
          <a:xfrm>
            <a:off x="496628" y="3917839"/>
            <a:ext cx="5114453" cy="2397236"/>
            <a:chOff x="496628" y="3917839"/>
            <a:chExt cx="5395808" cy="2529112"/>
          </a:xfrm>
        </p:grpSpPr>
        <p:pic>
          <p:nvPicPr>
            <p:cNvPr id="39" name="Picture 38">
              <a:extLst>
                <a:ext uri="{FF2B5EF4-FFF2-40B4-BE49-F238E27FC236}">
                  <a16:creationId xmlns="" xmlns:a16="http://schemas.microsoft.com/office/drawing/2014/main" id="{E8E1E84C-08D3-394B-A1B5-93F7F7F921BF}"/>
                </a:ext>
              </a:extLst>
            </p:cNvPr>
            <p:cNvPicPr>
              <a:picLocks noChangeAspect="1"/>
            </p:cNvPicPr>
            <p:nvPr/>
          </p:nvPicPr>
          <p:blipFill>
            <a:blip r:embed="rId6"/>
            <a:stretch>
              <a:fillRect/>
            </a:stretch>
          </p:blipFill>
          <p:spPr>
            <a:xfrm>
              <a:off x="496628" y="3923434"/>
              <a:ext cx="2523517" cy="2523517"/>
            </a:xfrm>
            <a:prstGeom prst="rect">
              <a:avLst/>
            </a:prstGeom>
            <a:ln>
              <a:solidFill>
                <a:schemeClr val="bg2"/>
              </a:solidFill>
            </a:ln>
            <a:effectLst>
              <a:outerShdw blurRad="50800" dist="38100" dir="2700000" algn="tl" rotWithShape="0">
                <a:prstClr val="black">
                  <a:alpha val="40000"/>
                </a:prstClr>
              </a:outerShdw>
            </a:effectLst>
          </p:spPr>
        </p:pic>
        <p:pic>
          <p:nvPicPr>
            <p:cNvPr id="41" name="Picture 40">
              <a:extLst>
                <a:ext uri="{FF2B5EF4-FFF2-40B4-BE49-F238E27FC236}">
                  <a16:creationId xmlns="" xmlns:a16="http://schemas.microsoft.com/office/drawing/2014/main" id="{14DDF86E-55FB-5B45-8239-404D2F261E08}"/>
                </a:ext>
              </a:extLst>
            </p:cNvPr>
            <p:cNvPicPr>
              <a:picLocks noChangeAspect="1"/>
            </p:cNvPicPr>
            <p:nvPr/>
          </p:nvPicPr>
          <p:blipFill>
            <a:blip r:embed="rId7"/>
            <a:stretch>
              <a:fillRect/>
            </a:stretch>
          </p:blipFill>
          <p:spPr>
            <a:xfrm>
              <a:off x="3363324" y="3917839"/>
              <a:ext cx="2529112" cy="2529112"/>
            </a:xfrm>
            <a:prstGeom prst="rect">
              <a:avLst/>
            </a:prstGeom>
            <a:ln>
              <a:solidFill>
                <a:schemeClr val="bg2"/>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882234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Arrow Connector 30"/>
          <p:cNvCxnSpPr>
            <a:cxnSpLocks/>
          </p:cNvCxnSpPr>
          <p:nvPr/>
        </p:nvCxnSpPr>
        <p:spPr>
          <a:xfrm>
            <a:off x="4157487" y="4298354"/>
            <a:ext cx="2745360"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#1:</a:t>
            </a:r>
            <a:r>
              <a:rPr lang="en-US" dirty="0"/>
              <a:t/>
            </a:r>
            <a:br>
              <a:rPr lang="en-US" dirty="0"/>
            </a:br>
            <a:r>
              <a:rPr lang="en-US" dirty="0"/>
              <a:t>Provide leadership and collaborate to turn insights into action and success. </a:t>
            </a:r>
          </a:p>
        </p:txBody>
      </p:sp>
      <p:sp>
        <p:nvSpPr>
          <p:cNvPr id="9" name="TextBox 8">
            <a:extLst>
              <a:ext uri="{FF2B5EF4-FFF2-40B4-BE49-F238E27FC236}">
                <a16:creationId xmlns="" xmlns:a16="http://schemas.microsoft.com/office/drawing/2014/main" id="{C7C6F036-E120-ED44-B169-2130AF034318}"/>
              </a:ext>
            </a:extLst>
          </p:cNvPr>
          <p:cNvSpPr txBox="1"/>
          <p:nvPr/>
        </p:nvSpPr>
        <p:spPr>
          <a:xfrm>
            <a:off x="496629"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0" name="TextBox 9">
            <a:extLst>
              <a:ext uri="{FF2B5EF4-FFF2-40B4-BE49-F238E27FC236}">
                <a16:creationId xmlns="" xmlns:a16="http://schemas.microsoft.com/office/drawing/2014/main" id="{9C8B9712-F652-A949-AD50-498CF3FC0AB0}"/>
              </a:ext>
            </a:extLst>
          </p:cNvPr>
          <p:cNvSpPr txBox="1"/>
          <p:nvPr/>
        </p:nvSpPr>
        <p:spPr>
          <a:xfrm>
            <a:off x="4144545"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1" name="TextBox 10">
            <a:extLst>
              <a:ext uri="{FF2B5EF4-FFF2-40B4-BE49-F238E27FC236}">
                <a16:creationId xmlns="" xmlns:a16="http://schemas.microsoft.com/office/drawing/2014/main" id="{E479F660-AB01-6447-BCEE-E3AD38B73BA4}"/>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16" name="TextBox 15">
            <a:extLst>
              <a:ext uri="{FF2B5EF4-FFF2-40B4-BE49-F238E27FC236}">
                <a16:creationId xmlns="" xmlns:a16="http://schemas.microsoft.com/office/drawing/2014/main" id="{EEC1C193-7769-324A-9389-1EA91A9ADE77}"/>
              </a:ext>
            </a:extLst>
          </p:cNvPr>
          <p:cNvSpPr txBox="1"/>
          <p:nvPr/>
        </p:nvSpPr>
        <p:spPr>
          <a:xfrm>
            <a:off x="6902847" y="2141544"/>
            <a:ext cx="3396792" cy="184666"/>
          </a:xfrm>
          <a:prstGeom prst="rect">
            <a:avLst/>
          </a:prstGeom>
          <a:noFill/>
        </p:spPr>
        <p:txBody>
          <a:bodyPr wrap="square" lIns="0" tIns="0" rIns="0" bIns="0" rtlCol="0">
            <a:spAutoFit/>
          </a:bodyPr>
          <a:lstStyle/>
          <a:p>
            <a:pPr lvl="0" defTabSz="914400" fontAlgn="base">
              <a:spcBef>
                <a:spcPct val="50000"/>
              </a:spcBef>
              <a:spcAft>
                <a:spcPct val="0"/>
              </a:spcAft>
              <a:buClr>
                <a:srgbClr val="F0AB00"/>
              </a:buClr>
              <a:buSzPct val="80000"/>
            </a:pPr>
            <a:r>
              <a:rPr lang="en-US" sz="1200" b="1" kern="0" dirty="0">
                <a:solidFill>
                  <a:srgbClr val="000000"/>
                </a:solidFill>
                <a:ea typeface="Arial Unicode MS" pitchFamily="34" charset="-128"/>
                <a:cs typeface="Arial Unicode MS" pitchFamily="34" charset="-128"/>
              </a:rPr>
              <a:t>CTA: </a:t>
            </a:r>
            <a:r>
              <a:rPr lang="en-US" sz="1200" kern="0" dirty="0">
                <a:solidFill>
                  <a:srgbClr val="000000"/>
                </a:solidFill>
                <a:ea typeface="Arial Unicode MS" pitchFamily="34" charset="-128"/>
                <a:cs typeface="Arial Unicode MS" pitchFamily="34" charset="-128"/>
              </a:rPr>
              <a:t>Local campaign or SAP Concur home page</a:t>
            </a:r>
          </a:p>
        </p:txBody>
      </p:sp>
      <p:cxnSp>
        <p:nvCxnSpPr>
          <p:cNvPr id="20" name="Straight Connector 19">
            <a:extLst>
              <a:ext uri="{FF2B5EF4-FFF2-40B4-BE49-F238E27FC236}">
                <a16:creationId xmlns="" xmlns:a16="http://schemas.microsoft.com/office/drawing/2014/main" id="{C0D6B8F6-F64F-A34F-ADDC-91D910B867DB}"/>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 xmlns:a16="http://schemas.microsoft.com/office/drawing/2014/main" id="{10B2F4C1-0326-7445-B7E8-F436401AB4CF}"/>
              </a:ext>
            </a:extLst>
          </p:cNvPr>
          <p:cNvPicPr>
            <a:picLocks noChangeAspect="1"/>
          </p:cNvPicPr>
          <p:nvPr/>
        </p:nvPicPr>
        <p:blipFill rotWithShape="1">
          <a:blip r:embed="rId2"/>
          <a:srcRect r="1420" b="26689"/>
          <a:stretch/>
        </p:blipFill>
        <p:spPr>
          <a:xfrm>
            <a:off x="6902847" y="2447152"/>
            <a:ext cx="3396792" cy="4428777"/>
          </a:xfrm>
          <a:prstGeom prst="rect">
            <a:avLst/>
          </a:prstGeom>
          <a:ln>
            <a:solidFill>
              <a:schemeClr val="bg2"/>
            </a:solidFill>
          </a:ln>
          <a:effectLst>
            <a:outerShdw blurRad="50800" dist="38100" dir="2700000" algn="tl" rotWithShape="0">
              <a:prstClr val="black">
                <a:alpha val="40000"/>
              </a:prstClr>
            </a:outerShdw>
          </a:effectLst>
        </p:spPr>
      </p:pic>
      <p:pic>
        <p:nvPicPr>
          <p:cNvPr id="4" name="Picture 3">
            <a:extLst>
              <a:ext uri="{FF2B5EF4-FFF2-40B4-BE49-F238E27FC236}">
                <a16:creationId xmlns="" xmlns:a16="http://schemas.microsoft.com/office/drawing/2014/main" id="{4650BD6C-AC16-DE4C-8BBA-447809546323}"/>
              </a:ext>
            </a:extLst>
          </p:cNvPr>
          <p:cNvPicPr>
            <a:picLocks noChangeAspect="1"/>
          </p:cNvPicPr>
          <p:nvPr/>
        </p:nvPicPr>
        <p:blipFill rotWithShape="1">
          <a:blip r:embed="rId3"/>
          <a:srcRect t="-1" b="53327"/>
          <a:stretch/>
        </p:blipFill>
        <p:spPr>
          <a:xfrm>
            <a:off x="1124226" y="2447152"/>
            <a:ext cx="3359322" cy="3546456"/>
          </a:xfrm>
          <a:prstGeom prst="rect">
            <a:avLst/>
          </a:prstGeom>
          <a:ln>
            <a:solidFill>
              <a:schemeClr val="bg2"/>
            </a:solidFill>
          </a:ln>
          <a:effectLst>
            <a:outerShdw blurRad="50800" dist="38100" dir="2700000" algn="tl" rotWithShape="0">
              <a:prstClr val="black">
                <a:alpha val="40000"/>
              </a:prstClr>
            </a:outerShdw>
          </a:effectLst>
        </p:spPr>
      </p:pic>
      <p:sp>
        <p:nvSpPr>
          <p:cNvPr id="12" name="Rectangle 11">
            <a:extLst>
              <a:ext uri="{FF2B5EF4-FFF2-40B4-BE49-F238E27FC236}">
                <a16:creationId xmlns="" xmlns:a16="http://schemas.microsoft.com/office/drawing/2014/main" id="{A82DF4C2-5D9E-B54F-BEAB-270D7EB7AEFF}"/>
              </a:ext>
            </a:extLst>
          </p:cNvPr>
          <p:cNvSpPr/>
          <p:nvPr/>
        </p:nvSpPr>
        <p:spPr>
          <a:xfrm>
            <a:off x="1124226" y="2068606"/>
            <a:ext cx="3359322"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SAP Concur, changing the way company spend is tracked.</a:t>
            </a:r>
            <a:endParaRPr lang="en-US" sz="1000" dirty="0">
              <a:latin typeface="+mj-lt"/>
            </a:endParaRPr>
          </a:p>
        </p:txBody>
      </p:sp>
    </p:spTree>
    <p:extLst>
      <p:ext uri="{BB962C8B-B14F-4D97-AF65-F5344CB8AC3E}">
        <p14:creationId xmlns:p14="http://schemas.microsoft.com/office/powerpoint/2010/main" val="1518419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6630" y="533400"/>
            <a:ext cx="11198483" cy="738664"/>
          </a:xfrm>
        </p:spPr>
        <p:txBody>
          <a:bodyPr/>
          <a:lstStyle/>
          <a:p>
            <a:r>
              <a:rPr lang="en-US" dirty="0">
                <a:solidFill>
                  <a:schemeClr val="accent1"/>
                </a:solidFill>
              </a:rPr>
              <a:t>Message #1: </a:t>
            </a:r>
            <a:r>
              <a:rPr lang="en-US" dirty="0"/>
              <a:t/>
            </a:r>
            <a:br>
              <a:rPr lang="en-US" dirty="0"/>
            </a:br>
            <a:r>
              <a:rPr lang="en-US" dirty="0"/>
              <a:t>Provide leadership and collaborate to turn insights into action and success. </a:t>
            </a:r>
          </a:p>
        </p:txBody>
      </p:sp>
      <p:cxnSp>
        <p:nvCxnSpPr>
          <p:cNvPr id="23" name="Straight Arrow Connector 22"/>
          <p:cNvCxnSpPr>
            <a:cxnSpLocks/>
          </p:cNvCxnSpPr>
          <p:nvPr/>
        </p:nvCxnSpPr>
        <p:spPr>
          <a:xfrm>
            <a:off x="3501894" y="3361355"/>
            <a:ext cx="82763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496629" y="2163950"/>
            <a:ext cx="3005265"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Managing company spend more effectively – new Forrester report.</a:t>
            </a:r>
            <a:endParaRPr lang="en-US" sz="1000" dirty="0">
              <a:latin typeface="+mj-lt"/>
            </a:endParaRPr>
          </a:p>
        </p:txBody>
      </p:sp>
      <p:sp>
        <p:nvSpPr>
          <p:cNvPr id="44" name="Text Placeholder 1"/>
          <p:cNvSpPr txBox="1">
            <a:spLocks/>
          </p:cNvSpPr>
          <p:nvPr/>
        </p:nvSpPr>
        <p:spPr bwMode="gray">
          <a:xfrm>
            <a:off x="1104364" y="7670044"/>
            <a:ext cx="2828591" cy="268687"/>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spcBef>
                <a:spcPts val="1199"/>
              </a:spcBef>
            </a:pPr>
            <a:r>
              <a:rPr lang="en-US" sz="1050" dirty="0">
                <a:solidFill>
                  <a:schemeClr val="bg1">
                    <a:lumMod val="50000"/>
                  </a:schemeClr>
                </a:solidFill>
              </a:rPr>
              <a:t>Email</a:t>
            </a:r>
            <a:endParaRPr lang="en-US" sz="1200" dirty="0"/>
          </a:p>
        </p:txBody>
      </p:sp>
      <p:sp>
        <p:nvSpPr>
          <p:cNvPr id="15" name="TextBox 14">
            <a:extLst>
              <a:ext uri="{FF2B5EF4-FFF2-40B4-BE49-F238E27FC236}">
                <a16:creationId xmlns="" xmlns:a16="http://schemas.microsoft.com/office/drawing/2014/main" id="{515765A6-41BD-B349-B7BF-24A6C745526F}"/>
              </a:ext>
            </a:extLst>
          </p:cNvPr>
          <p:cNvSpPr txBox="1"/>
          <p:nvPr/>
        </p:nvSpPr>
        <p:spPr>
          <a:xfrm>
            <a:off x="496629" y="1373046"/>
            <a:ext cx="3539879"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Identify Awareness</a:t>
            </a:r>
          </a:p>
        </p:txBody>
      </p:sp>
      <p:sp>
        <p:nvSpPr>
          <p:cNvPr id="16" name="TextBox 15">
            <a:extLst>
              <a:ext uri="{FF2B5EF4-FFF2-40B4-BE49-F238E27FC236}">
                <a16:creationId xmlns="" xmlns:a16="http://schemas.microsoft.com/office/drawing/2014/main" id="{FF9BECD4-EDE4-DE48-B0B9-E94ACE0C2738}"/>
              </a:ext>
            </a:extLst>
          </p:cNvPr>
          <p:cNvSpPr txBox="1"/>
          <p:nvPr/>
        </p:nvSpPr>
        <p:spPr>
          <a:xfrm>
            <a:off x="4144545" y="1373046"/>
            <a:ext cx="3539879" cy="430887"/>
          </a:xfrm>
          <a:prstGeom prst="rect">
            <a:avLst/>
          </a:prstGeom>
          <a:solidFill>
            <a:schemeClr val="accent1"/>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Foster (Re-) Consideration</a:t>
            </a:r>
          </a:p>
        </p:txBody>
      </p:sp>
      <p:sp>
        <p:nvSpPr>
          <p:cNvPr id="17" name="TextBox 16">
            <a:extLst>
              <a:ext uri="{FF2B5EF4-FFF2-40B4-BE49-F238E27FC236}">
                <a16:creationId xmlns="" xmlns:a16="http://schemas.microsoft.com/office/drawing/2014/main" id="{BC105AA8-922C-344F-AC7E-4EFEEC5765DC}"/>
              </a:ext>
            </a:extLst>
          </p:cNvPr>
          <p:cNvSpPr txBox="1"/>
          <p:nvPr/>
        </p:nvSpPr>
        <p:spPr>
          <a:xfrm>
            <a:off x="7792461" y="1382725"/>
            <a:ext cx="3785715" cy="430887"/>
          </a:xfrm>
          <a:prstGeom prst="rect">
            <a:avLst/>
          </a:prstGeom>
          <a:solidFill>
            <a:schemeClr val="bg2">
              <a:lumMod val="20000"/>
              <a:lumOff val="80000"/>
            </a:schemeClr>
          </a:solidFill>
        </p:spPr>
        <p:txBody>
          <a:bodyPr wrap="square" lIns="54864" tIns="91440" rIns="54864" bIns="91440" rtlCol="0">
            <a:spAutoFit/>
          </a:bodyPr>
          <a:lstStyle/>
          <a:p>
            <a:pPr algn="ctr" fontAlgn="base">
              <a:spcBef>
                <a:spcPct val="50000"/>
              </a:spcBef>
              <a:spcAft>
                <a:spcPct val="0"/>
              </a:spcAft>
              <a:buClr>
                <a:srgbClr val="F0AB00"/>
              </a:buClr>
              <a:buSzPct val="80000"/>
            </a:pPr>
            <a:r>
              <a:rPr lang="en-US" sz="1600" b="1" kern="0" dirty="0">
                <a:ea typeface="Arial Unicode MS" pitchFamily="34" charset="-128"/>
                <a:cs typeface="Arial Unicode MS" pitchFamily="34" charset="-128"/>
              </a:rPr>
              <a:t>(Re-) Select / Drive Purchase</a:t>
            </a:r>
          </a:p>
        </p:txBody>
      </p:sp>
      <p:sp>
        <p:nvSpPr>
          <p:cNvPr id="18" name="Rectangle 17">
            <a:extLst>
              <a:ext uri="{FF2B5EF4-FFF2-40B4-BE49-F238E27FC236}">
                <a16:creationId xmlns="" xmlns:a16="http://schemas.microsoft.com/office/drawing/2014/main" id="{9F2631F3-4347-3243-8E56-161A17BEBB34}"/>
              </a:ext>
            </a:extLst>
          </p:cNvPr>
          <p:cNvSpPr/>
          <p:nvPr/>
        </p:nvSpPr>
        <p:spPr>
          <a:xfrm>
            <a:off x="6244216" y="2163950"/>
            <a:ext cx="2282825" cy="307777"/>
          </a:xfrm>
          <a:prstGeom prst="rect">
            <a:avLst/>
          </a:prstGeom>
        </p:spPr>
        <p:txBody>
          <a:bodyPr wrap="square" lIns="0" tIns="0" rIns="0" bIns="0">
            <a:spAutoFit/>
          </a:bodyPr>
          <a:lstStyle/>
          <a:p>
            <a:r>
              <a:rPr lang="en-US" sz="1000" b="1" dirty="0">
                <a:latin typeface="+mj-lt"/>
                <a:ea typeface="DIN Offc Pro" charset="0"/>
                <a:cs typeface="DIN Offc Pro" charset="0"/>
              </a:rPr>
              <a:t>Subject line: </a:t>
            </a:r>
            <a:r>
              <a:rPr lang="en-US" sz="1000" dirty="0">
                <a:latin typeface="+mj-lt"/>
                <a:ea typeface="DIN Offc Pro" charset="0"/>
                <a:cs typeface="DIN Offc Pro" charset="0"/>
              </a:rPr>
              <a:t>Get a 505% ROI with an integrated company spend solution.</a:t>
            </a:r>
            <a:endParaRPr lang="en-US" sz="1000" dirty="0">
              <a:latin typeface="+mj-lt"/>
            </a:endParaRPr>
          </a:p>
        </p:txBody>
      </p:sp>
      <p:cxnSp>
        <p:nvCxnSpPr>
          <p:cNvPr id="33" name="Straight Arrow Connector 32">
            <a:extLst>
              <a:ext uri="{FF2B5EF4-FFF2-40B4-BE49-F238E27FC236}">
                <a16:creationId xmlns="" xmlns:a16="http://schemas.microsoft.com/office/drawing/2014/main" id="{9E8811C2-AC3D-394E-B404-1250C64E673E}"/>
              </a:ext>
            </a:extLst>
          </p:cNvPr>
          <p:cNvCxnSpPr>
            <a:cxnSpLocks/>
          </p:cNvCxnSpPr>
          <p:nvPr/>
        </p:nvCxnSpPr>
        <p:spPr>
          <a:xfrm>
            <a:off x="9278884" y="3361355"/>
            <a:ext cx="797232" cy="0"/>
          </a:xfrm>
          <a:prstGeom prst="straightConnector1">
            <a:avLst/>
          </a:prstGeom>
          <a:ln w="9525">
            <a:solidFill>
              <a:schemeClr val="bg2"/>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DB286668-FC1C-9D45-9958-FB94F53DBC4A}"/>
              </a:ext>
            </a:extLst>
          </p:cNvPr>
          <p:cNvCxnSpPr/>
          <p:nvPr/>
        </p:nvCxnSpPr>
        <p:spPr>
          <a:xfrm>
            <a:off x="496629" y="1803933"/>
            <a:ext cx="11081547" cy="0"/>
          </a:xfrm>
          <a:prstGeom prst="line">
            <a:avLst/>
          </a:prstGeom>
          <a:ln w="9525">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 xmlns:a16="http://schemas.microsoft.com/office/drawing/2014/main" id="{85ABEBB0-19D1-A147-9972-D694B55C5C12}"/>
              </a:ext>
            </a:extLst>
          </p:cNvPr>
          <p:cNvPicPr>
            <a:picLocks noChangeAspect="1"/>
          </p:cNvPicPr>
          <p:nvPr/>
        </p:nvPicPr>
        <p:blipFill rotWithShape="1">
          <a:blip r:embed="rId3"/>
          <a:srcRect b="45722"/>
          <a:stretch/>
        </p:blipFill>
        <p:spPr>
          <a:xfrm>
            <a:off x="6244216" y="2557083"/>
            <a:ext cx="3031958" cy="3722400"/>
          </a:xfrm>
          <a:prstGeom prst="rect">
            <a:avLst/>
          </a:prstGeom>
          <a:ln>
            <a:solidFill>
              <a:schemeClr val="bg2"/>
            </a:solidFill>
          </a:ln>
          <a:effectLst>
            <a:outerShdw blurRad="50800" dist="38100" dir="2700000" algn="tl" rotWithShape="0">
              <a:prstClr val="black">
                <a:alpha val="40000"/>
              </a:prstClr>
            </a:outerShdw>
          </a:effectLst>
        </p:spPr>
      </p:pic>
      <p:pic>
        <p:nvPicPr>
          <p:cNvPr id="13" name="Picture 12">
            <a:extLst>
              <a:ext uri="{FF2B5EF4-FFF2-40B4-BE49-F238E27FC236}">
                <a16:creationId xmlns="" xmlns:a16="http://schemas.microsoft.com/office/drawing/2014/main" id="{5BA28587-2BF2-E343-9DA6-3D25EF48C930}"/>
              </a:ext>
            </a:extLst>
          </p:cNvPr>
          <p:cNvPicPr>
            <a:picLocks noChangeAspect="1"/>
          </p:cNvPicPr>
          <p:nvPr/>
        </p:nvPicPr>
        <p:blipFill rotWithShape="1">
          <a:blip r:embed="rId4"/>
          <a:srcRect b="24515"/>
          <a:stretch/>
        </p:blipFill>
        <p:spPr>
          <a:xfrm>
            <a:off x="496629" y="2557083"/>
            <a:ext cx="3026770" cy="3334683"/>
          </a:xfrm>
          <a:prstGeom prst="rect">
            <a:avLst/>
          </a:prstGeom>
          <a:ln>
            <a:solidFill>
              <a:schemeClr val="bg2"/>
            </a:solidFill>
          </a:ln>
          <a:effectLst>
            <a:outerShdw blurRad="50800" dist="38100" dir="2700000" algn="tl" rotWithShape="0">
              <a:prstClr val="black">
                <a:alpha val="40000"/>
              </a:prstClr>
            </a:outerShdw>
          </a:effectLst>
        </p:spPr>
      </p:pic>
      <p:pic>
        <p:nvPicPr>
          <p:cNvPr id="35" name="Picture 34">
            <a:extLst>
              <a:ext uri="{FF2B5EF4-FFF2-40B4-BE49-F238E27FC236}">
                <a16:creationId xmlns="" xmlns:a16="http://schemas.microsoft.com/office/drawing/2014/main" id="{617B16D3-8493-6F47-9B71-11624FE3A13F}"/>
              </a:ext>
            </a:extLst>
          </p:cNvPr>
          <p:cNvPicPr>
            <a:picLocks noChangeAspect="1"/>
          </p:cNvPicPr>
          <p:nvPr/>
        </p:nvPicPr>
        <p:blipFill>
          <a:blip r:embed="rId5"/>
          <a:stretch>
            <a:fillRect/>
          </a:stretch>
        </p:blipFill>
        <p:spPr>
          <a:xfrm>
            <a:off x="4329526" y="2557082"/>
            <a:ext cx="1268146" cy="1641130"/>
          </a:xfrm>
          <a:prstGeom prst="rect">
            <a:avLst/>
          </a:prstGeom>
          <a:ln>
            <a:solidFill>
              <a:schemeClr val="bg2"/>
            </a:solidFill>
          </a:ln>
          <a:effectLst>
            <a:outerShdw blurRad="50800" dist="38100" dir="2700000" algn="tl" rotWithShape="0">
              <a:prstClr val="black">
                <a:alpha val="40000"/>
              </a:prstClr>
            </a:outerShdw>
          </a:effectLst>
        </p:spPr>
      </p:pic>
      <p:pic>
        <p:nvPicPr>
          <p:cNvPr id="38" name="Picture 37">
            <a:extLst>
              <a:ext uri="{FF2B5EF4-FFF2-40B4-BE49-F238E27FC236}">
                <a16:creationId xmlns="" xmlns:a16="http://schemas.microsoft.com/office/drawing/2014/main" id="{907D356C-3F7A-FB4B-B10B-7EB2B1F73B89}"/>
              </a:ext>
            </a:extLst>
          </p:cNvPr>
          <p:cNvPicPr>
            <a:picLocks noChangeAspect="1"/>
          </p:cNvPicPr>
          <p:nvPr/>
        </p:nvPicPr>
        <p:blipFill>
          <a:blip r:embed="rId6"/>
          <a:stretch>
            <a:fillRect/>
          </a:stretch>
        </p:blipFill>
        <p:spPr>
          <a:xfrm>
            <a:off x="10076116" y="2557082"/>
            <a:ext cx="1268146" cy="1641130"/>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78009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AP_Concur_Ignite_2018_16x9_White_102017">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Concur_Ignite_2018_16x9_White.potx" id="{3DE18753-22BF-4907-8F3D-792E85F921EC}" vid="{C2D56C5B-0C3A-4349-AE06-B3DA9245DED9}"/>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SAPConcur_IgniteTemplate_2018_White_16x9</Template>
  <TotalTime>3984</TotalTime>
  <Words>2539</Words>
  <Application>Microsoft Macintosh PowerPoint</Application>
  <PresentationFormat>Custom</PresentationFormat>
  <Paragraphs>338</Paragraphs>
  <Slides>35</Slides>
  <Notes>16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Courier New</vt:lpstr>
      <vt:lpstr>DIN Offc Pro</vt:lpstr>
      <vt:lpstr>Symbol</vt:lpstr>
      <vt:lpstr>wingdings</vt:lpstr>
      <vt:lpstr>wingdings</vt:lpstr>
      <vt:lpstr>Arial</vt:lpstr>
      <vt:lpstr>Arial Black</vt:lpstr>
      <vt:lpstr>Arial Unicode MS</vt:lpstr>
      <vt:lpstr>SAP_Concur_Ignite_2018_16x9_White_102017</vt:lpstr>
      <vt:lpstr>PowerPoint Presentation</vt:lpstr>
      <vt:lpstr>Understanding the Foundational SAP Concur Story</vt:lpstr>
      <vt:lpstr>Bringing the SAP Concur Message to Market:  Turnkey content and tools to drive co-marketing with SAP teams.</vt:lpstr>
      <vt:lpstr>Finance Audience Programs</vt:lpstr>
      <vt:lpstr>Integrating SAP Concur Into the Finance Audience Programs</vt:lpstr>
      <vt:lpstr>GROWTH: Provide leadership and collaborate to turn insights into action and success. </vt:lpstr>
      <vt:lpstr>Message #1:  Provide leadership and collaborate to turn insights into action and success.</vt:lpstr>
      <vt:lpstr>Message #1: Provide leadership and collaborate to turn insights into action and success. </vt:lpstr>
      <vt:lpstr>Message #1:  Provide leadership and collaborate to turn insights into action and success. </vt:lpstr>
      <vt:lpstr>Message #1: Provide leadership and collaborate to turn insights into action and success.</vt:lpstr>
      <vt:lpstr>Message #1:  Provide leadership and collaborate to turn insights into action and success. </vt:lpstr>
      <vt:lpstr>MARGIN: Drive value, efficiency, and automation without disruption.</vt:lpstr>
      <vt:lpstr>Message #2:  Drive value, efficiency, and automation without disruption.</vt:lpstr>
      <vt:lpstr>Message #2:  Drive value, efficiency, and automation without disruption.</vt:lpstr>
      <vt:lpstr>Message #2: Drive value, efficiency, and automation without disruption.</vt:lpstr>
      <vt:lpstr>Message #2:  Drive value, efficiency, and automation without disruption.</vt:lpstr>
      <vt:lpstr>RISK: Provide one view of risk with continuous monitoring and automation.</vt:lpstr>
      <vt:lpstr>Message #3:  Provide one view of risk with continuous monitoring and automation</vt:lpstr>
      <vt:lpstr>Message #3:  Provide one view of risk with continuous monitoring and automation</vt:lpstr>
      <vt:lpstr>Message #3:  Provide one view of risk with continuous monitoring and automation</vt:lpstr>
      <vt:lpstr>Message #3:  Provide one view of risk with continuous monitoring and automation</vt:lpstr>
      <vt:lpstr>Finance-Focused Events</vt:lpstr>
      <vt:lpstr>Turnkey Content to Support CFO-Focused Events</vt:lpstr>
      <vt:lpstr>Pre-Event Communications</vt:lpstr>
      <vt:lpstr>At-Event Communications</vt:lpstr>
      <vt:lpstr>At-Event Communications</vt:lpstr>
      <vt:lpstr>At-Event Communications</vt:lpstr>
      <vt:lpstr>At-Event Communications</vt:lpstr>
      <vt:lpstr>Post-Event Follow-Up</vt:lpstr>
      <vt:lpstr>SAP Concur Sales Programs</vt:lpstr>
      <vt:lpstr>About the Programs</vt:lpstr>
      <vt:lpstr>SAP Concur 2018 GCO Programs</vt:lpstr>
      <vt:lpstr>On the MOVE </vt:lpstr>
      <vt:lpstr>Resources for Marketing Teams</vt:lpstr>
      <vt:lpstr>Appendix</vt:lpstr>
    </vt:vector>
  </TitlesOfParts>
  <Company>Concur Technologies, Inc.</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Saylors, Jennifer</dc:creator>
  <cp:keywords>2018 SAP Concur White 16x9</cp:keywords>
  <cp:lastModifiedBy>Scott Grand</cp:lastModifiedBy>
  <cp:revision>308</cp:revision>
  <dcterms:created xsi:type="dcterms:W3CDTF">2017-11-01T20:12:28Z</dcterms:created>
  <dcterms:modified xsi:type="dcterms:W3CDTF">2018-05-15T14:10:06Z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