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32"/>
  </p:notesMasterIdLst>
  <p:handoutMasterIdLst>
    <p:handoutMasterId r:id="rId33"/>
  </p:handoutMasterIdLst>
  <p:sldIdLst>
    <p:sldId id="501" r:id="rId5"/>
    <p:sldId id="2824" r:id="rId6"/>
    <p:sldId id="505" r:id="rId7"/>
    <p:sldId id="2836" r:id="rId8"/>
    <p:sldId id="2831" r:id="rId9"/>
    <p:sldId id="2838" r:id="rId10"/>
    <p:sldId id="384" r:id="rId11"/>
    <p:sldId id="2820" r:id="rId12"/>
    <p:sldId id="2818" r:id="rId13"/>
    <p:sldId id="2822" r:id="rId14"/>
    <p:sldId id="2833" r:id="rId15"/>
    <p:sldId id="1950" r:id="rId16"/>
    <p:sldId id="2800" r:id="rId17"/>
    <p:sldId id="2808" r:id="rId18"/>
    <p:sldId id="2839" r:id="rId19"/>
    <p:sldId id="515" r:id="rId20"/>
    <p:sldId id="1970" r:id="rId21"/>
    <p:sldId id="2825" r:id="rId22"/>
    <p:sldId id="2826" r:id="rId23"/>
    <p:sldId id="2802" r:id="rId24"/>
    <p:sldId id="2809" r:id="rId25"/>
    <p:sldId id="2841" r:id="rId26"/>
    <p:sldId id="521" r:id="rId27"/>
    <p:sldId id="2803" r:id="rId28"/>
    <p:sldId id="2837" r:id="rId29"/>
    <p:sldId id="442" r:id="rId30"/>
    <p:sldId id="413" r:id="rId31"/>
  </p:sldIdLst>
  <p:sldSz cx="12188825" cy="6858000"/>
  <p:notesSz cx="7077075" cy="9363075"/>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Holland" initials="JH" lastIdx="4" clrIdx="0">
    <p:extLst/>
  </p:cmAuthor>
  <p:cmAuthor id="2" name="Microsoft Office User" initials="Office" lastIdx="18" clrIdx="1">
    <p:extLst/>
  </p:cmAuthor>
  <p:cmAuthor id="3" name="Microsoft Office User" initials="Office [2]" lastIdx="1" clrIdx="2">
    <p:extLst/>
  </p:cmAuthor>
  <p:cmAuthor id="4" name="Kamstra, Denise" initials="KD" lastIdx="15"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512"/>
    <a:srgbClr val="C85628"/>
    <a:srgbClr val="FA9100"/>
    <a:srgbClr val="E6AF00"/>
    <a:srgbClr val="FECE59"/>
    <a:srgbClr val="EB7300"/>
    <a:srgbClr val="FFF1D0"/>
    <a:srgbClr val="0F46A7"/>
    <a:srgbClr val="970A82"/>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95" autoAdjust="0"/>
    <p:restoredTop sz="94545" autoAdjust="0"/>
  </p:normalViewPr>
  <p:slideViewPr>
    <p:cSldViewPr snapToGrid="0" showGuides="1">
      <p:cViewPr>
        <p:scale>
          <a:sx n="61" d="100"/>
          <a:sy n="61" d="100"/>
        </p:scale>
        <p:origin x="1072" y="488"/>
      </p:cViewPr>
      <p:guideLst/>
    </p:cSldViewPr>
  </p:slideViewPr>
  <p:outlineViewPr>
    <p:cViewPr>
      <p:scale>
        <a:sx n="33" d="100"/>
        <a:sy n="33" d="100"/>
      </p:scale>
      <p:origin x="0" y="-11021"/>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92" d="100"/>
          <a:sy n="92" d="100"/>
        </p:scale>
        <p:origin x="404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handoutMaster" Target="handoutMasters/handout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F0B-604E-805D-9EE1FAAC869E}"/>
              </c:ext>
            </c:extLst>
          </c:dPt>
          <c:dPt>
            <c:idx val="1"/>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1-77D2-6341-9EC1-00B24169B9E2}"/>
              </c:ext>
            </c:extLst>
          </c:dPt>
          <c:cat>
            <c:strRef>
              <c:f>Sheet1!$A$2:$A$3</c:f>
              <c:strCache>
                <c:ptCount val="2"/>
                <c:pt idx="1">
                  <c:v>2nd </c:v>
                </c:pt>
              </c:strCache>
            </c:strRef>
          </c:cat>
          <c:val>
            <c:numRef>
              <c:f>Sheet1!$B$2:$B$3</c:f>
              <c:numCache>
                <c:formatCode>General</c:formatCode>
                <c:ptCount val="2"/>
                <c:pt idx="0">
                  <c:v>25.0</c:v>
                </c:pt>
                <c:pt idx="1">
                  <c:v>75.0</c:v>
                </c:pt>
              </c:numCache>
            </c:numRef>
          </c:val>
          <c:extLst xmlns:c16r2="http://schemas.microsoft.com/office/drawing/2015/06/chart">
            <c:ext xmlns:c16="http://schemas.microsoft.com/office/drawing/2014/chart" uri="{C3380CC4-5D6E-409C-BE32-E72D297353CC}">
              <c16:uniqueId val="{00000000-77D2-6341-9EC1-00B24169B9E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27D-7C4B-8E32-3D36BF37935B}"/>
              </c:ext>
            </c:extLst>
          </c:dPt>
          <c:dPt>
            <c:idx val="1"/>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3-B27D-7C4B-8E32-3D36BF37935B}"/>
              </c:ext>
            </c:extLst>
          </c:dPt>
          <c:cat>
            <c:strRef>
              <c:f>Sheet1!$A$2:$A$3</c:f>
              <c:strCache>
                <c:ptCount val="2"/>
                <c:pt idx="1">
                  <c:v> </c:v>
                </c:pt>
              </c:strCache>
            </c:strRef>
          </c:cat>
          <c:val>
            <c:numRef>
              <c:f>Sheet1!$B$2:$B$3</c:f>
              <c:numCache>
                <c:formatCode>General</c:formatCode>
                <c:ptCount val="2"/>
                <c:pt idx="0">
                  <c:v>89.0</c:v>
                </c:pt>
                <c:pt idx="1">
                  <c:v>11.0</c:v>
                </c:pt>
              </c:numCache>
            </c:numRef>
          </c:val>
          <c:extLst xmlns:c16r2="http://schemas.microsoft.com/office/drawing/2015/06/chart">
            <c:ext xmlns:c16="http://schemas.microsoft.com/office/drawing/2014/chart" uri="{C3380CC4-5D6E-409C-BE32-E72D297353CC}">
              <c16:uniqueId val="{00000000-77D2-6341-9EC1-00B24169B9E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27D-7C4B-8E32-3D36BF37935B}"/>
              </c:ext>
            </c:extLst>
          </c:dPt>
          <c:dPt>
            <c:idx val="1"/>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3-B27D-7C4B-8E32-3D36BF37935B}"/>
              </c:ext>
            </c:extLst>
          </c:dPt>
          <c:cat>
            <c:strRef>
              <c:f>Sheet1!$A$2:$A$3</c:f>
              <c:strCache>
                <c:ptCount val="2"/>
                <c:pt idx="1">
                  <c:v> </c:v>
                </c:pt>
              </c:strCache>
            </c:strRef>
          </c:cat>
          <c:val>
            <c:numRef>
              <c:f>Sheet1!$B$2:$B$3</c:f>
              <c:numCache>
                <c:formatCode>General</c:formatCode>
                <c:ptCount val="2"/>
                <c:pt idx="0">
                  <c:v>91.0</c:v>
                </c:pt>
                <c:pt idx="1">
                  <c:v>9.0</c:v>
                </c:pt>
              </c:numCache>
            </c:numRef>
          </c:val>
          <c:extLst xmlns:c16r2="http://schemas.microsoft.com/office/drawing/2015/06/chart">
            <c:ext xmlns:c16="http://schemas.microsoft.com/office/drawing/2014/chart" uri="{C3380CC4-5D6E-409C-BE32-E72D297353CC}">
              <c16:uniqueId val="{00000000-77D2-6341-9EC1-00B24169B9E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42.PNG"/><Relationship Id="rId7" Type="http://schemas.openxmlformats.org/officeDocument/2006/relationships/image" Target="../media/image43.jpg"/><Relationship Id="rId1" Type="http://schemas.openxmlformats.org/officeDocument/2006/relationships/image" Target="../media/image37.jpg"/><Relationship Id="rId2" Type="http://schemas.openxmlformats.org/officeDocument/2006/relationships/image" Target="../media/image3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42.PNG"/><Relationship Id="rId7" Type="http://schemas.openxmlformats.org/officeDocument/2006/relationships/image" Target="../media/image43.jpg"/><Relationship Id="rId1" Type="http://schemas.openxmlformats.org/officeDocument/2006/relationships/image" Target="../media/image37.jpg"/><Relationship Id="rId2"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9C7C6-5836-455B-8437-6A8E0BCDDD19}" type="doc">
      <dgm:prSet loTypeId="urn:microsoft.com/office/officeart/2005/8/layout/pyramid1" loCatId="pyramid" qsTypeId="urn:microsoft.com/office/officeart/2005/8/quickstyle/simple1" qsCatId="simple" csTypeId="urn:microsoft.com/office/officeart/2005/8/colors/accent1_2" csCatId="accent1" phldr="1"/>
      <dgm:spPr/>
    </dgm:pt>
    <dgm:pt modelId="{BD30D81C-EB67-4FA5-A164-B202D948CDCC}">
      <dgm:prSet phldrT="[Text]"/>
      <dgm:spPr>
        <a:solidFill>
          <a:srgbClr val="EB7300"/>
        </a:solidFill>
      </dgm:spPr>
      <dgm:t>
        <a:bodyPr/>
        <a:lstStyle/>
        <a:p>
          <a:endParaRPr lang="en-US" dirty="0"/>
        </a:p>
      </dgm:t>
    </dgm:pt>
    <dgm:pt modelId="{8409B20F-2CEA-4D95-9591-D04ED31759EA}" type="parTrans" cxnId="{AC1C8E97-962F-4AE0-885B-A6D9DA043D3D}">
      <dgm:prSet/>
      <dgm:spPr/>
      <dgm:t>
        <a:bodyPr/>
        <a:lstStyle/>
        <a:p>
          <a:endParaRPr lang="en-US"/>
        </a:p>
      </dgm:t>
    </dgm:pt>
    <dgm:pt modelId="{ED642D89-4C99-4D46-A253-F2CEEC76FC4D}" type="sibTrans" cxnId="{AC1C8E97-962F-4AE0-885B-A6D9DA043D3D}">
      <dgm:prSet/>
      <dgm:spPr/>
      <dgm:t>
        <a:bodyPr/>
        <a:lstStyle/>
        <a:p>
          <a:endParaRPr lang="en-US"/>
        </a:p>
      </dgm:t>
    </dgm:pt>
    <dgm:pt modelId="{A1EDDC88-C50A-4431-82A8-1ABD5A492E48}">
      <dgm:prSet phldrT="[Text]"/>
      <dgm:spPr>
        <a:solidFill>
          <a:schemeClr val="tx2"/>
        </a:solidFill>
      </dgm:spPr>
      <dgm:t>
        <a:bodyPr/>
        <a:lstStyle/>
        <a:p>
          <a:endParaRPr lang="en-US" dirty="0"/>
        </a:p>
      </dgm:t>
    </dgm:pt>
    <dgm:pt modelId="{0C564281-CC3E-438B-B662-D77DFAC63EA5}" type="parTrans" cxnId="{D237BBE3-0B86-48E1-8224-219F21D99000}">
      <dgm:prSet/>
      <dgm:spPr/>
      <dgm:t>
        <a:bodyPr/>
        <a:lstStyle/>
        <a:p>
          <a:endParaRPr lang="en-US"/>
        </a:p>
      </dgm:t>
    </dgm:pt>
    <dgm:pt modelId="{1D2CC038-72E8-41ED-BA84-41275D3C5CE2}" type="sibTrans" cxnId="{D237BBE3-0B86-48E1-8224-219F21D99000}">
      <dgm:prSet/>
      <dgm:spPr/>
      <dgm:t>
        <a:bodyPr/>
        <a:lstStyle/>
        <a:p>
          <a:endParaRPr lang="en-US"/>
        </a:p>
      </dgm:t>
    </dgm:pt>
    <dgm:pt modelId="{E07B9F05-939F-4F95-95CD-3BDD86F5AEE8}">
      <dgm:prSet phldrT="[Text]"/>
      <dgm:spPr>
        <a:solidFill>
          <a:schemeClr val="tx2"/>
        </a:solidFill>
      </dgm:spPr>
      <dgm:t>
        <a:bodyPr/>
        <a:lstStyle/>
        <a:p>
          <a:endParaRPr lang="en-US" dirty="0"/>
        </a:p>
      </dgm:t>
    </dgm:pt>
    <dgm:pt modelId="{8DB9C6CC-00D6-47DB-A74A-6074EB3CC76C}" type="sibTrans" cxnId="{C7510ED2-6D21-4A09-BA17-81E26FE07F41}">
      <dgm:prSet/>
      <dgm:spPr/>
      <dgm:t>
        <a:bodyPr/>
        <a:lstStyle/>
        <a:p>
          <a:endParaRPr lang="en-US"/>
        </a:p>
      </dgm:t>
    </dgm:pt>
    <dgm:pt modelId="{7DA6F3AE-2F4B-42D3-B8E2-A8B76CF80A98}" type="parTrans" cxnId="{C7510ED2-6D21-4A09-BA17-81E26FE07F41}">
      <dgm:prSet/>
      <dgm:spPr/>
      <dgm:t>
        <a:bodyPr/>
        <a:lstStyle/>
        <a:p>
          <a:endParaRPr lang="en-US"/>
        </a:p>
      </dgm:t>
    </dgm:pt>
    <dgm:pt modelId="{4344E86F-507C-4C7C-97B7-5A7704CDAEEA}" type="pres">
      <dgm:prSet presAssocID="{4819C7C6-5836-455B-8437-6A8E0BCDDD19}" presName="Name0" presStyleCnt="0">
        <dgm:presLayoutVars>
          <dgm:dir/>
          <dgm:animLvl val="lvl"/>
          <dgm:resizeHandles val="exact"/>
        </dgm:presLayoutVars>
      </dgm:prSet>
      <dgm:spPr/>
    </dgm:pt>
    <dgm:pt modelId="{C6C78849-2CE2-45BB-8C20-8290D54DE416}" type="pres">
      <dgm:prSet presAssocID="{E07B9F05-939F-4F95-95CD-3BDD86F5AEE8}" presName="Name8" presStyleCnt="0"/>
      <dgm:spPr/>
    </dgm:pt>
    <dgm:pt modelId="{1E4DDD45-E5C2-46AE-A35C-35318EE37FBA}" type="pres">
      <dgm:prSet presAssocID="{E07B9F05-939F-4F95-95CD-3BDD86F5AEE8}" presName="level" presStyleLbl="node1" presStyleIdx="0" presStyleCnt="3" custLinFactNeighborX="1162">
        <dgm:presLayoutVars>
          <dgm:chMax val="1"/>
          <dgm:bulletEnabled val="1"/>
        </dgm:presLayoutVars>
      </dgm:prSet>
      <dgm:spPr/>
      <dgm:t>
        <a:bodyPr/>
        <a:lstStyle/>
        <a:p>
          <a:endParaRPr lang="en-US"/>
        </a:p>
      </dgm:t>
    </dgm:pt>
    <dgm:pt modelId="{81F0B6A4-49C4-4357-A1CA-E392E90DAD8E}" type="pres">
      <dgm:prSet presAssocID="{E07B9F05-939F-4F95-95CD-3BDD86F5AEE8}" presName="levelTx" presStyleLbl="revTx" presStyleIdx="0" presStyleCnt="0">
        <dgm:presLayoutVars>
          <dgm:chMax val="1"/>
          <dgm:bulletEnabled val="1"/>
        </dgm:presLayoutVars>
      </dgm:prSet>
      <dgm:spPr/>
      <dgm:t>
        <a:bodyPr/>
        <a:lstStyle/>
        <a:p>
          <a:endParaRPr lang="en-US"/>
        </a:p>
      </dgm:t>
    </dgm:pt>
    <dgm:pt modelId="{89C73105-812F-42F5-901B-5E7FD9B0ADBD}" type="pres">
      <dgm:prSet presAssocID="{BD30D81C-EB67-4FA5-A164-B202D948CDCC}" presName="Name8" presStyleCnt="0"/>
      <dgm:spPr/>
    </dgm:pt>
    <dgm:pt modelId="{D9F7C062-1563-42D6-A260-7388C4AEC7C4}" type="pres">
      <dgm:prSet presAssocID="{BD30D81C-EB67-4FA5-A164-B202D948CDCC}" presName="level" presStyleLbl="node1" presStyleIdx="1" presStyleCnt="3" custLinFactNeighborX="399">
        <dgm:presLayoutVars>
          <dgm:chMax val="1"/>
          <dgm:bulletEnabled val="1"/>
        </dgm:presLayoutVars>
      </dgm:prSet>
      <dgm:spPr/>
      <dgm:t>
        <a:bodyPr/>
        <a:lstStyle/>
        <a:p>
          <a:endParaRPr lang="en-US"/>
        </a:p>
      </dgm:t>
    </dgm:pt>
    <dgm:pt modelId="{863787A4-E7B6-4931-90BC-EF2E15E7D9CD}" type="pres">
      <dgm:prSet presAssocID="{BD30D81C-EB67-4FA5-A164-B202D948CDCC}" presName="levelTx" presStyleLbl="revTx" presStyleIdx="0" presStyleCnt="0">
        <dgm:presLayoutVars>
          <dgm:chMax val="1"/>
          <dgm:bulletEnabled val="1"/>
        </dgm:presLayoutVars>
      </dgm:prSet>
      <dgm:spPr/>
      <dgm:t>
        <a:bodyPr/>
        <a:lstStyle/>
        <a:p>
          <a:endParaRPr lang="en-US"/>
        </a:p>
      </dgm:t>
    </dgm:pt>
    <dgm:pt modelId="{9B11A1C1-0C96-452F-ACC6-FF358D9198FD}" type="pres">
      <dgm:prSet presAssocID="{A1EDDC88-C50A-4431-82A8-1ABD5A492E48}" presName="Name8" presStyleCnt="0"/>
      <dgm:spPr/>
    </dgm:pt>
    <dgm:pt modelId="{63746DF5-2E2C-4E2F-9241-2A0E546B91BF}" type="pres">
      <dgm:prSet presAssocID="{A1EDDC88-C50A-4431-82A8-1ABD5A492E48}" presName="level" presStyleLbl="node1" presStyleIdx="2" presStyleCnt="3" custScaleX="100000" custLinFactNeighborY="0">
        <dgm:presLayoutVars>
          <dgm:chMax val="1"/>
          <dgm:bulletEnabled val="1"/>
        </dgm:presLayoutVars>
      </dgm:prSet>
      <dgm:spPr/>
      <dgm:t>
        <a:bodyPr/>
        <a:lstStyle/>
        <a:p>
          <a:endParaRPr lang="en-US"/>
        </a:p>
      </dgm:t>
    </dgm:pt>
    <dgm:pt modelId="{1CF7A9EB-FE39-485C-9DF8-EB7EFD2D8229}" type="pres">
      <dgm:prSet presAssocID="{A1EDDC88-C50A-4431-82A8-1ABD5A492E48}" presName="levelTx" presStyleLbl="revTx" presStyleIdx="0" presStyleCnt="0">
        <dgm:presLayoutVars>
          <dgm:chMax val="1"/>
          <dgm:bulletEnabled val="1"/>
        </dgm:presLayoutVars>
      </dgm:prSet>
      <dgm:spPr/>
      <dgm:t>
        <a:bodyPr/>
        <a:lstStyle/>
        <a:p>
          <a:endParaRPr lang="en-US"/>
        </a:p>
      </dgm:t>
    </dgm:pt>
  </dgm:ptLst>
  <dgm:cxnLst>
    <dgm:cxn modelId="{7938B613-E337-4BFD-8252-9E257B3273BB}" type="presOf" srcId="{4819C7C6-5836-455B-8437-6A8E0BCDDD19}" destId="{4344E86F-507C-4C7C-97B7-5A7704CDAEEA}" srcOrd="0" destOrd="0" presId="urn:microsoft.com/office/officeart/2005/8/layout/pyramid1"/>
    <dgm:cxn modelId="{4E2AB628-A13C-42A1-9E4A-5E4251324EFC}" type="presOf" srcId="{A1EDDC88-C50A-4431-82A8-1ABD5A492E48}" destId="{1CF7A9EB-FE39-485C-9DF8-EB7EFD2D8229}" srcOrd="1" destOrd="0" presId="urn:microsoft.com/office/officeart/2005/8/layout/pyramid1"/>
    <dgm:cxn modelId="{FA40CBD9-3428-4CDD-BE6F-33C458F8B318}" type="presOf" srcId="{BD30D81C-EB67-4FA5-A164-B202D948CDCC}" destId="{863787A4-E7B6-4931-90BC-EF2E15E7D9CD}" srcOrd="1" destOrd="0" presId="urn:microsoft.com/office/officeart/2005/8/layout/pyramid1"/>
    <dgm:cxn modelId="{EAE0E84D-2F57-42FC-BA4A-CBD7FAEA1E92}" type="presOf" srcId="{E07B9F05-939F-4F95-95CD-3BDD86F5AEE8}" destId="{81F0B6A4-49C4-4357-A1CA-E392E90DAD8E}" srcOrd="1" destOrd="0" presId="urn:microsoft.com/office/officeart/2005/8/layout/pyramid1"/>
    <dgm:cxn modelId="{AC1C8E97-962F-4AE0-885B-A6D9DA043D3D}" srcId="{4819C7C6-5836-455B-8437-6A8E0BCDDD19}" destId="{BD30D81C-EB67-4FA5-A164-B202D948CDCC}" srcOrd="1" destOrd="0" parTransId="{8409B20F-2CEA-4D95-9591-D04ED31759EA}" sibTransId="{ED642D89-4C99-4D46-A253-F2CEEC76FC4D}"/>
    <dgm:cxn modelId="{8A526624-1578-4F34-9B7C-A04644A9ECA4}" type="presOf" srcId="{A1EDDC88-C50A-4431-82A8-1ABD5A492E48}" destId="{63746DF5-2E2C-4E2F-9241-2A0E546B91BF}" srcOrd="0" destOrd="0" presId="urn:microsoft.com/office/officeart/2005/8/layout/pyramid1"/>
    <dgm:cxn modelId="{3CF9DB0A-14E4-40C9-AEF2-8C32774D84B1}" type="presOf" srcId="{BD30D81C-EB67-4FA5-A164-B202D948CDCC}" destId="{D9F7C062-1563-42D6-A260-7388C4AEC7C4}" srcOrd="0" destOrd="0" presId="urn:microsoft.com/office/officeart/2005/8/layout/pyramid1"/>
    <dgm:cxn modelId="{B121E40F-CEF2-4B8B-84A0-B7246CEFFEFC}" type="presOf" srcId="{E07B9F05-939F-4F95-95CD-3BDD86F5AEE8}" destId="{1E4DDD45-E5C2-46AE-A35C-35318EE37FBA}" srcOrd="0" destOrd="0" presId="urn:microsoft.com/office/officeart/2005/8/layout/pyramid1"/>
    <dgm:cxn modelId="{D237BBE3-0B86-48E1-8224-219F21D99000}" srcId="{4819C7C6-5836-455B-8437-6A8E0BCDDD19}" destId="{A1EDDC88-C50A-4431-82A8-1ABD5A492E48}" srcOrd="2" destOrd="0" parTransId="{0C564281-CC3E-438B-B662-D77DFAC63EA5}" sibTransId="{1D2CC038-72E8-41ED-BA84-41275D3C5CE2}"/>
    <dgm:cxn modelId="{C7510ED2-6D21-4A09-BA17-81E26FE07F41}" srcId="{4819C7C6-5836-455B-8437-6A8E0BCDDD19}" destId="{E07B9F05-939F-4F95-95CD-3BDD86F5AEE8}" srcOrd="0" destOrd="0" parTransId="{7DA6F3AE-2F4B-42D3-B8E2-A8B76CF80A98}" sibTransId="{8DB9C6CC-00D6-47DB-A74A-6074EB3CC76C}"/>
    <dgm:cxn modelId="{41731133-6D8F-46F5-8006-660A2A299DD6}" type="presParOf" srcId="{4344E86F-507C-4C7C-97B7-5A7704CDAEEA}" destId="{C6C78849-2CE2-45BB-8C20-8290D54DE416}" srcOrd="0" destOrd="0" presId="urn:microsoft.com/office/officeart/2005/8/layout/pyramid1"/>
    <dgm:cxn modelId="{DE1ACAAF-E730-498C-A8FF-7553F9F08172}" type="presParOf" srcId="{C6C78849-2CE2-45BB-8C20-8290D54DE416}" destId="{1E4DDD45-E5C2-46AE-A35C-35318EE37FBA}" srcOrd="0" destOrd="0" presId="urn:microsoft.com/office/officeart/2005/8/layout/pyramid1"/>
    <dgm:cxn modelId="{DF07142D-D611-466D-89A4-A75BDB5F962E}" type="presParOf" srcId="{C6C78849-2CE2-45BB-8C20-8290D54DE416}" destId="{81F0B6A4-49C4-4357-A1CA-E392E90DAD8E}" srcOrd="1" destOrd="0" presId="urn:microsoft.com/office/officeart/2005/8/layout/pyramid1"/>
    <dgm:cxn modelId="{3CE1BE30-1932-4EFD-96ED-51A4242CA53F}" type="presParOf" srcId="{4344E86F-507C-4C7C-97B7-5A7704CDAEEA}" destId="{89C73105-812F-42F5-901B-5E7FD9B0ADBD}" srcOrd="1" destOrd="0" presId="urn:microsoft.com/office/officeart/2005/8/layout/pyramid1"/>
    <dgm:cxn modelId="{EE6A85E1-D3F6-4359-B0A1-77826C4C9939}" type="presParOf" srcId="{89C73105-812F-42F5-901B-5E7FD9B0ADBD}" destId="{D9F7C062-1563-42D6-A260-7388C4AEC7C4}" srcOrd="0" destOrd="0" presId="urn:microsoft.com/office/officeart/2005/8/layout/pyramid1"/>
    <dgm:cxn modelId="{59025797-9AA3-4AEC-A6AE-404EF7610000}" type="presParOf" srcId="{89C73105-812F-42F5-901B-5E7FD9B0ADBD}" destId="{863787A4-E7B6-4931-90BC-EF2E15E7D9CD}" srcOrd="1" destOrd="0" presId="urn:microsoft.com/office/officeart/2005/8/layout/pyramid1"/>
    <dgm:cxn modelId="{DEBD24C9-68F9-411B-8D82-66EB0DC8852C}" type="presParOf" srcId="{4344E86F-507C-4C7C-97B7-5A7704CDAEEA}" destId="{9B11A1C1-0C96-452F-ACC6-FF358D9198FD}" srcOrd="2" destOrd="0" presId="urn:microsoft.com/office/officeart/2005/8/layout/pyramid1"/>
    <dgm:cxn modelId="{C8845ACA-8B39-43E5-B7AF-88785B89BE4A}" type="presParOf" srcId="{9B11A1C1-0C96-452F-ACC6-FF358D9198FD}" destId="{63746DF5-2E2C-4E2F-9241-2A0E546B91BF}" srcOrd="0" destOrd="0" presId="urn:microsoft.com/office/officeart/2005/8/layout/pyramid1"/>
    <dgm:cxn modelId="{458685A8-E920-4A13-8048-25C0A30AC17B}" type="presParOf" srcId="{9B11A1C1-0C96-452F-ACC6-FF358D9198FD}" destId="{1CF7A9EB-FE39-485C-9DF8-EB7EFD2D822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E79CD-985A-4A5B-834C-DAA7F1F6A85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4F88A24-CD8A-4F3C-8E6B-DC38F0316EE9}" type="pres">
      <dgm:prSet presAssocID="{EB1E79CD-985A-4A5B-834C-DAA7F1F6A855}" presName="Name0" presStyleCnt="0">
        <dgm:presLayoutVars>
          <dgm:chMax val="5"/>
          <dgm:chPref val="5"/>
          <dgm:dir/>
          <dgm:animLvl val="lvl"/>
        </dgm:presLayoutVars>
      </dgm:prSet>
      <dgm:spPr/>
      <dgm:t>
        <a:bodyPr/>
        <a:lstStyle/>
        <a:p>
          <a:endParaRPr lang="en-US"/>
        </a:p>
      </dgm:t>
    </dgm:pt>
  </dgm:ptLst>
  <dgm:cxnLst>
    <dgm:cxn modelId="{CF5A417D-858A-47EA-8D35-CD856DACE229}" type="presOf" srcId="{EB1E79CD-985A-4A5B-834C-DAA7F1F6A855}" destId="{E4F88A24-CD8A-4F3C-8E6B-DC38F0316EE9}" srcOrd="0"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FC29FD-8588-4CA1-84C8-ABDA307D94C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F5D2165B-B31F-4E04-9147-25BCFA5EF9E7}">
      <dgm:prSet phldrT="[Text]" custT="1"/>
      <dgm:spPr/>
      <dgm:t>
        <a:bodyPr/>
        <a:lstStyle/>
        <a:p>
          <a:r>
            <a:rPr lang="en-US" sz="1100" b="1" dirty="0"/>
            <a:t>Denise Kamstra</a:t>
          </a:r>
        </a:p>
      </dgm:t>
    </dgm:pt>
    <dgm:pt modelId="{C2B89487-6721-443D-AB08-443C576044B4}" type="parTrans" cxnId="{8FF8A659-514A-4CE5-A904-C058F5C46668}">
      <dgm:prSet/>
      <dgm:spPr/>
      <dgm:t>
        <a:bodyPr/>
        <a:lstStyle/>
        <a:p>
          <a:endParaRPr lang="en-US"/>
        </a:p>
      </dgm:t>
    </dgm:pt>
    <dgm:pt modelId="{9B2C3764-BD55-40F0-B215-4513193F4567}" type="sibTrans" cxnId="{8FF8A659-514A-4CE5-A904-C058F5C46668}">
      <dgm:prSet/>
      <dgm:spPr/>
      <dgm:t>
        <a:bodyPr/>
        <a:lstStyle/>
        <a:p>
          <a:endParaRPr lang="en-US"/>
        </a:p>
      </dgm:t>
    </dgm:pt>
    <dgm:pt modelId="{7A1E265A-24CC-45EF-9771-E2D53CF933CE}">
      <dgm:prSet phldrT="[Text]" custT="1"/>
      <dgm:spPr/>
      <dgm:t>
        <a:bodyPr/>
        <a:lstStyle/>
        <a:p>
          <a:r>
            <a:rPr lang="en-US" sz="1100" b="1" dirty="0"/>
            <a:t>Alicia Burroughs</a:t>
          </a:r>
        </a:p>
      </dgm:t>
    </dgm:pt>
    <dgm:pt modelId="{822AEB21-E228-4AA4-BB3C-1A7086928DEB}" type="parTrans" cxnId="{3859FF10-1770-4CD3-AC1A-AF638F243716}">
      <dgm:prSet/>
      <dgm:spPr/>
      <dgm:t>
        <a:bodyPr/>
        <a:lstStyle/>
        <a:p>
          <a:endParaRPr lang="en-US"/>
        </a:p>
      </dgm:t>
    </dgm:pt>
    <dgm:pt modelId="{252AAF8B-0A79-4FED-8C69-1B46E43EBB7C}" type="sibTrans" cxnId="{3859FF10-1770-4CD3-AC1A-AF638F243716}">
      <dgm:prSet/>
      <dgm:spPr/>
      <dgm:t>
        <a:bodyPr/>
        <a:lstStyle/>
        <a:p>
          <a:endParaRPr lang="en-US"/>
        </a:p>
      </dgm:t>
    </dgm:pt>
    <dgm:pt modelId="{D75ABB7A-5CB5-4E61-8B7B-9EEBE99673D6}">
      <dgm:prSet phldrT="[Text]" custT="1"/>
      <dgm:spPr/>
      <dgm:t>
        <a:bodyPr/>
        <a:lstStyle/>
        <a:p>
          <a:r>
            <a:rPr lang="en-US" sz="1100" b="1" dirty="0"/>
            <a:t>Pernilla </a:t>
          </a:r>
          <a:r>
            <a:rPr lang="en-US" sz="1100" b="1" dirty="0" err="1"/>
            <a:t>Putnik</a:t>
          </a:r>
          <a:endParaRPr lang="en-US" sz="1100" b="1" dirty="0"/>
        </a:p>
      </dgm:t>
    </dgm:pt>
    <dgm:pt modelId="{A3B6E617-AD38-4692-AFB9-FBBA979D9040}" type="parTrans" cxnId="{6F9AE23B-E3FA-45B5-BF10-2F9827F5762F}">
      <dgm:prSet/>
      <dgm:spPr/>
      <dgm:t>
        <a:bodyPr/>
        <a:lstStyle/>
        <a:p>
          <a:endParaRPr lang="en-US"/>
        </a:p>
      </dgm:t>
    </dgm:pt>
    <dgm:pt modelId="{B038AEB2-EA57-4619-A9AB-D5D813E51780}" type="sibTrans" cxnId="{6F9AE23B-E3FA-45B5-BF10-2F9827F5762F}">
      <dgm:prSet/>
      <dgm:spPr/>
      <dgm:t>
        <a:bodyPr/>
        <a:lstStyle/>
        <a:p>
          <a:endParaRPr lang="en-US"/>
        </a:p>
      </dgm:t>
    </dgm:pt>
    <dgm:pt modelId="{7936E9BC-7ABA-4D53-BF5E-69317DEB6DC0}">
      <dgm:prSet phldrT="[Text]" custT="1"/>
      <dgm:spPr/>
      <dgm:t>
        <a:bodyPr/>
        <a:lstStyle/>
        <a:p>
          <a:r>
            <a:rPr lang="en-US" sz="1100" b="1" dirty="0"/>
            <a:t>Sarah Chan</a:t>
          </a:r>
        </a:p>
      </dgm:t>
    </dgm:pt>
    <dgm:pt modelId="{62BF26B5-45DD-495B-858E-74B449CCF7C4}" type="parTrans" cxnId="{AB6DA0BB-07FD-4396-BD0F-BA826643E4B6}">
      <dgm:prSet/>
      <dgm:spPr/>
      <dgm:t>
        <a:bodyPr/>
        <a:lstStyle/>
        <a:p>
          <a:endParaRPr lang="en-US"/>
        </a:p>
      </dgm:t>
    </dgm:pt>
    <dgm:pt modelId="{95121F5A-7604-4E14-AFC0-177411B3FEA3}" type="sibTrans" cxnId="{AB6DA0BB-07FD-4396-BD0F-BA826643E4B6}">
      <dgm:prSet/>
      <dgm:spPr/>
      <dgm:t>
        <a:bodyPr/>
        <a:lstStyle/>
        <a:p>
          <a:endParaRPr lang="en-US"/>
        </a:p>
      </dgm:t>
    </dgm:pt>
    <dgm:pt modelId="{BC9F66AB-9D6B-4612-9654-329B72C0DD28}">
      <dgm:prSet phldrT="[Text]" custT="1"/>
      <dgm:spPr/>
      <dgm:t>
        <a:bodyPr/>
        <a:lstStyle/>
        <a:p>
          <a:r>
            <a:rPr lang="en-US" sz="1100" b="1" dirty="0"/>
            <a:t>Quincy Smith</a:t>
          </a:r>
        </a:p>
      </dgm:t>
    </dgm:pt>
    <dgm:pt modelId="{CB3D8E27-B3F1-47D1-9649-C8E5EAE17897}" type="parTrans" cxnId="{679D307B-0CD4-4EF5-A232-53E874D5C974}">
      <dgm:prSet/>
      <dgm:spPr/>
      <dgm:t>
        <a:bodyPr/>
        <a:lstStyle/>
        <a:p>
          <a:endParaRPr lang="en-US"/>
        </a:p>
      </dgm:t>
    </dgm:pt>
    <dgm:pt modelId="{6E790863-5A70-4812-B0F6-98387C933683}" type="sibTrans" cxnId="{679D307B-0CD4-4EF5-A232-53E874D5C974}">
      <dgm:prSet/>
      <dgm:spPr/>
      <dgm:t>
        <a:bodyPr/>
        <a:lstStyle/>
        <a:p>
          <a:endParaRPr lang="en-US"/>
        </a:p>
      </dgm:t>
    </dgm:pt>
    <dgm:pt modelId="{0C617997-4D45-4A82-A1FD-37CC2F0E81DA}">
      <dgm:prSet phldrT="[Text]" custT="1"/>
      <dgm:spPr/>
      <dgm:t>
        <a:bodyPr/>
        <a:lstStyle/>
        <a:p>
          <a:r>
            <a:rPr lang="en-US" sz="1100" b="1" dirty="0"/>
            <a:t>Stephanie Kolp</a:t>
          </a:r>
        </a:p>
      </dgm:t>
    </dgm:pt>
    <dgm:pt modelId="{8B7A9BF1-B62F-4E08-A070-9DE10FEB9663}" type="parTrans" cxnId="{501C2A03-D12F-4AA8-9D12-DA226AF3682A}">
      <dgm:prSet/>
      <dgm:spPr/>
      <dgm:t>
        <a:bodyPr/>
        <a:lstStyle/>
        <a:p>
          <a:endParaRPr lang="en-US"/>
        </a:p>
      </dgm:t>
    </dgm:pt>
    <dgm:pt modelId="{CCA7D799-80E3-4FBA-B9FC-287BE74B35BD}" type="sibTrans" cxnId="{501C2A03-D12F-4AA8-9D12-DA226AF3682A}">
      <dgm:prSet/>
      <dgm:spPr/>
      <dgm:t>
        <a:bodyPr/>
        <a:lstStyle/>
        <a:p>
          <a:endParaRPr lang="en-US"/>
        </a:p>
      </dgm:t>
    </dgm:pt>
    <dgm:pt modelId="{EAF5DCC4-3D54-43C7-87A9-A1A89BEF4E1A}">
      <dgm:prSet phldrT="[Text]" custT="1"/>
      <dgm:spPr/>
      <dgm:t>
        <a:bodyPr/>
        <a:lstStyle/>
        <a:p>
          <a:r>
            <a:rPr lang="en-US" sz="1100" b="1" dirty="0"/>
            <a:t>Dawn Mathern</a:t>
          </a:r>
        </a:p>
      </dgm:t>
    </dgm:pt>
    <dgm:pt modelId="{2091EE50-D369-48EB-913F-9C614891288B}" type="parTrans" cxnId="{13862643-FE64-4C73-A042-986CAD5BA558}">
      <dgm:prSet/>
      <dgm:spPr/>
      <dgm:t>
        <a:bodyPr/>
        <a:lstStyle/>
        <a:p>
          <a:endParaRPr lang="en-US"/>
        </a:p>
      </dgm:t>
    </dgm:pt>
    <dgm:pt modelId="{232F9046-44C3-41D7-B89C-BCE772EDA42B}" type="sibTrans" cxnId="{13862643-FE64-4C73-A042-986CAD5BA558}">
      <dgm:prSet/>
      <dgm:spPr/>
      <dgm:t>
        <a:bodyPr/>
        <a:lstStyle/>
        <a:p>
          <a:endParaRPr lang="en-US"/>
        </a:p>
      </dgm:t>
    </dgm:pt>
    <dgm:pt modelId="{BF4A443E-39F3-4D18-BF8C-CD7B8D0887D7}">
      <dgm:prSet phldrT="[Text]"/>
      <dgm:spPr/>
      <dgm:t>
        <a:bodyPr/>
        <a:lstStyle/>
        <a:p>
          <a:r>
            <a:rPr lang="en-US" b="0" i="0" dirty="0"/>
            <a:t>Senior Director, Global Targeted Audience Marketing</a:t>
          </a:r>
          <a:endParaRPr lang="en-US" dirty="0"/>
        </a:p>
      </dgm:t>
    </dgm:pt>
    <dgm:pt modelId="{5DD306F6-3699-4724-8A4B-3BEC423A0902}" type="parTrans" cxnId="{7E3EFBEE-E2E0-43E9-B29E-1BDD8AA6288B}">
      <dgm:prSet/>
      <dgm:spPr/>
      <dgm:t>
        <a:bodyPr/>
        <a:lstStyle/>
        <a:p>
          <a:endParaRPr lang="en-US"/>
        </a:p>
      </dgm:t>
    </dgm:pt>
    <dgm:pt modelId="{C4B6F844-4ACE-4973-9B82-82E9CEDCF6C5}" type="sibTrans" cxnId="{7E3EFBEE-E2E0-43E9-B29E-1BDD8AA6288B}">
      <dgm:prSet/>
      <dgm:spPr/>
      <dgm:t>
        <a:bodyPr/>
        <a:lstStyle/>
        <a:p>
          <a:endParaRPr lang="en-US"/>
        </a:p>
      </dgm:t>
    </dgm:pt>
    <dgm:pt modelId="{49094690-1A9A-4D7F-9CC0-1829354B2A0A}">
      <dgm:prSet phldrT="[Text]"/>
      <dgm:spPr/>
      <dgm:t>
        <a:bodyPr/>
        <a:lstStyle/>
        <a:p>
          <a:r>
            <a:rPr lang="en-US" b="0" i="0" dirty="0"/>
            <a:t>TAP &amp; GCO Programs Lead Senior Manager</a:t>
          </a:r>
          <a:endParaRPr lang="en-US" dirty="0"/>
        </a:p>
      </dgm:t>
    </dgm:pt>
    <dgm:pt modelId="{5F801E1C-96BD-4D5F-8C0D-6A8FC556C3A3}" type="parTrans" cxnId="{B1142431-DF17-4D3A-8AF8-32D516547D97}">
      <dgm:prSet/>
      <dgm:spPr/>
      <dgm:t>
        <a:bodyPr/>
        <a:lstStyle/>
        <a:p>
          <a:endParaRPr lang="en-US"/>
        </a:p>
      </dgm:t>
    </dgm:pt>
    <dgm:pt modelId="{87617E19-277F-49EC-9CDD-B2B1CB2547D6}" type="sibTrans" cxnId="{B1142431-DF17-4D3A-8AF8-32D516547D97}">
      <dgm:prSet/>
      <dgm:spPr/>
      <dgm:t>
        <a:bodyPr/>
        <a:lstStyle/>
        <a:p>
          <a:endParaRPr lang="en-US"/>
        </a:p>
      </dgm:t>
    </dgm:pt>
    <dgm:pt modelId="{4A53B97C-5ED3-4DFE-8CEB-79133BC1CC4F}">
      <dgm:prSet phldrT="[Text]"/>
      <dgm:spPr/>
      <dgm:t>
        <a:bodyPr/>
        <a:lstStyle/>
        <a:p>
          <a:r>
            <a:rPr lang="en-US" b="0" i="0" dirty="0"/>
            <a:t>GCO AE Engagement    Senior Manager</a:t>
          </a:r>
          <a:endParaRPr lang="en-US" dirty="0"/>
        </a:p>
      </dgm:t>
    </dgm:pt>
    <dgm:pt modelId="{BF06E0CB-05F1-404C-85A3-62605BCF4C15}" type="parTrans" cxnId="{5493D83D-E6D6-467E-B21E-AC7E236FDDE1}">
      <dgm:prSet/>
      <dgm:spPr/>
      <dgm:t>
        <a:bodyPr/>
        <a:lstStyle/>
        <a:p>
          <a:endParaRPr lang="en-US"/>
        </a:p>
      </dgm:t>
    </dgm:pt>
    <dgm:pt modelId="{F8A2B244-48D2-4576-9F48-54D318228F58}" type="sibTrans" cxnId="{5493D83D-E6D6-467E-B21E-AC7E236FDDE1}">
      <dgm:prSet/>
      <dgm:spPr/>
      <dgm:t>
        <a:bodyPr/>
        <a:lstStyle/>
        <a:p>
          <a:endParaRPr lang="en-US"/>
        </a:p>
      </dgm:t>
    </dgm:pt>
    <dgm:pt modelId="{99FA93A8-5D99-4267-AEFF-79D5E266B2D0}">
      <dgm:prSet phldrT="[Text]"/>
      <dgm:spPr/>
      <dgm:t>
        <a:bodyPr/>
        <a:lstStyle/>
        <a:p>
          <a:r>
            <a:rPr lang="en-US" b="0" i="0" dirty="0"/>
            <a:t>Program Content Marketing Director</a:t>
          </a:r>
          <a:endParaRPr lang="en-US" dirty="0"/>
        </a:p>
      </dgm:t>
    </dgm:pt>
    <dgm:pt modelId="{15D95A1E-257A-4BCF-B9FE-4AFE52D9DE87}" type="parTrans" cxnId="{26BA787B-6979-4B4D-A194-0E3E69FB515C}">
      <dgm:prSet/>
      <dgm:spPr/>
      <dgm:t>
        <a:bodyPr/>
        <a:lstStyle/>
        <a:p>
          <a:endParaRPr lang="en-US"/>
        </a:p>
      </dgm:t>
    </dgm:pt>
    <dgm:pt modelId="{38858910-C0B1-4080-ACE6-B772C9E84C01}" type="sibTrans" cxnId="{26BA787B-6979-4B4D-A194-0E3E69FB515C}">
      <dgm:prSet/>
      <dgm:spPr/>
      <dgm:t>
        <a:bodyPr/>
        <a:lstStyle/>
        <a:p>
          <a:endParaRPr lang="en-US"/>
        </a:p>
      </dgm:t>
    </dgm:pt>
    <dgm:pt modelId="{434E0C16-077D-4798-B6FB-92DBAE9E6FBA}">
      <dgm:prSet phldrT="[Text]"/>
      <dgm:spPr/>
      <dgm:t>
        <a:bodyPr/>
        <a:lstStyle/>
        <a:p>
          <a:r>
            <a:rPr lang="en-US" b="0" dirty="0"/>
            <a:t>SAP Marketing                Senior Manager</a:t>
          </a:r>
        </a:p>
      </dgm:t>
    </dgm:pt>
    <dgm:pt modelId="{45F98EE0-CA7D-43C6-9B31-A292144CBE30}" type="parTrans" cxnId="{A223E784-F92C-4A80-9EB8-1DD3651A202B}">
      <dgm:prSet/>
      <dgm:spPr/>
      <dgm:t>
        <a:bodyPr/>
        <a:lstStyle/>
        <a:p>
          <a:endParaRPr lang="en-US"/>
        </a:p>
      </dgm:t>
    </dgm:pt>
    <dgm:pt modelId="{013EAE42-48C0-4CE9-98D0-28FE6AFDD6DC}" type="sibTrans" cxnId="{A223E784-F92C-4A80-9EB8-1DD3651A202B}">
      <dgm:prSet/>
      <dgm:spPr/>
      <dgm:t>
        <a:bodyPr/>
        <a:lstStyle/>
        <a:p>
          <a:endParaRPr lang="en-US"/>
        </a:p>
      </dgm:t>
    </dgm:pt>
    <dgm:pt modelId="{DAB094D2-D67E-49CE-81D2-E8C35E1FCBF9}">
      <dgm:prSet phldrT="[Text]"/>
      <dgm:spPr/>
      <dgm:t>
        <a:bodyPr/>
        <a:lstStyle/>
        <a:p>
          <a:r>
            <a:rPr lang="en-US" b="0" i="0" dirty="0"/>
            <a:t>Account Based Marketing Senior Manager</a:t>
          </a:r>
          <a:endParaRPr lang="en-US" dirty="0"/>
        </a:p>
      </dgm:t>
    </dgm:pt>
    <dgm:pt modelId="{B0088E3C-5F06-4A5F-9AC9-A52EC9B4BBCA}" type="parTrans" cxnId="{583E0DBA-6F21-47D0-8A6A-ECA91D6A6782}">
      <dgm:prSet/>
      <dgm:spPr/>
      <dgm:t>
        <a:bodyPr/>
        <a:lstStyle/>
        <a:p>
          <a:endParaRPr lang="en-US"/>
        </a:p>
      </dgm:t>
    </dgm:pt>
    <dgm:pt modelId="{D562F7A9-AAD8-41EB-8017-AE28617387C6}" type="sibTrans" cxnId="{583E0DBA-6F21-47D0-8A6A-ECA91D6A6782}">
      <dgm:prSet/>
      <dgm:spPr/>
      <dgm:t>
        <a:bodyPr/>
        <a:lstStyle/>
        <a:p>
          <a:endParaRPr lang="en-US"/>
        </a:p>
      </dgm:t>
    </dgm:pt>
    <dgm:pt modelId="{EA1064C1-69E0-40CB-B606-2ECA304502D0}">
      <dgm:prSet phldrT="[Text]"/>
      <dgm:spPr/>
      <dgm:t>
        <a:bodyPr/>
        <a:lstStyle/>
        <a:p>
          <a:r>
            <a:rPr lang="en-US" dirty="0"/>
            <a:t>Project Manager (external)</a:t>
          </a:r>
        </a:p>
      </dgm:t>
    </dgm:pt>
    <dgm:pt modelId="{959FC557-2821-48BF-B427-45BAD48443E5}" type="parTrans" cxnId="{6306B220-FCB9-4DBE-9531-C9A5474C27C6}">
      <dgm:prSet/>
      <dgm:spPr/>
      <dgm:t>
        <a:bodyPr/>
        <a:lstStyle/>
        <a:p>
          <a:endParaRPr lang="en-US"/>
        </a:p>
      </dgm:t>
    </dgm:pt>
    <dgm:pt modelId="{13289C0A-09A7-4520-AF26-16E8C7B0AC40}" type="sibTrans" cxnId="{6306B220-FCB9-4DBE-9531-C9A5474C27C6}">
      <dgm:prSet/>
      <dgm:spPr/>
      <dgm:t>
        <a:bodyPr/>
        <a:lstStyle/>
        <a:p>
          <a:endParaRPr lang="en-US"/>
        </a:p>
      </dgm:t>
    </dgm:pt>
    <dgm:pt modelId="{D56EBF59-0EB7-4C42-8736-F037BE2F824F}" type="pres">
      <dgm:prSet presAssocID="{11FC29FD-8588-4CA1-84C8-ABDA307D94C5}" presName="Name0" presStyleCnt="0">
        <dgm:presLayoutVars>
          <dgm:chMax/>
          <dgm:chPref/>
          <dgm:dir/>
        </dgm:presLayoutVars>
      </dgm:prSet>
      <dgm:spPr/>
      <dgm:t>
        <a:bodyPr/>
        <a:lstStyle/>
        <a:p>
          <a:endParaRPr lang="en-US"/>
        </a:p>
      </dgm:t>
    </dgm:pt>
    <dgm:pt modelId="{33281B0A-E1E1-4659-BD26-A63F0AE3180D}" type="pres">
      <dgm:prSet presAssocID="{F5D2165B-B31F-4E04-9147-25BCFA5EF9E7}" presName="composite" presStyleCnt="0">
        <dgm:presLayoutVars>
          <dgm:chMax val="1"/>
          <dgm:chPref val="1"/>
        </dgm:presLayoutVars>
      </dgm:prSet>
      <dgm:spPr/>
    </dgm:pt>
    <dgm:pt modelId="{F1E5521B-C756-4123-BA0E-0CA086199B82}" type="pres">
      <dgm:prSet presAssocID="{F5D2165B-B31F-4E04-9147-25BCFA5EF9E7}" presName="Accent" presStyleLbl="trAlignAcc1" presStyleIdx="0" presStyleCnt="7">
        <dgm:presLayoutVars>
          <dgm:chMax val="0"/>
          <dgm:chPref val="0"/>
        </dgm:presLayoutVars>
      </dgm:prSet>
      <dgm:spPr/>
    </dgm:pt>
    <dgm:pt modelId="{1C7DE6CC-8A10-490E-AA0F-327643B4B9EC}" type="pres">
      <dgm:prSet presAssocID="{F5D2165B-B31F-4E04-9147-25BCFA5EF9E7}" presName="Image" presStyleLbl="alignImgPlace1" presStyleIdx="0" presStyleCnt="7">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F5310BE7-371A-4173-AD0D-0446843DFD56}" type="pres">
      <dgm:prSet presAssocID="{F5D2165B-B31F-4E04-9147-25BCFA5EF9E7}" presName="ChildComposite" presStyleCnt="0"/>
      <dgm:spPr/>
    </dgm:pt>
    <dgm:pt modelId="{E72FEDEC-2387-43A6-9DA0-4129BFDB8C81}" type="pres">
      <dgm:prSet presAssocID="{F5D2165B-B31F-4E04-9147-25BCFA5EF9E7}" presName="Child" presStyleLbl="node1" presStyleIdx="0" presStyleCnt="7">
        <dgm:presLayoutVars>
          <dgm:chMax val="0"/>
          <dgm:chPref val="0"/>
          <dgm:bulletEnabled val="1"/>
        </dgm:presLayoutVars>
      </dgm:prSet>
      <dgm:spPr/>
      <dgm:t>
        <a:bodyPr/>
        <a:lstStyle/>
        <a:p>
          <a:endParaRPr lang="en-US"/>
        </a:p>
      </dgm:t>
    </dgm:pt>
    <dgm:pt modelId="{B9C36E8E-3568-4C00-BF5D-5A804423789C}" type="pres">
      <dgm:prSet presAssocID="{F5D2165B-B31F-4E04-9147-25BCFA5EF9E7}" presName="Parent" presStyleLbl="revTx" presStyleIdx="0" presStyleCnt="7">
        <dgm:presLayoutVars>
          <dgm:chMax val="1"/>
          <dgm:chPref val="0"/>
          <dgm:bulletEnabled val="1"/>
        </dgm:presLayoutVars>
      </dgm:prSet>
      <dgm:spPr/>
      <dgm:t>
        <a:bodyPr/>
        <a:lstStyle/>
        <a:p>
          <a:endParaRPr lang="en-US"/>
        </a:p>
      </dgm:t>
    </dgm:pt>
    <dgm:pt modelId="{12AC07F2-0F34-463B-972F-464F98939C81}" type="pres">
      <dgm:prSet presAssocID="{9B2C3764-BD55-40F0-B215-4513193F4567}" presName="sibTrans" presStyleCnt="0"/>
      <dgm:spPr/>
    </dgm:pt>
    <dgm:pt modelId="{53300B8B-843B-45D1-B13F-A2E4F0D7593B}" type="pres">
      <dgm:prSet presAssocID="{7A1E265A-24CC-45EF-9771-E2D53CF933CE}" presName="composite" presStyleCnt="0">
        <dgm:presLayoutVars>
          <dgm:chMax val="1"/>
          <dgm:chPref val="1"/>
        </dgm:presLayoutVars>
      </dgm:prSet>
      <dgm:spPr/>
    </dgm:pt>
    <dgm:pt modelId="{CB1F935A-4901-41F2-9FA5-79BC6F295700}" type="pres">
      <dgm:prSet presAssocID="{7A1E265A-24CC-45EF-9771-E2D53CF933CE}" presName="Accent" presStyleLbl="trAlignAcc1" presStyleIdx="1" presStyleCnt="7">
        <dgm:presLayoutVars>
          <dgm:chMax val="0"/>
          <dgm:chPref val="0"/>
        </dgm:presLayoutVars>
      </dgm:prSet>
      <dgm:spPr/>
    </dgm:pt>
    <dgm:pt modelId="{9F52FABE-4284-4A6B-A1ED-DA8335A6A85F}" type="pres">
      <dgm:prSet presAssocID="{7A1E265A-24CC-45EF-9771-E2D53CF933CE}" presName="Image" presStyleLbl="alignImgPlace1" presStyleIdx="1" presStyleCnt="7">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C41EDAC0-7519-43AB-ADF2-DBD8F7E6582C}" type="pres">
      <dgm:prSet presAssocID="{7A1E265A-24CC-45EF-9771-E2D53CF933CE}" presName="ChildComposite" presStyleCnt="0"/>
      <dgm:spPr/>
    </dgm:pt>
    <dgm:pt modelId="{4E6F423A-FE37-41BB-AB8D-7B2F93367F4C}" type="pres">
      <dgm:prSet presAssocID="{7A1E265A-24CC-45EF-9771-E2D53CF933CE}" presName="Child" presStyleLbl="node1" presStyleIdx="1" presStyleCnt="7">
        <dgm:presLayoutVars>
          <dgm:chMax val="0"/>
          <dgm:chPref val="0"/>
          <dgm:bulletEnabled val="1"/>
        </dgm:presLayoutVars>
      </dgm:prSet>
      <dgm:spPr/>
      <dgm:t>
        <a:bodyPr/>
        <a:lstStyle/>
        <a:p>
          <a:endParaRPr lang="en-US"/>
        </a:p>
      </dgm:t>
    </dgm:pt>
    <dgm:pt modelId="{EFE10770-756F-495F-934C-3FAD442DFFF8}" type="pres">
      <dgm:prSet presAssocID="{7A1E265A-24CC-45EF-9771-E2D53CF933CE}" presName="Parent" presStyleLbl="revTx" presStyleIdx="1" presStyleCnt="7">
        <dgm:presLayoutVars>
          <dgm:chMax val="1"/>
          <dgm:chPref val="0"/>
          <dgm:bulletEnabled val="1"/>
        </dgm:presLayoutVars>
      </dgm:prSet>
      <dgm:spPr/>
      <dgm:t>
        <a:bodyPr/>
        <a:lstStyle/>
        <a:p>
          <a:endParaRPr lang="en-US"/>
        </a:p>
      </dgm:t>
    </dgm:pt>
    <dgm:pt modelId="{ABCB736E-C74C-4192-A0F4-9B136CB077F9}" type="pres">
      <dgm:prSet presAssocID="{252AAF8B-0A79-4FED-8C69-1B46E43EBB7C}" presName="sibTrans" presStyleCnt="0"/>
      <dgm:spPr/>
    </dgm:pt>
    <dgm:pt modelId="{08C65CDC-D4DF-42DC-91E7-087B0D41CB24}" type="pres">
      <dgm:prSet presAssocID="{D75ABB7A-5CB5-4E61-8B7B-9EEBE99673D6}" presName="composite" presStyleCnt="0">
        <dgm:presLayoutVars>
          <dgm:chMax val="1"/>
          <dgm:chPref val="1"/>
        </dgm:presLayoutVars>
      </dgm:prSet>
      <dgm:spPr/>
    </dgm:pt>
    <dgm:pt modelId="{88A68A52-8EFA-410B-AC9E-500C06297EC2}" type="pres">
      <dgm:prSet presAssocID="{D75ABB7A-5CB5-4E61-8B7B-9EEBE99673D6}" presName="Accent" presStyleLbl="trAlignAcc1" presStyleIdx="2" presStyleCnt="7">
        <dgm:presLayoutVars>
          <dgm:chMax val="0"/>
          <dgm:chPref val="0"/>
        </dgm:presLayoutVars>
      </dgm:prSet>
      <dgm:spPr/>
    </dgm:pt>
    <dgm:pt modelId="{C772E3E4-D450-462D-AD7D-B72F7D74847F}" type="pres">
      <dgm:prSet presAssocID="{D75ABB7A-5CB5-4E61-8B7B-9EEBE99673D6}" presName="Image" presStyleLbl="alignImgPlace1" presStyleIdx="2" presStyleCnt="7">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155FE46A-D5CC-417A-9B5E-8C3582DD8A57}" type="pres">
      <dgm:prSet presAssocID="{D75ABB7A-5CB5-4E61-8B7B-9EEBE99673D6}" presName="ChildComposite" presStyleCnt="0"/>
      <dgm:spPr/>
    </dgm:pt>
    <dgm:pt modelId="{FC6D5724-7D0A-464E-8C34-4E1A0E57F27B}" type="pres">
      <dgm:prSet presAssocID="{D75ABB7A-5CB5-4E61-8B7B-9EEBE99673D6}" presName="Child" presStyleLbl="node1" presStyleIdx="2" presStyleCnt="7">
        <dgm:presLayoutVars>
          <dgm:chMax val="0"/>
          <dgm:chPref val="0"/>
          <dgm:bulletEnabled val="1"/>
        </dgm:presLayoutVars>
      </dgm:prSet>
      <dgm:spPr/>
      <dgm:t>
        <a:bodyPr/>
        <a:lstStyle/>
        <a:p>
          <a:endParaRPr lang="en-US"/>
        </a:p>
      </dgm:t>
    </dgm:pt>
    <dgm:pt modelId="{67A2CEBB-74AE-4E03-90C0-EF78F281E022}" type="pres">
      <dgm:prSet presAssocID="{D75ABB7A-5CB5-4E61-8B7B-9EEBE99673D6}" presName="Parent" presStyleLbl="revTx" presStyleIdx="2" presStyleCnt="7">
        <dgm:presLayoutVars>
          <dgm:chMax val="1"/>
          <dgm:chPref val="0"/>
          <dgm:bulletEnabled val="1"/>
        </dgm:presLayoutVars>
      </dgm:prSet>
      <dgm:spPr/>
      <dgm:t>
        <a:bodyPr/>
        <a:lstStyle/>
        <a:p>
          <a:endParaRPr lang="en-US"/>
        </a:p>
      </dgm:t>
    </dgm:pt>
    <dgm:pt modelId="{C44BB740-587E-400C-B1C3-5B56E89A8814}" type="pres">
      <dgm:prSet presAssocID="{B038AEB2-EA57-4619-A9AB-D5D813E51780}" presName="sibTrans" presStyleCnt="0"/>
      <dgm:spPr/>
    </dgm:pt>
    <dgm:pt modelId="{62F497E7-2AC2-4E06-81C7-AC436CF9BDF7}" type="pres">
      <dgm:prSet presAssocID="{BC9F66AB-9D6B-4612-9654-329B72C0DD28}" presName="composite" presStyleCnt="0">
        <dgm:presLayoutVars>
          <dgm:chMax val="1"/>
          <dgm:chPref val="1"/>
        </dgm:presLayoutVars>
      </dgm:prSet>
      <dgm:spPr/>
    </dgm:pt>
    <dgm:pt modelId="{83B74672-EC5A-4A34-AC7B-FB2C584205AF}" type="pres">
      <dgm:prSet presAssocID="{BC9F66AB-9D6B-4612-9654-329B72C0DD28}" presName="Accent" presStyleLbl="trAlignAcc1" presStyleIdx="3" presStyleCnt="7">
        <dgm:presLayoutVars>
          <dgm:chMax val="0"/>
          <dgm:chPref val="0"/>
        </dgm:presLayoutVars>
      </dgm:prSet>
      <dgm:spPr/>
    </dgm:pt>
    <dgm:pt modelId="{E86A3C2B-8388-4488-9FE9-68C6313314CB}" type="pres">
      <dgm:prSet presAssocID="{BC9F66AB-9D6B-4612-9654-329B72C0DD28}" presName="Image" presStyleLbl="alignImgPlace1" presStyleIdx="3" presStyleCnt="7">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 modelId="{7FE2EBE4-668C-4437-A1B3-3E64FAEB0101}" type="pres">
      <dgm:prSet presAssocID="{BC9F66AB-9D6B-4612-9654-329B72C0DD28}" presName="ChildComposite" presStyleCnt="0"/>
      <dgm:spPr/>
    </dgm:pt>
    <dgm:pt modelId="{6A090F87-5870-43AD-8B34-51598486978A}" type="pres">
      <dgm:prSet presAssocID="{BC9F66AB-9D6B-4612-9654-329B72C0DD28}" presName="Child" presStyleLbl="node1" presStyleIdx="3" presStyleCnt="7">
        <dgm:presLayoutVars>
          <dgm:chMax val="0"/>
          <dgm:chPref val="0"/>
          <dgm:bulletEnabled val="1"/>
        </dgm:presLayoutVars>
      </dgm:prSet>
      <dgm:spPr/>
      <dgm:t>
        <a:bodyPr/>
        <a:lstStyle/>
        <a:p>
          <a:endParaRPr lang="en-US"/>
        </a:p>
      </dgm:t>
    </dgm:pt>
    <dgm:pt modelId="{332ABBDA-2CDC-47CE-A975-3F751CD3E904}" type="pres">
      <dgm:prSet presAssocID="{BC9F66AB-9D6B-4612-9654-329B72C0DD28}" presName="Parent" presStyleLbl="revTx" presStyleIdx="3" presStyleCnt="7">
        <dgm:presLayoutVars>
          <dgm:chMax val="1"/>
          <dgm:chPref val="0"/>
          <dgm:bulletEnabled val="1"/>
        </dgm:presLayoutVars>
      </dgm:prSet>
      <dgm:spPr/>
      <dgm:t>
        <a:bodyPr/>
        <a:lstStyle/>
        <a:p>
          <a:endParaRPr lang="en-US"/>
        </a:p>
      </dgm:t>
    </dgm:pt>
    <dgm:pt modelId="{45655B19-9B4D-429F-AA95-F406632F4E43}" type="pres">
      <dgm:prSet presAssocID="{6E790863-5A70-4812-B0F6-98387C933683}" presName="sibTrans" presStyleCnt="0"/>
      <dgm:spPr/>
    </dgm:pt>
    <dgm:pt modelId="{04127AA6-6067-4910-A9E8-6F341D908F27}" type="pres">
      <dgm:prSet presAssocID="{7936E9BC-7ABA-4D53-BF5E-69317DEB6DC0}" presName="composite" presStyleCnt="0">
        <dgm:presLayoutVars>
          <dgm:chMax val="1"/>
          <dgm:chPref val="1"/>
        </dgm:presLayoutVars>
      </dgm:prSet>
      <dgm:spPr/>
    </dgm:pt>
    <dgm:pt modelId="{134A4447-1AB5-467C-A0CC-D677608EB4A9}" type="pres">
      <dgm:prSet presAssocID="{7936E9BC-7ABA-4D53-BF5E-69317DEB6DC0}" presName="Accent" presStyleLbl="trAlignAcc1" presStyleIdx="4" presStyleCnt="7">
        <dgm:presLayoutVars>
          <dgm:chMax val="0"/>
          <dgm:chPref val="0"/>
        </dgm:presLayoutVars>
      </dgm:prSet>
      <dgm:spPr/>
    </dgm:pt>
    <dgm:pt modelId="{B276017E-4401-4369-BB79-53655BB10263}" type="pres">
      <dgm:prSet presAssocID="{7936E9BC-7ABA-4D53-BF5E-69317DEB6DC0}" presName="Image" presStyleLbl="alignImgPlace1" presStyleIdx="4" presStyleCnt="7">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28000" b="-28000"/>
          </a:stretch>
        </a:blipFill>
      </dgm:spPr>
    </dgm:pt>
    <dgm:pt modelId="{2B567DC9-4060-47E6-833D-EFFC24F7C5C4}" type="pres">
      <dgm:prSet presAssocID="{7936E9BC-7ABA-4D53-BF5E-69317DEB6DC0}" presName="ChildComposite" presStyleCnt="0"/>
      <dgm:spPr/>
    </dgm:pt>
    <dgm:pt modelId="{4A60CB16-5819-4CCC-A4BC-6DD1360E7508}" type="pres">
      <dgm:prSet presAssocID="{7936E9BC-7ABA-4D53-BF5E-69317DEB6DC0}" presName="Child" presStyleLbl="node1" presStyleIdx="4" presStyleCnt="7">
        <dgm:presLayoutVars>
          <dgm:chMax val="0"/>
          <dgm:chPref val="0"/>
          <dgm:bulletEnabled val="1"/>
        </dgm:presLayoutVars>
      </dgm:prSet>
      <dgm:spPr/>
      <dgm:t>
        <a:bodyPr/>
        <a:lstStyle/>
        <a:p>
          <a:endParaRPr lang="en-US"/>
        </a:p>
      </dgm:t>
    </dgm:pt>
    <dgm:pt modelId="{D3B2F6A1-910F-4004-AEA6-70480978B168}" type="pres">
      <dgm:prSet presAssocID="{7936E9BC-7ABA-4D53-BF5E-69317DEB6DC0}" presName="Parent" presStyleLbl="revTx" presStyleIdx="4" presStyleCnt="7">
        <dgm:presLayoutVars>
          <dgm:chMax val="1"/>
          <dgm:chPref val="0"/>
          <dgm:bulletEnabled val="1"/>
        </dgm:presLayoutVars>
      </dgm:prSet>
      <dgm:spPr/>
      <dgm:t>
        <a:bodyPr/>
        <a:lstStyle/>
        <a:p>
          <a:endParaRPr lang="en-US"/>
        </a:p>
      </dgm:t>
    </dgm:pt>
    <dgm:pt modelId="{16D4CD73-054A-403E-8143-4F3B709047FF}" type="pres">
      <dgm:prSet presAssocID="{95121F5A-7604-4E14-AFC0-177411B3FEA3}" presName="sibTrans" presStyleCnt="0"/>
      <dgm:spPr/>
    </dgm:pt>
    <dgm:pt modelId="{8E728A60-186D-40E9-950A-DD2CE5E9E533}" type="pres">
      <dgm:prSet presAssocID="{0C617997-4D45-4A82-A1FD-37CC2F0E81DA}" presName="composite" presStyleCnt="0">
        <dgm:presLayoutVars>
          <dgm:chMax val="1"/>
          <dgm:chPref val="1"/>
        </dgm:presLayoutVars>
      </dgm:prSet>
      <dgm:spPr/>
    </dgm:pt>
    <dgm:pt modelId="{613CFADA-92E5-4C43-B8A2-BB9D20AB1387}" type="pres">
      <dgm:prSet presAssocID="{0C617997-4D45-4A82-A1FD-37CC2F0E81DA}" presName="Accent" presStyleLbl="trAlignAcc1" presStyleIdx="5" presStyleCnt="7">
        <dgm:presLayoutVars>
          <dgm:chMax val="0"/>
          <dgm:chPref val="0"/>
        </dgm:presLayoutVars>
      </dgm:prSet>
      <dgm:spPr/>
    </dgm:pt>
    <dgm:pt modelId="{239ADCFE-9C00-4478-A622-53A88C11510D}" type="pres">
      <dgm:prSet presAssocID="{0C617997-4D45-4A82-A1FD-37CC2F0E81DA}" presName="Image" presStyleLbl="alignImgPlace1" presStyleIdx="5" presStyleCnt="7">
        <dgm:presLayoutVars>
          <dgm:chMax val="0"/>
          <dgm:chPref val="0"/>
        </dgm:presLayoutVars>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44000" b="-44000"/>
          </a:stretch>
        </a:blipFill>
      </dgm:spPr>
    </dgm:pt>
    <dgm:pt modelId="{5E7CDB6D-1E01-4CF9-9570-5C0A4A333587}" type="pres">
      <dgm:prSet presAssocID="{0C617997-4D45-4A82-A1FD-37CC2F0E81DA}" presName="ChildComposite" presStyleCnt="0"/>
      <dgm:spPr/>
    </dgm:pt>
    <dgm:pt modelId="{31183892-ECB6-4DF7-A058-66407FB4169C}" type="pres">
      <dgm:prSet presAssocID="{0C617997-4D45-4A82-A1FD-37CC2F0E81DA}" presName="Child" presStyleLbl="node1" presStyleIdx="5" presStyleCnt="7">
        <dgm:presLayoutVars>
          <dgm:chMax val="0"/>
          <dgm:chPref val="0"/>
          <dgm:bulletEnabled val="1"/>
        </dgm:presLayoutVars>
      </dgm:prSet>
      <dgm:spPr/>
      <dgm:t>
        <a:bodyPr/>
        <a:lstStyle/>
        <a:p>
          <a:endParaRPr lang="en-US"/>
        </a:p>
      </dgm:t>
    </dgm:pt>
    <dgm:pt modelId="{DEE12903-38A2-4D8E-A783-D9988F1BCA11}" type="pres">
      <dgm:prSet presAssocID="{0C617997-4D45-4A82-A1FD-37CC2F0E81DA}" presName="Parent" presStyleLbl="revTx" presStyleIdx="5" presStyleCnt="7">
        <dgm:presLayoutVars>
          <dgm:chMax val="1"/>
          <dgm:chPref val="0"/>
          <dgm:bulletEnabled val="1"/>
        </dgm:presLayoutVars>
      </dgm:prSet>
      <dgm:spPr/>
      <dgm:t>
        <a:bodyPr/>
        <a:lstStyle/>
        <a:p>
          <a:endParaRPr lang="en-US"/>
        </a:p>
      </dgm:t>
    </dgm:pt>
    <dgm:pt modelId="{101CCF80-899E-4AF6-AE58-C1CC7048E933}" type="pres">
      <dgm:prSet presAssocID="{CCA7D799-80E3-4FBA-B9FC-287BE74B35BD}" presName="sibTrans" presStyleCnt="0"/>
      <dgm:spPr/>
    </dgm:pt>
    <dgm:pt modelId="{C740EAD3-99E4-4517-B682-954EAB575248}" type="pres">
      <dgm:prSet presAssocID="{EAF5DCC4-3D54-43C7-87A9-A1A89BEF4E1A}" presName="composite" presStyleCnt="0">
        <dgm:presLayoutVars>
          <dgm:chMax val="1"/>
          <dgm:chPref val="1"/>
        </dgm:presLayoutVars>
      </dgm:prSet>
      <dgm:spPr/>
    </dgm:pt>
    <dgm:pt modelId="{1C8BEDD2-F417-4762-A42E-5E17ECE1CBCB}" type="pres">
      <dgm:prSet presAssocID="{EAF5DCC4-3D54-43C7-87A9-A1A89BEF4E1A}" presName="Accent" presStyleLbl="trAlignAcc1" presStyleIdx="6" presStyleCnt="7">
        <dgm:presLayoutVars>
          <dgm:chMax val="0"/>
          <dgm:chPref val="0"/>
        </dgm:presLayoutVars>
      </dgm:prSet>
      <dgm:spPr/>
    </dgm:pt>
    <dgm:pt modelId="{1D6338AF-1375-4F38-B858-75495A6EA42A}" type="pres">
      <dgm:prSet presAssocID="{EAF5DCC4-3D54-43C7-87A9-A1A89BEF4E1A}" presName="Image" presStyleLbl="alignImgPlace1" presStyleIdx="6" presStyleCnt="7">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22000" b="-22000"/>
          </a:stretch>
        </a:blipFill>
      </dgm:spPr>
    </dgm:pt>
    <dgm:pt modelId="{8F8A1867-B6DA-4924-AE25-D0137A89D2E9}" type="pres">
      <dgm:prSet presAssocID="{EAF5DCC4-3D54-43C7-87A9-A1A89BEF4E1A}" presName="ChildComposite" presStyleCnt="0"/>
      <dgm:spPr/>
    </dgm:pt>
    <dgm:pt modelId="{58BFC6A8-CEDC-4C08-82A4-135FFF857042}" type="pres">
      <dgm:prSet presAssocID="{EAF5DCC4-3D54-43C7-87A9-A1A89BEF4E1A}" presName="Child" presStyleLbl="node1" presStyleIdx="6" presStyleCnt="7">
        <dgm:presLayoutVars>
          <dgm:chMax val="0"/>
          <dgm:chPref val="0"/>
          <dgm:bulletEnabled val="1"/>
        </dgm:presLayoutVars>
      </dgm:prSet>
      <dgm:spPr/>
      <dgm:t>
        <a:bodyPr/>
        <a:lstStyle/>
        <a:p>
          <a:endParaRPr lang="en-US"/>
        </a:p>
      </dgm:t>
    </dgm:pt>
    <dgm:pt modelId="{964D0678-DF11-44F9-BA7A-1295244CEB70}" type="pres">
      <dgm:prSet presAssocID="{EAF5DCC4-3D54-43C7-87A9-A1A89BEF4E1A}" presName="Parent" presStyleLbl="revTx" presStyleIdx="6" presStyleCnt="7">
        <dgm:presLayoutVars>
          <dgm:chMax val="1"/>
          <dgm:chPref val="0"/>
          <dgm:bulletEnabled val="1"/>
        </dgm:presLayoutVars>
      </dgm:prSet>
      <dgm:spPr/>
      <dgm:t>
        <a:bodyPr/>
        <a:lstStyle/>
        <a:p>
          <a:endParaRPr lang="en-US"/>
        </a:p>
      </dgm:t>
    </dgm:pt>
  </dgm:ptLst>
  <dgm:cxnLst>
    <dgm:cxn modelId="{501C2A03-D12F-4AA8-9D12-DA226AF3682A}" srcId="{11FC29FD-8588-4CA1-84C8-ABDA307D94C5}" destId="{0C617997-4D45-4A82-A1FD-37CC2F0E81DA}" srcOrd="5" destOrd="0" parTransId="{8B7A9BF1-B62F-4E08-A070-9DE10FEB9663}" sibTransId="{CCA7D799-80E3-4FBA-B9FC-287BE74B35BD}"/>
    <dgm:cxn modelId="{B1142431-DF17-4D3A-8AF8-32D516547D97}" srcId="{7A1E265A-24CC-45EF-9771-E2D53CF933CE}" destId="{49094690-1A9A-4D7F-9CC0-1829354B2A0A}" srcOrd="0" destOrd="0" parTransId="{5F801E1C-96BD-4D5F-8C0D-6A8FC556C3A3}" sibTransId="{87617E19-277F-49EC-9CDD-B2B1CB2547D6}"/>
    <dgm:cxn modelId="{40852D35-DC91-46ED-8CEE-8A836F63A6A8}" type="presOf" srcId="{4A53B97C-5ED3-4DFE-8CEB-79133BC1CC4F}" destId="{FC6D5724-7D0A-464E-8C34-4E1A0E57F27B}" srcOrd="0" destOrd="0" presId="urn:microsoft.com/office/officeart/2008/layout/CaptionedPictures"/>
    <dgm:cxn modelId="{23C4626C-8505-4552-9DFF-560F9FD2D4AA}" type="presOf" srcId="{434E0C16-077D-4798-B6FB-92DBAE9E6FBA}" destId="{4A60CB16-5819-4CCC-A4BC-6DD1360E7508}" srcOrd="0" destOrd="0" presId="urn:microsoft.com/office/officeart/2008/layout/CaptionedPictures"/>
    <dgm:cxn modelId="{583E0DBA-6F21-47D0-8A6A-ECA91D6A6782}" srcId="{0C617997-4D45-4A82-A1FD-37CC2F0E81DA}" destId="{DAB094D2-D67E-49CE-81D2-E8C35E1FCBF9}" srcOrd="0" destOrd="0" parTransId="{B0088E3C-5F06-4A5F-9AC9-A52EC9B4BBCA}" sibTransId="{D562F7A9-AAD8-41EB-8017-AE28617387C6}"/>
    <dgm:cxn modelId="{1354B60A-161E-4C85-A7D0-D2FD6180EA00}" type="presOf" srcId="{7A1E265A-24CC-45EF-9771-E2D53CF933CE}" destId="{EFE10770-756F-495F-934C-3FAD442DFFF8}" srcOrd="0" destOrd="0" presId="urn:microsoft.com/office/officeart/2008/layout/CaptionedPictures"/>
    <dgm:cxn modelId="{73176E3A-2AE8-45F0-A989-F119332A1742}" type="presOf" srcId="{EA1064C1-69E0-40CB-B606-2ECA304502D0}" destId="{58BFC6A8-CEDC-4C08-82A4-135FFF857042}" srcOrd="0" destOrd="0" presId="urn:microsoft.com/office/officeart/2008/layout/CaptionedPictures"/>
    <dgm:cxn modelId="{26BA787B-6979-4B4D-A194-0E3E69FB515C}" srcId="{BC9F66AB-9D6B-4612-9654-329B72C0DD28}" destId="{99FA93A8-5D99-4267-AEFF-79D5E266B2D0}" srcOrd="0" destOrd="0" parTransId="{15D95A1E-257A-4BCF-B9FE-4AFE52D9DE87}" sibTransId="{38858910-C0B1-4080-ACE6-B772C9E84C01}"/>
    <dgm:cxn modelId="{F768BC93-472B-4389-A515-17EC87BEBB7B}" type="presOf" srcId="{7936E9BC-7ABA-4D53-BF5E-69317DEB6DC0}" destId="{D3B2F6A1-910F-4004-AEA6-70480978B168}" srcOrd="0" destOrd="0" presId="urn:microsoft.com/office/officeart/2008/layout/CaptionedPictures"/>
    <dgm:cxn modelId="{8FF8A659-514A-4CE5-A904-C058F5C46668}" srcId="{11FC29FD-8588-4CA1-84C8-ABDA307D94C5}" destId="{F5D2165B-B31F-4E04-9147-25BCFA5EF9E7}" srcOrd="0" destOrd="0" parTransId="{C2B89487-6721-443D-AB08-443C576044B4}" sibTransId="{9B2C3764-BD55-40F0-B215-4513193F4567}"/>
    <dgm:cxn modelId="{5493D83D-E6D6-467E-B21E-AC7E236FDDE1}" srcId="{D75ABB7A-5CB5-4E61-8B7B-9EEBE99673D6}" destId="{4A53B97C-5ED3-4DFE-8CEB-79133BC1CC4F}" srcOrd="0" destOrd="0" parTransId="{BF06E0CB-05F1-404C-85A3-62605BCF4C15}" sibTransId="{F8A2B244-48D2-4576-9F48-54D318228F58}"/>
    <dgm:cxn modelId="{9C0EF9BE-EE8C-4707-A0C9-632CD51A6F2D}" type="presOf" srcId="{0C617997-4D45-4A82-A1FD-37CC2F0E81DA}" destId="{DEE12903-38A2-4D8E-A783-D9988F1BCA11}" srcOrd="0" destOrd="0" presId="urn:microsoft.com/office/officeart/2008/layout/CaptionedPictures"/>
    <dgm:cxn modelId="{13862643-FE64-4C73-A042-986CAD5BA558}" srcId="{11FC29FD-8588-4CA1-84C8-ABDA307D94C5}" destId="{EAF5DCC4-3D54-43C7-87A9-A1A89BEF4E1A}" srcOrd="6" destOrd="0" parTransId="{2091EE50-D369-48EB-913F-9C614891288B}" sibTransId="{232F9046-44C3-41D7-B89C-BCE772EDA42B}"/>
    <dgm:cxn modelId="{3859FF10-1770-4CD3-AC1A-AF638F243716}" srcId="{11FC29FD-8588-4CA1-84C8-ABDA307D94C5}" destId="{7A1E265A-24CC-45EF-9771-E2D53CF933CE}" srcOrd="1" destOrd="0" parTransId="{822AEB21-E228-4AA4-BB3C-1A7086928DEB}" sibTransId="{252AAF8B-0A79-4FED-8C69-1B46E43EBB7C}"/>
    <dgm:cxn modelId="{A223E784-F92C-4A80-9EB8-1DD3651A202B}" srcId="{7936E9BC-7ABA-4D53-BF5E-69317DEB6DC0}" destId="{434E0C16-077D-4798-B6FB-92DBAE9E6FBA}" srcOrd="0" destOrd="0" parTransId="{45F98EE0-CA7D-43C6-9B31-A292144CBE30}" sibTransId="{013EAE42-48C0-4CE9-98D0-28FE6AFDD6DC}"/>
    <dgm:cxn modelId="{68B92E57-618E-4B3A-8915-76AA8417FEFB}" type="presOf" srcId="{F5D2165B-B31F-4E04-9147-25BCFA5EF9E7}" destId="{B9C36E8E-3568-4C00-BF5D-5A804423789C}" srcOrd="0" destOrd="0" presId="urn:microsoft.com/office/officeart/2008/layout/CaptionedPictures"/>
    <dgm:cxn modelId="{D1FB25E4-7253-422C-B200-12137D681865}" type="presOf" srcId="{BF4A443E-39F3-4D18-BF8C-CD7B8D0887D7}" destId="{E72FEDEC-2387-43A6-9DA0-4129BFDB8C81}" srcOrd="0" destOrd="0" presId="urn:microsoft.com/office/officeart/2008/layout/CaptionedPictures"/>
    <dgm:cxn modelId="{1B76E8E0-A83E-41E2-A569-DE2E9AC461F4}" type="presOf" srcId="{DAB094D2-D67E-49CE-81D2-E8C35E1FCBF9}" destId="{31183892-ECB6-4DF7-A058-66407FB4169C}" srcOrd="0" destOrd="0" presId="urn:microsoft.com/office/officeart/2008/layout/CaptionedPictures"/>
    <dgm:cxn modelId="{97CB6302-F106-465A-A43C-5B9AD072D9D1}" type="presOf" srcId="{EAF5DCC4-3D54-43C7-87A9-A1A89BEF4E1A}" destId="{964D0678-DF11-44F9-BA7A-1295244CEB70}" srcOrd="0" destOrd="0" presId="urn:microsoft.com/office/officeart/2008/layout/CaptionedPictures"/>
    <dgm:cxn modelId="{9B63901D-A967-428B-8AA3-404572CB0E1B}" type="presOf" srcId="{49094690-1A9A-4D7F-9CC0-1829354B2A0A}" destId="{4E6F423A-FE37-41BB-AB8D-7B2F93367F4C}" srcOrd="0" destOrd="0" presId="urn:microsoft.com/office/officeart/2008/layout/CaptionedPictures"/>
    <dgm:cxn modelId="{679D307B-0CD4-4EF5-A232-53E874D5C974}" srcId="{11FC29FD-8588-4CA1-84C8-ABDA307D94C5}" destId="{BC9F66AB-9D6B-4612-9654-329B72C0DD28}" srcOrd="3" destOrd="0" parTransId="{CB3D8E27-B3F1-47D1-9649-C8E5EAE17897}" sibTransId="{6E790863-5A70-4812-B0F6-98387C933683}"/>
    <dgm:cxn modelId="{7E3EFBEE-E2E0-43E9-B29E-1BDD8AA6288B}" srcId="{F5D2165B-B31F-4E04-9147-25BCFA5EF9E7}" destId="{BF4A443E-39F3-4D18-BF8C-CD7B8D0887D7}" srcOrd="0" destOrd="0" parTransId="{5DD306F6-3699-4724-8A4B-3BEC423A0902}" sibTransId="{C4B6F844-4ACE-4973-9B82-82E9CEDCF6C5}"/>
    <dgm:cxn modelId="{898D5CBA-864A-4714-9DD4-F54DB2383E57}" type="presOf" srcId="{11FC29FD-8588-4CA1-84C8-ABDA307D94C5}" destId="{D56EBF59-0EB7-4C42-8736-F037BE2F824F}" srcOrd="0" destOrd="0" presId="urn:microsoft.com/office/officeart/2008/layout/CaptionedPictures"/>
    <dgm:cxn modelId="{6F9AE23B-E3FA-45B5-BF10-2F9827F5762F}" srcId="{11FC29FD-8588-4CA1-84C8-ABDA307D94C5}" destId="{D75ABB7A-5CB5-4E61-8B7B-9EEBE99673D6}" srcOrd="2" destOrd="0" parTransId="{A3B6E617-AD38-4692-AFB9-FBBA979D9040}" sibTransId="{B038AEB2-EA57-4619-A9AB-D5D813E51780}"/>
    <dgm:cxn modelId="{4301439A-8308-450D-8476-EFF34B302F11}" type="presOf" srcId="{99FA93A8-5D99-4267-AEFF-79D5E266B2D0}" destId="{6A090F87-5870-43AD-8B34-51598486978A}" srcOrd="0" destOrd="0" presId="urn:microsoft.com/office/officeart/2008/layout/CaptionedPictures"/>
    <dgm:cxn modelId="{D5AD3AFB-A4D2-47DC-951E-8F7D36E325FA}" type="presOf" srcId="{D75ABB7A-5CB5-4E61-8B7B-9EEBE99673D6}" destId="{67A2CEBB-74AE-4E03-90C0-EF78F281E022}" srcOrd="0" destOrd="0" presId="urn:microsoft.com/office/officeart/2008/layout/CaptionedPictures"/>
    <dgm:cxn modelId="{6306B220-FCB9-4DBE-9531-C9A5474C27C6}" srcId="{EAF5DCC4-3D54-43C7-87A9-A1A89BEF4E1A}" destId="{EA1064C1-69E0-40CB-B606-2ECA304502D0}" srcOrd="0" destOrd="0" parTransId="{959FC557-2821-48BF-B427-45BAD48443E5}" sibTransId="{13289C0A-09A7-4520-AF26-16E8C7B0AC40}"/>
    <dgm:cxn modelId="{AB6DA0BB-07FD-4396-BD0F-BA826643E4B6}" srcId="{11FC29FD-8588-4CA1-84C8-ABDA307D94C5}" destId="{7936E9BC-7ABA-4D53-BF5E-69317DEB6DC0}" srcOrd="4" destOrd="0" parTransId="{62BF26B5-45DD-495B-858E-74B449CCF7C4}" sibTransId="{95121F5A-7604-4E14-AFC0-177411B3FEA3}"/>
    <dgm:cxn modelId="{49A1AACF-FD7C-4D1C-861B-131891F54689}" type="presOf" srcId="{BC9F66AB-9D6B-4612-9654-329B72C0DD28}" destId="{332ABBDA-2CDC-47CE-A975-3F751CD3E904}" srcOrd="0" destOrd="0" presId="urn:microsoft.com/office/officeart/2008/layout/CaptionedPictures"/>
    <dgm:cxn modelId="{874BF872-F08E-4DAC-97BF-1943257E1A5D}" type="presParOf" srcId="{D56EBF59-0EB7-4C42-8736-F037BE2F824F}" destId="{33281B0A-E1E1-4659-BD26-A63F0AE3180D}" srcOrd="0" destOrd="0" presId="urn:microsoft.com/office/officeart/2008/layout/CaptionedPictures"/>
    <dgm:cxn modelId="{41EA7D64-3CDC-4199-94A0-6856F463666B}" type="presParOf" srcId="{33281B0A-E1E1-4659-BD26-A63F0AE3180D}" destId="{F1E5521B-C756-4123-BA0E-0CA086199B82}" srcOrd="0" destOrd="0" presId="urn:microsoft.com/office/officeart/2008/layout/CaptionedPictures"/>
    <dgm:cxn modelId="{A5D56A1B-E614-4AAE-B0C1-93EB013DB589}" type="presParOf" srcId="{33281B0A-E1E1-4659-BD26-A63F0AE3180D}" destId="{1C7DE6CC-8A10-490E-AA0F-327643B4B9EC}" srcOrd="1" destOrd="0" presId="urn:microsoft.com/office/officeart/2008/layout/CaptionedPictures"/>
    <dgm:cxn modelId="{329403BE-C0A0-4908-BBD3-8035A138EE3B}" type="presParOf" srcId="{33281B0A-E1E1-4659-BD26-A63F0AE3180D}" destId="{F5310BE7-371A-4173-AD0D-0446843DFD56}" srcOrd="2" destOrd="0" presId="urn:microsoft.com/office/officeart/2008/layout/CaptionedPictures"/>
    <dgm:cxn modelId="{5E43D6EB-B218-47EE-B7C8-CAA5300A7FAF}" type="presParOf" srcId="{F5310BE7-371A-4173-AD0D-0446843DFD56}" destId="{E72FEDEC-2387-43A6-9DA0-4129BFDB8C81}" srcOrd="0" destOrd="0" presId="urn:microsoft.com/office/officeart/2008/layout/CaptionedPictures"/>
    <dgm:cxn modelId="{DB75C707-553D-4E9D-9C2E-208787994B46}" type="presParOf" srcId="{F5310BE7-371A-4173-AD0D-0446843DFD56}" destId="{B9C36E8E-3568-4C00-BF5D-5A804423789C}" srcOrd="1" destOrd="0" presId="urn:microsoft.com/office/officeart/2008/layout/CaptionedPictures"/>
    <dgm:cxn modelId="{DD410A0A-A2C2-42C0-A631-4B33AF3FBA89}" type="presParOf" srcId="{D56EBF59-0EB7-4C42-8736-F037BE2F824F}" destId="{12AC07F2-0F34-463B-972F-464F98939C81}" srcOrd="1" destOrd="0" presId="urn:microsoft.com/office/officeart/2008/layout/CaptionedPictures"/>
    <dgm:cxn modelId="{531838DB-D5C1-4BD6-AED6-90B9F753A423}" type="presParOf" srcId="{D56EBF59-0EB7-4C42-8736-F037BE2F824F}" destId="{53300B8B-843B-45D1-B13F-A2E4F0D7593B}" srcOrd="2" destOrd="0" presId="urn:microsoft.com/office/officeart/2008/layout/CaptionedPictures"/>
    <dgm:cxn modelId="{6B0469C6-FF73-4415-ABB6-B33FCE3D359B}" type="presParOf" srcId="{53300B8B-843B-45D1-B13F-A2E4F0D7593B}" destId="{CB1F935A-4901-41F2-9FA5-79BC6F295700}" srcOrd="0" destOrd="0" presId="urn:microsoft.com/office/officeart/2008/layout/CaptionedPictures"/>
    <dgm:cxn modelId="{FCF7F009-AB27-4541-9DF7-D27C08D43925}" type="presParOf" srcId="{53300B8B-843B-45D1-B13F-A2E4F0D7593B}" destId="{9F52FABE-4284-4A6B-A1ED-DA8335A6A85F}" srcOrd="1" destOrd="0" presId="urn:microsoft.com/office/officeart/2008/layout/CaptionedPictures"/>
    <dgm:cxn modelId="{37881946-79F9-43A6-A7BE-E3F395E98631}" type="presParOf" srcId="{53300B8B-843B-45D1-B13F-A2E4F0D7593B}" destId="{C41EDAC0-7519-43AB-ADF2-DBD8F7E6582C}" srcOrd="2" destOrd="0" presId="urn:microsoft.com/office/officeart/2008/layout/CaptionedPictures"/>
    <dgm:cxn modelId="{1C748C52-2F37-4C64-93EA-F67B4AE570B3}" type="presParOf" srcId="{C41EDAC0-7519-43AB-ADF2-DBD8F7E6582C}" destId="{4E6F423A-FE37-41BB-AB8D-7B2F93367F4C}" srcOrd="0" destOrd="0" presId="urn:microsoft.com/office/officeart/2008/layout/CaptionedPictures"/>
    <dgm:cxn modelId="{AA8CF9DA-BA58-4F76-9E44-1A225DB3C092}" type="presParOf" srcId="{C41EDAC0-7519-43AB-ADF2-DBD8F7E6582C}" destId="{EFE10770-756F-495F-934C-3FAD442DFFF8}" srcOrd="1" destOrd="0" presId="urn:microsoft.com/office/officeart/2008/layout/CaptionedPictures"/>
    <dgm:cxn modelId="{23376274-0038-425F-9017-E8D832822DA4}" type="presParOf" srcId="{D56EBF59-0EB7-4C42-8736-F037BE2F824F}" destId="{ABCB736E-C74C-4192-A0F4-9B136CB077F9}" srcOrd="3" destOrd="0" presId="urn:microsoft.com/office/officeart/2008/layout/CaptionedPictures"/>
    <dgm:cxn modelId="{F422F408-5F17-451E-A74E-6C5665462987}" type="presParOf" srcId="{D56EBF59-0EB7-4C42-8736-F037BE2F824F}" destId="{08C65CDC-D4DF-42DC-91E7-087B0D41CB24}" srcOrd="4" destOrd="0" presId="urn:microsoft.com/office/officeart/2008/layout/CaptionedPictures"/>
    <dgm:cxn modelId="{DBE7D212-90DD-4386-A1D1-EA66834C9C21}" type="presParOf" srcId="{08C65CDC-D4DF-42DC-91E7-087B0D41CB24}" destId="{88A68A52-8EFA-410B-AC9E-500C06297EC2}" srcOrd="0" destOrd="0" presId="urn:microsoft.com/office/officeart/2008/layout/CaptionedPictures"/>
    <dgm:cxn modelId="{EDF54A3C-85DF-4F9B-873A-5B9A1A8EC5B5}" type="presParOf" srcId="{08C65CDC-D4DF-42DC-91E7-087B0D41CB24}" destId="{C772E3E4-D450-462D-AD7D-B72F7D74847F}" srcOrd="1" destOrd="0" presId="urn:microsoft.com/office/officeart/2008/layout/CaptionedPictures"/>
    <dgm:cxn modelId="{ADF0ADC5-9C5D-4F8C-9319-3E003D917D79}" type="presParOf" srcId="{08C65CDC-D4DF-42DC-91E7-087B0D41CB24}" destId="{155FE46A-D5CC-417A-9B5E-8C3582DD8A57}" srcOrd="2" destOrd="0" presId="urn:microsoft.com/office/officeart/2008/layout/CaptionedPictures"/>
    <dgm:cxn modelId="{5911EFCB-4705-4DAE-81C0-6C8A023F3A7E}" type="presParOf" srcId="{155FE46A-D5CC-417A-9B5E-8C3582DD8A57}" destId="{FC6D5724-7D0A-464E-8C34-4E1A0E57F27B}" srcOrd="0" destOrd="0" presId="urn:microsoft.com/office/officeart/2008/layout/CaptionedPictures"/>
    <dgm:cxn modelId="{DA3F5CEC-6BE3-478A-B57C-128923757221}" type="presParOf" srcId="{155FE46A-D5CC-417A-9B5E-8C3582DD8A57}" destId="{67A2CEBB-74AE-4E03-90C0-EF78F281E022}" srcOrd="1" destOrd="0" presId="urn:microsoft.com/office/officeart/2008/layout/CaptionedPictures"/>
    <dgm:cxn modelId="{B47BB37D-BD2A-4E67-8608-A157986F21F4}" type="presParOf" srcId="{D56EBF59-0EB7-4C42-8736-F037BE2F824F}" destId="{C44BB740-587E-400C-B1C3-5B56E89A8814}" srcOrd="5" destOrd="0" presId="urn:microsoft.com/office/officeart/2008/layout/CaptionedPictures"/>
    <dgm:cxn modelId="{4138E282-64F8-444F-B383-806DC67EB66B}" type="presParOf" srcId="{D56EBF59-0EB7-4C42-8736-F037BE2F824F}" destId="{62F497E7-2AC2-4E06-81C7-AC436CF9BDF7}" srcOrd="6" destOrd="0" presId="urn:microsoft.com/office/officeart/2008/layout/CaptionedPictures"/>
    <dgm:cxn modelId="{F3AB013B-36B6-47EC-A4C6-C7E1737FA1D7}" type="presParOf" srcId="{62F497E7-2AC2-4E06-81C7-AC436CF9BDF7}" destId="{83B74672-EC5A-4A34-AC7B-FB2C584205AF}" srcOrd="0" destOrd="0" presId="urn:microsoft.com/office/officeart/2008/layout/CaptionedPictures"/>
    <dgm:cxn modelId="{7720E216-F3F0-49FA-B6CA-F3331389EEEC}" type="presParOf" srcId="{62F497E7-2AC2-4E06-81C7-AC436CF9BDF7}" destId="{E86A3C2B-8388-4488-9FE9-68C6313314CB}" srcOrd="1" destOrd="0" presId="urn:microsoft.com/office/officeart/2008/layout/CaptionedPictures"/>
    <dgm:cxn modelId="{24ADDA8B-C13E-4D53-9465-C7F39D491390}" type="presParOf" srcId="{62F497E7-2AC2-4E06-81C7-AC436CF9BDF7}" destId="{7FE2EBE4-668C-4437-A1B3-3E64FAEB0101}" srcOrd="2" destOrd="0" presId="urn:microsoft.com/office/officeart/2008/layout/CaptionedPictures"/>
    <dgm:cxn modelId="{E749688A-A66B-4336-89C5-4F6717D20EE0}" type="presParOf" srcId="{7FE2EBE4-668C-4437-A1B3-3E64FAEB0101}" destId="{6A090F87-5870-43AD-8B34-51598486978A}" srcOrd="0" destOrd="0" presId="urn:microsoft.com/office/officeart/2008/layout/CaptionedPictures"/>
    <dgm:cxn modelId="{27083F49-F2AB-4E77-8AEB-AC240B269249}" type="presParOf" srcId="{7FE2EBE4-668C-4437-A1B3-3E64FAEB0101}" destId="{332ABBDA-2CDC-47CE-A975-3F751CD3E904}" srcOrd="1" destOrd="0" presId="urn:microsoft.com/office/officeart/2008/layout/CaptionedPictures"/>
    <dgm:cxn modelId="{45795225-2167-44FE-9141-86C2823D7FB3}" type="presParOf" srcId="{D56EBF59-0EB7-4C42-8736-F037BE2F824F}" destId="{45655B19-9B4D-429F-AA95-F406632F4E43}" srcOrd="7" destOrd="0" presId="urn:microsoft.com/office/officeart/2008/layout/CaptionedPictures"/>
    <dgm:cxn modelId="{3B1D3C26-DB06-4272-98D4-996DB5BD8AC7}" type="presParOf" srcId="{D56EBF59-0EB7-4C42-8736-F037BE2F824F}" destId="{04127AA6-6067-4910-A9E8-6F341D908F27}" srcOrd="8" destOrd="0" presId="urn:microsoft.com/office/officeart/2008/layout/CaptionedPictures"/>
    <dgm:cxn modelId="{1834E787-330B-41E3-BAA8-E28ED8A51782}" type="presParOf" srcId="{04127AA6-6067-4910-A9E8-6F341D908F27}" destId="{134A4447-1AB5-467C-A0CC-D677608EB4A9}" srcOrd="0" destOrd="0" presId="urn:microsoft.com/office/officeart/2008/layout/CaptionedPictures"/>
    <dgm:cxn modelId="{FFC15175-6557-4C18-9F57-ABFE8255635F}" type="presParOf" srcId="{04127AA6-6067-4910-A9E8-6F341D908F27}" destId="{B276017E-4401-4369-BB79-53655BB10263}" srcOrd="1" destOrd="0" presId="urn:microsoft.com/office/officeart/2008/layout/CaptionedPictures"/>
    <dgm:cxn modelId="{9BA096A1-98E9-49F7-A441-7DBCE11BEB54}" type="presParOf" srcId="{04127AA6-6067-4910-A9E8-6F341D908F27}" destId="{2B567DC9-4060-47E6-833D-EFFC24F7C5C4}" srcOrd="2" destOrd="0" presId="urn:microsoft.com/office/officeart/2008/layout/CaptionedPictures"/>
    <dgm:cxn modelId="{177A9692-49D2-4065-AFE0-7320EFC01DF5}" type="presParOf" srcId="{2B567DC9-4060-47E6-833D-EFFC24F7C5C4}" destId="{4A60CB16-5819-4CCC-A4BC-6DD1360E7508}" srcOrd="0" destOrd="0" presId="urn:microsoft.com/office/officeart/2008/layout/CaptionedPictures"/>
    <dgm:cxn modelId="{EBCCB6BB-D9CA-42FC-88D9-DCF8DC4BC2F0}" type="presParOf" srcId="{2B567DC9-4060-47E6-833D-EFFC24F7C5C4}" destId="{D3B2F6A1-910F-4004-AEA6-70480978B168}" srcOrd="1" destOrd="0" presId="urn:microsoft.com/office/officeart/2008/layout/CaptionedPictures"/>
    <dgm:cxn modelId="{B725B0DB-CB1D-42FA-93E7-8ADE52982CBD}" type="presParOf" srcId="{D56EBF59-0EB7-4C42-8736-F037BE2F824F}" destId="{16D4CD73-054A-403E-8143-4F3B709047FF}" srcOrd="9" destOrd="0" presId="urn:microsoft.com/office/officeart/2008/layout/CaptionedPictures"/>
    <dgm:cxn modelId="{CE6222D7-1FA1-40A0-949C-54949EDEE5BD}" type="presParOf" srcId="{D56EBF59-0EB7-4C42-8736-F037BE2F824F}" destId="{8E728A60-186D-40E9-950A-DD2CE5E9E533}" srcOrd="10" destOrd="0" presId="urn:microsoft.com/office/officeart/2008/layout/CaptionedPictures"/>
    <dgm:cxn modelId="{3B4F0EF7-0BC2-4AA1-B631-35F9ADC5EE81}" type="presParOf" srcId="{8E728A60-186D-40E9-950A-DD2CE5E9E533}" destId="{613CFADA-92E5-4C43-B8A2-BB9D20AB1387}" srcOrd="0" destOrd="0" presId="urn:microsoft.com/office/officeart/2008/layout/CaptionedPictures"/>
    <dgm:cxn modelId="{F7BAC3BC-B452-4F0B-B562-BF2C9A890ECD}" type="presParOf" srcId="{8E728A60-186D-40E9-950A-DD2CE5E9E533}" destId="{239ADCFE-9C00-4478-A622-53A88C11510D}" srcOrd="1" destOrd="0" presId="urn:microsoft.com/office/officeart/2008/layout/CaptionedPictures"/>
    <dgm:cxn modelId="{4A9E4413-6C22-487D-B07B-523D565894CE}" type="presParOf" srcId="{8E728A60-186D-40E9-950A-DD2CE5E9E533}" destId="{5E7CDB6D-1E01-4CF9-9570-5C0A4A333587}" srcOrd="2" destOrd="0" presId="urn:microsoft.com/office/officeart/2008/layout/CaptionedPictures"/>
    <dgm:cxn modelId="{01E64486-60F0-49D8-BB1B-2D22FB743019}" type="presParOf" srcId="{5E7CDB6D-1E01-4CF9-9570-5C0A4A333587}" destId="{31183892-ECB6-4DF7-A058-66407FB4169C}" srcOrd="0" destOrd="0" presId="urn:microsoft.com/office/officeart/2008/layout/CaptionedPictures"/>
    <dgm:cxn modelId="{A30C2909-FCC7-46E2-876A-9B00B58BB28B}" type="presParOf" srcId="{5E7CDB6D-1E01-4CF9-9570-5C0A4A333587}" destId="{DEE12903-38A2-4D8E-A783-D9988F1BCA11}" srcOrd="1" destOrd="0" presId="urn:microsoft.com/office/officeart/2008/layout/CaptionedPictures"/>
    <dgm:cxn modelId="{5A1D67E4-3E83-4EAA-B1FA-816D01D3B30E}" type="presParOf" srcId="{D56EBF59-0EB7-4C42-8736-F037BE2F824F}" destId="{101CCF80-899E-4AF6-AE58-C1CC7048E933}" srcOrd="11" destOrd="0" presId="urn:microsoft.com/office/officeart/2008/layout/CaptionedPictures"/>
    <dgm:cxn modelId="{DA07B358-D4CE-4045-89F8-79EC53B930E9}" type="presParOf" srcId="{D56EBF59-0EB7-4C42-8736-F037BE2F824F}" destId="{C740EAD3-99E4-4517-B682-954EAB575248}" srcOrd="12" destOrd="0" presId="urn:microsoft.com/office/officeart/2008/layout/CaptionedPictures"/>
    <dgm:cxn modelId="{407826F6-BCD5-48C3-9952-977B209F26C2}" type="presParOf" srcId="{C740EAD3-99E4-4517-B682-954EAB575248}" destId="{1C8BEDD2-F417-4762-A42E-5E17ECE1CBCB}" srcOrd="0" destOrd="0" presId="urn:microsoft.com/office/officeart/2008/layout/CaptionedPictures"/>
    <dgm:cxn modelId="{20EFBCB6-E976-44FF-935B-BE63237FD73A}" type="presParOf" srcId="{C740EAD3-99E4-4517-B682-954EAB575248}" destId="{1D6338AF-1375-4F38-B858-75495A6EA42A}" srcOrd="1" destOrd="0" presId="urn:microsoft.com/office/officeart/2008/layout/CaptionedPictures"/>
    <dgm:cxn modelId="{BF549B5E-77F5-449B-83D6-E0800A114A55}" type="presParOf" srcId="{C740EAD3-99E4-4517-B682-954EAB575248}" destId="{8F8A1867-B6DA-4924-AE25-D0137A89D2E9}" srcOrd="2" destOrd="0" presId="urn:microsoft.com/office/officeart/2008/layout/CaptionedPictures"/>
    <dgm:cxn modelId="{51ED082D-7883-475E-BDC1-44AB67725B4D}" type="presParOf" srcId="{8F8A1867-B6DA-4924-AE25-D0137A89D2E9}" destId="{58BFC6A8-CEDC-4C08-82A4-135FFF857042}" srcOrd="0" destOrd="0" presId="urn:microsoft.com/office/officeart/2008/layout/CaptionedPictures"/>
    <dgm:cxn modelId="{647CDC41-6A5C-4CCB-AAB3-CE39E0F8BEA1}" type="presParOf" srcId="{8F8A1867-B6DA-4924-AE25-D0137A89D2E9}" destId="{964D0678-DF11-44F9-BA7A-1295244CEB70}"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DDD45-E5C2-46AE-A35C-35318EE37FBA}">
      <dsp:nvSpPr>
        <dsp:cNvPr id="0" name=""/>
        <dsp:cNvSpPr/>
      </dsp:nvSpPr>
      <dsp:spPr>
        <a:xfrm>
          <a:off x="1997306" y="0"/>
          <a:ext cx="1974364" cy="1757005"/>
        </a:xfrm>
        <a:prstGeom prst="trapezoid">
          <a:avLst>
            <a:gd name="adj" fmla="val 56185"/>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997306" y="0"/>
        <a:ext cx="1974364" cy="1757005"/>
      </dsp:txXfrm>
    </dsp:sp>
    <dsp:sp modelId="{D9F7C062-1563-42D6-A260-7388C4AEC7C4}">
      <dsp:nvSpPr>
        <dsp:cNvPr id="0" name=""/>
        <dsp:cNvSpPr/>
      </dsp:nvSpPr>
      <dsp:spPr>
        <a:xfrm>
          <a:off x="1002937" y="1757005"/>
          <a:ext cx="3948728" cy="1757005"/>
        </a:xfrm>
        <a:prstGeom prst="trapezoid">
          <a:avLst>
            <a:gd name="adj" fmla="val 56185"/>
          </a:avLst>
        </a:prstGeom>
        <a:solidFill>
          <a:srgbClr val="EB7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693965" y="1757005"/>
        <a:ext cx="2566673" cy="1757005"/>
      </dsp:txXfrm>
    </dsp:sp>
    <dsp:sp modelId="{63746DF5-2E2C-4E2F-9241-2A0E546B91BF}">
      <dsp:nvSpPr>
        <dsp:cNvPr id="0" name=""/>
        <dsp:cNvSpPr/>
      </dsp:nvSpPr>
      <dsp:spPr>
        <a:xfrm>
          <a:off x="0" y="3514010"/>
          <a:ext cx="5923093" cy="1757005"/>
        </a:xfrm>
        <a:prstGeom prst="trapezoid">
          <a:avLst>
            <a:gd name="adj" fmla="val 56185"/>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036541" y="3514010"/>
        <a:ext cx="3850010" cy="1757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5521B-C756-4123-BA0E-0CA086199B82}">
      <dsp:nvSpPr>
        <dsp:cNvPr id="0" name=""/>
        <dsp:cNvSpPr/>
      </dsp:nvSpPr>
      <dsp:spPr>
        <a:xfrm>
          <a:off x="4694" y="510850"/>
          <a:ext cx="1791953" cy="2108180"/>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7DE6CC-8A10-490E-AA0F-327643B4B9EC}">
      <dsp:nvSpPr>
        <dsp:cNvPr id="0" name=""/>
        <dsp:cNvSpPr/>
      </dsp:nvSpPr>
      <dsp:spPr>
        <a:xfrm>
          <a:off x="94292" y="595177"/>
          <a:ext cx="1612757" cy="13703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FEDEC-2387-43A6-9DA0-4129BFDB8C81}">
      <dsp:nvSpPr>
        <dsp:cNvPr id="0" name=""/>
        <dsp:cNvSpPr/>
      </dsp:nvSpPr>
      <dsp:spPr>
        <a:xfrm>
          <a:off x="94292" y="2176329"/>
          <a:ext cx="1612757" cy="3583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Senior Director, Global Targeted Audience Marketing</a:t>
          </a:r>
          <a:endParaRPr lang="en-US" sz="900" kern="1200" dirty="0"/>
        </a:p>
      </dsp:txBody>
      <dsp:txXfrm>
        <a:off x="94292" y="2176329"/>
        <a:ext cx="1612757" cy="358373"/>
      </dsp:txXfrm>
    </dsp:sp>
    <dsp:sp modelId="{B9C36E8E-3568-4C00-BF5D-5A804423789C}">
      <dsp:nvSpPr>
        <dsp:cNvPr id="0" name=""/>
        <dsp:cNvSpPr/>
      </dsp:nvSpPr>
      <dsp:spPr>
        <a:xfrm>
          <a:off x="94292" y="1965494"/>
          <a:ext cx="1612757" cy="21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Denise Kamstra</a:t>
          </a:r>
        </a:p>
      </dsp:txBody>
      <dsp:txXfrm>
        <a:off x="94292" y="1965494"/>
        <a:ext cx="1612757" cy="210834"/>
      </dsp:txXfrm>
    </dsp:sp>
    <dsp:sp modelId="{CB1F935A-4901-41F2-9FA5-79BC6F295700}">
      <dsp:nvSpPr>
        <dsp:cNvPr id="0" name=""/>
        <dsp:cNvSpPr/>
      </dsp:nvSpPr>
      <dsp:spPr>
        <a:xfrm>
          <a:off x="2112874" y="510850"/>
          <a:ext cx="1791953" cy="2108180"/>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52FABE-4284-4A6B-A1ED-DA8335A6A85F}">
      <dsp:nvSpPr>
        <dsp:cNvPr id="0" name=""/>
        <dsp:cNvSpPr/>
      </dsp:nvSpPr>
      <dsp:spPr>
        <a:xfrm>
          <a:off x="2202472" y="595177"/>
          <a:ext cx="1612757" cy="137031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F423A-FE37-41BB-AB8D-7B2F93367F4C}">
      <dsp:nvSpPr>
        <dsp:cNvPr id="0" name=""/>
        <dsp:cNvSpPr/>
      </dsp:nvSpPr>
      <dsp:spPr>
        <a:xfrm>
          <a:off x="2202472" y="2176329"/>
          <a:ext cx="1612757" cy="3583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TAP &amp; GCO Programs Lead Senior Manager</a:t>
          </a:r>
          <a:endParaRPr lang="en-US" sz="900" kern="1200" dirty="0"/>
        </a:p>
      </dsp:txBody>
      <dsp:txXfrm>
        <a:off x="2202472" y="2176329"/>
        <a:ext cx="1612757" cy="358373"/>
      </dsp:txXfrm>
    </dsp:sp>
    <dsp:sp modelId="{EFE10770-756F-495F-934C-3FAD442DFFF8}">
      <dsp:nvSpPr>
        <dsp:cNvPr id="0" name=""/>
        <dsp:cNvSpPr/>
      </dsp:nvSpPr>
      <dsp:spPr>
        <a:xfrm>
          <a:off x="2202472" y="1965494"/>
          <a:ext cx="1612757" cy="21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Alicia Burroughs</a:t>
          </a:r>
        </a:p>
      </dsp:txBody>
      <dsp:txXfrm>
        <a:off x="2202472" y="1965494"/>
        <a:ext cx="1612757" cy="210834"/>
      </dsp:txXfrm>
    </dsp:sp>
    <dsp:sp modelId="{88A68A52-8EFA-410B-AC9E-500C06297EC2}">
      <dsp:nvSpPr>
        <dsp:cNvPr id="0" name=""/>
        <dsp:cNvSpPr/>
      </dsp:nvSpPr>
      <dsp:spPr>
        <a:xfrm>
          <a:off x="4221054" y="510850"/>
          <a:ext cx="1791953" cy="2108180"/>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72E3E4-D450-462D-AD7D-B72F7D74847F}">
      <dsp:nvSpPr>
        <dsp:cNvPr id="0" name=""/>
        <dsp:cNvSpPr/>
      </dsp:nvSpPr>
      <dsp:spPr>
        <a:xfrm>
          <a:off x="4310652" y="595177"/>
          <a:ext cx="1612757" cy="137031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6D5724-7D0A-464E-8C34-4E1A0E57F27B}">
      <dsp:nvSpPr>
        <dsp:cNvPr id="0" name=""/>
        <dsp:cNvSpPr/>
      </dsp:nvSpPr>
      <dsp:spPr>
        <a:xfrm>
          <a:off x="4310652" y="2176329"/>
          <a:ext cx="1612757" cy="3583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GCO AE Engagement    Senior Manager</a:t>
          </a:r>
          <a:endParaRPr lang="en-US" sz="900" kern="1200" dirty="0"/>
        </a:p>
      </dsp:txBody>
      <dsp:txXfrm>
        <a:off x="4310652" y="2176329"/>
        <a:ext cx="1612757" cy="358373"/>
      </dsp:txXfrm>
    </dsp:sp>
    <dsp:sp modelId="{67A2CEBB-74AE-4E03-90C0-EF78F281E022}">
      <dsp:nvSpPr>
        <dsp:cNvPr id="0" name=""/>
        <dsp:cNvSpPr/>
      </dsp:nvSpPr>
      <dsp:spPr>
        <a:xfrm>
          <a:off x="4310652" y="1965494"/>
          <a:ext cx="1612757" cy="21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Pernilla </a:t>
          </a:r>
          <a:r>
            <a:rPr lang="en-US" sz="1100" b="1" kern="1200" dirty="0" err="1"/>
            <a:t>Putnik</a:t>
          </a:r>
          <a:endParaRPr lang="en-US" sz="1100" b="1" kern="1200" dirty="0"/>
        </a:p>
      </dsp:txBody>
      <dsp:txXfrm>
        <a:off x="4310652" y="1965494"/>
        <a:ext cx="1612757" cy="210834"/>
      </dsp:txXfrm>
    </dsp:sp>
    <dsp:sp modelId="{83B74672-EC5A-4A34-AC7B-FB2C584205AF}">
      <dsp:nvSpPr>
        <dsp:cNvPr id="0" name=""/>
        <dsp:cNvSpPr/>
      </dsp:nvSpPr>
      <dsp:spPr>
        <a:xfrm>
          <a:off x="6329235" y="510850"/>
          <a:ext cx="1791953" cy="2108180"/>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6A3C2B-8388-4488-9FE9-68C6313314CB}">
      <dsp:nvSpPr>
        <dsp:cNvPr id="0" name=""/>
        <dsp:cNvSpPr/>
      </dsp:nvSpPr>
      <dsp:spPr>
        <a:xfrm>
          <a:off x="6418832" y="595177"/>
          <a:ext cx="1612757" cy="137031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90F87-5870-43AD-8B34-51598486978A}">
      <dsp:nvSpPr>
        <dsp:cNvPr id="0" name=""/>
        <dsp:cNvSpPr/>
      </dsp:nvSpPr>
      <dsp:spPr>
        <a:xfrm>
          <a:off x="6418832" y="2176329"/>
          <a:ext cx="1612757" cy="3583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Program Content Marketing Director</a:t>
          </a:r>
          <a:endParaRPr lang="en-US" sz="900" kern="1200" dirty="0"/>
        </a:p>
      </dsp:txBody>
      <dsp:txXfrm>
        <a:off x="6418832" y="2176329"/>
        <a:ext cx="1612757" cy="358373"/>
      </dsp:txXfrm>
    </dsp:sp>
    <dsp:sp modelId="{332ABBDA-2CDC-47CE-A975-3F751CD3E904}">
      <dsp:nvSpPr>
        <dsp:cNvPr id="0" name=""/>
        <dsp:cNvSpPr/>
      </dsp:nvSpPr>
      <dsp:spPr>
        <a:xfrm>
          <a:off x="6418832" y="1965494"/>
          <a:ext cx="1612757" cy="21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Quincy Smith</a:t>
          </a:r>
        </a:p>
      </dsp:txBody>
      <dsp:txXfrm>
        <a:off x="6418832" y="1965494"/>
        <a:ext cx="1612757" cy="210834"/>
      </dsp:txXfrm>
    </dsp:sp>
    <dsp:sp modelId="{134A4447-1AB5-467C-A0CC-D677608EB4A9}">
      <dsp:nvSpPr>
        <dsp:cNvPr id="0" name=""/>
        <dsp:cNvSpPr/>
      </dsp:nvSpPr>
      <dsp:spPr>
        <a:xfrm>
          <a:off x="1058784" y="2798225"/>
          <a:ext cx="1791953" cy="2108180"/>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76017E-4401-4369-BB79-53655BB10263}">
      <dsp:nvSpPr>
        <dsp:cNvPr id="0" name=""/>
        <dsp:cNvSpPr/>
      </dsp:nvSpPr>
      <dsp:spPr>
        <a:xfrm>
          <a:off x="1148382" y="2882552"/>
          <a:ext cx="1612757" cy="137031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8000" b="-2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0CB16-5819-4CCC-A4BC-6DD1360E7508}">
      <dsp:nvSpPr>
        <dsp:cNvPr id="0" name=""/>
        <dsp:cNvSpPr/>
      </dsp:nvSpPr>
      <dsp:spPr>
        <a:xfrm>
          <a:off x="1148382" y="4463704"/>
          <a:ext cx="1612757" cy="3583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kern="1200" dirty="0"/>
            <a:t>SAP Marketing                Senior Manager</a:t>
          </a:r>
        </a:p>
      </dsp:txBody>
      <dsp:txXfrm>
        <a:off x="1148382" y="4463704"/>
        <a:ext cx="1612757" cy="358373"/>
      </dsp:txXfrm>
    </dsp:sp>
    <dsp:sp modelId="{D3B2F6A1-910F-4004-AEA6-70480978B168}">
      <dsp:nvSpPr>
        <dsp:cNvPr id="0" name=""/>
        <dsp:cNvSpPr/>
      </dsp:nvSpPr>
      <dsp:spPr>
        <a:xfrm>
          <a:off x="1148382" y="4252869"/>
          <a:ext cx="1612757" cy="21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Sarah Chan</a:t>
          </a:r>
        </a:p>
      </dsp:txBody>
      <dsp:txXfrm>
        <a:off x="1148382" y="4252869"/>
        <a:ext cx="1612757" cy="210834"/>
      </dsp:txXfrm>
    </dsp:sp>
    <dsp:sp modelId="{613CFADA-92E5-4C43-B8A2-BB9D20AB1387}">
      <dsp:nvSpPr>
        <dsp:cNvPr id="0" name=""/>
        <dsp:cNvSpPr/>
      </dsp:nvSpPr>
      <dsp:spPr>
        <a:xfrm>
          <a:off x="3166964" y="2798225"/>
          <a:ext cx="1791953" cy="2108180"/>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9ADCFE-9C00-4478-A622-53A88C11510D}">
      <dsp:nvSpPr>
        <dsp:cNvPr id="0" name=""/>
        <dsp:cNvSpPr/>
      </dsp:nvSpPr>
      <dsp:spPr>
        <a:xfrm>
          <a:off x="3256562" y="2882552"/>
          <a:ext cx="1612757" cy="137031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4000" b="-4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83892-ECB6-4DF7-A058-66407FB4169C}">
      <dsp:nvSpPr>
        <dsp:cNvPr id="0" name=""/>
        <dsp:cNvSpPr/>
      </dsp:nvSpPr>
      <dsp:spPr>
        <a:xfrm>
          <a:off x="3256562" y="4463704"/>
          <a:ext cx="1612757" cy="3583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i="0" kern="1200" dirty="0"/>
            <a:t>Account Based Marketing Senior Manager</a:t>
          </a:r>
          <a:endParaRPr lang="en-US" sz="900" kern="1200" dirty="0"/>
        </a:p>
      </dsp:txBody>
      <dsp:txXfrm>
        <a:off x="3256562" y="4463704"/>
        <a:ext cx="1612757" cy="358373"/>
      </dsp:txXfrm>
    </dsp:sp>
    <dsp:sp modelId="{DEE12903-38A2-4D8E-A783-D9988F1BCA11}">
      <dsp:nvSpPr>
        <dsp:cNvPr id="0" name=""/>
        <dsp:cNvSpPr/>
      </dsp:nvSpPr>
      <dsp:spPr>
        <a:xfrm>
          <a:off x="3256562" y="4252869"/>
          <a:ext cx="1612757" cy="21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Stephanie Kolp</a:t>
          </a:r>
        </a:p>
      </dsp:txBody>
      <dsp:txXfrm>
        <a:off x="3256562" y="4252869"/>
        <a:ext cx="1612757" cy="210834"/>
      </dsp:txXfrm>
    </dsp:sp>
    <dsp:sp modelId="{1C8BEDD2-F417-4762-A42E-5E17ECE1CBCB}">
      <dsp:nvSpPr>
        <dsp:cNvPr id="0" name=""/>
        <dsp:cNvSpPr/>
      </dsp:nvSpPr>
      <dsp:spPr>
        <a:xfrm>
          <a:off x="5275145" y="2798225"/>
          <a:ext cx="1791953" cy="2108180"/>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6338AF-1375-4F38-B858-75495A6EA42A}">
      <dsp:nvSpPr>
        <dsp:cNvPr id="0" name=""/>
        <dsp:cNvSpPr/>
      </dsp:nvSpPr>
      <dsp:spPr>
        <a:xfrm>
          <a:off x="5364742" y="2882552"/>
          <a:ext cx="1612757" cy="137031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2000" b="-2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FC6A8-CEDC-4C08-82A4-135FFF857042}">
      <dsp:nvSpPr>
        <dsp:cNvPr id="0" name=""/>
        <dsp:cNvSpPr/>
      </dsp:nvSpPr>
      <dsp:spPr>
        <a:xfrm>
          <a:off x="5364742" y="4463704"/>
          <a:ext cx="1612757" cy="3583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Project Manager (external)</a:t>
          </a:r>
        </a:p>
      </dsp:txBody>
      <dsp:txXfrm>
        <a:off x="5364742" y="4463704"/>
        <a:ext cx="1612757" cy="358373"/>
      </dsp:txXfrm>
    </dsp:sp>
    <dsp:sp modelId="{964D0678-DF11-44F9-BA7A-1295244CEB70}">
      <dsp:nvSpPr>
        <dsp:cNvPr id="0" name=""/>
        <dsp:cNvSpPr/>
      </dsp:nvSpPr>
      <dsp:spPr>
        <a:xfrm>
          <a:off x="5364742" y="4252869"/>
          <a:ext cx="1612757" cy="21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Dawn Mathern</a:t>
          </a:r>
        </a:p>
      </dsp:txBody>
      <dsp:txXfrm>
        <a:off x="5364742" y="4252869"/>
        <a:ext cx="1612757" cy="210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05171" y="8893296"/>
            <a:ext cx="3066733" cy="468154"/>
          </a:xfrm>
          <a:prstGeom prst="rect">
            <a:avLst/>
          </a:prstGeom>
        </p:spPr>
        <p:txBody>
          <a:bodyPr vert="horz" lIns="93936" tIns="46968" rIns="93936" bIns="46968" rtlCol="0" anchor="b"/>
          <a:lstStyle>
            <a:lvl1pPr algn="r">
              <a:defRPr sz="1200"/>
            </a:lvl1pPr>
          </a:lstStyle>
          <a:p>
            <a:pPr algn="ctr"/>
            <a:fld id="{47855BD9-AF71-426C-9B9B-B0E52B88852E}" type="slidenum">
              <a:rPr lang="de-DE" sz="100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88963" y="627063"/>
            <a:ext cx="5899150" cy="3319462"/>
          </a:xfrm>
          <a:prstGeom prst="rect">
            <a:avLst/>
          </a:prstGeom>
          <a:noFill/>
          <a:ln w="12700">
            <a:solidFill>
              <a:prstClr val="black"/>
            </a:solidFill>
          </a:ln>
        </p:spPr>
        <p:txBody>
          <a:bodyPr vert="horz" lIns="93936" tIns="46968" rIns="93936" bIns="46968" rtlCol="0" anchor="ctr"/>
          <a:lstStyle/>
          <a:p>
            <a:endParaRPr lang="de-DE" dirty="0"/>
          </a:p>
        </p:txBody>
      </p:sp>
      <p:sp>
        <p:nvSpPr>
          <p:cNvPr id="5" name="Notes Placeholder 4"/>
          <p:cNvSpPr>
            <a:spLocks noGrp="1"/>
          </p:cNvSpPr>
          <p:nvPr>
            <p:ph type="body" sz="quarter" idx="3"/>
          </p:nvPr>
        </p:nvSpPr>
        <p:spPr>
          <a:xfrm>
            <a:off x="566538" y="4218874"/>
            <a:ext cx="5944000" cy="467289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051988" y="9149807"/>
            <a:ext cx="973099" cy="210278"/>
          </a:xfrm>
          <a:prstGeom prst="rect">
            <a:avLst/>
          </a:prstGeom>
        </p:spPr>
        <p:txBody>
          <a:bodyPr vert="horz" lIns="93936" tIns="46968" rIns="93936" bIns="46968"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2A424B"/>
                </a:solidFill>
                <a:latin typeface="Helvetica" pitchFamily="2" charset="0"/>
              </a:rPr>
              <a:t>• More IT spend concentrated across more people including the hands of the business </a:t>
            </a:r>
          </a:p>
          <a:p>
            <a:r>
              <a:rPr lang="en-GB" dirty="0">
                <a:solidFill>
                  <a:srgbClr val="2A424B"/>
                </a:solidFill>
                <a:latin typeface="Helvetica" pitchFamily="2" charset="0"/>
              </a:rPr>
              <a:t>• Increasingly complex decision making units </a:t>
            </a:r>
          </a:p>
          <a:p>
            <a:r>
              <a:rPr lang="en-GB" dirty="0">
                <a:solidFill>
                  <a:srgbClr val="2A424B"/>
                </a:solidFill>
                <a:latin typeface="Helvetica" pitchFamily="2" charset="0"/>
              </a:rPr>
              <a:t>• New non-traditional personas appearing e.g. Chief Digital Officer </a:t>
            </a:r>
          </a:p>
          <a:p>
            <a:r>
              <a:rPr lang="en-GB" dirty="0">
                <a:solidFill>
                  <a:srgbClr val="2A424B"/>
                </a:solidFill>
                <a:latin typeface="Helvetica" pitchFamily="2" charset="0"/>
              </a:rPr>
              <a:t>• Teams are under fierce pressure from the board – do more with less, accelerate change </a:t>
            </a:r>
            <a:endParaRPr lang="en-GB" dirty="0">
              <a:solidFill>
                <a:srgbClr val="2A424B"/>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20528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manifesto can take several different formats across digital and print.  The purpose is to shift perception by showing strategic alignment and shared vision between SAP and the account.  This asset also demonstrates deep capabilities and partnership along the ‘tech adoption’ journey.</a:t>
            </a:r>
          </a:p>
          <a:p>
            <a:endParaRPr lang="en-US" dirty="0"/>
          </a:p>
          <a:p>
            <a:r>
              <a:rPr lang="en-US" dirty="0"/>
              <a:t>The value bank is an asset that highlights and underscores the earned trust and reliability of the partnership (to date) – framed in a way that strengthens the argument for expanded partnership and investment.  This assets also shows strategic priority alignment and partnership along the journey.</a:t>
            </a:r>
          </a:p>
          <a:p>
            <a:endParaRPr lang="en-US" dirty="0"/>
          </a:p>
          <a:p>
            <a:r>
              <a:rPr lang="en-US" dirty="0"/>
              <a:t>The infographic is a helpful pre-meeting visual aid that makes complex technology adoption feel more accessible, intuitive and logically interconnected.  The visuals play a larger role than content – the asset may include use cases (value bank) or more of a vison story (account manifesto)  </a:t>
            </a:r>
          </a:p>
        </p:txBody>
      </p:sp>
      <p:sp>
        <p:nvSpPr>
          <p:cNvPr id="4" name="Slide Number Placeholder 3"/>
          <p:cNvSpPr>
            <a:spLocks noGrp="1"/>
          </p:cNvSpPr>
          <p:nvPr>
            <p:ph type="sldNum" sz="quarter" idx="5"/>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146326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link</a:t>
            </a:r>
          </a:p>
        </p:txBody>
      </p:sp>
      <p:sp>
        <p:nvSpPr>
          <p:cNvPr id="4" name="Slide Number Placeholder 3"/>
          <p:cNvSpPr>
            <a:spLocks noGrp="1"/>
          </p:cNvSpPr>
          <p:nvPr>
            <p:ph type="sldNum" sz="quarter" idx="5"/>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252768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94744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162970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23</a:t>
            </a:fld>
            <a:endParaRPr lang="de-DE" dirty="0"/>
          </a:p>
        </p:txBody>
      </p:sp>
    </p:spTree>
    <p:extLst>
      <p:ext uri="{BB962C8B-B14F-4D97-AF65-F5344CB8AC3E}">
        <p14:creationId xmlns:p14="http://schemas.microsoft.com/office/powerpoint/2010/main" val="412151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41699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insight-driven impact and scale where all regions can participate regardless of “team” resources – all regions will have access to the same tools and processes.</a:t>
            </a:r>
          </a:p>
        </p:txBody>
      </p:sp>
      <p:sp>
        <p:nvSpPr>
          <p:cNvPr id="4" name="Slide Number Placeholder 3"/>
          <p:cNvSpPr>
            <a:spLocks noGrp="1"/>
          </p:cNvSpPr>
          <p:nvPr>
            <p:ph type="sldNum" sz="quarter" idx="5"/>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337678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557213"/>
            <a:ext cx="6142037" cy="3455987"/>
          </a:xfrm>
        </p:spPr>
      </p:sp>
      <p:sp>
        <p:nvSpPr>
          <p:cNvPr id="3" name="Notes Placeholder 2"/>
          <p:cNvSpPr>
            <a:spLocks noGrp="1"/>
          </p:cNvSpPr>
          <p:nvPr>
            <p:ph type="body" idx="1"/>
          </p:nvPr>
        </p:nvSpPr>
        <p:spPr/>
        <p:txBody>
          <a:bodyPr>
            <a:normAutofit fontScale="85000" lnSpcReduction="20000"/>
          </a:bodyPr>
          <a:lstStyle/>
          <a:p>
            <a:r>
              <a:rPr lang="en-US" b="1" u="sng" dirty="0"/>
              <a:t>What are some key differences between the approaches of marketing to accounts versus account based marketing?</a:t>
            </a:r>
            <a:endParaRPr lang="en-GB" dirty="0"/>
          </a:p>
          <a:p>
            <a:r>
              <a:rPr lang="en-US" dirty="0"/>
              <a:t>Increasingly, b-to-b marketers are striving for a higher level of precision and relevance when selecting and engaging with the selected market, target or existing accounts.  At two ends of the demand spectrum are strategies that are most commonly applied, namely, marketing to accounts and account-based marketing.  Both approaches are viable strategies for b-to-b companies (and the terms are often used interchangeably) but there are important differences that must be understood.  The distinctions between approaches can be better understood by accounting for a number of different considerations:</a:t>
            </a:r>
            <a:endParaRPr lang="en-GB" dirty="0"/>
          </a:p>
          <a:p>
            <a:r>
              <a:rPr lang="en-US" b="1" dirty="0"/>
              <a:t>Account selection and prioritization.</a:t>
            </a:r>
            <a:r>
              <a:rPr lang="en-US" dirty="0"/>
              <a:t>  While both marketing to accounts and account-based marketing incorporate the creation of a defined universe of accounts. When marketing to accounts, business and segmentation exercises define the universe of accounts.  ABM requires a deeper level of assessment at the account level.  Selection in ABM is driven by the evaluation of available account insights to help prioritize which accounts will ultimately be included in the program. </a:t>
            </a:r>
          </a:p>
          <a:p>
            <a:r>
              <a:rPr lang="en-US" b="1" dirty="0"/>
              <a:t>Planning.</a:t>
            </a:r>
            <a:r>
              <a:rPr lang="en-US" dirty="0"/>
              <a:t> In the marketing to accounts approach, planning is conducted at a higher level and is most often focused on meeting the needs of a market segment.  ABM generally focuses on leveraging account insights and a high degree of sales account planning/goal setting to ultimately drive marketing actions against selected accounts.</a:t>
            </a:r>
            <a:endParaRPr lang="en-GB" dirty="0"/>
          </a:p>
          <a:p>
            <a:r>
              <a:rPr lang="en-US" b="1" dirty="0"/>
              <a:t>Tactic selection.</a:t>
            </a:r>
            <a:r>
              <a:rPr lang="en-US" dirty="0"/>
              <a:t>  Tactics in a marketing to account model are most often identified by persona needs or a study of the market segment’s buying journey.  In an ABM approach, tactics are derived from the account planning process (either for an individual account or group of accounts clustered by similar known needs).</a:t>
            </a:r>
            <a:endParaRPr lang="en-GB" dirty="0"/>
          </a:p>
          <a:p>
            <a:r>
              <a:rPr lang="en-US" b="1" dirty="0"/>
              <a:t>Measurement of success.</a:t>
            </a:r>
            <a:r>
              <a:rPr lang="en-US" dirty="0"/>
              <a:t>  Dashboards in both approaches tend to focus on similar metrics but place a higher priority on some rather than others.  In a marketing to account approach,</a:t>
            </a:r>
            <a:r>
              <a:rPr lang="en-US" baseline="0" dirty="0"/>
              <a:t> </a:t>
            </a:r>
            <a:r>
              <a:rPr lang="en-US" dirty="0"/>
              <a:t>conversion metrics and identification of new opportunities for sales are key.  ABM measurement includes similar metrics but places a premium on marketing influence, relationship development and improved sales productivity around selected ABM accounts.</a:t>
            </a:r>
            <a:endParaRPr lang="en-GB" dirty="0"/>
          </a:p>
        </p:txBody>
      </p:sp>
      <p:sp>
        <p:nvSpPr>
          <p:cNvPr id="4" name="Slide Number Placeholder 3"/>
          <p:cNvSpPr>
            <a:spLocks noGrp="1"/>
          </p:cNvSpPr>
          <p:nvPr>
            <p:ph type="sldNum" sz="quarter" idx="10"/>
          </p:nvPr>
        </p:nvSpPr>
        <p:spPr/>
        <p:txBody>
          <a:bodyPr/>
          <a:lstStyle/>
          <a:p>
            <a:fld id="{AB9D85C4-1F25-D94D-AE53-E1573AE0CAEE}" type="slidenum">
              <a:rPr lang="en-US" smtClean="0"/>
              <a:t>6</a:t>
            </a:fld>
            <a:endParaRPr lang="en-US"/>
          </a:p>
        </p:txBody>
      </p:sp>
    </p:spTree>
    <p:extLst>
      <p:ext uri="{BB962C8B-B14F-4D97-AF65-F5344CB8AC3E}">
        <p14:creationId xmlns:p14="http://schemas.microsoft.com/office/powerpoint/2010/main" val="14688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400" kern="0" dirty="0">
                <a:ea typeface="Arial Unicode MS" pitchFamily="34" charset="-128"/>
                <a:cs typeface="Arial Unicode MS" pitchFamily="34" charset="-128"/>
              </a:rPr>
              <a:t>Organizations adoption a top or key account approach to marketing are seeing significant value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400" kern="0" dirty="0">
              <a:ea typeface="Arial Unicode MS" pitchFamily="34" charset="-128"/>
              <a:cs typeface="Arial Unicode MS" pitchFamily="34" charset="-128"/>
            </a:endParaRPr>
          </a:p>
          <a:p>
            <a:pPr lvl="0"/>
            <a:r>
              <a:rPr lang="en-US" sz="1400" kern="1200" dirty="0">
                <a:solidFill>
                  <a:schemeClr val="tx1"/>
                </a:solidFill>
                <a:effectLst/>
                <a:latin typeface="+mn-lt"/>
                <a:ea typeface="+mn-ea"/>
                <a:cs typeface="+mn-cs"/>
              </a:rPr>
              <a:t>ABM is a strategic approach to deliver a customized program to a defined set of accounts. According to </a:t>
            </a:r>
            <a:r>
              <a:rPr lang="en-US" sz="1400" kern="1200" dirty="0" err="1">
                <a:solidFill>
                  <a:schemeClr val="tx1"/>
                </a:solidFill>
                <a:effectLst/>
                <a:latin typeface="+mn-lt"/>
                <a:ea typeface="+mn-ea"/>
                <a:cs typeface="+mn-cs"/>
              </a:rPr>
              <a:t>SiriusDecisions</a:t>
            </a:r>
            <a:r>
              <a:rPr lang="en-US" sz="1400" kern="1200" dirty="0">
                <a:solidFill>
                  <a:schemeClr val="tx1"/>
                </a:solidFill>
                <a:effectLst/>
                <a:latin typeface="+mn-lt"/>
                <a:ea typeface="+mn-ea"/>
                <a:cs typeface="+mn-cs"/>
              </a:rPr>
              <a:t>, a B2B sales and marketing research and advisory firm, companies that deploy ABM are seeing the following results:</a:t>
            </a:r>
          </a:p>
          <a:p>
            <a:pPr lvl="0"/>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 25% increase in their ability to engage with decision makers at the C-level. This includes digital and human touchpoints.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In addition, 89% of organizations deploying ABM are seeing higher conversion rates, or win rates among accounts and opportunities within their ABM program vs accounts not in the ABM program.</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91% of organizations reported seeing larger average deal sizes for ABM targeted accounts.</a:t>
            </a:r>
          </a:p>
          <a:p>
            <a:pPr lvl="0"/>
            <a:endParaRPr lang="en-US" sz="14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When you think about it, these numbers really make sense. If we design our programs based on shared insights between sales and marketing on the account, we’ll be able to deliver more customized programs that are relevant for our buyers. And when done right, engaged buyers, are happy buyers. And happy buyers tend to buy quicker and buy more from companies.</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400" kern="0" dirty="0">
              <a:ea typeface="Arial Unicode MS" pitchFamily="34" charset="-128"/>
              <a:cs typeface="Arial Unicode MS" pitchFamily="34" charset="-128"/>
            </a:endParaRPr>
          </a:p>
          <a:p>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D85C4-1F25-D94D-AE53-E1573AE0CA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71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insight-driven impact and scale where all regions can participate regardless of “team” resources – all regions will have access to the same tools and processes.</a:t>
            </a:r>
          </a:p>
        </p:txBody>
      </p:sp>
      <p:sp>
        <p:nvSpPr>
          <p:cNvPr id="4" name="Slide Number Placeholder 3"/>
          <p:cNvSpPr>
            <a:spLocks noGrp="1"/>
          </p:cNvSpPr>
          <p:nvPr>
            <p:ph type="sldNum" sz="quarter" idx="5"/>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67624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solidFill>
                  <a:srgbClr val="000000"/>
                </a:solidFill>
              </a:rPr>
              <a:t>D</a:t>
            </a:r>
            <a:r>
              <a:rPr lang="en-GB" sz="1400" dirty="0"/>
              <a:t>evote resources to where they matter most for the business.</a:t>
            </a:r>
            <a:endParaRPr lang="en-US" sz="1400" dirty="0">
              <a:solidFill>
                <a:schemeClr val="accent2"/>
              </a:solidFill>
              <a:latin typeface="+mn-lt"/>
            </a:endParaRPr>
          </a:p>
          <a:p>
            <a:endParaRPr lang="en-US" sz="1400" dirty="0">
              <a:solidFill>
                <a:schemeClr val="accent2"/>
              </a:solidFill>
              <a:latin typeface="+mn-lt"/>
            </a:endParaRPr>
          </a:p>
          <a:p>
            <a:endParaRPr lang="en-US" sz="1400" dirty="0">
              <a:solidFill>
                <a:schemeClr val="accent2"/>
              </a:solidFill>
              <a:latin typeface="+mn-lt"/>
            </a:endParaRPr>
          </a:p>
          <a:p>
            <a:pPr marL="342900" indent="-342900">
              <a:buFont typeface="Arial" panose="020B0604020202020204" pitchFamily="34" charset="0"/>
              <a:buChar char="•"/>
            </a:pPr>
            <a:r>
              <a:rPr lang="en-US" sz="1400" dirty="0">
                <a:solidFill>
                  <a:schemeClr val="accent2"/>
                </a:solidFill>
                <a:latin typeface="+mn-lt"/>
              </a:rPr>
              <a:t>Drive optimum revenue from high value accounts by providing insight-driven, scalable and customized ABM support for sales and marketing to target, engage and influence top accounts.</a:t>
            </a:r>
          </a:p>
          <a:p>
            <a:pPr marL="342900" indent="-342900">
              <a:buFont typeface="Arial" panose="020B0604020202020204" pitchFamily="34" charset="0"/>
              <a:buChar char="•"/>
            </a:pPr>
            <a:r>
              <a:rPr lang="en-US" sz="1400" dirty="0">
                <a:solidFill>
                  <a:schemeClr val="accent2"/>
                </a:solidFill>
                <a:latin typeface="+mn-lt"/>
              </a:rPr>
              <a:t>Support growth of business.</a:t>
            </a:r>
          </a:p>
          <a:p>
            <a:pPr marL="342900" indent="-342900">
              <a:buFont typeface="Arial" panose="020B0604020202020204" pitchFamily="34" charset="0"/>
              <a:buChar char="•"/>
            </a:pPr>
            <a:r>
              <a:rPr lang="en-US" sz="1400" dirty="0">
                <a:solidFill>
                  <a:schemeClr val="accent2"/>
                </a:solidFill>
                <a:latin typeface="+mn-lt"/>
              </a:rPr>
              <a:t>Extend relationship with key buying centers and contact nurtures and engagements </a:t>
            </a:r>
          </a:p>
          <a:p>
            <a:pPr marL="342900" indent="-342900">
              <a:buFont typeface="Arial" panose="020B0604020202020204" pitchFamily="34" charset="0"/>
              <a:buChar char="•"/>
            </a:pPr>
            <a:r>
              <a:rPr lang="en-US" sz="1400" dirty="0">
                <a:solidFill>
                  <a:schemeClr val="accent2"/>
                </a:solidFill>
                <a:latin typeface="+mn-lt"/>
              </a:rPr>
              <a:t>Accelerate speed/velocity of sales cycle </a:t>
            </a:r>
          </a:p>
          <a:p>
            <a:pPr marL="342900" indent="-342900">
              <a:buFont typeface="Arial" panose="020B0604020202020204" pitchFamily="34" charset="0"/>
              <a:buChar char="•"/>
            </a:pPr>
            <a:endParaRPr lang="en-US" sz="1600" dirty="0">
              <a:solidFill>
                <a:schemeClr val="accent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177052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352645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305388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and marketing planning</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3636244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accounts are nominated (by sales and via Sirius qualification), they go through an intensive data / discovery process to uncover commercially-relevant insights and scenarios that will inform the cluster strategy, the account personalization and the mix of ABM assets and channels.  The rule of thumb for ABM clusters is 80% cluster theme consistency across all (15-20) accounts w/in the cluster – and, 20% personalization for each account (i.e. logo, contact, positioning, CTA)   </a:t>
            </a:r>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58168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1" Type="http://schemas.openxmlformats.org/officeDocument/2006/relationships/hyperlink" Target="https://www.facebook.com/SAPConcur/" TargetMode="External"/><Relationship Id="rId12"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s://www.sap.com/copyright" TargetMode="External"/><Relationship Id="rId4" Type="http://schemas.openxmlformats.org/officeDocument/2006/relationships/hyperlink" Target="https://www.concur.com/" TargetMode="External"/><Relationship Id="rId5" Type="http://schemas.openxmlformats.org/officeDocument/2006/relationships/hyperlink" Target="https://www.linkedin.com/company/sapconcur/" TargetMode="External"/><Relationship Id="rId6" Type="http://schemas.openxmlformats.org/officeDocument/2006/relationships/image" Target="../media/image6.png"/><Relationship Id="rId7" Type="http://schemas.openxmlformats.org/officeDocument/2006/relationships/hyperlink" Target="https://www.youtube.com/user/ConcurTechnologies" TargetMode="External"/><Relationship Id="rId8" Type="http://schemas.openxmlformats.org/officeDocument/2006/relationships/image" Target="../media/image7.png"/><Relationship Id="rId9" Type="http://schemas.openxmlformats.org/officeDocument/2006/relationships/hyperlink" Target="https://twitter.com/sapconcur" TargetMode="External"/><Relationship Id="rId10"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1" Type="http://schemas.openxmlformats.org/officeDocument/2006/relationships/hyperlink" Target="https://www.facebook.com/SAP" TargetMode="External"/><Relationship Id="rId12"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www.sap.com/copyright" TargetMode="External"/><Relationship Id="rId4" Type="http://schemas.openxmlformats.org/officeDocument/2006/relationships/hyperlink" Target="https://www.sap.com/registration/contact.html" TargetMode="External"/><Relationship Id="rId5" Type="http://schemas.openxmlformats.org/officeDocument/2006/relationships/hyperlink" Target="https://www.linkedin.com/company/sap" TargetMode="External"/><Relationship Id="rId6" Type="http://schemas.openxmlformats.org/officeDocument/2006/relationships/image" Target="../media/image6.png"/><Relationship Id="rId7" Type="http://schemas.openxmlformats.org/officeDocument/2006/relationships/hyperlink" Target="https://www.youtube.com/user/SAP" TargetMode="External"/><Relationship Id="rId8" Type="http://schemas.openxmlformats.org/officeDocument/2006/relationships/image" Target="../media/image10.png"/><Relationship Id="rId9" Type="http://schemas.openxmlformats.org/officeDocument/2006/relationships/hyperlink" Target="https://twitter.com/sap" TargetMode="External"/><Relationship Id="rId10"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1" Type="http://schemas.openxmlformats.org/officeDocument/2006/relationships/hyperlink" Target="https://www.facebook.com/SAP" TargetMode="External"/><Relationship Id="rId12"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s://www.sap.com/corporate/de/legal/copyright.html" TargetMode="External"/><Relationship Id="rId4" Type="http://schemas.openxmlformats.org/officeDocument/2006/relationships/hyperlink" Target="http://www.sap.com/germany/contactsap" TargetMode="External"/><Relationship Id="rId5" Type="http://schemas.openxmlformats.org/officeDocument/2006/relationships/hyperlink" Target="https://www.linkedin.com/company/sap" TargetMode="External"/><Relationship Id="rId6" Type="http://schemas.openxmlformats.org/officeDocument/2006/relationships/image" Target="../media/image6.png"/><Relationship Id="rId7" Type="http://schemas.openxmlformats.org/officeDocument/2006/relationships/hyperlink" Target="https://www.youtube.com/user/SAP" TargetMode="External"/><Relationship Id="rId8" Type="http://schemas.openxmlformats.org/officeDocument/2006/relationships/image" Target="../media/image10.png"/><Relationship Id="rId9" Type="http://schemas.openxmlformats.org/officeDocument/2006/relationships/hyperlink" Target="https://twitter.com/sap" TargetMode="External"/><Relationship Id="rId10"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36" y="0"/>
            <a:ext cx="12186584" cy="6858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38" y="533456"/>
            <a:ext cx="1202973" cy="215887"/>
          </a:xfrm>
          <a:prstGeom prst="rect">
            <a:avLst/>
          </a:prstGeom>
        </p:spPr>
      </p:pic>
      <p:pic>
        <p:nvPicPr>
          <p:cNvPr id="5" name="Picture 4"/>
          <p:cNvPicPr>
            <a:picLocks noChangeAspect="1"/>
          </p:cNvPicPr>
          <p:nvPr userDrawn="1"/>
        </p:nvPicPr>
        <p:blipFill>
          <a:blip r:embed="rId4"/>
          <a:stretch>
            <a:fillRect/>
          </a:stretch>
        </p:blipFill>
        <p:spPr>
          <a:xfrm>
            <a:off x="503738" y="1371600"/>
            <a:ext cx="3375000" cy="1192500"/>
          </a:xfrm>
          <a:prstGeom prst="rect">
            <a:avLst/>
          </a:prstGeom>
        </p:spPr>
      </p:pic>
      <p:pic>
        <p:nvPicPr>
          <p:cNvPr id="6" name="Picture 5">
            <a:extLst>
              <a:ext uri="{FF2B5EF4-FFF2-40B4-BE49-F238E27FC236}">
                <a16:creationId xmlns:a16="http://schemas.microsoft.com/office/drawing/2014/main" xmlns="" id="{CF253C62-2C5B-9340-987E-68B7D877616B}"/>
              </a:ext>
            </a:extLst>
          </p:cNvPr>
          <p:cNvPicPr>
            <a:picLocks noChangeAspect="1"/>
          </p:cNvPicPr>
          <p:nvPr userDrawn="1"/>
        </p:nvPicPr>
        <p:blipFill>
          <a:blip r:embed="rId5"/>
          <a:stretch>
            <a:fillRect/>
          </a:stretch>
        </p:blipFill>
        <p:spPr>
          <a:xfrm>
            <a:off x="6647088" y="6130373"/>
            <a:ext cx="2144487" cy="388454"/>
          </a:xfrm>
          <a:prstGeom prst="rect">
            <a:avLst/>
          </a:prstGeom>
        </p:spPr>
      </p:pic>
    </p:spTree>
    <p:extLst>
      <p:ext uri="{BB962C8B-B14F-4D97-AF65-F5344CB8AC3E}">
        <p14:creationId xmlns:p14="http://schemas.microsoft.com/office/powerpoint/2010/main" val="245271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3" pos="311" userDrawn="1">
          <p15:clr>
            <a:srgbClr val="FBAE40"/>
          </p15:clr>
        </p15:guide>
        <p15:guide id="4" pos="7367" userDrawn="1">
          <p15:clr>
            <a:srgbClr val="FBAE40"/>
          </p15:clr>
        </p15:guide>
        <p15:guide id="5" orient="horz" pos="3984" userDrawn="1">
          <p15:clr>
            <a:srgbClr val="FBAE40"/>
          </p15:clr>
        </p15:guide>
        <p15:guide id="6" orient="horz" pos="8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2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4616760"/>
            <a:ext cx="5407446" cy="170784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7" y="1620000"/>
            <a:ext cx="5407446"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276943" y="4616760"/>
            <a:ext cx="5407447" cy="170784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276943" y="1620000"/>
            <a:ext cx="5407447"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Tree>
    <p:extLst>
      <p:ext uri="{BB962C8B-B14F-4D97-AF65-F5344CB8AC3E}">
        <p14:creationId xmlns:p14="http://schemas.microsoft.com/office/powerpoint/2010/main" val="250494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726" userDrawn="1">
          <p15:clr>
            <a:srgbClr val="FBAE40"/>
          </p15:clr>
        </p15:guide>
        <p15:guide id="2" orient="horz" pos="336" userDrawn="1">
          <p15:clr>
            <a:srgbClr val="FBAE40"/>
          </p15:clr>
        </p15:guide>
        <p15:guide id="3" pos="306" userDrawn="1">
          <p15:clr>
            <a:srgbClr val="FBAE40"/>
          </p15:clr>
        </p15:guide>
        <p15:guide id="4" pos="7368" userDrawn="1">
          <p15:clr>
            <a:srgbClr val="FBAE40"/>
          </p15:clr>
        </p15:guide>
        <p15:guide id="5" pos="3954" userDrawn="1">
          <p15:clr>
            <a:srgbClr val="FBAE40"/>
          </p15:clr>
        </p15:guide>
        <p15:guide id="6" orient="horz" pos="576" userDrawn="1">
          <p15:clr>
            <a:srgbClr val="FBAE40"/>
          </p15:clr>
        </p15:guide>
        <p15:guide id="7" orient="horz" pos="1008" userDrawn="1">
          <p15:clr>
            <a:srgbClr val="FBAE40"/>
          </p15:clr>
        </p15:guide>
        <p15:guide id="8" orient="horz" pos="39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Image: 3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4200548"/>
            <a:ext cx="3464692"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7" y="1602788"/>
            <a:ext cx="3464693"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20393" y="4200548"/>
            <a:ext cx="3474720"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20393"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357052" y="4200548"/>
            <a:ext cx="3474720"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357052"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Tree>
    <p:extLst>
      <p:ext uri="{BB962C8B-B14F-4D97-AF65-F5344CB8AC3E}">
        <p14:creationId xmlns:p14="http://schemas.microsoft.com/office/powerpoint/2010/main" val="72766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4938" userDrawn="1">
          <p15:clr>
            <a:srgbClr val="FBAE40"/>
          </p15:clr>
        </p15:guide>
        <p15:guide id="3" pos="306" userDrawn="1">
          <p15:clr>
            <a:srgbClr val="FBAE40"/>
          </p15:clr>
        </p15:guide>
        <p15:guide id="4" pos="7368" userDrawn="1">
          <p15:clr>
            <a:srgbClr val="FBAE40"/>
          </p15:clr>
        </p15:guide>
        <p15:guide id="5" pos="2502" userDrawn="1">
          <p15:clr>
            <a:srgbClr val="FBAE40"/>
          </p15:clr>
        </p15:guide>
        <p15:guide id="6" pos="2736" userDrawn="1">
          <p15:clr>
            <a:srgbClr val="FBAE40"/>
          </p15:clr>
        </p15:guide>
        <p15:guide id="7" pos="5178" userDrawn="1">
          <p15:clr>
            <a:srgbClr val="FBAE40"/>
          </p15:clr>
        </p15:guide>
        <p15:guide id="8" orient="horz" pos="336" userDrawn="1">
          <p15:clr>
            <a:srgbClr val="FBAE40"/>
          </p15:clr>
        </p15:guide>
        <p15:guide id="9" orient="horz" pos="576" userDrawn="1">
          <p15:clr>
            <a:srgbClr val="FBAE40"/>
          </p15:clr>
        </p15:guide>
        <p15:guide id="10" orient="horz" pos="1008" userDrawn="1">
          <p15:clr>
            <a:srgbClr val="FBAE40"/>
          </p15:clr>
        </p15:guide>
        <p15:guide id="11" orient="horz" pos="2418" userDrawn="1">
          <p15:clr>
            <a:srgbClr val="FBAE40"/>
          </p15:clr>
        </p15:guide>
        <p15:guide id="12" orient="horz" pos="2646" userDrawn="1">
          <p15:clr>
            <a:srgbClr val="FBAE40"/>
          </p15:clr>
        </p15:guide>
        <p15:guide id="13" orient="horz" pos="39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4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3713758"/>
            <a:ext cx="2496637"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8"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192462" y="3713759"/>
            <a:ext cx="2504237"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192463"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399979" y="3713759"/>
            <a:ext cx="2503933"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399980"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296221" y="3713759"/>
            <a:ext cx="2495353"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296222"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Tree>
    <p:extLst>
      <p:ext uri="{BB962C8B-B14F-4D97-AF65-F5344CB8AC3E}">
        <p14:creationId xmlns:p14="http://schemas.microsoft.com/office/powerpoint/2010/main" val="268059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966">
          <p15:clr>
            <a:srgbClr val="FBAE40"/>
          </p15:clr>
        </p15:guide>
        <p15:guide id="2" orient="horz" pos="2112">
          <p15:clr>
            <a:srgbClr val="FBAE40"/>
          </p15:clr>
        </p15:guide>
        <p15:guide id="3" pos="311">
          <p15:clr>
            <a:srgbClr val="FBAE40"/>
          </p15:clr>
        </p15:guide>
        <p15:guide id="4" pos="7368">
          <p15:clr>
            <a:srgbClr val="FBAE40"/>
          </p15:clr>
        </p15:guide>
        <p15:guide id="5" pos="1890">
          <p15:clr>
            <a:srgbClr val="FBAE40"/>
          </p15:clr>
        </p15:guide>
        <p15:guide id="6" pos="2136">
          <p15:clr>
            <a:srgbClr val="FBAE40"/>
          </p15:clr>
        </p15:guide>
        <p15:guide id="7" pos="3719">
          <p15:clr>
            <a:srgbClr val="FBAE40"/>
          </p15:clr>
        </p15:guide>
        <p15:guide id="8" pos="5538">
          <p15:clr>
            <a:srgbClr val="FBAE40"/>
          </p15:clr>
        </p15:guide>
        <p15:guide id="9" pos="5790">
          <p15:clr>
            <a:srgbClr val="FBAE40"/>
          </p15:clr>
        </p15:guide>
        <p15:guide id="10" orient="horz" pos="2334">
          <p15:clr>
            <a:srgbClr val="FBAE40"/>
          </p15:clr>
        </p15:guide>
        <p15:guide id="11" orient="horz" pos="3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738" y="1600200"/>
            <a:ext cx="11179376" cy="3285032"/>
          </a:xfrm>
        </p:spPr>
        <p:txBody>
          <a:bodyPr/>
          <a:lstStyle>
            <a:lvl1pPr marL="395921" indent="-395921">
              <a:lnSpc>
                <a:spcPct val="90000"/>
              </a:lnSpc>
              <a:spcBef>
                <a:spcPts val="600"/>
              </a:spcBef>
              <a:defRPr sz="5999" b="1">
                <a:solidFill>
                  <a:schemeClr val="tx1"/>
                </a:solidFill>
              </a:defRPr>
            </a:lvl1pPr>
            <a:lvl2pPr marL="395921" indent="0">
              <a:buNone/>
              <a:defRPr sz="16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7368" userDrawn="1">
          <p15:clr>
            <a:srgbClr val="FBAE40"/>
          </p15:clr>
        </p15:guide>
        <p15:guide id="2" orient="horz" pos="1008" userDrawn="1">
          <p15:clr>
            <a:srgbClr val="FBAE40"/>
          </p15:clr>
        </p15:guide>
        <p15:guide id="3" orient="horz" pos="3984" userDrawn="1">
          <p15:clr>
            <a:srgbClr val="FBAE40"/>
          </p15:clr>
        </p15:guide>
        <p15:guide id="4" pos="3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pt.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2943" y="0"/>
            <a:ext cx="406588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p:nvPr>
        </p:nvSpPr>
        <p:spPr bwMode="gray">
          <a:xfrm>
            <a:off x="496630" y="533400"/>
            <a:ext cx="7247195"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8" name="Text placeholder - column 2"/>
          <p:cNvSpPr>
            <a:spLocks noGrp="1"/>
          </p:cNvSpPr>
          <p:nvPr>
            <p:ph type="body" sz="quarter" idx="11" hasCustomPrompt="1"/>
          </p:nvPr>
        </p:nvSpPr>
        <p:spPr>
          <a:xfrm>
            <a:off x="498475" y="1602788"/>
            <a:ext cx="7245353"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0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7367" userDrawn="1">
          <p15:clr>
            <a:srgbClr val="FBAE40"/>
          </p15:clr>
        </p15:guide>
        <p15:guide id="2" orient="horz" pos="576" userDrawn="1">
          <p15:clr>
            <a:srgbClr val="FBAE40"/>
          </p15:clr>
        </p15:guide>
        <p15:guide id="3" orient="horz" pos="336" userDrawn="1">
          <p15:clr>
            <a:srgbClr val="FBAE40"/>
          </p15:clr>
        </p15:guide>
        <p15:guide id="4" orient="horz" pos="1008" userDrawn="1">
          <p15:clr>
            <a:srgbClr val="FBAE40"/>
          </p15:clr>
        </p15:guide>
        <p15:guide id="5" orient="horz" pos="3984" userDrawn="1">
          <p15:clr>
            <a:srgbClr val="FBAE40"/>
          </p15:clr>
        </p15:guide>
        <p15:guide id="6" pos="311" userDrawn="1">
          <p15:clr>
            <a:srgbClr val="FBAE40"/>
          </p15:clr>
        </p15:guide>
        <p15:guide id="7" pos="5111" userDrawn="1">
          <p15:clr>
            <a:srgbClr val="FBAE40"/>
          </p15:clr>
        </p15:guide>
        <p15:guide id="8" pos="48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7993" y="0"/>
            <a:ext cx="608083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p:nvPr>
        </p:nvSpPr>
        <p:spPr bwMode="gray">
          <a:xfrm>
            <a:off x="496630" y="533400"/>
            <a:ext cx="5227889"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9" name="Text placeholder - column 2"/>
          <p:cNvSpPr>
            <a:spLocks noGrp="1"/>
          </p:cNvSpPr>
          <p:nvPr>
            <p:ph type="body" sz="quarter" idx="11" hasCustomPrompt="1"/>
          </p:nvPr>
        </p:nvSpPr>
        <p:spPr>
          <a:xfrm>
            <a:off x="498475" y="1602788"/>
            <a:ext cx="5226050"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7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39" userDrawn="1">
          <p15:clr>
            <a:srgbClr val="FBAE40"/>
          </p15:clr>
        </p15:guide>
        <p15:guide id="2" orient="horz" pos="336" userDrawn="1">
          <p15:clr>
            <a:srgbClr val="FBAE40"/>
          </p15:clr>
        </p15:guide>
        <p15:guide id="3" orient="horz" pos="576" userDrawn="1">
          <p15:clr>
            <a:srgbClr val="FBAE40"/>
          </p15:clr>
        </p15:guide>
        <p15:guide id="4" orient="horz" pos="1008" userDrawn="1">
          <p15:clr>
            <a:srgbClr val="FBAE40"/>
          </p15:clr>
        </p15:guide>
        <p15:guide id="5" orient="horz" pos="3984" userDrawn="1">
          <p15:clr>
            <a:srgbClr val="FBAE40"/>
          </p15:clr>
        </p15:guide>
        <p15:guide id="6" pos="3606" userDrawn="1">
          <p15:clr>
            <a:srgbClr val="FBAE40"/>
          </p15:clr>
        </p15:guide>
        <p15:guide id="7" pos="311" userDrawn="1">
          <p15:clr>
            <a:srgbClr val="FBAE40"/>
          </p15:clr>
        </p15:guide>
        <p15:guide id="8" pos="73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Opt. 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276943" y="1601628"/>
            <a:ext cx="5407447" cy="4722972"/>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498475" y="1602788"/>
            <a:ext cx="5407446" cy="4721812"/>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Tree>
    <p:extLst>
      <p:ext uri="{BB962C8B-B14F-4D97-AF65-F5344CB8AC3E}">
        <p14:creationId xmlns:p14="http://schemas.microsoft.com/office/powerpoint/2010/main" val="12872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954" userDrawn="1">
          <p15:clr>
            <a:srgbClr val="FBAE40"/>
          </p15:clr>
        </p15:guide>
        <p15:guide id="2" orient="horz" pos="3984" userDrawn="1">
          <p15:clr>
            <a:srgbClr val="FBAE40"/>
          </p15:clr>
        </p15:guide>
        <p15:guide id="3" pos="311" userDrawn="1">
          <p15:clr>
            <a:srgbClr val="FBAE40"/>
          </p15:clr>
        </p15:guide>
        <p15:guide id="4" pos="7367" userDrawn="1">
          <p15:clr>
            <a:srgbClr val="FBAE40"/>
          </p15:clr>
        </p15:guide>
        <p15:guide id="5" pos="3726" userDrawn="1">
          <p15:clr>
            <a:srgbClr val="FBAE40"/>
          </p15:clr>
        </p15:guide>
        <p15:guide id="6" orient="horz" pos="336" userDrawn="1">
          <p15:clr>
            <a:srgbClr val="FBAE40"/>
          </p15:clr>
        </p15:guide>
        <p15:guide id="7" orient="horz" pos="576" userDrawn="1">
          <p15:clr>
            <a:srgbClr val="FBAE40"/>
          </p15:clr>
        </p15:guide>
        <p15:guide id="8" orient="horz" pos="10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88825" cy="6858000"/>
          </a:xfrm>
          <a:solidFill>
            <a:schemeClr val="tx2">
              <a:alpha val="70000"/>
            </a:schemeClr>
          </a:solidFill>
        </p:spPr>
        <p:txBody>
          <a:bodyPr vert="horz" lIns="0" tIns="2448000" rIns="0" bIns="0" rtlCol="0" anchor="t" anchorCtr="0">
            <a:noAutofit/>
          </a:bodyPr>
          <a:lstStyle>
            <a:lvl1pPr marL="0" indent="0" algn="ctr" defTabSz="1088014" rtl="0" eaLnBrk="1" latinLnBrk="0" hangingPunct="1">
              <a:spcBef>
                <a:spcPts val="1928"/>
              </a:spcBef>
              <a:buClr>
                <a:schemeClr val="accent1"/>
              </a:buClr>
              <a:buSzPct val="80000"/>
              <a:buFontTx/>
              <a:buNone/>
              <a:defRPr lang="de-DE" sz="1599"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6380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738" y="1620000"/>
            <a:ext cx="11179376" cy="4704600"/>
          </a:xfrm>
          <a:solidFill>
            <a:schemeClr val="tx2">
              <a:alpha val="70000"/>
            </a:schemeClr>
          </a:solidFill>
        </p:spPr>
        <p:txBody>
          <a:bodyPr tIns="1368000"/>
          <a:lstStyle>
            <a:lvl1pPr algn="ctr">
              <a:defRPr sz="1400" b="0"/>
            </a:lvl1pPr>
          </a:lstStyle>
          <a:p>
            <a:pPr lvl="0"/>
            <a:r>
              <a:rPr lang="en-US" dirty="0"/>
              <a:t>Click to add content</a:t>
            </a:r>
          </a:p>
        </p:txBody>
      </p:sp>
      <p:sp>
        <p:nvSpPr>
          <p:cNvPr id="4"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Tree>
    <p:extLst>
      <p:ext uri="{BB962C8B-B14F-4D97-AF65-F5344CB8AC3E}">
        <p14:creationId xmlns:p14="http://schemas.microsoft.com/office/powerpoint/2010/main" val="41860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7367" userDrawn="1">
          <p15:clr>
            <a:srgbClr val="FBAE40"/>
          </p15:clr>
        </p15:guide>
        <p15:guide id="2" orient="horz" pos="3984" userDrawn="1">
          <p15:clr>
            <a:srgbClr val="FBAE40"/>
          </p15:clr>
        </p15:guide>
        <p15:guide id="3" orient="horz" pos="336" userDrawn="1">
          <p15:clr>
            <a:srgbClr val="FBAE40"/>
          </p15:clr>
        </p15:guide>
        <p15:guide id="4" orient="horz" pos="576" userDrawn="1">
          <p15:clr>
            <a:srgbClr val="FBAE40"/>
          </p15:clr>
        </p15:guide>
        <p15:guide id="5" orient="horz" pos="1008" userDrawn="1">
          <p15:clr>
            <a:srgbClr val="FBAE40"/>
          </p15:clr>
        </p15:guide>
        <p15:guide id="6" pos="31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737" y="2905487"/>
            <a:ext cx="5590676"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738" y="533456"/>
            <a:ext cx="1202973" cy="215887"/>
          </a:xfrm>
          <a:prstGeom prst="rect">
            <a:avLst/>
          </a:prstGeom>
        </p:spPr>
      </p:pic>
      <p:pic>
        <p:nvPicPr>
          <p:cNvPr id="8" name="SAP Logo" descr="SAP Logo" title="SAP Logo">
            <a:extLst>
              <a:ext uri="{FF2B5EF4-FFF2-40B4-BE49-F238E27FC236}">
                <a16:creationId xmlns:a16="http://schemas.microsoft.com/office/drawing/2014/main" xmlns="" id="{DEEE72BD-0C0D-2841-BC2C-13DD003D30E6}"/>
              </a:ext>
            </a:extLst>
          </p:cNvPr>
          <p:cNvPicPr>
            <a:picLocks noChangeAspect="1"/>
          </p:cNvPicPr>
          <p:nvPr userDrawn="1"/>
        </p:nvPicPr>
        <p:blipFill>
          <a:blip r:embed="rId3"/>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7810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pos="3839">
          <p15:clr>
            <a:srgbClr val="FBAE40"/>
          </p15:clr>
        </p15:guide>
        <p15:guide id="3" orient="horz" pos="3984">
          <p15:clr>
            <a:srgbClr val="FBAE40"/>
          </p15:clr>
        </p15:guide>
        <p15:guide id="4" pos="311">
          <p15:clr>
            <a:srgbClr val="FBAE40"/>
          </p15:clr>
        </p15:guide>
        <p15:guide id="5" pos="7367">
          <p15:clr>
            <a:srgbClr val="FBAE40"/>
          </p15:clr>
        </p15:guide>
        <p15:guide id="6" orient="horz" pos="1008">
          <p15:clr>
            <a:srgbClr val="FBAE40"/>
          </p15:clr>
        </p15:guide>
        <p15:guide id="7" orient="horz"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 y="0"/>
            <a:ext cx="12186584" cy="6858000"/>
          </a:xfrm>
          <a:prstGeom prst="rect">
            <a:avLst/>
          </a:prstGeom>
        </p:spPr>
      </p:pic>
      <p:sp>
        <p:nvSpPr>
          <p:cNvPr id="24" name="Classification"/>
          <p:cNvSpPr txBox="1"/>
          <p:nvPr userDrawn="1"/>
        </p:nvSpPr>
        <p:spPr>
          <a:xfrm>
            <a:off x="496630" y="5093865"/>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82949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10" name="Presentation Title"/>
          <p:cNvSpPr>
            <a:spLocks noGrp="1"/>
          </p:cNvSpPr>
          <p:nvPr>
            <p:ph type="body" sz="quarter" idx="14" hasCustomPrompt="1"/>
          </p:nvPr>
        </p:nvSpPr>
        <p:spPr>
          <a:xfrm>
            <a:off x="496630" y="2706317"/>
            <a:ext cx="8294945"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629" y="1880291"/>
            <a:ext cx="1202973" cy="215887"/>
          </a:xfrm>
          <a:prstGeom prst="rect">
            <a:avLst/>
          </a:prstGeom>
        </p:spPr>
      </p:pic>
      <p:pic>
        <p:nvPicPr>
          <p:cNvPr id="8" name="Picture 7">
            <a:extLst>
              <a:ext uri="{FF2B5EF4-FFF2-40B4-BE49-F238E27FC236}">
                <a16:creationId xmlns:a16="http://schemas.microsoft.com/office/drawing/2014/main" xmlns="" id="{EE9E9F83-8ED3-844A-BAA3-D2E4F2D66161}"/>
              </a:ext>
            </a:extLst>
          </p:cNvPr>
          <p:cNvPicPr>
            <a:picLocks noChangeAspect="1"/>
          </p:cNvPicPr>
          <p:nvPr userDrawn="1"/>
        </p:nvPicPr>
        <p:blipFill>
          <a:blip r:embed="rId4"/>
          <a:stretch>
            <a:fillRect/>
          </a:stretch>
        </p:blipFill>
        <p:spPr>
          <a:xfrm>
            <a:off x="6647088" y="6130373"/>
            <a:ext cx="2144487" cy="388454"/>
          </a:xfrm>
          <a:prstGeom prst="rect">
            <a:avLst/>
          </a:prstGeom>
        </p:spPr>
      </p:pic>
    </p:spTree>
    <p:extLst>
      <p:ext uri="{BB962C8B-B14F-4D97-AF65-F5344CB8AC3E}">
        <p14:creationId xmlns:p14="http://schemas.microsoft.com/office/powerpoint/2010/main" val="198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12">
          <p15:clr>
            <a:srgbClr val="FBAE40"/>
          </p15:clr>
        </p15:guide>
        <p15:guide id="3" pos="5772">
          <p15:clr>
            <a:srgbClr val="FBAE40"/>
          </p15:clr>
        </p15:guide>
        <p15:guide id="4" orient="horz" pos="336">
          <p15:clr>
            <a:srgbClr val="FBAE40"/>
          </p15:clr>
        </p15:guide>
        <p15:guide id="5" orient="horz" pos="3984">
          <p15:clr>
            <a:srgbClr val="FBAE40"/>
          </p15:clr>
        </p15:guide>
        <p15:guide id="6" pos="7368">
          <p15:clr>
            <a:srgbClr val="FBAE40"/>
          </p15:clr>
        </p15:guide>
        <p15:guide id="7" pos="311">
          <p15:clr>
            <a:srgbClr val="FBAE40"/>
          </p15:clr>
        </p15:guide>
        <p15:guide id="8" pos="55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AP Concur 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8" y="6144694"/>
            <a:ext cx="1963635" cy="360000"/>
          </a:xfrm>
          <a:prstGeom prst="rect">
            <a:avLst/>
          </a:prstGeom>
        </p:spPr>
      </p:pic>
      <p:sp>
        <p:nvSpPr>
          <p:cNvPr id="25"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33" name="www.sap.com - contact SAP link">
            <a:hlinkClick r:id="rId4" tooltip="concur.com"/>
          </p:cNvPr>
          <p:cNvSpPr txBox="1"/>
          <p:nvPr userDrawn="1"/>
        </p:nvSpPr>
        <p:spPr bwMode="black">
          <a:xfrm>
            <a:off x="50399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tx1"/>
                </a:solidFill>
                <a:latin typeface="Arial"/>
                <a:ea typeface="Arial Unicode MS" panose="020B0604020202020204" pitchFamily="34" charset="-128"/>
                <a:cs typeface="+mn-cs"/>
              </a:rPr>
              <a:t>Learn more at </a:t>
            </a:r>
            <a:r>
              <a:rPr lang="en-US" sz="1100" b="1" kern="1200" dirty="0">
                <a:solidFill>
                  <a:schemeClr val="accent1"/>
                </a:solidFill>
                <a:latin typeface="Arial"/>
                <a:ea typeface="Arial Unicode MS" panose="020B0604020202020204" pitchFamily="34" charset="-128"/>
                <a:cs typeface="+mn-cs"/>
              </a:rPr>
              <a:t>concur.com</a:t>
            </a:r>
          </a:p>
        </p:txBody>
      </p:sp>
      <p:sp>
        <p:nvSpPr>
          <p:cNvPr id="34" name="Follow all of SAP"/>
          <p:cNvSpPr txBox="1"/>
          <p:nvPr userDrawn="1"/>
        </p:nvSpPr>
        <p:spPr bwMode="black">
          <a:xfrm>
            <a:off x="504757" y="1461001"/>
            <a:ext cx="1769146"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 Concur </a:t>
            </a:r>
            <a:endParaRPr lang="en-US" sz="1100" b="0" kern="1200" dirty="0">
              <a:solidFill>
                <a:schemeClr val="tx1"/>
              </a:solidFill>
              <a:latin typeface="Arial"/>
              <a:ea typeface="Arial Unicode MS" panose="020B0604020202020204" pitchFamily="34" charset="-128"/>
              <a:cs typeface="+mn-cs"/>
            </a:endParaRPr>
          </a:p>
        </p:txBody>
      </p:sp>
      <p:pic>
        <p:nvPicPr>
          <p:cNvPr id="36" name="Linkedin icon with link" descr="Linkedin icon " title="Linkedin icon ">
            <a:hlinkClick r:id="rId5"/>
          </p:cNvPr>
          <p:cNvPicPr>
            <a:picLocks noChangeAspect="1"/>
          </p:cNvPicPr>
          <p:nvPr userDrawn="1"/>
        </p:nvPicPr>
        <p:blipFill>
          <a:blip r:embed="rId6"/>
          <a:stretch>
            <a:fillRect/>
          </a:stretch>
        </p:blipFill>
        <p:spPr>
          <a:xfrm>
            <a:off x="2273903" y="1751480"/>
            <a:ext cx="363600" cy="363600"/>
          </a:xfrm>
          <a:prstGeom prst="ellipse">
            <a:avLst/>
          </a:prstGeom>
        </p:spPr>
      </p:pic>
      <p:pic>
        <p:nvPicPr>
          <p:cNvPr id="37" name="YouTube icon with link">
            <a:hlinkClick r:id="rId7"/>
          </p:cNvPr>
          <p:cNvPicPr>
            <a:picLocks noChangeAspect="1"/>
          </p:cNvPicPr>
          <p:nvPr userDrawn="1"/>
        </p:nvPicPr>
        <p:blipFill rotWithShape="1">
          <a:blip r:embed="rId8"/>
          <a:srcRect l="13793" t="1405" r="17847" b="2165"/>
          <a:stretch/>
        </p:blipFill>
        <p:spPr>
          <a:xfrm>
            <a:off x="1683587" y="1751480"/>
            <a:ext cx="364501" cy="363600"/>
          </a:xfrm>
          <a:prstGeom prst="ellipse">
            <a:avLst/>
          </a:prstGeom>
        </p:spPr>
      </p:pic>
      <p:pic>
        <p:nvPicPr>
          <p:cNvPr id="38" name="Twitter icon with link" descr="Twitter icon" title="Twitter icon">
            <a:hlinkClick r:id="rId9"/>
          </p:cNvPr>
          <p:cNvPicPr>
            <a:picLocks noChangeAspect="1"/>
          </p:cNvPicPr>
          <p:nvPr userDrawn="1"/>
        </p:nvPicPr>
        <p:blipFill>
          <a:blip r:embed="rId10"/>
          <a:stretch>
            <a:fillRect/>
          </a:stretch>
        </p:blipFill>
        <p:spPr>
          <a:xfrm>
            <a:off x="1094172" y="1751480"/>
            <a:ext cx="363600" cy="363600"/>
          </a:xfrm>
          <a:prstGeom prst="ellipse">
            <a:avLst/>
          </a:prstGeom>
        </p:spPr>
      </p:pic>
      <p:pic>
        <p:nvPicPr>
          <p:cNvPr id="39" name="Facebook icon with link">
            <a:hlinkClick r:id="rId11"/>
          </p:cNvPr>
          <p:cNvPicPr>
            <a:picLocks noChangeAspect="1"/>
          </p:cNvPicPr>
          <p:nvPr userDrawn="1"/>
        </p:nvPicPr>
        <p:blipFill>
          <a:blip r:embed="rId12"/>
          <a:stretch>
            <a:fillRect/>
          </a:stretch>
        </p:blipFill>
        <p:spPr>
          <a:xfrm>
            <a:off x="504757" y="1751480"/>
            <a:ext cx="363600" cy="363600"/>
          </a:xfrm>
          <a:prstGeom prst="rect">
            <a:avLst/>
          </a:prstGeom>
        </p:spPr>
      </p:pic>
    </p:spTree>
    <p:extLst>
      <p:ext uri="{BB962C8B-B14F-4D97-AF65-F5344CB8AC3E}">
        <p14:creationId xmlns:p14="http://schemas.microsoft.com/office/powerpoint/2010/main" val="13075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8" y="6144694"/>
            <a:ext cx="1963635" cy="360000"/>
          </a:xfrm>
          <a:prstGeom prst="rect">
            <a:avLst/>
          </a:prstGeom>
        </p:spPr>
      </p:pic>
      <p:sp>
        <p:nvSpPr>
          <p:cNvPr id="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1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413285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opyright (German)">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8" y="6144694"/>
            <a:ext cx="1963635" cy="360000"/>
          </a:xfrm>
          <a:prstGeom prst="rect">
            <a:avLst/>
          </a:prstGeom>
        </p:spPr>
      </p:pic>
      <p:sp>
        <p:nvSpPr>
          <p:cNvPr id="25"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26" name="www.sap.com - contact SAP link">
            <a:hlinkClick r:id="rId4" tooltip="www.sap.com/germany/contactsap"/>
          </p:cNvPr>
          <p:cNvSpPr txBox="1"/>
          <p:nvPr userDrawn="1"/>
        </p:nvSpPr>
        <p:spPr bwMode="black">
          <a:xfrm>
            <a:off x="503238" y="2461398"/>
            <a:ext cx="246888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/german/contactsap</a:t>
            </a:r>
          </a:p>
        </p:txBody>
      </p:sp>
      <p:pic>
        <p:nvPicPr>
          <p:cNvPr id="2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9"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30"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31"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32"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22674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1E8923E5-861B-4313-8EBD-E535EA23A7DB}"/>
              </a:ext>
            </a:extLst>
          </p:cNvPr>
          <p:cNvPicPr>
            <a:picLocks noChangeAspect="1"/>
          </p:cNvPicPr>
          <p:nvPr userDrawn="1"/>
        </p:nvPicPr>
        <p:blipFill rotWithShape="1">
          <a:blip r:embed="rId2"/>
          <a:srcRect l="31142"/>
          <a:stretch/>
        </p:blipFill>
        <p:spPr>
          <a:xfrm>
            <a:off x="5106550" y="0"/>
            <a:ext cx="7081154" cy="6858000"/>
          </a:xfrm>
          <a:prstGeom prst="rect">
            <a:avLst/>
          </a:prstGeom>
        </p:spPr>
      </p:pic>
      <p:sp>
        <p:nvSpPr>
          <p:cNvPr id="5" name="Rectangle 4">
            <a:extLst>
              <a:ext uri="{FF2B5EF4-FFF2-40B4-BE49-F238E27FC236}">
                <a16:creationId xmlns:a16="http://schemas.microsoft.com/office/drawing/2014/main" xmlns="" id="{5C97BCF7-DEB3-436B-A734-FE62186821BB}"/>
              </a:ext>
            </a:extLst>
          </p:cNvPr>
          <p:cNvSpPr/>
          <p:nvPr userDrawn="1"/>
        </p:nvSpPr>
        <p:spPr bwMode="gray">
          <a:xfrm>
            <a:off x="5106550" y="0"/>
            <a:ext cx="7082274" cy="6858000"/>
          </a:xfrm>
          <a:prstGeom prst="rect">
            <a:avLst/>
          </a:prstGeom>
          <a:gradFill flip="none" rotWithShape="1">
            <a:gsLst>
              <a:gs pos="27000">
                <a:schemeClr val="bg1"/>
              </a:gs>
              <a:gs pos="100000">
                <a:schemeClr val="bg1">
                  <a:alpha val="0"/>
                </a:schemeClr>
              </a:gs>
            </a:gsLst>
            <a:lin ang="0" scaled="1"/>
            <a:tileRect/>
          </a:gradFill>
          <a:ln w="6350" algn="ctr">
            <a:noFill/>
            <a:miter lim="800000"/>
            <a:headEnd/>
            <a:tailEnd/>
          </a:ln>
        </p:spPr>
        <p:txBody>
          <a:bodyPr lIns="89953" tIns="71963" rIns="89953" bIns="71963"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50000"/>
          <a:stretch/>
        </p:blipFill>
        <p:spPr>
          <a:xfrm>
            <a:off x="6094412" y="0"/>
            <a:ext cx="6093292" cy="6858000"/>
          </a:xfrm>
          <a:prstGeom prst="rect">
            <a:avLst/>
          </a:prstGeom>
        </p:spPr>
      </p:pic>
      <p:sp>
        <p:nvSpPr>
          <p:cNvPr id="24" name="Classification"/>
          <p:cNvSpPr txBox="1"/>
          <p:nvPr userDrawn="1"/>
        </p:nvSpPr>
        <p:spPr>
          <a:xfrm>
            <a:off x="496631" y="5093865"/>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6"/>
            <a:ext cx="8294945" cy="430887"/>
          </a:xfrm>
        </p:spPr>
        <p:txBody>
          <a:bodyPr wrap="square" anchor="t" anchorCtr="0">
            <a:noAutofit/>
          </a:bodyPr>
          <a:lstStyle>
            <a:lvl1pPr marL="0" marR="0" indent="0" algn="l" defTabSz="1088014" rtl="0" eaLnBrk="1" fontAlgn="auto" latinLnBrk="0" hangingPunct="1">
              <a:lnSpc>
                <a:spcPct val="100000"/>
              </a:lnSpc>
              <a:spcBef>
                <a:spcPts val="0"/>
              </a:spcBef>
              <a:spcAft>
                <a:spcPts val="0"/>
              </a:spcAft>
              <a:buClr>
                <a:schemeClr val="accent1"/>
              </a:buClr>
              <a:buSzPct val="80000"/>
              <a:buFontTx/>
              <a:buNone/>
              <a:tabLst/>
              <a:defRPr sz="1399" b="0" baseline="0">
                <a:solidFill>
                  <a:schemeClr val="tx1"/>
                </a:solidFill>
              </a:defRPr>
            </a:lvl1pPr>
            <a:lvl2pPr marL="544007" indent="0" algn="ctr">
              <a:buNone/>
              <a:defRPr>
                <a:solidFill>
                  <a:schemeClr val="tx1">
                    <a:tint val="75000"/>
                  </a:schemeClr>
                </a:solidFill>
              </a:defRPr>
            </a:lvl2pPr>
            <a:lvl3pPr marL="1088014" indent="0" algn="ctr">
              <a:buNone/>
              <a:defRPr>
                <a:solidFill>
                  <a:schemeClr val="tx1">
                    <a:tint val="75000"/>
                  </a:schemeClr>
                </a:solidFill>
              </a:defRPr>
            </a:lvl3pPr>
            <a:lvl4pPr marL="1632021" indent="0" algn="ctr">
              <a:buNone/>
              <a:defRPr>
                <a:solidFill>
                  <a:schemeClr val="tx1">
                    <a:tint val="75000"/>
                  </a:schemeClr>
                </a:solidFill>
              </a:defRPr>
            </a:lvl4pPr>
            <a:lvl5pPr marL="2176027" indent="0" algn="ctr">
              <a:buNone/>
              <a:defRPr>
                <a:solidFill>
                  <a:schemeClr val="tx1">
                    <a:tint val="75000"/>
                  </a:schemeClr>
                </a:solidFill>
              </a:defRPr>
            </a:lvl5pPr>
            <a:lvl6pPr marL="2720035" indent="0" algn="ctr">
              <a:buNone/>
              <a:defRPr>
                <a:solidFill>
                  <a:schemeClr val="tx1">
                    <a:tint val="75000"/>
                  </a:schemeClr>
                </a:solidFill>
              </a:defRPr>
            </a:lvl6pPr>
            <a:lvl7pPr marL="3264042" indent="0" algn="ctr">
              <a:buNone/>
              <a:defRPr>
                <a:solidFill>
                  <a:schemeClr val="tx1">
                    <a:tint val="75000"/>
                  </a:schemeClr>
                </a:solidFill>
              </a:defRPr>
            </a:lvl7pPr>
            <a:lvl8pPr marL="3808049" indent="0" algn="ctr">
              <a:buNone/>
              <a:defRPr>
                <a:solidFill>
                  <a:schemeClr val="tx1">
                    <a:tint val="75000"/>
                  </a:schemeClr>
                </a:solidFill>
              </a:defRPr>
            </a:lvl8pPr>
            <a:lvl9pPr marL="4352056" indent="0" algn="ctr">
              <a:buNone/>
              <a:defRPr>
                <a:solidFill>
                  <a:schemeClr val="tx1">
                    <a:tint val="75000"/>
                  </a:schemeClr>
                </a:solidFill>
              </a:defRPr>
            </a:lvl9pPr>
          </a:lstStyle>
          <a:p>
            <a:r>
              <a:rPr lang="en-US" dirty="0"/>
              <a:t>Speaker’s Name, SAP</a:t>
            </a:r>
          </a:p>
          <a:p>
            <a:pPr marL="0" marR="0" lvl="0" indent="0" algn="l" defTabSz="1088014"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10" name="Presentation Title"/>
          <p:cNvSpPr>
            <a:spLocks noGrp="1"/>
          </p:cNvSpPr>
          <p:nvPr>
            <p:ph type="body" sz="quarter" idx="14" hasCustomPrompt="1"/>
          </p:nvPr>
        </p:nvSpPr>
        <p:spPr>
          <a:xfrm>
            <a:off x="496630" y="2706317"/>
            <a:ext cx="8294945" cy="997196"/>
          </a:xfrm>
        </p:spPr>
        <p:txBody>
          <a:bodyPr wrap="square">
            <a:noAutofit/>
          </a:bodyPr>
          <a:lstStyle>
            <a:lvl1pPr>
              <a:lnSpc>
                <a:spcPct val="90000"/>
              </a:lnSpc>
              <a:spcBef>
                <a:spcPts val="0"/>
              </a:spcBef>
              <a:defRPr sz="3598" b="1" baseline="0"/>
            </a:lvl1pPr>
          </a:lstStyle>
          <a:p>
            <a:pPr lvl="0"/>
            <a:r>
              <a:rPr lang="en-US" dirty="0"/>
              <a:t>Title Goes Here </a:t>
            </a:r>
            <a:br>
              <a:rPr lang="en-US" dirty="0"/>
            </a:br>
            <a:r>
              <a:rPr lang="en-US" dirty="0"/>
              <a:t>and Here and Here.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6629" y="1880291"/>
            <a:ext cx="1202973" cy="215887"/>
          </a:xfrm>
          <a:prstGeom prst="rect">
            <a:avLst/>
          </a:prstGeom>
        </p:spPr>
      </p:pic>
    </p:spTree>
    <p:extLst>
      <p:ext uri="{BB962C8B-B14F-4D97-AF65-F5344CB8AC3E}">
        <p14:creationId xmlns:p14="http://schemas.microsoft.com/office/powerpoint/2010/main" val="40865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12">
          <p15:clr>
            <a:srgbClr val="FBAE40"/>
          </p15:clr>
        </p15:guide>
        <p15:guide id="3" pos="5772">
          <p15:clr>
            <a:srgbClr val="FBAE40"/>
          </p15:clr>
        </p15:guide>
        <p15:guide id="4" orient="horz" pos="336">
          <p15:clr>
            <a:srgbClr val="FBAE40"/>
          </p15:clr>
        </p15:guide>
        <p15:guide id="5" orient="horz" pos="3984">
          <p15:clr>
            <a:srgbClr val="FBAE40"/>
          </p15:clr>
        </p15:guide>
        <p15:guide id="6" pos="7368">
          <p15:clr>
            <a:srgbClr val="FBAE40"/>
          </p15:clr>
        </p15:guide>
        <p15:guide id="7" pos="311">
          <p15:clr>
            <a:srgbClr val="FBAE40"/>
          </p15:clr>
        </p15:guide>
        <p15:guide id="8" pos="55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88822" y="1134533"/>
            <a:ext cx="11213719" cy="50955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hasCustomPrompt="1"/>
          </p:nvPr>
        </p:nvSpPr>
        <p:spPr>
          <a:xfrm>
            <a:off x="486705" y="243840"/>
            <a:ext cx="11215413" cy="426720"/>
          </a:xfrm>
          <a:prstGeom prst="rect">
            <a:avLst/>
          </a:prstGeom>
        </p:spPr>
        <p:txBody>
          <a:bodyPr vert="horz" wrap="square" lIns="0" tIns="0" rIns="0" bIns="0" rtlCol="0" anchor="t" anchorCtr="0">
            <a:noAutofit/>
          </a:bodyPr>
          <a:lstStyle>
            <a:lvl1pPr>
              <a:defRPr baseline="0"/>
            </a:lvl1pPr>
          </a:lstStyle>
          <a:p>
            <a:r>
              <a:rPr lang="en-US" dirty="0"/>
              <a:t>Click to Add Title</a:t>
            </a:r>
          </a:p>
        </p:txBody>
      </p:sp>
    </p:spTree>
    <p:extLst>
      <p:ext uri="{BB962C8B-B14F-4D97-AF65-F5344CB8AC3E}">
        <p14:creationId xmlns:p14="http://schemas.microsoft.com/office/powerpoint/2010/main" val="2587893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487553" y="1682496"/>
            <a:ext cx="11212450" cy="4547616"/>
          </a:xfrm>
        </p:spPr>
        <p:txBody>
          <a:bodyPr/>
          <a:lstStyle>
            <a:lvl1pPr>
              <a:defRPr sz="2666">
                <a:solidFill>
                  <a:schemeClr val="tx1"/>
                </a:solidFill>
              </a:defRPr>
            </a:lvl1pPr>
            <a:lvl2pPr>
              <a:defRPr sz="2399">
                <a:solidFill>
                  <a:schemeClr val="tx1"/>
                </a:solidFill>
              </a:defRPr>
            </a:lvl2pPr>
            <a:lvl3pPr>
              <a:defRPr sz="2133">
                <a:solidFill>
                  <a:schemeClr val="tx1"/>
                </a:solidFill>
              </a:defRPr>
            </a:lvl3pPr>
            <a:lvl4pPr>
              <a:defRPr sz="1866">
                <a:solidFill>
                  <a:schemeClr val="tx1"/>
                </a:solidFill>
              </a:defRPr>
            </a:lvl4pPr>
            <a:lvl5pPr>
              <a:defRPr sz="1866">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a:xfrm>
            <a:off x="486705" y="243840"/>
            <a:ext cx="11215413" cy="425760"/>
          </a:xfrm>
          <a:prstGeom prst="rect">
            <a:avLst/>
          </a:prstGeom>
        </p:spPr>
        <p:txBody>
          <a:bodyPr vert="horz" wrap="square" lIns="0" tIns="0" rIns="0" bIns="0" rtlCol="0" anchor="t" anchorCtr="0">
            <a:noAutofit/>
          </a:bodyPr>
          <a:lstStyle/>
          <a:p>
            <a:r>
              <a:rPr lang="en-US" dirty="0"/>
              <a:t>Click to Add Title </a:t>
            </a:r>
          </a:p>
        </p:txBody>
      </p:sp>
      <p:sp>
        <p:nvSpPr>
          <p:cNvPr id="9" name="Text Placeholder 2"/>
          <p:cNvSpPr>
            <a:spLocks noGrp="1"/>
          </p:cNvSpPr>
          <p:nvPr>
            <p:ph type="body" idx="1" hasCustomPrompt="1"/>
          </p:nvPr>
        </p:nvSpPr>
        <p:spPr>
          <a:xfrm>
            <a:off x="486705" y="748454"/>
            <a:ext cx="11223875" cy="602751"/>
          </a:xfrm>
          <a:prstGeom prst="rect">
            <a:avLst/>
          </a:prstGeom>
        </p:spPr>
        <p:txBody>
          <a:bodyPr lIns="0" tIns="0" rIns="0" bIns="0" anchor="t" anchorCtr="0">
            <a:noAutofit/>
          </a:bodyPr>
          <a:lstStyle>
            <a:lvl1pPr marL="0" indent="2133067">
              <a:lnSpc>
                <a:spcPct val="100000"/>
              </a:lnSpc>
              <a:spcBef>
                <a:spcPts val="0"/>
              </a:spcBef>
              <a:spcAft>
                <a:spcPts val="0"/>
              </a:spcAft>
              <a:buNone/>
              <a:tabLst/>
              <a:defRPr sz="1866" b="0" i="0" baseline="0">
                <a:solidFill>
                  <a:schemeClr val="accent2"/>
                </a:solidFill>
                <a:latin typeface="Open Sans Light" charset="0"/>
                <a:ea typeface="Open Sans Light" charset="0"/>
                <a:cs typeface="Open Sans Light" charset="0"/>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text</a:t>
            </a:r>
            <a:br>
              <a:rPr lang="en-US" dirty="0"/>
            </a:br>
            <a:endParaRPr lang="en-US" dirty="0"/>
          </a:p>
        </p:txBody>
      </p:sp>
    </p:spTree>
    <p:extLst>
      <p:ext uri="{BB962C8B-B14F-4D97-AF65-F5344CB8AC3E}">
        <p14:creationId xmlns:p14="http://schemas.microsoft.com/office/powerpoint/2010/main" val="13745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40080" y="1371600"/>
            <a:ext cx="10908792" cy="4690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1" hasCustomPrompt="1"/>
          </p:nvPr>
        </p:nvSpPr>
        <p:spPr>
          <a:xfrm>
            <a:off x="2101933" y="6347202"/>
            <a:ext cx="8769268" cy="297436"/>
          </a:xfrm>
        </p:spPr>
        <p:txBody>
          <a:bodyPr anchor="b"/>
          <a:lstStyle>
            <a:lvl1pPr marL="0" indent="0" algn="r">
              <a:buNone/>
              <a:defRPr sz="1200">
                <a:solidFill>
                  <a:schemeClr val="bg2">
                    <a:lumMod val="50000"/>
                  </a:schemeClr>
                </a:solidFill>
              </a:defRPr>
            </a:lvl1pPr>
          </a:lstStyle>
          <a:p>
            <a:pPr lvl="0"/>
            <a:r>
              <a:rPr lang="en-US" dirty="0"/>
              <a:t>If footnotes, please add here.</a:t>
            </a:r>
          </a:p>
        </p:txBody>
      </p:sp>
    </p:spTree>
    <p:extLst>
      <p:ext uri="{BB962C8B-B14F-4D97-AF65-F5344CB8AC3E}">
        <p14:creationId xmlns:p14="http://schemas.microsoft.com/office/powerpoint/2010/main" val="357674873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498442" y="1602581"/>
            <a:ext cx="11179376" cy="47046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Agenda</a:t>
            </a:r>
          </a:p>
        </p:txBody>
      </p:sp>
    </p:spTree>
    <p:extLst>
      <p:ext uri="{BB962C8B-B14F-4D97-AF65-F5344CB8AC3E}">
        <p14:creationId xmlns:p14="http://schemas.microsoft.com/office/powerpoint/2010/main" val="18593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11" userDrawn="1">
          <p15:clr>
            <a:srgbClr val="FBAE40"/>
          </p15:clr>
        </p15:guide>
        <p15:guide id="3" orient="horz" pos="336" userDrawn="1">
          <p15:clr>
            <a:srgbClr val="FBAE40"/>
          </p15:clr>
        </p15:guide>
        <p15:guide id="4" orient="horz" pos="576" userDrawn="1">
          <p15:clr>
            <a:srgbClr val="FBAE40"/>
          </p15:clr>
        </p15:guide>
        <p15:guide id="5" orient="horz" pos="1008" userDrawn="1">
          <p15:clr>
            <a:srgbClr val="FBAE40"/>
          </p15:clr>
        </p15:guide>
        <p15:guide id="6" orient="horz" pos="3984" userDrawn="1">
          <p15:clr>
            <a:srgbClr val="FBAE40"/>
          </p15:clr>
        </p15:guide>
        <p15:guide id="7" pos="7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738" y="3090446"/>
            <a:ext cx="11179376"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llustra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 y="0"/>
            <a:ext cx="12186584" cy="6858000"/>
          </a:xfrm>
          <a:prstGeom prst="rect">
            <a:avLst/>
          </a:prstGeom>
        </p:spPr>
      </p:pic>
      <p:sp>
        <p:nvSpPr>
          <p:cNvPr id="2" name="Divider text"/>
          <p:cNvSpPr>
            <a:spLocks noGrp="1"/>
          </p:cNvSpPr>
          <p:nvPr>
            <p:ph type="ctrTitle" hasCustomPrompt="1"/>
          </p:nvPr>
        </p:nvSpPr>
        <p:spPr bwMode="gray">
          <a:xfrm>
            <a:off x="503738" y="1375046"/>
            <a:ext cx="11179376"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orient="horz" pos="2160" userDrawn="1">
          <p15:clr>
            <a:srgbClr val="FBAE40"/>
          </p15:clr>
        </p15:guide>
        <p15:guide id="2" orient="horz" pos="8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Tree>
    <p:extLst>
      <p:ext uri="{BB962C8B-B14F-4D97-AF65-F5344CB8AC3E}">
        <p14:creationId xmlns:p14="http://schemas.microsoft.com/office/powerpoint/2010/main" val="24667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7368" userDrawn="1">
          <p15:clr>
            <a:srgbClr val="FBAE40"/>
          </p15:clr>
        </p15:guide>
        <p15:guide id="2" orient="horz" pos="576" userDrawn="1">
          <p15:clr>
            <a:srgbClr val="FBAE40"/>
          </p15:clr>
        </p15:guide>
        <p15:guide id="3" orient="horz" pos="3984" userDrawn="1">
          <p15:clr>
            <a:srgbClr val="FBAE40"/>
          </p15:clr>
        </p15:guide>
        <p15:guide id="4" orient="horz" pos="336" userDrawn="1">
          <p15:clr>
            <a:srgbClr val="FBAE40"/>
          </p15:clr>
        </p15:guide>
        <p15:guide id="5" pos="3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98475" y="1602788"/>
            <a:ext cx="11196638"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Tree>
    <p:extLst>
      <p:ext uri="{BB962C8B-B14F-4D97-AF65-F5344CB8AC3E}">
        <p14:creationId xmlns:p14="http://schemas.microsoft.com/office/powerpoint/2010/main" val="212933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1008">
          <p15:clr>
            <a:srgbClr val="FBAE40"/>
          </p15:clr>
        </p15:guide>
        <p15:guide id="3" pos="7368">
          <p15:clr>
            <a:srgbClr val="FBAE40"/>
          </p15:clr>
        </p15:guide>
        <p15:guide id="4" pos="306">
          <p15:clr>
            <a:srgbClr val="FBAE40"/>
          </p15:clr>
        </p15:guide>
        <p15:guide id="5" orient="horz"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1"/>
          <p:cNvSpPr>
            <a:spLocks noGrp="1"/>
          </p:cNvSpPr>
          <p:nvPr>
            <p:ph type="body" sz="quarter" idx="11" hasCustomPrompt="1"/>
          </p:nvPr>
        </p:nvSpPr>
        <p:spPr>
          <a:xfrm>
            <a:off x="6277292" y="1604124"/>
            <a:ext cx="5407098" cy="472047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7" name="Text placeholder - column 2"/>
          <p:cNvSpPr>
            <a:spLocks noGrp="1"/>
          </p:cNvSpPr>
          <p:nvPr>
            <p:ph type="body" sz="quarter" idx="10" hasCustomPrompt="1"/>
          </p:nvPr>
        </p:nvSpPr>
        <p:spPr>
          <a:xfrm>
            <a:off x="498475" y="1602788"/>
            <a:ext cx="5413057"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04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726" userDrawn="1">
          <p15:clr>
            <a:srgbClr val="FBAE40"/>
          </p15:clr>
        </p15:guide>
        <p15:guide id="2" orient="horz" pos="3984" userDrawn="1">
          <p15:clr>
            <a:srgbClr val="FBAE40"/>
          </p15:clr>
        </p15:guide>
        <p15:guide id="3" orient="horz" pos="1008" userDrawn="1">
          <p15:clr>
            <a:srgbClr val="FBAE40"/>
          </p15:clr>
        </p15:guide>
        <p15:guide id="4" orient="horz" pos="576" userDrawn="1">
          <p15:clr>
            <a:srgbClr val="FBAE40"/>
          </p15:clr>
        </p15:guide>
        <p15:guide id="5" orient="horz" pos="336" userDrawn="1">
          <p15:clr>
            <a:srgbClr val="FBAE40"/>
          </p15:clr>
        </p15:guide>
        <p15:guide id="6" pos="306" userDrawn="1">
          <p15:clr>
            <a:srgbClr val="FBAE40"/>
          </p15:clr>
        </p15:guide>
        <p15:guide id="7" pos="7368" userDrawn="1">
          <p15:clr>
            <a:srgbClr val="FBAE40"/>
          </p15:clr>
        </p15:guide>
        <p15:guide id="8" pos="395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220393" y="1602788"/>
            <a:ext cx="3474720" cy="47045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57052" y="1602788"/>
            <a:ext cx="3474720" cy="47045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10" name="Text placeholder - column 2"/>
          <p:cNvSpPr>
            <a:spLocks noGrp="1"/>
          </p:cNvSpPr>
          <p:nvPr>
            <p:ph type="body" sz="quarter" idx="10" hasCustomPrompt="1"/>
          </p:nvPr>
        </p:nvSpPr>
        <p:spPr>
          <a:xfrm>
            <a:off x="498476" y="1602788"/>
            <a:ext cx="3474720"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641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78" userDrawn="1">
          <p15:clr>
            <a:srgbClr val="FBAE40"/>
          </p15:clr>
        </p15:guide>
        <p15:guide id="2" orient="horz" pos="1008" userDrawn="1">
          <p15:clr>
            <a:srgbClr val="FBAE40"/>
          </p15:clr>
        </p15:guide>
        <p15:guide id="3" orient="horz" pos="576" userDrawn="1">
          <p15:clr>
            <a:srgbClr val="FBAE40"/>
          </p15:clr>
        </p15:guide>
        <p15:guide id="4" orient="horz" pos="336" userDrawn="1">
          <p15:clr>
            <a:srgbClr val="FBAE40"/>
          </p15:clr>
        </p15:guide>
        <p15:guide id="5" orient="horz" pos="3984" userDrawn="1">
          <p15:clr>
            <a:srgbClr val="FBAE40"/>
          </p15:clr>
        </p15:guide>
        <p15:guide id="6" pos="306" userDrawn="1">
          <p15:clr>
            <a:srgbClr val="FBAE40"/>
          </p15:clr>
        </p15:guide>
        <p15:guide id="7" pos="7368" userDrawn="1">
          <p15:clr>
            <a:srgbClr val="FBAE40"/>
          </p15:clr>
        </p15:guide>
        <p15:guide id="8" pos="2514" userDrawn="1">
          <p15:clr>
            <a:srgbClr val="FBAE40"/>
          </p15:clr>
        </p15:guide>
        <p15:guide id="9" pos="2742" userDrawn="1">
          <p15:clr>
            <a:srgbClr val="FBAE40"/>
          </p15:clr>
        </p15:guide>
        <p15:guide id="10" pos="4938" userDrawn="1">
          <p15:clr>
            <a:srgbClr val="FBAE40"/>
          </p15:clr>
        </p15:guide>
      </p15:sldGuideLst>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3399" y="6536752"/>
            <a:ext cx="140991"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190" y="6559835"/>
            <a:ext cx="381316"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739" y="6559835"/>
            <a:ext cx="2268497"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498977" y="1600201"/>
            <a:ext cx="11192961" cy="4724399"/>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dirty="0"/>
              <a:t>Insert Page Title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41" r:id="rId3"/>
    <p:sldLayoutId id="2147483765" r:id="rId4"/>
    <p:sldLayoutId id="2147483767" r:id="rId5"/>
    <p:sldLayoutId id="2147483743" r:id="rId6"/>
    <p:sldLayoutId id="2147483774" r:id="rId7"/>
    <p:sldLayoutId id="2147483745" r:id="rId8"/>
    <p:sldLayoutId id="2147483760" r:id="rId9"/>
    <p:sldLayoutId id="2147483768" r:id="rId10"/>
    <p:sldLayoutId id="2147483769" r:id="rId11"/>
    <p:sldLayoutId id="2147483770" r:id="rId12"/>
    <p:sldLayoutId id="2147483744" r:id="rId13"/>
    <p:sldLayoutId id="2147483757" r:id="rId14"/>
    <p:sldLayoutId id="2147483748" r:id="rId15"/>
    <p:sldLayoutId id="2147483763" r:id="rId16"/>
    <p:sldLayoutId id="2147483785" r:id="rId17"/>
    <p:sldLayoutId id="2147483751" r:id="rId18"/>
    <p:sldLayoutId id="2147483740" r:id="rId19"/>
    <p:sldLayoutId id="2147483789" r:id="rId20"/>
    <p:sldLayoutId id="2147483790" r:id="rId21"/>
    <p:sldLayoutId id="2147483791" r:id="rId22"/>
    <p:sldLayoutId id="2147483798" r:id="rId23"/>
    <p:sldLayoutId id="2147483800" r:id="rId24"/>
    <p:sldLayoutId id="2147483801" r:id="rId25"/>
    <p:sldLayoutId id="214748380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1"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sapabmassetdelivery.com/"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mailto:denise.Kamstra@sa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C18BD9D8-8346-47DB-91A1-7C2620F1BD43}"/>
              </a:ext>
            </a:extLst>
          </p:cNvPr>
          <p:cNvSpPr>
            <a:spLocks noGrp="1"/>
          </p:cNvSpPr>
          <p:nvPr>
            <p:ph type="subTitle" idx="1"/>
          </p:nvPr>
        </p:nvSpPr>
        <p:spPr>
          <a:xfrm>
            <a:off x="496630" y="4207239"/>
            <a:ext cx="5751770" cy="997196"/>
          </a:xfrm>
        </p:spPr>
        <p:txBody>
          <a:bodyPr/>
          <a:lstStyle/>
          <a:p>
            <a:r>
              <a:rPr lang="en-GB" dirty="0"/>
              <a:t>Denise Kamstra, Senior Director, Global Targeted Audience Marketing</a:t>
            </a:r>
          </a:p>
          <a:p>
            <a:r>
              <a:rPr lang="en-GB" dirty="0"/>
              <a:t>Guy Arama, VP, Global Audience Marketing</a:t>
            </a:r>
            <a:endParaRPr lang="en-US" dirty="0"/>
          </a:p>
        </p:txBody>
      </p:sp>
      <p:sp>
        <p:nvSpPr>
          <p:cNvPr id="6" name="Text Placeholder 5">
            <a:extLst>
              <a:ext uri="{FF2B5EF4-FFF2-40B4-BE49-F238E27FC236}">
                <a16:creationId xmlns:a16="http://schemas.microsoft.com/office/drawing/2014/main" xmlns="" id="{422F65B4-4627-4CE0-B322-12D6270CAB9F}"/>
              </a:ext>
            </a:extLst>
          </p:cNvPr>
          <p:cNvSpPr>
            <a:spLocks noGrp="1"/>
          </p:cNvSpPr>
          <p:nvPr>
            <p:ph type="body" sz="quarter" idx="14"/>
          </p:nvPr>
        </p:nvSpPr>
        <p:spPr/>
        <p:txBody>
          <a:bodyPr/>
          <a:lstStyle/>
          <a:p>
            <a:r>
              <a:rPr lang="en-US" dirty="0"/>
              <a:t>SAP Concur </a:t>
            </a:r>
            <a:r>
              <a:rPr lang="en-US" dirty="0">
                <a:solidFill>
                  <a:schemeClr val="accent3"/>
                </a:solidFill>
              </a:rPr>
              <a:t/>
            </a:r>
            <a:br>
              <a:rPr lang="en-US" dirty="0">
                <a:solidFill>
                  <a:schemeClr val="accent3"/>
                </a:solidFill>
              </a:rPr>
            </a:br>
            <a:r>
              <a:rPr lang="en-US" dirty="0">
                <a:solidFill>
                  <a:schemeClr val="accent1"/>
                </a:solidFill>
              </a:rPr>
              <a:t>Top Accounts Strategy &amp; Program </a:t>
            </a:r>
          </a:p>
        </p:txBody>
      </p:sp>
    </p:spTree>
    <p:extLst>
      <p:ext uri="{BB962C8B-B14F-4D97-AF65-F5344CB8AC3E}">
        <p14:creationId xmlns:p14="http://schemas.microsoft.com/office/powerpoint/2010/main" val="10677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496630" y="562539"/>
            <a:ext cx="11183001" cy="369332"/>
          </a:xfrm>
        </p:spPr>
        <p:txBody>
          <a:bodyPr/>
          <a:lstStyle/>
          <a:p>
            <a:pPr algn="ctr"/>
            <a:r>
              <a:rPr lang="en-US" dirty="0"/>
              <a:t>ABM</a:t>
            </a:r>
            <a:r>
              <a:rPr lang="en-US" dirty="0">
                <a:solidFill>
                  <a:srgbClr val="FF0000"/>
                </a:solidFill>
              </a:rPr>
              <a:t> </a:t>
            </a:r>
            <a:r>
              <a:rPr lang="en-US" dirty="0"/>
              <a:t>objectives for top accounts </a:t>
            </a:r>
          </a:p>
        </p:txBody>
      </p:sp>
      <p:sp>
        <p:nvSpPr>
          <p:cNvPr id="2" name="TextBox 1">
            <a:extLst>
              <a:ext uri="{FF2B5EF4-FFF2-40B4-BE49-F238E27FC236}">
                <a16:creationId xmlns:a16="http://schemas.microsoft.com/office/drawing/2014/main" xmlns="" id="{5244EECB-9D5F-4148-A607-97C1ABB33096}"/>
              </a:ext>
            </a:extLst>
          </p:cNvPr>
          <p:cNvSpPr txBox="1"/>
          <p:nvPr/>
        </p:nvSpPr>
        <p:spPr>
          <a:xfrm>
            <a:off x="496630" y="1422911"/>
            <a:ext cx="10830131" cy="276999"/>
          </a:xfrm>
          <a:prstGeom prst="rect">
            <a:avLst/>
          </a:prstGeom>
          <a:noFill/>
        </p:spPr>
        <p:txBody>
          <a:bodyPr wrap="square" lIns="0" tIns="0" rIns="0" bIns="0" rtlCol="0">
            <a:spAutoFit/>
          </a:bodyPr>
          <a:lstStyle/>
          <a:p>
            <a:pPr algn="ctr"/>
            <a:r>
              <a:rPr lang="en-GB" sz="1800" dirty="0"/>
              <a:t>Make ABM </a:t>
            </a:r>
            <a:r>
              <a:rPr lang="en-GB" sz="1800" b="1" dirty="0">
                <a:solidFill>
                  <a:srgbClr val="FBAC18"/>
                </a:solidFill>
              </a:rPr>
              <a:t>accessible </a:t>
            </a:r>
            <a:r>
              <a:rPr lang="en-GB" sz="1800" dirty="0"/>
              <a:t>and standardized for all regional teams. Allowing sales and marketing to:</a:t>
            </a:r>
            <a:endParaRPr lang="en-US" sz="1800" dirty="0"/>
          </a:p>
        </p:txBody>
      </p:sp>
      <p:sp>
        <p:nvSpPr>
          <p:cNvPr id="3" name="TextBox 2">
            <a:extLst>
              <a:ext uri="{FF2B5EF4-FFF2-40B4-BE49-F238E27FC236}">
                <a16:creationId xmlns:a16="http://schemas.microsoft.com/office/drawing/2014/main" xmlns="" id="{3E81EE13-50C2-014F-8431-D60C7513B57C}"/>
              </a:ext>
            </a:extLst>
          </p:cNvPr>
          <p:cNvSpPr txBox="1"/>
          <p:nvPr/>
        </p:nvSpPr>
        <p:spPr>
          <a:xfrm>
            <a:off x="6426891" y="4032030"/>
            <a:ext cx="2129273" cy="1938992"/>
          </a:xfrm>
          <a:prstGeom prst="rect">
            <a:avLst/>
          </a:prstGeom>
          <a:noFill/>
        </p:spPr>
        <p:txBody>
          <a:bodyPr wrap="square" lIns="0" tIns="0" rIns="0" bIns="0" rtlCol="0">
            <a:spAutoFit/>
          </a:bodyPr>
          <a:lstStyle/>
          <a:p>
            <a:pPr lvl="0"/>
            <a:r>
              <a:rPr lang="en-GB" sz="1800" b="1" dirty="0">
                <a:solidFill>
                  <a:schemeClr val="accent1"/>
                </a:solidFill>
              </a:rPr>
              <a:t>Deliver ‘outside in’ customer focus</a:t>
            </a:r>
            <a:r>
              <a:rPr lang="en-GB" sz="1800" dirty="0"/>
              <a:t> </a:t>
            </a:r>
          </a:p>
          <a:p>
            <a:pPr lvl="0"/>
            <a:endParaRPr lang="en-GB" sz="1800" dirty="0"/>
          </a:p>
          <a:p>
            <a:pPr lvl="0"/>
            <a:r>
              <a:rPr lang="en-GB" sz="1800" dirty="0"/>
              <a:t>Extend relationships with local and regional buying centers </a:t>
            </a:r>
            <a:endParaRPr lang="en-US" sz="1800" dirty="0">
              <a:solidFill>
                <a:srgbClr val="000000"/>
              </a:solidFill>
            </a:endParaRPr>
          </a:p>
        </p:txBody>
      </p:sp>
      <p:sp>
        <p:nvSpPr>
          <p:cNvPr id="5" name="TextBox 4">
            <a:extLst>
              <a:ext uri="{FF2B5EF4-FFF2-40B4-BE49-F238E27FC236}">
                <a16:creationId xmlns:a16="http://schemas.microsoft.com/office/drawing/2014/main" xmlns="" id="{F6845212-1C35-864F-9590-543FEE1730C7}"/>
              </a:ext>
            </a:extLst>
          </p:cNvPr>
          <p:cNvSpPr txBox="1"/>
          <p:nvPr/>
        </p:nvSpPr>
        <p:spPr>
          <a:xfrm>
            <a:off x="3791081" y="4032030"/>
            <a:ext cx="1970838" cy="1938992"/>
          </a:xfrm>
          <a:prstGeom prst="rect">
            <a:avLst/>
          </a:prstGeom>
          <a:noFill/>
        </p:spPr>
        <p:txBody>
          <a:bodyPr wrap="square" lIns="0" tIns="0" rIns="0" bIns="0" rtlCol="0">
            <a:spAutoFit/>
          </a:bodyPr>
          <a:lstStyle/>
          <a:p>
            <a:pPr lvl="0"/>
            <a:r>
              <a:rPr lang="en-GB" sz="1800" b="1" dirty="0">
                <a:solidFill>
                  <a:schemeClr val="accent1"/>
                </a:solidFill>
              </a:rPr>
              <a:t>Focus on sales account activity</a:t>
            </a:r>
            <a:r>
              <a:rPr lang="en-US" sz="1800" b="1" dirty="0">
                <a:solidFill>
                  <a:srgbClr val="000000"/>
                </a:solidFill>
              </a:rPr>
              <a:t/>
            </a:r>
            <a:br>
              <a:rPr lang="en-US" sz="1800" b="1" dirty="0">
                <a:solidFill>
                  <a:srgbClr val="000000"/>
                </a:solidFill>
              </a:rPr>
            </a:br>
            <a:endParaRPr lang="en-US" sz="1800" b="1" dirty="0">
              <a:solidFill>
                <a:srgbClr val="000000"/>
              </a:solidFill>
            </a:endParaRPr>
          </a:p>
          <a:p>
            <a:pPr lvl="0"/>
            <a:r>
              <a:rPr lang="en-US" sz="1800" dirty="0">
                <a:solidFill>
                  <a:srgbClr val="000000"/>
                </a:solidFill>
              </a:rPr>
              <a:t>Target, engage and influence decision makers across top accounts</a:t>
            </a:r>
          </a:p>
        </p:txBody>
      </p:sp>
      <p:sp>
        <p:nvSpPr>
          <p:cNvPr id="6" name="TextBox 5">
            <a:extLst>
              <a:ext uri="{FF2B5EF4-FFF2-40B4-BE49-F238E27FC236}">
                <a16:creationId xmlns:a16="http://schemas.microsoft.com/office/drawing/2014/main" xmlns="" id="{A9C964FD-0A73-0A40-BFBF-6EFC825D13C3}"/>
              </a:ext>
            </a:extLst>
          </p:cNvPr>
          <p:cNvSpPr txBox="1"/>
          <p:nvPr/>
        </p:nvSpPr>
        <p:spPr>
          <a:xfrm>
            <a:off x="777151" y="3944829"/>
            <a:ext cx="2334650" cy="1938992"/>
          </a:xfrm>
          <a:prstGeom prst="rect">
            <a:avLst/>
          </a:prstGeom>
          <a:noFill/>
        </p:spPr>
        <p:txBody>
          <a:bodyPr wrap="square" lIns="0" tIns="0" rIns="0" bIns="0" rtlCol="0">
            <a:spAutoFit/>
          </a:bodyPr>
          <a:lstStyle/>
          <a:p>
            <a:pPr lvl="0"/>
            <a:r>
              <a:rPr lang="en-GB" sz="1800" b="1" dirty="0">
                <a:solidFill>
                  <a:schemeClr val="accent1"/>
                </a:solidFill>
              </a:rPr>
              <a:t>Target key and strategic accounts</a:t>
            </a:r>
            <a:r>
              <a:rPr lang="en-US" sz="1800" b="1" dirty="0">
                <a:solidFill>
                  <a:srgbClr val="000000"/>
                </a:solidFill>
              </a:rPr>
              <a:t/>
            </a:r>
            <a:br>
              <a:rPr lang="en-US" sz="1800" b="1" dirty="0">
                <a:solidFill>
                  <a:srgbClr val="000000"/>
                </a:solidFill>
              </a:rPr>
            </a:br>
            <a:endParaRPr lang="en-US" sz="1800" b="1" dirty="0">
              <a:solidFill>
                <a:srgbClr val="000000"/>
              </a:solidFill>
            </a:endParaRPr>
          </a:p>
          <a:p>
            <a:pPr lvl="0"/>
            <a:r>
              <a:rPr lang="en-US" sz="1800" dirty="0">
                <a:solidFill>
                  <a:srgbClr val="000000"/>
                </a:solidFill>
              </a:rPr>
              <a:t>Provide insight-driven, scalable support to the accounts that </a:t>
            </a:r>
            <a:r>
              <a:rPr lang="en-GB" sz="1800" dirty="0">
                <a:solidFill>
                  <a:srgbClr val="000000"/>
                </a:solidFill>
              </a:rPr>
              <a:t>matter the most </a:t>
            </a:r>
            <a:endParaRPr lang="en-US" sz="1800" dirty="0">
              <a:solidFill>
                <a:srgbClr val="000000"/>
              </a:solidFill>
            </a:endParaRPr>
          </a:p>
        </p:txBody>
      </p:sp>
      <p:grpSp>
        <p:nvGrpSpPr>
          <p:cNvPr id="15" name="Group 14">
            <a:extLst>
              <a:ext uri="{FF2B5EF4-FFF2-40B4-BE49-F238E27FC236}">
                <a16:creationId xmlns:a16="http://schemas.microsoft.com/office/drawing/2014/main" xmlns="" id="{2AD1820D-C6FB-014F-BDFA-EEA3DBA32E4E}"/>
              </a:ext>
            </a:extLst>
          </p:cNvPr>
          <p:cNvGrpSpPr/>
          <p:nvPr/>
        </p:nvGrpSpPr>
        <p:grpSpPr>
          <a:xfrm>
            <a:off x="1548567" y="3362287"/>
            <a:ext cx="8256914" cy="486014"/>
            <a:chOff x="1920240" y="3230880"/>
            <a:chExt cx="7975600" cy="486015"/>
          </a:xfrm>
        </p:grpSpPr>
        <p:cxnSp>
          <p:nvCxnSpPr>
            <p:cNvPr id="9" name="Straight Connector 8">
              <a:extLst>
                <a:ext uri="{FF2B5EF4-FFF2-40B4-BE49-F238E27FC236}">
                  <a16:creationId xmlns:a16="http://schemas.microsoft.com/office/drawing/2014/main" xmlns="" id="{3612FBCA-D713-FA41-BB9B-C467B1A0E1AE}"/>
                </a:ext>
              </a:extLst>
            </p:cNvPr>
            <p:cNvCxnSpPr>
              <a:cxnSpLocks/>
            </p:cNvCxnSpPr>
            <p:nvPr/>
          </p:nvCxnSpPr>
          <p:spPr>
            <a:xfrm>
              <a:off x="4835619" y="3230880"/>
              <a:ext cx="0" cy="486015"/>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6CA1F5C3-A488-E244-A522-F3DDA02FFA82}"/>
                </a:ext>
              </a:extLst>
            </p:cNvPr>
            <p:cNvGrpSpPr/>
            <p:nvPr/>
          </p:nvGrpSpPr>
          <p:grpSpPr>
            <a:xfrm>
              <a:off x="1920240" y="3234250"/>
              <a:ext cx="7965440" cy="382709"/>
              <a:chOff x="1920240" y="2926080"/>
              <a:chExt cx="7965440" cy="690880"/>
            </a:xfrm>
          </p:grpSpPr>
          <p:cxnSp>
            <p:nvCxnSpPr>
              <p:cNvPr id="11" name="Straight Connector 10">
                <a:extLst>
                  <a:ext uri="{FF2B5EF4-FFF2-40B4-BE49-F238E27FC236}">
                    <a16:creationId xmlns:a16="http://schemas.microsoft.com/office/drawing/2014/main" xmlns="" id="{8779C6AB-0870-EF41-92A8-D0367CDF8E2F}"/>
                  </a:ext>
                </a:extLst>
              </p:cNvPr>
              <p:cNvCxnSpPr/>
              <p:nvPr/>
            </p:nvCxnSpPr>
            <p:spPr>
              <a:xfrm>
                <a:off x="1920240" y="2926080"/>
                <a:ext cx="0" cy="69088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DD5AE8A-38FF-2E48-B34E-6D4A1181C3E7}"/>
                  </a:ext>
                </a:extLst>
              </p:cNvPr>
              <p:cNvCxnSpPr/>
              <p:nvPr/>
            </p:nvCxnSpPr>
            <p:spPr>
              <a:xfrm>
                <a:off x="9885680" y="2926080"/>
                <a:ext cx="0" cy="69088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xmlns="" id="{CD5F449D-F51D-3C4D-B86E-63A9425EF338}"/>
                </a:ext>
              </a:extLst>
            </p:cNvPr>
            <p:cNvCxnSpPr/>
            <p:nvPr/>
          </p:nvCxnSpPr>
          <p:spPr>
            <a:xfrm>
              <a:off x="1920240" y="3230880"/>
              <a:ext cx="7975600"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xmlns="" id="{9401C367-F6A3-4EB5-858B-C63EE6073260}"/>
              </a:ext>
            </a:extLst>
          </p:cNvPr>
          <p:cNvCxnSpPr>
            <a:cxnSpLocks/>
          </p:cNvCxnSpPr>
          <p:nvPr/>
        </p:nvCxnSpPr>
        <p:spPr>
          <a:xfrm>
            <a:off x="7301378" y="3362289"/>
            <a:ext cx="0" cy="486012"/>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2636B157-8DC0-4D11-8F42-CEBC697C2CBF}"/>
              </a:ext>
            </a:extLst>
          </p:cNvPr>
          <p:cNvSpPr txBox="1"/>
          <p:nvPr/>
        </p:nvSpPr>
        <p:spPr>
          <a:xfrm>
            <a:off x="8912108" y="4032030"/>
            <a:ext cx="2279508" cy="2215991"/>
          </a:xfrm>
          <a:prstGeom prst="rect">
            <a:avLst/>
          </a:prstGeom>
          <a:noFill/>
        </p:spPr>
        <p:txBody>
          <a:bodyPr wrap="square" lIns="0" tIns="0" rIns="0" bIns="0" rtlCol="0">
            <a:spAutoFit/>
          </a:bodyPr>
          <a:lstStyle/>
          <a:p>
            <a:pPr lvl="0"/>
            <a:r>
              <a:rPr lang="en-GB" sz="1800" b="1" dirty="0">
                <a:solidFill>
                  <a:schemeClr val="accent1"/>
                </a:solidFill>
              </a:rPr>
              <a:t>Connect marketing and sales to revenue</a:t>
            </a:r>
            <a:endParaRPr lang="en-GB" sz="1800" dirty="0"/>
          </a:p>
          <a:p>
            <a:pPr lvl="0"/>
            <a:endParaRPr lang="en-GB" sz="1800" dirty="0"/>
          </a:p>
          <a:p>
            <a:pPr lvl="0"/>
            <a:r>
              <a:rPr lang="en-GB" sz="1800" dirty="0">
                <a:solidFill>
                  <a:srgbClr val="000000"/>
                </a:solidFill>
              </a:rPr>
              <a:t>Sales and marketing both contributing to  accelerated sales cycles and bigger deals </a:t>
            </a:r>
            <a:endParaRPr lang="en-US" sz="1800" dirty="0">
              <a:solidFill>
                <a:srgbClr val="000000"/>
              </a:solidFill>
            </a:endParaRPr>
          </a:p>
        </p:txBody>
      </p:sp>
    </p:spTree>
    <p:extLst>
      <p:ext uri="{BB962C8B-B14F-4D97-AF65-F5344CB8AC3E}">
        <p14:creationId xmlns:p14="http://schemas.microsoft.com/office/powerpoint/2010/main" val="263772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196EED1-0EDB-5945-8661-79021F3EC1E2}"/>
              </a:ext>
            </a:extLst>
          </p:cNvPr>
          <p:cNvSpPr>
            <a:spLocks noGrp="1"/>
          </p:cNvSpPr>
          <p:nvPr>
            <p:ph type="ctrTitle"/>
          </p:nvPr>
        </p:nvSpPr>
        <p:spPr>
          <a:xfrm>
            <a:off x="569816" y="2328767"/>
            <a:ext cx="11179376" cy="677108"/>
          </a:xfrm>
        </p:spPr>
        <p:txBody>
          <a:bodyPr/>
          <a:lstStyle/>
          <a:p>
            <a:r>
              <a:rPr lang="en-US" sz="3600" b="0" dirty="0"/>
              <a:t>Top 20-30 accounts per market. 500 accounts globally.</a:t>
            </a:r>
          </a:p>
        </p:txBody>
      </p:sp>
      <p:pic>
        <p:nvPicPr>
          <p:cNvPr id="5" name="Picture 4">
            <a:extLst>
              <a:ext uri="{FF2B5EF4-FFF2-40B4-BE49-F238E27FC236}">
                <a16:creationId xmlns:a16="http://schemas.microsoft.com/office/drawing/2014/main" xmlns="" id="{2B8CBC4E-80E5-A94A-972C-2C0E1DE0D616}"/>
              </a:ext>
            </a:extLst>
          </p:cNvPr>
          <p:cNvPicPr>
            <a:picLocks noChangeAspect="1"/>
          </p:cNvPicPr>
          <p:nvPr/>
        </p:nvPicPr>
        <p:blipFill>
          <a:blip r:embed="rId2"/>
          <a:stretch>
            <a:fillRect/>
          </a:stretch>
        </p:blipFill>
        <p:spPr>
          <a:xfrm>
            <a:off x="6267998" y="3865432"/>
            <a:ext cx="705241" cy="801411"/>
          </a:xfrm>
          <a:prstGeom prst="rect">
            <a:avLst/>
          </a:prstGeom>
        </p:spPr>
      </p:pic>
      <p:pic>
        <p:nvPicPr>
          <p:cNvPr id="6" name="Picture 5">
            <a:extLst>
              <a:ext uri="{FF2B5EF4-FFF2-40B4-BE49-F238E27FC236}">
                <a16:creationId xmlns:a16="http://schemas.microsoft.com/office/drawing/2014/main" xmlns="" id="{F3339720-8AE2-0B40-99AC-F0450421FFAD}"/>
              </a:ext>
            </a:extLst>
          </p:cNvPr>
          <p:cNvPicPr>
            <a:picLocks noChangeAspect="1"/>
          </p:cNvPicPr>
          <p:nvPr/>
        </p:nvPicPr>
        <p:blipFill>
          <a:blip r:embed="rId3"/>
          <a:stretch>
            <a:fillRect/>
          </a:stretch>
        </p:blipFill>
        <p:spPr>
          <a:xfrm>
            <a:off x="794115" y="4911843"/>
            <a:ext cx="1747728" cy="428841"/>
          </a:xfrm>
          <a:prstGeom prst="rect">
            <a:avLst/>
          </a:prstGeom>
        </p:spPr>
      </p:pic>
      <p:pic>
        <p:nvPicPr>
          <p:cNvPr id="7" name="Picture 6">
            <a:extLst>
              <a:ext uri="{FF2B5EF4-FFF2-40B4-BE49-F238E27FC236}">
                <a16:creationId xmlns:a16="http://schemas.microsoft.com/office/drawing/2014/main" xmlns="" id="{00ACCD79-3091-F84E-89DB-6F86CDB351A8}"/>
              </a:ext>
            </a:extLst>
          </p:cNvPr>
          <p:cNvPicPr>
            <a:picLocks noChangeAspect="1"/>
          </p:cNvPicPr>
          <p:nvPr/>
        </p:nvPicPr>
        <p:blipFill>
          <a:blip r:embed="rId4"/>
          <a:stretch>
            <a:fillRect/>
          </a:stretch>
        </p:blipFill>
        <p:spPr>
          <a:xfrm>
            <a:off x="9180018" y="3910945"/>
            <a:ext cx="1719220" cy="257883"/>
          </a:xfrm>
          <a:prstGeom prst="rect">
            <a:avLst/>
          </a:prstGeom>
        </p:spPr>
      </p:pic>
      <p:pic>
        <p:nvPicPr>
          <p:cNvPr id="8" name="Picture 7">
            <a:extLst>
              <a:ext uri="{FF2B5EF4-FFF2-40B4-BE49-F238E27FC236}">
                <a16:creationId xmlns:a16="http://schemas.microsoft.com/office/drawing/2014/main" xmlns="" id="{47815198-96D5-E14E-94DC-6E26DE950A37}"/>
              </a:ext>
            </a:extLst>
          </p:cNvPr>
          <p:cNvPicPr>
            <a:picLocks noChangeAspect="1"/>
          </p:cNvPicPr>
          <p:nvPr/>
        </p:nvPicPr>
        <p:blipFill>
          <a:blip r:embed="rId5"/>
          <a:stretch>
            <a:fillRect/>
          </a:stretch>
        </p:blipFill>
        <p:spPr>
          <a:xfrm>
            <a:off x="7680575" y="3753647"/>
            <a:ext cx="984649" cy="833516"/>
          </a:xfrm>
          <a:prstGeom prst="rect">
            <a:avLst/>
          </a:prstGeom>
        </p:spPr>
      </p:pic>
      <p:pic>
        <p:nvPicPr>
          <p:cNvPr id="9" name="Picture 8">
            <a:extLst>
              <a:ext uri="{FF2B5EF4-FFF2-40B4-BE49-F238E27FC236}">
                <a16:creationId xmlns:a16="http://schemas.microsoft.com/office/drawing/2014/main" xmlns="" id="{7B974DC9-9978-204C-924F-A77FC70376FD}"/>
              </a:ext>
            </a:extLst>
          </p:cNvPr>
          <p:cNvPicPr>
            <a:picLocks noChangeAspect="1"/>
          </p:cNvPicPr>
          <p:nvPr/>
        </p:nvPicPr>
        <p:blipFill>
          <a:blip r:embed="rId6"/>
          <a:stretch>
            <a:fillRect/>
          </a:stretch>
        </p:blipFill>
        <p:spPr>
          <a:xfrm>
            <a:off x="3282701" y="4850373"/>
            <a:ext cx="1767564" cy="568270"/>
          </a:xfrm>
          <a:prstGeom prst="rect">
            <a:avLst/>
          </a:prstGeom>
        </p:spPr>
      </p:pic>
      <p:grpSp>
        <p:nvGrpSpPr>
          <p:cNvPr id="10" name="Group 9">
            <a:extLst>
              <a:ext uri="{FF2B5EF4-FFF2-40B4-BE49-F238E27FC236}">
                <a16:creationId xmlns:a16="http://schemas.microsoft.com/office/drawing/2014/main" xmlns="" id="{B63E4B53-C82F-074E-8ACA-1B3A5B95B55F}"/>
              </a:ext>
            </a:extLst>
          </p:cNvPr>
          <p:cNvGrpSpPr/>
          <p:nvPr/>
        </p:nvGrpSpPr>
        <p:grpSpPr>
          <a:xfrm>
            <a:off x="847903" y="4096635"/>
            <a:ext cx="10267773" cy="1350085"/>
            <a:chOff x="594394" y="4636748"/>
            <a:chExt cx="10267773" cy="1350085"/>
          </a:xfrm>
        </p:grpSpPr>
        <p:pic>
          <p:nvPicPr>
            <p:cNvPr id="11" name="Picture 10">
              <a:extLst>
                <a:ext uri="{FF2B5EF4-FFF2-40B4-BE49-F238E27FC236}">
                  <a16:creationId xmlns:a16="http://schemas.microsoft.com/office/drawing/2014/main" xmlns="" id="{45E61697-72C7-004C-8EE7-A765B9D9EDAA}"/>
                </a:ext>
              </a:extLst>
            </p:cNvPr>
            <p:cNvPicPr>
              <a:picLocks noChangeAspect="1"/>
            </p:cNvPicPr>
            <p:nvPr/>
          </p:nvPicPr>
          <p:blipFill>
            <a:blip r:embed="rId7"/>
            <a:stretch>
              <a:fillRect/>
            </a:stretch>
          </p:blipFill>
          <p:spPr>
            <a:xfrm>
              <a:off x="594394" y="4636748"/>
              <a:ext cx="1505816" cy="573465"/>
            </a:xfrm>
            <a:prstGeom prst="rect">
              <a:avLst/>
            </a:prstGeom>
          </p:spPr>
        </p:pic>
        <p:pic>
          <p:nvPicPr>
            <p:cNvPr id="12" name="Picture 11">
              <a:extLst>
                <a:ext uri="{FF2B5EF4-FFF2-40B4-BE49-F238E27FC236}">
                  <a16:creationId xmlns:a16="http://schemas.microsoft.com/office/drawing/2014/main" xmlns="" id="{AA0F8B8B-2434-6F41-8547-CF4B9309A920}"/>
                </a:ext>
              </a:extLst>
            </p:cNvPr>
            <p:cNvPicPr>
              <a:picLocks noChangeAspect="1"/>
            </p:cNvPicPr>
            <p:nvPr/>
          </p:nvPicPr>
          <p:blipFill>
            <a:blip r:embed="rId8"/>
            <a:stretch>
              <a:fillRect/>
            </a:stretch>
          </p:blipFill>
          <p:spPr>
            <a:xfrm>
              <a:off x="2958792" y="4724193"/>
              <a:ext cx="2340928" cy="318718"/>
            </a:xfrm>
            <a:prstGeom prst="rect">
              <a:avLst/>
            </a:prstGeom>
          </p:spPr>
        </p:pic>
        <p:pic>
          <p:nvPicPr>
            <p:cNvPr id="13" name="Picture 12">
              <a:extLst>
                <a:ext uri="{FF2B5EF4-FFF2-40B4-BE49-F238E27FC236}">
                  <a16:creationId xmlns:a16="http://schemas.microsoft.com/office/drawing/2014/main" xmlns="" id="{4B95D4E6-51BA-D84E-A906-9A497B25AD6D}"/>
                </a:ext>
              </a:extLst>
            </p:cNvPr>
            <p:cNvPicPr>
              <a:picLocks noChangeAspect="1"/>
            </p:cNvPicPr>
            <p:nvPr/>
          </p:nvPicPr>
          <p:blipFill>
            <a:blip r:embed="rId9"/>
            <a:stretch>
              <a:fillRect/>
            </a:stretch>
          </p:blipFill>
          <p:spPr>
            <a:xfrm>
              <a:off x="8423435" y="5446626"/>
              <a:ext cx="2304536" cy="496243"/>
            </a:xfrm>
            <a:prstGeom prst="rect">
              <a:avLst/>
            </a:prstGeom>
          </p:spPr>
        </p:pic>
        <p:pic>
          <p:nvPicPr>
            <p:cNvPr id="14" name="Picture 13">
              <a:extLst>
                <a:ext uri="{FF2B5EF4-FFF2-40B4-BE49-F238E27FC236}">
                  <a16:creationId xmlns:a16="http://schemas.microsoft.com/office/drawing/2014/main" xmlns="" id="{F9FCF0D1-8958-FD48-9B94-B40453BBD184}"/>
                </a:ext>
              </a:extLst>
            </p:cNvPr>
            <p:cNvPicPr>
              <a:picLocks noChangeAspect="1"/>
            </p:cNvPicPr>
            <p:nvPr/>
          </p:nvPicPr>
          <p:blipFill>
            <a:blip r:embed="rId10"/>
            <a:stretch>
              <a:fillRect/>
            </a:stretch>
          </p:blipFill>
          <p:spPr>
            <a:xfrm>
              <a:off x="5017902" y="5446626"/>
              <a:ext cx="2960039" cy="540207"/>
            </a:xfrm>
            <a:prstGeom prst="rect">
              <a:avLst/>
            </a:prstGeom>
          </p:spPr>
        </p:pic>
        <p:pic>
          <p:nvPicPr>
            <p:cNvPr id="15" name="Picture 14">
              <a:extLst>
                <a:ext uri="{FF2B5EF4-FFF2-40B4-BE49-F238E27FC236}">
                  <a16:creationId xmlns:a16="http://schemas.microsoft.com/office/drawing/2014/main" xmlns="" id="{465A9C1C-06D6-B747-99EB-58D7ED15DE2F}"/>
                </a:ext>
              </a:extLst>
            </p:cNvPr>
            <p:cNvPicPr>
              <a:picLocks noChangeAspect="1"/>
            </p:cNvPicPr>
            <p:nvPr/>
          </p:nvPicPr>
          <p:blipFill>
            <a:blip r:embed="rId11"/>
            <a:stretch>
              <a:fillRect/>
            </a:stretch>
          </p:blipFill>
          <p:spPr>
            <a:xfrm>
              <a:off x="9225719" y="4827747"/>
              <a:ext cx="1636448" cy="496243"/>
            </a:xfrm>
            <a:prstGeom prst="rect">
              <a:avLst/>
            </a:prstGeom>
          </p:spPr>
        </p:pic>
      </p:grpSp>
      <p:sp>
        <p:nvSpPr>
          <p:cNvPr id="16" name="Title 23">
            <a:extLst>
              <a:ext uri="{FF2B5EF4-FFF2-40B4-BE49-F238E27FC236}">
                <a16:creationId xmlns:a16="http://schemas.microsoft.com/office/drawing/2014/main" xmlns="" id="{DDE62126-65BB-4528-A2DF-5867C753E689}"/>
              </a:ext>
            </a:extLst>
          </p:cNvPr>
          <p:cNvSpPr txBox="1">
            <a:spLocks/>
          </p:cNvSpPr>
          <p:nvPr/>
        </p:nvSpPr>
        <p:spPr bwMode="gray">
          <a:xfrm>
            <a:off x="496630" y="562539"/>
            <a:ext cx="11183001" cy="369332"/>
          </a:xfrm>
          <a:prstGeom prst="rect">
            <a:avLst/>
          </a:prstGeom>
        </p:spPr>
        <p:txBody>
          <a:bodyPr vert="horz" wrap="square" lIns="0" tIns="0" rIns="0" bIns="0" rtlCol="0" anchor="ctr" anchorCtr="0">
            <a:noAutofit/>
          </a:bodyPr>
          <a:lstStyle>
            <a:lvl1pPr algn="l" defTabSz="1088558" rtl="0" eaLnBrk="1" latinLnBrk="0" hangingPunct="1">
              <a:spcBef>
                <a:spcPct val="0"/>
              </a:spcBef>
              <a:buNone/>
              <a:defRPr sz="4400" b="1" kern="1200" baseline="0">
                <a:solidFill>
                  <a:schemeClr val="tx1"/>
                </a:solidFill>
                <a:latin typeface="+mj-lt"/>
                <a:ea typeface="+mj-ea"/>
                <a:cs typeface="+mj-cs"/>
              </a:defRPr>
            </a:lvl1pPr>
          </a:lstStyle>
          <a:p>
            <a:r>
              <a:rPr lang="en-US" sz="2400" dirty="0"/>
              <a:t>Who are we targeting?</a:t>
            </a:r>
          </a:p>
        </p:txBody>
      </p:sp>
    </p:spTree>
    <p:extLst>
      <p:ext uri="{BB962C8B-B14F-4D97-AF65-F5344CB8AC3E}">
        <p14:creationId xmlns:p14="http://schemas.microsoft.com/office/powerpoint/2010/main" val="376784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392" y="556838"/>
            <a:ext cx="11198483" cy="381000"/>
          </a:xfrm>
        </p:spPr>
        <p:txBody>
          <a:bodyPr/>
          <a:lstStyle/>
          <a:p>
            <a:r>
              <a:rPr lang="en-US" dirty="0"/>
              <a:t>A focus on Tier Two  </a:t>
            </a:r>
          </a:p>
        </p:txBody>
      </p:sp>
      <p:graphicFrame>
        <p:nvGraphicFramePr>
          <p:cNvPr id="41" name="Content Placeholder 6"/>
          <p:cNvGraphicFramePr>
            <a:graphicFrameLocks/>
          </p:cNvGraphicFramePr>
          <p:nvPr>
            <p:extLst>
              <p:ext uri="{D42A27DB-BD31-4B8C-83A1-F6EECF244321}">
                <p14:modId xmlns:p14="http://schemas.microsoft.com/office/powerpoint/2010/main" val="1175077223"/>
              </p:ext>
            </p:extLst>
          </p:nvPr>
        </p:nvGraphicFramePr>
        <p:xfrm>
          <a:off x="243499" y="1115291"/>
          <a:ext cx="5451809" cy="5031032"/>
        </p:xfrm>
        <a:graphic>
          <a:graphicData uri="http://schemas.openxmlformats.org/drawingml/2006/table">
            <a:tbl>
              <a:tblPr firstRow="1" bandRow="1">
                <a:tableStyleId>{2D5ABB26-0587-4C30-8999-92F81FD0307C}</a:tableStyleId>
              </a:tblPr>
              <a:tblGrid>
                <a:gridCol w="1796138">
                  <a:extLst>
                    <a:ext uri="{9D8B030D-6E8A-4147-A177-3AD203B41FA5}">
                      <a16:colId xmlns:a16="http://schemas.microsoft.com/office/drawing/2014/main" xmlns="" val="20000"/>
                    </a:ext>
                  </a:extLst>
                </a:gridCol>
                <a:gridCol w="3655671">
                  <a:extLst>
                    <a:ext uri="{9D8B030D-6E8A-4147-A177-3AD203B41FA5}">
                      <a16:colId xmlns:a16="http://schemas.microsoft.com/office/drawing/2014/main" xmlns="" val="20002"/>
                    </a:ext>
                  </a:extLst>
                </a:gridCol>
              </a:tblGrid>
              <a:tr h="2042881">
                <a:tc>
                  <a:txBody>
                    <a:bodyPr/>
                    <a:lstStyle/>
                    <a:p>
                      <a:pPr marL="0" marR="0" algn="ctr">
                        <a:spcBef>
                          <a:spcPts val="0"/>
                        </a:spcBef>
                        <a:spcAft>
                          <a:spcPts val="0"/>
                        </a:spcAft>
                      </a:pPr>
                      <a:r>
                        <a:rPr lang="en-US" sz="1600" b="1" dirty="0">
                          <a:solidFill>
                            <a:srgbClr val="FFFFFF"/>
                          </a:solidFill>
                          <a:effectLst/>
                          <a:latin typeface="+mj-lt"/>
                          <a:ea typeface="Calibri"/>
                          <a:cs typeface="Times New Roman"/>
                        </a:rPr>
                        <a:t>Tier One </a:t>
                      </a:r>
                    </a:p>
                    <a:p>
                      <a:pPr marL="0" marR="0" algn="ctr">
                        <a:spcBef>
                          <a:spcPts val="0"/>
                        </a:spcBef>
                        <a:spcAft>
                          <a:spcPts val="0"/>
                        </a:spcAft>
                      </a:pPr>
                      <a:r>
                        <a:rPr lang="en-US" sz="1600" b="0" dirty="0">
                          <a:solidFill>
                            <a:srgbClr val="FFFFFF"/>
                          </a:solidFill>
                          <a:effectLst/>
                          <a:latin typeface="+mj-lt"/>
                          <a:ea typeface="Calibri"/>
                          <a:cs typeface="Times New Roman"/>
                        </a:rPr>
                        <a:t>1:1</a:t>
                      </a:r>
                      <a:r>
                        <a:rPr lang="en-US" sz="1600" b="1" dirty="0">
                          <a:solidFill>
                            <a:srgbClr val="FFFFFF"/>
                          </a:solidFill>
                          <a:effectLst/>
                          <a:latin typeface="+mj-lt"/>
                          <a:ea typeface="Calibri"/>
                          <a:cs typeface="Times New Roman"/>
                        </a:rPr>
                        <a:t> </a:t>
                      </a:r>
                      <a:r>
                        <a:rPr lang="en-US" sz="1600" b="0" dirty="0">
                          <a:solidFill>
                            <a:srgbClr val="FFFFFF"/>
                          </a:solidFill>
                          <a:effectLst/>
                          <a:latin typeface="+mj-lt"/>
                          <a:ea typeface="Calibri"/>
                          <a:cs typeface="Times New Roman"/>
                        </a:rPr>
                        <a:t>Accounts</a:t>
                      </a:r>
                    </a:p>
                  </a:txBody>
                  <a:tcPr marL="127000" marR="127000" marT="88900" marB="88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rPr>
                        <a:t>Target 10 globally </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rPr>
                        <a:t>Provide exclusive treatment</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latin typeface="+mn-lt"/>
                          <a:ea typeface="+mn-ea"/>
                          <a:cs typeface="+mn-cs"/>
                        </a:rPr>
                        <a:t>Deep dive research and planning</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rPr>
                        <a:t>Highly-customized program </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latin typeface="+mn-lt"/>
                          <a:ea typeface="+mn-ea"/>
                          <a:cs typeface="+mn-cs"/>
                        </a:rPr>
                        <a:t>Executive sponsor</a:t>
                      </a:r>
                    </a:p>
                  </a:txBody>
                  <a:tcPr marL="127000" marR="127000" marT="88900" marB="88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1537826">
                <a:tc>
                  <a:txBody>
                    <a:bodyPr/>
                    <a:lstStyle/>
                    <a:p>
                      <a:pPr marL="0" marR="0" algn="ctr">
                        <a:spcBef>
                          <a:spcPts val="0"/>
                        </a:spcBef>
                        <a:spcAft>
                          <a:spcPts val="0"/>
                        </a:spcAft>
                      </a:pPr>
                      <a:r>
                        <a:rPr lang="en-US" sz="1600" b="1" dirty="0">
                          <a:solidFill>
                            <a:srgbClr val="FFFFFF"/>
                          </a:solidFill>
                          <a:effectLst/>
                        </a:rPr>
                        <a:t>Tier Two</a:t>
                      </a:r>
                    </a:p>
                    <a:p>
                      <a:pPr marL="0" marR="0" algn="ctr">
                        <a:spcBef>
                          <a:spcPts val="0"/>
                        </a:spcBef>
                        <a:spcAft>
                          <a:spcPts val="0"/>
                        </a:spcAft>
                      </a:pPr>
                      <a:r>
                        <a:rPr lang="en-US" sz="1600" b="0" dirty="0">
                          <a:solidFill>
                            <a:srgbClr val="FFFFFF"/>
                          </a:solidFill>
                          <a:effectLst/>
                          <a:latin typeface="+mj-lt"/>
                          <a:ea typeface="Calibri"/>
                          <a:cs typeface="Times New Roman"/>
                        </a:rPr>
                        <a:t>Cluster Similar Accounts  </a:t>
                      </a:r>
                    </a:p>
                  </a:txBody>
                  <a:tcPr marL="127000" marR="127000" marT="88900" marB="88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7300"/>
                    </a:solidFill>
                  </a:tcPr>
                </a:tc>
                <a:tc>
                  <a:txBody>
                    <a:bodyPr/>
                    <a:lstStyle/>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rPr>
                        <a:t>Target top 500 global</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rPr>
                        <a:t>3-5 clusters (20-30 per country)</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latin typeface="+mn-lt"/>
                          <a:ea typeface="+mn-ea"/>
                          <a:cs typeface="+mn-cs"/>
                        </a:rPr>
                        <a:t>Deep cluster research</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latin typeface="+mn-lt"/>
                          <a:ea typeface="+mn-ea"/>
                          <a:cs typeface="+mn-cs"/>
                        </a:rPr>
                        <a:t>Highly-focused</a:t>
                      </a:r>
                      <a:r>
                        <a:rPr lang="en-US" sz="1400" kern="1200" baseline="0" dirty="0">
                          <a:gradFill>
                            <a:gsLst>
                              <a:gs pos="0">
                                <a:schemeClr val="tx1"/>
                              </a:gs>
                              <a:gs pos="100000">
                                <a:schemeClr val="tx1"/>
                              </a:gs>
                            </a:gsLst>
                            <a:lin ang="5400000" scaled="1"/>
                          </a:gradFill>
                          <a:effectLst/>
                          <a:latin typeface="+mn-lt"/>
                          <a:ea typeface="+mn-ea"/>
                          <a:cs typeface="+mn-cs"/>
                        </a:rPr>
                        <a:t> with part customization</a:t>
                      </a:r>
                    </a:p>
                    <a:p>
                      <a:pPr marL="171450" lvl="0" indent="-171450">
                        <a:lnSpc>
                          <a:spcPct val="90000"/>
                        </a:lnSpc>
                        <a:spcBef>
                          <a:spcPts val="600"/>
                        </a:spcBef>
                        <a:buFont typeface="Arial" panose="020B0604020202020204" pitchFamily="34" charset="0"/>
                        <a:buChar char="•"/>
                      </a:pPr>
                      <a:r>
                        <a:rPr lang="en-US" sz="1400" kern="1200" baseline="0" dirty="0">
                          <a:gradFill>
                            <a:gsLst>
                              <a:gs pos="0">
                                <a:schemeClr val="tx1"/>
                              </a:gs>
                              <a:gs pos="100000">
                                <a:schemeClr val="tx1"/>
                              </a:gs>
                            </a:gsLst>
                            <a:lin ang="5400000" scaled="1"/>
                          </a:gradFill>
                          <a:effectLst/>
                          <a:latin typeface="+mn-lt"/>
                          <a:ea typeface="+mn-ea"/>
                          <a:cs typeface="+mn-cs"/>
                        </a:rPr>
                        <a:t>Account planning on larger accounts</a:t>
                      </a:r>
                      <a:endParaRPr lang="en-US" sz="1400" kern="1200" dirty="0">
                        <a:gradFill>
                          <a:gsLst>
                            <a:gs pos="0">
                              <a:schemeClr val="tx1"/>
                            </a:gs>
                            <a:gs pos="100000">
                              <a:schemeClr val="tx1"/>
                            </a:gs>
                          </a:gsLst>
                          <a:lin ang="5400000" scaled="1"/>
                        </a:gradFill>
                        <a:effectLst/>
                        <a:latin typeface="+mn-lt"/>
                        <a:ea typeface="+mn-ea"/>
                        <a:cs typeface="+mn-cs"/>
                      </a:endParaRPr>
                    </a:p>
                  </a:txBody>
                  <a:tcPr marL="127000" marR="127000" marT="88900" marB="88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9423">
                        <a:alpha val="25098"/>
                      </a:srgbClr>
                    </a:solidFill>
                  </a:tcPr>
                </a:tc>
                <a:extLst>
                  <a:ext uri="{0D108BD9-81ED-4DB2-BD59-A6C34878D82A}">
                    <a16:rowId xmlns:a16="http://schemas.microsoft.com/office/drawing/2014/main" xmlns="" val="10002"/>
                  </a:ext>
                </a:extLst>
              </a:tr>
              <a:tr h="1450325">
                <a:tc>
                  <a:txBody>
                    <a:bodyPr/>
                    <a:lstStyle/>
                    <a:p>
                      <a:pPr marL="0" marR="0" algn="ctr">
                        <a:spcBef>
                          <a:spcPts val="0"/>
                        </a:spcBef>
                        <a:spcAft>
                          <a:spcPts val="0"/>
                        </a:spcAft>
                      </a:pPr>
                      <a:r>
                        <a:rPr lang="en-US" sz="1600" b="1" dirty="0">
                          <a:solidFill>
                            <a:srgbClr val="FFFFFF"/>
                          </a:solidFill>
                          <a:effectLst/>
                        </a:rPr>
                        <a:t>Tier Three</a:t>
                      </a:r>
                    </a:p>
                    <a:p>
                      <a:pPr marL="0" marR="0" algn="ctr">
                        <a:spcBef>
                          <a:spcPts val="0"/>
                        </a:spcBef>
                        <a:spcAft>
                          <a:spcPts val="0"/>
                        </a:spcAft>
                      </a:pPr>
                      <a:r>
                        <a:rPr lang="en-US" sz="1600" b="0" dirty="0">
                          <a:solidFill>
                            <a:srgbClr val="FFFFFF"/>
                          </a:solidFill>
                          <a:effectLst/>
                        </a:rPr>
                        <a:t>Remaining</a:t>
                      </a:r>
                      <a:endParaRPr lang="en-US" sz="1600" b="0" dirty="0">
                        <a:solidFill>
                          <a:srgbClr val="FFFFFF"/>
                        </a:solidFill>
                        <a:effectLst/>
                        <a:latin typeface="+mj-lt"/>
                        <a:ea typeface="Calibri"/>
                        <a:cs typeface="Times New Roman"/>
                      </a:endParaRPr>
                    </a:p>
                    <a:p>
                      <a:pPr marL="0" marR="0" algn="ctr">
                        <a:spcBef>
                          <a:spcPts val="0"/>
                        </a:spcBef>
                        <a:spcAft>
                          <a:spcPts val="0"/>
                        </a:spcAft>
                      </a:pPr>
                      <a:r>
                        <a:rPr lang="en-US" sz="1600" b="0" dirty="0">
                          <a:solidFill>
                            <a:srgbClr val="FFFFFF"/>
                          </a:solidFill>
                          <a:effectLst/>
                          <a:latin typeface="+mj-lt"/>
                          <a:ea typeface="Calibri"/>
                          <a:cs typeface="Times New Roman"/>
                        </a:rPr>
                        <a:t>Accounts</a:t>
                      </a:r>
                    </a:p>
                  </a:txBody>
                  <a:tcPr marL="127000" marR="127000" marT="88900" marB="88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latin typeface="+mn-lt"/>
                          <a:ea typeface="+mn-ea"/>
                          <a:cs typeface="+mn-cs"/>
                        </a:rPr>
                        <a:t>Broad program with light customization</a:t>
                      </a:r>
                    </a:p>
                    <a:p>
                      <a:pPr marL="171450" lvl="0" indent="-171450">
                        <a:lnSpc>
                          <a:spcPct val="90000"/>
                        </a:lnSpc>
                        <a:spcBef>
                          <a:spcPts val="600"/>
                        </a:spcBef>
                        <a:buFont typeface="Arial" panose="020B0604020202020204" pitchFamily="34" charset="0"/>
                        <a:buChar char="•"/>
                      </a:pPr>
                      <a:r>
                        <a:rPr lang="en-US" sz="1400" kern="1200" dirty="0">
                          <a:gradFill>
                            <a:gsLst>
                              <a:gs pos="0">
                                <a:schemeClr val="tx1"/>
                              </a:gs>
                              <a:gs pos="100000">
                                <a:schemeClr val="tx1"/>
                              </a:gs>
                            </a:gsLst>
                            <a:lin ang="5400000" scaled="1"/>
                          </a:gradFill>
                          <a:effectLst/>
                          <a:latin typeface="+mn-lt"/>
                          <a:ea typeface="+mn-ea"/>
                          <a:cs typeface="+mn-cs"/>
                        </a:rPr>
                        <a:t>Technology/investment for scale</a:t>
                      </a:r>
                    </a:p>
                  </a:txBody>
                  <a:tcPr marL="127000" marR="127000" marT="88900" marB="88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3"/>
                  </a:ext>
                </a:extLst>
              </a:tr>
            </a:tbl>
          </a:graphicData>
        </a:graphic>
      </p:graphicFrame>
      <p:graphicFrame>
        <p:nvGraphicFramePr>
          <p:cNvPr id="38" name="Pyramid">
            <a:extLst>
              <a:ext uri="{FF2B5EF4-FFF2-40B4-BE49-F238E27FC236}">
                <a16:creationId xmlns:a16="http://schemas.microsoft.com/office/drawing/2014/main" xmlns="" id="{D817D4C5-502B-494D-AD38-66FB3773E50C}"/>
              </a:ext>
            </a:extLst>
          </p:cNvPr>
          <p:cNvGraphicFramePr/>
          <p:nvPr>
            <p:extLst/>
          </p:nvPr>
        </p:nvGraphicFramePr>
        <p:xfrm>
          <a:off x="6023936" y="1248878"/>
          <a:ext cx="5923093" cy="5271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9" name="Low-High-Line">
            <a:extLst>
              <a:ext uri="{FF2B5EF4-FFF2-40B4-BE49-F238E27FC236}">
                <a16:creationId xmlns:a16="http://schemas.microsoft.com/office/drawing/2014/main" xmlns="" id="{72AC7C84-1F7D-9045-B992-9D9E140AEF58}"/>
              </a:ext>
            </a:extLst>
          </p:cNvPr>
          <p:cNvGrpSpPr/>
          <p:nvPr/>
        </p:nvGrpSpPr>
        <p:grpSpPr>
          <a:xfrm>
            <a:off x="9425291" y="1376979"/>
            <a:ext cx="2513692" cy="4832571"/>
            <a:chOff x="3670790" y="1724858"/>
            <a:chExt cx="2253016" cy="4331424"/>
          </a:xfrm>
        </p:grpSpPr>
        <p:sp>
          <p:nvSpPr>
            <p:cNvPr id="42" name="Investment &amp; ROI">
              <a:extLst>
                <a:ext uri="{FF2B5EF4-FFF2-40B4-BE49-F238E27FC236}">
                  <a16:creationId xmlns:a16="http://schemas.microsoft.com/office/drawing/2014/main" xmlns="" id="{3CA34A8D-FF0E-F544-A4C4-4ACD57F8027B}"/>
                </a:ext>
              </a:extLst>
            </p:cNvPr>
            <p:cNvSpPr txBox="1"/>
            <p:nvPr/>
          </p:nvSpPr>
          <p:spPr>
            <a:xfrm rot="3652430">
              <a:off x="3469550" y="3730198"/>
              <a:ext cx="2702383"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Investment &amp; ROI per account</a:t>
              </a:r>
            </a:p>
          </p:txBody>
        </p:sp>
        <p:sp>
          <p:nvSpPr>
            <p:cNvPr id="47" name="Low">
              <a:extLst>
                <a:ext uri="{FF2B5EF4-FFF2-40B4-BE49-F238E27FC236}">
                  <a16:creationId xmlns:a16="http://schemas.microsoft.com/office/drawing/2014/main" xmlns="" id="{3B513570-C39E-8548-8D5A-C119A5D4F160}"/>
                </a:ext>
              </a:extLst>
            </p:cNvPr>
            <p:cNvSpPr txBox="1"/>
            <p:nvPr/>
          </p:nvSpPr>
          <p:spPr>
            <a:xfrm rot="3668899">
              <a:off x="5638477" y="5770952"/>
              <a:ext cx="447548" cy="12311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800" kern="0" dirty="0">
                  <a:ea typeface="Arial Unicode MS" pitchFamily="34" charset="-128"/>
                  <a:cs typeface="Arial Unicode MS" pitchFamily="34" charset="-128"/>
                </a:rPr>
                <a:t>Low</a:t>
              </a:r>
              <a:endParaRPr lang="en-US" sz="1200" kern="0" dirty="0">
                <a:ea typeface="Arial Unicode MS" pitchFamily="34" charset="-128"/>
                <a:cs typeface="Arial Unicode MS" pitchFamily="34" charset="-128"/>
              </a:endParaRPr>
            </a:p>
          </p:txBody>
        </p:sp>
        <p:sp>
          <p:nvSpPr>
            <p:cNvPr id="48" name="High">
              <a:extLst>
                <a:ext uri="{FF2B5EF4-FFF2-40B4-BE49-F238E27FC236}">
                  <a16:creationId xmlns:a16="http://schemas.microsoft.com/office/drawing/2014/main" xmlns="" id="{1CA994E1-0CEC-A247-8D25-C27901E2AC99}"/>
                </a:ext>
              </a:extLst>
            </p:cNvPr>
            <p:cNvSpPr txBox="1"/>
            <p:nvPr/>
          </p:nvSpPr>
          <p:spPr>
            <a:xfrm rot="3335239">
              <a:off x="3508572" y="1887076"/>
              <a:ext cx="447548" cy="12311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800" kern="0" dirty="0">
                  <a:ea typeface="Arial Unicode MS" pitchFamily="34" charset="-128"/>
                  <a:cs typeface="Arial Unicode MS" pitchFamily="34" charset="-128"/>
                </a:rPr>
                <a:t>High</a:t>
              </a:r>
              <a:endParaRPr lang="en-US" sz="1200" kern="0" dirty="0">
                <a:ea typeface="Arial Unicode MS" pitchFamily="34" charset="-128"/>
                <a:cs typeface="Arial Unicode MS" pitchFamily="34" charset="-128"/>
              </a:endParaRPr>
            </a:p>
          </p:txBody>
        </p:sp>
      </p:grpSp>
      <p:sp>
        <p:nvSpPr>
          <p:cNvPr id="50" name="TextBox 49">
            <a:extLst>
              <a:ext uri="{FF2B5EF4-FFF2-40B4-BE49-F238E27FC236}">
                <a16:creationId xmlns:a16="http://schemas.microsoft.com/office/drawing/2014/main" xmlns="" id="{537457FD-6561-BA43-930E-07FBF8F56F42}"/>
              </a:ext>
            </a:extLst>
          </p:cNvPr>
          <p:cNvSpPr txBox="1"/>
          <p:nvPr/>
        </p:nvSpPr>
        <p:spPr>
          <a:xfrm>
            <a:off x="8402409" y="2530418"/>
            <a:ext cx="1226420" cy="480741"/>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400" kern="0" dirty="0">
                <a:solidFill>
                  <a:srgbClr val="FFFFFF"/>
                </a:solidFill>
                <a:ea typeface="Arial Unicode MS" pitchFamily="34" charset="-128"/>
                <a:cs typeface="Arial Unicode MS" pitchFamily="34" charset="-128"/>
              </a:rPr>
              <a:t>One-to-One ABM</a:t>
            </a:r>
          </a:p>
        </p:txBody>
      </p:sp>
      <p:sp>
        <p:nvSpPr>
          <p:cNvPr id="53" name="TextBox 52">
            <a:extLst>
              <a:ext uri="{FF2B5EF4-FFF2-40B4-BE49-F238E27FC236}">
                <a16:creationId xmlns:a16="http://schemas.microsoft.com/office/drawing/2014/main" xmlns="" id="{35BAD643-B698-5D4C-939A-AE1C7DA6F723}"/>
              </a:ext>
            </a:extLst>
          </p:cNvPr>
          <p:cNvSpPr txBox="1"/>
          <p:nvPr/>
        </p:nvSpPr>
        <p:spPr>
          <a:xfrm>
            <a:off x="8538769" y="4211940"/>
            <a:ext cx="1139363" cy="480741"/>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400" kern="0" dirty="0">
                <a:solidFill>
                  <a:srgbClr val="FFFFFF"/>
                </a:solidFill>
                <a:ea typeface="Arial Unicode MS" pitchFamily="34" charset="-128"/>
                <a:cs typeface="Arial Unicode MS" pitchFamily="34" charset="-128"/>
              </a:rPr>
              <a:t>One-to-Few ABM</a:t>
            </a:r>
          </a:p>
        </p:txBody>
      </p:sp>
      <p:sp>
        <p:nvSpPr>
          <p:cNvPr id="73" name="TextBox 72">
            <a:extLst>
              <a:ext uri="{FF2B5EF4-FFF2-40B4-BE49-F238E27FC236}">
                <a16:creationId xmlns:a16="http://schemas.microsoft.com/office/drawing/2014/main" xmlns="" id="{29926F08-1EC1-6641-9692-C414809EF348}"/>
              </a:ext>
            </a:extLst>
          </p:cNvPr>
          <p:cNvSpPr txBox="1"/>
          <p:nvPr/>
        </p:nvSpPr>
        <p:spPr>
          <a:xfrm>
            <a:off x="8365891" y="5980303"/>
            <a:ext cx="1299457" cy="430887"/>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400" kern="0" dirty="0">
                <a:solidFill>
                  <a:srgbClr val="FFFFFF"/>
                </a:solidFill>
                <a:ea typeface="Arial Unicode MS" pitchFamily="34" charset="-128"/>
                <a:cs typeface="Arial Unicode MS" pitchFamily="34" charset="-128"/>
              </a:rPr>
              <a:t>One-to-Few ABM Light</a:t>
            </a:r>
            <a:endParaRPr lang="en-US" sz="2800" kern="0" dirty="0">
              <a:solidFill>
                <a:srgbClr val="FFFFFF"/>
              </a:solidFill>
              <a:ea typeface="Arial Unicode MS" pitchFamily="34" charset="-128"/>
              <a:cs typeface="Arial Unicode MS" pitchFamily="34" charset="-128"/>
            </a:endParaRPr>
          </a:p>
        </p:txBody>
      </p:sp>
      <p:grpSp>
        <p:nvGrpSpPr>
          <p:cNvPr id="23" name="Group 22">
            <a:extLst>
              <a:ext uri="{FF2B5EF4-FFF2-40B4-BE49-F238E27FC236}">
                <a16:creationId xmlns:a16="http://schemas.microsoft.com/office/drawing/2014/main" xmlns="" id="{18FB5DA9-472E-1942-8436-8701A223E634}"/>
              </a:ext>
            </a:extLst>
          </p:cNvPr>
          <p:cNvGrpSpPr/>
          <p:nvPr/>
        </p:nvGrpSpPr>
        <p:grpSpPr>
          <a:xfrm>
            <a:off x="7969961" y="5362883"/>
            <a:ext cx="2082928" cy="617420"/>
            <a:chOff x="2209880" y="5074771"/>
            <a:chExt cx="2082928" cy="617420"/>
          </a:xfrm>
        </p:grpSpPr>
        <p:cxnSp>
          <p:nvCxnSpPr>
            <p:cNvPr id="16" name="Straight Connector 15">
              <a:extLst>
                <a:ext uri="{FF2B5EF4-FFF2-40B4-BE49-F238E27FC236}">
                  <a16:creationId xmlns:a16="http://schemas.microsoft.com/office/drawing/2014/main" xmlns="" id="{05831F52-3EA4-134D-8783-189E71C50569}"/>
                </a:ext>
              </a:extLst>
            </p:cNvPr>
            <p:cNvCxnSpPr>
              <a:cxnSpLocks/>
            </p:cNvCxnSpPr>
            <p:nvPr/>
          </p:nvCxnSpPr>
          <p:spPr>
            <a:xfrm flipH="1">
              <a:off x="2504018" y="5375180"/>
              <a:ext cx="922567" cy="0"/>
            </a:xfrm>
            <a:prstGeom prst="line">
              <a:avLst/>
            </a:prstGeom>
            <a:ln w="95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2A5C2387-9AB5-D24B-9967-97DFAD2EB713}"/>
                </a:ext>
              </a:extLst>
            </p:cNvPr>
            <p:cNvGrpSpPr/>
            <p:nvPr/>
          </p:nvGrpSpPr>
          <p:grpSpPr>
            <a:xfrm>
              <a:off x="2209880" y="5074771"/>
              <a:ext cx="617420" cy="617420"/>
              <a:chOff x="2094732" y="5006905"/>
              <a:chExt cx="788418" cy="788418"/>
            </a:xfrm>
          </p:grpSpPr>
          <p:sp>
            <p:nvSpPr>
              <p:cNvPr id="5" name="Oval 4">
                <a:extLst>
                  <a:ext uri="{FF2B5EF4-FFF2-40B4-BE49-F238E27FC236}">
                    <a16:creationId xmlns:a16="http://schemas.microsoft.com/office/drawing/2014/main" xmlns="" id="{979A798D-A8FF-184B-B450-2BD52AEBA374}"/>
                  </a:ext>
                </a:extLst>
              </p:cNvPr>
              <p:cNvSpPr/>
              <p:nvPr/>
            </p:nvSpPr>
            <p:spPr bwMode="gray">
              <a:xfrm>
                <a:off x="2120806" y="5032979"/>
                <a:ext cx="736270" cy="736270"/>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xmlns="" id="{A25194B0-0B7C-6148-8BA6-F93E5410E726}"/>
                  </a:ext>
                </a:extLst>
              </p:cNvPr>
              <p:cNvPicPr>
                <a:picLocks noChangeAspect="1"/>
              </p:cNvPicPr>
              <p:nvPr/>
            </p:nvPicPr>
            <p:blipFill>
              <a:blip r:embed="rId8"/>
              <a:stretch>
                <a:fillRect/>
              </a:stretch>
            </p:blipFill>
            <p:spPr>
              <a:xfrm>
                <a:off x="2094732" y="5006905"/>
                <a:ext cx="788418" cy="788418"/>
              </a:xfrm>
              <a:prstGeom prst="rect">
                <a:avLst/>
              </a:prstGeom>
            </p:spPr>
          </p:pic>
        </p:grpSp>
        <p:grpSp>
          <p:nvGrpSpPr>
            <p:cNvPr id="14" name="Group 13">
              <a:extLst>
                <a:ext uri="{FF2B5EF4-FFF2-40B4-BE49-F238E27FC236}">
                  <a16:creationId xmlns:a16="http://schemas.microsoft.com/office/drawing/2014/main" xmlns="" id="{711F3BEE-BE66-9149-9A2A-C8174C27DEEF}"/>
                </a:ext>
              </a:extLst>
            </p:cNvPr>
            <p:cNvGrpSpPr/>
            <p:nvPr/>
          </p:nvGrpSpPr>
          <p:grpSpPr>
            <a:xfrm>
              <a:off x="3138294" y="5086889"/>
              <a:ext cx="1154514" cy="576582"/>
              <a:chOff x="3138294" y="5061970"/>
              <a:chExt cx="1154514" cy="576582"/>
            </a:xfrm>
          </p:grpSpPr>
          <p:grpSp>
            <p:nvGrpSpPr>
              <p:cNvPr id="12" name="Group 11">
                <a:extLst>
                  <a:ext uri="{FF2B5EF4-FFF2-40B4-BE49-F238E27FC236}">
                    <a16:creationId xmlns:a16="http://schemas.microsoft.com/office/drawing/2014/main" xmlns="" id="{6259C2F4-4F31-EF42-9CA4-A2EB6F53D20E}"/>
                  </a:ext>
                </a:extLst>
              </p:cNvPr>
              <p:cNvGrpSpPr/>
              <p:nvPr/>
            </p:nvGrpSpPr>
            <p:grpSpPr>
              <a:xfrm>
                <a:off x="3138294" y="5061970"/>
                <a:ext cx="1154514" cy="576582"/>
                <a:chOff x="3138294" y="5061970"/>
                <a:chExt cx="1154514" cy="576582"/>
              </a:xfrm>
            </p:grpSpPr>
            <p:sp>
              <p:nvSpPr>
                <p:cNvPr id="61" name="Oval 60">
                  <a:extLst>
                    <a:ext uri="{FF2B5EF4-FFF2-40B4-BE49-F238E27FC236}">
                      <a16:creationId xmlns:a16="http://schemas.microsoft.com/office/drawing/2014/main" xmlns="" id="{8146C300-8AA9-954A-A68A-C8999C2C3748}"/>
                    </a:ext>
                  </a:extLst>
                </p:cNvPr>
                <p:cNvSpPr/>
                <p:nvPr/>
              </p:nvSpPr>
              <p:spPr bwMode="gray">
                <a:xfrm>
                  <a:off x="3138294" y="5061970"/>
                  <a:ext cx="576582" cy="576582"/>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2" name="Oval 61">
                  <a:extLst>
                    <a:ext uri="{FF2B5EF4-FFF2-40B4-BE49-F238E27FC236}">
                      <a16:creationId xmlns:a16="http://schemas.microsoft.com/office/drawing/2014/main" xmlns="" id="{AA68C67F-5780-F540-AD5F-AE358E3BE457}"/>
                    </a:ext>
                  </a:extLst>
                </p:cNvPr>
                <p:cNvSpPr/>
                <p:nvPr/>
              </p:nvSpPr>
              <p:spPr bwMode="gray">
                <a:xfrm>
                  <a:off x="3716226" y="5061970"/>
                  <a:ext cx="576582" cy="576582"/>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xmlns="" id="{52AF470E-E076-E14F-93D9-244A326724C1}"/>
                    </a:ext>
                  </a:extLst>
                </p:cNvPr>
                <p:cNvSpPr/>
                <p:nvPr/>
              </p:nvSpPr>
              <p:spPr bwMode="gray">
                <a:xfrm>
                  <a:off x="3426585" y="5061970"/>
                  <a:ext cx="599285" cy="576582"/>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nvGrpSpPr>
              <p:cNvPr id="13" name="Group 12">
                <a:extLst>
                  <a:ext uri="{FF2B5EF4-FFF2-40B4-BE49-F238E27FC236}">
                    <a16:creationId xmlns:a16="http://schemas.microsoft.com/office/drawing/2014/main" xmlns="" id="{A8A67B03-9326-6745-86D2-AEC4E9104E4C}"/>
                  </a:ext>
                </a:extLst>
              </p:cNvPr>
              <p:cNvGrpSpPr/>
              <p:nvPr/>
            </p:nvGrpSpPr>
            <p:grpSpPr>
              <a:xfrm>
                <a:off x="3177314" y="5156648"/>
                <a:ext cx="1076474" cy="387227"/>
                <a:chOff x="3179737" y="5094514"/>
                <a:chExt cx="1210473" cy="435429"/>
              </a:xfrm>
            </p:grpSpPr>
            <p:pic>
              <p:nvPicPr>
                <p:cNvPr id="10" name="Picture 9">
                  <a:extLst>
                    <a:ext uri="{FF2B5EF4-FFF2-40B4-BE49-F238E27FC236}">
                      <a16:creationId xmlns:a16="http://schemas.microsoft.com/office/drawing/2014/main" xmlns="" id="{81DC3F1A-BAD3-3A42-8441-CD93016D4F0A}"/>
                    </a:ext>
                  </a:extLst>
                </p:cNvPr>
                <p:cNvPicPr>
                  <a:picLocks noChangeAspect="1"/>
                </p:cNvPicPr>
                <p:nvPr/>
              </p:nvPicPr>
              <p:blipFill rotWithShape="1">
                <a:blip r:embed="rId9"/>
                <a:srcRect t="20409" b="19157"/>
                <a:stretch/>
              </p:blipFill>
              <p:spPr>
                <a:xfrm>
                  <a:off x="3179737" y="5094514"/>
                  <a:ext cx="720509" cy="435429"/>
                </a:xfrm>
                <a:prstGeom prst="rect">
                  <a:avLst/>
                </a:prstGeom>
              </p:spPr>
            </p:pic>
            <p:pic>
              <p:nvPicPr>
                <p:cNvPr id="63" name="Picture 62">
                  <a:extLst>
                    <a:ext uri="{FF2B5EF4-FFF2-40B4-BE49-F238E27FC236}">
                      <a16:creationId xmlns:a16="http://schemas.microsoft.com/office/drawing/2014/main" xmlns="" id="{8772B86C-F412-2849-AA37-CC8EED95513B}"/>
                    </a:ext>
                  </a:extLst>
                </p:cNvPr>
                <p:cNvPicPr>
                  <a:picLocks noChangeAspect="1"/>
                </p:cNvPicPr>
                <p:nvPr/>
              </p:nvPicPr>
              <p:blipFill rotWithShape="1">
                <a:blip r:embed="rId9"/>
                <a:srcRect t="20409" b="19157"/>
                <a:stretch/>
              </p:blipFill>
              <p:spPr>
                <a:xfrm>
                  <a:off x="3669701" y="5094514"/>
                  <a:ext cx="720509" cy="435429"/>
                </a:xfrm>
                <a:prstGeom prst="rect">
                  <a:avLst/>
                </a:prstGeom>
              </p:spPr>
            </p:pic>
          </p:grpSp>
        </p:grpSp>
      </p:grpSp>
      <p:grpSp>
        <p:nvGrpSpPr>
          <p:cNvPr id="31" name="Group 30">
            <a:extLst>
              <a:ext uri="{FF2B5EF4-FFF2-40B4-BE49-F238E27FC236}">
                <a16:creationId xmlns:a16="http://schemas.microsoft.com/office/drawing/2014/main" xmlns="" id="{8C7244A2-46DC-974A-865B-115B7AFC8122}"/>
              </a:ext>
            </a:extLst>
          </p:cNvPr>
          <p:cNvGrpSpPr/>
          <p:nvPr/>
        </p:nvGrpSpPr>
        <p:grpSpPr>
          <a:xfrm>
            <a:off x="8292832" y="3535806"/>
            <a:ext cx="1385300" cy="617420"/>
            <a:chOff x="2415636" y="3266966"/>
            <a:chExt cx="1385300" cy="617420"/>
          </a:xfrm>
        </p:grpSpPr>
        <p:cxnSp>
          <p:nvCxnSpPr>
            <p:cNvPr id="67" name="Straight Connector 66">
              <a:extLst>
                <a:ext uri="{FF2B5EF4-FFF2-40B4-BE49-F238E27FC236}">
                  <a16:creationId xmlns:a16="http://schemas.microsoft.com/office/drawing/2014/main" xmlns="" id="{870094F5-0575-664F-B9B3-E66682B51111}"/>
                </a:ext>
              </a:extLst>
            </p:cNvPr>
            <p:cNvCxnSpPr>
              <a:cxnSpLocks/>
            </p:cNvCxnSpPr>
            <p:nvPr/>
          </p:nvCxnSpPr>
          <p:spPr>
            <a:xfrm flipH="1">
              <a:off x="2630688" y="3564621"/>
              <a:ext cx="922567" cy="0"/>
            </a:xfrm>
            <a:prstGeom prst="line">
              <a:avLst/>
            </a:prstGeom>
            <a:ln w="95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79EE1800-24E1-544F-A7FF-8E28441A9FB6}"/>
                </a:ext>
              </a:extLst>
            </p:cNvPr>
            <p:cNvGrpSpPr/>
            <p:nvPr/>
          </p:nvGrpSpPr>
          <p:grpSpPr>
            <a:xfrm>
              <a:off x="2415636" y="3266966"/>
              <a:ext cx="617420" cy="617420"/>
              <a:chOff x="2094732" y="5006905"/>
              <a:chExt cx="788418" cy="788418"/>
            </a:xfrm>
          </p:grpSpPr>
          <p:sp>
            <p:nvSpPr>
              <p:cNvPr id="45" name="Oval 44">
                <a:extLst>
                  <a:ext uri="{FF2B5EF4-FFF2-40B4-BE49-F238E27FC236}">
                    <a16:creationId xmlns:a16="http://schemas.microsoft.com/office/drawing/2014/main" xmlns="" id="{313EE101-BD93-EB42-B296-176E641E5295}"/>
                  </a:ext>
                </a:extLst>
              </p:cNvPr>
              <p:cNvSpPr/>
              <p:nvPr/>
            </p:nvSpPr>
            <p:spPr bwMode="gray">
              <a:xfrm>
                <a:off x="2120806" y="5032979"/>
                <a:ext cx="736270" cy="736270"/>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6" name="Picture 55">
                <a:extLst>
                  <a:ext uri="{FF2B5EF4-FFF2-40B4-BE49-F238E27FC236}">
                    <a16:creationId xmlns:a16="http://schemas.microsoft.com/office/drawing/2014/main" xmlns="" id="{8C33A013-7D1F-8041-894C-50257CD7E823}"/>
                  </a:ext>
                </a:extLst>
              </p:cNvPr>
              <p:cNvPicPr>
                <a:picLocks noChangeAspect="1"/>
              </p:cNvPicPr>
              <p:nvPr/>
            </p:nvPicPr>
            <p:blipFill>
              <a:blip r:embed="rId8"/>
              <a:stretch>
                <a:fillRect/>
              </a:stretch>
            </p:blipFill>
            <p:spPr>
              <a:xfrm>
                <a:off x="2094732" y="5006905"/>
                <a:ext cx="788418" cy="788418"/>
              </a:xfrm>
              <a:prstGeom prst="rect">
                <a:avLst/>
              </a:prstGeom>
            </p:spPr>
          </p:pic>
        </p:grpSp>
        <p:grpSp>
          <p:nvGrpSpPr>
            <p:cNvPr id="30" name="Group 29">
              <a:extLst>
                <a:ext uri="{FF2B5EF4-FFF2-40B4-BE49-F238E27FC236}">
                  <a16:creationId xmlns:a16="http://schemas.microsoft.com/office/drawing/2014/main" xmlns="" id="{584B63DF-061B-4249-B19F-53F8B7FFB530}"/>
                </a:ext>
              </a:extLst>
            </p:cNvPr>
            <p:cNvGrpSpPr/>
            <p:nvPr/>
          </p:nvGrpSpPr>
          <p:grpSpPr>
            <a:xfrm>
              <a:off x="3224354" y="3288588"/>
              <a:ext cx="576582" cy="576582"/>
              <a:chOff x="3138294" y="3288588"/>
              <a:chExt cx="576582" cy="576582"/>
            </a:xfrm>
          </p:grpSpPr>
          <p:sp>
            <p:nvSpPr>
              <p:cNvPr id="58" name="Oval 57">
                <a:extLst>
                  <a:ext uri="{FF2B5EF4-FFF2-40B4-BE49-F238E27FC236}">
                    <a16:creationId xmlns:a16="http://schemas.microsoft.com/office/drawing/2014/main" xmlns="" id="{A47141D3-3322-2A4C-BDA9-A130748263F3}"/>
                  </a:ext>
                </a:extLst>
              </p:cNvPr>
              <p:cNvSpPr/>
              <p:nvPr/>
            </p:nvSpPr>
            <p:spPr bwMode="gray">
              <a:xfrm>
                <a:off x="3138294" y="3288588"/>
                <a:ext cx="576582" cy="576582"/>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9" name="Picture 28">
                <a:extLst>
                  <a:ext uri="{FF2B5EF4-FFF2-40B4-BE49-F238E27FC236}">
                    <a16:creationId xmlns:a16="http://schemas.microsoft.com/office/drawing/2014/main" xmlns="" id="{022FB1E9-D3C8-114A-9336-494B31569153}"/>
                  </a:ext>
                </a:extLst>
              </p:cNvPr>
              <p:cNvPicPr>
                <a:picLocks noChangeAspect="1"/>
              </p:cNvPicPr>
              <p:nvPr/>
            </p:nvPicPr>
            <p:blipFill>
              <a:blip r:embed="rId10"/>
              <a:stretch>
                <a:fillRect/>
              </a:stretch>
            </p:blipFill>
            <p:spPr>
              <a:xfrm>
                <a:off x="3184181" y="3322601"/>
                <a:ext cx="476892" cy="476892"/>
              </a:xfrm>
              <a:prstGeom prst="rect">
                <a:avLst/>
              </a:prstGeom>
            </p:spPr>
          </p:pic>
        </p:grpSp>
      </p:grpSp>
      <p:grpSp>
        <p:nvGrpSpPr>
          <p:cNvPr id="34" name="Group 33">
            <a:extLst>
              <a:ext uri="{FF2B5EF4-FFF2-40B4-BE49-F238E27FC236}">
                <a16:creationId xmlns:a16="http://schemas.microsoft.com/office/drawing/2014/main" xmlns="" id="{9CE78C45-A928-994D-B62F-7B07507F75C1}"/>
              </a:ext>
            </a:extLst>
          </p:cNvPr>
          <p:cNvGrpSpPr/>
          <p:nvPr/>
        </p:nvGrpSpPr>
        <p:grpSpPr>
          <a:xfrm>
            <a:off x="8674169" y="1846458"/>
            <a:ext cx="674513" cy="674513"/>
            <a:chOff x="2911843" y="1633619"/>
            <a:chExt cx="674513" cy="674513"/>
          </a:xfrm>
        </p:grpSpPr>
        <p:sp>
          <p:nvSpPr>
            <p:cNvPr id="90" name="Oval 89">
              <a:extLst>
                <a:ext uri="{FF2B5EF4-FFF2-40B4-BE49-F238E27FC236}">
                  <a16:creationId xmlns:a16="http://schemas.microsoft.com/office/drawing/2014/main" xmlns="" id="{B6B24F9C-600B-7B4F-A01B-9448E70DC5DF}"/>
                </a:ext>
              </a:extLst>
            </p:cNvPr>
            <p:cNvSpPr/>
            <p:nvPr/>
          </p:nvSpPr>
          <p:spPr bwMode="gray">
            <a:xfrm>
              <a:off x="2911843" y="1633619"/>
              <a:ext cx="674513" cy="674513"/>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33" name="Picture 32">
              <a:extLst>
                <a:ext uri="{FF2B5EF4-FFF2-40B4-BE49-F238E27FC236}">
                  <a16:creationId xmlns:a16="http://schemas.microsoft.com/office/drawing/2014/main" xmlns="" id="{B0801C46-733C-8E44-BF0F-A11D035F5804}"/>
                </a:ext>
              </a:extLst>
            </p:cNvPr>
            <p:cNvPicPr>
              <a:picLocks noChangeAspect="1"/>
            </p:cNvPicPr>
            <p:nvPr/>
          </p:nvPicPr>
          <p:blipFill>
            <a:blip r:embed="rId11"/>
            <a:stretch>
              <a:fillRect/>
            </a:stretch>
          </p:blipFill>
          <p:spPr>
            <a:xfrm>
              <a:off x="2911843" y="1633619"/>
              <a:ext cx="674513" cy="674513"/>
            </a:xfrm>
            <a:prstGeom prst="rect">
              <a:avLst/>
            </a:prstGeom>
          </p:spPr>
        </p:pic>
      </p:grpSp>
      <p:cxnSp>
        <p:nvCxnSpPr>
          <p:cNvPr id="40" name="Straight Arrow Connector 39">
            <a:extLst>
              <a:ext uri="{FF2B5EF4-FFF2-40B4-BE49-F238E27FC236}">
                <a16:creationId xmlns:a16="http://schemas.microsoft.com/office/drawing/2014/main" xmlns="" id="{A2E79DAA-F366-4344-8834-00B6A5FC9B2D}"/>
              </a:ext>
            </a:extLst>
          </p:cNvPr>
          <p:cNvCxnSpPr>
            <a:cxnSpLocks/>
          </p:cNvCxnSpPr>
          <p:nvPr/>
        </p:nvCxnSpPr>
        <p:spPr>
          <a:xfrm flipH="1" flipV="1">
            <a:off x="9175155" y="1284827"/>
            <a:ext cx="2810894" cy="5126363"/>
          </a:xfrm>
          <a:prstGeom prst="straightConnector1">
            <a:avLst/>
          </a:prstGeom>
          <a:ln w="9525">
            <a:solidFill>
              <a:schemeClr val="tx1"/>
            </a:solidFill>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395670A0-3640-4BE7-A7E6-0330382821D8}"/>
              </a:ext>
            </a:extLst>
          </p:cNvPr>
          <p:cNvCxnSpPr>
            <a:cxnSpLocks/>
          </p:cNvCxnSpPr>
          <p:nvPr/>
        </p:nvCxnSpPr>
        <p:spPr>
          <a:xfrm>
            <a:off x="5695308" y="1836826"/>
            <a:ext cx="2906234" cy="0"/>
          </a:xfrm>
          <a:prstGeom prst="straightConnector1">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69EE793A-733D-4903-9624-050BCC700271}"/>
              </a:ext>
            </a:extLst>
          </p:cNvPr>
          <p:cNvCxnSpPr>
            <a:cxnSpLocks/>
          </p:cNvCxnSpPr>
          <p:nvPr/>
        </p:nvCxnSpPr>
        <p:spPr>
          <a:xfrm>
            <a:off x="5695308" y="3865314"/>
            <a:ext cx="1730181" cy="0"/>
          </a:xfrm>
          <a:prstGeom prst="straightConnector1">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E2A639DD-782E-4D53-B582-CE04CAFFA1BC}"/>
              </a:ext>
            </a:extLst>
          </p:cNvPr>
          <p:cNvCxnSpPr>
            <a:cxnSpLocks/>
          </p:cNvCxnSpPr>
          <p:nvPr/>
        </p:nvCxnSpPr>
        <p:spPr>
          <a:xfrm>
            <a:off x="5701064" y="5663292"/>
            <a:ext cx="743141" cy="8301"/>
          </a:xfrm>
          <a:prstGeom prst="straightConnector1">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6EF71F1-C903-4BD1-8AA1-798B47A1A71E}"/>
              </a:ext>
            </a:extLst>
          </p:cNvPr>
          <p:cNvSpPr txBox="1"/>
          <p:nvPr/>
        </p:nvSpPr>
        <p:spPr>
          <a:xfrm>
            <a:off x="5800017" y="1555929"/>
            <a:ext cx="2167003"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Mature markets w/ resources</a:t>
            </a:r>
          </a:p>
        </p:txBody>
      </p:sp>
      <p:sp>
        <p:nvSpPr>
          <p:cNvPr id="22" name="TextBox 21">
            <a:extLst>
              <a:ext uri="{FF2B5EF4-FFF2-40B4-BE49-F238E27FC236}">
                <a16:creationId xmlns:a16="http://schemas.microsoft.com/office/drawing/2014/main" xmlns="" id="{E10774F8-281F-400C-ADE2-CF3BDFC2804E}"/>
              </a:ext>
            </a:extLst>
          </p:cNvPr>
          <p:cNvSpPr txBox="1"/>
          <p:nvPr/>
        </p:nvSpPr>
        <p:spPr>
          <a:xfrm>
            <a:off x="5774669" y="3594781"/>
            <a:ext cx="1339073"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All markets</a:t>
            </a:r>
          </a:p>
        </p:txBody>
      </p:sp>
      <p:sp>
        <p:nvSpPr>
          <p:cNvPr id="24" name="TextBox 23">
            <a:extLst>
              <a:ext uri="{FF2B5EF4-FFF2-40B4-BE49-F238E27FC236}">
                <a16:creationId xmlns:a16="http://schemas.microsoft.com/office/drawing/2014/main" xmlns="" id="{404516B3-F853-4386-98A5-DA88D93AC4AD}"/>
              </a:ext>
            </a:extLst>
          </p:cNvPr>
          <p:cNvSpPr txBox="1"/>
          <p:nvPr/>
        </p:nvSpPr>
        <p:spPr>
          <a:xfrm>
            <a:off x="5746395" y="5418658"/>
            <a:ext cx="1146708" cy="46166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Some </a:t>
            </a:r>
          </a:p>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markets</a:t>
            </a:r>
          </a:p>
        </p:txBody>
      </p:sp>
    </p:spTree>
    <p:extLst>
      <p:ext uri="{BB962C8B-B14F-4D97-AF65-F5344CB8AC3E}">
        <p14:creationId xmlns:p14="http://schemas.microsoft.com/office/powerpoint/2010/main" val="322640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166210" y="992128"/>
          <a:ext cx="2291016" cy="509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t>Top Account Tiers by Market (recommendation)</a:t>
            </a:r>
            <a:endParaRPr lang="en-GB" dirty="0"/>
          </a:p>
        </p:txBody>
      </p:sp>
      <p:graphicFrame>
        <p:nvGraphicFramePr>
          <p:cNvPr id="4" name="Table 3">
            <a:extLst>
              <a:ext uri="{FF2B5EF4-FFF2-40B4-BE49-F238E27FC236}">
                <a16:creationId xmlns:a16="http://schemas.microsoft.com/office/drawing/2014/main" xmlns="" id="{61CA2F42-E5A9-0F4F-89FF-00060775FB5D}"/>
              </a:ext>
            </a:extLst>
          </p:cNvPr>
          <p:cNvGraphicFramePr>
            <a:graphicFrameLocks noGrp="1"/>
          </p:cNvGraphicFramePr>
          <p:nvPr>
            <p:extLst/>
          </p:nvPr>
        </p:nvGraphicFramePr>
        <p:xfrm>
          <a:off x="523788" y="1315433"/>
          <a:ext cx="4850930" cy="4919151"/>
        </p:xfrm>
        <a:graphic>
          <a:graphicData uri="http://schemas.openxmlformats.org/drawingml/2006/table">
            <a:tbl>
              <a:tblPr firstRow="1" bandRow="1">
                <a:tableStyleId>{2D5ABB26-0587-4C30-8999-92F81FD0307C}</a:tableStyleId>
              </a:tblPr>
              <a:tblGrid>
                <a:gridCol w="970186">
                  <a:extLst>
                    <a:ext uri="{9D8B030D-6E8A-4147-A177-3AD203B41FA5}">
                      <a16:colId xmlns:a16="http://schemas.microsoft.com/office/drawing/2014/main" xmlns="" val="1164024942"/>
                    </a:ext>
                  </a:extLst>
                </a:gridCol>
                <a:gridCol w="970186">
                  <a:extLst>
                    <a:ext uri="{9D8B030D-6E8A-4147-A177-3AD203B41FA5}">
                      <a16:colId xmlns:a16="http://schemas.microsoft.com/office/drawing/2014/main" xmlns="" val="2888600806"/>
                    </a:ext>
                  </a:extLst>
                </a:gridCol>
                <a:gridCol w="970186">
                  <a:extLst>
                    <a:ext uri="{9D8B030D-6E8A-4147-A177-3AD203B41FA5}">
                      <a16:colId xmlns:a16="http://schemas.microsoft.com/office/drawing/2014/main" xmlns="" val="2734438717"/>
                    </a:ext>
                  </a:extLst>
                </a:gridCol>
                <a:gridCol w="970186">
                  <a:extLst>
                    <a:ext uri="{9D8B030D-6E8A-4147-A177-3AD203B41FA5}">
                      <a16:colId xmlns:a16="http://schemas.microsoft.com/office/drawing/2014/main" xmlns="" val="3898675688"/>
                    </a:ext>
                  </a:extLst>
                </a:gridCol>
                <a:gridCol w="970186">
                  <a:extLst>
                    <a:ext uri="{9D8B030D-6E8A-4147-A177-3AD203B41FA5}">
                      <a16:colId xmlns:a16="http://schemas.microsoft.com/office/drawing/2014/main" xmlns="" val="2789896006"/>
                    </a:ext>
                  </a:extLst>
                </a:gridCol>
              </a:tblGrid>
              <a:tr h="347151">
                <a:tc gridSpan="2">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h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400" dirty="0"/>
                        <a:t>Tier 1</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dirty="0"/>
                        <a:t>Tier 2</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dirty="0"/>
                        <a:t>Tier 3</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xmlns="" val="2611465391"/>
                  </a:ext>
                </a:extLst>
              </a:tr>
              <a:tr h="347151">
                <a:tc rowSpan="4">
                  <a:txBody>
                    <a:bodyPr/>
                    <a:lstStyle/>
                    <a:p>
                      <a:r>
                        <a:rPr lang="en-US" sz="1400" dirty="0"/>
                        <a:t>EMEA 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UK</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956978043"/>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FR</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4086106349"/>
                  </a:ext>
                </a:extLst>
              </a:tr>
              <a:tr h="347151">
                <a:tc vMerge="1">
                  <a:txBody>
                    <a:bodyPr/>
                    <a:lstStyle/>
                    <a:p>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Nordics</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846489917"/>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Benelux</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87400346"/>
                  </a:ext>
                </a:extLst>
              </a:tr>
              <a:tr h="0">
                <a:tc gridSpan="5">
                  <a:txBody>
                    <a:bodyPr/>
                    <a:lstStyle/>
                    <a:p>
                      <a:endParaRPr lang="en-US" sz="8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4177722463"/>
                  </a:ext>
                </a:extLst>
              </a:tr>
              <a:tr h="347151">
                <a:tc rowSpan="4">
                  <a:txBody>
                    <a:bodyPr/>
                    <a:lstStyle/>
                    <a:p>
                      <a:r>
                        <a:rPr lang="en-US" sz="1400" dirty="0"/>
                        <a:t>EMEA S</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Africa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980692701"/>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MENA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944856458"/>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Italy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981966061"/>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Spain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691662595"/>
                  </a:ext>
                </a:extLst>
              </a:tr>
              <a:tr h="0">
                <a:tc gridSpan="5">
                  <a:txBody>
                    <a:bodyPr/>
                    <a:lstStyle/>
                    <a:p>
                      <a:endParaRPr lang="en-US" sz="8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416645046"/>
                  </a:ext>
                </a:extLst>
              </a:tr>
              <a:tr h="347151">
                <a:tc>
                  <a:txBody>
                    <a:bodyPr/>
                    <a:lstStyle/>
                    <a:p>
                      <a:r>
                        <a:rPr lang="en-US" sz="1400" dirty="0"/>
                        <a:t>MEE</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DACH</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687293847"/>
                  </a:ext>
                </a:extLst>
              </a:tr>
              <a:tr h="0">
                <a:tc gridSpan="5">
                  <a:txBody>
                    <a:bodyPr/>
                    <a:lstStyle/>
                    <a:p>
                      <a:endParaRPr lang="en-US" sz="8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902940665"/>
                  </a:ext>
                </a:extLst>
              </a:tr>
              <a:tr h="347151">
                <a:tc>
                  <a:txBody>
                    <a:bodyPr/>
                    <a:lstStyle/>
                    <a:p>
                      <a:r>
                        <a:rPr lang="en-US" sz="1400" dirty="0"/>
                        <a:t>G-China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G-China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4118626320"/>
                  </a:ext>
                </a:extLst>
              </a:tr>
            </a:tbl>
          </a:graphicData>
        </a:graphic>
      </p:graphicFrame>
      <p:grpSp>
        <p:nvGrpSpPr>
          <p:cNvPr id="10" name="Group 9">
            <a:extLst>
              <a:ext uri="{FF2B5EF4-FFF2-40B4-BE49-F238E27FC236}">
                <a16:creationId xmlns:a16="http://schemas.microsoft.com/office/drawing/2014/main" xmlns="" id="{B7988C09-553F-B14F-A69C-94A8BA3FF667}"/>
              </a:ext>
            </a:extLst>
          </p:cNvPr>
          <p:cNvGrpSpPr/>
          <p:nvPr/>
        </p:nvGrpSpPr>
        <p:grpSpPr>
          <a:xfrm>
            <a:off x="6274514" y="5866546"/>
            <a:ext cx="4823415" cy="185381"/>
            <a:chOff x="6274514" y="5762636"/>
            <a:chExt cx="4823415" cy="185381"/>
          </a:xfrm>
        </p:grpSpPr>
        <p:grpSp>
          <p:nvGrpSpPr>
            <p:cNvPr id="7" name="Group 6">
              <a:extLst>
                <a:ext uri="{FF2B5EF4-FFF2-40B4-BE49-F238E27FC236}">
                  <a16:creationId xmlns:a16="http://schemas.microsoft.com/office/drawing/2014/main" xmlns="" id="{2A1AEE64-C8F8-4E47-9AA3-CFF9A55A8EE1}"/>
                </a:ext>
              </a:extLst>
            </p:cNvPr>
            <p:cNvGrpSpPr/>
            <p:nvPr/>
          </p:nvGrpSpPr>
          <p:grpSpPr>
            <a:xfrm>
              <a:off x="6274514" y="5762993"/>
              <a:ext cx="1797176" cy="184666"/>
              <a:chOff x="5525520" y="5412815"/>
              <a:chExt cx="1797176" cy="184666"/>
            </a:xfrm>
          </p:grpSpPr>
          <p:sp>
            <p:nvSpPr>
              <p:cNvPr id="67" name="TextBox 66">
                <a:extLst>
                  <a:ext uri="{FF2B5EF4-FFF2-40B4-BE49-F238E27FC236}">
                    <a16:creationId xmlns:a16="http://schemas.microsoft.com/office/drawing/2014/main" xmlns="" id="{C59DF093-1A17-441A-8588-0CA5250FCC3C}"/>
                  </a:ext>
                </a:extLst>
              </p:cNvPr>
              <p:cNvSpPr txBox="1"/>
              <p:nvPr/>
            </p:nvSpPr>
            <p:spPr>
              <a:xfrm>
                <a:off x="5829176" y="5412815"/>
                <a:ext cx="1493520"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SAP only accounts</a:t>
                </a:r>
              </a:p>
            </p:txBody>
          </p:sp>
          <p:sp>
            <p:nvSpPr>
              <p:cNvPr id="80" name="Oval 79"/>
              <p:cNvSpPr/>
              <p:nvPr/>
            </p:nvSpPr>
            <p:spPr bwMode="gray">
              <a:xfrm>
                <a:off x="5525520" y="5419987"/>
                <a:ext cx="170322" cy="170322"/>
              </a:xfrm>
              <a:prstGeom prst="ellipse">
                <a:avLst/>
              </a:prstGeom>
              <a:solidFill>
                <a:schemeClr val="accent5"/>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nvGrpSpPr>
            <p:cNvPr id="8" name="Group 7">
              <a:extLst>
                <a:ext uri="{FF2B5EF4-FFF2-40B4-BE49-F238E27FC236}">
                  <a16:creationId xmlns:a16="http://schemas.microsoft.com/office/drawing/2014/main" xmlns="" id="{A2BC1CF1-3544-9840-B557-CDAC2E6E249F}"/>
                </a:ext>
              </a:extLst>
            </p:cNvPr>
            <p:cNvGrpSpPr/>
            <p:nvPr/>
          </p:nvGrpSpPr>
          <p:grpSpPr>
            <a:xfrm>
              <a:off x="8493914" y="5762636"/>
              <a:ext cx="2604015" cy="185381"/>
              <a:chOff x="5518348" y="5774174"/>
              <a:chExt cx="2604015" cy="185381"/>
            </a:xfrm>
          </p:grpSpPr>
          <p:sp>
            <p:nvSpPr>
              <p:cNvPr id="68" name="TextBox 67">
                <a:extLst>
                  <a:ext uri="{FF2B5EF4-FFF2-40B4-BE49-F238E27FC236}">
                    <a16:creationId xmlns:a16="http://schemas.microsoft.com/office/drawing/2014/main" xmlns="" id="{5C296BA4-512B-4C1A-A08B-D1457AACB072}"/>
                  </a:ext>
                </a:extLst>
              </p:cNvPr>
              <p:cNvSpPr txBox="1"/>
              <p:nvPr/>
            </p:nvSpPr>
            <p:spPr>
              <a:xfrm>
                <a:off x="5829176" y="5774889"/>
                <a:ext cx="2293187"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SAP accounts + other prospects</a:t>
                </a:r>
              </a:p>
            </p:txBody>
          </p:sp>
          <p:sp>
            <p:nvSpPr>
              <p:cNvPr id="6" name="Rectangle 5">
                <a:extLst>
                  <a:ext uri="{FF2B5EF4-FFF2-40B4-BE49-F238E27FC236}">
                    <a16:creationId xmlns:a16="http://schemas.microsoft.com/office/drawing/2014/main" xmlns="" id="{05EB381A-CDB7-7E44-95A4-163E67B52B4C}"/>
                  </a:ext>
                </a:extLst>
              </p:cNvPr>
              <p:cNvSpPr/>
              <p:nvPr/>
            </p:nvSpPr>
            <p:spPr bwMode="gray">
              <a:xfrm>
                <a:off x="5518348" y="5774174"/>
                <a:ext cx="184666" cy="184666"/>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graphicFrame>
        <p:nvGraphicFramePr>
          <p:cNvPr id="69" name="Table 68">
            <a:extLst>
              <a:ext uri="{FF2B5EF4-FFF2-40B4-BE49-F238E27FC236}">
                <a16:creationId xmlns:a16="http://schemas.microsoft.com/office/drawing/2014/main" xmlns="" id="{E43B3FFE-840B-5C4A-985A-AD5089807C47}"/>
              </a:ext>
            </a:extLst>
          </p:cNvPr>
          <p:cNvGraphicFramePr>
            <a:graphicFrameLocks noGrp="1"/>
          </p:cNvGraphicFramePr>
          <p:nvPr>
            <p:extLst/>
          </p:nvPr>
        </p:nvGraphicFramePr>
        <p:xfrm>
          <a:off x="6267342" y="1315433"/>
          <a:ext cx="4850930" cy="4050471"/>
        </p:xfrm>
        <a:graphic>
          <a:graphicData uri="http://schemas.openxmlformats.org/drawingml/2006/table">
            <a:tbl>
              <a:tblPr firstRow="1" bandRow="1">
                <a:tableStyleId>{2D5ABB26-0587-4C30-8999-92F81FD0307C}</a:tableStyleId>
              </a:tblPr>
              <a:tblGrid>
                <a:gridCol w="970186">
                  <a:extLst>
                    <a:ext uri="{9D8B030D-6E8A-4147-A177-3AD203B41FA5}">
                      <a16:colId xmlns:a16="http://schemas.microsoft.com/office/drawing/2014/main" xmlns="" val="1164024942"/>
                    </a:ext>
                  </a:extLst>
                </a:gridCol>
                <a:gridCol w="970186">
                  <a:extLst>
                    <a:ext uri="{9D8B030D-6E8A-4147-A177-3AD203B41FA5}">
                      <a16:colId xmlns:a16="http://schemas.microsoft.com/office/drawing/2014/main" xmlns="" val="2888600806"/>
                    </a:ext>
                  </a:extLst>
                </a:gridCol>
                <a:gridCol w="970186">
                  <a:extLst>
                    <a:ext uri="{9D8B030D-6E8A-4147-A177-3AD203B41FA5}">
                      <a16:colId xmlns:a16="http://schemas.microsoft.com/office/drawing/2014/main" xmlns="" val="2734438717"/>
                    </a:ext>
                  </a:extLst>
                </a:gridCol>
                <a:gridCol w="970186">
                  <a:extLst>
                    <a:ext uri="{9D8B030D-6E8A-4147-A177-3AD203B41FA5}">
                      <a16:colId xmlns:a16="http://schemas.microsoft.com/office/drawing/2014/main" xmlns="" val="3898675688"/>
                    </a:ext>
                  </a:extLst>
                </a:gridCol>
                <a:gridCol w="970186">
                  <a:extLst>
                    <a:ext uri="{9D8B030D-6E8A-4147-A177-3AD203B41FA5}">
                      <a16:colId xmlns:a16="http://schemas.microsoft.com/office/drawing/2014/main" xmlns="" val="2789896006"/>
                    </a:ext>
                  </a:extLst>
                </a:gridCol>
              </a:tblGrid>
              <a:tr h="347151">
                <a:tc gridSpan="2">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h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400" dirty="0"/>
                        <a:t>Tier 1</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dirty="0"/>
                        <a:t>Tier 2</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dirty="0"/>
                        <a:t>Tier 3</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xmlns="" val="2611465391"/>
                  </a:ext>
                </a:extLst>
              </a:tr>
              <a:tr h="347151">
                <a:tc rowSpan="2">
                  <a:txBody>
                    <a:bodyPr/>
                    <a:lstStyle/>
                    <a:p>
                      <a:r>
                        <a:rPr lang="en-US" sz="1400" dirty="0"/>
                        <a:t>NA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US</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956978043"/>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CAN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4086106349"/>
                  </a:ext>
                </a:extLst>
              </a:tr>
              <a:tr h="0">
                <a:tc gridSpan="5">
                  <a:txBody>
                    <a:bodyPr/>
                    <a:lstStyle/>
                    <a:p>
                      <a:endParaRPr lang="en-US" sz="8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4177722463"/>
                  </a:ext>
                </a:extLst>
              </a:tr>
              <a:tr h="347151">
                <a:tc rowSpan="5">
                  <a:txBody>
                    <a:bodyPr/>
                    <a:lstStyle/>
                    <a:p>
                      <a:r>
                        <a:rPr lang="en-US" sz="1400" dirty="0"/>
                        <a:t>APJ</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SEA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7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7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980692701"/>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India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7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7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944856458"/>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AU</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981966061"/>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S Korea</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7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7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691662595"/>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Japan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150200386"/>
                  </a:ext>
                </a:extLst>
              </a:tr>
              <a:tr h="0">
                <a:tc gridSpan="5">
                  <a:txBody>
                    <a:bodyPr/>
                    <a:lstStyle/>
                    <a:p>
                      <a:endParaRPr lang="en-US" sz="8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gn="ctr"/>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416645046"/>
                  </a:ext>
                </a:extLst>
              </a:tr>
              <a:tr h="347151">
                <a:tc rowSpan="2">
                  <a:txBody>
                    <a:bodyPr/>
                    <a:lstStyle/>
                    <a:p>
                      <a:r>
                        <a:rPr lang="en-US" sz="1400" dirty="0"/>
                        <a:t>LAC</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Brazil</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endParaRPr lang="en-US" sz="2100" dirty="0">
                        <a:solidFill>
                          <a:schemeClr val="accent5"/>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2100" dirty="0">
                          <a:solidFill>
                            <a:schemeClr val="accent5"/>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endParaRPr lang="en-US" sz="2100" dirty="0">
                        <a:solidFill>
                          <a:schemeClr val="accent5"/>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687293847"/>
                  </a:ext>
                </a:extLst>
              </a:tr>
              <a:tr h="347151">
                <a:tc vMerge="1">
                  <a:txBody>
                    <a:bodyPr/>
                    <a:lstStyle/>
                    <a:p>
                      <a:endParaRPr lang="en-US" sz="14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400" dirty="0"/>
                        <a:t>Mexico</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endParaRPr lang="en-US" sz="1700" dirty="0">
                        <a:solidFill>
                          <a:schemeClr val="accent5"/>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700" dirty="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endParaRPr lang="en-US" sz="1700" dirty="0">
                        <a:solidFill>
                          <a:schemeClr val="accent5"/>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187689114"/>
                  </a:ext>
                </a:extLst>
              </a:tr>
            </a:tbl>
          </a:graphicData>
        </a:graphic>
      </p:graphicFrame>
    </p:spTree>
    <p:extLst>
      <p:ext uri="{BB962C8B-B14F-4D97-AF65-F5344CB8AC3E}">
        <p14:creationId xmlns:p14="http://schemas.microsoft.com/office/powerpoint/2010/main" val="14155429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D62701A-E2F4-4BBA-84E8-1D4AAEFF842D}"/>
              </a:ext>
            </a:extLst>
          </p:cNvPr>
          <p:cNvSpPr>
            <a:spLocks noGrp="1"/>
          </p:cNvSpPr>
          <p:nvPr>
            <p:ph type="ctrTitle"/>
          </p:nvPr>
        </p:nvSpPr>
        <p:spPr/>
        <p:txBody>
          <a:bodyPr/>
          <a:lstStyle/>
          <a:p>
            <a:r>
              <a:rPr lang="en-US" dirty="0"/>
              <a:t>How will we deliver</a:t>
            </a:r>
            <a:br>
              <a:rPr lang="en-US" dirty="0"/>
            </a:br>
            <a:r>
              <a:rPr lang="en-US" dirty="0">
                <a:solidFill>
                  <a:schemeClr val="accent1"/>
                </a:solidFill>
              </a:rPr>
              <a:t>Top Accounts Program?</a:t>
            </a:r>
            <a:br>
              <a:rPr lang="en-US" dirty="0">
                <a:solidFill>
                  <a:schemeClr val="accent1"/>
                </a:solidFill>
              </a:rPr>
            </a:br>
            <a:r>
              <a:rPr lang="en-US" dirty="0">
                <a:solidFill>
                  <a:schemeClr val="accent1"/>
                </a:solidFill>
              </a:rPr>
              <a:t/>
            </a:r>
            <a:br>
              <a:rPr lang="en-US" dirty="0">
                <a:solidFill>
                  <a:schemeClr val="accent1"/>
                </a:solidFill>
              </a:rPr>
            </a:br>
            <a:endParaRPr lang="en-US" dirty="0">
              <a:solidFill>
                <a:srgbClr val="FF0000"/>
              </a:solidFill>
            </a:endParaRPr>
          </a:p>
        </p:txBody>
      </p:sp>
    </p:spTree>
    <p:extLst>
      <p:ext uri="{BB962C8B-B14F-4D97-AF65-F5344CB8AC3E}">
        <p14:creationId xmlns:p14="http://schemas.microsoft.com/office/powerpoint/2010/main" val="7382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430FC05-F8FB-D640-BD4A-FA887D31901A}"/>
              </a:ext>
            </a:extLst>
          </p:cNvPr>
          <p:cNvGrpSpPr/>
          <p:nvPr/>
        </p:nvGrpSpPr>
        <p:grpSpPr>
          <a:xfrm>
            <a:off x="6482093" y="2239458"/>
            <a:ext cx="5197538" cy="3640811"/>
            <a:chOff x="6482093" y="2239458"/>
            <a:chExt cx="5197538" cy="3640811"/>
          </a:xfrm>
        </p:grpSpPr>
        <p:sp>
          <p:nvSpPr>
            <p:cNvPr id="25" name="Freeform 24">
              <a:extLst>
                <a:ext uri="{FF2B5EF4-FFF2-40B4-BE49-F238E27FC236}">
                  <a16:creationId xmlns:a16="http://schemas.microsoft.com/office/drawing/2014/main" xmlns="" id="{D6320221-9F6D-D44C-B4E0-7B54362AB40A}"/>
                </a:ext>
              </a:extLst>
            </p:cNvPr>
            <p:cNvSpPr/>
            <p:nvPr/>
          </p:nvSpPr>
          <p:spPr>
            <a:xfrm>
              <a:off x="6482093" y="2239458"/>
              <a:ext cx="5197538" cy="3640811"/>
            </a:xfrm>
            <a:custGeom>
              <a:avLst/>
              <a:gdLst>
                <a:gd name="connsiteX0" fmla="*/ 0 w 5197538"/>
                <a:gd name="connsiteY0" fmla="*/ 919023 h 3640811"/>
                <a:gd name="connsiteX1" fmla="*/ 0 w 5197538"/>
                <a:gd name="connsiteY1" fmla="*/ 0 h 3640811"/>
                <a:gd name="connsiteX2" fmla="*/ 136157 w 5197538"/>
                <a:gd name="connsiteY2" fmla="*/ 0 h 3640811"/>
                <a:gd name="connsiteX3" fmla="*/ 142507 w 5197538"/>
                <a:gd name="connsiteY3" fmla="*/ 931723 h 3640811"/>
                <a:gd name="connsiteX4" fmla="*/ 5072532 w 5197538"/>
                <a:gd name="connsiteY4" fmla="*/ 1736814 h 3640811"/>
                <a:gd name="connsiteX5" fmla="*/ 5197538 w 5197538"/>
                <a:gd name="connsiteY5" fmla="*/ 1883893 h 3640811"/>
                <a:gd name="connsiteX6" fmla="*/ 5197538 w 5197538"/>
                <a:gd name="connsiteY6" fmla="*/ 3640811 h 3640811"/>
                <a:gd name="connsiteX7" fmla="*/ 3680841 w 5197538"/>
                <a:gd name="connsiteY7" fmla="*/ 3640811 h 3640811"/>
                <a:gd name="connsiteX8" fmla="*/ 3680841 w 5197538"/>
                <a:gd name="connsiteY8" fmla="*/ 1876133 h 3640811"/>
                <a:gd name="connsiteX9" fmla="*/ 3564903 w 5197538"/>
                <a:gd name="connsiteY9" fmla="*/ 1730820 h 36408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5197538" h="3640811">
                  <a:moveTo>
                    <a:pt x="0" y="919023"/>
                  </a:moveTo>
                  <a:lnTo>
                    <a:pt x="0" y="0"/>
                  </a:lnTo>
                  <a:lnTo>
                    <a:pt x="136157" y="0"/>
                  </a:lnTo>
                  <a:lnTo>
                    <a:pt x="142507" y="931723"/>
                  </a:lnTo>
                  <a:lnTo>
                    <a:pt x="5072532" y="1736814"/>
                  </a:lnTo>
                  <a:cubicBezTo>
                    <a:pt x="5144618" y="1748574"/>
                    <a:pt x="5197538" y="1810855"/>
                    <a:pt x="5197538" y="1883893"/>
                  </a:cubicBezTo>
                  <a:lnTo>
                    <a:pt x="5197538" y="3640811"/>
                  </a:lnTo>
                  <a:lnTo>
                    <a:pt x="3680841" y="3640811"/>
                  </a:lnTo>
                  <a:lnTo>
                    <a:pt x="3680841" y="1876133"/>
                  </a:lnTo>
                  <a:cubicBezTo>
                    <a:pt x="3680841" y="1806575"/>
                    <a:pt x="3632733" y="1746263"/>
                    <a:pt x="3564903" y="1730820"/>
                  </a:cubicBezTo>
                  <a:close/>
                </a:path>
              </a:pathLst>
            </a:custGeom>
            <a:gradFill>
              <a:gsLst>
                <a:gs pos="51000">
                  <a:schemeClr val="bg2"/>
                </a:gs>
                <a:gs pos="29000">
                  <a:schemeClr val="tx1"/>
                </a:gs>
                <a:gs pos="62000">
                  <a:schemeClr val="accent1"/>
                </a:gs>
              </a:gsLst>
              <a:lin ang="5400000" scaled="0"/>
            </a:gra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 Placeholder 3">
              <a:extLst>
                <a:ext uri="{FF2B5EF4-FFF2-40B4-BE49-F238E27FC236}">
                  <a16:creationId xmlns:a16="http://schemas.microsoft.com/office/drawing/2014/main" xmlns="" id="{139868CD-BD40-2D42-9001-E67CC282B5F6}"/>
                </a:ext>
              </a:extLst>
            </p:cNvPr>
            <p:cNvSpPr txBox="1">
              <a:spLocks/>
            </p:cNvSpPr>
            <p:nvPr/>
          </p:nvSpPr>
          <p:spPr bwMode="gray">
            <a:xfrm>
              <a:off x="10151063" y="4803052"/>
              <a:ext cx="1528568" cy="246221"/>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spcBef>
                  <a:spcPts val="0"/>
                </a:spcBef>
              </a:pPr>
              <a:r>
                <a:rPr lang="en-US" sz="1600" dirty="0">
                  <a:solidFill>
                    <a:schemeClr val="bg1"/>
                  </a:solidFill>
                </a:rPr>
                <a:t>Results</a:t>
              </a:r>
            </a:p>
          </p:txBody>
        </p:sp>
      </p:grpSp>
      <p:grpSp>
        <p:nvGrpSpPr>
          <p:cNvPr id="10" name="Group 9">
            <a:extLst>
              <a:ext uri="{FF2B5EF4-FFF2-40B4-BE49-F238E27FC236}">
                <a16:creationId xmlns:a16="http://schemas.microsoft.com/office/drawing/2014/main" xmlns="" id="{524A1A5C-AA37-724D-B286-BC31125C4980}"/>
              </a:ext>
            </a:extLst>
          </p:cNvPr>
          <p:cNvGrpSpPr/>
          <p:nvPr/>
        </p:nvGrpSpPr>
        <p:grpSpPr>
          <a:xfrm>
            <a:off x="6329110" y="2239459"/>
            <a:ext cx="4067670" cy="3640811"/>
            <a:chOff x="6329110" y="2239459"/>
            <a:chExt cx="4067670" cy="3640811"/>
          </a:xfrm>
        </p:grpSpPr>
        <p:sp>
          <p:nvSpPr>
            <p:cNvPr id="26" name="Freeform 3">
              <a:extLst>
                <a:ext uri="{FF2B5EF4-FFF2-40B4-BE49-F238E27FC236}">
                  <a16:creationId xmlns:a16="http://schemas.microsoft.com/office/drawing/2014/main" xmlns="" id="{9A749B0D-F204-A448-863D-EB559715A64E}"/>
                </a:ext>
              </a:extLst>
            </p:cNvPr>
            <p:cNvSpPr/>
            <p:nvPr/>
          </p:nvSpPr>
          <p:spPr>
            <a:xfrm>
              <a:off x="6329110" y="2239459"/>
              <a:ext cx="3740493" cy="3640811"/>
            </a:xfrm>
            <a:custGeom>
              <a:avLst/>
              <a:gdLst>
                <a:gd name="connsiteX0" fmla="*/ 0 w 3740493"/>
                <a:gd name="connsiteY0" fmla="*/ 931710 h 3640811"/>
                <a:gd name="connsiteX1" fmla="*/ 0 w 3740493"/>
                <a:gd name="connsiteY1" fmla="*/ 0 h 3640811"/>
                <a:gd name="connsiteX2" fmla="*/ 136144 w 3740493"/>
                <a:gd name="connsiteY2" fmla="*/ 0 h 3640811"/>
                <a:gd name="connsiteX3" fmla="*/ 136144 w 3740493"/>
                <a:gd name="connsiteY3" fmla="*/ 931710 h 3640811"/>
                <a:gd name="connsiteX4" fmla="*/ 3618979 w 3740493"/>
                <a:gd name="connsiteY4" fmla="*/ 1755597 h 3640811"/>
                <a:gd name="connsiteX5" fmla="*/ 3733698 w 3740493"/>
                <a:gd name="connsiteY5" fmla="*/ 1900047 h 3640811"/>
                <a:gd name="connsiteX6" fmla="*/ 3740493 w 3740493"/>
                <a:gd name="connsiteY6" fmla="*/ 3640811 h 3640811"/>
                <a:gd name="connsiteX7" fmla="*/ 2223808 w 3740493"/>
                <a:gd name="connsiteY7" fmla="*/ 3640811 h 3640811"/>
                <a:gd name="connsiteX8" fmla="*/ 2223808 w 3740493"/>
                <a:gd name="connsiteY8" fmla="*/ 1873021 h 3640811"/>
                <a:gd name="connsiteX9" fmla="*/ 2127326 w 3740493"/>
                <a:gd name="connsiteY9" fmla="*/ 1733575 h 36408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740493" h="3640811">
                  <a:moveTo>
                    <a:pt x="0" y="931710"/>
                  </a:moveTo>
                  <a:lnTo>
                    <a:pt x="0" y="0"/>
                  </a:lnTo>
                  <a:lnTo>
                    <a:pt x="136144" y="0"/>
                  </a:lnTo>
                  <a:lnTo>
                    <a:pt x="136144" y="931710"/>
                  </a:lnTo>
                  <a:lnTo>
                    <a:pt x="3618979" y="1755597"/>
                  </a:lnTo>
                  <a:cubicBezTo>
                    <a:pt x="3685997" y="1771460"/>
                    <a:pt x="3733432" y="1831175"/>
                    <a:pt x="3733698" y="1900047"/>
                  </a:cubicBezTo>
                  <a:lnTo>
                    <a:pt x="3740493" y="3640811"/>
                  </a:lnTo>
                  <a:lnTo>
                    <a:pt x="2223808" y="3640811"/>
                  </a:lnTo>
                  <a:lnTo>
                    <a:pt x="2223808" y="1873021"/>
                  </a:lnTo>
                  <a:cubicBezTo>
                    <a:pt x="2223808" y="1810995"/>
                    <a:pt x="2185378" y="1755445"/>
                    <a:pt x="2127326" y="1733575"/>
                  </a:cubicBezTo>
                  <a:close/>
                </a:path>
              </a:pathLst>
            </a:custGeom>
            <a:gradFill>
              <a:gsLst>
                <a:gs pos="51000">
                  <a:schemeClr val="bg2"/>
                </a:gs>
                <a:gs pos="29000">
                  <a:schemeClr val="tx1"/>
                </a:gs>
                <a:gs pos="62000">
                  <a:schemeClr val="accent5"/>
                </a:gs>
              </a:gsLst>
              <a:lin ang="5400000" scaled="0"/>
            </a:gra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Right Arrow 72">
              <a:extLst>
                <a:ext uri="{FF2B5EF4-FFF2-40B4-BE49-F238E27FC236}">
                  <a16:creationId xmlns:a16="http://schemas.microsoft.com/office/drawing/2014/main" xmlns="" id="{BBE6D1B4-92CA-004A-814B-8D7A9001DE0E}"/>
                </a:ext>
              </a:extLst>
            </p:cNvPr>
            <p:cNvSpPr/>
            <p:nvPr/>
          </p:nvSpPr>
          <p:spPr bwMode="gray">
            <a:xfrm>
              <a:off x="10031043" y="4765789"/>
              <a:ext cx="365737" cy="359253"/>
            </a:xfrm>
            <a:prstGeom prst="rightArrow">
              <a:avLst/>
            </a:prstGeom>
            <a:solidFill>
              <a:schemeClr val="accent5"/>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Text Placeholder 3">
              <a:extLst>
                <a:ext uri="{FF2B5EF4-FFF2-40B4-BE49-F238E27FC236}">
                  <a16:creationId xmlns:a16="http://schemas.microsoft.com/office/drawing/2014/main" xmlns="" id="{DF616115-F37A-1D4A-B057-4E73A5E87A44}"/>
                </a:ext>
              </a:extLst>
            </p:cNvPr>
            <p:cNvSpPr txBox="1">
              <a:spLocks/>
            </p:cNvSpPr>
            <p:nvPr/>
          </p:nvSpPr>
          <p:spPr bwMode="gray">
            <a:xfrm>
              <a:off x="8567194" y="4449109"/>
              <a:ext cx="1464783" cy="954107"/>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spcBef>
                  <a:spcPts val="0"/>
                </a:spcBef>
              </a:pPr>
              <a:r>
                <a:rPr lang="en-US" sz="1600" dirty="0">
                  <a:solidFill>
                    <a:schemeClr val="bg1"/>
                  </a:solidFill>
                </a:rPr>
                <a:t>Marketing </a:t>
              </a:r>
              <a:br>
                <a:rPr lang="en-US" sz="1600" dirty="0">
                  <a:solidFill>
                    <a:schemeClr val="bg1"/>
                  </a:solidFill>
                </a:rPr>
              </a:br>
              <a:r>
                <a:rPr lang="en-US" sz="1600" dirty="0">
                  <a:solidFill>
                    <a:schemeClr val="bg1"/>
                  </a:solidFill>
                </a:rPr>
                <a:t>&amp; Sales Activation </a:t>
              </a:r>
            </a:p>
            <a:p>
              <a:pPr algn="ctr">
                <a:spcBef>
                  <a:spcPts val="0"/>
                </a:spcBef>
              </a:pPr>
              <a:r>
                <a:rPr lang="en-US" sz="1400" dirty="0">
                  <a:solidFill>
                    <a:schemeClr val="bg1"/>
                  </a:solidFill>
                </a:rPr>
                <a:t>(Global + Local) </a:t>
              </a:r>
            </a:p>
          </p:txBody>
        </p:sp>
      </p:grpSp>
      <p:grpSp>
        <p:nvGrpSpPr>
          <p:cNvPr id="9" name="Group 8">
            <a:extLst>
              <a:ext uri="{FF2B5EF4-FFF2-40B4-BE49-F238E27FC236}">
                <a16:creationId xmlns:a16="http://schemas.microsoft.com/office/drawing/2014/main" xmlns="" id="{54CBB446-B7AD-444A-87A2-FB84E2A005EF}"/>
              </a:ext>
            </a:extLst>
          </p:cNvPr>
          <p:cNvGrpSpPr/>
          <p:nvPr/>
        </p:nvGrpSpPr>
        <p:grpSpPr>
          <a:xfrm>
            <a:off x="6176115" y="2239458"/>
            <a:ext cx="2611571" cy="3640811"/>
            <a:chOff x="6176115" y="2239458"/>
            <a:chExt cx="2611571" cy="3640811"/>
          </a:xfrm>
        </p:grpSpPr>
        <p:sp>
          <p:nvSpPr>
            <p:cNvPr id="27" name="Freeform 3">
              <a:extLst>
                <a:ext uri="{FF2B5EF4-FFF2-40B4-BE49-F238E27FC236}">
                  <a16:creationId xmlns:a16="http://schemas.microsoft.com/office/drawing/2014/main" xmlns="" id="{AFCD1D86-263B-9549-9CE8-DDC35BF83ADF}"/>
                </a:ext>
              </a:extLst>
            </p:cNvPr>
            <p:cNvSpPr/>
            <p:nvPr/>
          </p:nvSpPr>
          <p:spPr>
            <a:xfrm>
              <a:off x="6176115" y="2239458"/>
              <a:ext cx="2283460" cy="3640811"/>
            </a:xfrm>
            <a:custGeom>
              <a:avLst/>
              <a:gdLst>
                <a:gd name="connsiteX0" fmla="*/ 0 w 2283460"/>
                <a:gd name="connsiteY0" fmla="*/ 944423 h 3640811"/>
                <a:gd name="connsiteX1" fmla="*/ 0 w 2283460"/>
                <a:gd name="connsiteY1" fmla="*/ 0 h 3640811"/>
                <a:gd name="connsiteX2" fmla="*/ 136157 w 2283460"/>
                <a:gd name="connsiteY2" fmla="*/ 0 h 3640811"/>
                <a:gd name="connsiteX3" fmla="*/ 136157 w 2283460"/>
                <a:gd name="connsiteY3" fmla="*/ 944423 h 3640811"/>
                <a:gd name="connsiteX4" fmla="*/ 2188616 w 2283460"/>
                <a:gd name="connsiteY4" fmla="*/ 1745615 h 3640811"/>
                <a:gd name="connsiteX5" fmla="*/ 2283460 w 2283460"/>
                <a:gd name="connsiteY5" fmla="*/ 1884451 h 3640811"/>
                <a:gd name="connsiteX6" fmla="*/ 2283460 w 2283460"/>
                <a:gd name="connsiteY6" fmla="*/ 3640811 h 3640811"/>
                <a:gd name="connsiteX7" fmla="*/ 766762 w 2283460"/>
                <a:gd name="connsiteY7" fmla="*/ 3640811 h 3640811"/>
                <a:gd name="connsiteX8" fmla="*/ 766762 w 2283460"/>
                <a:gd name="connsiteY8" fmla="*/ 1840535 h 3640811"/>
                <a:gd name="connsiteX9" fmla="*/ 727697 w 2283460"/>
                <a:gd name="connsiteY9" fmla="*/ 1739938 h 36408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283460" h="3640811">
                  <a:moveTo>
                    <a:pt x="0" y="944423"/>
                  </a:moveTo>
                  <a:lnTo>
                    <a:pt x="0" y="0"/>
                  </a:lnTo>
                  <a:lnTo>
                    <a:pt x="136157" y="0"/>
                  </a:lnTo>
                  <a:lnTo>
                    <a:pt x="136157" y="944423"/>
                  </a:lnTo>
                  <a:lnTo>
                    <a:pt x="2188616" y="1745615"/>
                  </a:lnTo>
                  <a:cubicBezTo>
                    <a:pt x="2245817" y="1767942"/>
                    <a:pt x="2283460" y="1823060"/>
                    <a:pt x="2283460" y="1884451"/>
                  </a:cubicBezTo>
                  <a:lnTo>
                    <a:pt x="2283460" y="3640811"/>
                  </a:lnTo>
                  <a:lnTo>
                    <a:pt x="766762" y="3640811"/>
                  </a:lnTo>
                  <a:lnTo>
                    <a:pt x="766762" y="1840535"/>
                  </a:lnTo>
                  <a:cubicBezTo>
                    <a:pt x="766762" y="1803286"/>
                    <a:pt x="752818" y="1767408"/>
                    <a:pt x="727697" y="1739938"/>
                  </a:cubicBezTo>
                  <a:close/>
                </a:path>
              </a:pathLst>
            </a:custGeom>
            <a:gradFill>
              <a:gsLst>
                <a:gs pos="51000">
                  <a:schemeClr val="bg2"/>
                </a:gs>
                <a:gs pos="29000">
                  <a:schemeClr val="tx1"/>
                </a:gs>
                <a:gs pos="62000">
                  <a:schemeClr val="accent6"/>
                </a:gs>
              </a:gsLst>
              <a:lin ang="5400000" scaled="0"/>
            </a:gra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ight Arrow 71">
              <a:extLst>
                <a:ext uri="{FF2B5EF4-FFF2-40B4-BE49-F238E27FC236}">
                  <a16:creationId xmlns:a16="http://schemas.microsoft.com/office/drawing/2014/main" xmlns="" id="{5E550D5E-6783-F942-8879-67C48A0E21CC}"/>
                </a:ext>
              </a:extLst>
            </p:cNvPr>
            <p:cNvSpPr/>
            <p:nvPr/>
          </p:nvSpPr>
          <p:spPr bwMode="gray">
            <a:xfrm>
              <a:off x="8421949" y="4765789"/>
              <a:ext cx="365737" cy="359253"/>
            </a:xfrm>
            <a:prstGeom prst="rightArrow">
              <a:avLst/>
            </a:prstGeom>
            <a:solidFill>
              <a:schemeClr val="accent6"/>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1" name="Text Placeholder 3">
              <a:extLst>
                <a:ext uri="{FF2B5EF4-FFF2-40B4-BE49-F238E27FC236}">
                  <a16:creationId xmlns:a16="http://schemas.microsoft.com/office/drawing/2014/main" xmlns="" id="{9034B48A-D770-CC4C-8A69-C2576EBB453C}"/>
                </a:ext>
              </a:extLst>
            </p:cNvPr>
            <p:cNvSpPr txBox="1">
              <a:spLocks/>
            </p:cNvSpPr>
            <p:nvPr/>
          </p:nvSpPr>
          <p:spPr bwMode="gray">
            <a:xfrm>
              <a:off x="6959033" y="4556830"/>
              <a:ext cx="1500542" cy="738664"/>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spcBef>
                  <a:spcPts val="0"/>
                </a:spcBef>
              </a:pPr>
              <a:r>
                <a:rPr lang="en-US" sz="1600" dirty="0">
                  <a:solidFill>
                    <a:schemeClr val="bg1"/>
                  </a:solidFill>
                </a:rPr>
                <a:t>Assets &amp; Activities </a:t>
              </a:r>
              <a:br>
                <a:rPr lang="en-US" sz="1600" dirty="0">
                  <a:solidFill>
                    <a:schemeClr val="bg1"/>
                  </a:solidFill>
                </a:rPr>
              </a:br>
              <a:r>
                <a:rPr lang="en-US" sz="1600" dirty="0">
                  <a:solidFill>
                    <a:schemeClr val="bg1"/>
                  </a:solidFill>
                </a:rPr>
                <a:t>Per Cluster </a:t>
              </a:r>
            </a:p>
          </p:txBody>
        </p:sp>
      </p:grpSp>
      <p:grpSp>
        <p:nvGrpSpPr>
          <p:cNvPr id="8" name="Group 7">
            <a:extLst>
              <a:ext uri="{FF2B5EF4-FFF2-40B4-BE49-F238E27FC236}">
                <a16:creationId xmlns:a16="http://schemas.microsoft.com/office/drawing/2014/main" xmlns="" id="{BAB00ADD-207F-554B-86A7-0782A51DBB2B}"/>
              </a:ext>
            </a:extLst>
          </p:cNvPr>
          <p:cNvGrpSpPr/>
          <p:nvPr/>
        </p:nvGrpSpPr>
        <p:grpSpPr>
          <a:xfrm>
            <a:off x="5330989" y="2239459"/>
            <a:ext cx="1847601" cy="3640811"/>
            <a:chOff x="5330989" y="2239459"/>
            <a:chExt cx="1847601" cy="3640811"/>
          </a:xfrm>
        </p:grpSpPr>
        <p:sp>
          <p:nvSpPr>
            <p:cNvPr id="28" name="Freeform 3">
              <a:extLst>
                <a:ext uri="{FF2B5EF4-FFF2-40B4-BE49-F238E27FC236}">
                  <a16:creationId xmlns:a16="http://schemas.microsoft.com/office/drawing/2014/main" xmlns="" id="{A1BC6691-3558-6747-8D44-F5FC0240512E}"/>
                </a:ext>
              </a:extLst>
            </p:cNvPr>
            <p:cNvSpPr/>
            <p:nvPr/>
          </p:nvSpPr>
          <p:spPr>
            <a:xfrm>
              <a:off x="5332852" y="2239459"/>
              <a:ext cx="1516698" cy="3640811"/>
            </a:xfrm>
            <a:custGeom>
              <a:avLst/>
              <a:gdLst>
                <a:gd name="connsiteX0" fmla="*/ 1516698 w 1516698"/>
                <a:gd name="connsiteY0" fmla="*/ 1848193 h 3640811"/>
                <a:gd name="connsiteX1" fmla="*/ 1516698 w 1516698"/>
                <a:gd name="connsiteY1" fmla="*/ 3640811 h 3640811"/>
                <a:gd name="connsiteX2" fmla="*/ 0 w 1516698"/>
                <a:gd name="connsiteY2" fmla="*/ 3640811 h 3640811"/>
                <a:gd name="connsiteX3" fmla="*/ 0 w 1516698"/>
                <a:gd name="connsiteY3" fmla="*/ 1848193 h 3640811"/>
                <a:gd name="connsiteX4" fmla="*/ 33287 w 1516698"/>
                <a:gd name="connsiteY4" fmla="*/ 1754302 h 3640811"/>
                <a:gd name="connsiteX5" fmla="*/ 690270 w 1516698"/>
                <a:gd name="connsiteY5" fmla="*/ 944423 h 3640811"/>
                <a:gd name="connsiteX6" fmla="*/ 690270 w 1516698"/>
                <a:gd name="connsiteY6" fmla="*/ 0 h 3640811"/>
                <a:gd name="connsiteX7" fmla="*/ 826414 w 1516698"/>
                <a:gd name="connsiteY7" fmla="*/ 0 h 3640811"/>
                <a:gd name="connsiteX8" fmla="*/ 826414 w 1516698"/>
                <a:gd name="connsiteY8" fmla="*/ 944423 h 3640811"/>
                <a:gd name="connsiteX9" fmla="*/ 1483398 w 1516698"/>
                <a:gd name="connsiteY9" fmla="*/ 1754302 h 3640811"/>
                <a:gd name="connsiteX10" fmla="*/ 1516698 w 1516698"/>
                <a:gd name="connsiteY10" fmla="*/ 1848193 h 36408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516698" h="3640811">
                  <a:moveTo>
                    <a:pt x="1516698" y="1848193"/>
                  </a:moveTo>
                  <a:lnTo>
                    <a:pt x="1516698" y="3640811"/>
                  </a:lnTo>
                  <a:lnTo>
                    <a:pt x="0" y="3640811"/>
                  </a:lnTo>
                  <a:lnTo>
                    <a:pt x="0" y="1848193"/>
                  </a:lnTo>
                  <a:cubicBezTo>
                    <a:pt x="0" y="1814017"/>
                    <a:pt x="11748" y="1780858"/>
                    <a:pt x="33287" y="1754302"/>
                  </a:cubicBezTo>
                  <a:lnTo>
                    <a:pt x="690270" y="944423"/>
                  </a:lnTo>
                  <a:lnTo>
                    <a:pt x="690270" y="0"/>
                  </a:lnTo>
                  <a:lnTo>
                    <a:pt x="826414" y="0"/>
                  </a:lnTo>
                  <a:lnTo>
                    <a:pt x="826414" y="944423"/>
                  </a:lnTo>
                  <a:lnTo>
                    <a:pt x="1483398" y="1754302"/>
                  </a:lnTo>
                  <a:cubicBezTo>
                    <a:pt x="1504937" y="1780858"/>
                    <a:pt x="1516698" y="1814017"/>
                    <a:pt x="1516698" y="1848193"/>
                  </a:cubicBezTo>
                </a:path>
              </a:pathLst>
            </a:custGeom>
            <a:gradFill>
              <a:gsLst>
                <a:gs pos="51000">
                  <a:schemeClr val="bg2"/>
                </a:gs>
                <a:gs pos="29000">
                  <a:schemeClr val="tx1"/>
                </a:gs>
                <a:gs pos="62000">
                  <a:schemeClr val="accent3"/>
                </a:gs>
              </a:gsLst>
              <a:lin ang="5400000" scaled="0"/>
            </a:gra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ight Arrow 70">
              <a:extLst>
                <a:ext uri="{FF2B5EF4-FFF2-40B4-BE49-F238E27FC236}">
                  <a16:creationId xmlns:a16="http://schemas.microsoft.com/office/drawing/2014/main" xmlns="" id="{A716C85D-FEBA-9A42-9CD4-E7546C5F68D4}"/>
                </a:ext>
              </a:extLst>
            </p:cNvPr>
            <p:cNvSpPr/>
            <p:nvPr/>
          </p:nvSpPr>
          <p:spPr bwMode="gray">
            <a:xfrm>
              <a:off x="6764045" y="4765789"/>
              <a:ext cx="414545" cy="359253"/>
            </a:xfrm>
            <a:prstGeom prst="rightArrow">
              <a:avLst/>
            </a:prstGeom>
            <a:solidFill>
              <a:schemeClr val="accent3"/>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Text Placeholder 3">
              <a:extLst>
                <a:ext uri="{FF2B5EF4-FFF2-40B4-BE49-F238E27FC236}">
                  <a16:creationId xmlns:a16="http://schemas.microsoft.com/office/drawing/2014/main" xmlns="" id="{3F0F129F-3C1E-7A4A-8973-7E91941DA8A6}"/>
                </a:ext>
              </a:extLst>
            </p:cNvPr>
            <p:cNvSpPr txBox="1">
              <a:spLocks/>
            </p:cNvSpPr>
            <p:nvPr/>
          </p:nvSpPr>
          <p:spPr bwMode="gray">
            <a:xfrm>
              <a:off x="5330989" y="4803052"/>
              <a:ext cx="1480923" cy="246221"/>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spcBef>
                  <a:spcPts val="0"/>
                </a:spcBef>
              </a:pPr>
              <a:r>
                <a:rPr lang="en-US" sz="1600" dirty="0">
                  <a:solidFill>
                    <a:schemeClr val="bg1"/>
                  </a:solidFill>
                </a:rPr>
                <a:t>Content</a:t>
              </a:r>
            </a:p>
          </p:txBody>
        </p:sp>
      </p:grpSp>
      <p:grpSp>
        <p:nvGrpSpPr>
          <p:cNvPr id="7" name="Group 6">
            <a:extLst>
              <a:ext uri="{FF2B5EF4-FFF2-40B4-BE49-F238E27FC236}">
                <a16:creationId xmlns:a16="http://schemas.microsoft.com/office/drawing/2014/main" xmlns="" id="{69592FBD-70DE-A641-8422-DAC6A549F4DF}"/>
              </a:ext>
            </a:extLst>
          </p:cNvPr>
          <p:cNvGrpSpPr/>
          <p:nvPr/>
        </p:nvGrpSpPr>
        <p:grpSpPr>
          <a:xfrm>
            <a:off x="3722815" y="2239458"/>
            <a:ext cx="2283460" cy="3640811"/>
            <a:chOff x="3722815" y="2239458"/>
            <a:chExt cx="2283460" cy="3640811"/>
          </a:xfrm>
        </p:grpSpPr>
        <p:sp>
          <p:nvSpPr>
            <p:cNvPr id="29" name="Freeform 3">
              <a:extLst>
                <a:ext uri="{FF2B5EF4-FFF2-40B4-BE49-F238E27FC236}">
                  <a16:creationId xmlns:a16="http://schemas.microsoft.com/office/drawing/2014/main" xmlns="" id="{8DE79263-B1D1-A840-BB7C-EA0C3696897D}"/>
                </a:ext>
              </a:extLst>
            </p:cNvPr>
            <p:cNvSpPr/>
            <p:nvPr/>
          </p:nvSpPr>
          <p:spPr>
            <a:xfrm>
              <a:off x="3722815" y="2239458"/>
              <a:ext cx="2283460" cy="3640811"/>
            </a:xfrm>
            <a:custGeom>
              <a:avLst/>
              <a:gdLst>
                <a:gd name="connsiteX0" fmla="*/ 2147316 w 2283460"/>
                <a:gd name="connsiteY0" fmla="*/ 944423 h 3640811"/>
                <a:gd name="connsiteX1" fmla="*/ 2147316 w 2283460"/>
                <a:gd name="connsiteY1" fmla="*/ 0 h 3640811"/>
                <a:gd name="connsiteX2" fmla="*/ 2283460 w 2283460"/>
                <a:gd name="connsiteY2" fmla="*/ 0 h 3640811"/>
                <a:gd name="connsiteX3" fmla="*/ 2283460 w 2283460"/>
                <a:gd name="connsiteY3" fmla="*/ 944423 h 3640811"/>
                <a:gd name="connsiteX4" fmla="*/ 1555763 w 2283460"/>
                <a:gd name="connsiteY4" fmla="*/ 1739938 h 3640811"/>
                <a:gd name="connsiteX5" fmla="*/ 1516698 w 2283460"/>
                <a:gd name="connsiteY5" fmla="*/ 1840535 h 3640811"/>
                <a:gd name="connsiteX6" fmla="*/ 1516698 w 2283460"/>
                <a:gd name="connsiteY6" fmla="*/ 3640811 h 3640811"/>
                <a:gd name="connsiteX7" fmla="*/ 0 w 2283460"/>
                <a:gd name="connsiteY7" fmla="*/ 3640811 h 3640811"/>
                <a:gd name="connsiteX8" fmla="*/ 0 w 2283460"/>
                <a:gd name="connsiteY8" fmla="*/ 1884451 h 3640811"/>
                <a:gd name="connsiteX9" fmla="*/ 94844 w 2283460"/>
                <a:gd name="connsiteY9" fmla="*/ 1745615 h 36408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283460" h="3640811">
                  <a:moveTo>
                    <a:pt x="2147316" y="944423"/>
                  </a:moveTo>
                  <a:lnTo>
                    <a:pt x="2147316" y="0"/>
                  </a:lnTo>
                  <a:lnTo>
                    <a:pt x="2283460" y="0"/>
                  </a:lnTo>
                  <a:lnTo>
                    <a:pt x="2283460" y="944423"/>
                  </a:lnTo>
                  <a:lnTo>
                    <a:pt x="1555763" y="1739938"/>
                  </a:lnTo>
                  <a:cubicBezTo>
                    <a:pt x="1530629" y="1767408"/>
                    <a:pt x="1516698" y="1803286"/>
                    <a:pt x="1516698" y="1840535"/>
                  </a:cubicBezTo>
                  <a:lnTo>
                    <a:pt x="1516698" y="3640811"/>
                  </a:lnTo>
                  <a:lnTo>
                    <a:pt x="0" y="3640811"/>
                  </a:lnTo>
                  <a:lnTo>
                    <a:pt x="0" y="1884451"/>
                  </a:lnTo>
                  <a:cubicBezTo>
                    <a:pt x="0" y="1823060"/>
                    <a:pt x="37656" y="1767942"/>
                    <a:pt x="94844" y="1745615"/>
                  </a:cubicBezTo>
                  <a:close/>
                </a:path>
              </a:pathLst>
            </a:custGeom>
            <a:gradFill>
              <a:gsLst>
                <a:gs pos="51000">
                  <a:schemeClr val="bg2"/>
                </a:gs>
                <a:gs pos="29000">
                  <a:schemeClr val="tx1"/>
                </a:gs>
                <a:gs pos="62000">
                  <a:schemeClr val="accent6"/>
                </a:gs>
              </a:gsLst>
              <a:lin ang="5400000" scaled="0"/>
            </a:gra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ight Arrow 69">
              <a:extLst>
                <a:ext uri="{FF2B5EF4-FFF2-40B4-BE49-F238E27FC236}">
                  <a16:creationId xmlns:a16="http://schemas.microsoft.com/office/drawing/2014/main" xmlns="" id="{8606CCE0-214D-F248-8EE5-29F12FC3EF5E}"/>
                </a:ext>
              </a:extLst>
            </p:cNvPr>
            <p:cNvSpPr/>
            <p:nvPr/>
          </p:nvSpPr>
          <p:spPr bwMode="gray">
            <a:xfrm>
              <a:off x="5158510" y="4765789"/>
              <a:ext cx="402963" cy="359253"/>
            </a:xfrm>
            <a:prstGeom prst="rightArrow">
              <a:avLst/>
            </a:prstGeom>
            <a:solidFill>
              <a:schemeClr val="accent6"/>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Text Placeholder 3">
              <a:extLst>
                <a:ext uri="{FF2B5EF4-FFF2-40B4-BE49-F238E27FC236}">
                  <a16:creationId xmlns:a16="http://schemas.microsoft.com/office/drawing/2014/main" xmlns="" id="{C7BD5694-9D5B-2944-8B3A-808D6ED5CCCA}"/>
                </a:ext>
              </a:extLst>
            </p:cNvPr>
            <p:cNvSpPr txBox="1">
              <a:spLocks/>
            </p:cNvSpPr>
            <p:nvPr/>
          </p:nvSpPr>
          <p:spPr bwMode="gray">
            <a:xfrm>
              <a:off x="3806778" y="4803052"/>
              <a:ext cx="1472250" cy="246221"/>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spcBef>
                  <a:spcPts val="0"/>
                </a:spcBef>
              </a:pPr>
              <a:r>
                <a:rPr lang="en-US" sz="1600" dirty="0">
                  <a:solidFill>
                    <a:schemeClr val="bg1"/>
                  </a:solidFill>
                </a:rPr>
                <a:t>Clustering</a:t>
              </a:r>
            </a:p>
          </p:txBody>
        </p:sp>
      </p:grpSp>
      <p:grpSp>
        <p:nvGrpSpPr>
          <p:cNvPr id="6" name="Group 5">
            <a:extLst>
              <a:ext uri="{FF2B5EF4-FFF2-40B4-BE49-F238E27FC236}">
                <a16:creationId xmlns:a16="http://schemas.microsoft.com/office/drawing/2014/main" xmlns="" id="{6CF3997B-03EA-8344-B7CD-D683D36A9998}"/>
              </a:ext>
            </a:extLst>
          </p:cNvPr>
          <p:cNvGrpSpPr/>
          <p:nvPr/>
        </p:nvGrpSpPr>
        <p:grpSpPr>
          <a:xfrm>
            <a:off x="2112786" y="2239459"/>
            <a:ext cx="3740506" cy="3640811"/>
            <a:chOff x="2112786" y="2239459"/>
            <a:chExt cx="3740506" cy="3640811"/>
          </a:xfrm>
        </p:grpSpPr>
        <p:sp>
          <p:nvSpPr>
            <p:cNvPr id="30" name="Freeform 3">
              <a:extLst>
                <a:ext uri="{FF2B5EF4-FFF2-40B4-BE49-F238E27FC236}">
                  <a16:creationId xmlns:a16="http://schemas.microsoft.com/office/drawing/2014/main" xmlns="" id="{B7BD297D-16B6-2843-AA8F-BCABA13599AD}"/>
                </a:ext>
              </a:extLst>
            </p:cNvPr>
            <p:cNvSpPr/>
            <p:nvPr/>
          </p:nvSpPr>
          <p:spPr>
            <a:xfrm>
              <a:off x="2112786" y="2239459"/>
              <a:ext cx="3740506" cy="3640811"/>
            </a:xfrm>
            <a:custGeom>
              <a:avLst/>
              <a:gdLst>
                <a:gd name="connsiteX0" fmla="*/ 3604349 w 3740506"/>
                <a:gd name="connsiteY0" fmla="*/ 931710 h 3640811"/>
                <a:gd name="connsiteX1" fmla="*/ 3604349 w 3740506"/>
                <a:gd name="connsiteY1" fmla="*/ 0 h 3640811"/>
                <a:gd name="connsiteX2" fmla="*/ 3740506 w 3740506"/>
                <a:gd name="connsiteY2" fmla="*/ 0 h 3640811"/>
                <a:gd name="connsiteX3" fmla="*/ 3740506 w 3740506"/>
                <a:gd name="connsiteY3" fmla="*/ 931710 h 3640811"/>
                <a:gd name="connsiteX4" fmla="*/ 1613167 w 3740506"/>
                <a:gd name="connsiteY4" fmla="*/ 1733575 h 3640811"/>
                <a:gd name="connsiteX5" fmla="*/ 1516698 w 3740506"/>
                <a:gd name="connsiteY5" fmla="*/ 1873021 h 3640811"/>
                <a:gd name="connsiteX6" fmla="*/ 1516698 w 3740506"/>
                <a:gd name="connsiteY6" fmla="*/ 3640811 h 3640811"/>
                <a:gd name="connsiteX7" fmla="*/ 0 w 3740506"/>
                <a:gd name="connsiteY7" fmla="*/ 3640811 h 3640811"/>
                <a:gd name="connsiteX8" fmla="*/ 0 w 3740506"/>
                <a:gd name="connsiteY8" fmla="*/ 1888274 h 3640811"/>
                <a:gd name="connsiteX9" fmla="*/ 115278 w 3740506"/>
                <a:gd name="connsiteY9" fmla="*/ 1743126 h 36408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740506" h="3640811">
                  <a:moveTo>
                    <a:pt x="3604349" y="931710"/>
                  </a:moveTo>
                  <a:lnTo>
                    <a:pt x="3604349" y="0"/>
                  </a:lnTo>
                  <a:lnTo>
                    <a:pt x="3740506" y="0"/>
                  </a:lnTo>
                  <a:lnTo>
                    <a:pt x="3740506" y="931710"/>
                  </a:lnTo>
                  <a:lnTo>
                    <a:pt x="1613167" y="1733575"/>
                  </a:lnTo>
                  <a:cubicBezTo>
                    <a:pt x="1555128" y="1755445"/>
                    <a:pt x="1516698" y="1810995"/>
                    <a:pt x="1516698" y="1873021"/>
                  </a:cubicBezTo>
                  <a:lnTo>
                    <a:pt x="1516698" y="3640811"/>
                  </a:lnTo>
                  <a:lnTo>
                    <a:pt x="0" y="3640811"/>
                  </a:lnTo>
                  <a:lnTo>
                    <a:pt x="0" y="1888274"/>
                  </a:lnTo>
                  <a:cubicBezTo>
                    <a:pt x="0" y="1818970"/>
                    <a:pt x="47777" y="1758823"/>
                    <a:pt x="115278" y="1743126"/>
                  </a:cubicBezTo>
                  <a:close/>
                </a:path>
              </a:pathLst>
            </a:custGeom>
            <a:gradFill>
              <a:gsLst>
                <a:gs pos="51000">
                  <a:schemeClr val="bg2"/>
                </a:gs>
                <a:gs pos="29000">
                  <a:schemeClr val="tx1"/>
                </a:gs>
                <a:gs pos="62000">
                  <a:schemeClr val="accent5"/>
                </a:gs>
              </a:gsLst>
              <a:lin ang="5400000" scaled="0"/>
            </a:gra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Right Arrow 68">
              <a:extLst>
                <a:ext uri="{FF2B5EF4-FFF2-40B4-BE49-F238E27FC236}">
                  <a16:creationId xmlns:a16="http://schemas.microsoft.com/office/drawing/2014/main" xmlns="" id="{B71CBC74-B90D-084D-B641-3001D0588169}"/>
                </a:ext>
              </a:extLst>
            </p:cNvPr>
            <p:cNvSpPr/>
            <p:nvPr/>
          </p:nvSpPr>
          <p:spPr bwMode="gray">
            <a:xfrm>
              <a:off x="3552975" y="4765789"/>
              <a:ext cx="402963" cy="359253"/>
            </a:xfrm>
            <a:prstGeom prst="rightArrow">
              <a:avLst/>
            </a:prstGeom>
            <a:solidFill>
              <a:schemeClr val="accent5"/>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Text Placeholder 3">
              <a:extLst>
                <a:ext uri="{FF2B5EF4-FFF2-40B4-BE49-F238E27FC236}">
                  <a16:creationId xmlns:a16="http://schemas.microsoft.com/office/drawing/2014/main" xmlns="" id="{11979F3C-39FD-594B-AD3C-EEDDDDB40E75}"/>
                </a:ext>
              </a:extLst>
            </p:cNvPr>
            <p:cNvSpPr txBox="1">
              <a:spLocks/>
            </p:cNvSpPr>
            <p:nvPr/>
          </p:nvSpPr>
          <p:spPr bwMode="gray">
            <a:xfrm>
              <a:off x="2155090" y="4803052"/>
              <a:ext cx="1520723" cy="246221"/>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spcBef>
                  <a:spcPts val="0"/>
                </a:spcBef>
              </a:pPr>
              <a:r>
                <a:rPr lang="en-US" sz="1600" dirty="0">
                  <a:solidFill>
                    <a:schemeClr val="bg1"/>
                  </a:solidFill>
                </a:rPr>
                <a:t>Insights</a:t>
              </a:r>
            </a:p>
          </p:txBody>
        </p:sp>
      </p:grpSp>
      <p:sp>
        <p:nvSpPr>
          <p:cNvPr id="3" name="Title 2">
            <a:extLst>
              <a:ext uri="{FF2B5EF4-FFF2-40B4-BE49-F238E27FC236}">
                <a16:creationId xmlns:a16="http://schemas.microsoft.com/office/drawing/2014/main" xmlns="" id="{4D7C6E19-381E-4F7C-9B47-0E29D804935F}"/>
              </a:ext>
            </a:extLst>
          </p:cNvPr>
          <p:cNvSpPr>
            <a:spLocks noGrp="1"/>
          </p:cNvSpPr>
          <p:nvPr>
            <p:ph type="title"/>
          </p:nvPr>
        </p:nvSpPr>
        <p:spPr/>
        <p:txBody>
          <a:bodyPr/>
          <a:lstStyle/>
          <a:p>
            <a:pPr algn="ctr"/>
            <a:r>
              <a:rPr lang="en-US" dirty="0"/>
              <a:t>End to end collaborative process </a:t>
            </a:r>
          </a:p>
        </p:txBody>
      </p:sp>
      <p:grpSp>
        <p:nvGrpSpPr>
          <p:cNvPr id="5" name="Group 4">
            <a:extLst>
              <a:ext uri="{FF2B5EF4-FFF2-40B4-BE49-F238E27FC236}">
                <a16:creationId xmlns:a16="http://schemas.microsoft.com/office/drawing/2014/main" xmlns="" id="{CB181AAE-E07B-984C-B952-D740FF7371E4}"/>
              </a:ext>
            </a:extLst>
          </p:cNvPr>
          <p:cNvGrpSpPr/>
          <p:nvPr/>
        </p:nvGrpSpPr>
        <p:grpSpPr>
          <a:xfrm>
            <a:off x="497303" y="2239458"/>
            <a:ext cx="5202987" cy="3640811"/>
            <a:chOff x="497303" y="2239458"/>
            <a:chExt cx="5202987" cy="3640811"/>
          </a:xfrm>
        </p:grpSpPr>
        <p:sp>
          <p:nvSpPr>
            <p:cNvPr id="31" name="Freeform 3">
              <a:extLst>
                <a:ext uri="{FF2B5EF4-FFF2-40B4-BE49-F238E27FC236}">
                  <a16:creationId xmlns:a16="http://schemas.microsoft.com/office/drawing/2014/main" xmlns="" id="{69F8DEB1-C45B-1846-816F-789192F3019F}"/>
                </a:ext>
              </a:extLst>
            </p:cNvPr>
            <p:cNvSpPr/>
            <p:nvPr/>
          </p:nvSpPr>
          <p:spPr>
            <a:xfrm>
              <a:off x="502751" y="2239458"/>
              <a:ext cx="5197539" cy="3640811"/>
            </a:xfrm>
            <a:custGeom>
              <a:avLst/>
              <a:gdLst>
                <a:gd name="connsiteX0" fmla="*/ 5061394 w 5197539"/>
                <a:gd name="connsiteY0" fmla="*/ 919023 h 3640811"/>
                <a:gd name="connsiteX1" fmla="*/ 5061394 w 5197539"/>
                <a:gd name="connsiteY1" fmla="*/ 0 h 3640811"/>
                <a:gd name="connsiteX2" fmla="*/ 5197539 w 5197539"/>
                <a:gd name="connsiteY2" fmla="*/ 0 h 3640811"/>
                <a:gd name="connsiteX3" fmla="*/ 5197539 w 5197539"/>
                <a:gd name="connsiteY3" fmla="*/ 919023 h 3640811"/>
                <a:gd name="connsiteX4" fmla="*/ 1632648 w 5197539"/>
                <a:gd name="connsiteY4" fmla="*/ 1730820 h 3640811"/>
                <a:gd name="connsiteX5" fmla="*/ 1516698 w 5197539"/>
                <a:gd name="connsiteY5" fmla="*/ 1876133 h 3640811"/>
                <a:gd name="connsiteX6" fmla="*/ 1516698 w 5197539"/>
                <a:gd name="connsiteY6" fmla="*/ 3640811 h 3640811"/>
                <a:gd name="connsiteX7" fmla="*/ 0 w 5197539"/>
                <a:gd name="connsiteY7" fmla="*/ 3640811 h 3640811"/>
                <a:gd name="connsiteX8" fmla="*/ 0 w 5197539"/>
                <a:gd name="connsiteY8" fmla="*/ 1883601 h 3640811"/>
                <a:gd name="connsiteX9" fmla="*/ 124689 w 5197539"/>
                <a:gd name="connsiteY9" fmla="*/ 1736573 h 36408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5197539" h="3640811">
                  <a:moveTo>
                    <a:pt x="5061394" y="919023"/>
                  </a:moveTo>
                  <a:lnTo>
                    <a:pt x="5061394" y="0"/>
                  </a:lnTo>
                  <a:lnTo>
                    <a:pt x="5197539" y="0"/>
                  </a:lnTo>
                  <a:lnTo>
                    <a:pt x="5197539" y="919023"/>
                  </a:lnTo>
                  <a:lnTo>
                    <a:pt x="1632648" y="1730820"/>
                  </a:lnTo>
                  <a:cubicBezTo>
                    <a:pt x="1564818" y="1746263"/>
                    <a:pt x="1516698" y="1806575"/>
                    <a:pt x="1516698" y="1876133"/>
                  </a:cubicBezTo>
                  <a:lnTo>
                    <a:pt x="1516698" y="3640811"/>
                  </a:lnTo>
                  <a:lnTo>
                    <a:pt x="0" y="3640811"/>
                  </a:lnTo>
                  <a:lnTo>
                    <a:pt x="0" y="1883601"/>
                  </a:lnTo>
                  <a:cubicBezTo>
                    <a:pt x="0" y="1810690"/>
                    <a:pt x="52756" y="1748485"/>
                    <a:pt x="124689" y="1736573"/>
                  </a:cubicBezTo>
                  <a:close/>
                </a:path>
              </a:pathLst>
            </a:custGeom>
            <a:gradFill>
              <a:gsLst>
                <a:gs pos="51000">
                  <a:schemeClr val="bg2"/>
                </a:gs>
                <a:gs pos="29000">
                  <a:schemeClr val="tx1"/>
                </a:gs>
                <a:gs pos="62000">
                  <a:schemeClr val="accent1"/>
                </a:gs>
              </a:gsLst>
              <a:lin ang="5400000" scaled="0"/>
            </a:gra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Right Arrow 67">
              <a:extLst>
                <a:ext uri="{FF2B5EF4-FFF2-40B4-BE49-F238E27FC236}">
                  <a16:creationId xmlns:a16="http://schemas.microsoft.com/office/drawing/2014/main" xmlns="" id="{A9992015-B960-104E-B385-086086186D78}"/>
                </a:ext>
              </a:extLst>
            </p:cNvPr>
            <p:cNvSpPr/>
            <p:nvPr/>
          </p:nvSpPr>
          <p:spPr bwMode="gray">
            <a:xfrm>
              <a:off x="1985251" y="4765789"/>
              <a:ext cx="361592" cy="359253"/>
            </a:xfrm>
            <a:prstGeom prst="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3" name="Text Placeholder 3">
              <a:extLst>
                <a:ext uri="{FF2B5EF4-FFF2-40B4-BE49-F238E27FC236}">
                  <a16:creationId xmlns:a16="http://schemas.microsoft.com/office/drawing/2014/main" xmlns="" id="{C7BB7B2B-76B1-F548-9FA4-CC140C9E7482}"/>
                </a:ext>
              </a:extLst>
            </p:cNvPr>
            <p:cNvSpPr txBox="1">
              <a:spLocks/>
            </p:cNvSpPr>
            <p:nvPr/>
          </p:nvSpPr>
          <p:spPr bwMode="gray">
            <a:xfrm>
              <a:off x="497303" y="4803052"/>
              <a:ext cx="1520723" cy="246221"/>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spcBef>
                  <a:spcPts val="0"/>
                </a:spcBef>
              </a:pPr>
              <a:r>
                <a:rPr lang="en-US" sz="1600" dirty="0">
                  <a:solidFill>
                    <a:schemeClr val="bg1"/>
                  </a:solidFill>
                </a:rPr>
                <a:t>Selection</a:t>
              </a:r>
            </a:p>
          </p:txBody>
        </p:sp>
      </p:grpSp>
      <p:grpSp>
        <p:nvGrpSpPr>
          <p:cNvPr id="2" name="Group 1">
            <a:extLst>
              <a:ext uri="{FF2B5EF4-FFF2-40B4-BE49-F238E27FC236}">
                <a16:creationId xmlns:a16="http://schemas.microsoft.com/office/drawing/2014/main" xmlns="" id="{598573AB-81C7-4F4C-900F-7651E609523F}"/>
              </a:ext>
            </a:extLst>
          </p:cNvPr>
          <p:cNvGrpSpPr/>
          <p:nvPr/>
        </p:nvGrpSpPr>
        <p:grpSpPr>
          <a:xfrm>
            <a:off x="5197736" y="1059886"/>
            <a:ext cx="1866689" cy="1798839"/>
            <a:chOff x="4948553" y="1070178"/>
            <a:chExt cx="1866689" cy="1798839"/>
          </a:xfrm>
        </p:grpSpPr>
        <p:sp>
          <p:nvSpPr>
            <p:cNvPr id="58" name="Freeform 57">
              <a:extLst>
                <a:ext uri="{FF2B5EF4-FFF2-40B4-BE49-F238E27FC236}">
                  <a16:creationId xmlns:a16="http://schemas.microsoft.com/office/drawing/2014/main" xmlns="" id="{737F2DAE-15DD-774E-97D2-31862433741D}"/>
                </a:ext>
              </a:extLst>
            </p:cNvPr>
            <p:cNvSpPr/>
            <p:nvPr/>
          </p:nvSpPr>
          <p:spPr>
            <a:xfrm>
              <a:off x="4948553" y="1106219"/>
              <a:ext cx="1762798" cy="1762798"/>
            </a:xfrm>
            <a:custGeom>
              <a:avLst/>
              <a:gdLst>
                <a:gd name="connsiteX0" fmla="*/ 1238250 w 2476500"/>
                <a:gd name="connsiteY0" fmla="*/ 2476500 h 2476500"/>
                <a:gd name="connsiteX1" fmla="*/ 0 w 2476500"/>
                <a:gd name="connsiteY1" fmla="*/ 1238250 h 2476500"/>
                <a:gd name="connsiteX2" fmla="*/ 1238250 w 2476500"/>
                <a:gd name="connsiteY2" fmla="*/ 0 h 2476500"/>
                <a:gd name="connsiteX3" fmla="*/ 2476500 w 2476500"/>
                <a:gd name="connsiteY3" fmla="*/ 1238250 h 2476500"/>
                <a:gd name="connsiteX4" fmla="*/ 1238250 w 2476500"/>
                <a:gd name="connsiteY4" fmla="*/ 2476500 h 2476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76500" h="2476500">
                  <a:moveTo>
                    <a:pt x="1238250" y="2476500"/>
                  </a:moveTo>
                  <a:cubicBezTo>
                    <a:pt x="554380" y="2476500"/>
                    <a:pt x="0" y="1922120"/>
                    <a:pt x="0" y="1238250"/>
                  </a:cubicBezTo>
                  <a:cubicBezTo>
                    <a:pt x="0" y="554380"/>
                    <a:pt x="554380" y="0"/>
                    <a:pt x="1238250" y="0"/>
                  </a:cubicBezTo>
                  <a:cubicBezTo>
                    <a:pt x="1922107" y="0"/>
                    <a:pt x="2476500" y="554380"/>
                    <a:pt x="2476500" y="1238250"/>
                  </a:cubicBezTo>
                  <a:cubicBezTo>
                    <a:pt x="2476500" y="1922120"/>
                    <a:pt x="1922107" y="2476500"/>
                    <a:pt x="1238250" y="2476500"/>
                  </a:cubicBezTo>
                </a:path>
              </a:pathLst>
            </a:custGeom>
            <a:solidFill>
              <a:schemeClr val="tx1"/>
            </a:soli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Picture 74">
              <a:extLst>
                <a:ext uri="{FF2B5EF4-FFF2-40B4-BE49-F238E27FC236}">
                  <a16:creationId xmlns:a16="http://schemas.microsoft.com/office/drawing/2014/main" xmlns="" id="{C4231ABB-7145-904C-91A7-5E5586B9FDF8}"/>
                </a:ext>
              </a:extLst>
            </p:cNvPr>
            <p:cNvPicPr>
              <a:picLocks noChangeAspect="1"/>
            </p:cNvPicPr>
            <p:nvPr/>
          </p:nvPicPr>
          <p:blipFill>
            <a:blip r:embed="rId3"/>
            <a:stretch>
              <a:fillRect/>
            </a:stretch>
          </p:blipFill>
          <p:spPr>
            <a:xfrm>
              <a:off x="5052444" y="1070178"/>
              <a:ext cx="1762798" cy="1762798"/>
            </a:xfrm>
            <a:prstGeom prst="rect">
              <a:avLst/>
            </a:prstGeom>
          </p:spPr>
        </p:pic>
      </p:grpSp>
    </p:spTree>
    <p:extLst>
      <p:ext uri="{BB962C8B-B14F-4D97-AF65-F5344CB8AC3E}">
        <p14:creationId xmlns:p14="http://schemas.microsoft.com/office/powerpoint/2010/main" val="3833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BE43F3C-BD44-47FE-A538-A0190828C778}"/>
              </a:ext>
            </a:extLst>
          </p:cNvPr>
          <p:cNvSpPr>
            <a:spLocks noGrp="1"/>
          </p:cNvSpPr>
          <p:nvPr>
            <p:ph type="body" sz="quarter" idx="10"/>
          </p:nvPr>
        </p:nvSpPr>
        <p:spPr>
          <a:xfrm>
            <a:off x="671793" y="1748206"/>
            <a:ext cx="5106118" cy="4719352"/>
          </a:xfrm>
        </p:spPr>
        <p:txBody>
          <a:bodyPr/>
          <a:lstStyle/>
          <a:p>
            <a:pPr marL="201168" lvl="1" indent="-182880">
              <a:spcAft>
                <a:spcPts val="600"/>
              </a:spcAft>
              <a:buFont typeface="Arial" panose="020B0604020202020204" pitchFamily="34" charset="0"/>
              <a:buChar char="•"/>
            </a:pPr>
            <a:r>
              <a:rPr lang="en-US" sz="1600" dirty="0"/>
              <a:t>Global teams supply a selection tool</a:t>
            </a:r>
          </a:p>
          <a:p>
            <a:pPr marL="201168" lvl="1" indent="-182880">
              <a:spcAft>
                <a:spcPts val="600"/>
              </a:spcAft>
              <a:buFont typeface="Arial" panose="020B0604020202020204" pitchFamily="34" charset="0"/>
              <a:buChar char="•"/>
            </a:pPr>
            <a:r>
              <a:rPr lang="en-US" sz="1600" dirty="0"/>
              <a:t>Use to select or prioritize your top accounts.  </a:t>
            </a:r>
          </a:p>
          <a:p>
            <a:pPr marL="201168" lvl="1" indent="-182880">
              <a:spcAft>
                <a:spcPts val="600"/>
              </a:spcAft>
              <a:buFont typeface="Arial" panose="020B0604020202020204" pitchFamily="34" charset="0"/>
              <a:buChar char="•"/>
            </a:pPr>
            <a:r>
              <a:rPr lang="en-US" sz="1600" dirty="0"/>
              <a:t>Score with simple 1-5 ranking</a:t>
            </a:r>
          </a:p>
          <a:p>
            <a:pPr>
              <a:spcBef>
                <a:spcPts val="1600"/>
              </a:spcBef>
            </a:pPr>
            <a:r>
              <a:rPr lang="en-US" sz="1800" b="1" dirty="0"/>
              <a:t>Automated scoring</a:t>
            </a:r>
          </a:p>
          <a:p>
            <a:pPr marL="201168" lvl="1" indent="-182880">
              <a:spcAft>
                <a:spcPts val="600"/>
              </a:spcAft>
              <a:buFont typeface="Arial" panose="020B0604020202020204" pitchFamily="34" charset="0"/>
              <a:buChar char="•"/>
            </a:pPr>
            <a:r>
              <a:rPr lang="en-US" sz="1600" dirty="0"/>
              <a:t>Prioritize highest scoring accounts as they offer greater chance of success.</a:t>
            </a:r>
          </a:p>
          <a:p>
            <a:pPr marL="18288" lvl="1" indent="0">
              <a:spcAft>
                <a:spcPts val="600"/>
              </a:spcAft>
              <a:buNone/>
            </a:pPr>
            <a:endParaRPr lang="en-US" sz="1600" dirty="0"/>
          </a:p>
          <a:p>
            <a:pPr marL="201168" lvl="1" indent="-182880">
              <a:spcAft>
                <a:spcPts val="600"/>
              </a:spcAft>
              <a:buFont typeface="Arial" panose="020B0604020202020204" pitchFamily="34" charset="0"/>
              <a:buChar char="•"/>
            </a:pPr>
            <a:endParaRPr lang="en-US" sz="1600" dirty="0"/>
          </a:p>
          <a:p>
            <a:pPr marL="201168" lvl="1" indent="-182880">
              <a:spcAft>
                <a:spcPts val="600"/>
              </a:spcAft>
              <a:buFont typeface="Arial" panose="020B0604020202020204" pitchFamily="34" charset="0"/>
              <a:buChar char="•"/>
            </a:pPr>
            <a:r>
              <a:rPr lang="en-US" sz="1000" dirty="0"/>
              <a:t>Note: in some markets, only SAP customers should be considered a TAP account.</a:t>
            </a:r>
            <a:endParaRPr lang="en-US" sz="1000" dirty="0">
              <a:latin typeface="OpenSans"/>
            </a:endParaRPr>
          </a:p>
          <a:p>
            <a:pPr marL="201168" lvl="1" indent="-182880">
              <a:spcAft>
                <a:spcPts val="600"/>
              </a:spcAft>
              <a:buFont typeface="Arial" panose="020B0604020202020204" pitchFamily="34" charset="0"/>
              <a:buChar char="•"/>
            </a:pPr>
            <a:endParaRPr lang="en-US" sz="1600" dirty="0"/>
          </a:p>
        </p:txBody>
      </p:sp>
      <p:sp>
        <p:nvSpPr>
          <p:cNvPr id="3" name="Title 2">
            <a:extLst>
              <a:ext uri="{FF2B5EF4-FFF2-40B4-BE49-F238E27FC236}">
                <a16:creationId xmlns:a16="http://schemas.microsoft.com/office/drawing/2014/main" xmlns="" id="{F03EB9B7-80D2-4E5B-A98D-9341261120EB}"/>
              </a:ext>
            </a:extLst>
          </p:cNvPr>
          <p:cNvSpPr>
            <a:spLocks noGrp="1"/>
          </p:cNvSpPr>
          <p:nvPr>
            <p:ph type="title"/>
          </p:nvPr>
        </p:nvSpPr>
        <p:spPr/>
        <p:txBody>
          <a:bodyPr/>
          <a:lstStyle/>
          <a:p>
            <a:pPr algn="ctr"/>
            <a:r>
              <a:rPr lang="en-GB" dirty="0"/>
              <a:t>Account prioritization</a:t>
            </a:r>
            <a:endParaRPr lang="en-US" dirty="0"/>
          </a:p>
        </p:txBody>
      </p:sp>
      <p:graphicFrame>
        <p:nvGraphicFramePr>
          <p:cNvPr id="6" name="Table 5">
            <a:extLst>
              <a:ext uri="{FF2B5EF4-FFF2-40B4-BE49-F238E27FC236}">
                <a16:creationId xmlns:a16="http://schemas.microsoft.com/office/drawing/2014/main" xmlns="" id="{CE651E0E-EE69-B249-82FD-8CBE36924FA8}"/>
              </a:ext>
            </a:extLst>
          </p:cNvPr>
          <p:cNvGraphicFramePr>
            <a:graphicFrameLocks noGrp="1"/>
          </p:cNvGraphicFramePr>
          <p:nvPr>
            <p:extLst>
              <p:ext uri="{D42A27DB-BD31-4B8C-83A1-F6EECF244321}">
                <p14:modId xmlns:p14="http://schemas.microsoft.com/office/powerpoint/2010/main" val="265242395"/>
              </p:ext>
            </p:extLst>
          </p:nvPr>
        </p:nvGraphicFramePr>
        <p:xfrm>
          <a:off x="6446247" y="1255477"/>
          <a:ext cx="4800726" cy="5215983"/>
        </p:xfrm>
        <a:graphic>
          <a:graphicData uri="http://schemas.openxmlformats.org/drawingml/2006/table">
            <a:tbl>
              <a:tblPr firstRow="1" bandRow="1">
                <a:tableStyleId>{2D5ABB26-0587-4C30-8999-92F81FD0307C}</a:tableStyleId>
              </a:tblPr>
              <a:tblGrid>
                <a:gridCol w="909956">
                  <a:extLst>
                    <a:ext uri="{9D8B030D-6E8A-4147-A177-3AD203B41FA5}">
                      <a16:colId xmlns:a16="http://schemas.microsoft.com/office/drawing/2014/main" xmlns="" val="1057238959"/>
                    </a:ext>
                  </a:extLst>
                </a:gridCol>
                <a:gridCol w="1793900">
                  <a:extLst>
                    <a:ext uri="{9D8B030D-6E8A-4147-A177-3AD203B41FA5}">
                      <a16:colId xmlns:a16="http://schemas.microsoft.com/office/drawing/2014/main" xmlns="" val="2980007560"/>
                    </a:ext>
                  </a:extLst>
                </a:gridCol>
                <a:gridCol w="972693">
                  <a:extLst>
                    <a:ext uri="{9D8B030D-6E8A-4147-A177-3AD203B41FA5}">
                      <a16:colId xmlns:a16="http://schemas.microsoft.com/office/drawing/2014/main" xmlns="" val="2802862149"/>
                    </a:ext>
                  </a:extLst>
                </a:gridCol>
                <a:gridCol w="1124177">
                  <a:extLst>
                    <a:ext uri="{9D8B030D-6E8A-4147-A177-3AD203B41FA5}">
                      <a16:colId xmlns:a16="http://schemas.microsoft.com/office/drawing/2014/main" xmlns="" val="2562329431"/>
                    </a:ext>
                  </a:extLst>
                </a:gridCol>
              </a:tblGrid>
              <a:tr h="272316">
                <a:tc gridSpan="4">
                  <a:txBody>
                    <a:bodyPr/>
                    <a:lstStyle/>
                    <a:p>
                      <a:pPr>
                        <a:lnSpc>
                          <a:spcPct val="90000"/>
                        </a:lnSpc>
                      </a:pPr>
                      <a:r>
                        <a:rPr lang="en-US" sz="1200" b="1" dirty="0">
                          <a:solidFill>
                            <a:schemeClr val="bg1"/>
                          </a:solidFill>
                        </a:rPr>
                        <a:t>Top accounts selection exercise</a:t>
                      </a:r>
                    </a:p>
                  </a:txBody>
                  <a:tcPr marL="0" marR="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solidFill>
                  </a:tcPr>
                </a:tc>
                <a:tc h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h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h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261754788"/>
                  </a:ext>
                </a:extLst>
              </a:tr>
              <a:tr h="326779">
                <a:tc rowSpan="2" gridSpan="3">
                  <a:txBody>
                    <a:bodyPr/>
                    <a:lstStyle/>
                    <a:p>
                      <a:pPr>
                        <a:lnSpc>
                          <a:spcPct val="90000"/>
                        </a:lnSpc>
                      </a:pPr>
                      <a:endParaRPr lang="en-US" sz="800" dirty="0"/>
                    </a:p>
                  </a:txBody>
                  <a:tcPr marL="90772" marR="90772" marT="45386" marB="45386"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rowSpan="2" h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rowSpan="2" h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lnSpc>
                          <a:spcPct val="90000"/>
                        </a:lnSpc>
                      </a:pPr>
                      <a:r>
                        <a:rPr lang="en-US" sz="800" dirty="0"/>
                        <a:t>ACCOUNT 1:</a:t>
                      </a:r>
                    </a:p>
                    <a:p>
                      <a:pPr algn="ctr">
                        <a:lnSpc>
                          <a:spcPct val="90000"/>
                        </a:lnSpc>
                      </a:pPr>
                      <a:r>
                        <a:rPr lang="en-US" sz="800" b="1" dirty="0"/>
                        <a:t>Company Name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46814549"/>
                  </a:ext>
                </a:extLst>
              </a:tr>
              <a:tr h="21785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lnSpc>
                          <a:spcPct val="90000"/>
                        </a:lnSpc>
                      </a:pPr>
                      <a:r>
                        <a:rPr lang="en-US" sz="800" dirty="0"/>
                        <a:t>A</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13720124"/>
                  </a:ext>
                </a:extLst>
              </a:tr>
              <a:tr h="326779">
                <a:tc rowSpan="4">
                  <a:txBody>
                    <a:bodyPr/>
                    <a:lstStyle/>
                    <a:p>
                      <a:pPr algn="ctr">
                        <a:lnSpc>
                          <a:spcPct val="90000"/>
                        </a:lnSpc>
                      </a:pPr>
                      <a:r>
                        <a:rPr lang="en-US" sz="800" b="1" dirty="0">
                          <a:solidFill>
                            <a:schemeClr val="bg1"/>
                          </a:solidFill>
                        </a:rPr>
                        <a:t>OPPORTUNITY INDEX</a:t>
                      </a:r>
                    </a:p>
                  </a:txBody>
                  <a:tcPr marL="0" marR="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900" b="1" dirty="0"/>
                        <a:t>TAP FACTORS</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2">
                        <a:lumMod val="20000"/>
                        <a:lumOff val="80000"/>
                      </a:schemeClr>
                    </a:solidFill>
                  </a:tcPr>
                </a:tc>
                <a:tc>
                  <a:txBody>
                    <a:bodyPr/>
                    <a:lstStyle/>
                    <a:p>
                      <a:pPr algn="ctr">
                        <a:lnSpc>
                          <a:spcPct val="90000"/>
                        </a:lnSpc>
                      </a:pPr>
                      <a:r>
                        <a:rPr lang="en-US" sz="800" b="1" dirty="0"/>
                        <a:t>1=Very False; </a:t>
                      </a:r>
                      <a:br>
                        <a:rPr lang="en-US" sz="800" b="1" dirty="0"/>
                      </a:br>
                      <a:r>
                        <a:rPr lang="en-US" sz="800" b="1" dirty="0"/>
                        <a:t>5= Very True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2">
                        <a:lumMod val="20000"/>
                        <a:lumOff val="80000"/>
                      </a:schemeClr>
                    </a:solidFill>
                  </a:tcPr>
                </a:tc>
                <a:tc>
                  <a:txBody>
                    <a:bodyPr/>
                    <a:lstStyle/>
                    <a:p>
                      <a:pPr algn="ctr">
                        <a:lnSpc>
                          <a:spcPct val="90000"/>
                        </a:lnSpc>
                      </a:pPr>
                      <a:r>
                        <a:rPr lang="en-US" sz="800" dirty="0"/>
                        <a:t>score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80684297"/>
                  </a:ext>
                </a:extLst>
              </a:tr>
              <a:tr h="326779">
                <a:tc vMerge="1">
                  <a:txBody>
                    <a:bodyPr/>
                    <a:lstStyle/>
                    <a:p>
                      <a:pPr>
                        <a:lnSpc>
                          <a:spcPct val="90000"/>
                        </a:lnSpc>
                      </a:pPr>
                      <a:endParaRPr lang="en-US" sz="80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dirty="0"/>
                        <a:t>This is a large, known account and we know the total spend opportunity</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62626966"/>
                  </a:ext>
                </a:extLst>
              </a:tr>
              <a:tr h="326779">
                <a:tc vMerge="1">
                  <a:txBody>
                    <a:bodyPr/>
                    <a:lstStyle/>
                    <a:p>
                      <a:pPr>
                        <a:lnSpc>
                          <a:spcPct val="90000"/>
                        </a:lnSpc>
                      </a:pPr>
                      <a:endParaRPr lang="en-US" sz="80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dirty="0"/>
                        <a:t>Internal/External factors forcing a purchase decision</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9336599"/>
                  </a:ext>
                </a:extLst>
              </a:tr>
              <a:tr h="217853">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b="1" dirty="0">
                          <a:solidFill>
                            <a:schemeClr val="bg1"/>
                          </a:solidFill>
                        </a:rPr>
                        <a:t>Total opportunity Index Score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ct val="90000"/>
                        </a:lnSpc>
                      </a:pPr>
                      <a:r>
                        <a:rPr lang="en-US" sz="800" b="1" dirty="0">
                          <a:solidFill>
                            <a:schemeClr val="bg1"/>
                          </a:solidFill>
                        </a:rPr>
                        <a:t>Sum</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ct val="90000"/>
                        </a:lnSpc>
                      </a:pPr>
                      <a:r>
                        <a:rPr lang="en-US" sz="800" b="1" dirty="0">
                          <a:solidFill>
                            <a:schemeClr val="bg1"/>
                          </a:solidFill>
                        </a:rPr>
                        <a:t>0</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xmlns="" val="3331661849"/>
                  </a:ext>
                </a:extLst>
              </a:tr>
              <a:tr h="326779">
                <a:tc rowSpan="4">
                  <a:txBody>
                    <a:bodyPr/>
                    <a:lstStyle/>
                    <a:p>
                      <a:pPr algn="ctr">
                        <a:lnSpc>
                          <a:spcPct val="90000"/>
                        </a:lnSpc>
                      </a:pPr>
                      <a:r>
                        <a:rPr lang="en-US" sz="800" b="1" dirty="0">
                          <a:solidFill>
                            <a:schemeClr val="bg1"/>
                          </a:solidFill>
                        </a:rPr>
                        <a:t>ACHIEVABILITY INDEX</a:t>
                      </a:r>
                    </a:p>
                  </a:txBody>
                  <a:tcPr marL="0" marR="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7300"/>
                    </a:solidFill>
                  </a:tcPr>
                </a:tc>
                <a:tc>
                  <a:txBody>
                    <a:bodyPr/>
                    <a:lstStyle/>
                    <a:p>
                      <a:pPr>
                        <a:lnSpc>
                          <a:spcPct val="90000"/>
                        </a:lnSpc>
                      </a:pPr>
                      <a:r>
                        <a:rPr lang="en-US" sz="800" dirty="0"/>
                        <a:t>We have known contacts in the buying group or can get them</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01473085"/>
                  </a:ext>
                </a:extLst>
              </a:tr>
              <a:tr h="326779">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dirty="0"/>
                        <a:t>Accounting or buying persona/group has favorable opinions of us/solution</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57846682"/>
                  </a:ext>
                </a:extLst>
              </a:tr>
              <a:tr h="347121">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dirty="0"/>
                        <a:t>We have current relevant solution that meets buying group needs</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31589021"/>
                  </a:ext>
                </a:extLst>
              </a:tr>
              <a:tr h="217853">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b="1" dirty="0">
                          <a:solidFill>
                            <a:schemeClr val="bg1"/>
                          </a:solidFill>
                        </a:rPr>
                        <a:t>Total Achievability Index Score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EB7300"/>
                    </a:solidFill>
                  </a:tcPr>
                </a:tc>
                <a:tc>
                  <a:txBody>
                    <a:bodyPr/>
                    <a:lstStyle/>
                    <a:p>
                      <a:pPr algn="ctr">
                        <a:lnSpc>
                          <a:spcPct val="90000"/>
                        </a:lnSpc>
                      </a:pPr>
                      <a:r>
                        <a:rPr lang="en-US" sz="800" b="1" dirty="0">
                          <a:solidFill>
                            <a:schemeClr val="bg1"/>
                          </a:solidFill>
                        </a:rPr>
                        <a:t>Sum</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EB7300"/>
                    </a:solidFill>
                  </a:tcPr>
                </a:tc>
                <a:tc>
                  <a:txBody>
                    <a:bodyPr/>
                    <a:lstStyle/>
                    <a:p>
                      <a:pPr algn="ctr">
                        <a:lnSpc>
                          <a:spcPct val="90000"/>
                        </a:lnSpc>
                      </a:pPr>
                      <a:r>
                        <a:rPr lang="en-US" sz="800" b="1" dirty="0">
                          <a:solidFill>
                            <a:schemeClr val="bg1"/>
                          </a:solidFill>
                        </a:rPr>
                        <a:t>0</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EB7300"/>
                    </a:solidFill>
                  </a:tcPr>
                </a:tc>
                <a:extLst>
                  <a:ext uri="{0D108BD9-81ED-4DB2-BD59-A6C34878D82A}">
                    <a16:rowId xmlns:a16="http://schemas.microsoft.com/office/drawing/2014/main" xmlns="" val="1147014905"/>
                  </a:ext>
                </a:extLst>
              </a:tr>
              <a:tr h="435705">
                <a:tc rowSpan="3">
                  <a:txBody>
                    <a:bodyPr/>
                    <a:lstStyle/>
                    <a:p>
                      <a:pPr algn="ctr">
                        <a:lnSpc>
                          <a:spcPct val="90000"/>
                        </a:lnSpc>
                      </a:pPr>
                      <a:r>
                        <a:rPr lang="en-US" sz="800" b="1" dirty="0">
                          <a:solidFill>
                            <a:schemeClr val="bg1"/>
                          </a:solidFill>
                        </a:rPr>
                        <a:t>COOPERATION INDEX</a:t>
                      </a:r>
                    </a:p>
                  </a:txBody>
                  <a:tcPr marL="0" marR="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7171"/>
                    </a:solidFill>
                  </a:tcPr>
                </a:tc>
                <a:tc>
                  <a:txBody>
                    <a:bodyPr/>
                    <a:lstStyle/>
                    <a:p>
                      <a:pPr>
                        <a:lnSpc>
                          <a:spcPct val="90000"/>
                        </a:lnSpc>
                      </a:pPr>
                      <a:r>
                        <a:rPr lang="en-US" sz="800" dirty="0"/>
                        <a:t>We have great working relationship between marketing and sales account team</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27186672"/>
                  </a:ext>
                </a:extLst>
              </a:tr>
              <a:tr h="435705">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dirty="0"/>
                        <a:t>We have great working relationship with account or if GCO, we have great relationship with GCO AE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667608295"/>
                  </a:ext>
                </a:extLst>
              </a:tr>
              <a:tr h="217853">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b="1" dirty="0">
                          <a:solidFill>
                            <a:schemeClr val="bg1"/>
                          </a:solidFill>
                        </a:rPr>
                        <a:t>Total Cooperation Index Score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717171"/>
                    </a:solidFill>
                  </a:tcPr>
                </a:tc>
                <a:tc>
                  <a:txBody>
                    <a:bodyPr/>
                    <a:lstStyle/>
                    <a:p>
                      <a:pPr algn="ctr">
                        <a:lnSpc>
                          <a:spcPct val="90000"/>
                        </a:lnSpc>
                      </a:pPr>
                      <a:r>
                        <a:rPr lang="en-US" sz="800" b="1" dirty="0">
                          <a:solidFill>
                            <a:schemeClr val="bg1"/>
                          </a:solidFill>
                        </a:rPr>
                        <a:t>Sum</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717171"/>
                    </a:solidFill>
                  </a:tcPr>
                </a:tc>
                <a:tc>
                  <a:txBody>
                    <a:bodyPr/>
                    <a:lstStyle/>
                    <a:p>
                      <a:pPr algn="ctr">
                        <a:lnSpc>
                          <a:spcPct val="90000"/>
                        </a:lnSpc>
                      </a:pPr>
                      <a:r>
                        <a:rPr lang="en-US" sz="800" b="1" dirty="0">
                          <a:solidFill>
                            <a:schemeClr val="bg1"/>
                          </a:solidFill>
                        </a:rPr>
                        <a:t>0</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717171"/>
                    </a:solidFill>
                  </a:tcPr>
                </a:tc>
                <a:extLst>
                  <a:ext uri="{0D108BD9-81ED-4DB2-BD59-A6C34878D82A}">
                    <a16:rowId xmlns:a16="http://schemas.microsoft.com/office/drawing/2014/main" xmlns="" val="2726951056"/>
                  </a:ext>
                </a:extLst>
              </a:tr>
              <a:tr h="326779">
                <a:tc rowSpan="3">
                  <a:txBody>
                    <a:bodyPr/>
                    <a:lstStyle/>
                    <a:p>
                      <a:pPr algn="ctr">
                        <a:lnSpc>
                          <a:spcPct val="90000"/>
                        </a:lnSpc>
                      </a:pPr>
                      <a:r>
                        <a:rPr lang="en-US" sz="800" b="1" dirty="0">
                          <a:solidFill>
                            <a:schemeClr val="bg1"/>
                          </a:solidFill>
                        </a:rPr>
                        <a:t>OTHER FACTORS INDEX</a:t>
                      </a:r>
                    </a:p>
                  </a:txBody>
                  <a:tcPr marL="0" marR="0"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C3618"/>
                    </a:solidFill>
                  </a:tcPr>
                </a:tc>
                <a:tc>
                  <a:txBody>
                    <a:bodyPr/>
                    <a:lstStyle/>
                    <a:p>
                      <a:pPr>
                        <a:lnSpc>
                          <a:spcPct val="90000"/>
                        </a:lnSpc>
                      </a:pPr>
                      <a:r>
                        <a:rPr lang="en-US" sz="800" dirty="0"/>
                        <a:t>This account is a current SAP Customer</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10793309"/>
                  </a:ext>
                </a:extLst>
              </a:tr>
              <a:tr h="326779">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dirty="0"/>
                        <a:t>This account fits a core industry for my market</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1088558" rtl="0" eaLnBrk="1" fontAlgn="auto" latinLnBrk="0" hangingPunct="1">
                        <a:lnSpc>
                          <a:spcPct val="90000"/>
                        </a:lnSpc>
                        <a:spcBef>
                          <a:spcPts val="0"/>
                        </a:spcBef>
                        <a:spcAft>
                          <a:spcPts val="0"/>
                        </a:spcAft>
                        <a:buClrTx/>
                        <a:buSzTx/>
                        <a:buFontTx/>
                        <a:buNone/>
                        <a:tabLst/>
                        <a:defRPr/>
                      </a:pPr>
                      <a:r>
                        <a:rPr lang="en-US" sz="800" dirty="0"/>
                        <a:t>Score 1-5</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ct val="90000"/>
                        </a:lnSpc>
                      </a:pPr>
                      <a:endParaRPr lang="en-US" sz="800" dirty="0"/>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72626183"/>
                  </a:ext>
                </a:extLst>
              </a:tr>
              <a:tr h="217853">
                <a:tc vMerge="1">
                  <a:txBody>
                    <a:bodyPr/>
                    <a:lstStyle/>
                    <a:p>
                      <a:pPr>
                        <a:lnSpc>
                          <a:spcPct val="90000"/>
                        </a:lnSpc>
                      </a:pPr>
                      <a:endParaRPr lang="en-US" sz="800" dirty="0"/>
                    </a:p>
                  </a:txBody>
                  <a:tcPr marL="0" marR="0" marT="0"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nSpc>
                          <a:spcPct val="90000"/>
                        </a:lnSpc>
                      </a:pPr>
                      <a:r>
                        <a:rPr lang="en-US" sz="800" b="1" dirty="0">
                          <a:solidFill>
                            <a:schemeClr val="bg1"/>
                          </a:solidFill>
                        </a:rPr>
                        <a:t>Total Other Factors Index Score</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C3618"/>
                    </a:solidFill>
                  </a:tcPr>
                </a:tc>
                <a:tc>
                  <a:txBody>
                    <a:bodyPr/>
                    <a:lstStyle/>
                    <a:p>
                      <a:pPr algn="ctr">
                        <a:lnSpc>
                          <a:spcPct val="90000"/>
                        </a:lnSpc>
                      </a:pPr>
                      <a:r>
                        <a:rPr lang="en-US" sz="800" b="1" dirty="0">
                          <a:solidFill>
                            <a:schemeClr val="bg1"/>
                          </a:solidFill>
                        </a:rPr>
                        <a:t>Sum</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C3618"/>
                    </a:solidFill>
                  </a:tcPr>
                </a:tc>
                <a:tc>
                  <a:txBody>
                    <a:bodyPr/>
                    <a:lstStyle/>
                    <a:p>
                      <a:pPr algn="ctr">
                        <a:lnSpc>
                          <a:spcPct val="90000"/>
                        </a:lnSpc>
                      </a:pPr>
                      <a:r>
                        <a:rPr lang="en-US" sz="800" b="1" dirty="0">
                          <a:solidFill>
                            <a:schemeClr val="bg1"/>
                          </a:solidFill>
                        </a:rPr>
                        <a:t>0</a:t>
                      </a:r>
                    </a:p>
                  </a:txBody>
                  <a:tcPr marL="54463" marR="54463" marT="54463" marB="54463"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C3618"/>
                    </a:solidFill>
                  </a:tcPr>
                </a:tc>
                <a:extLst>
                  <a:ext uri="{0D108BD9-81ED-4DB2-BD59-A6C34878D82A}">
                    <a16:rowId xmlns:a16="http://schemas.microsoft.com/office/drawing/2014/main" xmlns="" val="4138343870"/>
                  </a:ext>
                </a:extLst>
              </a:tr>
            </a:tbl>
          </a:graphicData>
        </a:graphic>
      </p:graphicFrame>
    </p:spTree>
    <p:extLst>
      <p:ext uri="{BB962C8B-B14F-4D97-AF65-F5344CB8AC3E}">
        <p14:creationId xmlns:p14="http://schemas.microsoft.com/office/powerpoint/2010/main" val="7654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158A9A2D-4D78-664D-97AA-B472C1BAB3B4}"/>
              </a:ext>
            </a:extLst>
          </p:cNvPr>
          <p:cNvGrpSpPr/>
          <p:nvPr/>
        </p:nvGrpSpPr>
        <p:grpSpPr>
          <a:xfrm>
            <a:off x="6531493" y="1073477"/>
            <a:ext cx="5167171" cy="5279028"/>
            <a:chOff x="6531493" y="1073477"/>
            <a:chExt cx="5167171" cy="5279028"/>
          </a:xfrm>
        </p:grpSpPr>
        <p:sp>
          <p:nvSpPr>
            <p:cNvPr id="4" name="Rectangle 3">
              <a:extLst>
                <a:ext uri="{FF2B5EF4-FFF2-40B4-BE49-F238E27FC236}">
                  <a16:creationId xmlns:a16="http://schemas.microsoft.com/office/drawing/2014/main" xmlns="" id="{8E3E5514-8B6D-7A4B-A31F-B3FEF1509494}"/>
                </a:ext>
              </a:extLst>
            </p:cNvPr>
            <p:cNvSpPr/>
            <p:nvPr/>
          </p:nvSpPr>
          <p:spPr bwMode="gray">
            <a:xfrm>
              <a:off x="6531493" y="1073477"/>
              <a:ext cx="5167171" cy="5279028"/>
            </a:xfrm>
            <a:prstGeom prst="rect">
              <a:avLst/>
            </a:prstGeom>
            <a:noFill/>
            <a:ln w="25400" algn="ctr">
              <a:gradFill>
                <a:gsLst>
                  <a:gs pos="0">
                    <a:schemeClr val="accent1"/>
                  </a:gs>
                  <a:gs pos="100000">
                    <a:schemeClr val="accent1">
                      <a:alpha val="0"/>
                    </a:schemeClr>
                  </a:gs>
                </a:gsLst>
                <a:lin ang="5400000" scaled="1"/>
              </a:gra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17" name="Straight Connector 16">
              <a:extLst>
                <a:ext uri="{FF2B5EF4-FFF2-40B4-BE49-F238E27FC236}">
                  <a16:creationId xmlns:a16="http://schemas.microsoft.com/office/drawing/2014/main" xmlns="" id="{DD2A0642-70EE-2D4F-9FD0-1C0A3237D326}"/>
                </a:ext>
              </a:extLst>
            </p:cNvPr>
            <p:cNvCxnSpPr/>
            <p:nvPr/>
          </p:nvCxnSpPr>
          <p:spPr>
            <a:xfrm>
              <a:off x="6993061" y="2611225"/>
              <a:ext cx="424403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9D23DE9E-6845-49F2-AB39-3FA2DF657ECD}"/>
              </a:ext>
            </a:extLst>
          </p:cNvPr>
          <p:cNvSpPr>
            <a:spLocks noGrp="1"/>
          </p:cNvSpPr>
          <p:nvPr>
            <p:ph type="title"/>
          </p:nvPr>
        </p:nvSpPr>
        <p:spPr>
          <a:xfrm>
            <a:off x="405888" y="332700"/>
            <a:ext cx="11183001" cy="381000"/>
          </a:xfrm>
        </p:spPr>
        <p:txBody>
          <a:bodyPr/>
          <a:lstStyle/>
          <a:p>
            <a:pPr algn="ctr"/>
            <a:r>
              <a:rPr lang="en-US" dirty="0"/>
              <a:t>Deeper insights that drive cluster segmentation </a:t>
            </a:r>
          </a:p>
        </p:txBody>
      </p:sp>
      <p:grpSp>
        <p:nvGrpSpPr>
          <p:cNvPr id="7" name="Group 6">
            <a:extLst>
              <a:ext uri="{FF2B5EF4-FFF2-40B4-BE49-F238E27FC236}">
                <a16:creationId xmlns:a16="http://schemas.microsoft.com/office/drawing/2014/main" xmlns="" id="{C0DBAC20-F468-A84F-B4B9-BFE44941DD4C}"/>
              </a:ext>
            </a:extLst>
          </p:cNvPr>
          <p:cNvGrpSpPr/>
          <p:nvPr/>
        </p:nvGrpSpPr>
        <p:grpSpPr>
          <a:xfrm>
            <a:off x="720716" y="2197081"/>
            <a:ext cx="2896486" cy="2896490"/>
            <a:chOff x="655001" y="1636295"/>
            <a:chExt cx="2896486" cy="2896490"/>
          </a:xfrm>
        </p:grpSpPr>
        <p:sp>
          <p:nvSpPr>
            <p:cNvPr id="495" name="TextBox 494">
              <a:extLst>
                <a:ext uri="{FF2B5EF4-FFF2-40B4-BE49-F238E27FC236}">
                  <a16:creationId xmlns:a16="http://schemas.microsoft.com/office/drawing/2014/main" xmlns="" id="{91549EA7-D013-1348-BE3A-48211C7B561F}"/>
                </a:ext>
              </a:extLst>
            </p:cNvPr>
            <p:cNvSpPr txBox="1"/>
            <p:nvPr/>
          </p:nvSpPr>
          <p:spPr>
            <a:xfrm>
              <a:off x="1366674" y="2752142"/>
              <a:ext cx="1473141" cy="664797"/>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1600" b="1" kern="0" dirty="0">
                  <a:ea typeface="Arial Unicode MS" pitchFamily="34" charset="-128"/>
                  <a:cs typeface="Arial Unicode MS" pitchFamily="34" charset="-128"/>
                </a:rPr>
                <a:t>Total Addressable Market</a:t>
              </a:r>
            </a:p>
          </p:txBody>
        </p:sp>
        <p:grpSp>
          <p:nvGrpSpPr>
            <p:cNvPr id="583" name="Group 582">
              <a:extLst>
                <a:ext uri="{FF2B5EF4-FFF2-40B4-BE49-F238E27FC236}">
                  <a16:creationId xmlns:a16="http://schemas.microsoft.com/office/drawing/2014/main" xmlns="" id="{D4EF9BF9-F64D-6C44-9703-D4E9284F965C}"/>
                </a:ext>
              </a:extLst>
            </p:cNvPr>
            <p:cNvGrpSpPr/>
            <p:nvPr/>
          </p:nvGrpSpPr>
          <p:grpSpPr>
            <a:xfrm>
              <a:off x="655001" y="1636295"/>
              <a:ext cx="2896486" cy="2896490"/>
              <a:chOff x="8882454" y="3777051"/>
              <a:chExt cx="4434698" cy="4434705"/>
            </a:xfrm>
            <a:solidFill>
              <a:schemeClr val="accent1"/>
            </a:solidFill>
          </p:grpSpPr>
          <p:sp>
            <p:nvSpPr>
              <p:cNvPr id="584" name="Freeform 3">
                <a:extLst>
                  <a:ext uri="{FF2B5EF4-FFF2-40B4-BE49-F238E27FC236}">
                    <a16:creationId xmlns:a16="http://schemas.microsoft.com/office/drawing/2014/main" xmlns="" id="{6C3BBE02-6A01-FC47-8E0C-BF2CD6259210}"/>
                  </a:ext>
                </a:extLst>
              </p:cNvPr>
              <p:cNvSpPr/>
              <p:nvPr/>
            </p:nvSpPr>
            <p:spPr>
              <a:xfrm>
                <a:off x="10583634" y="7066452"/>
                <a:ext cx="258373" cy="258380"/>
              </a:xfrm>
              <a:custGeom>
                <a:avLst/>
                <a:gdLst>
                  <a:gd name="connsiteX0" fmla="*/ 89277 w 258373"/>
                  <a:gd name="connsiteY0" fmla="*/ 252022 h 258380"/>
                  <a:gd name="connsiteX1" fmla="*/ 252015 w 258373"/>
                  <a:gd name="connsiteY1" fmla="*/ 169103 h 258380"/>
                  <a:gd name="connsiteX2" fmla="*/ 169097 w 258373"/>
                  <a:gd name="connsiteY2" fmla="*/ 6353 h 258380"/>
                  <a:gd name="connsiteX3" fmla="*/ 6359 w 258373"/>
                  <a:gd name="connsiteY3" fmla="*/ 89284 h 258380"/>
                  <a:gd name="connsiteX4" fmla="*/ 89277 w 258373"/>
                  <a:gd name="connsiteY4" fmla="*/ 252022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80">
                    <a:moveTo>
                      <a:pt x="89277" y="252022"/>
                    </a:moveTo>
                    <a:cubicBezTo>
                      <a:pt x="157108" y="274069"/>
                      <a:pt x="229980" y="236947"/>
                      <a:pt x="252015" y="169103"/>
                    </a:cubicBezTo>
                    <a:cubicBezTo>
                      <a:pt x="274062" y="101260"/>
                      <a:pt x="236927" y="28413"/>
                      <a:pt x="169097" y="6353"/>
                    </a:cubicBezTo>
                    <a:cubicBezTo>
                      <a:pt x="101253" y="-15682"/>
                      <a:pt x="28393" y="21440"/>
                      <a:pt x="6359" y="89284"/>
                    </a:cubicBezTo>
                    <a:cubicBezTo>
                      <a:pt x="-15688" y="157114"/>
                      <a:pt x="21434" y="229987"/>
                      <a:pt x="89277" y="2520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Freeform 3">
                <a:extLst>
                  <a:ext uri="{FF2B5EF4-FFF2-40B4-BE49-F238E27FC236}">
                    <a16:creationId xmlns:a16="http://schemas.microsoft.com/office/drawing/2014/main" xmlns="" id="{BEE8DF40-D330-1B40-B018-CA5067A1EB73}"/>
                  </a:ext>
                </a:extLst>
              </p:cNvPr>
              <p:cNvSpPr/>
              <p:nvPr/>
            </p:nvSpPr>
            <p:spPr>
              <a:xfrm>
                <a:off x="11357591" y="4663963"/>
                <a:ext cx="258373" cy="258380"/>
              </a:xfrm>
              <a:custGeom>
                <a:avLst/>
                <a:gdLst>
                  <a:gd name="connsiteX0" fmla="*/ 89276 w 258373"/>
                  <a:gd name="connsiteY0" fmla="*/ 252022 h 258380"/>
                  <a:gd name="connsiteX1" fmla="*/ 252014 w 258373"/>
                  <a:gd name="connsiteY1" fmla="*/ 169103 h 258380"/>
                  <a:gd name="connsiteX2" fmla="*/ 169095 w 258373"/>
                  <a:gd name="connsiteY2" fmla="*/ 6353 h 258380"/>
                  <a:gd name="connsiteX3" fmla="*/ 6358 w 258373"/>
                  <a:gd name="connsiteY3" fmla="*/ 89284 h 258380"/>
                  <a:gd name="connsiteX4" fmla="*/ 89276 w 258373"/>
                  <a:gd name="connsiteY4" fmla="*/ 252022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80">
                    <a:moveTo>
                      <a:pt x="89276" y="252022"/>
                    </a:moveTo>
                    <a:cubicBezTo>
                      <a:pt x="157119" y="274069"/>
                      <a:pt x="229979" y="236947"/>
                      <a:pt x="252014" y="169103"/>
                    </a:cubicBezTo>
                    <a:cubicBezTo>
                      <a:pt x="274061" y="101260"/>
                      <a:pt x="236939" y="28400"/>
                      <a:pt x="169095" y="6353"/>
                    </a:cubicBezTo>
                    <a:cubicBezTo>
                      <a:pt x="101265" y="-15682"/>
                      <a:pt x="28405" y="21440"/>
                      <a:pt x="6358" y="89284"/>
                    </a:cubicBezTo>
                    <a:cubicBezTo>
                      <a:pt x="-15690" y="157114"/>
                      <a:pt x="21445" y="229987"/>
                      <a:pt x="89276" y="2520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Freeform 3">
                <a:extLst>
                  <a:ext uri="{FF2B5EF4-FFF2-40B4-BE49-F238E27FC236}">
                    <a16:creationId xmlns:a16="http://schemas.microsoft.com/office/drawing/2014/main" xmlns="" id="{B38E17EE-55A8-134C-AC0B-9EA150F6F342}"/>
                  </a:ext>
                </a:extLst>
              </p:cNvPr>
              <p:cNvSpPr/>
              <p:nvPr/>
            </p:nvSpPr>
            <p:spPr>
              <a:xfrm>
                <a:off x="10231393" y="6888104"/>
                <a:ext cx="258323" cy="258331"/>
              </a:xfrm>
              <a:custGeom>
                <a:avLst/>
                <a:gdLst>
                  <a:gd name="connsiteX0" fmla="*/ 53245 w 258323"/>
                  <a:gd name="connsiteY0" fmla="*/ 233657 h 258331"/>
                  <a:gd name="connsiteX1" fmla="*/ 233648 w 258323"/>
                  <a:gd name="connsiteY1" fmla="*/ 205082 h 258331"/>
                  <a:gd name="connsiteX2" fmla="*/ 205086 w 258323"/>
                  <a:gd name="connsiteY2" fmla="*/ 24679 h 258331"/>
                  <a:gd name="connsiteX3" fmla="*/ 24670 w 258323"/>
                  <a:gd name="connsiteY3" fmla="*/ 53254 h 258331"/>
                  <a:gd name="connsiteX4" fmla="*/ 53245 w 258323"/>
                  <a:gd name="connsiteY4" fmla="*/ 233657 h 2583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3" h="258331">
                    <a:moveTo>
                      <a:pt x="53245" y="233657"/>
                    </a:moveTo>
                    <a:cubicBezTo>
                      <a:pt x="110954" y="275580"/>
                      <a:pt x="191726" y="262791"/>
                      <a:pt x="233648" y="205082"/>
                    </a:cubicBezTo>
                    <a:cubicBezTo>
                      <a:pt x="275571" y="147374"/>
                      <a:pt x="262782" y="66614"/>
                      <a:pt x="205086" y="24679"/>
                    </a:cubicBezTo>
                    <a:cubicBezTo>
                      <a:pt x="147377" y="-17256"/>
                      <a:pt x="66605" y="-4455"/>
                      <a:pt x="24670" y="53254"/>
                    </a:cubicBezTo>
                    <a:cubicBezTo>
                      <a:pt x="-17253" y="110963"/>
                      <a:pt x="-4451" y="191722"/>
                      <a:pt x="53245" y="23365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Freeform 3">
                <a:extLst>
                  <a:ext uri="{FF2B5EF4-FFF2-40B4-BE49-F238E27FC236}">
                    <a16:creationId xmlns:a16="http://schemas.microsoft.com/office/drawing/2014/main" xmlns="" id="{8B9A36BC-1BD0-EA4A-950F-D87EC6366E35}"/>
                  </a:ext>
                </a:extLst>
              </p:cNvPr>
              <p:cNvSpPr/>
              <p:nvPr/>
            </p:nvSpPr>
            <p:spPr>
              <a:xfrm>
                <a:off x="11709884" y="4842372"/>
                <a:ext cx="258323" cy="258325"/>
              </a:xfrm>
              <a:custGeom>
                <a:avLst/>
                <a:gdLst>
                  <a:gd name="connsiteX0" fmla="*/ 205078 w 258323"/>
                  <a:gd name="connsiteY0" fmla="*/ 24673 h 258325"/>
                  <a:gd name="connsiteX1" fmla="*/ 24674 w 258323"/>
                  <a:gd name="connsiteY1" fmla="*/ 53248 h 258325"/>
                  <a:gd name="connsiteX2" fmla="*/ 53237 w 258323"/>
                  <a:gd name="connsiteY2" fmla="*/ 233652 h 258325"/>
                  <a:gd name="connsiteX3" fmla="*/ 233653 w 258323"/>
                  <a:gd name="connsiteY3" fmla="*/ 205077 h 258325"/>
                  <a:gd name="connsiteX4" fmla="*/ 205078 w 258323"/>
                  <a:gd name="connsiteY4" fmla="*/ 24673 h 2583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3" h="258325">
                    <a:moveTo>
                      <a:pt x="205078" y="24673"/>
                    </a:moveTo>
                    <a:cubicBezTo>
                      <a:pt x="147369" y="-17249"/>
                      <a:pt x="66597" y="-4460"/>
                      <a:pt x="24674" y="53248"/>
                    </a:cubicBezTo>
                    <a:cubicBezTo>
                      <a:pt x="-17248" y="110945"/>
                      <a:pt x="-4460" y="191717"/>
                      <a:pt x="53237" y="233652"/>
                    </a:cubicBezTo>
                    <a:cubicBezTo>
                      <a:pt x="110945" y="275575"/>
                      <a:pt x="191717" y="262786"/>
                      <a:pt x="233653" y="205077"/>
                    </a:cubicBezTo>
                    <a:cubicBezTo>
                      <a:pt x="275575" y="147368"/>
                      <a:pt x="262774" y="66596"/>
                      <a:pt x="205078" y="2467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Freeform 3">
                <a:extLst>
                  <a:ext uri="{FF2B5EF4-FFF2-40B4-BE49-F238E27FC236}">
                    <a16:creationId xmlns:a16="http://schemas.microsoft.com/office/drawing/2014/main" xmlns="" id="{69FB24C9-B964-6547-B056-7F954578BA19}"/>
                  </a:ext>
                </a:extLst>
              </p:cNvPr>
              <p:cNvSpPr/>
              <p:nvPr/>
            </p:nvSpPr>
            <p:spPr>
              <a:xfrm>
                <a:off x="9951488" y="6609604"/>
                <a:ext cx="258325" cy="258327"/>
              </a:xfrm>
              <a:custGeom>
                <a:avLst/>
                <a:gdLst>
                  <a:gd name="connsiteX0" fmla="*/ 233652 w 258325"/>
                  <a:gd name="connsiteY0" fmla="*/ 53245 h 258327"/>
                  <a:gd name="connsiteX1" fmla="*/ 53248 w 258325"/>
                  <a:gd name="connsiteY1" fmla="*/ 24670 h 258327"/>
                  <a:gd name="connsiteX2" fmla="*/ 24673 w 258325"/>
                  <a:gd name="connsiteY2" fmla="*/ 205073 h 258327"/>
                  <a:gd name="connsiteX3" fmla="*/ 205077 w 258325"/>
                  <a:gd name="connsiteY3" fmla="*/ 233648 h 258327"/>
                  <a:gd name="connsiteX4" fmla="*/ 233652 w 258325"/>
                  <a:gd name="connsiteY4" fmla="*/ 53245 h 258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5" h="258327">
                    <a:moveTo>
                      <a:pt x="233652" y="53245"/>
                    </a:moveTo>
                    <a:cubicBezTo>
                      <a:pt x="191729" y="-4451"/>
                      <a:pt x="110957" y="-17253"/>
                      <a:pt x="53248" y="24670"/>
                    </a:cubicBezTo>
                    <a:cubicBezTo>
                      <a:pt x="-4460" y="66605"/>
                      <a:pt x="-17249" y="147377"/>
                      <a:pt x="24673" y="205073"/>
                    </a:cubicBezTo>
                    <a:cubicBezTo>
                      <a:pt x="66609" y="262782"/>
                      <a:pt x="147381" y="275584"/>
                      <a:pt x="205077" y="233648"/>
                    </a:cubicBezTo>
                    <a:cubicBezTo>
                      <a:pt x="262786" y="191726"/>
                      <a:pt x="275575" y="110954"/>
                      <a:pt x="233652" y="5324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Freeform 3">
                <a:extLst>
                  <a:ext uri="{FF2B5EF4-FFF2-40B4-BE49-F238E27FC236}">
                    <a16:creationId xmlns:a16="http://schemas.microsoft.com/office/drawing/2014/main" xmlns="" id="{D22FF0AA-4300-7E46-B2EA-00C47EB690A9}"/>
                  </a:ext>
                </a:extLst>
              </p:cNvPr>
              <p:cNvSpPr/>
              <p:nvPr/>
            </p:nvSpPr>
            <p:spPr>
              <a:xfrm>
                <a:off x="11989787" y="5120874"/>
                <a:ext cx="258325" cy="258322"/>
              </a:xfrm>
              <a:custGeom>
                <a:avLst/>
                <a:gdLst>
                  <a:gd name="connsiteX0" fmla="*/ 24673 w 258325"/>
                  <a:gd name="connsiteY0" fmla="*/ 205077 h 258322"/>
                  <a:gd name="connsiteX1" fmla="*/ 205077 w 258325"/>
                  <a:gd name="connsiteY1" fmla="*/ 233652 h 258322"/>
                  <a:gd name="connsiteX2" fmla="*/ 233652 w 258325"/>
                  <a:gd name="connsiteY2" fmla="*/ 53248 h 258322"/>
                  <a:gd name="connsiteX3" fmla="*/ 53248 w 258325"/>
                  <a:gd name="connsiteY3" fmla="*/ 24673 h 258322"/>
                  <a:gd name="connsiteX4" fmla="*/ 24673 w 258325"/>
                  <a:gd name="connsiteY4" fmla="*/ 205077 h 2583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5" h="258322">
                    <a:moveTo>
                      <a:pt x="24673" y="205077"/>
                    </a:moveTo>
                    <a:cubicBezTo>
                      <a:pt x="66596" y="262773"/>
                      <a:pt x="147368" y="275575"/>
                      <a:pt x="205077" y="233652"/>
                    </a:cubicBezTo>
                    <a:cubicBezTo>
                      <a:pt x="262786" y="191717"/>
                      <a:pt x="275575" y="110945"/>
                      <a:pt x="233652" y="53248"/>
                    </a:cubicBezTo>
                    <a:cubicBezTo>
                      <a:pt x="191717" y="-4460"/>
                      <a:pt x="110945" y="-17249"/>
                      <a:pt x="53248" y="24673"/>
                    </a:cubicBezTo>
                    <a:cubicBezTo>
                      <a:pt x="-4460" y="66596"/>
                      <a:pt x="-17249" y="147368"/>
                      <a:pt x="24673" y="20507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Freeform 3">
                <a:extLst>
                  <a:ext uri="{FF2B5EF4-FFF2-40B4-BE49-F238E27FC236}">
                    <a16:creationId xmlns:a16="http://schemas.microsoft.com/office/drawing/2014/main" xmlns="" id="{DF8093A9-58A2-754B-BB68-19C1993767FF}"/>
                  </a:ext>
                </a:extLst>
              </p:cNvPr>
              <p:cNvSpPr/>
              <p:nvPr/>
            </p:nvSpPr>
            <p:spPr>
              <a:xfrm>
                <a:off x="9771325" y="6258211"/>
                <a:ext cx="258373" cy="258380"/>
              </a:xfrm>
              <a:custGeom>
                <a:avLst/>
                <a:gdLst>
                  <a:gd name="connsiteX0" fmla="*/ 169097 w 258373"/>
                  <a:gd name="connsiteY0" fmla="*/ 252022 h 258380"/>
                  <a:gd name="connsiteX1" fmla="*/ 252015 w 258373"/>
                  <a:gd name="connsiteY1" fmla="*/ 89284 h 258380"/>
                  <a:gd name="connsiteX2" fmla="*/ 89277 w 258373"/>
                  <a:gd name="connsiteY2" fmla="*/ 6353 h 258380"/>
                  <a:gd name="connsiteX3" fmla="*/ 6359 w 258373"/>
                  <a:gd name="connsiteY3" fmla="*/ 169103 h 258380"/>
                  <a:gd name="connsiteX4" fmla="*/ 169097 w 258373"/>
                  <a:gd name="connsiteY4" fmla="*/ 252022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80">
                    <a:moveTo>
                      <a:pt x="169097" y="252022"/>
                    </a:moveTo>
                    <a:cubicBezTo>
                      <a:pt x="236927" y="229987"/>
                      <a:pt x="274062" y="157114"/>
                      <a:pt x="252015" y="89284"/>
                    </a:cubicBezTo>
                    <a:cubicBezTo>
                      <a:pt x="229968" y="21440"/>
                      <a:pt x="157121" y="-15682"/>
                      <a:pt x="89277" y="6353"/>
                    </a:cubicBezTo>
                    <a:cubicBezTo>
                      <a:pt x="21434" y="28400"/>
                      <a:pt x="-15688" y="101260"/>
                      <a:pt x="6359" y="169103"/>
                    </a:cubicBezTo>
                    <a:cubicBezTo>
                      <a:pt x="28393" y="236947"/>
                      <a:pt x="101253" y="274069"/>
                      <a:pt x="169097" y="2520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Freeform 3">
                <a:extLst>
                  <a:ext uri="{FF2B5EF4-FFF2-40B4-BE49-F238E27FC236}">
                    <a16:creationId xmlns:a16="http://schemas.microsoft.com/office/drawing/2014/main" xmlns="" id="{A2242EB9-071B-A845-8AF9-8900E487559E}"/>
                  </a:ext>
                </a:extLst>
              </p:cNvPr>
              <p:cNvSpPr/>
              <p:nvPr/>
            </p:nvSpPr>
            <p:spPr>
              <a:xfrm>
                <a:off x="12169902" y="5472208"/>
                <a:ext cx="258373" cy="258379"/>
              </a:xfrm>
              <a:custGeom>
                <a:avLst/>
                <a:gdLst>
                  <a:gd name="connsiteX0" fmla="*/ 169103 w 258373"/>
                  <a:gd name="connsiteY0" fmla="*/ 252026 h 258379"/>
                  <a:gd name="connsiteX1" fmla="*/ 252009 w 258373"/>
                  <a:gd name="connsiteY1" fmla="*/ 89289 h 258379"/>
                  <a:gd name="connsiteX2" fmla="*/ 89284 w 258373"/>
                  <a:gd name="connsiteY2" fmla="*/ 6358 h 258379"/>
                  <a:gd name="connsiteX3" fmla="*/ 6353 w 258373"/>
                  <a:gd name="connsiteY3" fmla="*/ 169108 h 258379"/>
                  <a:gd name="connsiteX4" fmla="*/ 169103 w 258373"/>
                  <a:gd name="connsiteY4" fmla="*/ 252026 h 2583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79">
                    <a:moveTo>
                      <a:pt x="169103" y="252026"/>
                    </a:moveTo>
                    <a:cubicBezTo>
                      <a:pt x="236934" y="229979"/>
                      <a:pt x="274069" y="157119"/>
                      <a:pt x="252009" y="89289"/>
                    </a:cubicBezTo>
                    <a:cubicBezTo>
                      <a:pt x="229974" y="21445"/>
                      <a:pt x="157114" y="-15690"/>
                      <a:pt x="89284" y="6358"/>
                    </a:cubicBezTo>
                    <a:cubicBezTo>
                      <a:pt x="21440" y="28405"/>
                      <a:pt x="-15682" y="101265"/>
                      <a:pt x="6353" y="169108"/>
                    </a:cubicBezTo>
                    <a:cubicBezTo>
                      <a:pt x="28400" y="236939"/>
                      <a:pt x="101260" y="274061"/>
                      <a:pt x="169103" y="25202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Freeform 3">
                <a:extLst>
                  <a:ext uri="{FF2B5EF4-FFF2-40B4-BE49-F238E27FC236}">
                    <a16:creationId xmlns:a16="http://schemas.microsoft.com/office/drawing/2014/main" xmlns="" id="{641A3061-5691-3140-860A-D3AC0208122C}"/>
                  </a:ext>
                </a:extLst>
              </p:cNvPr>
              <p:cNvSpPr/>
              <p:nvPr/>
            </p:nvSpPr>
            <p:spPr>
              <a:xfrm>
                <a:off x="9708615" y="5868416"/>
                <a:ext cx="258305" cy="258305"/>
              </a:xfrm>
              <a:custGeom>
                <a:avLst/>
                <a:gdLst>
                  <a:gd name="connsiteX0" fmla="*/ 258305 w 258305"/>
                  <a:gd name="connsiteY0" fmla="*/ 129146 h 258305"/>
                  <a:gd name="connsiteX1" fmla="*/ 129146 w 258305"/>
                  <a:gd name="connsiteY1" fmla="*/ 0 h 258305"/>
                  <a:gd name="connsiteX2" fmla="*/ 0 w 258305"/>
                  <a:gd name="connsiteY2" fmla="*/ 129146 h 258305"/>
                  <a:gd name="connsiteX3" fmla="*/ 129146 w 258305"/>
                  <a:gd name="connsiteY3" fmla="*/ 258305 h 258305"/>
                  <a:gd name="connsiteX4" fmla="*/ 258305 w 258305"/>
                  <a:gd name="connsiteY4" fmla="*/ 129146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258305" y="129146"/>
                    </a:moveTo>
                    <a:cubicBezTo>
                      <a:pt x="258305" y="57823"/>
                      <a:pt x="200482" y="0"/>
                      <a:pt x="129146" y="0"/>
                    </a:cubicBezTo>
                    <a:cubicBezTo>
                      <a:pt x="57823" y="0"/>
                      <a:pt x="0" y="57823"/>
                      <a:pt x="0" y="129146"/>
                    </a:cubicBezTo>
                    <a:cubicBezTo>
                      <a:pt x="0" y="200482"/>
                      <a:pt x="57823" y="258305"/>
                      <a:pt x="129146" y="258305"/>
                    </a:cubicBezTo>
                    <a:cubicBezTo>
                      <a:pt x="200482" y="258305"/>
                      <a:pt x="258305" y="200482"/>
                      <a:pt x="258305" y="12914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Freeform 3">
                <a:extLst>
                  <a:ext uri="{FF2B5EF4-FFF2-40B4-BE49-F238E27FC236}">
                    <a16:creationId xmlns:a16="http://schemas.microsoft.com/office/drawing/2014/main" xmlns="" id="{68A12902-C6F9-EE46-B1F5-9E17179B63AE}"/>
                  </a:ext>
                </a:extLst>
              </p:cNvPr>
              <p:cNvSpPr/>
              <p:nvPr/>
            </p:nvSpPr>
            <p:spPr>
              <a:xfrm>
                <a:off x="12232678" y="5862084"/>
                <a:ext cx="258305" cy="258305"/>
              </a:xfrm>
              <a:custGeom>
                <a:avLst/>
                <a:gdLst>
                  <a:gd name="connsiteX0" fmla="*/ 129159 w 258305"/>
                  <a:gd name="connsiteY0" fmla="*/ 258305 h 258305"/>
                  <a:gd name="connsiteX1" fmla="*/ 258305 w 258305"/>
                  <a:gd name="connsiteY1" fmla="*/ 129159 h 258305"/>
                  <a:gd name="connsiteX2" fmla="*/ 129159 w 258305"/>
                  <a:gd name="connsiteY2" fmla="*/ 0 h 258305"/>
                  <a:gd name="connsiteX3" fmla="*/ 0 w 258305"/>
                  <a:gd name="connsiteY3" fmla="*/ 129159 h 258305"/>
                  <a:gd name="connsiteX4" fmla="*/ 129159 w 258305"/>
                  <a:gd name="connsiteY4" fmla="*/ 258305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129159" y="258305"/>
                    </a:moveTo>
                    <a:cubicBezTo>
                      <a:pt x="200482" y="258305"/>
                      <a:pt x="258305" y="200482"/>
                      <a:pt x="258305" y="129159"/>
                    </a:cubicBezTo>
                    <a:cubicBezTo>
                      <a:pt x="258305" y="57823"/>
                      <a:pt x="200482" y="0"/>
                      <a:pt x="129159" y="0"/>
                    </a:cubicBezTo>
                    <a:cubicBezTo>
                      <a:pt x="57823" y="0"/>
                      <a:pt x="0" y="57823"/>
                      <a:pt x="0" y="129159"/>
                    </a:cubicBezTo>
                    <a:cubicBezTo>
                      <a:pt x="0" y="200482"/>
                      <a:pt x="57823" y="258305"/>
                      <a:pt x="129159" y="25830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Freeform 3">
                <a:extLst>
                  <a:ext uri="{FF2B5EF4-FFF2-40B4-BE49-F238E27FC236}">
                    <a16:creationId xmlns:a16="http://schemas.microsoft.com/office/drawing/2014/main" xmlns="" id="{80DD0857-9748-6943-8CE1-63C779B1F691}"/>
                  </a:ext>
                </a:extLst>
              </p:cNvPr>
              <p:cNvSpPr/>
              <p:nvPr/>
            </p:nvSpPr>
            <p:spPr>
              <a:xfrm>
                <a:off x="9769367" y="5478234"/>
                <a:ext cx="258379" cy="258373"/>
              </a:xfrm>
              <a:custGeom>
                <a:avLst/>
                <a:gdLst>
                  <a:gd name="connsiteX0" fmla="*/ 6353 w 258379"/>
                  <a:gd name="connsiteY0" fmla="*/ 89277 h 258373"/>
                  <a:gd name="connsiteX1" fmla="*/ 89271 w 258379"/>
                  <a:gd name="connsiteY1" fmla="*/ 252015 h 258373"/>
                  <a:gd name="connsiteX2" fmla="*/ 252022 w 258379"/>
                  <a:gd name="connsiteY2" fmla="*/ 169097 h 258373"/>
                  <a:gd name="connsiteX3" fmla="*/ 169091 w 258379"/>
                  <a:gd name="connsiteY3" fmla="*/ 6359 h 258373"/>
                  <a:gd name="connsiteX4" fmla="*/ 6353 w 258379"/>
                  <a:gd name="connsiteY4" fmla="*/ 89277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9" h="258373">
                    <a:moveTo>
                      <a:pt x="6353" y="89277"/>
                    </a:moveTo>
                    <a:cubicBezTo>
                      <a:pt x="-15682" y="157108"/>
                      <a:pt x="21440" y="229980"/>
                      <a:pt x="89271" y="252015"/>
                    </a:cubicBezTo>
                    <a:cubicBezTo>
                      <a:pt x="157115" y="274062"/>
                      <a:pt x="229974" y="236927"/>
                      <a:pt x="252022" y="169097"/>
                    </a:cubicBezTo>
                    <a:cubicBezTo>
                      <a:pt x="274069" y="101253"/>
                      <a:pt x="236934" y="28393"/>
                      <a:pt x="169091" y="6359"/>
                    </a:cubicBezTo>
                    <a:cubicBezTo>
                      <a:pt x="101260" y="-15688"/>
                      <a:pt x="28400" y="21434"/>
                      <a:pt x="6353" y="8927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Freeform 3">
                <a:extLst>
                  <a:ext uri="{FF2B5EF4-FFF2-40B4-BE49-F238E27FC236}">
                    <a16:creationId xmlns:a16="http://schemas.microsoft.com/office/drawing/2014/main" xmlns="" id="{74E4A99C-0BDA-0C4E-97E6-18EB25B1D9EF}"/>
                  </a:ext>
                </a:extLst>
              </p:cNvPr>
              <p:cNvSpPr/>
              <p:nvPr/>
            </p:nvSpPr>
            <p:spPr>
              <a:xfrm>
                <a:off x="12171859" y="6252193"/>
                <a:ext cx="258374" cy="258373"/>
              </a:xfrm>
              <a:custGeom>
                <a:avLst/>
                <a:gdLst>
                  <a:gd name="connsiteX0" fmla="*/ 252015 w 258374"/>
                  <a:gd name="connsiteY0" fmla="*/ 169095 h 258373"/>
                  <a:gd name="connsiteX1" fmla="*/ 169097 w 258374"/>
                  <a:gd name="connsiteY1" fmla="*/ 6358 h 258373"/>
                  <a:gd name="connsiteX2" fmla="*/ 6359 w 258374"/>
                  <a:gd name="connsiteY2" fmla="*/ 89276 h 258373"/>
                  <a:gd name="connsiteX3" fmla="*/ 89277 w 258374"/>
                  <a:gd name="connsiteY3" fmla="*/ 252014 h 258373"/>
                  <a:gd name="connsiteX4" fmla="*/ 252015 w 258374"/>
                  <a:gd name="connsiteY4" fmla="*/ 169095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4" h="258373">
                    <a:moveTo>
                      <a:pt x="252015" y="169095"/>
                    </a:moveTo>
                    <a:cubicBezTo>
                      <a:pt x="274062" y="101265"/>
                      <a:pt x="236940" y="28392"/>
                      <a:pt x="169097" y="6358"/>
                    </a:cubicBezTo>
                    <a:cubicBezTo>
                      <a:pt x="101253" y="-15690"/>
                      <a:pt x="28393" y="21445"/>
                      <a:pt x="6359" y="89276"/>
                    </a:cubicBezTo>
                    <a:cubicBezTo>
                      <a:pt x="-15688" y="157119"/>
                      <a:pt x="21434" y="229979"/>
                      <a:pt x="89277" y="252014"/>
                    </a:cubicBezTo>
                    <a:cubicBezTo>
                      <a:pt x="157108" y="274061"/>
                      <a:pt x="229980" y="236939"/>
                      <a:pt x="252015" y="16909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Freeform 3">
                <a:extLst>
                  <a:ext uri="{FF2B5EF4-FFF2-40B4-BE49-F238E27FC236}">
                    <a16:creationId xmlns:a16="http://schemas.microsoft.com/office/drawing/2014/main" xmlns="" id="{9978C6FD-8AF6-3E4E-9955-71E6294A46F8}"/>
                  </a:ext>
                </a:extLst>
              </p:cNvPr>
              <p:cNvSpPr/>
              <p:nvPr/>
            </p:nvSpPr>
            <p:spPr>
              <a:xfrm>
                <a:off x="9947767" y="5125995"/>
                <a:ext cx="258325" cy="258323"/>
              </a:xfrm>
              <a:custGeom>
                <a:avLst/>
                <a:gdLst>
                  <a:gd name="connsiteX0" fmla="*/ 233652 w 258325"/>
                  <a:gd name="connsiteY0" fmla="*/ 205078 h 258323"/>
                  <a:gd name="connsiteX1" fmla="*/ 205077 w 258325"/>
                  <a:gd name="connsiteY1" fmla="*/ 24674 h 258323"/>
                  <a:gd name="connsiteX2" fmla="*/ 24673 w 258325"/>
                  <a:gd name="connsiteY2" fmla="*/ 53237 h 258323"/>
                  <a:gd name="connsiteX3" fmla="*/ 53248 w 258325"/>
                  <a:gd name="connsiteY3" fmla="*/ 233653 h 258323"/>
                  <a:gd name="connsiteX4" fmla="*/ 233652 w 258325"/>
                  <a:gd name="connsiteY4" fmla="*/ 205078 h 258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5" h="258323">
                    <a:moveTo>
                      <a:pt x="233652" y="205078"/>
                    </a:moveTo>
                    <a:cubicBezTo>
                      <a:pt x="275575" y="147369"/>
                      <a:pt x="262786" y="66597"/>
                      <a:pt x="205077" y="24674"/>
                    </a:cubicBezTo>
                    <a:cubicBezTo>
                      <a:pt x="147368" y="-17248"/>
                      <a:pt x="66609" y="-4460"/>
                      <a:pt x="24673" y="53237"/>
                    </a:cubicBezTo>
                    <a:cubicBezTo>
                      <a:pt x="-17249" y="110945"/>
                      <a:pt x="-4460" y="191717"/>
                      <a:pt x="53248" y="233653"/>
                    </a:cubicBezTo>
                    <a:cubicBezTo>
                      <a:pt x="110957" y="275575"/>
                      <a:pt x="191729" y="262774"/>
                      <a:pt x="233652" y="20507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Freeform 3">
                <a:extLst>
                  <a:ext uri="{FF2B5EF4-FFF2-40B4-BE49-F238E27FC236}">
                    <a16:creationId xmlns:a16="http://schemas.microsoft.com/office/drawing/2014/main" xmlns="" id="{44908111-A174-874C-AF26-6372E23BF410}"/>
                  </a:ext>
                </a:extLst>
              </p:cNvPr>
              <p:cNvSpPr/>
              <p:nvPr/>
            </p:nvSpPr>
            <p:spPr>
              <a:xfrm>
                <a:off x="11993508" y="6604479"/>
                <a:ext cx="258325" cy="258331"/>
              </a:xfrm>
              <a:custGeom>
                <a:avLst/>
                <a:gdLst>
                  <a:gd name="connsiteX0" fmla="*/ 53248 w 258325"/>
                  <a:gd name="connsiteY0" fmla="*/ 233652 h 258331"/>
                  <a:gd name="connsiteX1" fmla="*/ 233652 w 258325"/>
                  <a:gd name="connsiteY1" fmla="*/ 205077 h 258331"/>
                  <a:gd name="connsiteX2" fmla="*/ 205077 w 258325"/>
                  <a:gd name="connsiteY2" fmla="*/ 24673 h 258331"/>
                  <a:gd name="connsiteX3" fmla="*/ 24673 w 258325"/>
                  <a:gd name="connsiteY3" fmla="*/ 53248 h 258331"/>
                  <a:gd name="connsiteX4" fmla="*/ 53248 w 258325"/>
                  <a:gd name="connsiteY4" fmla="*/ 233652 h 2583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5" h="258331">
                    <a:moveTo>
                      <a:pt x="53248" y="233652"/>
                    </a:moveTo>
                    <a:cubicBezTo>
                      <a:pt x="110945" y="275587"/>
                      <a:pt x="191717" y="262786"/>
                      <a:pt x="233652" y="205077"/>
                    </a:cubicBezTo>
                    <a:cubicBezTo>
                      <a:pt x="275575" y="147381"/>
                      <a:pt x="262786" y="66609"/>
                      <a:pt x="205077" y="24673"/>
                    </a:cubicBezTo>
                    <a:cubicBezTo>
                      <a:pt x="147368" y="-17249"/>
                      <a:pt x="66596" y="-4460"/>
                      <a:pt x="24673" y="53248"/>
                    </a:cubicBezTo>
                    <a:cubicBezTo>
                      <a:pt x="-17249" y="110957"/>
                      <a:pt x="-4460" y="191729"/>
                      <a:pt x="53248" y="2336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Freeform 3">
                <a:extLst>
                  <a:ext uri="{FF2B5EF4-FFF2-40B4-BE49-F238E27FC236}">
                    <a16:creationId xmlns:a16="http://schemas.microsoft.com/office/drawing/2014/main" xmlns="" id="{96C8E3F9-DF07-E24A-8A00-AE38DE1BDFC2}"/>
                  </a:ext>
                </a:extLst>
              </p:cNvPr>
              <p:cNvSpPr/>
              <p:nvPr/>
            </p:nvSpPr>
            <p:spPr>
              <a:xfrm>
                <a:off x="10226274" y="4846088"/>
                <a:ext cx="258322" cy="258325"/>
              </a:xfrm>
              <a:custGeom>
                <a:avLst/>
                <a:gdLst>
                  <a:gd name="connsiteX0" fmla="*/ 205077 w 258322"/>
                  <a:gd name="connsiteY0" fmla="*/ 233652 h 258325"/>
                  <a:gd name="connsiteX1" fmla="*/ 233652 w 258322"/>
                  <a:gd name="connsiteY1" fmla="*/ 53248 h 258325"/>
                  <a:gd name="connsiteX2" fmla="*/ 53248 w 258322"/>
                  <a:gd name="connsiteY2" fmla="*/ 24673 h 258325"/>
                  <a:gd name="connsiteX3" fmla="*/ 24673 w 258322"/>
                  <a:gd name="connsiteY3" fmla="*/ 205077 h 258325"/>
                  <a:gd name="connsiteX4" fmla="*/ 205077 w 258322"/>
                  <a:gd name="connsiteY4" fmla="*/ 233652 h 2583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2" h="258325">
                    <a:moveTo>
                      <a:pt x="205077" y="233652"/>
                    </a:moveTo>
                    <a:cubicBezTo>
                      <a:pt x="262773" y="191729"/>
                      <a:pt x="275575" y="110957"/>
                      <a:pt x="233652" y="53248"/>
                    </a:cubicBezTo>
                    <a:cubicBezTo>
                      <a:pt x="191717" y="-4460"/>
                      <a:pt x="110945" y="-17249"/>
                      <a:pt x="53248" y="24673"/>
                    </a:cubicBezTo>
                    <a:cubicBezTo>
                      <a:pt x="-4460" y="66609"/>
                      <a:pt x="-17249" y="147381"/>
                      <a:pt x="24673" y="205077"/>
                    </a:cubicBezTo>
                    <a:cubicBezTo>
                      <a:pt x="66596" y="262786"/>
                      <a:pt x="147368" y="275575"/>
                      <a:pt x="205077" y="2336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Freeform 3">
                <a:extLst>
                  <a:ext uri="{FF2B5EF4-FFF2-40B4-BE49-F238E27FC236}">
                    <a16:creationId xmlns:a16="http://schemas.microsoft.com/office/drawing/2014/main" xmlns="" id="{4E452742-45F7-A046-AB17-DEC1E0280AFA}"/>
                  </a:ext>
                </a:extLst>
              </p:cNvPr>
              <p:cNvSpPr/>
              <p:nvPr/>
            </p:nvSpPr>
            <p:spPr>
              <a:xfrm>
                <a:off x="11715002" y="6884388"/>
                <a:ext cx="258325" cy="258325"/>
              </a:xfrm>
              <a:custGeom>
                <a:avLst/>
                <a:gdLst>
                  <a:gd name="connsiteX0" fmla="*/ 205077 w 258325"/>
                  <a:gd name="connsiteY0" fmla="*/ 233652 h 258325"/>
                  <a:gd name="connsiteX1" fmla="*/ 233652 w 258325"/>
                  <a:gd name="connsiteY1" fmla="*/ 53248 h 258325"/>
                  <a:gd name="connsiteX2" fmla="*/ 53248 w 258325"/>
                  <a:gd name="connsiteY2" fmla="*/ 24673 h 258325"/>
                  <a:gd name="connsiteX3" fmla="*/ 24673 w 258325"/>
                  <a:gd name="connsiteY3" fmla="*/ 205077 h 258325"/>
                  <a:gd name="connsiteX4" fmla="*/ 205077 w 258325"/>
                  <a:gd name="connsiteY4" fmla="*/ 233652 h 2583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5" h="258325">
                    <a:moveTo>
                      <a:pt x="205077" y="233652"/>
                    </a:moveTo>
                    <a:cubicBezTo>
                      <a:pt x="262786" y="191717"/>
                      <a:pt x="275575" y="110957"/>
                      <a:pt x="233652" y="53248"/>
                    </a:cubicBezTo>
                    <a:cubicBezTo>
                      <a:pt x="191729" y="-4460"/>
                      <a:pt x="110957" y="-17249"/>
                      <a:pt x="53248" y="24673"/>
                    </a:cubicBezTo>
                    <a:cubicBezTo>
                      <a:pt x="-4460" y="66609"/>
                      <a:pt x="-17249" y="147368"/>
                      <a:pt x="24673" y="205077"/>
                    </a:cubicBezTo>
                    <a:cubicBezTo>
                      <a:pt x="66609" y="262786"/>
                      <a:pt x="147381" y="275575"/>
                      <a:pt x="205077" y="2336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Freeform 3">
                <a:extLst>
                  <a:ext uri="{FF2B5EF4-FFF2-40B4-BE49-F238E27FC236}">
                    <a16:creationId xmlns:a16="http://schemas.microsoft.com/office/drawing/2014/main" xmlns="" id="{2B48459C-23EF-C740-82DB-C5090DEE7C19}"/>
                  </a:ext>
                </a:extLst>
              </p:cNvPr>
              <p:cNvSpPr/>
              <p:nvPr/>
            </p:nvSpPr>
            <p:spPr>
              <a:xfrm>
                <a:off x="10577615" y="4665918"/>
                <a:ext cx="258373" cy="258379"/>
              </a:xfrm>
              <a:custGeom>
                <a:avLst/>
                <a:gdLst>
                  <a:gd name="connsiteX0" fmla="*/ 169097 w 258373"/>
                  <a:gd name="connsiteY0" fmla="*/ 252026 h 258379"/>
                  <a:gd name="connsiteX1" fmla="*/ 252015 w 258373"/>
                  <a:gd name="connsiteY1" fmla="*/ 89289 h 258379"/>
                  <a:gd name="connsiteX2" fmla="*/ 89277 w 258373"/>
                  <a:gd name="connsiteY2" fmla="*/ 6358 h 258379"/>
                  <a:gd name="connsiteX3" fmla="*/ 6359 w 258373"/>
                  <a:gd name="connsiteY3" fmla="*/ 169108 h 258379"/>
                  <a:gd name="connsiteX4" fmla="*/ 169097 w 258373"/>
                  <a:gd name="connsiteY4" fmla="*/ 252026 h 2583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79">
                    <a:moveTo>
                      <a:pt x="169097" y="252026"/>
                    </a:moveTo>
                    <a:cubicBezTo>
                      <a:pt x="236927" y="229979"/>
                      <a:pt x="274062" y="157119"/>
                      <a:pt x="252015" y="89289"/>
                    </a:cubicBezTo>
                    <a:cubicBezTo>
                      <a:pt x="229968" y="21445"/>
                      <a:pt x="157108" y="-15690"/>
                      <a:pt x="89277" y="6358"/>
                    </a:cubicBezTo>
                    <a:cubicBezTo>
                      <a:pt x="21434" y="28405"/>
                      <a:pt x="-15688" y="101265"/>
                      <a:pt x="6359" y="169108"/>
                    </a:cubicBezTo>
                    <a:cubicBezTo>
                      <a:pt x="28393" y="236939"/>
                      <a:pt x="101253" y="274061"/>
                      <a:pt x="169097" y="25202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Freeform 3">
                <a:extLst>
                  <a:ext uri="{FF2B5EF4-FFF2-40B4-BE49-F238E27FC236}">
                    <a16:creationId xmlns:a16="http://schemas.microsoft.com/office/drawing/2014/main" xmlns="" id="{4BA00F1D-A16B-2945-97CC-446D79A90AD2}"/>
                  </a:ext>
                </a:extLst>
              </p:cNvPr>
              <p:cNvSpPr/>
              <p:nvPr/>
            </p:nvSpPr>
            <p:spPr>
              <a:xfrm>
                <a:off x="11363612" y="7064502"/>
                <a:ext cx="258373" cy="258373"/>
              </a:xfrm>
              <a:custGeom>
                <a:avLst/>
                <a:gdLst>
                  <a:gd name="connsiteX0" fmla="*/ 89276 w 258373"/>
                  <a:gd name="connsiteY0" fmla="*/ 6359 h 258373"/>
                  <a:gd name="connsiteX1" fmla="*/ 6358 w 258373"/>
                  <a:gd name="connsiteY1" fmla="*/ 169097 h 258373"/>
                  <a:gd name="connsiteX2" fmla="*/ 169095 w 258373"/>
                  <a:gd name="connsiteY2" fmla="*/ 252015 h 258373"/>
                  <a:gd name="connsiteX3" fmla="*/ 252014 w 258373"/>
                  <a:gd name="connsiteY3" fmla="*/ 89277 h 258373"/>
                  <a:gd name="connsiteX4" fmla="*/ 89276 w 258373"/>
                  <a:gd name="connsiteY4" fmla="*/ 6359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73">
                    <a:moveTo>
                      <a:pt x="89276" y="6359"/>
                    </a:moveTo>
                    <a:cubicBezTo>
                      <a:pt x="21445" y="28393"/>
                      <a:pt x="-15690" y="101266"/>
                      <a:pt x="6358" y="169097"/>
                    </a:cubicBezTo>
                    <a:cubicBezTo>
                      <a:pt x="28405" y="236927"/>
                      <a:pt x="101265" y="274062"/>
                      <a:pt x="169095" y="252015"/>
                    </a:cubicBezTo>
                    <a:cubicBezTo>
                      <a:pt x="236939" y="229968"/>
                      <a:pt x="274061" y="157108"/>
                      <a:pt x="252014" y="89277"/>
                    </a:cubicBezTo>
                    <a:cubicBezTo>
                      <a:pt x="229979" y="21434"/>
                      <a:pt x="157119" y="-15688"/>
                      <a:pt x="89276" y="635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Freeform 3">
                <a:extLst>
                  <a:ext uri="{FF2B5EF4-FFF2-40B4-BE49-F238E27FC236}">
                    <a16:creationId xmlns:a16="http://schemas.microsoft.com/office/drawing/2014/main" xmlns="" id="{A6EE11B0-F8F8-C949-878E-DACC7137BB71}"/>
                  </a:ext>
                </a:extLst>
              </p:cNvPr>
              <p:cNvSpPr/>
              <p:nvPr/>
            </p:nvSpPr>
            <p:spPr>
              <a:xfrm>
                <a:off x="10967485" y="4603210"/>
                <a:ext cx="258305" cy="258305"/>
              </a:xfrm>
              <a:custGeom>
                <a:avLst/>
                <a:gdLst>
                  <a:gd name="connsiteX0" fmla="*/ 129146 w 258305"/>
                  <a:gd name="connsiteY0" fmla="*/ 0 h 258305"/>
                  <a:gd name="connsiteX1" fmla="*/ 0 w 258305"/>
                  <a:gd name="connsiteY1" fmla="*/ 129159 h 258305"/>
                  <a:gd name="connsiteX2" fmla="*/ 129146 w 258305"/>
                  <a:gd name="connsiteY2" fmla="*/ 258305 h 258305"/>
                  <a:gd name="connsiteX3" fmla="*/ 258305 w 258305"/>
                  <a:gd name="connsiteY3" fmla="*/ 129159 h 258305"/>
                  <a:gd name="connsiteX4" fmla="*/ 129146 w 258305"/>
                  <a:gd name="connsiteY4" fmla="*/ 0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129146" y="0"/>
                    </a:moveTo>
                    <a:cubicBezTo>
                      <a:pt x="57823" y="0"/>
                      <a:pt x="0" y="57823"/>
                      <a:pt x="0" y="129159"/>
                    </a:cubicBezTo>
                    <a:cubicBezTo>
                      <a:pt x="0" y="200482"/>
                      <a:pt x="57823" y="258305"/>
                      <a:pt x="129146" y="258305"/>
                    </a:cubicBezTo>
                    <a:cubicBezTo>
                      <a:pt x="200482" y="258305"/>
                      <a:pt x="258305" y="200482"/>
                      <a:pt x="258305" y="129159"/>
                    </a:cubicBezTo>
                    <a:cubicBezTo>
                      <a:pt x="258305" y="57823"/>
                      <a:pt x="200482" y="0"/>
                      <a:pt x="129146" y="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Freeform 3">
                <a:extLst>
                  <a:ext uri="{FF2B5EF4-FFF2-40B4-BE49-F238E27FC236}">
                    <a16:creationId xmlns:a16="http://schemas.microsoft.com/office/drawing/2014/main" xmlns="" id="{2A764C74-0F42-9B4D-910E-4FB86E684070}"/>
                  </a:ext>
                </a:extLst>
              </p:cNvPr>
              <p:cNvSpPr/>
              <p:nvPr/>
            </p:nvSpPr>
            <p:spPr>
              <a:xfrm>
                <a:off x="10973816" y="7127278"/>
                <a:ext cx="258305" cy="258305"/>
              </a:xfrm>
              <a:custGeom>
                <a:avLst/>
                <a:gdLst>
                  <a:gd name="connsiteX0" fmla="*/ 129146 w 258305"/>
                  <a:gd name="connsiteY0" fmla="*/ 258305 h 258305"/>
                  <a:gd name="connsiteX1" fmla="*/ 258305 w 258305"/>
                  <a:gd name="connsiteY1" fmla="*/ 129159 h 258305"/>
                  <a:gd name="connsiteX2" fmla="*/ 129146 w 258305"/>
                  <a:gd name="connsiteY2" fmla="*/ 0 h 258305"/>
                  <a:gd name="connsiteX3" fmla="*/ 0 w 258305"/>
                  <a:gd name="connsiteY3" fmla="*/ 129159 h 258305"/>
                  <a:gd name="connsiteX4" fmla="*/ 129146 w 258305"/>
                  <a:gd name="connsiteY4" fmla="*/ 258305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129146" y="258305"/>
                    </a:moveTo>
                    <a:cubicBezTo>
                      <a:pt x="200482" y="258305"/>
                      <a:pt x="258305" y="200482"/>
                      <a:pt x="258305" y="129159"/>
                    </a:cubicBezTo>
                    <a:cubicBezTo>
                      <a:pt x="258305" y="57823"/>
                      <a:pt x="200482" y="0"/>
                      <a:pt x="129146" y="0"/>
                    </a:cubicBezTo>
                    <a:cubicBezTo>
                      <a:pt x="57823" y="0"/>
                      <a:pt x="0" y="57823"/>
                      <a:pt x="0" y="129159"/>
                    </a:cubicBezTo>
                    <a:cubicBezTo>
                      <a:pt x="0" y="200482"/>
                      <a:pt x="57823" y="258305"/>
                      <a:pt x="129146" y="25830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Freeform 3">
                <a:extLst>
                  <a:ext uri="{FF2B5EF4-FFF2-40B4-BE49-F238E27FC236}">
                    <a16:creationId xmlns:a16="http://schemas.microsoft.com/office/drawing/2014/main" xmlns="" id="{9616DE6C-EC80-1847-A32A-7497BE661C2D}"/>
                  </a:ext>
                </a:extLst>
              </p:cNvPr>
              <p:cNvSpPr/>
              <p:nvPr/>
            </p:nvSpPr>
            <p:spPr>
              <a:xfrm>
                <a:off x="10446685" y="7455542"/>
                <a:ext cx="258377" cy="258377"/>
              </a:xfrm>
              <a:custGeom>
                <a:avLst/>
                <a:gdLst>
                  <a:gd name="connsiteX0" fmla="*/ 251906 w 258377"/>
                  <a:gd name="connsiteY0" fmla="*/ 169444 h 258377"/>
                  <a:gd name="connsiteX1" fmla="*/ 169444 w 258377"/>
                  <a:gd name="connsiteY1" fmla="*/ 6465 h 258377"/>
                  <a:gd name="connsiteX2" fmla="*/ 6465 w 258377"/>
                  <a:gd name="connsiteY2" fmla="*/ 88926 h 258377"/>
                  <a:gd name="connsiteX3" fmla="*/ 88926 w 258377"/>
                  <a:gd name="connsiteY3" fmla="*/ 251906 h 258377"/>
                  <a:gd name="connsiteX4" fmla="*/ 251906 w 258377"/>
                  <a:gd name="connsiteY4" fmla="*/ 169444 h 25837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7" h="258377">
                    <a:moveTo>
                      <a:pt x="251906" y="169444"/>
                    </a:moveTo>
                    <a:cubicBezTo>
                      <a:pt x="274143" y="101665"/>
                      <a:pt x="237224" y="28703"/>
                      <a:pt x="169444" y="6465"/>
                    </a:cubicBezTo>
                    <a:cubicBezTo>
                      <a:pt x="101665" y="-15760"/>
                      <a:pt x="28703" y="21159"/>
                      <a:pt x="6465" y="88926"/>
                    </a:cubicBezTo>
                    <a:cubicBezTo>
                      <a:pt x="-15760" y="156706"/>
                      <a:pt x="21159" y="229681"/>
                      <a:pt x="88926" y="251906"/>
                    </a:cubicBezTo>
                    <a:cubicBezTo>
                      <a:pt x="156706" y="274143"/>
                      <a:pt x="229681" y="237224"/>
                      <a:pt x="251906" y="16944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Freeform 3">
                <a:extLst>
                  <a:ext uri="{FF2B5EF4-FFF2-40B4-BE49-F238E27FC236}">
                    <a16:creationId xmlns:a16="http://schemas.microsoft.com/office/drawing/2014/main" xmlns="" id="{ACDA2B54-5120-1C4D-9A70-E3EAF41F2055}"/>
                  </a:ext>
                </a:extLst>
              </p:cNvPr>
              <p:cNvSpPr/>
              <p:nvPr/>
            </p:nvSpPr>
            <p:spPr>
              <a:xfrm>
                <a:off x="11494538" y="4274881"/>
                <a:ext cx="258377" cy="258377"/>
              </a:xfrm>
              <a:custGeom>
                <a:avLst/>
                <a:gdLst>
                  <a:gd name="connsiteX0" fmla="*/ 6471 w 258377"/>
                  <a:gd name="connsiteY0" fmla="*/ 88932 h 258377"/>
                  <a:gd name="connsiteX1" fmla="*/ 88932 w 258377"/>
                  <a:gd name="connsiteY1" fmla="*/ 251912 h 258377"/>
                  <a:gd name="connsiteX2" fmla="*/ 251912 w 258377"/>
                  <a:gd name="connsiteY2" fmla="*/ 169438 h 258377"/>
                  <a:gd name="connsiteX3" fmla="*/ 169450 w 258377"/>
                  <a:gd name="connsiteY3" fmla="*/ 6471 h 258377"/>
                  <a:gd name="connsiteX4" fmla="*/ 6471 w 258377"/>
                  <a:gd name="connsiteY4" fmla="*/ 88932 h 25837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7" h="258377">
                    <a:moveTo>
                      <a:pt x="6471" y="88932"/>
                    </a:moveTo>
                    <a:cubicBezTo>
                      <a:pt x="-15766" y="156712"/>
                      <a:pt x="21153" y="229674"/>
                      <a:pt x="88932" y="251912"/>
                    </a:cubicBezTo>
                    <a:cubicBezTo>
                      <a:pt x="156712" y="274137"/>
                      <a:pt x="229674" y="237218"/>
                      <a:pt x="251912" y="169438"/>
                    </a:cubicBezTo>
                    <a:cubicBezTo>
                      <a:pt x="274137" y="101658"/>
                      <a:pt x="237218" y="28696"/>
                      <a:pt x="169450" y="6471"/>
                    </a:cubicBezTo>
                    <a:cubicBezTo>
                      <a:pt x="101671" y="-15766"/>
                      <a:pt x="28696" y="21153"/>
                      <a:pt x="6471" y="8893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Freeform 3">
                <a:extLst>
                  <a:ext uri="{FF2B5EF4-FFF2-40B4-BE49-F238E27FC236}">
                    <a16:creationId xmlns:a16="http://schemas.microsoft.com/office/drawing/2014/main" xmlns="" id="{0AE40720-3BEB-984D-A45B-5A95BB2F6739}"/>
                  </a:ext>
                </a:extLst>
              </p:cNvPr>
              <p:cNvSpPr/>
              <p:nvPr/>
            </p:nvSpPr>
            <p:spPr>
              <a:xfrm>
                <a:off x="10127504" y="7311873"/>
                <a:ext cx="258344" cy="258354"/>
              </a:xfrm>
              <a:custGeom>
                <a:avLst/>
                <a:gdLst>
                  <a:gd name="connsiteX0" fmla="*/ 240837 w 258344"/>
                  <a:gd name="connsiteY0" fmla="*/ 194063 h 258354"/>
                  <a:gd name="connsiteX1" fmla="*/ 194063 w 258344"/>
                  <a:gd name="connsiteY1" fmla="*/ 17507 h 258354"/>
                  <a:gd name="connsiteX2" fmla="*/ 17507 w 258344"/>
                  <a:gd name="connsiteY2" fmla="*/ 64282 h 258354"/>
                  <a:gd name="connsiteX3" fmla="*/ 64282 w 258344"/>
                  <a:gd name="connsiteY3" fmla="*/ 240850 h 258354"/>
                  <a:gd name="connsiteX4" fmla="*/ 240837 w 258344"/>
                  <a:gd name="connsiteY4" fmla="*/ 194063 h 258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4" h="258354">
                    <a:moveTo>
                      <a:pt x="240837" y="194063"/>
                    </a:moveTo>
                    <a:cubicBezTo>
                      <a:pt x="276676" y="132404"/>
                      <a:pt x="255734" y="53347"/>
                      <a:pt x="194063" y="17507"/>
                    </a:cubicBezTo>
                    <a:cubicBezTo>
                      <a:pt x="132379" y="-18332"/>
                      <a:pt x="53334" y="2610"/>
                      <a:pt x="17507" y="64282"/>
                    </a:cubicBezTo>
                    <a:cubicBezTo>
                      <a:pt x="-18332" y="125965"/>
                      <a:pt x="2610" y="204998"/>
                      <a:pt x="64282" y="240850"/>
                    </a:cubicBezTo>
                    <a:cubicBezTo>
                      <a:pt x="125953" y="276689"/>
                      <a:pt x="204998" y="255734"/>
                      <a:pt x="240837" y="19406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Freeform 3">
                <a:extLst>
                  <a:ext uri="{FF2B5EF4-FFF2-40B4-BE49-F238E27FC236}">
                    <a16:creationId xmlns:a16="http://schemas.microsoft.com/office/drawing/2014/main" xmlns="" id="{03C29339-81A0-CC4E-8EDD-B70B25542F15}"/>
                  </a:ext>
                </a:extLst>
              </p:cNvPr>
              <p:cNvSpPr/>
              <p:nvPr/>
            </p:nvSpPr>
            <p:spPr>
              <a:xfrm>
                <a:off x="11813752" y="4418577"/>
                <a:ext cx="258344" cy="258350"/>
              </a:xfrm>
              <a:custGeom>
                <a:avLst/>
                <a:gdLst>
                  <a:gd name="connsiteX0" fmla="*/ 17507 w 258344"/>
                  <a:gd name="connsiteY0" fmla="*/ 64282 h 258350"/>
                  <a:gd name="connsiteX1" fmla="*/ 64282 w 258344"/>
                  <a:gd name="connsiteY1" fmla="*/ 240837 h 258350"/>
                  <a:gd name="connsiteX2" fmla="*/ 240837 w 258344"/>
                  <a:gd name="connsiteY2" fmla="*/ 194063 h 258350"/>
                  <a:gd name="connsiteX3" fmla="*/ 194063 w 258344"/>
                  <a:gd name="connsiteY3" fmla="*/ 17507 h 258350"/>
                  <a:gd name="connsiteX4" fmla="*/ 17507 w 258344"/>
                  <a:gd name="connsiteY4" fmla="*/ 64282 h 258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4" h="258350">
                    <a:moveTo>
                      <a:pt x="17507" y="64282"/>
                    </a:moveTo>
                    <a:cubicBezTo>
                      <a:pt x="-18332" y="125953"/>
                      <a:pt x="2610" y="205010"/>
                      <a:pt x="64282" y="240837"/>
                    </a:cubicBezTo>
                    <a:cubicBezTo>
                      <a:pt x="125965" y="276689"/>
                      <a:pt x="205010" y="255734"/>
                      <a:pt x="240837" y="194063"/>
                    </a:cubicBezTo>
                    <a:cubicBezTo>
                      <a:pt x="276676" y="132392"/>
                      <a:pt x="255734" y="53347"/>
                      <a:pt x="194063" y="17507"/>
                    </a:cubicBezTo>
                    <a:cubicBezTo>
                      <a:pt x="132392" y="-18332"/>
                      <a:pt x="53347" y="2610"/>
                      <a:pt x="17507" y="6428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Freeform 3">
                <a:extLst>
                  <a:ext uri="{FF2B5EF4-FFF2-40B4-BE49-F238E27FC236}">
                    <a16:creationId xmlns:a16="http://schemas.microsoft.com/office/drawing/2014/main" xmlns="" id="{404F880D-74A9-0449-A07E-AC07A092E1BD}"/>
                  </a:ext>
                </a:extLst>
              </p:cNvPr>
              <p:cNvSpPr/>
              <p:nvPr/>
            </p:nvSpPr>
            <p:spPr>
              <a:xfrm>
                <a:off x="9845170" y="7104988"/>
                <a:ext cx="258303" cy="258309"/>
              </a:xfrm>
              <a:custGeom>
                <a:avLst/>
                <a:gdLst>
                  <a:gd name="connsiteX0" fmla="*/ 42462 w 258303"/>
                  <a:gd name="connsiteY0" fmla="*/ 224884 h 258309"/>
                  <a:gd name="connsiteX1" fmla="*/ 224884 w 258303"/>
                  <a:gd name="connsiteY1" fmla="*/ 215842 h 258309"/>
                  <a:gd name="connsiteX2" fmla="*/ 215842 w 258303"/>
                  <a:gd name="connsiteY2" fmla="*/ 33419 h 258309"/>
                  <a:gd name="connsiteX3" fmla="*/ 33419 w 258303"/>
                  <a:gd name="connsiteY3" fmla="*/ 42462 h 258309"/>
                  <a:gd name="connsiteX4" fmla="*/ 42462 w 258303"/>
                  <a:gd name="connsiteY4" fmla="*/ 224884 h 2583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3" h="258309">
                    <a:moveTo>
                      <a:pt x="42462" y="224884"/>
                    </a:moveTo>
                    <a:cubicBezTo>
                      <a:pt x="95332" y="272776"/>
                      <a:pt x="177018" y="268712"/>
                      <a:pt x="224884" y="215842"/>
                    </a:cubicBezTo>
                    <a:cubicBezTo>
                      <a:pt x="272763" y="162972"/>
                      <a:pt x="268712" y="81285"/>
                      <a:pt x="215842" y="33419"/>
                    </a:cubicBezTo>
                    <a:cubicBezTo>
                      <a:pt x="162972" y="-14460"/>
                      <a:pt x="81298" y="-10409"/>
                      <a:pt x="33419" y="42462"/>
                    </a:cubicBezTo>
                    <a:cubicBezTo>
                      <a:pt x="-14460" y="95344"/>
                      <a:pt x="-10409" y="177005"/>
                      <a:pt x="42462" y="22488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Freeform 3">
                <a:extLst>
                  <a:ext uri="{FF2B5EF4-FFF2-40B4-BE49-F238E27FC236}">
                    <a16:creationId xmlns:a16="http://schemas.microsoft.com/office/drawing/2014/main" xmlns="" id="{64CAB300-570A-6043-B178-A7634C9C8524}"/>
                  </a:ext>
                </a:extLst>
              </p:cNvPr>
              <p:cNvSpPr/>
              <p:nvPr/>
            </p:nvSpPr>
            <p:spPr>
              <a:xfrm>
                <a:off x="12096126" y="4625502"/>
                <a:ext cx="258303" cy="258315"/>
              </a:xfrm>
              <a:custGeom>
                <a:avLst/>
                <a:gdLst>
                  <a:gd name="connsiteX0" fmla="*/ 215842 w 258303"/>
                  <a:gd name="connsiteY0" fmla="*/ 33419 h 258315"/>
                  <a:gd name="connsiteX1" fmla="*/ 33419 w 258303"/>
                  <a:gd name="connsiteY1" fmla="*/ 42462 h 258315"/>
                  <a:gd name="connsiteX2" fmla="*/ 42462 w 258303"/>
                  <a:gd name="connsiteY2" fmla="*/ 224897 h 258315"/>
                  <a:gd name="connsiteX3" fmla="*/ 224884 w 258303"/>
                  <a:gd name="connsiteY3" fmla="*/ 215842 h 258315"/>
                  <a:gd name="connsiteX4" fmla="*/ 215842 w 258303"/>
                  <a:gd name="connsiteY4" fmla="*/ 33419 h 2583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3" h="258315">
                    <a:moveTo>
                      <a:pt x="215842" y="33419"/>
                    </a:moveTo>
                    <a:cubicBezTo>
                      <a:pt x="162972" y="-14460"/>
                      <a:pt x="81285" y="-10409"/>
                      <a:pt x="33419" y="42462"/>
                    </a:cubicBezTo>
                    <a:cubicBezTo>
                      <a:pt x="-14460" y="95344"/>
                      <a:pt x="-10409" y="177018"/>
                      <a:pt x="42462" y="224897"/>
                    </a:cubicBezTo>
                    <a:cubicBezTo>
                      <a:pt x="95332" y="272776"/>
                      <a:pt x="177005" y="268725"/>
                      <a:pt x="224884" y="215842"/>
                    </a:cubicBezTo>
                    <a:cubicBezTo>
                      <a:pt x="272763" y="162972"/>
                      <a:pt x="268712" y="81298"/>
                      <a:pt x="215842" y="3341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Freeform 3">
                <a:extLst>
                  <a:ext uri="{FF2B5EF4-FFF2-40B4-BE49-F238E27FC236}">
                    <a16:creationId xmlns:a16="http://schemas.microsoft.com/office/drawing/2014/main" xmlns="" id="{C3B17047-40D1-9647-BC27-EFA77D709780}"/>
                  </a:ext>
                </a:extLst>
              </p:cNvPr>
              <p:cNvSpPr/>
              <p:nvPr/>
            </p:nvSpPr>
            <p:spPr>
              <a:xfrm>
                <a:off x="9611998" y="6843888"/>
                <a:ext cx="258327" cy="258324"/>
              </a:xfrm>
              <a:custGeom>
                <a:avLst/>
                <a:gdLst>
                  <a:gd name="connsiteX0" fmla="*/ 204786 w 258327"/>
                  <a:gd name="connsiteY0" fmla="*/ 233856 h 258324"/>
                  <a:gd name="connsiteX1" fmla="*/ 233869 w 258327"/>
                  <a:gd name="connsiteY1" fmla="*/ 53541 h 258324"/>
                  <a:gd name="connsiteX2" fmla="*/ 53541 w 258327"/>
                  <a:gd name="connsiteY2" fmla="*/ 24458 h 258324"/>
                  <a:gd name="connsiteX3" fmla="*/ 24458 w 258327"/>
                  <a:gd name="connsiteY3" fmla="*/ 204786 h 258324"/>
                  <a:gd name="connsiteX4" fmla="*/ 204786 w 258327"/>
                  <a:gd name="connsiteY4" fmla="*/ 233856 h 2583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7" h="258324">
                    <a:moveTo>
                      <a:pt x="204786" y="233856"/>
                    </a:moveTo>
                    <a:cubicBezTo>
                      <a:pt x="262609" y="192098"/>
                      <a:pt x="275626" y="111352"/>
                      <a:pt x="233869" y="53541"/>
                    </a:cubicBezTo>
                    <a:cubicBezTo>
                      <a:pt x="192098" y="-4282"/>
                      <a:pt x="111364" y="-17299"/>
                      <a:pt x="53541" y="24458"/>
                    </a:cubicBezTo>
                    <a:cubicBezTo>
                      <a:pt x="-4282" y="66229"/>
                      <a:pt x="-17299" y="146950"/>
                      <a:pt x="24458" y="204786"/>
                    </a:cubicBezTo>
                    <a:cubicBezTo>
                      <a:pt x="66229" y="262609"/>
                      <a:pt x="146963" y="275626"/>
                      <a:pt x="204786" y="23385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Freeform 3">
                <a:extLst>
                  <a:ext uri="{FF2B5EF4-FFF2-40B4-BE49-F238E27FC236}">
                    <a16:creationId xmlns:a16="http://schemas.microsoft.com/office/drawing/2014/main" xmlns="" id="{FF061D05-7912-E444-A8D7-4BB43961A1CA}"/>
                  </a:ext>
                </a:extLst>
              </p:cNvPr>
              <p:cNvSpPr/>
              <p:nvPr/>
            </p:nvSpPr>
            <p:spPr>
              <a:xfrm>
                <a:off x="12329278" y="4886586"/>
                <a:ext cx="258321" cy="258330"/>
              </a:xfrm>
              <a:custGeom>
                <a:avLst/>
                <a:gdLst>
                  <a:gd name="connsiteX0" fmla="*/ 53545 w 258321"/>
                  <a:gd name="connsiteY0" fmla="*/ 24464 h 258330"/>
                  <a:gd name="connsiteX1" fmla="*/ 24462 w 258321"/>
                  <a:gd name="connsiteY1" fmla="*/ 204791 h 258330"/>
                  <a:gd name="connsiteX2" fmla="*/ 204777 w 258321"/>
                  <a:gd name="connsiteY2" fmla="*/ 233861 h 258330"/>
                  <a:gd name="connsiteX3" fmla="*/ 233860 w 258321"/>
                  <a:gd name="connsiteY3" fmla="*/ 53547 h 258330"/>
                  <a:gd name="connsiteX4" fmla="*/ 53545 w 258321"/>
                  <a:gd name="connsiteY4" fmla="*/ 24464 h 2583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1" h="258330">
                    <a:moveTo>
                      <a:pt x="53545" y="24464"/>
                    </a:moveTo>
                    <a:cubicBezTo>
                      <a:pt x="-4291" y="66234"/>
                      <a:pt x="-17296" y="146968"/>
                      <a:pt x="24462" y="204791"/>
                    </a:cubicBezTo>
                    <a:cubicBezTo>
                      <a:pt x="66220" y="262614"/>
                      <a:pt x="146953" y="275632"/>
                      <a:pt x="204777" y="233861"/>
                    </a:cubicBezTo>
                    <a:cubicBezTo>
                      <a:pt x="262612" y="192104"/>
                      <a:pt x="275617" y="111370"/>
                      <a:pt x="233860" y="53547"/>
                    </a:cubicBezTo>
                    <a:cubicBezTo>
                      <a:pt x="192102" y="-4276"/>
                      <a:pt x="111368" y="-17306"/>
                      <a:pt x="53545" y="2446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Freeform 3">
                <a:extLst>
                  <a:ext uri="{FF2B5EF4-FFF2-40B4-BE49-F238E27FC236}">
                    <a16:creationId xmlns:a16="http://schemas.microsoft.com/office/drawing/2014/main" xmlns="" id="{B56B053B-84D8-BF4F-B56B-DA67DDB1E24D}"/>
                  </a:ext>
                </a:extLst>
              </p:cNvPr>
              <p:cNvSpPr/>
              <p:nvPr/>
            </p:nvSpPr>
            <p:spPr>
              <a:xfrm>
                <a:off x="9438192" y="6539999"/>
                <a:ext cx="258373" cy="258373"/>
              </a:xfrm>
              <a:custGeom>
                <a:avLst/>
                <a:gdLst>
                  <a:gd name="connsiteX0" fmla="*/ 181382 w 258373"/>
                  <a:gd name="connsiteY0" fmla="*/ 247321 h 258373"/>
                  <a:gd name="connsiteX1" fmla="*/ 247321 w 258373"/>
                  <a:gd name="connsiteY1" fmla="*/ 76988 h 258373"/>
                  <a:gd name="connsiteX2" fmla="*/ 76988 w 258373"/>
                  <a:gd name="connsiteY2" fmla="*/ 11050 h 258373"/>
                  <a:gd name="connsiteX3" fmla="*/ 11050 w 258373"/>
                  <a:gd name="connsiteY3" fmla="*/ 181395 h 258373"/>
                  <a:gd name="connsiteX4" fmla="*/ 181382 w 258373"/>
                  <a:gd name="connsiteY4" fmla="*/ 247321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73">
                    <a:moveTo>
                      <a:pt x="181382" y="247321"/>
                    </a:moveTo>
                    <a:cubicBezTo>
                      <a:pt x="246635" y="218492"/>
                      <a:pt x="276150" y="142228"/>
                      <a:pt x="247321" y="76988"/>
                    </a:cubicBezTo>
                    <a:cubicBezTo>
                      <a:pt x="218492" y="11748"/>
                      <a:pt x="142228" y="-17779"/>
                      <a:pt x="76988" y="11050"/>
                    </a:cubicBezTo>
                    <a:cubicBezTo>
                      <a:pt x="11748" y="39879"/>
                      <a:pt x="-17779" y="116142"/>
                      <a:pt x="11050" y="181395"/>
                    </a:cubicBezTo>
                    <a:cubicBezTo>
                      <a:pt x="39879" y="246635"/>
                      <a:pt x="116142" y="276150"/>
                      <a:pt x="181382" y="24732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Freeform 3">
                <a:extLst>
                  <a:ext uri="{FF2B5EF4-FFF2-40B4-BE49-F238E27FC236}">
                    <a16:creationId xmlns:a16="http://schemas.microsoft.com/office/drawing/2014/main" xmlns="" id="{0A4B6D1D-B37D-C843-9B61-36CCFB335D75}"/>
                  </a:ext>
                </a:extLst>
              </p:cNvPr>
              <p:cNvSpPr/>
              <p:nvPr/>
            </p:nvSpPr>
            <p:spPr>
              <a:xfrm>
                <a:off x="12503036" y="5190429"/>
                <a:ext cx="258373" cy="258373"/>
              </a:xfrm>
              <a:custGeom>
                <a:avLst/>
                <a:gdLst>
                  <a:gd name="connsiteX0" fmla="*/ 76983 w 258373"/>
                  <a:gd name="connsiteY0" fmla="*/ 11052 h 258373"/>
                  <a:gd name="connsiteX1" fmla="*/ 11057 w 258373"/>
                  <a:gd name="connsiteY1" fmla="*/ 181384 h 258373"/>
                  <a:gd name="connsiteX2" fmla="*/ 181390 w 258373"/>
                  <a:gd name="connsiteY2" fmla="*/ 247323 h 258373"/>
                  <a:gd name="connsiteX3" fmla="*/ 247316 w 258373"/>
                  <a:gd name="connsiteY3" fmla="*/ 76978 h 258373"/>
                  <a:gd name="connsiteX4" fmla="*/ 76983 w 258373"/>
                  <a:gd name="connsiteY4" fmla="*/ 11052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73">
                    <a:moveTo>
                      <a:pt x="76983" y="11052"/>
                    </a:moveTo>
                    <a:cubicBezTo>
                      <a:pt x="11743" y="39881"/>
                      <a:pt x="-17784" y="116145"/>
                      <a:pt x="11057" y="181384"/>
                    </a:cubicBezTo>
                    <a:cubicBezTo>
                      <a:pt x="39874" y="246624"/>
                      <a:pt x="116137" y="276152"/>
                      <a:pt x="181390" y="247323"/>
                    </a:cubicBezTo>
                    <a:cubicBezTo>
                      <a:pt x="246630" y="218494"/>
                      <a:pt x="276157" y="142230"/>
                      <a:pt x="247316" y="76978"/>
                    </a:cubicBezTo>
                    <a:cubicBezTo>
                      <a:pt x="218499" y="11738"/>
                      <a:pt x="142236" y="-17777"/>
                      <a:pt x="76983" y="110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Freeform 3">
                <a:extLst>
                  <a:ext uri="{FF2B5EF4-FFF2-40B4-BE49-F238E27FC236}">
                    <a16:creationId xmlns:a16="http://schemas.microsoft.com/office/drawing/2014/main" xmlns="" id="{DEF997DD-9A81-3F42-AFDF-05D111779EC6}"/>
                  </a:ext>
                </a:extLst>
              </p:cNvPr>
              <p:cNvSpPr/>
              <p:nvPr/>
            </p:nvSpPr>
            <p:spPr>
              <a:xfrm>
                <a:off x="9331387" y="6206652"/>
                <a:ext cx="258364" cy="258355"/>
              </a:xfrm>
              <a:custGeom>
                <a:avLst/>
                <a:gdLst>
                  <a:gd name="connsiteX0" fmla="*/ 155680 w 258364"/>
                  <a:gd name="connsiteY0" fmla="*/ 255583 h 258355"/>
                  <a:gd name="connsiteX1" fmla="*/ 255591 w 258364"/>
                  <a:gd name="connsiteY1" fmla="*/ 102675 h 258355"/>
                  <a:gd name="connsiteX2" fmla="*/ 102683 w 258364"/>
                  <a:gd name="connsiteY2" fmla="*/ 2777 h 258355"/>
                  <a:gd name="connsiteX3" fmla="*/ 2772 w 258364"/>
                  <a:gd name="connsiteY3" fmla="*/ 155672 h 258355"/>
                  <a:gd name="connsiteX4" fmla="*/ 155680 w 258364"/>
                  <a:gd name="connsiteY4" fmla="*/ 255583 h 2583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64" h="258355">
                    <a:moveTo>
                      <a:pt x="155680" y="255583"/>
                    </a:moveTo>
                    <a:cubicBezTo>
                      <a:pt x="225492" y="240952"/>
                      <a:pt x="270222" y="172499"/>
                      <a:pt x="255591" y="102675"/>
                    </a:cubicBezTo>
                    <a:cubicBezTo>
                      <a:pt x="240948" y="32863"/>
                      <a:pt x="172495" y="-11867"/>
                      <a:pt x="102683" y="2777"/>
                    </a:cubicBezTo>
                    <a:cubicBezTo>
                      <a:pt x="32871" y="17407"/>
                      <a:pt x="-11858" y="85860"/>
                      <a:pt x="2772" y="155672"/>
                    </a:cubicBezTo>
                    <a:cubicBezTo>
                      <a:pt x="17403" y="225484"/>
                      <a:pt x="85868" y="270213"/>
                      <a:pt x="155680" y="25558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Freeform 3">
                <a:extLst>
                  <a:ext uri="{FF2B5EF4-FFF2-40B4-BE49-F238E27FC236}">
                    <a16:creationId xmlns:a16="http://schemas.microsoft.com/office/drawing/2014/main" xmlns="" id="{82FB51A5-54EA-2A43-9E97-EC13E5AB13DF}"/>
                  </a:ext>
                </a:extLst>
              </p:cNvPr>
              <p:cNvSpPr/>
              <p:nvPr/>
            </p:nvSpPr>
            <p:spPr>
              <a:xfrm>
                <a:off x="12609853" y="5523786"/>
                <a:ext cx="258355" cy="258364"/>
              </a:xfrm>
              <a:custGeom>
                <a:avLst/>
                <a:gdLst>
                  <a:gd name="connsiteX0" fmla="*/ 2772 w 258355"/>
                  <a:gd name="connsiteY0" fmla="*/ 155680 h 258364"/>
                  <a:gd name="connsiteX1" fmla="*/ 155680 w 258355"/>
                  <a:gd name="connsiteY1" fmla="*/ 255591 h 258364"/>
                  <a:gd name="connsiteX2" fmla="*/ 255579 w 258355"/>
                  <a:gd name="connsiteY2" fmla="*/ 102683 h 258364"/>
                  <a:gd name="connsiteX3" fmla="*/ 102683 w 258355"/>
                  <a:gd name="connsiteY3" fmla="*/ 2772 h 258364"/>
                  <a:gd name="connsiteX4" fmla="*/ 2772 w 258355"/>
                  <a:gd name="connsiteY4" fmla="*/ 155680 h 258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5" h="258364">
                    <a:moveTo>
                      <a:pt x="2772" y="155680"/>
                    </a:moveTo>
                    <a:cubicBezTo>
                      <a:pt x="17403" y="225492"/>
                      <a:pt x="85868" y="270222"/>
                      <a:pt x="155680" y="255591"/>
                    </a:cubicBezTo>
                    <a:cubicBezTo>
                      <a:pt x="225492" y="240948"/>
                      <a:pt x="270222" y="172495"/>
                      <a:pt x="255579" y="102683"/>
                    </a:cubicBezTo>
                    <a:cubicBezTo>
                      <a:pt x="240948" y="32871"/>
                      <a:pt x="172495" y="-11858"/>
                      <a:pt x="102683" y="2772"/>
                    </a:cubicBezTo>
                    <a:cubicBezTo>
                      <a:pt x="32871" y="17415"/>
                      <a:pt x="-11858" y="85868"/>
                      <a:pt x="2772" y="15568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Freeform 3">
                <a:extLst>
                  <a:ext uri="{FF2B5EF4-FFF2-40B4-BE49-F238E27FC236}">
                    <a16:creationId xmlns:a16="http://schemas.microsoft.com/office/drawing/2014/main" xmlns="" id="{7731991E-9D52-F747-B974-C5D8BD0CF51F}"/>
                  </a:ext>
                </a:extLst>
              </p:cNvPr>
              <p:cNvSpPr/>
              <p:nvPr/>
            </p:nvSpPr>
            <p:spPr>
              <a:xfrm>
                <a:off x="9296246" y="5858400"/>
                <a:ext cx="258306" cy="258306"/>
              </a:xfrm>
              <a:custGeom>
                <a:avLst/>
                <a:gdLst>
                  <a:gd name="connsiteX0" fmla="*/ 128791 w 258306"/>
                  <a:gd name="connsiteY0" fmla="*/ 258306 h 258306"/>
                  <a:gd name="connsiteX1" fmla="*/ 258306 w 258306"/>
                  <a:gd name="connsiteY1" fmla="*/ 129515 h 258306"/>
                  <a:gd name="connsiteX2" fmla="*/ 129515 w 258306"/>
                  <a:gd name="connsiteY2" fmla="*/ 0 h 258306"/>
                  <a:gd name="connsiteX3" fmla="*/ 1 w 258306"/>
                  <a:gd name="connsiteY3" fmla="*/ 128791 h 258306"/>
                  <a:gd name="connsiteX4" fmla="*/ 128791 w 258306"/>
                  <a:gd name="connsiteY4" fmla="*/ 258306 h 2583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6" h="258306">
                    <a:moveTo>
                      <a:pt x="128791" y="258306"/>
                    </a:moveTo>
                    <a:cubicBezTo>
                      <a:pt x="200127" y="258509"/>
                      <a:pt x="258115" y="200851"/>
                      <a:pt x="258306" y="129515"/>
                    </a:cubicBezTo>
                    <a:cubicBezTo>
                      <a:pt x="258509" y="58192"/>
                      <a:pt x="200851" y="204"/>
                      <a:pt x="129515" y="0"/>
                    </a:cubicBezTo>
                    <a:cubicBezTo>
                      <a:pt x="58192" y="-190"/>
                      <a:pt x="204" y="57468"/>
                      <a:pt x="1" y="128791"/>
                    </a:cubicBezTo>
                    <a:cubicBezTo>
                      <a:pt x="-203" y="200114"/>
                      <a:pt x="57468" y="258103"/>
                      <a:pt x="128791" y="25830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Freeform 3">
                <a:extLst>
                  <a:ext uri="{FF2B5EF4-FFF2-40B4-BE49-F238E27FC236}">
                    <a16:creationId xmlns:a16="http://schemas.microsoft.com/office/drawing/2014/main" xmlns="" id="{E353A83E-0101-754C-B806-DBF95557DD02}"/>
                  </a:ext>
                </a:extLst>
              </p:cNvPr>
              <p:cNvSpPr/>
              <p:nvPr/>
            </p:nvSpPr>
            <p:spPr>
              <a:xfrm>
                <a:off x="12645048" y="5872093"/>
                <a:ext cx="258306" cy="258306"/>
              </a:xfrm>
              <a:custGeom>
                <a:avLst/>
                <a:gdLst>
                  <a:gd name="connsiteX0" fmla="*/ 129515 w 258306"/>
                  <a:gd name="connsiteY0" fmla="*/ 1 h 258306"/>
                  <a:gd name="connsiteX1" fmla="*/ 1 w 258306"/>
                  <a:gd name="connsiteY1" fmla="*/ 128791 h 258306"/>
                  <a:gd name="connsiteX2" fmla="*/ 128779 w 258306"/>
                  <a:gd name="connsiteY2" fmla="*/ 258306 h 258306"/>
                  <a:gd name="connsiteX3" fmla="*/ 258306 w 258306"/>
                  <a:gd name="connsiteY3" fmla="*/ 129515 h 258306"/>
                  <a:gd name="connsiteX4" fmla="*/ 129515 w 258306"/>
                  <a:gd name="connsiteY4" fmla="*/ 1 h 2583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6" h="258306">
                    <a:moveTo>
                      <a:pt x="129515" y="1"/>
                    </a:moveTo>
                    <a:cubicBezTo>
                      <a:pt x="58179" y="-203"/>
                      <a:pt x="191" y="57455"/>
                      <a:pt x="1" y="128791"/>
                    </a:cubicBezTo>
                    <a:cubicBezTo>
                      <a:pt x="-203" y="200114"/>
                      <a:pt x="57455" y="258103"/>
                      <a:pt x="128779" y="258306"/>
                    </a:cubicBezTo>
                    <a:cubicBezTo>
                      <a:pt x="200127" y="258496"/>
                      <a:pt x="258103" y="200838"/>
                      <a:pt x="258306" y="129515"/>
                    </a:cubicBezTo>
                    <a:cubicBezTo>
                      <a:pt x="258496" y="58192"/>
                      <a:pt x="200838" y="204"/>
                      <a:pt x="129515" y="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Freeform 3">
                <a:extLst>
                  <a:ext uri="{FF2B5EF4-FFF2-40B4-BE49-F238E27FC236}">
                    <a16:creationId xmlns:a16="http://schemas.microsoft.com/office/drawing/2014/main" xmlns="" id="{0EE0486B-080B-B448-A2CD-6D97B4EE2BB2}"/>
                  </a:ext>
                </a:extLst>
              </p:cNvPr>
              <p:cNvSpPr/>
              <p:nvPr/>
            </p:nvSpPr>
            <p:spPr>
              <a:xfrm>
                <a:off x="9334236" y="5510398"/>
                <a:ext cx="258363" cy="258354"/>
              </a:xfrm>
              <a:custGeom>
                <a:avLst/>
                <a:gdLst>
                  <a:gd name="connsiteX0" fmla="*/ 2924 w 258363"/>
                  <a:gd name="connsiteY0" fmla="*/ 101972 h 258354"/>
                  <a:gd name="connsiteX1" fmla="*/ 101972 w 258363"/>
                  <a:gd name="connsiteY1" fmla="*/ 255426 h 258354"/>
                  <a:gd name="connsiteX2" fmla="*/ 255438 w 258363"/>
                  <a:gd name="connsiteY2" fmla="*/ 156391 h 258354"/>
                  <a:gd name="connsiteX3" fmla="*/ 156378 w 258363"/>
                  <a:gd name="connsiteY3" fmla="*/ 2924 h 258354"/>
                  <a:gd name="connsiteX4" fmla="*/ 2924 w 258363"/>
                  <a:gd name="connsiteY4" fmla="*/ 101972 h 258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63" h="258354">
                    <a:moveTo>
                      <a:pt x="2924" y="101972"/>
                    </a:moveTo>
                    <a:cubicBezTo>
                      <a:pt x="-12100" y="171695"/>
                      <a:pt x="32249" y="240402"/>
                      <a:pt x="101972" y="255426"/>
                    </a:cubicBezTo>
                    <a:cubicBezTo>
                      <a:pt x="171707" y="270462"/>
                      <a:pt x="240414" y="226114"/>
                      <a:pt x="255438" y="156391"/>
                    </a:cubicBezTo>
                    <a:cubicBezTo>
                      <a:pt x="270462" y="86655"/>
                      <a:pt x="226114" y="17948"/>
                      <a:pt x="156378" y="2924"/>
                    </a:cubicBezTo>
                    <a:cubicBezTo>
                      <a:pt x="86655" y="-12100"/>
                      <a:pt x="17948" y="32249"/>
                      <a:pt x="2924" y="10197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Freeform 3">
                <a:extLst>
                  <a:ext uri="{FF2B5EF4-FFF2-40B4-BE49-F238E27FC236}">
                    <a16:creationId xmlns:a16="http://schemas.microsoft.com/office/drawing/2014/main" xmlns="" id="{30EABA3B-F256-AF4C-AC14-9A081249E725}"/>
                  </a:ext>
                </a:extLst>
              </p:cNvPr>
              <p:cNvSpPr/>
              <p:nvPr/>
            </p:nvSpPr>
            <p:spPr>
              <a:xfrm>
                <a:off x="12607007" y="6220047"/>
                <a:ext cx="258363" cy="258354"/>
              </a:xfrm>
              <a:custGeom>
                <a:avLst/>
                <a:gdLst>
                  <a:gd name="connsiteX0" fmla="*/ 255438 w 258363"/>
                  <a:gd name="connsiteY0" fmla="*/ 156383 h 258354"/>
                  <a:gd name="connsiteX1" fmla="*/ 156378 w 258363"/>
                  <a:gd name="connsiteY1" fmla="*/ 2929 h 258354"/>
                  <a:gd name="connsiteX2" fmla="*/ 2924 w 258363"/>
                  <a:gd name="connsiteY2" fmla="*/ 101963 h 258354"/>
                  <a:gd name="connsiteX3" fmla="*/ 101972 w 258363"/>
                  <a:gd name="connsiteY3" fmla="*/ 255430 h 258354"/>
                  <a:gd name="connsiteX4" fmla="*/ 255438 w 258363"/>
                  <a:gd name="connsiteY4" fmla="*/ 156383 h 258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63" h="258354">
                    <a:moveTo>
                      <a:pt x="255438" y="156383"/>
                    </a:moveTo>
                    <a:cubicBezTo>
                      <a:pt x="270462" y="86660"/>
                      <a:pt x="226114" y="17953"/>
                      <a:pt x="156378" y="2929"/>
                    </a:cubicBezTo>
                    <a:cubicBezTo>
                      <a:pt x="86655" y="-12108"/>
                      <a:pt x="17948" y="32240"/>
                      <a:pt x="2924" y="101963"/>
                    </a:cubicBezTo>
                    <a:cubicBezTo>
                      <a:pt x="-12100" y="171699"/>
                      <a:pt x="32249" y="240406"/>
                      <a:pt x="101972" y="255430"/>
                    </a:cubicBezTo>
                    <a:cubicBezTo>
                      <a:pt x="171695" y="270454"/>
                      <a:pt x="240402" y="226106"/>
                      <a:pt x="255438" y="15638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Freeform 3">
                <a:extLst>
                  <a:ext uri="{FF2B5EF4-FFF2-40B4-BE49-F238E27FC236}">
                    <a16:creationId xmlns:a16="http://schemas.microsoft.com/office/drawing/2014/main" xmlns="" id="{6ADEE03F-2653-FC47-AD71-A91A5394080A}"/>
                  </a:ext>
                </a:extLst>
              </p:cNvPr>
              <p:cNvSpPr/>
              <p:nvPr/>
            </p:nvSpPr>
            <p:spPr>
              <a:xfrm>
                <a:off x="9443760" y="5177919"/>
                <a:ext cx="258372" cy="258374"/>
              </a:xfrm>
              <a:custGeom>
                <a:avLst/>
                <a:gdLst>
                  <a:gd name="connsiteX0" fmla="*/ 11346 w 258372"/>
                  <a:gd name="connsiteY0" fmla="*/ 76327 h 258374"/>
                  <a:gd name="connsiteX1" fmla="*/ 76320 w 258372"/>
                  <a:gd name="connsiteY1" fmla="*/ 247028 h 258374"/>
                  <a:gd name="connsiteX2" fmla="*/ 247033 w 258372"/>
                  <a:gd name="connsiteY2" fmla="*/ 182055 h 258374"/>
                  <a:gd name="connsiteX3" fmla="*/ 182047 w 258372"/>
                  <a:gd name="connsiteY3" fmla="*/ 11354 h 258374"/>
                  <a:gd name="connsiteX4" fmla="*/ 11346 w 258372"/>
                  <a:gd name="connsiteY4" fmla="*/ 76327 h 2583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2" h="258374">
                    <a:moveTo>
                      <a:pt x="11346" y="76327"/>
                    </a:moveTo>
                    <a:cubicBezTo>
                      <a:pt x="-17851" y="141415"/>
                      <a:pt x="11245" y="217830"/>
                      <a:pt x="76320" y="247028"/>
                    </a:cubicBezTo>
                    <a:cubicBezTo>
                      <a:pt x="141407" y="276225"/>
                      <a:pt x="217836" y="247129"/>
                      <a:pt x="247033" y="182055"/>
                    </a:cubicBezTo>
                    <a:cubicBezTo>
                      <a:pt x="276218" y="116967"/>
                      <a:pt x="247122" y="40551"/>
                      <a:pt x="182047" y="11354"/>
                    </a:cubicBezTo>
                    <a:cubicBezTo>
                      <a:pt x="116960" y="-17856"/>
                      <a:pt x="40544" y="11240"/>
                      <a:pt x="11346" y="7632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Freeform 3">
                <a:extLst>
                  <a:ext uri="{FF2B5EF4-FFF2-40B4-BE49-F238E27FC236}">
                    <a16:creationId xmlns:a16="http://schemas.microsoft.com/office/drawing/2014/main" xmlns="" id="{4FA90E84-C9F3-7C48-A397-B287EFC39E77}"/>
                  </a:ext>
                </a:extLst>
              </p:cNvPr>
              <p:cNvSpPr/>
              <p:nvPr/>
            </p:nvSpPr>
            <p:spPr>
              <a:xfrm>
                <a:off x="12497472" y="6552506"/>
                <a:ext cx="258374" cy="258374"/>
              </a:xfrm>
              <a:custGeom>
                <a:avLst/>
                <a:gdLst>
                  <a:gd name="connsiteX0" fmla="*/ 247027 w 258374"/>
                  <a:gd name="connsiteY0" fmla="*/ 182047 h 258374"/>
                  <a:gd name="connsiteX1" fmla="*/ 182041 w 258374"/>
                  <a:gd name="connsiteY1" fmla="*/ 11346 h 258374"/>
                  <a:gd name="connsiteX2" fmla="*/ 11341 w 258374"/>
                  <a:gd name="connsiteY2" fmla="*/ 76320 h 258374"/>
                  <a:gd name="connsiteX3" fmla="*/ 76327 w 258374"/>
                  <a:gd name="connsiteY3" fmla="*/ 247020 h 258374"/>
                  <a:gd name="connsiteX4" fmla="*/ 247027 w 258374"/>
                  <a:gd name="connsiteY4" fmla="*/ 182047 h 2583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4" h="258374">
                    <a:moveTo>
                      <a:pt x="247027" y="182047"/>
                    </a:moveTo>
                    <a:cubicBezTo>
                      <a:pt x="276225" y="116960"/>
                      <a:pt x="247129" y="40544"/>
                      <a:pt x="182041" y="11346"/>
                    </a:cubicBezTo>
                    <a:cubicBezTo>
                      <a:pt x="116967" y="-17851"/>
                      <a:pt x="40538" y="11245"/>
                      <a:pt x="11341" y="76320"/>
                    </a:cubicBezTo>
                    <a:cubicBezTo>
                      <a:pt x="-17844" y="141407"/>
                      <a:pt x="11239" y="217823"/>
                      <a:pt x="76327" y="247020"/>
                    </a:cubicBezTo>
                    <a:cubicBezTo>
                      <a:pt x="141401" y="276230"/>
                      <a:pt x="217830" y="247135"/>
                      <a:pt x="247027" y="18204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Freeform 3">
                <a:extLst>
                  <a:ext uri="{FF2B5EF4-FFF2-40B4-BE49-F238E27FC236}">
                    <a16:creationId xmlns:a16="http://schemas.microsoft.com/office/drawing/2014/main" xmlns="" id="{E7675AEF-D23F-0A4B-BE92-F8733DB049EE}"/>
                  </a:ext>
                </a:extLst>
              </p:cNvPr>
              <p:cNvSpPr/>
              <p:nvPr/>
            </p:nvSpPr>
            <p:spPr>
              <a:xfrm>
                <a:off x="9620047" y="4875512"/>
                <a:ext cx="258326" cy="258326"/>
              </a:xfrm>
              <a:custGeom>
                <a:avLst/>
                <a:gdLst>
                  <a:gd name="connsiteX0" fmla="*/ 205369 w 258326"/>
                  <a:gd name="connsiteY0" fmla="*/ 24890 h 258326"/>
                  <a:gd name="connsiteX1" fmla="*/ 24890 w 258326"/>
                  <a:gd name="connsiteY1" fmla="*/ 52957 h 258326"/>
                  <a:gd name="connsiteX2" fmla="*/ 52957 w 258326"/>
                  <a:gd name="connsiteY2" fmla="*/ 233436 h 258326"/>
                  <a:gd name="connsiteX3" fmla="*/ 233436 w 258326"/>
                  <a:gd name="connsiteY3" fmla="*/ 205369 h 258326"/>
                  <a:gd name="connsiteX4" fmla="*/ 205369 w 258326"/>
                  <a:gd name="connsiteY4" fmla="*/ 24890 h 25832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6" h="258326">
                    <a:moveTo>
                      <a:pt x="205369" y="24890"/>
                    </a:moveTo>
                    <a:cubicBezTo>
                      <a:pt x="147775" y="-17198"/>
                      <a:pt x="66977" y="-4638"/>
                      <a:pt x="24890" y="52957"/>
                    </a:cubicBezTo>
                    <a:cubicBezTo>
                      <a:pt x="-17198" y="110551"/>
                      <a:pt x="-4638" y="191349"/>
                      <a:pt x="52957" y="233436"/>
                    </a:cubicBezTo>
                    <a:cubicBezTo>
                      <a:pt x="110538" y="275524"/>
                      <a:pt x="191349" y="262964"/>
                      <a:pt x="233436" y="205369"/>
                    </a:cubicBezTo>
                    <a:cubicBezTo>
                      <a:pt x="275524" y="147788"/>
                      <a:pt x="262964" y="66977"/>
                      <a:pt x="205369" y="2489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Freeform 3">
                <a:extLst>
                  <a:ext uri="{FF2B5EF4-FFF2-40B4-BE49-F238E27FC236}">
                    <a16:creationId xmlns:a16="http://schemas.microsoft.com/office/drawing/2014/main" xmlns="" id="{EFA9148F-35A6-514B-ADF4-470D1AA86A29}"/>
                  </a:ext>
                </a:extLst>
              </p:cNvPr>
              <p:cNvSpPr/>
              <p:nvPr/>
            </p:nvSpPr>
            <p:spPr>
              <a:xfrm>
                <a:off x="12321233" y="6854962"/>
                <a:ext cx="258318" cy="258322"/>
              </a:xfrm>
              <a:custGeom>
                <a:avLst/>
                <a:gdLst>
                  <a:gd name="connsiteX0" fmla="*/ 52945 w 258318"/>
                  <a:gd name="connsiteY0" fmla="*/ 233436 h 258322"/>
                  <a:gd name="connsiteX1" fmla="*/ 233437 w 258318"/>
                  <a:gd name="connsiteY1" fmla="*/ 205369 h 258322"/>
                  <a:gd name="connsiteX2" fmla="*/ 205370 w 258318"/>
                  <a:gd name="connsiteY2" fmla="*/ 24890 h 258322"/>
                  <a:gd name="connsiteX3" fmla="*/ 24890 w 258318"/>
                  <a:gd name="connsiteY3" fmla="*/ 52957 h 258322"/>
                  <a:gd name="connsiteX4" fmla="*/ 52945 w 258318"/>
                  <a:gd name="connsiteY4" fmla="*/ 233436 h 2583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8" h="258322">
                    <a:moveTo>
                      <a:pt x="52945" y="233436"/>
                    </a:moveTo>
                    <a:cubicBezTo>
                      <a:pt x="110539" y="275524"/>
                      <a:pt x="191337" y="262951"/>
                      <a:pt x="233437" y="205369"/>
                    </a:cubicBezTo>
                    <a:cubicBezTo>
                      <a:pt x="275512" y="147788"/>
                      <a:pt x="262952" y="66977"/>
                      <a:pt x="205370" y="24890"/>
                    </a:cubicBezTo>
                    <a:cubicBezTo>
                      <a:pt x="147776" y="-17198"/>
                      <a:pt x="66966" y="-4638"/>
                      <a:pt x="24890" y="52957"/>
                    </a:cubicBezTo>
                    <a:cubicBezTo>
                      <a:pt x="-17197" y="110538"/>
                      <a:pt x="-4637" y="191349"/>
                      <a:pt x="52945" y="23343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Freeform 3">
                <a:extLst>
                  <a:ext uri="{FF2B5EF4-FFF2-40B4-BE49-F238E27FC236}">
                    <a16:creationId xmlns:a16="http://schemas.microsoft.com/office/drawing/2014/main" xmlns="" id="{E1D2D3CA-EFC2-1849-BE79-01777BFDAEF2}"/>
                  </a:ext>
                </a:extLst>
              </p:cNvPr>
              <p:cNvSpPr/>
              <p:nvPr/>
            </p:nvSpPr>
            <p:spPr>
              <a:xfrm>
                <a:off x="9855339" y="4616348"/>
                <a:ext cx="258310" cy="258310"/>
              </a:xfrm>
              <a:custGeom>
                <a:avLst/>
                <a:gdLst>
                  <a:gd name="connsiteX0" fmla="*/ 32938 w 258310"/>
                  <a:gd name="connsiteY0" fmla="*/ 215301 h 258310"/>
                  <a:gd name="connsiteX1" fmla="*/ 215310 w 258310"/>
                  <a:gd name="connsiteY1" fmla="*/ 225372 h 258310"/>
                  <a:gd name="connsiteX2" fmla="*/ 225381 w 258310"/>
                  <a:gd name="connsiteY2" fmla="*/ 43000 h 258310"/>
                  <a:gd name="connsiteX3" fmla="*/ 43009 w 258310"/>
                  <a:gd name="connsiteY3" fmla="*/ 32929 h 258310"/>
                  <a:gd name="connsiteX4" fmla="*/ 32938 w 258310"/>
                  <a:gd name="connsiteY4" fmla="*/ 215301 h 2583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0" h="258310">
                    <a:moveTo>
                      <a:pt x="32938" y="215301"/>
                    </a:moveTo>
                    <a:cubicBezTo>
                      <a:pt x="80512" y="268450"/>
                      <a:pt x="162161" y="272959"/>
                      <a:pt x="215310" y="225372"/>
                    </a:cubicBezTo>
                    <a:cubicBezTo>
                      <a:pt x="268447" y="177798"/>
                      <a:pt x="272956" y="96149"/>
                      <a:pt x="225381" y="43000"/>
                    </a:cubicBezTo>
                    <a:cubicBezTo>
                      <a:pt x="177794" y="-10137"/>
                      <a:pt x="96146" y="-14645"/>
                      <a:pt x="43009" y="32929"/>
                    </a:cubicBezTo>
                    <a:cubicBezTo>
                      <a:pt x="-10140" y="80516"/>
                      <a:pt x="-14649" y="162164"/>
                      <a:pt x="32938" y="21530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Freeform 3">
                <a:extLst>
                  <a:ext uri="{FF2B5EF4-FFF2-40B4-BE49-F238E27FC236}">
                    <a16:creationId xmlns:a16="http://schemas.microsoft.com/office/drawing/2014/main" xmlns="" id="{E5B7B1DB-A1E9-D348-BF6F-B35531C7120F}"/>
                  </a:ext>
                </a:extLst>
              </p:cNvPr>
              <p:cNvSpPr/>
              <p:nvPr/>
            </p:nvSpPr>
            <p:spPr>
              <a:xfrm>
                <a:off x="12085951" y="7114140"/>
                <a:ext cx="258310" cy="258309"/>
              </a:xfrm>
              <a:custGeom>
                <a:avLst/>
                <a:gdLst>
                  <a:gd name="connsiteX0" fmla="*/ 225372 w 258310"/>
                  <a:gd name="connsiteY0" fmla="*/ 43004 h 258309"/>
                  <a:gd name="connsiteX1" fmla="*/ 43000 w 258310"/>
                  <a:gd name="connsiteY1" fmla="*/ 32933 h 258309"/>
                  <a:gd name="connsiteX2" fmla="*/ 32929 w 258310"/>
                  <a:gd name="connsiteY2" fmla="*/ 215305 h 258309"/>
                  <a:gd name="connsiteX3" fmla="*/ 215301 w 258310"/>
                  <a:gd name="connsiteY3" fmla="*/ 225376 h 258309"/>
                  <a:gd name="connsiteX4" fmla="*/ 225372 w 258310"/>
                  <a:gd name="connsiteY4" fmla="*/ 43004 h 2583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0" h="258309">
                    <a:moveTo>
                      <a:pt x="225372" y="43004"/>
                    </a:moveTo>
                    <a:cubicBezTo>
                      <a:pt x="177798" y="-10145"/>
                      <a:pt x="96149" y="-14641"/>
                      <a:pt x="43000" y="32933"/>
                    </a:cubicBezTo>
                    <a:cubicBezTo>
                      <a:pt x="-10137" y="80520"/>
                      <a:pt x="-14645" y="162168"/>
                      <a:pt x="32929" y="215305"/>
                    </a:cubicBezTo>
                    <a:cubicBezTo>
                      <a:pt x="80516" y="268455"/>
                      <a:pt x="162151" y="272950"/>
                      <a:pt x="215301" y="225376"/>
                    </a:cubicBezTo>
                    <a:cubicBezTo>
                      <a:pt x="268450" y="177802"/>
                      <a:pt x="272959" y="96154"/>
                      <a:pt x="225372" y="4300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Freeform 3">
                <a:extLst>
                  <a:ext uri="{FF2B5EF4-FFF2-40B4-BE49-F238E27FC236}">
                    <a16:creationId xmlns:a16="http://schemas.microsoft.com/office/drawing/2014/main" xmlns="" id="{54915C7A-B4B4-C64D-90AC-051A83020118}"/>
                  </a:ext>
                </a:extLst>
              </p:cNvPr>
              <p:cNvSpPr/>
              <p:nvPr/>
            </p:nvSpPr>
            <p:spPr>
              <a:xfrm>
                <a:off x="10139356" y="4411733"/>
                <a:ext cx="258345" cy="258349"/>
              </a:xfrm>
              <a:custGeom>
                <a:avLst/>
                <a:gdLst>
                  <a:gd name="connsiteX0" fmla="*/ 17140 w 258345"/>
                  <a:gd name="connsiteY0" fmla="*/ 193437 h 258349"/>
                  <a:gd name="connsiteX1" fmla="*/ 193428 w 258345"/>
                  <a:gd name="connsiteY1" fmla="*/ 241201 h 258349"/>
                  <a:gd name="connsiteX2" fmla="*/ 241206 w 258345"/>
                  <a:gd name="connsiteY2" fmla="*/ 64913 h 258349"/>
                  <a:gd name="connsiteX3" fmla="*/ 64904 w 258345"/>
                  <a:gd name="connsiteY3" fmla="*/ 17148 h 258349"/>
                  <a:gd name="connsiteX4" fmla="*/ 17140 w 258345"/>
                  <a:gd name="connsiteY4" fmla="*/ 193437 h 2583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5" h="258349">
                    <a:moveTo>
                      <a:pt x="17140" y="193437"/>
                    </a:moveTo>
                    <a:cubicBezTo>
                      <a:pt x="52623" y="255311"/>
                      <a:pt x="131567" y="276698"/>
                      <a:pt x="193428" y="241201"/>
                    </a:cubicBezTo>
                    <a:cubicBezTo>
                      <a:pt x="255303" y="205718"/>
                      <a:pt x="276689" y="126787"/>
                      <a:pt x="241206" y="64913"/>
                    </a:cubicBezTo>
                    <a:cubicBezTo>
                      <a:pt x="205709" y="3038"/>
                      <a:pt x="126779" y="-18349"/>
                      <a:pt x="64904" y="17148"/>
                    </a:cubicBezTo>
                    <a:cubicBezTo>
                      <a:pt x="3043" y="52632"/>
                      <a:pt x="-18344" y="131562"/>
                      <a:pt x="17140" y="19343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Freeform 3">
                <a:extLst>
                  <a:ext uri="{FF2B5EF4-FFF2-40B4-BE49-F238E27FC236}">
                    <a16:creationId xmlns:a16="http://schemas.microsoft.com/office/drawing/2014/main" xmlns="" id="{09D6307E-2A0B-F74E-98CB-AFE625BC8E37}"/>
                  </a:ext>
                </a:extLst>
              </p:cNvPr>
              <p:cNvSpPr/>
              <p:nvPr/>
            </p:nvSpPr>
            <p:spPr>
              <a:xfrm>
                <a:off x="11801899" y="7318714"/>
                <a:ext cx="258344" cy="258356"/>
              </a:xfrm>
              <a:custGeom>
                <a:avLst/>
                <a:gdLst>
                  <a:gd name="connsiteX0" fmla="*/ 241205 w 258344"/>
                  <a:gd name="connsiteY0" fmla="*/ 64922 h 258356"/>
                  <a:gd name="connsiteX1" fmla="*/ 64917 w 258344"/>
                  <a:gd name="connsiteY1" fmla="*/ 17145 h 258356"/>
                  <a:gd name="connsiteX2" fmla="*/ 17139 w 258344"/>
                  <a:gd name="connsiteY2" fmla="*/ 193433 h 258356"/>
                  <a:gd name="connsiteX3" fmla="*/ 193428 w 258344"/>
                  <a:gd name="connsiteY3" fmla="*/ 241211 h 258356"/>
                  <a:gd name="connsiteX4" fmla="*/ 241205 w 258344"/>
                  <a:gd name="connsiteY4" fmla="*/ 64922 h 2583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4" h="258356">
                    <a:moveTo>
                      <a:pt x="241205" y="64922"/>
                    </a:moveTo>
                    <a:cubicBezTo>
                      <a:pt x="205709" y="3048"/>
                      <a:pt x="126778" y="-18352"/>
                      <a:pt x="64917" y="17145"/>
                    </a:cubicBezTo>
                    <a:cubicBezTo>
                      <a:pt x="3042" y="52641"/>
                      <a:pt x="-18345" y="131572"/>
                      <a:pt x="17139" y="193433"/>
                    </a:cubicBezTo>
                    <a:cubicBezTo>
                      <a:pt x="52636" y="255308"/>
                      <a:pt x="131566" y="276707"/>
                      <a:pt x="193428" y="241211"/>
                    </a:cubicBezTo>
                    <a:cubicBezTo>
                      <a:pt x="255302" y="205727"/>
                      <a:pt x="276689" y="126784"/>
                      <a:pt x="241205" y="649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Freeform 3">
                <a:extLst>
                  <a:ext uri="{FF2B5EF4-FFF2-40B4-BE49-F238E27FC236}">
                    <a16:creationId xmlns:a16="http://schemas.microsoft.com/office/drawing/2014/main" xmlns="" id="{43280ADF-4000-EB43-82DE-D96DA3BC2DE8}"/>
                  </a:ext>
                </a:extLst>
              </p:cNvPr>
              <p:cNvSpPr/>
              <p:nvPr/>
            </p:nvSpPr>
            <p:spPr>
              <a:xfrm>
                <a:off x="10459705" y="4270650"/>
                <a:ext cx="258373" cy="258378"/>
              </a:xfrm>
              <a:custGeom>
                <a:avLst/>
                <a:gdLst>
                  <a:gd name="connsiteX0" fmla="*/ 6241 w 258373"/>
                  <a:gd name="connsiteY0" fmla="*/ 168757 h 258378"/>
                  <a:gd name="connsiteX1" fmla="*/ 168751 w 258373"/>
                  <a:gd name="connsiteY1" fmla="*/ 252132 h 258378"/>
                  <a:gd name="connsiteX2" fmla="*/ 252126 w 258373"/>
                  <a:gd name="connsiteY2" fmla="*/ 89623 h 258378"/>
                  <a:gd name="connsiteX3" fmla="*/ 89617 w 258373"/>
                  <a:gd name="connsiteY3" fmla="*/ 6247 h 258378"/>
                  <a:gd name="connsiteX4" fmla="*/ 6241 w 258373"/>
                  <a:gd name="connsiteY4" fmla="*/ 168757 h 25837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78">
                    <a:moveTo>
                      <a:pt x="6241" y="168757"/>
                    </a:moveTo>
                    <a:cubicBezTo>
                      <a:pt x="28098" y="236651"/>
                      <a:pt x="100856" y="273989"/>
                      <a:pt x="168751" y="252132"/>
                    </a:cubicBezTo>
                    <a:cubicBezTo>
                      <a:pt x="236657" y="230275"/>
                      <a:pt x="273983" y="157517"/>
                      <a:pt x="252126" y="89623"/>
                    </a:cubicBezTo>
                    <a:cubicBezTo>
                      <a:pt x="230282" y="21716"/>
                      <a:pt x="157524" y="-15609"/>
                      <a:pt x="89617" y="6247"/>
                    </a:cubicBezTo>
                    <a:cubicBezTo>
                      <a:pt x="21723" y="28091"/>
                      <a:pt x="-15603" y="100850"/>
                      <a:pt x="6241" y="16875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Freeform 3">
                <a:extLst>
                  <a:ext uri="{FF2B5EF4-FFF2-40B4-BE49-F238E27FC236}">
                    <a16:creationId xmlns:a16="http://schemas.microsoft.com/office/drawing/2014/main" xmlns="" id="{7AE2D511-5B61-6F42-9B03-D8DB80270529}"/>
                  </a:ext>
                </a:extLst>
              </p:cNvPr>
              <p:cNvSpPr/>
              <p:nvPr/>
            </p:nvSpPr>
            <p:spPr>
              <a:xfrm>
                <a:off x="11481521" y="7459775"/>
                <a:ext cx="258373" cy="258373"/>
              </a:xfrm>
              <a:custGeom>
                <a:avLst/>
                <a:gdLst>
                  <a:gd name="connsiteX0" fmla="*/ 252132 w 258373"/>
                  <a:gd name="connsiteY0" fmla="*/ 89618 h 258373"/>
                  <a:gd name="connsiteX1" fmla="*/ 89623 w 258373"/>
                  <a:gd name="connsiteY1" fmla="*/ 6243 h 258373"/>
                  <a:gd name="connsiteX2" fmla="*/ 6247 w 258373"/>
                  <a:gd name="connsiteY2" fmla="*/ 168752 h 258373"/>
                  <a:gd name="connsiteX3" fmla="*/ 168757 w 258373"/>
                  <a:gd name="connsiteY3" fmla="*/ 252127 h 258373"/>
                  <a:gd name="connsiteX4" fmla="*/ 252132 w 258373"/>
                  <a:gd name="connsiteY4" fmla="*/ 89618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3" h="258373">
                    <a:moveTo>
                      <a:pt x="252132" y="89618"/>
                    </a:moveTo>
                    <a:cubicBezTo>
                      <a:pt x="230275" y="21711"/>
                      <a:pt x="157517" y="-15601"/>
                      <a:pt x="89623" y="6243"/>
                    </a:cubicBezTo>
                    <a:cubicBezTo>
                      <a:pt x="21716" y="28087"/>
                      <a:pt x="-15609" y="100858"/>
                      <a:pt x="6247" y="168752"/>
                    </a:cubicBezTo>
                    <a:cubicBezTo>
                      <a:pt x="28091" y="236646"/>
                      <a:pt x="100850" y="273984"/>
                      <a:pt x="168757" y="252127"/>
                    </a:cubicBezTo>
                    <a:cubicBezTo>
                      <a:pt x="236651" y="230271"/>
                      <a:pt x="273976" y="157525"/>
                      <a:pt x="252132" y="8961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Freeform 3">
                <a:extLst>
                  <a:ext uri="{FF2B5EF4-FFF2-40B4-BE49-F238E27FC236}">
                    <a16:creationId xmlns:a16="http://schemas.microsoft.com/office/drawing/2014/main" xmlns="" id="{06C56460-2D76-FC45-8E7E-6201999E6DEB}"/>
                  </a:ext>
                </a:extLst>
              </p:cNvPr>
              <p:cNvSpPr/>
              <p:nvPr/>
            </p:nvSpPr>
            <p:spPr>
              <a:xfrm>
                <a:off x="10802420" y="4199302"/>
                <a:ext cx="258330" cy="258320"/>
              </a:xfrm>
              <a:custGeom>
                <a:avLst/>
                <a:gdLst>
                  <a:gd name="connsiteX0" fmla="*/ 679 w 258330"/>
                  <a:gd name="connsiteY0" fmla="*/ 142299 h 258320"/>
                  <a:gd name="connsiteX1" fmla="*/ 142310 w 258330"/>
                  <a:gd name="connsiteY1" fmla="*/ 257641 h 258320"/>
                  <a:gd name="connsiteX2" fmla="*/ 257651 w 258330"/>
                  <a:gd name="connsiteY2" fmla="*/ 116023 h 258320"/>
                  <a:gd name="connsiteX3" fmla="*/ 116033 w 258330"/>
                  <a:gd name="connsiteY3" fmla="*/ 682 h 258320"/>
                  <a:gd name="connsiteX4" fmla="*/ 679 w 258330"/>
                  <a:gd name="connsiteY4" fmla="*/ 142299 h 258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0" h="258320">
                    <a:moveTo>
                      <a:pt x="679" y="142299"/>
                    </a:moveTo>
                    <a:cubicBezTo>
                      <a:pt x="7944" y="213254"/>
                      <a:pt x="71342" y="264892"/>
                      <a:pt x="142310" y="257641"/>
                    </a:cubicBezTo>
                    <a:cubicBezTo>
                      <a:pt x="213265" y="250389"/>
                      <a:pt x="264903" y="186978"/>
                      <a:pt x="257651" y="116023"/>
                    </a:cubicBezTo>
                    <a:cubicBezTo>
                      <a:pt x="250399" y="45055"/>
                      <a:pt x="186988" y="-6583"/>
                      <a:pt x="116033" y="682"/>
                    </a:cubicBezTo>
                    <a:cubicBezTo>
                      <a:pt x="45066" y="7933"/>
                      <a:pt x="-6572" y="71344"/>
                      <a:pt x="679" y="14229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Freeform 3">
                <a:extLst>
                  <a:ext uri="{FF2B5EF4-FFF2-40B4-BE49-F238E27FC236}">
                    <a16:creationId xmlns:a16="http://schemas.microsoft.com/office/drawing/2014/main" xmlns="" id="{099E6091-6AB5-A543-B5DF-9DBC13030E35}"/>
                  </a:ext>
                </a:extLst>
              </p:cNvPr>
              <p:cNvSpPr/>
              <p:nvPr/>
            </p:nvSpPr>
            <p:spPr>
              <a:xfrm>
                <a:off x="11138850" y="7531178"/>
                <a:ext cx="258330" cy="258320"/>
              </a:xfrm>
              <a:custGeom>
                <a:avLst/>
                <a:gdLst>
                  <a:gd name="connsiteX0" fmla="*/ 257651 w 258330"/>
                  <a:gd name="connsiteY0" fmla="*/ 116021 h 258320"/>
                  <a:gd name="connsiteX1" fmla="*/ 116021 w 258330"/>
                  <a:gd name="connsiteY1" fmla="*/ 679 h 258320"/>
                  <a:gd name="connsiteX2" fmla="*/ 679 w 258330"/>
                  <a:gd name="connsiteY2" fmla="*/ 142297 h 258320"/>
                  <a:gd name="connsiteX3" fmla="*/ 142297 w 258330"/>
                  <a:gd name="connsiteY3" fmla="*/ 257638 h 258320"/>
                  <a:gd name="connsiteX4" fmla="*/ 257651 w 258330"/>
                  <a:gd name="connsiteY4" fmla="*/ 116021 h 258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0" h="258320">
                    <a:moveTo>
                      <a:pt x="257651" y="116021"/>
                    </a:moveTo>
                    <a:cubicBezTo>
                      <a:pt x="250387" y="45066"/>
                      <a:pt x="186988" y="-6572"/>
                      <a:pt x="116021" y="679"/>
                    </a:cubicBezTo>
                    <a:cubicBezTo>
                      <a:pt x="45066" y="7931"/>
                      <a:pt x="-6572" y="71342"/>
                      <a:pt x="679" y="142297"/>
                    </a:cubicBezTo>
                    <a:cubicBezTo>
                      <a:pt x="7931" y="213265"/>
                      <a:pt x="71342" y="264903"/>
                      <a:pt x="142297" y="257638"/>
                    </a:cubicBezTo>
                    <a:cubicBezTo>
                      <a:pt x="213265" y="250387"/>
                      <a:pt x="264903" y="186988"/>
                      <a:pt x="257651" y="11602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Freeform 3">
                <a:extLst>
                  <a:ext uri="{FF2B5EF4-FFF2-40B4-BE49-F238E27FC236}">
                    <a16:creationId xmlns:a16="http://schemas.microsoft.com/office/drawing/2014/main" xmlns="" id="{02A504F4-2E45-134E-8534-EE3752F40FF5}"/>
                  </a:ext>
                </a:extLst>
              </p:cNvPr>
              <p:cNvSpPr/>
              <p:nvPr/>
            </p:nvSpPr>
            <p:spPr>
              <a:xfrm>
                <a:off x="11152465" y="4200719"/>
                <a:ext cx="258332" cy="258332"/>
              </a:xfrm>
              <a:custGeom>
                <a:avLst/>
                <a:gdLst>
                  <a:gd name="connsiteX0" fmla="*/ 757 w 258332"/>
                  <a:gd name="connsiteY0" fmla="*/ 115309 h 258332"/>
                  <a:gd name="connsiteX1" fmla="*/ 115311 w 258332"/>
                  <a:gd name="connsiteY1" fmla="*/ 257574 h 258332"/>
                  <a:gd name="connsiteX2" fmla="*/ 257577 w 258332"/>
                  <a:gd name="connsiteY2" fmla="*/ 143033 h 258332"/>
                  <a:gd name="connsiteX3" fmla="*/ 143023 w 258332"/>
                  <a:gd name="connsiteY3" fmla="*/ 755 h 258332"/>
                  <a:gd name="connsiteX4" fmla="*/ 757 w 258332"/>
                  <a:gd name="connsiteY4" fmla="*/ 115309 h 2583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2" h="258332">
                    <a:moveTo>
                      <a:pt x="757" y="115309"/>
                    </a:moveTo>
                    <a:cubicBezTo>
                      <a:pt x="-6901" y="186226"/>
                      <a:pt x="44382" y="249929"/>
                      <a:pt x="115311" y="257574"/>
                    </a:cubicBezTo>
                    <a:cubicBezTo>
                      <a:pt x="186228" y="265233"/>
                      <a:pt x="249919" y="213950"/>
                      <a:pt x="257577" y="143033"/>
                    </a:cubicBezTo>
                    <a:cubicBezTo>
                      <a:pt x="265222" y="72116"/>
                      <a:pt x="213940" y="8413"/>
                      <a:pt x="143023" y="755"/>
                    </a:cubicBezTo>
                    <a:cubicBezTo>
                      <a:pt x="72106" y="-6890"/>
                      <a:pt x="8415" y="44392"/>
                      <a:pt x="757" y="11530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Freeform 3">
                <a:extLst>
                  <a:ext uri="{FF2B5EF4-FFF2-40B4-BE49-F238E27FC236}">
                    <a16:creationId xmlns:a16="http://schemas.microsoft.com/office/drawing/2014/main" xmlns="" id="{FD58B204-D8C8-DE4E-9684-C5528CD09E0A}"/>
                  </a:ext>
                </a:extLst>
              </p:cNvPr>
              <p:cNvSpPr/>
              <p:nvPr/>
            </p:nvSpPr>
            <p:spPr>
              <a:xfrm>
                <a:off x="10788803" y="7529750"/>
                <a:ext cx="258332" cy="258332"/>
              </a:xfrm>
              <a:custGeom>
                <a:avLst/>
                <a:gdLst>
                  <a:gd name="connsiteX0" fmla="*/ 257574 w 258332"/>
                  <a:gd name="connsiteY0" fmla="*/ 143023 h 258332"/>
                  <a:gd name="connsiteX1" fmla="*/ 143020 w 258332"/>
                  <a:gd name="connsiteY1" fmla="*/ 757 h 258332"/>
                  <a:gd name="connsiteX2" fmla="*/ 755 w 258332"/>
                  <a:gd name="connsiteY2" fmla="*/ 115299 h 258332"/>
                  <a:gd name="connsiteX3" fmla="*/ 115309 w 258332"/>
                  <a:gd name="connsiteY3" fmla="*/ 257577 h 258332"/>
                  <a:gd name="connsiteX4" fmla="*/ 257574 w 258332"/>
                  <a:gd name="connsiteY4" fmla="*/ 143023 h 2583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2" h="258332">
                    <a:moveTo>
                      <a:pt x="257574" y="143023"/>
                    </a:moveTo>
                    <a:cubicBezTo>
                      <a:pt x="265233" y="72106"/>
                      <a:pt x="213950" y="8403"/>
                      <a:pt x="143020" y="757"/>
                    </a:cubicBezTo>
                    <a:cubicBezTo>
                      <a:pt x="72104" y="-6901"/>
                      <a:pt x="8413" y="44382"/>
                      <a:pt x="755" y="115299"/>
                    </a:cubicBezTo>
                    <a:cubicBezTo>
                      <a:pt x="-6890" y="186215"/>
                      <a:pt x="44392" y="249919"/>
                      <a:pt x="115309" y="257577"/>
                    </a:cubicBezTo>
                    <a:cubicBezTo>
                      <a:pt x="186226" y="265222"/>
                      <a:pt x="249916" y="213940"/>
                      <a:pt x="257574" y="14302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Freeform 3">
                <a:extLst>
                  <a:ext uri="{FF2B5EF4-FFF2-40B4-BE49-F238E27FC236}">
                    <a16:creationId xmlns:a16="http://schemas.microsoft.com/office/drawing/2014/main" xmlns="" id="{6EFEA61A-A906-2F45-8EBD-1CF13CBC69BC}"/>
                  </a:ext>
                </a:extLst>
              </p:cNvPr>
              <p:cNvSpPr/>
              <p:nvPr/>
            </p:nvSpPr>
            <p:spPr>
              <a:xfrm>
                <a:off x="10260503" y="7828967"/>
                <a:ext cx="258383" cy="258376"/>
              </a:xfrm>
              <a:custGeom>
                <a:avLst/>
                <a:gdLst>
                  <a:gd name="connsiteX0" fmla="*/ 172988 w 258383"/>
                  <a:gd name="connsiteY0" fmla="*/ 7690 h 258376"/>
                  <a:gd name="connsiteX1" fmla="*/ 7684 w 258383"/>
                  <a:gd name="connsiteY1" fmla="*/ 85388 h 258376"/>
                  <a:gd name="connsiteX2" fmla="*/ 85396 w 258383"/>
                  <a:gd name="connsiteY2" fmla="*/ 250691 h 258376"/>
                  <a:gd name="connsiteX3" fmla="*/ 250699 w 258383"/>
                  <a:gd name="connsiteY3" fmla="*/ 172980 h 258376"/>
                  <a:gd name="connsiteX4" fmla="*/ 172988 w 258383"/>
                  <a:gd name="connsiteY4" fmla="*/ 7690 h 2583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83" h="258376">
                    <a:moveTo>
                      <a:pt x="172988" y="7690"/>
                    </a:moveTo>
                    <a:cubicBezTo>
                      <a:pt x="105881" y="-16504"/>
                      <a:pt x="31878" y="18294"/>
                      <a:pt x="7684" y="85388"/>
                    </a:cubicBezTo>
                    <a:cubicBezTo>
                      <a:pt x="-16496" y="152495"/>
                      <a:pt x="18289" y="226498"/>
                      <a:pt x="85396" y="250691"/>
                    </a:cubicBezTo>
                    <a:cubicBezTo>
                      <a:pt x="152502" y="274872"/>
                      <a:pt x="226505" y="240087"/>
                      <a:pt x="250699" y="172980"/>
                    </a:cubicBezTo>
                    <a:cubicBezTo>
                      <a:pt x="274880" y="105873"/>
                      <a:pt x="240094" y="31870"/>
                      <a:pt x="172988" y="769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Freeform 3">
                <a:extLst>
                  <a:ext uri="{FF2B5EF4-FFF2-40B4-BE49-F238E27FC236}">
                    <a16:creationId xmlns:a16="http://schemas.microsoft.com/office/drawing/2014/main" xmlns="" id="{447A69AD-76B6-A64F-9FDA-150AA3A6B183}"/>
                  </a:ext>
                </a:extLst>
              </p:cNvPr>
              <p:cNvSpPr/>
              <p:nvPr/>
            </p:nvSpPr>
            <p:spPr>
              <a:xfrm>
                <a:off x="11680714" y="3901458"/>
                <a:ext cx="258383" cy="258376"/>
              </a:xfrm>
              <a:custGeom>
                <a:avLst/>
                <a:gdLst>
                  <a:gd name="connsiteX0" fmla="*/ 85396 w 258383"/>
                  <a:gd name="connsiteY0" fmla="*/ 250691 h 258376"/>
                  <a:gd name="connsiteX1" fmla="*/ 250699 w 258383"/>
                  <a:gd name="connsiteY1" fmla="*/ 172980 h 258376"/>
                  <a:gd name="connsiteX2" fmla="*/ 172988 w 258383"/>
                  <a:gd name="connsiteY2" fmla="*/ 7690 h 258376"/>
                  <a:gd name="connsiteX3" fmla="*/ 7684 w 258383"/>
                  <a:gd name="connsiteY3" fmla="*/ 85388 h 258376"/>
                  <a:gd name="connsiteX4" fmla="*/ 85396 w 258383"/>
                  <a:gd name="connsiteY4" fmla="*/ 250691 h 2583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83" h="258376">
                    <a:moveTo>
                      <a:pt x="85396" y="250691"/>
                    </a:moveTo>
                    <a:cubicBezTo>
                      <a:pt x="152502" y="274872"/>
                      <a:pt x="226505" y="240087"/>
                      <a:pt x="250699" y="172980"/>
                    </a:cubicBezTo>
                    <a:cubicBezTo>
                      <a:pt x="274880" y="105886"/>
                      <a:pt x="240094" y="31883"/>
                      <a:pt x="172988" y="7690"/>
                    </a:cubicBezTo>
                    <a:cubicBezTo>
                      <a:pt x="105881" y="-16504"/>
                      <a:pt x="31878" y="18294"/>
                      <a:pt x="7684" y="85388"/>
                    </a:cubicBezTo>
                    <a:cubicBezTo>
                      <a:pt x="-16496" y="152495"/>
                      <a:pt x="18289" y="226498"/>
                      <a:pt x="85396" y="25069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Freeform 3">
                <a:extLst>
                  <a:ext uri="{FF2B5EF4-FFF2-40B4-BE49-F238E27FC236}">
                    <a16:creationId xmlns:a16="http://schemas.microsoft.com/office/drawing/2014/main" xmlns="" id="{BC33F7D1-25CF-6547-BB64-39B55E6F01EC}"/>
                  </a:ext>
                </a:extLst>
              </p:cNvPr>
              <p:cNvSpPr/>
              <p:nvPr/>
            </p:nvSpPr>
            <p:spPr>
              <a:xfrm>
                <a:off x="9930308" y="7675839"/>
                <a:ext cx="258354" cy="258345"/>
              </a:xfrm>
              <a:custGeom>
                <a:avLst/>
                <a:gdLst>
                  <a:gd name="connsiteX0" fmla="*/ 193403 w 258354"/>
                  <a:gd name="connsiteY0" fmla="*/ 17123 h 258345"/>
                  <a:gd name="connsiteX1" fmla="*/ 17127 w 258354"/>
                  <a:gd name="connsiteY1" fmla="*/ 64952 h 258345"/>
                  <a:gd name="connsiteX2" fmla="*/ 64942 w 258354"/>
                  <a:gd name="connsiteY2" fmla="*/ 241228 h 258345"/>
                  <a:gd name="connsiteX3" fmla="*/ 241231 w 258354"/>
                  <a:gd name="connsiteY3" fmla="*/ 193399 h 258345"/>
                  <a:gd name="connsiteX4" fmla="*/ 193403 w 258354"/>
                  <a:gd name="connsiteY4" fmla="*/ 17123 h 25834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4" h="258345">
                    <a:moveTo>
                      <a:pt x="193403" y="17123"/>
                    </a:moveTo>
                    <a:cubicBezTo>
                      <a:pt x="131516" y="-18348"/>
                      <a:pt x="52598" y="3065"/>
                      <a:pt x="17127" y="64952"/>
                    </a:cubicBezTo>
                    <a:cubicBezTo>
                      <a:pt x="-18344" y="126826"/>
                      <a:pt x="3055" y="205757"/>
                      <a:pt x="64942" y="241228"/>
                    </a:cubicBezTo>
                    <a:cubicBezTo>
                      <a:pt x="126829" y="276686"/>
                      <a:pt x="205747" y="255287"/>
                      <a:pt x="241231" y="193399"/>
                    </a:cubicBezTo>
                    <a:cubicBezTo>
                      <a:pt x="276702" y="131512"/>
                      <a:pt x="255290" y="52595"/>
                      <a:pt x="193403" y="1712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Freeform 3">
                <a:extLst>
                  <a:ext uri="{FF2B5EF4-FFF2-40B4-BE49-F238E27FC236}">
                    <a16:creationId xmlns:a16="http://schemas.microsoft.com/office/drawing/2014/main" xmlns="" id="{4DD479F4-25D9-9244-A7DE-293531BACD1E}"/>
                  </a:ext>
                </a:extLst>
              </p:cNvPr>
              <p:cNvSpPr/>
              <p:nvPr/>
            </p:nvSpPr>
            <p:spPr>
              <a:xfrm>
                <a:off x="12010937" y="4054615"/>
                <a:ext cx="258357" cy="258345"/>
              </a:xfrm>
              <a:custGeom>
                <a:avLst/>
                <a:gdLst>
                  <a:gd name="connsiteX0" fmla="*/ 64952 w 258357"/>
                  <a:gd name="connsiteY0" fmla="*/ 241222 h 258345"/>
                  <a:gd name="connsiteX1" fmla="*/ 241228 w 258357"/>
                  <a:gd name="connsiteY1" fmla="*/ 193394 h 258345"/>
                  <a:gd name="connsiteX2" fmla="*/ 193412 w 258357"/>
                  <a:gd name="connsiteY2" fmla="*/ 17118 h 258345"/>
                  <a:gd name="connsiteX3" fmla="*/ 17123 w 258357"/>
                  <a:gd name="connsiteY3" fmla="*/ 64946 h 258345"/>
                  <a:gd name="connsiteX4" fmla="*/ 64952 w 258357"/>
                  <a:gd name="connsiteY4" fmla="*/ 241222 h 25834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7" h="258345">
                    <a:moveTo>
                      <a:pt x="64952" y="241222"/>
                    </a:moveTo>
                    <a:cubicBezTo>
                      <a:pt x="126839" y="276693"/>
                      <a:pt x="205757" y="255281"/>
                      <a:pt x="241228" y="193394"/>
                    </a:cubicBezTo>
                    <a:cubicBezTo>
                      <a:pt x="276711" y="131519"/>
                      <a:pt x="255287" y="52589"/>
                      <a:pt x="193412" y="17118"/>
                    </a:cubicBezTo>
                    <a:cubicBezTo>
                      <a:pt x="131525" y="-18341"/>
                      <a:pt x="52607" y="3059"/>
                      <a:pt x="17123" y="64946"/>
                    </a:cubicBezTo>
                    <a:cubicBezTo>
                      <a:pt x="-18348" y="126833"/>
                      <a:pt x="3065" y="205751"/>
                      <a:pt x="64952" y="2412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Freeform 3">
                <a:extLst>
                  <a:ext uri="{FF2B5EF4-FFF2-40B4-BE49-F238E27FC236}">
                    <a16:creationId xmlns:a16="http://schemas.microsoft.com/office/drawing/2014/main" xmlns="" id="{128FF4C8-D29D-1642-AF72-FE84D794B810}"/>
                  </a:ext>
                </a:extLst>
              </p:cNvPr>
              <p:cNvSpPr/>
              <p:nvPr/>
            </p:nvSpPr>
            <p:spPr>
              <a:xfrm>
                <a:off x="9631718" y="7467694"/>
                <a:ext cx="258315" cy="258320"/>
              </a:xfrm>
              <a:custGeom>
                <a:avLst/>
                <a:gdLst>
                  <a:gd name="connsiteX0" fmla="*/ 211866 w 258315"/>
                  <a:gd name="connsiteY0" fmla="*/ 29969 h 258320"/>
                  <a:gd name="connsiteX1" fmla="*/ 29964 w 258315"/>
                  <a:gd name="connsiteY1" fmla="*/ 46454 h 258320"/>
                  <a:gd name="connsiteX2" fmla="*/ 46449 w 258315"/>
                  <a:gd name="connsiteY2" fmla="*/ 228356 h 258320"/>
                  <a:gd name="connsiteX3" fmla="*/ 228351 w 258315"/>
                  <a:gd name="connsiteY3" fmla="*/ 211871 h 258320"/>
                  <a:gd name="connsiteX4" fmla="*/ 211866 w 258315"/>
                  <a:gd name="connsiteY4" fmla="*/ 29969 h 258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5" h="258320">
                    <a:moveTo>
                      <a:pt x="211866" y="29969"/>
                    </a:moveTo>
                    <a:cubicBezTo>
                      <a:pt x="157091" y="-15725"/>
                      <a:pt x="75633" y="-8334"/>
                      <a:pt x="29964" y="46454"/>
                    </a:cubicBezTo>
                    <a:cubicBezTo>
                      <a:pt x="-15718" y="101229"/>
                      <a:pt x="-8339" y="182674"/>
                      <a:pt x="46449" y="228356"/>
                    </a:cubicBezTo>
                    <a:cubicBezTo>
                      <a:pt x="101236" y="274038"/>
                      <a:pt x="182669" y="266659"/>
                      <a:pt x="228351" y="211871"/>
                    </a:cubicBezTo>
                    <a:cubicBezTo>
                      <a:pt x="274033" y="157084"/>
                      <a:pt x="266654" y="75651"/>
                      <a:pt x="211866" y="2996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Freeform 3">
                <a:extLst>
                  <a:ext uri="{FF2B5EF4-FFF2-40B4-BE49-F238E27FC236}">
                    <a16:creationId xmlns:a16="http://schemas.microsoft.com/office/drawing/2014/main" xmlns="" id="{523A7AFF-4390-164B-966E-AEC00A1C1CF6}"/>
                  </a:ext>
                </a:extLst>
              </p:cNvPr>
              <p:cNvSpPr/>
              <p:nvPr/>
            </p:nvSpPr>
            <p:spPr>
              <a:xfrm>
                <a:off x="12309565" y="4262790"/>
                <a:ext cx="258316" cy="258317"/>
              </a:xfrm>
              <a:custGeom>
                <a:avLst/>
                <a:gdLst>
                  <a:gd name="connsiteX0" fmla="*/ 46444 w 258316"/>
                  <a:gd name="connsiteY0" fmla="*/ 228353 h 258317"/>
                  <a:gd name="connsiteX1" fmla="*/ 228347 w 258316"/>
                  <a:gd name="connsiteY1" fmla="*/ 211868 h 258317"/>
                  <a:gd name="connsiteX2" fmla="*/ 211862 w 258316"/>
                  <a:gd name="connsiteY2" fmla="*/ 29954 h 258317"/>
                  <a:gd name="connsiteX3" fmla="*/ 29960 w 258316"/>
                  <a:gd name="connsiteY3" fmla="*/ 46451 h 258317"/>
                  <a:gd name="connsiteX4" fmla="*/ 46444 w 258316"/>
                  <a:gd name="connsiteY4" fmla="*/ 228353 h 2583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6" h="258317">
                    <a:moveTo>
                      <a:pt x="46444" y="228353"/>
                    </a:moveTo>
                    <a:cubicBezTo>
                      <a:pt x="101232" y="274035"/>
                      <a:pt x="182677" y="266656"/>
                      <a:pt x="228347" y="211868"/>
                    </a:cubicBezTo>
                    <a:cubicBezTo>
                      <a:pt x="274041" y="157081"/>
                      <a:pt x="266650" y="75635"/>
                      <a:pt x="211862" y="29954"/>
                    </a:cubicBezTo>
                    <a:cubicBezTo>
                      <a:pt x="157087" y="-15716"/>
                      <a:pt x="75642" y="-8337"/>
                      <a:pt x="29960" y="46451"/>
                    </a:cubicBezTo>
                    <a:cubicBezTo>
                      <a:pt x="-15722" y="101226"/>
                      <a:pt x="-8331" y="182671"/>
                      <a:pt x="46444" y="22835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Freeform 3">
                <a:extLst>
                  <a:ext uri="{FF2B5EF4-FFF2-40B4-BE49-F238E27FC236}">
                    <a16:creationId xmlns:a16="http://schemas.microsoft.com/office/drawing/2014/main" xmlns="" id="{4D0D621D-4A49-5C48-98F6-7BA5DB847686}"/>
                  </a:ext>
                </a:extLst>
              </p:cNvPr>
              <p:cNvSpPr/>
              <p:nvPr/>
            </p:nvSpPr>
            <p:spPr>
              <a:xfrm>
                <a:off x="9373794" y="7210849"/>
                <a:ext cx="258323" cy="258314"/>
              </a:xfrm>
              <a:custGeom>
                <a:avLst/>
                <a:gdLst>
                  <a:gd name="connsiteX0" fmla="*/ 227841 w 258323"/>
                  <a:gd name="connsiteY0" fmla="*/ 45837 h 258314"/>
                  <a:gd name="connsiteX1" fmla="*/ 45837 w 258323"/>
                  <a:gd name="connsiteY1" fmla="*/ 30483 h 258314"/>
                  <a:gd name="connsiteX2" fmla="*/ 30483 w 258323"/>
                  <a:gd name="connsiteY2" fmla="*/ 212486 h 258314"/>
                  <a:gd name="connsiteX3" fmla="*/ 212486 w 258323"/>
                  <a:gd name="connsiteY3" fmla="*/ 227841 h 258314"/>
                  <a:gd name="connsiteX4" fmla="*/ 227841 w 258323"/>
                  <a:gd name="connsiteY4" fmla="*/ 45837 h 2583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23" h="258314">
                    <a:moveTo>
                      <a:pt x="227841" y="45837"/>
                    </a:moveTo>
                    <a:cubicBezTo>
                      <a:pt x="181816" y="-8672"/>
                      <a:pt x="100333" y="-15542"/>
                      <a:pt x="45837" y="30483"/>
                    </a:cubicBezTo>
                    <a:cubicBezTo>
                      <a:pt x="-8672" y="76495"/>
                      <a:pt x="-15542" y="157991"/>
                      <a:pt x="30483" y="212486"/>
                    </a:cubicBezTo>
                    <a:cubicBezTo>
                      <a:pt x="76495" y="266982"/>
                      <a:pt x="157991" y="273853"/>
                      <a:pt x="212486" y="227841"/>
                    </a:cubicBezTo>
                    <a:cubicBezTo>
                      <a:pt x="266995" y="181816"/>
                      <a:pt x="273865" y="100333"/>
                      <a:pt x="227841" y="4583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Freeform 3">
                <a:extLst>
                  <a:ext uri="{FF2B5EF4-FFF2-40B4-BE49-F238E27FC236}">
                    <a16:creationId xmlns:a16="http://schemas.microsoft.com/office/drawing/2014/main" xmlns="" id="{8FC35F7E-F400-734B-BD89-E6F72D93146D}"/>
                  </a:ext>
                </a:extLst>
              </p:cNvPr>
              <p:cNvSpPr/>
              <p:nvPr/>
            </p:nvSpPr>
            <p:spPr>
              <a:xfrm>
                <a:off x="12567493" y="4519633"/>
                <a:ext cx="258309" cy="258318"/>
              </a:xfrm>
              <a:custGeom>
                <a:avLst/>
                <a:gdLst>
                  <a:gd name="connsiteX0" fmla="*/ 30473 w 258309"/>
                  <a:gd name="connsiteY0" fmla="*/ 212487 h 258318"/>
                  <a:gd name="connsiteX1" fmla="*/ 212477 w 258309"/>
                  <a:gd name="connsiteY1" fmla="*/ 227829 h 258318"/>
                  <a:gd name="connsiteX2" fmla="*/ 227831 w 258309"/>
                  <a:gd name="connsiteY2" fmla="*/ 45825 h 258318"/>
                  <a:gd name="connsiteX3" fmla="*/ 45827 w 258309"/>
                  <a:gd name="connsiteY3" fmla="*/ 30484 h 258318"/>
                  <a:gd name="connsiteX4" fmla="*/ 30473 w 258309"/>
                  <a:gd name="connsiteY4" fmla="*/ 212487 h 2583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9" h="258318">
                    <a:moveTo>
                      <a:pt x="30473" y="212487"/>
                    </a:moveTo>
                    <a:cubicBezTo>
                      <a:pt x="76498" y="266983"/>
                      <a:pt x="157981" y="273866"/>
                      <a:pt x="212477" y="227829"/>
                    </a:cubicBezTo>
                    <a:cubicBezTo>
                      <a:pt x="266973" y="181817"/>
                      <a:pt x="273856" y="100334"/>
                      <a:pt x="227831" y="45825"/>
                    </a:cubicBezTo>
                    <a:cubicBezTo>
                      <a:pt x="181806" y="-8670"/>
                      <a:pt x="100323" y="-15541"/>
                      <a:pt x="45827" y="30484"/>
                    </a:cubicBezTo>
                    <a:cubicBezTo>
                      <a:pt x="-8668" y="76496"/>
                      <a:pt x="-15539" y="157979"/>
                      <a:pt x="30473" y="21248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Freeform 3">
                <a:extLst>
                  <a:ext uri="{FF2B5EF4-FFF2-40B4-BE49-F238E27FC236}">
                    <a16:creationId xmlns:a16="http://schemas.microsoft.com/office/drawing/2014/main" xmlns="" id="{A87685A1-9F31-1D44-A0F7-5D0C7A367697}"/>
                  </a:ext>
                </a:extLst>
              </p:cNvPr>
              <p:cNvSpPr/>
              <p:nvPr/>
            </p:nvSpPr>
            <p:spPr>
              <a:xfrm>
                <a:off x="9164373" y="6913102"/>
                <a:ext cx="258350" cy="258347"/>
              </a:xfrm>
              <a:custGeom>
                <a:avLst/>
                <a:gdLst>
                  <a:gd name="connsiteX0" fmla="*/ 240827 w 258350"/>
                  <a:gd name="connsiteY0" fmla="*/ 64247 h 258347"/>
                  <a:gd name="connsiteX1" fmla="*/ 64259 w 258350"/>
                  <a:gd name="connsiteY1" fmla="*/ 17523 h 258347"/>
                  <a:gd name="connsiteX2" fmla="*/ 17523 w 258350"/>
                  <a:gd name="connsiteY2" fmla="*/ 194104 h 258347"/>
                  <a:gd name="connsiteX3" fmla="*/ 194104 w 258350"/>
                  <a:gd name="connsiteY3" fmla="*/ 240815 h 258347"/>
                  <a:gd name="connsiteX4" fmla="*/ 240827 w 258350"/>
                  <a:gd name="connsiteY4" fmla="*/ 64247 h 258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0" h="258347">
                    <a:moveTo>
                      <a:pt x="240827" y="64247"/>
                    </a:moveTo>
                    <a:cubicBezTo>
                      <a:pt x="204975" y="2588"/>
                      <a:pt x="125917" y="-18329"/>
                      <a:pt x="64259" y="17523"/>
                    </a:cubicBezTo>
                    <a:cubicBezTo>
                      <a:pt x="2588" y="53388"/>
                      <a:pt x="-18329" y="132433"/>
                      <a:pt x="17523" y="194104"/>
                    </a:cubicBezTo>
                    <a:cubicBezTo>
                      <a:pt x="53388" y="255763"/>
                      <a:pt x="132445" y="276680"/>
                      <a:pt x="194104" y="240815"/>
                    </a:cubicBezTo>
                    <a:cubicBezTo>
                      <a:pt x="255762" y="204963"/>
                      <a:pt x="276679" y="125905"/>
                      <a:pt x="240827" y="6424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Freeform 3">
                <a:extLst>
                  <a:ext uri="{FF2B5EF4-FFF2-40B4-BE49-F238E27FC236}">
                    <a16:creationId xmlns:a16="http://schemas.microsoft.com/office/drawing/2014/main" xmlns="" id="{B45FF4D6-7789-B048-A51C-72CBB09C71B2}"/>
                  </a:ext>
                </a:extLst>
              </p:cNvPr>
              <p:cNvSpPr/>
              <p:nvPr/>
            </p:nvSpPr>
            <p:spPr>
              <a:xfrm>
                <a:off x="12776871" y="4817348"/>
                <a:ext cx="258350" cy="258351"/>
              </a:xfrm>
              <a:custGeom>
                <a:avLst/>
                <a:gdLst>
                  <a:gd name="connsiteX0" fmla="*/ 17523 w 258350"/>
                  <a:gd name="connsiteY0" fmla="*/ 194104 h 258351"/>
                  <a:gd name="connsiteX1" fmla="*/ 194104 w 258350"/>
                  <a:gd name="connsiteY1" fmla="*/ 240827 h 258351"/>
                  <a:gd name="connsiteX2" fmla="*/ 240827 w 258350"/>
                  <a:gd name="connsiteY2" fmla="*/ 64247 h 258351"/>
                  <a:gd name="connsiteX3" fmla="*/ 64259 w 258350"/>
                  <a:gd name="connsiteY3" fmla="*/ 17523 h 258351"/>
                  <a:gd name="connsiteX4" fmla="*/ 17523 w 258350"/>
                  <a:gd name="connsiteY4" fmla="*/ 194104 h 258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0" h="258351">
                    <a:moveTo>
                      <a:pt x="17523" y="194104"/>
                    </a:moveTo>
                    <a:cubicBezTo>
                      <a:pt x="53388" y="255763"/>
                      <a:pt x="132445" y="276680"/>
                      <a:pt x="194104" y="240827"/>
                    </a:cubicBezTo>
                    <a:cubicBezTo>
                      <a:pt x="255762" y="204963"/>
                      <a:pt x="276679" y="125918"/>
                      <a:pt x="240827" y="64247"/>
                    </a:cubicBezTo>
                    <a:cubicBezTo>
                      <a:pt x="204975" y="2588"/>
                      <a:pt x="125917" y="-18329"/>
                      <a:pt x="64259" y="17523"/>
                    </a:cubicBezTo>
                    <a:cubicBezTo>
                      <a:pt x="2588" y="53388"/>
                      <a:pt x="-18329" y="132446"/>
                      <a:pt x="17523" y="19410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Freeform 3">
                <a:extLst>
                  <a:ext uri="{FF2B5EF4-FFF2-40B4-BE49-F238E27FC236}">
                    <a16:creationId xmlns:a16="http://schemas.microsoft.com/office/drawing/2014/main" xmlns="" id="{456E919A-FA5C-D141-9367-5ADDFCE72997}"/>
                  </a:ext>
                </a:extLst>
              </p:cNvPr>
              <p:cNvSpPr/>
              <p:nvPr/>
            </p:nvSpPr>
            <p:spPr>
              <a:xfrm>
                <a:off x="9009844" y="6583517"/>
                <a:ext cx="258375" cy="258380"/>
              </a:xfrm>
              <a:custGeom>
                <a:avLst/>
                <a:gdLst>
                  <a:gd name="connsiteX0" fmla="*/ 250416 w 258375"/>
                  <a:gd name="connsiteY0" fmla="*/ 84635 h 258380"/>
                  <a:gd name="connsiteX1" fmla="*/ 84630 w 258375"/>
                  <a:gd name="connsiteY1" fmla="*/ 7965 h 258380"/>
                  <a:gd name="connsiteX2" fmla="*/ 7960 w 258375"/>
                  <a:gd name="connsiteY2" fmla="*/ 173738 h 258380"/>
                  <a:gd name="connsiteX3" fmla="*/ 173733 w 258375"/>
                  <a:gd name="connsiteY3" fmla="*/ 250421 h 258380"/>
                  <a:gd name="connsiteX4" fmla="*/ 250416 w 258375"/>
                  <a:gd name="connsiteY4" fmla="*/ 84635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5" h="258380">
                    <a:moveTo>
                      <a:pt x="250416" y="84635"/>
                    </a:moveTo>
                    <a:cubicBezTo>
                      <a:pt x="225816" y="17693"/>
                      <a:pt x="151584" y="-16648"/>
                      <a:pt x="84630" y="7965"/>
                    </a:cubicBezTo>
                    <a:cubicBezTo>
                      <a:pt x="17688" y="32565"/>
                      <a:pt x="-16640" y="106784"/>
                      <a:pt x="7960" y="173738"/>
                    </a:cubicBezTo>
                    <a:cubicBezTo>
                      <a:pt x="32560" y="240692"/>
                      <a:pt x="106779" y="275021"/>
                      <a:pt x="173733" y="250421"/>
                    </a:cubicBezTo>
                    <a:cubicBezTo>
                      <a:pt x="240687" y="225808"/>
                      <a:pt x="275015" y="151589"/>
                      <a:pt x="250416" y="8463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Freeform 3">
                <a:extLst>
                  <a:ext uri="{FF2B5EF4-FFF2-40B4-BE49-F238E27FC236}">
                    <a16:creationId xmlns:a16="http://schemas.microsoft.com/office/drawing/2014/main" xmlns="" id="{3562FB04-1A34-8D47-B702-78A03456DD30}"/>
                  </a:ext>
                </a:extLst>
              </p:cNvPr>
              <p:cNvSpPr/>
              <p:nvPr/>
            </p:nvSpPr>
            <p:spPr>
              <a:xfrm>
                <a:off x="12931381" y="5146903"/>
                <a:ext cx="258375" cy="258380"/>
              </a:xfrm>
              <a:custGeom>
                <a:avLst/>
                <a:gdLst>
                  <a:gd name="connsiteX0" fmla="*/ 7960 w 258375"/>
                  <a:gd name="connsiteY0" fmla="*/ 173745 h 258380"/>
                  <a:gd name="connsiteX1" fmla="*/ 173746 w 258375"/>
                  <a:gd name="connsiteY1" fmla="*/ 250415 h 258380"/>
                  <a:gd name="connsiteX2" fmla="*/ 250416 w 258375"/>
                  <a:gd name="connsiteY2" fmla="*/ 84642 h 258380"/>
                  <a:gd name="connsiteX3" fmla="*/ 84630 w 258375"/>
                  <a:gd name="connsiteY3" fmla="*/ 7960 h 258380"/>
                  <a:gd name="connsiteX4" fmla="*/ 7960 w 258375"/>
                  <a:gd name="connsiteY4" fmla="*/ 173745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5" h="258380">
                    <a:moveTo>
                      <a:pt x="7960" y="173745"/>
                    </a:moveTo>
                    <a:cubicBezTo>
                      <a:pt x="32560" y="240687"/>
                      <a:pt x="106791" y="275028"/>
                      <a:pt x="173746" y="250415"/>
                    </a:cubicBezTo>
                    <a:cubicBezTo>
                      <a:pt x="240687" y="225815"/>
                      <a:pt x="275015" y="151597"/>
                      <a:pt x="250416" y="84642"/>
                    </a:cubicBezTo>
                    <a:cubicBezTo>
                      <a:pt x="225803" y="17688"/>
                      <a:pt x="151597" y="-16640"/>
                      <a:pt x="84630" y="7960"/>
                    </a:cubicBezTo>
                    <a:cubicBezTo>
                      <a:pt x="17688" y="32572"/>
                      <a:pt x="-16640" y="106791"/>
                      <a:pt x="7960" y="17374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Freeform 3">
                <a:extLst>
                  <a:ext uri="{FF2B5EF4-FFF2-40B4-BE49-F238E27FC236}">
                    <a16:creationId xmlns:a16="http://schemas.microsoft.com/office/drawing/2014/main" xmlns="" id="{E63E6D9F-B651-4D44-B2CE-484910A74CB7}"/>
                  </a:ext>
                </a:extLst>
              </p:cNvPr>
              <p:cNvSpPr/>
              <p:nvPr/>
            </p:nvSpPr>
            <p:spPr>
              <a:xfrm>
                <a:off x="8914912" y="6232131"/>
                <a:ext cx="258351" cy="258354"/>
              </a:xfrm>
              <a:custGeom>
                <a:avLst/>
                <a:gdLst>
                  <a:gd name="connsiteX0" fmla="*/ 152002 w 258351"/>
                  <a:gd name="connsiteY0" fmla="*/ 256298 h 258354"/>
                  <a:gd name="connsiteX1" fmla="*/ 256294 w 258351"/>
                  <a:gd name="connsiteY1" fmla="*/ 106349 h 258354"/>
                  <a:gd name="connsiteX2" fmla="*/ 106358 w 258351"/>
                  <a:gd name="connsiteY2" fmla="*/ 2056 h 258354"/>
                  <a:gd name="connsiteX3" fmla="*/ 2053 w 258351"/>
                  <a:gd name="connsiteY3" fmla="*/ 152005 h 258354"/>
                  <a:gd name="connsiteX4" fmla="*/ 152002 w 258351"/>
                  <a:gd name="connsiteY4" fmla="*/ 256298 h 258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1" h="258354">
                    <a:moveTo>
                      <a:pt x="152002" y="256298"/>
                    </a:moveTo>
                    <a:cubicBezTo>
                      <a:pt x="222208" y="243687"/>
                      <a:pt x="268905" y="176567"/>
                      <a:pt x="256294" y="106349"/>
                    </a:cubicBezTo>
                    <a:cubicBezTo>
                      <a:pt x="243696" y="36143"/>
                      <a:pt x="176564" y="-10555"/>
                      <a:pt x="106358" y="2056"/>
                    </a:cubicBezTo>
                    <a:cubicBezTo>
                      <a:pt x="36140" y="14667"/>
                      <a:pt x="-10545" y="81787"/>
                      <a:pt x="2053" y="152005"/>
                    </a:cubicBezTo>
                    <a:cubicBezTo>
                      <a:pt x="14664" y="222211"/>
                      <a:pt x="81796" y="268909"/>
                      <a:pt x="152002" y="25629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Freeform 3">
                <a:extLst>
                  <a:ext uri="{FF2B5EF4-FFF2-40B4-BE49-F238E27FC236}">
                    <a16:creationId xmlns:a16="http://schemas.microsoft.com/office/drawing/2014/main" xmlns="" id="{E1E0865D-C414-7B4C-A83F-FD992C7EF0E5}"/>
                  </a:ext>
                </a:extLst>
              </p:cNvPr>
              <p:cNvSpPr/>
              <p:nvPr/>
            </p:nvSpPr>
            <p:spPr>
              <a:xfrm>
                <a:off x="13026335" y="5498315"/>
                <a:ext cx="258359" cy="258354"/>
              </a:xfrm>
              <a:custGeom>
                <a:avLst/>
                <a:gdLst>
                  <a:gd name="connsiteX0" fmla="*/ 106358 w 258359"/>
                  <a:gd name="connsiteY0" fmla="*/ 2056 h 258354"/>
                  <a:gd name="connsiteX1" fmla="*/ 2053 w 258359"/>
                  <a:gd name="connsiteY1" fmla="*/ 152005 h 258354"/>
                  <a:gd name="connsiteX2" fmla="*/ 152002 w 258359"/>
                  <a:gd name="connsiteY2" fmla="*/ 256298 h 258354"/>
                  <a:gd name="connsiteX3" fmla="*/ 256307 w 258359"/>
                  <a:gd name="connsiteY3" fmla="*/ 106349 h 258354"/>
                  <a:gd name="connsiteX4" fmla="*/ 106358 w 258359"/>
                  <a:gd name="connsiteY4" fmla="*/ 2056 h 258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9" h="258354">
                    <a:moveTo>
                      <a:pt x="106358" y="2056"/>
                    </a:moveTo>
                    <a:cubicBezTo>
                      <a:pt x="36152" y="14667"/>
                      <a:pt x="-10546" y="81800"/>
                      <a:pt x="2053" y="152005"/>
                    </a:cubicBezTo>
                    <a:cubicBezTo>
                      <a:pt x="14651" y="222211"/>
                      <a:pt x="81783" y="268909"/>
                      <a:pt x="152002" y="256298"/>
                    </a:cubicBezTo>
                    <a:cubicBezTo>
                      <a:pt x="222207" y="243687"/>
                      <a:pt x="268905" y="176567"/>
                      <a:pt x="256307" y="106349"/>
                    </a:cubicBezTo>
                    <a:cubicBezTo>
                      <a:pt x="243683" y="36143"/>
                      <a:pt x="176551" y="-10555"/>
                      <a:pt x="106358" y="205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Freeform 3">
                <a:extLst>
                  <a:ext uri="{FF2B5EF4-FFF2-40B4-BE49-F238E27FC236}">
                    <a16:creationId xmlns:a16="http://schemas.microsoft.com/office/drawing/2014/main" xmlns="" id="{EAB0E75C-A1CD-0E49-9D39-53B02AD807BC}"/>
                  </a:ext>
                </a:extLst>
              </p:cNvPr>
              <p:cNvSpPr/>
              <p:nvPr/>
            </p:nvSpPr>
            <p:spPr>
              <a:xfrm>
                <a:off x="8882454" y="5869612"/>
                <a:ext cx="258307" cy="258307"/>
              </a:xfrm>
              <a:custGeom>
                <a:avLst/>
                <a:gdLst>
                  <a:gd name="connsiteX0" fmla="*/ 129553 w 258307"/>
                  <a:gd name="connsiteY0" fmla="*/ 258306 h 258307"/>
                  <a:gd name="connsiteX1" fmla="*/ 258306 w 258307"/>
                  <a:gd name="connsiteY1" fmla="*/ 128753 h 258307"/>
                  <a:gd name="connsiteX2" fmla="*/ 128753 w 258307"/>
                  <a:gd name="connsiteY2" fmla="*/ 1 h 258307"/>
                  <a:gd name="connsiteX3" fmla="*/ 1 w 258307"/>
                  <a:gd name="connsiteY3" fmla="*/ 129553 h 258307"/>
                  <a:gd name="connsiteX4" fmla="*/ 129553 w 258307"/>
                  <a:gd name="connsiteY4" fmla="*/ 258306 h 2583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7" h="258307">
                    <a:moveTo>
                      <a:pt x="129553" y="258306"/>
                    </a:moveTo>
                    <a:cubicBezTo>
                      <a:pt x="200889" y="258077"/>
                      <a:pt x="258522" y="200076"/>
                      <a:pt x="258306" y="128753"/>
                    </a:cubicBezTo>
                    <a:cubicBezTo>
                      <a:pt x="258077" y="57417"/>
                      <a:pt x="200076" y="-215"/>
                      <a:pt x="128753" y="1"/>
                    </a:cubicBezTo>
                    <a:cubicBezTo>
                      <a:pt x="57417" y="217"/>
                      <a:pt x="-228" y="58230"/>
                      <a:pt x="1" y="129553"/>
                    </a:cubicBezTo>
                    <a:cubicBezTo>
                      <a:pt x="217" y="200889"/>
                      <a:pt x="58217" y="258522"/>
                      <a:pt x="129553" y="25830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Freeform 3">
                <a:extLst>
                  <a:ext uri="{FF2B5EF4-FFF2-40B4-BE49-F238E27FC236}">
                    <a16:creationId xmlns:a16="http://schemas.microsoft.com/office/drawing/2014/main" xmlns="" id="{438D632D-DF1D-274D-8DC3-F6C84F6C2591}"/>
                  </a:ext>
                </a:extLst>
              </p:cNvPr>
              <p:cNvSpPr/>
              <p:nvPr/>
            </p:nvSpPr>
            <p:spPr>
              <a:xfrm>
                <a:off x="13058833" y="5860882"/>
                <a:ext cx="258319" cy="258307"/>
              </a:xfrm>
              <a:custGeom>
                <a:avLst/>
                <a:gdLst>
                  <a:gd name="connsiteX0" fmla="*/ 128766 w 258319"/>
                  <a:gd name="connsiteY0" fmla="*/ 1 h 258307"/>
                  <a:gd name="connsiteX1" fmla="*/ 1 w 258319"/>
                  <a:gd name="connsiteY1" fmla="*/ 129553 h 258307"/>
                  <a:gd name="connsiteX2" fmla="*/ 129553 w 258319"/>
                  <a:gd name="connsiteY2" fmla="*/ 258306 h 258307"/>
                  <a:gd name="connsiteX3" fmla="*/ 258319 w 258319"/>
                  <a:gd name="connsiteY3" fmla="*/ 128753 h 258307"/>
                  <a:gd name="connsiteX4" fmla="*/ 128766 w 258319"/>
                  <a:gd name="connsiteY4" fmla="*/ 1 h 2583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9" h="258307">
                    <a:moveTo>
                      <a:pt x="128766" y="1"/>
                    </a:moveTo>
                    <a:cubicBezTo>
                      <a:pt x="57430" y="229"/>
                      <a:pt x="-215" y="58230"/>
                      <a:pt x="1" y="129553"/>
                    </a:cubicBezTo>
                    <a:cubicBezTo>
                      <a:pt x="229" y="200889"/>
                      <a:pt x="58230" y="258522"/>
                      <a:pt x="129553" y="258306"/>
                    </a:cubicBezTo>
                    <a:cubicBezTo>
                      <a:pt x="200902" y="258090"/>
                      <a:pt x="258535" y="200076"/>
                      <a:pt x="258319" y="128753"/>
                    </a:cubicBezTo>
                    <a:cubicBezTo>
                      <a:pt x="258103" y="57417"/>
                      <a:pt x="200089" y="-215"/>
                      <a:pt x="128766" y="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Freeform 3">
                <a:extLst>
                  <a:ext uri="{FF2B5EF4-FFF2-40B4-BE49-F238E27FC236}">
                    <a16:creationId xmlns:a16="http://schemas.microsoft.com/office/drawing/2014/main" xmlns="" id="{23BEA0A9-23D6-494C-B168-95DDDD0C55B4}"/>
                  </a:ext>
                </a:extLst>
              </p:cNvPr>
              <p:cNvSpPr/>
              <p:nvPr/>
            </p:nvSpPr>
            <p:spPr>
              <a:xfrm>
                <a:off x="8913395" y="5506909"/>
                <a:ext cx="258348" cy="258349"/>
              </a:xfrm>
              <a:custGeom>
                <a:avLst/>
                <a:gdLst>
                  <a:gd name="connsiteX0" fmla="*/ 107146 w 258348"/>
                  <a:gd name="connsiteY0" fmla="*/ 256435 h 258349"/>
                  <a:gd name="connsiteX1" fmla="*/ 256434 w 258348"/>
                  <a:gd name="connsiteY1" fmla="*/ 151203 h 258349"/>
                  <a:gd name="connsiteX2" fmla="*/ 151215 w 258348"/>
                  <a:gd name="connsiteY2" fmla="*/ 1914 h 258349"/>
                  <a:gd name="connsiteX3" fmla="*/ 1914 w 258348"/>
                  <a:gd name="connsiteY3" fmla="*/ 107146 h 258349"/>
                  <a:gd name="connsiteX4" fmla="*/ 107146 w 258348"/>
                  <a:gd name="connsiteY4" fmla="*/ 256435 h 2583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8" h="258349">
                    <a:moveTo>
                      <a:pt x="107146" y="256435"/>
                    </a:moveTo>
                    <a:cubicBezTo>
                      <a:pt x="177428" y="268601"/>
                      <a:pt x="244268" y="221497"/>
                      <a:pt x="256434" y="151203"/>
                    </a:cubicBezTo>
                    <a:cubicBezTo>
                      <a:pt x="268601" y="80921"/>
                      <a:pt x="221497" y="14081"/>
                      <a:pt x="151215" y="1914"/>
                    </a:cubicBezTo>
                    <a:cubicBezTo>
                      <a:pt x="80920" y="-10253"/>
                      <a:pt x="14080" y="36852"/>
                      <a:pt x="1914" y="107146"/>
                    </a:cubicBezTo>
                    <a:cubicBezTo>
                      <a:pt x="-10253" y="177428"/>
                      <a:pt x="36864" y="244268"/>
                      <a:pt x="107146" y="25643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Freeform 3">
                <a:extLst>
                  <a:ext uri="{FF2B5EF4-FFF2-40B4-BE49-F238E27FC236}">
                    <a16:creationId xmlns:a16="http://schemas.microsoft.com/office/drawing/2014/main" xmlns="" id="{A12999D2-8CB0-4B42-BBB5-79416D4F71E3}"/>
                  </a:ext>
                </a:extLst>
              </p:cNvPr>
              <p:cNvSpPr/>
              <p:nvPr/>
            </p:nvSpPr>
            <p:spPr>
              <a:xfrm>
                <a:off x="13027851" y="6223542"/>
                <a:ext cx="258348" cy="258349"/>
              </a:xfrm>
              <a:custGeom>
                <a:avLst/>
                <a:gdLst>
                  <a:gd name="connsiteX0" fmla="*/ 151202 w 258348"/>
                  <a:gd name="connsiteY0" fmla="*/ 1914 h 258349"/>
                  <a:gd name="connsiteX1" fmla="*/ 1914 w 258348"/>
                  <a:gd name="connsiteY1" fmla="*/ 107146 h 258349"/>
                  <a:gd name="connsiteX2" fmla="*/ 107146 w 258348"/>
                  <a:gd name="connsiteY2" fmla="*/ 256435 h 258349"/>
                  <a:gd name="connsiteX3" fmla="*/ 256434 w 258348"/>
                  <a:gd name="connsiteY3" fmla="*/ 151203 h 258349"/>
                  <a:gd name="connsiteX4" fmla="*/ 151202 w 258348"/>
                  <a:gd name="connsiteY4" fmla="*/ 1914 h 2583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8" h="258349">
                    <a:moveTo>
                      <a:pt x="151202" y="1914"/>
                    </a:moveTo>
                    <a:cubicBezTo>
                      <a:pt x="80920" y="-10253"/>
                      <a:pt x="14080" y="36852"/>
                      <a:pt x="1914" y="107146"/>
                    </a:cubicBezTo>
                    <a:cubicBezTo>
                      <a:pt x="-10253" y="177428"/>
                      <a:pt x="36864" y="244268"/>
                      <a:pt x="107146" y="256435"/>
                    </a:cubicBezTo>
                    <a:cubicBezTo>
                      <a:pt x="177428" y="268601"/>
                      <a:pt x="244268" y="221497"/>
                      <a:pt x="256434" y="151203"/>
                    </a:cubicBezTo>
                    <a:cubicBezTo>
                      <a:pt x="268601" y="80921"/>
                      <a:pt x="221497" y="14081"/>
                      <a:pt x="151202" y="191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Freeform 3">
                <a:extLst>
                  <a:ext uri="{FF2B5EF4-FFF2-40B4-BE49-F238E27FC236}">
                    <a16:creationId xmlns:a16="http://schemas.microsoft.com/office/drawing/2014/main" xmlns="" id="{74EE7436-1D03-074C-AB53-B74AC2553A17}"/>
                  </a:ext>
                </a:extLst>
              </p:cNvPr>
              <p:cNvSpPr/>
              <p:nvPr/>
            </p:nvSpPr>
            <p:spPr>
              <a:xfrm>
                <a:off x="9006856" y="5155106"/>
                <a:ext cx="258383" cy="258376"/>
              </a:xfrm>
              <a:custGeom>
                <a:avLst/>
                <a:gdLst>
                  <a:gd name="connsiteX0" fmla="*/ 85396 w 258383"/>
                  <a:gd name="connsiteY0" fmla="*/ 250691 h 258376"/>
                  <a:gd name="connsiteX1" fmla="*/ 250699 w 258383"/>
                  <a:gd name="connsiteY1" fmla="*/ 172980 h 258376"/>
                  <a:gd name="connsiteX2" fmla="*/ 172988 w 258383"/>
                  <a:gd name="connsiteY2" fmla="*/ 7690 h 258376"/>
                  <a:gd name="connsiteX3" fmla="*/ 7684 w 258383"/>
                  <a:gd name="connsiteY3" fmla="*/ 85388 h 258376"/>
                  <a:gd name="connsiteX4" fmla="*/ 85396 w 258383"/>
                  <a:gd name="connsiteY4" fmla="*/ 250691 h 2583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83" h="258376">
                    <a:moveTo>
                      <a:pt x="85396" y="250691"/>
                    </a:moveTo>
                    <a:cubicBezTo>
                      <a:pt x="152502" y="274872"/>
                      <a:pt x="226505" y="240087"/>
                      <a:pt x="250699" y="172980"/>
                    </a:cubicBezTo>
                    <a:cubicBezTo>
                      <a:pt x="274880" y="105886"/>
                      <a:pt x="240094" y="31883"/>
                      <a:pt x="172988" y="7690"/>
                    </a:cubicBezTo>
                    <a:cubicBezTo>
                      <a:pt x="105881" y="-16504"/>
                      <a:pt x="31878" y="18294"/>
                      <a:pt x="7684" y="85388"/>
                    </a:cubicBezTo>
                    <a:cubicBezTo>
                      <a:pt x="-16496" y="152495"/>
                      <a:pt x="18289" y="226511"/>
                      <a:pt x="85396" y="25069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Freeform 3">
                <a:extLst>
                  <a:ext uri="{FF2B5EF4-FFF2-40B4-BE49-F238E27FC236}">
                    <a16:creationId xmlns:a16="http://schemas.microsoft.com/office/drawing/2014/main" xmlns="" id="{C4F3AF4D-6A4A-7C40-B685-CFCB3825769F}"/>
                  </a:ext>
                </a:extLst>
              </p:cNvPr>
              <p:cNvSpPr/>
              <p:nvPr/>
            </p:nvSpPr>
            <p:spPr>
              <a:xfrm>
                <a:off x="12934362" y="6575319"/>
                <a:ext cx="258376" cy="258376"/>
              </a:xfrm>
              <a:custGeom>
                <a:avLst/>
                <a:gdLst>
                  <a:gd name="connsiteX0" fmla="*/ 172980 w 258376"/>
                  <a:gd name="connsiteY0" fmla="*/ 7684 h 258376"/>
                  <a:gd name="connsiteX1" fmla="*/ 7689 w 258376"/>
                  <a:gd name="connsiteY1" fmla="*/ 85396 h 258376"/>
                  <a:gd name="connsiteX2" fmla="*/ 85401 w 258376"/>
                  <a:gd name="connsiteY2" fmla="*/ 250686 h 258376"/>
                  <a:gd name="connsiteX3" fmla="*/ 250691 w 258376"/>
                  <a:gd name="connsiteY3" fmla="*/ 172988 h 258376"/>
                  <a:gd name="connsiteX4" fmla="*/ 172980 w 258376"/>
                  <a:gd name="connsiteY4" fmla="*/ 7684 h 2583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6" h="258376">
                    <a:moveTo>
                      <a:pt x="172980" y="7684"/>
                    </a:moveTo>
                    <a:cubicBezTo>
                      <a:pt x="105886" y="-16496"/>
                      <a:pt x="31883" y="18289"/>
                      <a:pt x="7689" y="85396"/>
                    </a:cubicBezTo>
                    <a:cubicBezTo>
                      <a:pt x="-16504" y="152490"/>
                      <a:pt x="18294" y="226493"/>
                      <a:pt x="85401" y="250686"/>
                    </a:cubicBezTo>
                    <a:cubicBezTo>
                      <a:pt x="152507" y="274880"/>
                      <a:pt x="226510" y="240082"/>
                      <a:pt x="250691" y="172988"/>
                    </a:cubicBezTo>
                    <a:cubicBezTo>
                      <a:pt x="274872" y="105881"/>
                      <a:pt x="240087" y="31865"/>
                      <a:pt x="172980" y="768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Freeform 3">
                <a:extLst>
                  <a:ext uri="{FF2B5EF4-FFF2-40B4-BE49-F238E27FC236}">
                    <a16:creationId xmlns:a16="http://schemas.microsoft.com/office/drawing/2014/main" xmlns="" id="{727A7A24-C402-9043-A465-71F89FCDD66D}"/>
                  </a:ext>
                </a:extLst>
              </p:cNvPr>
              <p:cNvSpPr/>
              <p:nvPr/>
            </p:nvSpPr>
            <p:spPr>
              <a:xfrm>
                <a:off x="9160011" y="4824906"/>
                <a:ext cx="258351" cy="258351"/>
              </a:xfrm>
              <a:custGeom>
                <a:avLst/>
                <a:gdLst>
                  <a:gd name="connsiteX0" fmla="*/ 64952 w 258351"/>
                  <a:gd name="connsiteY0" fmla="*/ 241228 h 258351"/>
                  <a:gd name="connsiteX1" fmla="*/ 241228 w 258351"/>
                  <a:gd name="connsiteY1" fmla="*/ 193399 h 258351"/>
                  <a:gd name="connsiteX2" fmla="*/ 193399 w 258351"/>
                  <a:gd name="connsiteY2" fmla="*/ 17123 h 258351"/>
                  <a:gd name="connsiteX3" fmla="*/ 17123 w 258351"/>
                  <a:gd name="connsiteY3" fmla="*/ 64952 h 258351"/>
                  <a:gd name="connsiteX4" fmla="*/ 64952 w 258351"/>
                  <a:gd name="connsiteY4" fmla="*/ 241228 h 258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1" h="258351">
                    <a:moveTo>
                      <a:pt x="64952" y="241228"/>
                    </a:moveTo>
                    <a:cubicBezTo>
                      <a:pt x="126839" y="276699"/>
                      <a:pt x="205757" y="255287"/>
                      <a:pt x="241228" y="193399"/>
                    </a:cubicBezTo>
                    <a:cubicBezTo>
                      <a:pt x="276699" y="131512"/>
                      <a:pt x="255287" y="52595"/>
                      <a:pt x="193399" y="17123"/>
                    </a:cubicBezTo>
                    <a:cubicBezTo>
                      <a:pt x="131525" y="-18348"/>
                      <a:pt x="52595" y="3065"/>
                      <a:pt x="17123" y="64952"/>
                    </a:cubicBezTo>
                    <a:cubicBezTo>
                      <a:pt x="-18348" y="126826"/>
                      <a:pt x="3065" y="205757"/>
                      <a:pt x="64952" y="24122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Freeform 3">
                <a:extLst>
                  <a:ext uri="{FF2B5EF4-FFF2-40B4-BE49-F238E27FC236}">
                    <a16:creationId xmlns:a16="http://schemas.microsoft.com/office/drawing/2014/main" xmlns="" id="{838865D7-FB15-F94F-8F82-0F54B0C2AD6C}"/>
                  </a:ext>
                </a:extLst>
              </p:cNvPr>
              <p:cNvSpPr/>
              <p:nvPr/>
            </p:nvSpPr>
            <p:spPr>
              <a:xfrm>
                <a:off x="12781238" y="6905542"/>
                <a:ext cx="258351" cy="258352"/>
              </a:xfrm>
              <a:custGeom>
                <a:avLst/>
                <a:gdLst>
                  <a:gd name="connsiteX0" fmla="*/ 193399 w 258351"/>
                  <a:gd name="connsiteY0" fmla="*/ 17123 h 258352"/>
                  <a:gd name="connsiteX1" fmla="*/ 17123 w 258351"/>
                  <a:gd name="connsiteY1" fmla="*/ 64952 h 258352"/>
                  <a:gd name="connsiteX2" fmla="*/ 64952 w 258351"/>
                  <a:gd name="connsiteY2" fmla="*/ 241228 h 258352"/>
                  <a:gd name="connsiteX3" fmla="*/ 241228 w 258351"/>
                  <a:gd name="connsiteY3" fmla="*/ 193412 h 258352"/>
                  <a:gd name="connsiteX4" fmla="*/ 193399 w 258351"/>
                  <a:gd name="connsiteY4" fmla="*/ 17123 h 258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1" h="258352">
                    <a:moveTo>
                      <a:pt x="193399" y="17123"/>
                    </a:moveTo>
                    <a:cubicBezTo>
                      <a:pt x="131512" y="-18348"/>
                      <a:pt x="52595" y="3065"/>
                      <a:pt x="17123" y="64952"/>
                    </a:cubicBezTo>
                    <a:cubicBezTo>
                      <a:pt x="-18348" y="126839"/>
                      <a:pt x="3065" y="205757"/>
                      <a:pt x="64952" y="241228"/>
                    </a:cubicBezTo>
                    <a:cubicBezTo>
                      <a:pt x="126826" y="276699"/>
                      <a:pt x="205757" y="255287"/>
                      <a:pt x="241228" y="193412"/>
                    </a:cubicBezTo>
                    <a:cubicBezTo>
                      <a:pt x="276699" y="131525"/>
                      <a:pt x="255287" y="52595"/>
                      <a:pt x="193399" y="1712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Freeform 3">
                <a:extLst>
                  <a:ext uri="{FF2B5EF4-FFF2-40B4-BE49-F238E27FC236}">
                    <a16:creationId xmlns:a16="http://schemas.microsoft.com/office/drawing/2014/main" xmlns="" id="{4A983028-03A2-174B-AF03-A224A6BEA6C2}"/>
                  </a:ext>
                </a:extLst>
              </p:cNvPr>
              <p:cNvSpPr/>
              <p:nvPr/>
            </p:nvSpPr>
            <p:spPr>
              <a:xfrm>
                <a:off x="9368190" y="4526320"/>
                <a:ext cx="258315" cy="258318"/>
              </a:xfrm>
              <a:custGeom>
                <a:avLst/>
                <a:gdLst>
                  <a:gd name="connsiteX0" fmla="*/ 46449 w 258315"/>
                  <a:gd name="connsiteY0" fmla="*/ 228354 h 258318"/>
                  <a:gd name="connsiteX1" fmla="*/ 228351 w 258315"/>
                  <a:gd name="connsiteY1" fmla="*/ 211869 h 258318"/>
                  <a:gd name="connsiteX2" fmla="*/ 211866 w 258315"/>
                  <a:gd name="connsiteY2" fmla="*/ 29955 h 258318"/>
                  <a:gd name="connsiteX3" fmla="*/ 29964 w 258315"/>
                  <a:gd name="connsiteY3" fmla="*/ 46439 h 258318"/>
                  <a:gd name="connsiteX4" fmla="*/ 46449 w 258315"/>
                  <a:gd name="connsiteY4" fmla="*/ 228354 h 2583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5" h="258318">
                    <a:moveTo>
                      <a:pt x="46449" y="228354"/>
                    </a:moveTo>
                    <a:cubicBezTo>
                      <a:pt x="101224" y="274036"/>
                      <a:pt x="182682" y="266657"/>
                      <a:pt x="228351" y="211869"/>
                    </a:cubicBezTo>
                    <a:cubicBezTo>
                      <a:pt x="274033" y="157082"/>
                      <a:pt x="266654" y="75637"/>
                      <a:pt x="211866" y="29955"/>
                    </a:cubicBezTo>
                    <a:cubicBezTo>
                      <a:pt x="157078" y="-15715"/>
                      <a:pt x="75633" y="-8336"/>
                      <a:pt x="29964" y="46439"/>
                    </a:cubicBezTo>
                    <a:cubicBezTo>
                      <a:pt x="-15718" y="101227"/>
                      <a:pt x="-8339" y="182672"/>
                      <a:pt x="46449" y="22835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Freeform 3">
                <a:extLst>
                  <a:ext uri="{FF2B5EF4-FFF2-40B4-BE49-F238E27FC236}">
                    <a16:creationId xmlns:a16="http://schemas.microsoft.com/office/drawing/2014/main" xmlns="" id="{EE8A77D6-82A5-A547-B97C-97E7DFD37F04}"/>
                  </a:ext>
                </a:extLst>
              </p:cNvPr>
              <p:cNvSpPr/>
              <p:nvPr/>
            </p:nvSpPr>
            <p:spPr>
              <a:xfrm>
                <a:off x="12573097" y="7204162"/>
                <a:ext cx="258316" cy="258322"/>
              </a:xfrm>
              <a:custGeom>
                <a:avLst/>
                <a:gdLst>
                  <a:gd name="connsiteX0" fmla="*/ 211871 w 258316"/>
                  <a:gd name="connsiteY0" fmla="*/ 29964 h 258322"/>
                  <a:gd name="connsiteX1" fmla="*/ 29969 w 258316"/>
                  <a:gd name="connsiteY1" fmla="*/ 46449 h 258322"/>
                  <a:gd name="connsiteX2" fmla="*/ 46454 w 258316"/>
                  <a:gd name="connsiteY2" fmla="*/ 228363 h 258322"/>
                  <a:gd name="connsiteX3" fmla="*/ 228356 w 258316"/>
                  <a:gd name="connsiteY3" fmla="*/ 211866 h 258322"/>
                  <a:gd name="connsiteX4" fmla="*/ 211871 w 258316"/>
                  <a:gd name="connsiteY4" fmla="*/ 29964 h 2583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6" h="258322">
                    <a:moveTo>
                      <a:pt x="211871" y="29964"/>
                    </a:moveTo>
                    <a:cubicBezTo>
                      <a:pt x="157084" y="-15718"/>
                      <a:pt x="75638" y="-8339"/>
                      <a:pt x="29969" y="46449"/>
                    </a:cubicBezTo>
                    <a:cubicBezTo>
                      <a:pt x="-15725" y="101236"/>
                      <a:pt x="-8334" y="182669"/>
                      <a:pt x="46454" y="228363"/>
                    </a:cubicBezTo>
                    <a:cubicBezTo>
                      <a:pt x="101229" y="274045"/>
                      <a:pt x="182674" y="266654"/>
                      <a:pt x="228356" y="211866"/>
                    </a:cubicBezTo>
                    <a:cubicBezTo>
                      <a:pt x="274038" y="157091"/>
                      <a:pt x="266646" y="75646"/>
                      <a:pt x="211871" y="2996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Freeform 3">
                <a:extLst>
                  <a:ext uri="{FF2B5EF4-FFF2-40B4-BE49-F238E27FC236}">
                    <a16:creationId xmlns:a16="http://schemas.microsoft.com/office/drawing/2014/main" xmlns="" id="{04858D0F-2A5F-C244-87E0-AB64E6F94650}"/>
                  </a:ext>
                </a:extLst>
              </p:cNvPr>
              <p:cNvSpPr/>
              <p:nvPr/>
            </p:nvSpPr>
            <p:spPr>
              <a:xfrm>
                <a:off x="9625033" y="4268394"/>
                <a:ext cx="258318" cy="258323"/>
              </a:xfrm>
              <a:custGeom>
                <a:avLst/>
                <a:gdLst>
                  <a:gd name="connsiteX0" fmla="*/ 212487 w 258318"/>
                  <a:gd name="connsiteY0" fmla="*/ 227841 h 258323"/>
                  <a:gd name="connsiteX1" fmla="*/ 227829 w 258318"/>
                  <a:gd name="connsiteY1" fmla="*/ 45837 h 258323"/>
                  <a:gd name="connsiteX2" fmla="*/ 45825 w 258318"/>
                  <a:gd name="connsiteY2" fmla="*/ 30483 h 258323"/>
                  <a:gd name="connsiteX3" fmla="*/ 30484 w 258318"/>
                  <a:gd name="connsiteY3" fmla="*/ 212486 h 258323"/>
                  <a:gd name="connsiteX4" fmla="*/ 212487 w 258318"/>
                  <a:gd name="connsiteY4" fmla="*/ 227841 h 258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8" h="258323">
                    <a:moveTo>
                      <a:pt x="212487" y="227841"/>
                    </a:moveTo>
                    <a:cubicBezTo>
                      <a:pt x="266983" y="181816"/>
                      <a:pt x="273866" y="100333"/>
                      <a:pt x="227829" y="45837"/>
                    </a:cubicBezTo>
                    <a:cubicBezTo>
                      <a:pt x="181817" y="-8672"/>
                      <a:pt x="100334" y="-15542"/>
                      <a:pt x="45825" y="30483"/>
                    </a:cubicBezTo>
                    <a:cubicBezTo>
                      <a:pt x="-8670" y="76495"/>
                      <a:pt x="-15541" y="157991"/>
                      <a:pt x="30484" y="212486"/>
                    </a:cubicBezTo>
                    <a:cubicBezTo>
                      <a:pt x="76496" y="266995"/>
                      <a:pt x="157979" y="273865"/>
                      <a:pt x="212487" y="22784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Freeform 3">
                <a:extLst>
                  <a:ext uri="{FF2B5EF4-FFF2-40B4-BE49-F238E27FC236}">
                    <a16:creationId xmlns:a16="http://schemas.microsoft.com/office/drawing/2014/main" xmlns="" id="{50AB25C3-C9E2-9740-ABA7-8BEE4A717BD8}"/>
                  </a:ext>
                </a:extLst>
              </p:cNvPr>
              <p:cNvSpPr/>
              <p:nvPr/>
            </p:nvSpPr>
            <p:spPr>
              <a:xfrm>
                <a:off x="12316249" y="7462093"/>
                <a:ext cx="258314" cy="258309"/>
              </a:xfrm>
              <a:custGeom>
                <a:avLst/>
                <a:gdLst>
                  <a:gd name="connsiteX0" fmla="*/ 45837 w 258314"/>
                  <a:gd name="connsiteY0" fmla="*/ 30473 h 258309"/>
                  <a:gd name="connsiteX1" fmla="*/ 30483 w 258314"/>
                  <a:gd name="connsiteY1" fmla="*/ 212477 h 258309"/>
                  <a:gd name="connsiteX2" fmla="*/ 212486 w 258314"/>
                  <a:gd name="connsiteY2" fmla="*/ 227831 h 258309"/>
                  <a:gd name="connsiteX3" fmla="*/ 227841 w 258314"/>
                  <a:gd name="connsiteY3" fmla="*/ 45827 h 258309"/>
                  <a:gd name="connsiteX4" fmla="*/ 45837 w 258314"/>
                  <a:gd name="connsiteY4" fmla="*/ 30473 h 2583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4" h="258309">
                    <a:moveTo>
                      <a:pt x="45837" y="30473"/>
                    </a:moveTo>
                    <a:cubicBezTo>
                      <a:pt x="-8672" y="76498"/>
                      <a:pt x="-15542" y="157981"/>
                      <a:pt x="30483" y="212477"/>
                    </a:cubicBezTo>
                    <a:cubicBezTo>
                      <a:pt x="76495" y="266973"/>
                      <a:pt x="157991" y="273856"/>
                      <a:pt x="212486" y="227831"/>
                    </a:cubicBezTo>
                    <a:cubicBezTo>
                      <a:pt x="266982" y="181806"/>
                      <a:pt x="273853" y="100323"/>
                      <a:pt x="227841" y="45827"/>
                    </a:cubicBezTo>
                    <a:cubicBezTo>
                      <a:pt x="181816" y="-8668"/>
                      <a:pt x="100333" y="-15539"/>
                      <a:pt x="45837" y="3047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Freeform 3">
                <a:extLst>
                  <a:ext uri="{FF2B5EF4-FFF2-40B4-BE49-F238E27FC236}">
                    <a16:creationId xmlns:a16="http://schemas.microsoft.com/office/drawing/2014/main" xmlns="" id="{924B7386-C070-1A43-B3DF-57D4E50C9F4B}"/>
                  </a:ext>
                </a:extLst>
              </p:cNvPr>
              <p:cNvSpPr/>
              <p:nvPr/>
            </p:nvSpPr>
            <p:spPr>
              <a:xfrm>
                <a:off x="9922748" y="4058973"/>
                <a:ext cx="258351" cy="258350"/>
              </a:xfrm>
              <a:custGeom>
                <a:avLst/>
                <a:gdLst>
                  <a:gd name="connsiteX0" fmla="*/ 194104 w 258351"/>
                  <a:gd name="connsiteY0" fmla="*/ 240827 h 258350"/>
                  <a:gd name="connsiteX1" fmla="*/ 240827 w 258351"/>
                  <a:gd name="connsiteY1" fmla="*/ 64259 h 258350"/>
                  <a:gd name="connsiteX2" fmla="*/ 64247 w 258351"/>
                  <a:gd name="connsiteY2" fmla="*/ 17523 h 258350"/>
                  <a:gd name="connsiteX3" fmla="*/ 17523 w 258351"/>
                  <a:gd name="connsiteY3" fmla="*/ 194104 h 258350"/>
                  <a:gd name="connsiteX4" fmla="*/ 194104 w 258351"/>
                  <a:gd name="connsiteY4" fmla="*/ 240827 h 258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1" h="258350">
                    <a:moveTo>
                      <a:pt x="194104" y="240827"/>
                    </a:moveTo>
                    <a:cubicBezTo>
                      <a:pt x="255763" y="204975"/>
                      <a:pt x="276680" y="125917"/>
                      <a:pt x="240827" y="64259"/>
                    </a:cubicBezTo>
                    <a:cubicBezTo>
                      <a:pt x="204963" y="2588"/>
                      <a:pt x="125918" y="-18329"/>
                      <a:pt x="64247" y="17523"/>
                    </a:cubicBezTo>
                    <a:cubicBezTo>
                      <a:pt x="2588" y="53388"/>
                      <a:pt x="-18329" y="132445"/>
                      <a:pt x="17523" y="194104"/>
                    </a:cubicBezTo>
                    <a:cubicBezTo>
                      <a:pt x="53388" y="255762"/>
                      <a:pt x="132446" y="276679"/>
                      <a:pt x="194104" y="24082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Freeform 3">
                <a:extLst>
                  <a:ext uri="{FF2B5EF4-FFF2-40B4-BE49-F238E27FC236}">
                    <a16:creationId xmlns:a16="http://schemas.microsoft.com/office/drawing/2014/main" xmlns="" id="{12B9A314-634F-184A-81D5-566C6D39FF5B}"/>
                  </a:ext>
                </a:extLst>
              </p:cNvPr>
              <p:cNvSpPr/>
              <p:nvPr/>
            </p:nvSpPr>
            <p:spPr>
              <a:xfrm>
                <a:off x="12018502" y="7671471"/>
                <a:ext cx="258347" cy="258350"/>
              </a:xfrm>
              <a:custGeom>
                <a:avLst/>
                <a:gdLst>
                  <a:gd name="connsiteX0" fmla="*/ 64247 w 258347"/>
                  <a:gd name="connsiteY0" fmla="*/ 17523 h 258350"/>
                  <a:gd name="connsiteX1" fmla="*/ 17523 w 258347"/>
                  <a:gd name="connsiteY1" fmla="*/ 194104 h 258350"/>
                  <a:gd name="connsiteX2" fmla="*/ 194104 w 258347"/>
                  <a:gd name="connsiteY2" fmla="*/ 240827 h 258350"/>
                  <a:gd name="connsiteX3" fmla="*/ 240815 w 258347"/>
                  <a:gd name="connsiteY3" fmla="*/ 64259 h 258350"/>
                  <a:gd name="connsiteX4" fmla="*/ 64247 w 258347"/>
                  <a:gd name="connsiteY4" fmla="*/ 17523 h 258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7" h="258350">
                    <a:moveTo>
                      <a:pt x="64247" y="17523"/>
                    </a:moveTo>
                    <a:cubicBezTo>
                      <a:pt x="2588" y="53388"/>
                      <a:pt x="-18329" y="132445"/>
                      <a:pt x="17523" y="194104"/>
                    </a:cubicBezTo>
                    <a:cubicBezTo>
                      <a:pt x="53388" y="255762"/>
                      <a:pt x="132433" y="276679"/>
                      <a:pt x="194104" y="240827"/>
                    </a:cubicBezTo>
                    <a:cubicBezTo>
                      <a:pt x="255763" y="204975"/>
                      <a:pt x="276680" y="125917"/>
                      <a:pt x="240815" y="64259"/>
                    </a:cubicBezTo>
                    <a:cubicBezTo>
                      <a:pt x="204963" y="2588"/>
                      <a:pt x="125905" y="-18329"/>
                      <a:pt x="64247" y="1752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Freeform 3">
                <a:extLst>
                  <a:ext uri="{FF2B5EF4-FFF2-40B4-BE49-F238E27FC236}">
                    <a16:creationId xmlns:a16="http://schemas.microsoft.com/office/drawing/2014/main" xmlns="" id="{7D4E3AFC-C5B5-6141-93BD-49705E4EFECE}"/>
                  </a:ext>
                </a:extLst>
              </p:cNvPr>
              <p:cNvSpPr/>
              <p:nvPr/>
            </p:nvSpPr>
            <p:spPr>
              <a:xfrm>
                <a:off x="10252303" y="3904444"/>
                <a:ext cx="258380" cy="258375"/>
              </a:xfrm>
              <a:custGeom>
                <a:avLst/>
                <a:gdLst>
                  <a:gd name="connsiteX0" fmla="*/ 173745 w 258380"/>
                  <a:gd name="connsiteY0" fmla="*/ 250416 h 258375"/>
                  <a:gd name="connsiteX1" fmla="*/ 250415 w 258380"/>
                  <a:gd name="connsiteY1" fmla="*/ 84630 h 258375"/>
                  <a:gd name="connsiteX2" fmla="*/ 84642 w 258380"/>
                  <a:gd name="connsiteY2" fmla="*/ 7960 h 258375"/>
                  <a:gd name="connsiteX3" fmla="*/ 7960 w 258380"/>
                  <a:gd name="connsiteY3" fmla="*/ 173733 h 258375"/>
                  <a:gd name="connsiteX4" fmla="*/ 173745 w 258380"/>
                  <a:gd name="connsiteY4" fmla="*/ 250416 h 2583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80" h="258375">
                    <a:moveTo>
                      <a:pt x="173745" y="250416"/>
                    </a:moveTo>
                    <a:cubicBezTo>
                      <a:pt x="240687" y="225816"/>
                      <a:pt x="275028" y="151584"/>
                      <a:pt x="250415" y="84630"/>
                    </a:cubicBezTo>
                    <a:cubicBezTo>
                      <a:pt x="225815" y="17688"/>
                      <a:pt x="151597" y="-16640"/>
                      <a:pt x="84642" y="7960"/>
                    </a:cubicBezTo>
                    <a:cubicBezTo>
                      <a:pt x="17688" y="32560"/>
                      <a:pt x="-16640" y="106779"/>
                      <a:pt x="7960" y="173733"/>
                    </a:cubicBezTo>
                    <a:cubicBezTo>
                      <a:pt x="32572" y="240687"/>
                      <a:pt x="106791" y="275015"/>
                      <a:pt x="173745" y="25041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Freeform 3">
                <a:extLst>
                  <a:ext uri="{FF2B5EF4-FFF2-40B4-BE49-F238E27FC236}">
                    <a16:creationId xmlns:a16="http://schemas.microsoft.com/office/drawing/2014/main" xmlns="" id="{D56EDE6B-0027-2143-BCEE-5D292364300F}"/>
                  </a:ext>
                </a:extLst>
              </p:cNvPr>
              <p:cNvSpPr/>
              <p:nvPr/>
            </p:nvSpPr>
            <p:spPr>
              <a:xfrm>
                <a:off x="11688917" y="7825981"/>
                <a:ext cx="258380" cy="258375"/>
              </a:xfrm>
              <a:custGeom>
                <a:avLst/>
                <a:gdLst>
                  <a:gd name="connsiteX0" fmla="*/ 84635 w 258380"/>
                  <a:gd name="connsiteY0" fmla="*/ 7960 h 258375"/>
                  <a:gd name="connsiteX1" fmla="*/ 7965 w 258380"/>
                  <a:gd name="connsiteY1" fmla="*/ 173746 h 258375"/>
                  <a:gd name="connsiteX2" fmla="*/ 173738 w 258380"/>
                  <a:gd name="connsiteY2" fmla="*/ 250416 h 258375"/>
                  <a:gd name="connsiteX3" fmla="*/ 250421 w 258380"/>
                  <a:gd name="connsiteY3" fmla="*/ 84630 h 258375"/>
                  <a:gd name="connsiteX4" fmla="*/ 84635 w 258380"/>
                  <a:gd name="connsiteY4" fmla="*/ 7960 h 2583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80" h="258375">
                    <a:moveTo>
                      <a:pt x="84635" y="7960"/>
                    </a:moveTo>
                    <a:cubicBezTo>
                      <a:pt x="17693" y="32560"/>
                      <a:pt x="-16648" y="106791"/>
                      <a:pt x="7965" y="173746"/>
                    </a:cubicBezTo>
                    <a:cubicBezTo>
                      <a:pt x="32565" y="240687"/>
                      <a:pt x="106784" y="275015"/>
                      <a:pt x="173738" y="250416"/>
                    </a:cubicBezTo>
                    <a:cubicBezTo>
                      <a:pt x="240692" y="225803"/>
                      <a:pt x="275021" y="151597"/>
                      <a:pt x="250421" y="84630"/>
                    </a:cubicBezTo>
                    <a:cubicBezTo>
                      <a:pt x="225808" y="17688"/>
                      <a:pt x="151589" y="-16640"/>
                      <a:pt x="84635" y="796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Freeform 3">
                <a:extLst>
                  <a:ext uri="{FF2B5EF4-FFF2-40B4-BE49-F238E27FC236}">
                    <a16:creationId xmlns:a16="http://schemas.microsoft.com/office/drawing/2014/main" xmlns="" id="{7F71E121-83C9-E44D-B4A7-6930CAC8986B}"/>
                  </a:ext>
                </a:extLst>
              </p:cNvPr>
              <p:cNvSpPr/>
              <p:nvPr/>
            </p:nvSpPr>
            <p:spPr>
              <a:xfrm>
                <a:off x="10603713" y="3809513"/>
                <a:ext cx="258351" cy="258350"/>
              </a:xfrm>
              <a:custGeom>
                <a:avLst/>
                <a:gdLst>
                  <a:gd name="connsiteX0" fmla="*/ 152002 w 258351"/>
                  <a:gd name="connsiteY0" fmla="*/ 256298 h 258350"/>
                  <a:gd name="connsiteX1" fmla="*/ 256294 w 258351"/>
                  <a:gd name="connsiteY1" fmla="*/ 106349 h 258350"/>
                  <a:gd name="connsiteX2" fmla="*/ 106358 w 258351"/>
                  <a:gd name="connsiteY2" fmla="*/ 2056 h 258350"/>
                  <a:gd name="connsiteX3" fmla="*/ 2053 w 258351"/>
                  <a:gd name="connsiteY3" fmla="*/ 152005 h 258350"/>
                  <a:gd name="connsiteX4" fmla="*/ 152002 w 258351"/>
                  <a:gd name="connsiteY4" fmla="*/ 256298 h 258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1" h="258350">
                    <a:moveTo>
                      <a:pt x="152002" y="256298"/>
                    </a:moveTo>
                    <a:cubicBezTo>
                      <a:pt x="222208" y="243687"/>
                      <a:pt x="268905" y="176554"/>
                      <a:pt x="256294" y="106349"/>
                    </a:cubicBezTo>
                    <a:cubicBezTo>
                      <a:pt x="243696" y="36143"/>
                      <a:pt x="176564" y="-10555"/>
                      <a:pt x="106358" y="2056"/>
                    </a:cubicBezTo>
                    <a:cubicBezTo>
                      <a:pt x="36140" y="14655"/>
                      <a:pt x="-10545" y="81787"/>
                      <a:pt x="2053" y="152005"/>
                    </a:cubicBezTo>
                    <a:cubicBezTo>
                      <a:pt x="14664" y="222198"/>
                      <a:pt x="81796" y="268896"/>
                      <a:pt x="152002" y="25629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Freeform 3">
                <a:extLst>
                  <a:ext uri="{FF2B5EF4-FFF2-40B4-BE49-F238E27FC236}">
                    <a16:creationId xmlns:a16="http://schemas.microsoft.com/office/drawing/2014/main" xmlns="" id="{8066AC37-B3CC-5C4F-8723-4ECDCDD4178F}"/>
                  </a:ext>
                </a:extLst>
              </p:cNvPr>
              <p:cNvSpPr/>
              <p:nvPr/>
            </p:nvSpPr>
            <p:spPr>
              <a:xfrm>
                <a:off x="11337536" y="7920936"/>
                <a:ext cx="258351" cy="258359"/>
              </a:xfrm>
              <a:custGeom>
                <a:avLst/>
                <a:gdLst>
                  <a:gd name="connsiteX0" fmla="*/ 106349 w 258351"/>
                  <a:gd name="connsiteY0" fmla="*/ 2053 h 258359"/>
                  <a:gd name="connsiteX1" fmla="*/ 2056 w 258351"/>
                  <a:gd name="connsiteY1" fmla="*/ 152002 h 258359"/>
                  <a:gd name="connsiteX2" fmla="*/ 151993 w 258351"/>
                  <a:gd name="connsiteY2" fmla="*/ 256307 h 258359"/>
                  <a:gd name="connsiteX3" fmla="*/ 256298 w 258351"/>
                  <a:gd name="connsiteY3" fmla="*/ 106358 h 258359"/>
                  <a:gd name="connsiteX4" fmla="*/ 106349 w 258351"/>
                  <a:gd name="connsiteY4" fmla="*/ 2053 h 25835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1" h="258359">
                    <a:moveTo>
                      <a:pt x="106349" y="2053"/>
                    </a:moveTo>
                    <a:cubicBezTo>
                      <a:pt x="36143" y="14664"/>
                      <a:pt x="-10555" y="81783"/>
                      <a:pt x="2056" y="152002"/>
                    </a:cubicBezTo>
                    <a:cubicBezTo>
                      <a:pt x="14655" y="222207"/>
                      <a:pt x="81787" y="268905"/>
                      <a:pt x="151993" y="256307"/>
                    </a:cubicBezTo>
                    <a:cubicBezTo>
                      <a:pt x="222211" y="243683"/>
                      <a:pt x="268896" y="176563"/>
                      <a:pt x="256298" y="106358"/>
                    </a:cubicBezTo>
                    <a:cubicBezTo>
                      <a:pt x="243687" y="36152"/>
                      <a:pt x="176554" y="-10546"/>
                      <a:pt x="106349" y="205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Freeform 3">
                <a:extLst>
                  <a:ext uri="{FF2B5EF4-FFF2-40B4-BE49-F238E27FC236}">
                    <a16:creationId xmlns:a16="http://schemas.microsoft.com/office/drawing/2014/main" xmlns="" id="{90EEC1DE-2AFB-5841-B41E-9D05C273FDB9}"/>
                  </a:ext>
                </a:extLst>
              </p:cNvPr>
              <p:cNvSpPr/>
              <p:nvPr/>
            </p:nvSpPr>
            <p:spPr>
              <a:xfrm>
                <a:off x="10966284" y="3777051"/>
                <a:ext cx="258307" cy="258307"/>
              </a:xfrm>
              <a:custGeom>
                <a:avLst/>
                <a:gdLst>
                  <a:gd name="connsiteX0" fmla="*/ 129553 w 258307"/>
                  <a:gd name="connsiteY0" fmla="*/ 258306 h 258307"/>
                  <a:gd name="connsiteX1" fmla="*/ 258306 w 258307"/>
                  <a:gd name="connsiteY1" fmla="*/ 128753 h 258307"/>
                  <a:gd name="connsiteX2" fmla="*/ 128753 w 258307"/>
                  <a:gd name="connsiteY2" fmla="*/ 1 h 258307"/>
                  <a:gd name="connsiteX3" fmla="*/ 1 w 258307"/>
                  <a:gd name="connsiteY3" fmla="*/ 129553 h 258307"/>
                  <a:gd name="connsiteX4" fmla="*/ 129553 w 258307"/>
                  <a:gd name="connsiteY4" fmla="*/ 258306 h 2583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7" h="258307">
                    <a:moveTo>
                      <a:pt x="129553" y="258306"/>
                    </a:moveTo>
                    <a:cubicBezTo>
                      <a:pt x="200889" y="258090"/>
                      <a:pt x="258522" y="200089"/>
                      <a:pt x="258306" y="128753"/>
                    </a:cubicBezTo>
                    <a:cubicBezTo>
                      <a:pt x="258090" y="57417"/>
                      <a:pt x="200076" y="-215"/>
                      <a:pt x="128753" y="1"/>
                    </a:cubicBezTo>
                    <a:cubicBezTo>
                      <a:pt x="57417" y="229"/>
                      <a:pt x="-215" y="58230"/>
                      <a:pt x="1" y="129553"/>
                    </a:cubicBezTo>
                    <a:cubicBezTo>
                      <a:pt x="217" y="200889"/>
                      <a:pt x="58230" y="258535"/>
                      <a:pt x="129553" y="25830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Freeform 3">
                <a:extLst>
                  <a:ext uri="{FF2B5EF4-FFF2-40B4-BE49-F238E27FC236}">
                    <a16:creationId xmlns:a16="http://schemas.microsoft.com/office/drawing/2014/main" xmlns="" id="{D22013E6-34C8-D74D-816A-28FEBCBD8ECE}"/>
                  </a:ext>
                </a:extLst>
              </p:cNvPr>
              <p:cNvSpPr/>
              <p:nvPr/>
            </p:nvSpPr>
            <p:spPr>
              <a:xfrm>
                <a:off x="10975009" y="7953437"/>
                <a:ext cx="258307" cy="258319"/>
              </a:xfrm>
              <a:custGeom>
                <a:avLst/>
                <a:gdLst>
                  <a:gd name="connsiteX0" fmla="*/ 128753 w 258307"/>
                  <a:gd name="connsiteY0" fmla="*/ 1 h 258319"/>
                  <a:gd name="connsiteX1" fmla="*/ 1 w 258307"/>
                  <a:gd name="connsiteY1" fmla="*/ 129553 h 258319"/>
                  <a:gd name="connsiteX2" fmla="*/ 129553 w 258307"/>
                  <a:gd name="connsiteY2" fmla="*/ 258319 h 258319"/>
                  <a:gd name="connsiteX3" fmla="*/ 258306 w 258307"/>
                  <a:gd name="connsiteY3" fmla="*/ 128766 h 258319"/>
                  <a:gd name="connsiteX4" fmla="*/ 128753 w 258307"/>
                  <a:gd name="connsiteY4" fmla="*/ 1 h 2583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7" h="258319">
                    <a:moveTo>
                      <a:pt x="128753" y="1"/>
                    </a:moveTo>
                    <a:cubicBezTo>
                      <a:pt x="57417" y="229"/>
                      <a:pt x="-228" y="58230"/>
                      <a:pt x="1" y="129553"/>
                    </a:cubicBezTo>
                    <a:cubicBezTo>
                      <a:pt x="217" y="200889"/>
                      <a:pt x="58230" y="258522"/>
                      <a:pt x="129553" y="258319"/>
                    </a:cubicBezTo>
                    <a:cubicBezTo>
                      <a:pt x="200889" y="258090"/>
                      <a:pt x="258522" y="200089"/>
                      <a:pt x="258306" y="128766"/>
                    </a:cubicBezTo>
                    <a:cubicBezTo>
                      <a:pt x="258090" y="57417"/>
                      <a:pt x="200076" y="-215"/>
                      <a:pt x="128753" y="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Freeform 3">
                <a:extLst>
                  <a:ext uri="{FF2B5EF4-FFF2-40B4-BE49-F238E27FC236}">
                    <a16:creationId xmlns:a16="http://schemas.microsoft.com/office/drawing/2014/main" xmlns="" id="{CB946116-580A-E44C-9A79-A595EDA87B11}"/>
                  </a:ext>
                </a:extLst>
              </p:cNvPr>
              <p:cNvSpPr/>
              <p:nvPr/>
            </p:nvSpPr>
            <p:spPr>
              <a:xfrm>
                <a:off x="11328937" y="3807996"/>
                <a:ext cx="258348" cy="258352"/>
              </a:xfrm>
              <a:custGeom>
                <a:avLst/>
                <a:gdLst>
                  <a:gd name="connsiteX0" fmla="*/ 107146 w 258348"/>
                  <a:gd name="connsiteY0" fmla="*/ 256438 h 258352"/>
                  <a:gd name="connsiteX1" fmla="*/ 256434 w 258348"/>
                  <a:gd name="connsiteY1" fmla="*/ 151206 h 258352"/>
                  <a:gd name="connsiteX2" fmla="*/ 151215 w 258348"/>
                  <a:gd name="connsiteY2" fmla="*/ 1917 h 258352"/>
                  <a:gd name="connsiteX3" fmla="*/ 1914 w 258348"/>
                  <a:gd name="connsiteY3" fmla="*/ 107149 h 258352"/>
                  <a:gd name="connsiteX4" fmla="*/ 107146 w 258348"/>
                  <a:gd name="connsiteY4" fmla="*/ 256438 h 258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8" h="258352">
                    <a:moveTo>
                      <a:pt x="107146" y="256438"/>
                    </a:moveTo>
                    <a:cubicBezTo>
                      <a:pt x="177428" y="268605"/>
                      <a:pt x="244268" y="221500"/>
                      <a:pt x="256434" y="151206"/>
                    </a:cubicBezTo>
                    <a:cubicBezTo>
                      <a:pt x="268601" y="80924"/>
                      <a:pt x="221497" y="14084"/>
                      <a:pt x="151215" y="1917"/>
                    </a:cubicBezTo>
                    <a:cubicBezTo>
                      <a:pt x="80920" y="-10262"/>
                      <a:pt x="14080" y="36855"/>
                      <a:pt x="1914" y="107149"/>
                    </a:cubicBezTo>
                    <a:cubicBezTo>
                      <a:pt x="-10253" y="177431"/>
                      <a:pt x="36864" y="244271"/>
                      <a:pt x="107146" y="25643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Freeform 3">
                <a:extLst>
                  <a:ext uri="{FF2B5EF4-FFF2-40B4-BE49-F238E27FC236}">
                    <a16:creationId xmlns:a16="http://schemas.microsoft.com/office/drawing/2014/main" xmlns="" id="{CEF8C085-BD16-3440-9404-640613761EA1}"/>
                  </a:ext>
                </a:extLst>
              </p:cNvPr>
              <p:cNvSpPr/>
              <p:nvPr/>
            </p:nvSpPr>
            <p:spPr>
              <a:xfrm>
                <a:off x="10612314" y="7922452"/>
                <a:ext cx="258348" cy="258348"/>
              </a:xfrm>
              <a:custGeom>
                <a:avLst/>
                <a:gdLst>
                  <a:gd name="connsiteX0" fmla="*/ 151203 w 258348"/>
                  <a:gd name="connsiteY0" fmla="*/ 1914 h 258348"/>
                  <a:gd name="connsiteX1" fmla="*/ 1914 w 258348"/>
                  <a:gd name="connsiteY1" fmla="*/ 107146 h 258348"/>
                  <a:gd name="connsiteX2" fmla="*/ 107134 w 258348"/>
                  <a:gd name="connsiteY2" fmla="*/ 256434 h 258348"/>
                  <a:gd name="connsiteX3" fmla="*/ 256435 w 258348"/>
                  <a:gd name="connsiteY3" fmla="*/ 151215 h 258348"/>
                  <a:gd name="connsiteX4" fmla="*/ 151203 w 258348"/>
                  <a:gd name="connsiteY4" fmla="*/ 1914 h 2583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8" h="258348">
                    <a:moveTo>
                      <a:pt x="151203" y="1914"/>
                    </a:moveTo>
                    <a:cubicBezTo>
                      <a:pt x="80921" y="-10253"/>
                      <a:pt x="14081" y="36864"/>
                      <a:pt x="1914" y="107146"/>
                    </a:cubicBezTo>
                    <a:cubicBezTo>
                      <a:pt x="-10253" y="177428"/>
                      <a:pt x="36852" y="244268"/>
                      <a:pt x="107134" y="256434"/>
                    </a:cubicBezTo>
                    <a:cubicBezTo>
                      <a:pt x="177428" y="268601"/>
                      <a:pt x="244268" y="221497"/>
                      <a:pt x="256435" y="151215"/>
                    </a:cubicBezTo>
                    <a:cubicBezTo>
                      <a:pt x="268601" y="80920"/>
                      <a:pt x="221484" y="14080"/>
                      <a:pt x="151203" y="191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Group 13">
            <a:extLst>
              <a:ext uri="{FF2B5EF4-FFF2-40B4-BE49-F238E27FC236}">
                <a16:creationId xmlns:a16="http://schemas.microsoft.com/office/drawing/2014/main" xmlns="" id="{A9519296-021E-8842-9C9C-5837C8EA6536}"/>
              </a:ext>
            </a:extLst>
          </p:cNvPr>
          <p:cNvGrpSpPr/>
          <p:nvPr/>
        </p:nvGrpSpPr>
        <p:grpSpPr>
          <a:xfrm>
            <a:off x="4299474" y="2915951"/>
            <a:ext cx="1623469" cy="2246420"/>
            <a:chOff x="3757512" y="3040983"/>
            <a:chExt cx="1623469" cy="2246420"/>
          </a:xfrm>
        </p:grpSpPr>
        <p:sp>
          <p:nvSpPr>
            <p:cNvPr id="567" name="TextBox 566">
              <a:extLst>
                <a:ext uri="{FF2B5EF4-FFF2-40B4-BE49-F238E27FC236}">
                  <a16:creationId xmlns:a16="http://schemas.microsoft.com/office/drawing/2014/main" xmlns="" id="{988025D0-57BA-EC41-B171-4F1151E78C83}"/>
                </a:ext>
              </a:extLst>
            </p:cNvPr>
            <p:cNvSpPr txBox="1"/>
            <p:nvPr/>
          </p:nvSpPr>
          <p:spPr>
            <a:xfrm>
              <a:off x="3757512" y="4622606"/>
              <a:ext cx="1623469" cy="664797"/>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1600" b="1" kern="0" dirty="0">
                  <a:ea typeface="Arial Unicode MS" pitchFamily="34" charset="-128"/>
                  <a:cs typeface="Arial Unicode MS" pitchFamily="34" charset="-128"/>
                </a:rPr>
                <a:t>TAP Accounts nominated by each region</a:t>
              </a:r>
            </a:p>
          </p:txBody>
        </p:sp>
        <p:grpSp>
          <p:nvGrpSpPr>
            <p:cNvPr id="680" name="Group 679">
              <a:extLst>
                <a:ext uri="{FF2B5EF4-FFF2-40B4-BE49-F238E27FC236}">
                  <a16:creationId xmlns:a16="http://schemas.microsoft.com/office/drawing/2014/main" xmlns="" id="{AC581AA1-158A-1C48-872B-30439FA50837}"/>
                </a:ext>
              </a:extLst>
            </p:cNvPr>
            <p:cNvGrpSpPr/>
            <p:nvPr/>
          </p:nvGrpSpPr>
          <p:grpSpPr>
            <a:xfrm>
              <a:off x="3844703" y="3040983"/>
              <a:ext cx="1449087" cy="1449089"/>
              <a:chOff x="15410915" y="4603210"/>
              <a:chExt cx="2782368" cy="2782373"/>
            </a:xfrm>
            <a:solidFill>
              <a:srgbClr val="FA9100"/>
            </a:solidFill>
          </p:grpSpPr>
          <p:sp>
            <p:nvSpPr>
              <p:cNvPr id="681" name="Freeform 3">
                <a:extLst>
                  <a:ext uri="{FF2B5EF4-FFF2-40B4-BE49-F238E27FC236}">
                    <a16:creationId xmlns:a16="http://schemas.microsoft.com/office/drawing/2014/main" xmlns="" id="{91C98F8B-D0E1-2849-90CD-3D587B0B2A98}"/>
                  </a:ext>
                </a:extLst>
              </p:cNvPr>
              <p:cNvSpPr/>
              <p:nvPr/>
            </p:nvSpPr>
            <p:spPr>
              <a:xfrm>
                <a:off x="16230234" y="6589619"/>
                <a:ext cx="258347" cy="258347"/>
              </a:xfrm>
              <a:custGeom>
                <a:avLst/>
                <a:gdLst>
                  <a:gd name="connsiteX0" fmla="*/ 61832 w 258347"/>
                  <a:gd name="connsiteY0" fmla="*/ 239378 h 258347"/>
                  <a:gd name="connsiteX1" fmla="*/ 239378 w 258347"/>
                  <a:gd name="connsiteY1" fmla="*/ 196515 h 258347"/>
                  <a:gd name="connsiteX2" fmla="*/ 196515 w 258347"/>
                  <a:gd name="connsiteY2" fmla="*/ 18969 h 258347"/>
                  <a:gd name="connsiteX3" fmla="*/ 18969 w 258347"/>
                  <a:gd name="connsiteY3" fmla="*/ 61832 h 258347"/>
                  <a:gd name="connsiteX4" fmla="*/ 61832 w 258347"/>
                  <a:gd name="connsiteY4" fmla="*/ 239378 h 258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7" h="258347">
                    <a:moveTo>
                      <a:pt x="61832" y="239378"/>
                    </a:moveTo>
                    <a:cubicBezTo>
                      <a:pt x="122690" y="276576"/>
                      <a:pt x="202192" y="257387"/>
                      <a:pt x="239378" y="196515"/>
                    </a:cubicBezTo>
                    <a:cubicBezTo>
                      <a:pt x="276576" y="135657"/>
                      <a:pt x="257387" y="56168"/>
                      <a:pt x="196515" y="18969"/>
                    </a:cubicBezTo>
                    <a:cubicBezTo>
                      <a:pt x="135657" y="-18229"/>
                      <a:pt x="56168" y="961"/>
                      <a:pt x="18969" y="61832"/>
                    </a:cubicBezTo>
                    <a:cubicBezTo>
                      <a:pt x="-18229" y="122690"/>
                      <a:pt x="961" y="202180"/>
                      <a:pt x="61832" y="23937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Freeform 3">
                <a:extLst>
                  <a:ext uri="{FF2B5EF4-FFF2-40B4-BE49-F238E27FC236}">
                    <a16:creationId xmlns:a16="http://schemas.microsoft.com/office/drawing/2014/main" xmlns="" id="{A8DB4B06-DAEB-1E4F-A89C-9BAA5839CE4C}"/>
                  </a:ext>
                </a:extLst>
              </p:cNvPr>
              <p:cNvSpPr/>
              <p:nvPr/>
            </p:nvSpPr>
            <p:spPr>
              <a:xfrm>
                <a:off x="17115619" y="5140834"/>
                <a:ext cx="258347" cy="258347"/>
              </a:xfrm>
              <a:custGeom>
                <a:avLst/>
                <a:gdLst>
                  <a:gd name="connsiteX0" fmla="*/ 196515 w 258347"/>
                  <a:gd name="connsiteY0" fmla="*/ 18969 h 258347"/>
                  <a:gd name="connsiteX1" fmla="*/ 18969 w 258347"/>
                  <a:gd name="connsiteY1" fmla="*/ 61832 h 258347"/>
                  <a:gd name="connsiteX2" fmla="*/ 61832 w 258347"/>
                  <a:gd name="connsiteY2" fmla="*/ 239378 h 258347"/>
                  <a:gd name="connsiteX3" fmla="*/ 239378 w 258347"/>
                  <a:gd name="connsiteY3" fmla="*/ 196515 h 258347"/>
                  <a:gd name="connsiteX4" fmla="*/ 196515 w 258347"/>
                  <a:gd name="connsiteY4" fmla="*/ 18969 h 258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7" h="258347">
                    <a:moveTo>
                      <a:pt x="196515" y="18969"/>
                    </a:moveTo>
                    <a:cubicBezTo>
                      <a:pt x="135657" y="-18229"/>
                      <a:pt x="56155" y="961"/>
                      <a:pt x="18969" y="61832"/>
                    </a:cubicBezTo>
                    <a:cubicBezTo>
                      <a:pt x="-18229" y="122690"/>
                      <a:pt x="961" y="202180"/>
                      <a:pt x="61832" y="239378"/>
                    </a:cubicBezTo>
                    <a:cubicBezTo>
                      <a:pt x="122690" y="276576"/>
                      <a:pt x="202180" y="257387"/>
                      <a:pt x="239378" y="196515"/>
                    </a:cubicBezTo>
                    <a:cubicBezTo>
                      <a:pt x="276576" y="135657"/>
                      <a:pt x="257387" y="56168"/>
                      <a:pt x="196515" y="1896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Freeform 3">
                <a:extLst>
                  <a:ext uri="{FF2B5EF4-FFF2-40B4-BE49-F238E27FC236}">
                    <a16:creationId xmlns:a16="http://schemas.microsoft.com/office/drawing/2014/main" xmlns="" id="{CBFEC2EC-F525-074A-AFD0-3E359763F415}"/>
                  </a:ext>
                </a:extLst>
              </p:cNvPr>
              <p:cNvSpPr/>
              <p:nvPr/>
            </p:nvSpPr>
            <p:spPr>
              <a:xfrm>
                <a:off x="15927345" y="6271217"/>
                <a:ext cx="258355" cy="258364"/>
              </a:xfrm>
              <a:custGeom>
                <a:avLst/>
                <a:gdLst>
                  <a:gd name="connsiteX0" fmla="*/ 190940 w 258355"/>
                  <a:gd name="connsiteY0" fmla="*/ 242612 h 258364"/>
                  <a:gd name="connsiteX1" fmla="*/ 242604 w 258355"/>
                  <a:gd name="connsiteY1" fmla="*/ 67415 h 258364"/>
                  <a:gd name="connsiteX2" fmla="*/ 67407 w 258355"/>
                  <a:gd name="connsiteY2" fmla="*/ 15752 h 258364"/>
                  <a:gd name="connsiteX3" fmla="*/ 15744 w 258355"/>
                  <a:gd name="connsiteY3" fmla="*/ 190948 h 258364"/>
                  <a:gd name="connsiteX4" fmla="*/ 190940 w 258355"/>
                  <a:gd name="connsiteY4" fmla="*/ 242612 h 258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5" h="258364">
                    <a:moveTo>
                      <a:pt x="190940" y="242612"/>
                    </a:moveTo>
                    <a:cubicBezTo>
                      <a:pt x="253589" y="208500"/>
                      <a:pt x="276716" y="130064"/>
                      <a:pt x="242604" y="67415"/>
                    </a:cubicBezTo>
                    <a:cubicBezTo>
                      <a:pt x="208491" y="4766"/>
                      <a:pt x="130056" y="-18360"/>
                      <a:pt x="67407" y="15752"/>
                    </a:cubicBezTo>
                    <a:cubicBezTo>
                      <a:pt x="4771" y="49864"/>
                      <a:pt x="-18356" y="128312"/>
                      <a:pt x="15744" y="190948"/>
                    </a:cubicBezTo>
                    <a:cubicBezTo>
                      <a:pt x="49868" y="253597"/>
                      <a:pt x="128291" y="276724"/>
                      <a:pt x="190940" y="24261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Freeform 3">
                <a:extLst>
                  <a:ext uri="{FF2B5EF4-FFF2-40B4-BE49-F238E27FC236}">
                    <a16:creationId xmlns:a16="http://schemas.microsoft.com/office/drawing/2014/main" xmlns="" id="{246C9815-FAC3-0949-A0ED-4001D062219B}"/>
                  </a:ext>
                </a:extLst>
              </p:cNvPr>
              <p:cNvSpPr/>
              <p:nvPr/>
            </p:nvSpPr>
            <p:spPr>
              <a:xfrm>
                <a:off x="17418501" y="5459220"/>
                <a:ext cx="258355" cy="258364"/>
              </a:xfrm>
              <a:custGeom>
                <a:avLst/>
                <a:gdLst>
                  <a:gd name="connsiteX0" fmla="*/ 67415 w 258355"/>
                  <a:gd name="connsiteY0" fmla="*/ 15752 h 258364"/>
                  <a:gd name="connsiteX1" fmla="*/ 15752 w 258355"/>
                  <a:gd name="connsiteY1" fmla="*/ 190948 h 258364"/>
                  <a:gd name="connsiteX2" fmla="*/ 190948 w 258355"/>
                  <a:gd name="connsiteY2" fmla="*/ 242612 h 258364"/>
                  <a:gd name="connsiteX3" fmla="*/ 242612 w 258355"/>
                  <a:gd name="connsiteY3" fmla="*/ 67415 h 258364"/>
                  <a:gd name="connsiteX4" fmla="*/ 67415 w 258355"/>
                  <a:gd name="connsiteY4" fmla="*/ 15752 h 258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5" h="258364">
                    <a:moveTo>
                      <a:pt x="67415" y="15752"/>
                    </a:moveTo>
                    <a:cubicBezTo>
                      <a:pt x="4766" y="49864"/>
                      <a:pt x="-18360" y="128299"/>
                      <a:pt x="15752" y="190948"/>
                    </a:cubicBezTo>
                    <a:cubicBezTo>
                      <a:pt x="49864" y="253597"/>
                      <a:pt x="128299" y="276724"/>
                      <a:pt x="190948" y="242612"/>
                    </a:cubicBezTo>
                    <a:cubicBezTo>
                      <a:pt x="253585" y="208500"/>
                      <a:pt x="276711" y="130052"/>
                      <a:pt x="242612" y="67415"/>
                    </a:cubicBezTo>
                    <a:cubicBezTo>
                      <a:pt x="208487" y="4766"/>
                      <a:pt x="130064" y="-18360"/>
                      <a:pt x="67415" y="157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Freeform 3">
                <a:extLst>
                  <a:ext uri="{FF2B5EF4-FFF2-40B4-BE49-F238E27FC236}">
                    <a16:creationId xmlns:a16="http://schemas.microsoft.com/office/drawing/2014/main" xmlns="" id="{FD40483E-2D2E-E046-B793-F5A6B576575A}"/>
                  </a:ext>
                </a:extLst>
              </p:cNvPr>
              <p:cNvSpPr/>
              <p:nvPr/>
            </p:nvSpPr>
            <p:spPr>
              <a:xfrm>
                <a:off x="15824258" y="5844065"/>
                <a:ext cx="258312" cy="258312"/>
              </a:xfrm>
              <a:custGeom>
                <a:avLst/>
                <a:gdLst>
                  <a:gd name="connsiteX0" fmla="*/ 258271 w 258312"/>
                  <a:gd name="connsiteY0" fmla="*/ 132376 h 258312"/>
                  <a:gd name="connsiteX1" fmla="*/ 132376 w 258312"/>
                  <a:gd name="connsiteY1" fmla="*/ 42 h 258312"/>
                  <a:gd name="connsiteX2" fmla="*/ 42 w 258312"/>
                  <a:gd name="connsiteY2" fmla="*/ 125924 h 258312"/>
                  <a:gd name="connsiteX3" fmla="*/ 125924 w 258312"/>
                  <a:gd name="connsiteY3" fmla="*/ 258271 h 258312"/>
                  <a:gd name="connsiteX4" fmla="*/ 258271 w 258312"/>
                  <a:gd name="connsiteY4" fmla="*/ 132376 h 2583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2" h="258312">
                    <a:moveTo>
                      <a:pt x="258271" y="132376"/>
                    </a:moveTo>
                    <a:cubicBezTo>
                      <a:pt x="260049" y="61065"/>
                      <a:pt x="203686" y="1820"/>
                      <a:pt x="132376" y="42"/>
                    </a:cubicBezTo>
                    <a:cubicBezTo>
                      <a:pt x="61078" y="-1749"/>
                      <a:pt x="1820" y="54613"/>
                      <a:pt x="42" y="125924"/>
                    </a:cubicBezTo>
                    <a:cubicBezTo>
                      <a:pt x="-1749" y="197234"/>
                      <a:pt x="54626" y="256480"/>
                      <a:pt x="125924" y="258271"/>
                    </a:cubicBezTo>
                    <a:cubicBezTo>
                      <a:pt x="197234" y="260049"/>
                      <a:pt x="256480" y="203686"/>
                      <a:pt x="258271" y="13237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Freeform 3">
                <a:extLst>
                  <a:ext uri="{FF2B5EF4-FFF2-40B4-BE49-F238E27FC236}">
                    <a16:creationId xmlns:a16="http://schemas.microsoft.com/office/drawing/2014/main" xmlns="" id="{EA857373-4E96-FD46-AA51-D9F71153AE02}"/>
                  </a:ext>
                </a:extLst>
              </p:cNvPr>
              <p:cNvSpPr/>
              <p:nvPr/>
            </p:nvSpPr>
            <p:spPr>
              <a:xfrm>
                <a:off x="17521631" y="5886433"/>
                <a:ext cx="258312" cy="258312"/>
              </a:xfrm>
              <a:custGeom>
                <a:avLst/>
                <a:gdLst>
                  <a:gd name="connsiteX0" fmla="*/ 258270 w 258312"/>
                  <a:gd name="connsiteY0" fmla="*/ 132376 h 258312"/>
                  <a:gd name="connsiteX1" fmla="*/ 132388 w 258312"/>
                  <a:gd name="connsiteY1" fmla="*/ 42 h 258312"/>
                  <a:gd name="connsiteX2" fmla="*/ 41 w 258312"/>
                  <a:gd name="connsiteY2" fmla="*/ 125924 h 258312"/>
                  <a:gd name="connsiteX3" fmla="*/ 125936 w 258312"/>
                  <a:gd name="connsiteY3" fmla="*/ 258271 h 258312"/>
                  <a:gd name="connsiteX4" fmla="*/ 258270 w 258312"/>
                  <a:gd name="connsiteY4" fmla="*/ 132376 h 2583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12" h="258312">
                    <a:moveTo>
                      <a:pt x="258270" y="132376"/>
                    </a:moveTo>
                    <a:cubicBezTo>
                      <a:pt x="260061" y="61065"/>
                      <a:pt x="203685" y="1820"/>
                      <a:pt x="132388" y="42"/>
                    </a:cubicBezTo>
                    <a:cubicBezTo>
                      <a:pt x="61077" y="-1749"/>
                      <a:pt x="1832" y="54613"/>
                      <a:pt x="41" y="125924"/>
                    </a:cubicBezTo>
                    <a:cubicBezTo>
                      <a:pt x="-1737" y="197234"/>
                      <a:pt x="54626" y="256480"/>
                      <a:pt x="125936" y="258271"/>
                    </a:cubicBezTo>
                    <a:cubicBezTo>
                      <a:pt x="197234" y="260049"/>
                      <a:pt x="256492" y="203686"/>
                      <a:pt x="258270" y="13237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Freeform 3">
                <a:extLst>
                  <a:ext uri="{FF2B5EF4-FFF2-40B4-BE49-F238E27FC236}">
                    <a16:creationId xmlns:a16="http://schemas.microsoft.com/office/drawing/2014/main" xmlns="" id="{4B82CB3E-DFB9-6444-A0FE-9FBE27C48E68}"/>
                  </a:ext>
                </a:extLst>
              </p:cNvPr>
              <p:cNvSpPr/>
              <p:nvPr/>
            </p:nvSpPr>
            <p:spPr>
              <a:xfrm>
                <a:off x="15948534" y="5422534"/>
                <a:ext cx="258347" cy="258347"/>
              </a:xfrm>
              <a:custGeom>
                <a:avLst/>
                <a:gdLst>
                  <a:gd name="connsiteX0" fmla="*/ 196515 w 258347"/>
                  <a:gd name="connsiteY0" fmla="*/ 18969 h 258347"/>
                  <a:gd name="connsiteX1" fmla="*/ 18969 w 258347"/>
                  <a:gd name="connsiteY1" fmla="*/ 61832 h 258347"/>
                  <a:gd name="connsiteX2" fmla="*/ 61832 w 258347"/>
                  <a:gd name="connsiteY2" fmla="*/ 239378 h 258347"/>
                  <a:gd name="connsiteX3" fmla="*/ 239378 w 258347"/>
                  <a:gd name="connsiteY3" fmla="*/ 196515 h 258347"/>
                  <a:gd name="connsiteX4" fmla="*/ 196515 w 258347"/>
                  <a:gd name="connsiteY4" fmla="*/ 18969 h 258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7" h="258347">
                    <a:moveTo>
                      <a:pt x="196515" y="18969"/>
                    </a:moveTo>
                    <a:cubicBezTo>
                      <a:pt x="135657" y="-18229"/>
                      <a:pt x="56155" y="961"/>
                      <a:pt x="18969" y="61832"/>
                    </a:cubicBezTo>
                    <a:cubicBezTo>
                      <a:pt x="-18229" y="122690"/>
                      <a:pt x="961" y="202180"/>
                      <a:pt x="61832" y="239378"/>
                    </a:cubicBezTo>
                    <a:cubicBezTo>
                      <a:pt x="122690" y="276576"/>
                      <a:pt x="202180" y="257387"/>
                      <a:pt x="239378" y="196515"/>
                    </a:cubicBezTo>
                    <a:cubicBezTo>
                      <a:pt x="276576" y="135657"/>
                      <a:pt x="257387" y="56168"/>
                      <a:pt x="196515" y="1896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Freeform 3">
                <a:extLst>
                  <a:ext uri="{FF2B5EF4-FFF2-40B4-BE49-F238E27FC236}">
                    <a16:creationId xmlns:a16="http://schemas.microsoft.com/office/drawing/2014/main" xmlns="" id="{0BC6FC7B-9415-1D4C-8198-3F1F69C2204F}"/>
                  </a:ext>
                </a:extLst>
              </p:cNvPr>
              <p:cNvSpPr/>
              <p:nvPr/>
            </p:nvSpPr>
            <p:spPr>
              <a:xfrm>
                <a:off x="17397319" y="6307919"/>
                <a:ext cx="258347" cy="258347"/>
              </a:xfrm>
              <a:custGeom>
                <a:avLst/>
                <a:gdLst>
                  <a:gd name="connsiteX0" fmla="*/ 61832 w 258347"/>
                  <a:gd name="connsiteY0" fmla="*/ 239378 h 258347"/>
                  <a:gd name="connsiteX1" fmla="*/ 239378 w 258347"/>
                  <a:gd name="connsiteY1" fmla="*/ 196515 h 258347"/>
                  <a:gd name="connsiteX2" fmla="*/ 196515 w 258347"/>
                  <a:gd name="connsiteY2" fmla="*/ 18969 h 258347"/>
                  <a:gd name="connsiteX3" fmla="*/ 18969 w 258347"/>
                  <a:gd name="connsiteY3" fmla="*/ 61832 h 258347"/>
                  <a:gd name="connsiteX4" fmla="*/ 61832 w 258347"/>
                  <a:gd name="connsiteY4" fmla="*/ 239378 h 258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7" h="258347">
                    <a:moveTo>
                      <a:pt x="61832" y="239378"/>
                    </a:moveTo>
                    <a:cubicBezTo>
                      <a:pt x="122690" y="276576"/>
                      <a:pt x="202192" y="257387"/>
                      <a:pt x="239378" y="196515"/>
                    </a:cubicBezTo>
                    <a:cubicBezTo>
                      <a:pt x="276576" y="135657"/>
                      <a:pt x="257387" y="56168"/>
                      <a:pt x="196515" y="18969"/>
                    </a:cubicBezTo>
                    <a:cubicBezTo>
                      <a:pt x="135657" y="-18229"/>
                      <a:pt x="56168" y="961"/>
                      <a:pt x="18969" y="61832"/>
                    </a:cubicBezTo>
                    <a:cubicBezTo>
                      <a:pt x="-18229" y="122690"/>
                      <a:pt x="961" y="202180"/>
                      <a:pt x="61832" y="23937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Freeform 3">
                <a:extLst>
                  <a:ext uri="{FF2B5EF4-FFF2-40B4-BE49-F238E27FC236}">
                    <a16:creationId xmlns:a16="http://schemas.microsoft.com/office/drawing/2014/main" xmlns="" id="{7145B4F9-4F3C-0C44-A08C-3BF2A9E2562C}"/>
                  </a:ext>
                </a:extLst>
              </p:cNvPr>
              <p:cNvSpPr/>
              <p:nvPr/>
            </p:nvSpPr>
            <p:spPr>
              <a:xfrm>
                <a:off x="16266920" y="5119642"/>
                <a:ext cx="258357" cy="258351"/>
              </a:xfrm>
              <a:custGeom>
                <a:avLst/>
                <a:gdLst>
                  <a:gd name="connsiteX0" fmla="*/ 15758 w 258357"/>
                  <a:gd name="connsiteY0" fmla="*/ 190948 h 258351"/>
                  <a:gd name="connsiteX1" fmla="*/ 190942 w 258357"/>
                  <a:gd name="connsiteY1" fmla="*/ 242599 h 258351"/>
                  <a:gd name="connsiteX2" fmla="*/ 242605 w 258357"/>
                  <a:gd name="connsiteY2" fmla="*/ 67415 h 258351"/>
                  <a:gd name="connsiteX3" fmla="*/ 67409 w 258357"/>
                  <a:gd name="connsiteY3" fmla="*/ 15752 h 258351"/>
                  <a:gd name="connsiteX4" fmla="*/ 15758 w 258357"/>
                  <a:gd name="connsiteY4" fmla="*/ 190948 h 258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7" h="258351">
                    <a:moveTo>
                      <a:pt x="15758" y="190948"/>
                    </a:moveTo>
                    <a:cubicBezTo>
                      <a:pt x="49870" y="253585"/>
                      <a:pt x="128292" y="276711"/>
                      <a:pt x="190942" y="242599"/>
                    </a:cubicBezTo>
                    <a:cubicBezTo>
                      <a:pt x="253591" y="208487"/>
                      <a:pt x="276717" y="130064"/>
                      <a:pt x="242605" y="67415"/>
                    </a:cubicBezTo>
                    <a:cubicBezTo>
                      <a:pt x="208493" y="4766"/>
                      <a:pt x="130058" y="-18360"/>
                      <a:pt x="67409" y="15752"/>
                    </a:cubicBezTo>
                    <a:cubicBezTo>
                      <a:pt x="4772" y="49864"/>
                      <a:pt x="-18367" y="128299"/>
                      <a:pt x="15758" y="19094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Freeform 3">
                <a:extLst>
                  <a:ext uri="{FF2B5EF4-FFF2-40B4-BE49-F238E27FC236}">
                    <a16:creationId xmlns:a16="http://schemas.microsoft.com/office/drawing/2014/main" xmlns="" id="{807246F5-E474-924D-B0DE-902BC81370C5}"/>
                  </a:ext>
                </a:extLst>
              </p:cNvPr>
              <p:cNvSpPr/>
              <p:nvPr/>
            </p:nvSpPr>
            <p:spPr>
              <a:xfrm>
                <a:off x="17078923" y="6610807"/>
                <a:ext cx="258357" cy="258351"/>
              </a:xfrm>
              <a:custGeom>
                <a:avLst/>
                <a:gdLst>
                  <a:gd name="connsiteX0" fmla="*/ 242599 w 258357"/>
                  <a:gd name="connsiteY0" fmla="*/ 67403 h 258351"/>
                  <a:gd name="connsiteX1" fmla="*/ 67415 w 258357"/>
                  <a:gd name="connsiteY1" fmla="*/ 15752 h 258351"/>
                  <a:gd name="connsiteX2" fmla="*/ 15752 w 258357"/>
                  <a:gd name="connsiteY2" fmla="*/ 190936 h 258351"/>
                  <a:gd name="connsiteX3" fmla="*/ 190948 w 258357"/>
                  <a:gd name="connsiteY3" fmla="*/ 242600 h 258351"/>
                  <a:gd name="connsiteX4" fmla="*/ 242599 w 258357"/>
                  <a:gd name="connsiteY4" fmla="*/ 67403 h 258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7" h="258351">
                    <a:moveTo>
                      <a:pt x="242599" y="67403"/>
                    </a:moveTo>
                    <a:cubicBezTo>
                      <a:pt x="208487" y="4767"/>
                      <a:pt x="130052" y="-18360"/>
                      <a:pt x="67415" y="15752"/>
                    </a:cubicBezTo>
                    <a:cubicBezTo>
                      <a:pt x="4766" y="49864"/>
                      <a:pt x="-18360" y="128287"/>
                      <a:pt x="15752" y="190936"/>
                    </a:cubicBezTo>
                    <a:cubicBezTo>
                      <a:pt x="49864" y="253585"/>
                      <a:pt x="128299" y="276712"/>
                      <a:pt x="190948" y="242600"/>
                    </a:cubicBezTo>
                    <a:cubicBezTo>
                      <a:pt x="253585" y="208487"/>
                      <a:pt x="276724" y="130052"/>
                      <a:pt x="242599" y="6740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Freeform 3">
                <a:extLst>
                  <a:ext uri="{FF2B5EF4-FFF2-40B4-BE49-F238E27FC236}">
                    <a16:creationId xmlns:a16="http://schemas.microsoft.com/office/drawing/2014/main" xmlns="" id="{1BE574AE-7B73-6147-9197-25A1AF31E468}"/>
                  </a:ext>
                </a:extLst>
              </p:cNvPr>
              <p:cNvSpPr/>
              <p:nvPr/>
            </p:nvSpPr>
            <p:spPr>
              <a:xfrm>
                <a:off x="16694133" y="5016558"/>
                <a:ext cx="258299" cy="258311"/>
              </a:xfrm>
              <a:custGeom>
                <a:avLst/>
                <a:gdLst>
                  <a:gd name="connsiteX0" fmla="*/ 132376 w 258299"/>
                  <a:gd name="connsiteY0" fmla="*/ 41 h 258311"/>
                  <a:gd name="connsiteX1" fmla="*/ 42 w 258299"/>
                  <a:gd name="connsiteY1" fmla="*/ 125936 h 258311"/>
                  <a:gd name="connsiteX2" fmla="*/ 125924 w 258299"/>
                  <a:gd name="connsiteY2" fmla="*/ 258270 h 258311"/>
                  <a:gd name="connsiteX3" fmla="*/ 258258 w 258299"/>
                  <a:gd name="connsiteY3" fmla="*/ 132375 h 258311"/>
                  <a:gd name="connsiteX4" fmla="*/ 132376 w 258299"/>
                  <a:gd name="connsiteY4" fmla="*/ 41 h 2583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299" h="258311">
                    <a:moveTo>
                      <a:pt x="132376" y="41"/>
                    </a:moveTo>
                    <a:cubicBezTo>
                      <a:pt x="61065" y="-1737"/>
                      <a:pt x="1820" y="54626"/>
                      <a:pt x="42" y="125936"/>
                    </a:cubicBezTo>
                    <a:cubicBezTo>
                      <a:pt x="-1749" y="197234"/>
                      <a:pt x="54626" y="256479"/>
                      <a:pt x="125924" y="258270"/>
                    </a:cubicBezTo>
                    <a:cubicBezTo>
                      <a:pt x="197234" y="260048"/>
                      <a:pt x="256480" y="203685"/>
                      <a:pt x="258258" y="132375"/>
                    </a:cubicBezTo>
                    <a:cubicBezTo>
                      <a:pt x="260049" y="61064"/>
                      <a:pt x="203673" y="1819"/>
                      <a:pt x="132376" y="4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Freeform 3">
                <a:extLst>
                  <a:ext uri="{FF2B5EF4-FFF2-40B4-BE49-F238E27FC236}">
                    <a16:creationId xmlns:a16="http://schemas.microsoft.com/office/drawing/2014/main" xmlns="" id="{8ADEF1B1-6EFE-9D4B-8045-8D0A093B6FAE}"/>
                  </a:ext>
                </a:extLst>
              </p:cNvPr>
              <p:cNvSpPr/>
              <p:nvPr/>
            </p:nvSpPr>
            <p:spPr>
              <a:xfrm>
                <a:off x="16651768" y="6713931"/>
                <a:ext cx="258299" cy="258312"/>
              </a:xfrm>
              <a:custGeom>
                <a:avLst/>
                <a:gdLst>
                  <a:gd name="connsiteX0" fmla="*/ 125924 w 258299"/>
                  <a:gd name="connsiteY0" fmla="*/ 258270 h 258312"/>
                  <a:gd name="connsiteX1" fmla="*/ 258258 w 258299"/>
                  <a:gd name="connsiteY1" fmla="*/ 132375 h 258312"/>
                  <a:gd name="connsiteX2" fmla="*/ 132376 w 258299"/>
                  <a:gd name="connsiteY2" fmla="*/ 41 h 258312"/>
                  <a:gd name="connsiteX3" fmla="*/ 42 w 258299"/>
                  <a:gd name="connsiteY3" fmla="*/ 125936 h 258312"/>
                  <a:gd name="connsiteX4" fmla="*/ 125924 w 258299"/>
                  <a:gd name="connsiteY4" fmla="*/ 258270 h 2583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299" h="258312">
                    <a:moveTo>
                      <a:pt x="125924" y="258270"/>
                    </a:moveTo>
                    <a:cubicBezTo>
                      <a:pt x="197234" y="260061"/>
                      <a:pt x="256480" y="203685"/>
                      <a:pt x="258258" y="132375"/>
                    </a:cubicBezTo>
                    <a:cubicBezTo>
                      <a:pt x="260049" y="61077"/>
                      <a:pt x="203673" y="1832"/>
                      <a:pt x="132376" y="41"/>
                    </a:cubicBezTo>
                    <a:cubicBezTo>
                      <a:pt x="61065" y="-1737"/>
                      <a:pt x="1820" y="54626"/>
                      <a:pt x="42" y="125936"/>
                    </a:cubicBezTo>
                    <a:cubicBezTo>
                      <a:pt x="-1749" y="197234"/>
                      <a:pt x="54626" y="256492"/>
                      <a:pt x="125924" y="25827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Freeform 3">
                <a:extLst>
                  <a:ext uri="{FF2B5EF4-FFF2-40B4-BE49-F238E27FC236}">
                    <a16:creationId xmlns:a16="http://schemas.microsoft.com/office/drawing/2014/main" xmlns="" id="{0EF84094-B1BE-3A4F-949B-9C69C16C6F59}"/>
                  </a:ext>
                </a:extLst>
              </p:cNvPr>
              <p:cNvSpPr/>
              <p:nvPr/>
            </p:nvSpPr>
            <p:spPr>
              <a:xfrm>
                <a:off x="16237098" y="5869606"/>
                <a:ext cx="258293" cy="258306"/>
              </a:xfrm>
              <a:custGeom>
                <a:avLst/>
                <a:gdLst>
                  <a:gd name="connsiteX0" fmla="*/ 130448 w 258293"/>
                  <a:gd name="connsiteY0" fmla="*/ 258299 h 258306"/>
                  <a:gd name="connsiteX1" fmla="*/ 258286 w 258293"/>
                  <a:gd name="connsiteY1" fmla="*/ 127857 h 258306"/>
                  <a:gd name="connsiteX2" fmla="*/ 127857 w 258293"/>
                  <a:gd name="connsiteY2" fmla="*/ 7 h 258306"/>
                  <a:gd name="connsiteX3" fmla="*/ 7 w 258293"/>
                  <a:gd name="connsiteY3" fmla="*/ 130448 h 258306"/>
                  <a:gd name="connsiteX4" fmla="*/ 130448 w 258293"/>
                  <a:gd name="connsiteY4" fmla="*/ 258299 h 2583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293" h="258306">
                    <a:moveTo>
                      <a:pt x="130448" y="258299"/>
                    </a:moveTo>
                    <a:cubicBezTo>
                      <a:pt x="201771" y="257588"/>
                      <a:pt x="259010" y="199193"/>
                      <a:pt x="258286" y="127857"/>
                    </a:cubicBezTo>
                    <a:cubicBezTo>
                      <a:pt x="257588" y="56534"/>
                      <a:pt x="199181" y="-705"/>
                      <a:pt x="127857" y="7"/>
                    </a:cubicBezTo>
                    <a:cubicBezTo>
                      <a:pt x="56534" y="718"/>
                      <a:pt x="-705" y="59112"/>
                      <a:pt x="7" y="130448"/>
                    </a:cubicBezTo>
                    <a:cubicBezTo>
                      <a:pt x="718" y="201771"/>
                      <a:pt x="59112" y="259010"/>
                      <a:pt x="130448" y="25829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Freeform 3">
                <a:extLst>
                  <a:ext uri="{FF2B5EF4-FFF2-40B4-BE49-F238E27FC236}">
                    <a16:creationId xmlns:a16="http://schemas.microsoft.com/office/drawing/2014/main" xmlns="" id="{4581EC67-4DF1-2E4E-B6FD-8B81422E05BF}"/>
                  </a:ext>
                </a:extLst>
              </p:cNvPr>
              <p:cNvSpPr/>
              <p:nvPr/>
            </p:nvSpPr>
            <p:spPr>
              <a:xfrm>
                <a:off x="17108796" y="5860889"/>
                <a:ext cx="258306" cy="258306"/>
              </a:xfrm>
              <a:custGeom>
                <a:avLst/>
                <a:gdLst>
                  <a:gd name="connsiteX0" fmla="*/ 127857 w 258306"/>
                  <a:gd name="connsiteY0" fmla="*/ 7 h 258306"/>
                  <a:gd name="connsiteX1" fmla="*/ 7 w 258306"/>
                  <a:gd name="connsiteY1" fmla="*/ 130448 h 258306"/>
                  <a:gd name="connsiteX2" fmla="*/ 130448 w 258306"/>
                  <a:gd name="connsiteY2" fmla="*/ 258299 h 258306"/>
                  <a:gd name="connsiteX3" fmla="*/ 258299 w 258306"/>
                  <a:gd name="connsiteY3" fmla="*/ 127857 h 258306"/>
                  <a:gd name="connsiteX4" fmla="*/ 127857 w 258306"/>
                  <a:gd name="connsiteY4" fmla="*/ 7 h 2583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6" h="258306">
                    <a:moveTo>
                      <a:pt x="127857" y="7"/>
                    </a:moveTo>
                    <a:cubicBezTo>
                      <a:pt x="56534" y="718"/>
                      <a:pt x="-705" y="59112"/>
                      <a:pt x="7" y="130448"/>
                    </a:cubicBezTo>
                    <a:cubicBezTo>
                      <a:pt x="718" y="201771"/>
                      <a:pt x="59125" y="259010"/>
                      <a:pt x="130448" y="258299"/>
                    </a:cubicBezTo>
                    <a:cubicBezTo>
                      <a:pt x="201771" y="257588"/>
                      <a:pt x="259010" y="199193"/>
                      <a:pt x="258299" y="127857"/>
                    </a:cubicBezTo>
                    <a:cubicBezTo>
                      <a:pt x="257588" y="56534"/>
                      <a:pt x="199181" y="-705"/>
                      <a:pt x="127857" y="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Freeform 3">
                <a:extLst>
                  <a:ext uri="{FF2B5EF4-FFF2-40B4-BE49-F238E27FC236}">
                    <a16:creationId xmlns:a16="http://schemas.microsoft.com/office/drawing/2014/main" xmlns="" id="{58AD5D9A-AE54-F74A-8A29-6A6E5DB10A53}"/>
                  </a:ext>
                </a:extLst>
              </p:cNvPr>
              <p:cNvSpPr/>
              <p:nvPr/>
            </p:nvSpPr>
            <p:spPr>
              <a:xfrm>
                <a:off x="16451227" y="5489949"/>
                <a:ext cx="258350" cy="258347"/>
              </a:xfrm>
              <a:custGeom>
                <a:avLst/>
                <a:gdLst>
                  <a:gd name="connsiteX0" fmla="*/ 63474 w 258350"/>
                  <a:gd name="connsiteY0" fmla="*/ 17975 h 258347"/>
                  <a:gd name="connsiteX1" fmla="*/ 17969 w 258350"/>
                  <a:gd name="connsiteY1" fmla="*/ 194861 h 258347"/>
                  <a:gd name="connsiteX2" fmla="*/ 194868 w 258350"/>
                  <a:gd name="connsiteY2" fmla="*/ 240378 h 258347"/>
                  <a:gd name="connsiteX3" fmla="*/ 240372 w 258350"/>
                  <a:gd name="connsiteY3" fmla="*/ 63479 h 258347"/>
                  <a:gd name="connsiteX4" fmla="*/ 63474 w 258350"/>
                  <a:gd name="connsiteY4" fmla="*/ 17975 h 258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0" h="258347">
                    <a:moveTo>
                      <a:pt x="63474" y="17975"/>
                    </a:moveTo>
                    <a:cubicBezTo>
                      <a:pt x="2069" y="54246"/>
                      <a:pt x="-18302" y="133456"/>
                      <a:pt x="17969" y="194861"/>
                    </a:cubicBezTo>
                    <a:cubicBezTo>
                      <a:pt x="54253" y="256278"/>
                      <a:pt x="133451" y="276649"/>
                      <a:pt x="194868" y="240378"/>
                    </a:cubicBezTo>
                    <a:cubicBezTo>
                      <a:pt x="256285" y="204094"/>
                      <a:pt x="276656" y="124896"/>
                      <a:pt x="240372" y="63479"/>
                    </a:cubicBezTo>
                    <a:cubicBezTo>
                      <a:pt x="204088" y="2075"/>
                      <a:pt x="124891" y="-18309"/>
                      <a:pt x="63474" y="1797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Freeform 3">
                <a:extLst>
                  <a:ext uri="{FF2B5EF4-FFF2-40B4-BE49-F238E27FC236}">
                    <a16:creationId xmlns:a16="http://schemas.microsoft.com/office/drawing/2014/main" xmlns="" id="{C8E22448-223B-E442-AA37-B8B4ABA5156F}"/>
                  </a:ext>
                </a:extLst>
              </p:cNvPr>
              <p:cNvSpPr/>
              <p:nvPr/>
            </p:nvSpPr>
            <p:spPr>
              <a:xfrm>
                <a:off x="16894623" y="6240505"/>
                <a:ext cx="258349" cy="258347"/>
              </a:xfrm>
              <a:custGeom>
                <a:avLst/>
                <a:gdLst>
                  <a:gd name="connsiteX0" fmla="*/ 194864 w 258349"/>
                  <a:gd name="connsiteY0" fmla="*/ 240371 h 258347"/>
                  <a:gd name="connsiteX1" fmla="*/ 240380 w 258349"/>
                  <a:gd name="connsiteY1" fmla="*/ 63486 h 258347"/>
                  <a:gd name="connsiteX2" fmla="*/ 63482 w 258349"/>
                  <a:gd name="connsiteY2" fmla="*/ 17969 h 258347"/>
                  <a:gd name="connsiteX3" fmla="*/ 17978 w 258349"/>
                  <a:gd name="connsiteY3" fmla="*/ 194867 h 258347"/>
                  <a:gd name="connsiteX4" fmla="*/ 194864 w 258349"/>
                  <a:gd name="connsiteY4" fmla="*/ 240371 h 258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49" h="258347">
                    <a:moveTo>
                      <a:pt x="194864" y="240371"/>
                    </a:moveTo>
                    <a:cubicBezTo>
                      <a:pt x="256281" y="204100"/>
                      <a:pt x="276652" y="124890"/>
                      <a:pt x="240380" y="63486"/>
                    </a:cubicBezTo>
                    <a:cubicBezTo>
                      <a:pt x="204096" y="2069"/>
                      <a:pt x="124899" y="-18302"/>
                      <a:pt x="63482" y="17969"/>
                    </a:cubicBezTo>
                    <a:cubicBezTo>
                      <a:pt x="2065" y="54253"/>
                      <a:pt x="-18306" y="133450"/>
                      <a:pt x="17978" y="194867"/>
                    </a:cubicBezTo>
                    <a:cubicBezTo>
                      <a:pt x="54262" y="256272"/>
                      <a:pt x="133459" y="276655"/>
                      <a:pt x="194864" y="24037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Freeform 3">
                <a:extLst>
                  <a:ext uri="{FF2B5EF4-FFF2-40B4-BE49-F238E27FC236}">
                    <a16:creationId xmlns:a16="http://schemas.microsoft.com/office/drawing/2014/main" xmlns="" id="{DCD05F4D-A647-1243-9A35-30BECD88FEAF}"/>
                  </a:ext>
                </a:extLst>
              </p:cNvPr>
              <p:cNvSpPr/>
              <p:nvPr/>
            </p:nvSpPr>
            <p:spPr>
              <a:xfrm>
                <a:off x="16887072" y="5485583"/>
                <a:ext cx="258360" cy="258354"/>
              </a:xfrm>
              <a:custGeom>
                <a:avLst/>
                <a:gdLst>
                  <a:gd name="connsiteX0" fmla="*/ 16690 w 258360"/>
                  <a:gd name="connsiteY0" fmla="*/ 65724 h 258354"/>
                  <a:gd name="connsiteX1" fmla="*/ 65712 w 258360"/>
                  <a:gd name="connsiteY1" fmla="*/ 241670 h 258354"/>
                  <a:gd name="connsiteX2" fmla="*/ 241670 w 258360"/>
                  <a:gd name="connsiteY2" fmla="*/ 192635 h 258354"/>
                  <a:gd name="connsiteX3" fmla="*/ 192636 w 258360"/>
                  <a:gd name="connsiteY3" fmla="*/ 16689 h 258354"/>
                  <a:gd name="connsiteX4" fmla="*/ 16690 w 258360"/>
                  <a:gd name="connsiteY4" fmla="*/ 65724 h 258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60" h="258354">
                    <a:moveTo>
                      <a:pt x="16690" y="65724"/>
                    </a:moveTo>
                    <a:cubicBezTo>
                      <a:pt x="-18362" y="127852"/>
                      <a:pt x="3596" y="206631"/>
                      <a:pt x="65712" y="241670"/>
                    </a:cubicBezTo>
                    <a:cubicBezTo>
                      <a:pt x="127853" y="276709"/>
                      <a:pt x="206618" y="254764"/>
                      <a:pt x="241670" y="192635"/>
                    </a:cubicBezTo>
                    <a:cubicBezTo>
                      <a:pt x="276722" y="130507"/>
                      <a:pt x="254764" y="51729"/>
                      <a:pt x="192636" y="16689"/>
                    </a:cubicBezTo>
                    <a:cubicBezTo>
                      <a:pt x="130507" y="-18363"/>
                      <a:pt x="51729" y="3596"/>
                      <a:pt x="16690" y="65724"/>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Freeform 3">
                <a:extLst>
                  <a:ext uri="{FF2B5EF4-FFF2-40B4-BE49-F238E27FC236}">
                    <a16:creationId xmlns:a16="http://schemas.microsoft.com/office/drawing/2014/main" xmlns="" id="{0D004AB6-618F-9A45-93D0-93EBF62479A3}"/>
                  </a:ext>
                </a:extLst>
              </p:cNvPr>
              <p:cNvSpPr/>
              <p:nvPr/>
            </p:nvSpPr>
            <p:spPr>
              <a:xfrm>
                <a:off x="16458768" y="6244863"/>
                <a:ext cx="258359" cy="258354"/>
              </a:xfrm>
              <a:custGeom>
                <a:avLst/>
                <a:gdLst>
                  <a:gd name="connsiteX0" fmla="*/ 241670 w 258359"/>
                  <a:gd name="connsiteY0" fmla="*/ 192630 h 258354"/>
                  <a:gd name="connsiteX1" fmla="*/ 192635 w 258359"/>
                  <a:gd name="connsiteY1" fmla="*/ 16684 h 258354"/>
                  <a:gd name="connsiteX2" fmla="*/ 16689 w 258359"/>
                  <a:gd name="connsiteY2" fmla="*/ 65718 h 258354"/>
                  <a:gd name="connsiteX3" fmla="*/ 65724 w 258359"/>
                  <a:gd name="connsiteY3" fmla="*/ 241664 h 258354"/>
                  <a:gd name="connsiteX4" fmla="*/ 241670 w 258359"/>
                  <a:gd name="connsiteY4" fmla="*/ 192630 h 2583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59" h="258354">
                    <a:moveTo>
                      <a:pt x="241670" y="192630"/>
                    </a:moveTo>
                    <a:cubicBezTo>
                      <a:pt x="276722" y="130501"/>
                      <a:pt x="254764" y="51723"/>
                      <a:pt x="192635" y="16684"/>
                    </a:cubicBezTo>
                    <a:cubicBezTo>
                      <a:pt x="130507" y="-18356"/>
                      <a:pt x="51741" y="3590"/>
                      <a:pt x="16689" y="65718"/>
                    </a:cubicBezTo>
                    <a:cubicBezTo>
                      <a:pt x="-18363" y="127847"/>
                      <a:pt x="3596" y="206625"/>
                      <a:pt x="65724" y="241664"/>
                    </a:cubicBezTo>
                    <a:cubicBezTo>
                      <a:pt x="127852" y="276716"/>
                      <a:pt x="206631" y="254758"/>
                      <a:pt x="241670" y="19263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Freeform 3">
                <a:extLst>
                  <a:ext uri="{FF2B5EF4-FFF2-40B4-BE49-F238E27FC236}">
                    <a16:creationId xmlns:a16="http://schemas.microsoft.com/office/drawing/2014/main" xmlns="" id="{B7918B72-D713-E042-84A3-3C88C80208CA}"/>
                  </a:ext>
                </a:extLst>
              </p:cNvPr>
              <p:cNvSpPr/>
              <p:nvPr/>
            </p:nvSpPr>
            <p:spPr>
              <a:xfrm>
                <a:off x="16285934" y="7066452"/>
                <a:ext cx="258374" cy="258380"/>
              </a:xfrm>
              <a:custGeom>
                <a:avLst/>
                <a:gdLst>
                  <a:gd name="connsiteX0" fmla="*/ 89277 w 258374"/>
                  <a:gd name="connsiteY0" fmla="*/ 252022 h 258380"/>
                  <a:gd name="connsiteX1" fmla="*/ 252015 w 258374"/>
                  <a:gd name="connsiteY1" fmla="*/ 169103 h 258380"/>
                  <a:gd name="connsiteX2" fmla="*/ 169097 w 258374"/>
                  <a:gd name="connsiteY2" fmla="*/ 6353 h 258380"/>
                  <a:gd name="connsiteX3" fmla="*/ 6359 w 258374"/>
                  <a:gd name="connsiteY3" fmla="*/ 89284 h 258380"/>
                  <a:gd name="connsiteX4" fmla="*/ 89277 w 258374"/>
                  <a:gd name="connsiteY4" fmla="*/ 252022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4" h="258380">
                    <a:moveTo>
                      <a:pt x="89277" y="252022"/>
                    </a:moveTo>
                    <a:cubicBezTo>
                      <a:pt x="157121" y="274069"/>
                      <a:pt x="229980" y="236947"/>
                      <a:pt x="252015" y="169103"/>
                    </a:cubicBezTo>
                    <a:cubicBezTo>
                      <a:pt x="274062" y="101260"/>
                      <a:pt x="236940" y="28413"/>
                      <a:pt x="169097" y="6353"/>
                    </a:cubicBezTo>
                    <a:cubicBezTo>
                      <a:pt x="101253" y="-15682"/>
                      <a:pt x="28393" y="21440"/>
                      <a:pt x="6359" y="89284"/>
                    </a:cubicBezTo>
                    <a:cubicBezTo>
                      <a:pt x="-15688" y="157114"/>
                      <a:pt x="21434" y="229987"/>
                      <a:pt x="89277" y="2520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Freeform 3">
                <a:extLst>
                  <a:ext uri="{FF2B5EF4-FFF2-40B4-BE49-F238E27FC236}">
                    <a16:creationId xmlns:a16="http://schemas.microsoft.com/office/drawing/2014/main" xmlns="" id="{58AC3285-BF30-5C44-9E2C-27A48005547F}"/>
                  </a:ext>
                </a:extLst>
              </p:cNvPr>
              <p:cNvSpPr/>
              <p:nvPr/>
            </p:nvSpPr>
            <p:spPr>
              <a:xfrm>
                <a:off x="17059890" y="4663963"/>
                <a:ext cx="258374" cy="258380"/>
              </a:xfrm>
              <a:custGeom>
                <a:avLst/>
                <a:gdLst>
                  <a:gd name="connsiteX0" fmla="*/ 89277 w 258374"/>
                  <a:gd name="connsiteY0" fmla="*/ 252022 h 258380"/>
                  <a:gd name="connsiteX1" fmla="*/ 252015 w 258374"/>
                  <a:gd name="connsiteY1" fmla="*/ 169103 h 258380"/>
                  <a:gd name="connsiteX2" fmla="*/ 169097 w 258374"/>
                  <a:gd name="connsiteY2" fmla="*/ 6353 h 258380"/>
                  <a:gd name="connsiteX3" fmla="*/ 6359 w 258374"/>
                  <a:gd name="connsiteY3" fmla="*/ 89284 h 258380"/>
                  <a:gd name="connsiteX4" fmla="*/ 89277 w 258374"/>
                  <a:gd name="connsiteY4" fmla="*/ 252022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4" h="258380">
                    <a:moveTo>
                      <a:pt x="89277" y="252022"/>
                    </a:moveTo>
                    <a:cubicBezTo>
                      <a:pt x="157121" y="274069"/>
                      <a:pt x="229980" y="236947"/>
                      <a:pt x="252015" y="169103"/>
                    </a:cubicBezTo>
                    <a:cubicBezTo>
                      <a:pt x="274062" y="101260"/>
                      <a:pt x="236940" y="28400"/>
                      <a:pt x="169097" y="6353"/>
                    </a:cubicBezTo>
                    <a:cubicBezTo>
                      <a:pt x="101253" y="-15682"/>
                      <a:pt x="28393" y="21440"/>
                      <a:pt x="6359" y="89284"/>
                    </a:cubicBezTo>
                    <a:cubicBezTo>
                      <a:pt x="-15688" y="157114"/>
                      <a:pt x="21434" y="229987"/>
                      <a:pt x="89277" y="2520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Freeform 3">
                <a:extLst>
                  <a:ext uri="{FF2B5EF4-FFF2-40B4-BE49-F238E27FC236}">
                    <a16:creationId xmlns:a16="http://schemas.microsoft.com/office/drawing/2014/main" xmlns="" id="{642FB221-BE9A-FA44-A3CE-F521FBAB3695}"/>
                  </a:ext>
                </a:extLst>
              </p:cNvPr>
              <p:cNvSpPr/>
              <p:nvPr/>
            </p:nvSpPr>
            <p:spPr>
              <a:xfrm>
                <a:off x="15933690" y="6888104"/>
                <a:ext cx="258331" cy="258331"/>
              </a:xfrm>
              <a:custGeom>
                <a:avLst/>
                <a:gdLst>
                  <a:gd name="connsiteX0" fmla="*/ 53254 w 258331"/>
                  <a:gd name="connsiteY0" fmla="*/ 233657 h 258331"/>
                  <a:gd name="connsiteX1" fmla="*/ 233657 w 258331"/>
                  <a:gd name="connsiteY1" fmla="*/ 205082 h 258331"/>
                  <a:gd name="connsiteX2" fmla="*/ 205082 w 258331"/>
                  <a:gd name="connsiteY2" fmla="*/ 24679 h 258331"/>
                  <a:gd name="connsiteX3" fmla="*/ 24679 w 258331"/>
                  <a:gd name="connsiteY3" fmla="*/ 53254 h 258331"/>
                  <a:gd name="connsiteX4" fmla="*/ 53254 w 258331"/>
                  <a:gd name="connsiteY4" fmla="*/ 233657 h 2583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31">
                    <a:moveTo>
                      <a:pt x="53254" y="233657"/>
                    </a:moveTo>
                    <a:cubicBezTo>
                      <a:pt x="110963" y="275580"/>
                      <a:pt x="191722" y="262791"/>
                      <a:pt x="233657" y="205082"/>
                    </a:cubicBezTo>
                    <a:cubicBezTo>
                      <a:pt x="275580" y="147374"/>
                      <a:pt x="262791" y="66614"/>
                      <a:pt x="205082" y="24679"/>
                    </a:cubicBezTo>
                    <a:cubicBezTo>
                      <a:pt x="147374" y="-17256"/>
                      <a:pt x="66602" y="-4455"/>
                      <a:pt x="24679" y="53254"/>
                    </a:cubicBezTo>
                    <a:cubicBezTo>
                      <a:pt x="-17256" y="110963"/>
                      <a:pt x="-4455" y="191722"/>
                      <a:pt x="53254" y="23365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Freeform 3">
                <a:extLst>
                  <a:ext uri="{FF2B5EF4-FFF2-40B4-BE49-F238E27FC236}">
                    <a16:creationId xmlns:a16="http://schemas.microsoft.com/office/drawing/2014/main" xmlns="" id="{9638F0C6-EA18-F249-AF4A-E3A570AA1939}"/>
                  </a:ext>
                </a:extLst>
              </p:cNvPr>
              <p:cNvSpPr/>
              <p:nvPr/>
            </p:nvSpPr>
            <p:spPr>
              <a:xfrm>
                <a:off x="17412179" y="4842372"/>
                <a:ext cx="258331" cy="258325"/>
              </a:xfrm>
              <a:custGeom>
                <a:avLst/>
                <a:gdLst>
                  <a:gd name="connsiteX0" fmla="*/ 205077 w 258331"/>
                  <a:gd name="connsiteY0" fmla="*/ 24673 h 258325"/>
                  <a:gd name="connsiteX1" fmla="*/ 24673 w 258331"/>
                  <a:gd name="connsiteY1" fmla="*/ 53248 h 258325"/>
                  <a:gd name="connsiteX2" fmla="*/ 53248 w 258331"/>
                  <a:gd name="connsiteY2" fmla="*/ 233652 h 258325"/>
                  <a:gd name="connsiteX3" fmla="*/ 233652 w 258331"/>
                  <a:gd name="connsiteY3" fmla="*/ 205077 h 258325"/>
                  <a:gd name="connsiteX4" fmla="*/ 205077 w 258331"/>
                  <a:gd name="connsiteY4" fmla="*/ 24673 h 2583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25">
                    <a:moveTo>
                      <a:pt x="205077" y="24673"/>
                    </a:moveTo>
                    <a:cubicBezTo>
                      <a:pt x="147368" y="-17249"/>
                      <a:pt x="66609" y="-4460"/>
                      <a:pt x="24673" y="53248"/>
                    </a:cubicBezTo>
                    <a:cubicBezTo>
                      <a:pt x="-17249" y="110945"/>
                      <a:pt x="-4460" y="191717"/>
                      <a:pt x="53248" y="233652"/>
                    </a:cubicBezTo>
                    <a:cubicBezTo>
                      <a:pt x="110957" y="275575"/>
                      <a:pt x="191729" y="262786"/>
                      <a:pt x="233652" y="205077"/>
                    </a:cubicBezTo>
                    <a:cubicBezTo>
                      <a:pt x="275587" y="147368"/>
                      <a:pt x="262786" y="66596"/>
                      <a:pt x="205077" y="2467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Freeform 3">
                <a:extLst>
                  <a:ext uri="{FF2B5EF4-FFF2-40B4-BE49-F238E27FC236}">
                    <a16:creationId xmlns:a16="http://schemas.microsoft.com/office/drawing/2014/main" xmlns="" id="{C3E03ECF-528B-F049-9DB6-5868217B9F21}"/>
                  </a:ext>
                </a:extLst>
              </p:cNvPr>
              <p:cNvSpPr/>
              <p:nvPr/>
            </p:nvSpPr>
            <p:spPr>
              <a:xfrm>
                <a:off x="15653788" y="6609604"/>
                <a:ext cx="258331" cy="258327"/>
              </a:xfrm>
              <a:custGeom>
                <a:avLst/>
                <a:gdLst>
                  <a:gd name="connsiteX0" fmla="*/ 233652 w 258331"/>
                  <a:gd name="connsiteY0" fmla="*/ 53245 h 258327"/>
                  <a:gd name="connsiteX1" fmla="*/ 53248 w 258331"/>
                  <a:gd name="connsiteY1" fmla="*/ 24670 h 258327"/>
                  <a:gd name="connsiteX2" fmla="*/ 24673 w 258331"/>
                  <a:gd name="connsiteY2" fmla="*/ 205073 h 258327"/>
                  <a:gd name="connsiteX3" fmla="*/ 205077 w 258331"/>
                  <a:gd name="connsiteY3" fmla="*/ 233648 h 258327"/>
                  <a:gd name="connsiteX4" fmla="*/ 233652 w 258331"/>
                  <a:gd name="connsiteY4" fmla="*/ 53245 h 258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27">
                    <a:moveTo>
                      <a:pt x="233652" y="53245"/>
                    </a:moveTo>
                    <a:cubicBezTo>
                      <a:pt x="191717" y="-4451"/>
                      <a:pt x="110957" y="-17253"/>
                      <a:pt x="53248" y="24670"/>
                    </a:cubicBezTo>
                    <a:cubicBezTo>
                      <a:pt x="-4460" y="66605"/>
                      <a:pt x="-17249" y="147377"/>
                      <a:pt x="24673" y="205073"/>
                    </a:cubicBezTo>
                    <a:cubicBezTo>
                      <a:pt x="66609" y="262782"/>
                      <a:pt x="147368" y="275584"/>
                      <a:pt x="205077" y="233648"/>
                    </a:cubicBezTo>
                    <a:cubicBezTo>
                      <a:pt x="262786" y="191726"/>
                      <a:pt x="275587" y="110954"/>
                      <a:pt x="233652" y="5324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Freeform 3">
                <a:extLst>
                  <a:ext uri="{FF2B5EF4-FFF2-40B4-BE49-F238E27FC236}">
                    <a16:creationId xmlns:a16="http://schemas.microsoft.com/office/drawing/2014/main" xmlns="" id="{17481B9B-1D54-D248-8294-279ACAE79BEE}"/>
                  </a:ext>
                </a:extLst>
              </p:cNvPr>
              <p:cNvSpPr/>
              <p:nvPr/>
            </p:nvSpPr>
            <p:spPr>
              <a:xfrm>
                <a:off x="17692081" y="5120874"/>
                <a:ext cx="258331" cy="258322"/>
              </a:xfrm>
              <a:custGeom>
                <a:avLst/>
                <a:gdLst>
                  <a:gd name="connsiteX0" fmla="*/ 24679 w 258331"/>
                  <a:gd name="connsiteY0" fmla="*/ 205077 h 258322"/>
                  <a:gd name="connsiteX1" fmla="*/ 205082 w 258331"/>
                  <a:gd name="connsiteY1" fmla="*/ 233652 h 258322"/>
                  <a:gd name="connsiteX2" fmla="*/ 233657 w 258331"/>
                  <a:gd name="connsiteY2" fmla="*/ 53248 h 258322"/>
                  <a:gd name="connsiteX3" fmla="*/ 53254 w 258331"/>
                  <a:gd name="connsiteY3" fmla="*/ 24673 h 258322"/>
                  <a:gd name="connsiteX4" fmla="*/ 24679 w 258331"/>
                  <a:gd name="connsiteY4" fmla="*/ 205077 h 2583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22">
                    <a:moveTo>
                      <a:pt x="24679" y="205077"/>
                    </a:moveTo>
                    <a:cubicBezTo>
                      <a:pt x="66614" y="262773"/>
                      <a:pt x="147374" y="275575"/>
                      <a:pt x="205082" y="233652"/>
                    </a:cubicBezTo>
                    <a:cubicBezTo>
                      <a:pt x="262791" y="191717"/>
                      <a:pt x="275580" y="110945"/>
                      <a:pt x="233657" y="53248"/>
                    </a:cubicBezTo>
                    <a:cubicBezTo>
                      <a:pt x="191722" y="-4460"/>
                      <a:pt x="110963" y="-17249"/>
                      <a:pt x="53254" y="24673"/>
                    </a:cubicBezTo>
                    <a:cubicBezTo>
                      <a:pt x="-4455" y="66596"/>
                      <a:pt x="-17256" y="147368"/>
                      <a:pt x="24679" y="20507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Freeform 3">
                <a:extLst>
                  <a:ext uri="{FF2B5EF4-FFF2-40B4-BE49-F238E27FC236}">
                    <a16:creationId xmlns:a16="http://schemas.microsoft.com/office/drawing/2014/main" xmlns="" id="{8527F815-081B-C046-8F02-7C8419ED65C5}"/>
                  </a:ext>
                </a:extLst>
              </p:cNvPr>
              <p:cNvSpPr/>
              <p:nvPr/>
            </p:nvSpPr>
            <p:spPr>
              <a:xfrm>
                <a:off x="15473628" y="6258211"/>
                <a:ext cx="258371" cy="258380"/>
              </a:xfrm>
              <a:custGeom>
                <a:avLst/>
                <a:gdLst>
                  <a:gd name="connsiteX0" fmla="*/ 169089 w 258371"/>
                  <a:gd name="connsiteY0" fmla="*/ 252022 h 258380"/>
                  <a:gd name="connsiteX1" fmla="*/ 252007 w 258371"/>
                  <a:gd name="connsiteY1" fmla="*/ 89284 h 258380"/>
                  <a:gd name="connsiteX2" fmla="*/ 89269 w 258371"/>
                  <a:gd name="connsiteY2" fmla="*/ 6353 h 258380"/>
                  <a:gd name="connsiteX3" fmla="*/ 6364 w 258371"/>
                  <a:gd name="connsiteY3" fmla="*/ 169103 h 258380"/>
                  <a:gd name="connsiteX4" fmla="*/ 169089 w 258371"/>
                  <a:gd name="connsiteY4" fmla="*/ 252022 h 2583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1" h="258380">
                    <a:moveTo>
                      <a:pt x="169089" y="252022"/>
                    </a:moveTo>
                    <a:cubicBezTo>
                      <a:pt x="236932" y="229987"/>
                      <a:pt x="274067" y="157114"/>
                      <a:pt x="252007" y="89284"/>
                    </a:cubicBezTo>
                    <a:cubicBezTo>
                      <a:pt x="229973" y="21440"/>
                      <a:pt x="157113" y="-15682"/>
                      <a:pt x="89269" y="6353"/>
                    </a:cubicBezTo>
                    <a:cubicBezTo>
                      <a:pt x="21439" y="28400"/>
                      <a:pt x="-15696" y="101260"/>
                      <a:pt x="6364" y="169103"/>
                    </a:cubicBezTo>
                    <a:cubicBezTo>
                      <a:pt x="28398" y="236947"/>
                      <a:pt x="101258" y="274069"/>
                      <a:pt x="169089" y="25202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Freeform 3">
                <a:extLst>
                  <a:ext uri="{FF2B5EF4-FFF2-40B4-BE49-F238E27FC236}">
                    <a16:creationId xmlns:a16="http://schemas.microsoft.com/office/drawing/2014/main" xmlns="" id="{98FEFC1F-7E52-104A-AF71-E7C2AACC69BC}"/>
                  </a:ext>
                </a:extLst>
              </p:cNvPr>
              <p:cNvSpPr/>
              <p:nvPr/>
            </p:nvSpPr>
            <p:spPr>
              <a:xfrm>
                <a:off x="17872204" y="5472208"/>
                <a:ext cx="258371" cy="258379"/>
              </a:xfrm>
              <a:custGeom>
                <a:avLst/>
                <a:gdLst>
                  <a:gd name="connsiteX0" fmla="*/ 169101 w 258371"/>
                  <a:gd name="connsiteY0" fmla="*/ 252026 h 258379"/>
                  <a:gd name="connsiteX1" fmla="*/ 252007 w 258371"/>
                  <a:gd name="connsiteY1" fmla="*/ 89289 h 258379"/>
                  <a:gd name="connsiteX2" fmla="*/ 89282 w 258371"/>
                  <a:gd name="connsiteY2" fmla="*/ 6358 h 258379"/>
                  <a:gd name="connsiteX3" fmla="*/ 6364 w 258371"/>
                  <a:gd name="connsiteY3" fmla="*/ 169108 h 258379"/>
                  <a:gd name="connsiteX4" fmla="*/ 169101 w 258371"/>
                  <a:gd name="connsiteY4" fmla="*/ 252026 h 2583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1" h="258379">
                    <a:moveTo>
                      <a:pt x="169101" y="252026"/>
                    </a:moveTo>
                    <a:cubicBezTo>
                      <a:pt x="236932" y="229979"/>
                      <a:pt x="274067" y="157119"/>
                      <a:pt x="252007" y="89289"/>
                    </a:cubicBezTo>
                    <a:cubicBezTo>
                      <a:pt x="229973" y="21445"/>
                      <a:pt x="157113" y="-15690"/>
                      <a:pt x="89282" y="6358"/>
                    </a:cubicBezTo>
                    <a:cubicBezTo>
                      <a:pt x="21439" y="28405"/>
                      <a:pt x="-15696" y="101265"/>
                      <a:pt x="6364" y="169108"/>
                    </a:cubicBezTo>
                    <a:cubicBezTo>
                      <a:pt x="28398" y="236939"/>
                      <a:pt x="101258" y="274061"/>
                      <a:pt x="169101" y="25202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Freeform 3">
                <a:extLst>
                  <a:ext uri="{FF2B5EF4-FFF2-40B4-BE49-F238E27FC236}">
                    <a16:creationId xmlns:a16="http://schemas.microsoft.com/office/drawing/2014/main" xmlns="" id="{85824C7F-E871-3C4C-8BB4-947D0CFC1BB1}"/>
                  </a:ext>
                </a:extLst>
              </p:cNvPr>
              <p:cNvSpPr/>
              <p:nvPr/>
            </p:nvSpPr>
            <p:spPr>
              <a:xfrm>
                <a:off x="15410915" y="5868416"/>
                <a:ext cx="258305" cy="258305"/>
              </a:xfrm>
              <a:custGeom>
                <a:avLst/>
                <a:gdLst>
                  <a:gd name="connsiteX0" fmla="*/ 258305 w 258305"/>
                  <a:gd name="connsiteY0" fmla="*/ 129146 h 258305"/>
                  <a:gd name="connsiteX1" fmla="*/ 129146 w 258305"/>
                  <a:gd name="connsiteY1" fmla="*/ 0 h 258305"/>
                  <a:gd name="connsiteX2" fmla="*/ 0 w 258305"/>
                  <a:gd name="connsiteY2" fmla="*/ 129146 h 258305"/>
                  <a:gd name="connsiteX3" fmla="*/ 129146 w 258305"/>
                  <a:gd name="connsiteY3" fmla="*/ 258305 h 258305"/>
                  <a:gd name="connsiteX4" fmla="*/ 258305 w 258305"/>
                  <a:gd name="connsiteY4" fmla="*/ 129146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258305" y="129146"/>
                    </a:moveTo>
                    <a:cubicBezTo>
                      <a:pt x="258305" y="57823"/>
                      <a:pt x="200482" y="0"/>
                      <a:pt x="129146" y="0"/>
                    </a:cubicBezTo>
                    <a:cubicBezTo>
                      <a:pt x="57823" y="0"/>
                      <a:pt x="0" y="57823"/>
                      <a:pt x="0" y="129146"/>
                    </a:cubicBezTo>
                    <a:cubicBezTo>
                      <a:pt x="0" y="200482"/>
                      <a:pt x="57823" y="258305"/>
                      <a:pt x="129146" y="258305"/>
                    </a:cubicBezTo>
                    <a:cubicBezTo>
                      <a:pt x="200482" y="258305"/>
                      <a:pt x="258305" y="200482"/>
                      <a:pt x="258305" y="12914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Freeform 3">
                <a:extLst>
                  <a:ext uri="{FF2B5EF4-FFF2-40B4-BE49-F238E27FC236}">
                    <a16:creationId xmlns:a16="http://schemas.microsoft.com/office/drawing/2014/main" xmlns="" id="{A345EF80-9C46-684B-8163-EBE8153D1FAF}"/>
                  </a:ext>
                </a:extLst>
              </p:cNvPr>
              <p:cNvSpPr/>
              <p:nvPr/>
            </p:nvSpPr>
            <p:spPr>
              <a:xfrm>
                <a:off x="17934978" y="5862084"/>
                <a:ext cx="258305" cy="258305"/>
              </a:xfrm>
              <a:custGeom>
                <a:avLst/>
                <a:gdLst>
                  <a:gd name="connsiteX0" fmla="*/ 129159 w 258305"/>
                  <a:gd name="connsiteY0" fmla="*/ 258305 h 258305"/>
                  <a:gd name="connsiteX1" fmla="*/ 258305 w 258305"/>
                  <a:gd name="connsiteY1" fmla="*/ 129159 h 258305"/>
                  <a:gd name="connsiteX2" fmla="*/ 129159 w 258305"/>
                  <a:gd name="connsiteY2" fmla="*/ 0 h 258305"/>
                  <a:gd name="connsiteX3" fmla="*/ 0 w 258305"/>
                  <a:gd name="connsiteY3" fmla="*/ 129159 h 258305"/>
                  <a:gd name="connsiteX4" fmla="*/ 129159 w 258305"/>
                  <a:gd name="connsiteY4" fmla="*/ 258305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129159" y="258305"/>
                    </a:moveTo>
                    <a:cubicBezTo>
                      <a:pt x="200482" y="258305"/>
                      <a:pt x="258305" y="200482"/>
                      <a:pt x="258305" y="129159"/>
                    </a:cubicBezTo>
                    <a:cubicBezTo>
                      <a:pt x="258305" y="57823"/>
                      <a:pt x="200482" y="0"/>
                      <a:pt x="129159" y="0"/>
                    </a:cubicBezTo>
                    <a:cubicBezTo>
                      <a:pt x="57823" y="0"/>
                      <a:pt x="0" y="57823"/>
                      <a:pt x="0" y="129159"/>
                    </a:cubicBezTo>
                    <a:cubicBezTo>
                      <a:pt x="0" y="200482"/>
                      <a:pt x="57823" y="258305"/>
                      <a:pt x="129159" y="25830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Freeform 3">
                <a:extLst>
                  <a:ext uri="{FF2B5EF4-FFF2-40B4-BE49-F238E27FC236}">
                    <a16:creationId xmlns:a16="http://schemas.microsoft.com/office/drawing/2014/main" xmlns="" id="{903FD612-42D6-6041-87FE-701AC194B922}"/>
                  </a:ext>
                </a:extLst>
              </p:cNvPr>
              <p:cNvSpPr/>
              <p:nvPr/>
            </p:nvSpPr>
            <p:spPr>
              <a:xfrm>
                <a:off x="15471667" y="5478234"/>
                <a:ext cx="258380" cy="258373"/>
              </a:xfrm>
              <a:custGeom>
                <a:avLst/>
                <a:gdLst>
                  <a:gd name="connsiteX0" fmla="*/ 6359 w 258380"/>
                  <a:gd name="connsiteY0" fmla="*/ 89277 h 258373"/>
                  <a:gd name="connsiteX1" fmla="*/ 89277 w 258380"/>
                  <a:gd name="connsiteY1" fmla="*/ 252015 h 258373"/>
                  <a:gd name="connsiteX2" fmla="*/ 252028 w 258380"/>
                  <a:gd name="connsiteY2" fmla="*/ 169097 h 258373"/>
                  <a:gd name="connsiteX3" fmla="*/ 169097 w 258380"/>
                  <a:gd name="connsiteY3" fmla="*/ 6359 h 258373"/>
                  <a:gd name="connsiteX4" fmla="*/ 6359 w 258380"/>
                  <a:gd name="connsiteY4" fmla="*/ 89277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80" h="258373">
                    <a:moveTo>
                      <a:pt x="6359" y="89277"/>
                    </a:moveTo>
                    <a:cubicBezTo>
                      <a:pt x="-15688" y="157108"/>
                      <a:pt x="21434" y="229980"/>
                      <a:pt x="89277" y="252015"/>
                    </a:cubicBezTo>
                    <a:cubicBezTo>
                      <a:pt x="157121" y="274062"/>
                      <a:pt x="229968" y="236927"/>
                      <a:pt x="252028" y="169097"/>
                    </a:cubicBezTo>
                    <a:cubicBezTo>
                      <a:pt x="274062" y="101253"/>
                      <a:pt x="236940" y="28393"/>
                      <a:pt x="169097" y="6359"/>
                    </a:cubicBezTo>
                    <a:cubicBezTo>
                      <a:pt x="101266" y="-15688"/>
                      <a:pt x="28393" y="21434"/>
                      <a:pt x="6359" y="8927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Freeform 3">
                <a:extLst>
                  <a:ext uri="{FF2B5EF4-FFF2-40B4-BE49-F238E27FC236}">
                    <a16:creationId xmlns:a16="http://schemas.microsoft.com/office/drawing/2014/main" xmlns="" id="{3CFF860B-54CA-414F-B5EB-35677C6F7956}"/>
                  </a:ext>
                </a:extLst>
              </p:cNvPr>
              <p:cNvSpPr/>
              <p:nvPr/>
            </p:nvSpPr>
            <p:spPr>
              <a:xfrm>
                <a:off x="17874152" y="6252193"/>
                <a:ext cx="258380" cy="258373"/>
              </a:xfrm>
              <a:custGeom>
                <a:avLst/>
                <a:gdLst>
                  <a:gd name="connsiteX0" fmla="*/ 252022 w 258380"/>
                  <a:gd name="connsiteY0" fmla="*/ 169095 h 258373"/>
                  <a:gd name="connsiteX1" fmla="*/ 169103 w 258380"/>
                  <a:gd name="connsiteY1" fmla="*/ 6358 h 258373"/>
                  <a:gd name="connsiteX2" fmla="*/ 6353 w 258380"/>
                  <a:gd name="connsiteY2" fmla="*/ 89276 h 258373"/>
                  <a:gd name="connsiteX3" fmla="*/ 89284 w 258380"/>
                  <a:gd name="connsiteY3" fmla="*/ 252014 h 258373"/>
                  <a:gd name="connsiteX4" fmla="*/ 252022 w 258380"/>
                  <a:gd name="connsiteY4" fmla="*/ 169095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80" h="258373">
                    <a:moveTo>
                      <a:pt x="252022" y="169095"/>
                    </a:moveTo>
                    <a:cubicBezTo>
                      <a:pt x="274069" y="101265"/>
                      <a:pt x="236947" y="28392"/>
                      <a:pt x="169103" y="6358"/>
                    </a:cubicBezTo>
                    <a:cubicBezTo>
                      <a:pt x="101260" y="-15690"/>
                      <a:pt x="28413" y="21445"/>
                      <a:pt x="6353" y="89276"/>
                    </a:cubicBezTo>
                    <a:cubicBezTo>
                      <a:pt x="-15682" y="157119"/>
                      <a:pt x="21440" y="229979"/>
                      <a:pt x="89284" y="252014"/>
                    </a:cubicBezTo>
                    <a:cubicBezTo>
                      <a:pt x="157114" y="274061"/>
                      <a:pt x="229987" y="236939"/>
                      <a:pt x="252022" y="16909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Freeform 3">
                <a:extLst>
                  <a:ext uri="{FF2B5EF4-FFF2-40B4-BE49-F238E27FC236}">
                    <a16:creationId xmlns:a16="http://schemas.microsoft.com/office/drawing/2014/main" xmlns="" id="{B56CC715-3009-3443-91B7-8B74AFD1784C}"/>
                  </a:ext>
                </a:extLst>
              </p:cNvPr>
              <p:cNvSpPr/>
              <p:nvPr/>
            </p:nvSpPr>
            <p:spPr>
              <a:xfrm>
                <a:off x="15650067" y="5125995"/>
                <a:ext cx="258331" cy="258323"/>
              </a:xfrm>
              <a:custGeom>
                <a:avLst/>
                <a:gdLst>
                  <a:gd name="connsiteX0" fmla="*/ 233652 w 258331"/>
                  <a:gd name="connsiteY0" fmla="*/ 205078 h 258323"/>
                  <a:gd name="connsiteX1" fmla="*/ 205077 w 258331"/>
                  <a:gd name="connsiteY1" fmla="*/ 24674 h 258323"/>
                  <a:gd name="connsiteX2" fmla="*/ 24673 w 258331"/>
                  <a:gd name="connsiteY2" fmla="*/ 53237 h 258323"/>
                  <a:gd name="connsiteX3" fmla="*/ 53248 w 258331"/>
                  <a:gd name="connsiteY3" fmla="*/ 233653 h 258323"/>
                  <a:gd name="connsiteX4" fmla="*/ 233652 w 258331"/>
                  <a:gd name="connsiteY4" fmla="*/ 205078 h 258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23">
                    <a:moveTo>
                      <a:pt x="233652" y="205078"/>
                    </a:moveTo>
                    <a:cubicBezTo>
                      <a:pt x="275587" y="147369"/>
                      <a:pt x="262786" y="66597"/>
                      <a:pt x="205077" y="24674"/>
                    </a:cubicBezTo>
                    <a:cubicBezTo>
                      <a:pt x="147368" y="-17248"/>
                      <a:pt x="66609" y="-4460"/>
                      <a:pt x="24673" y="53237"/>
                    </a:cubicBezTo>
                    <a:cubicBezTo>
                      <a:pt x="-17249" y="110945"/>
                      <a:pt x="-4460" y="191717"/>
                      <a:pt x="53248" y="233653"/>
                    </a:cubicBezTo>
                    <a:cubicBezTo>
                      <a:pt x="110957" y="275575"/>
                      <a:pt x="191717" y="262774"/>
                      <a:pt x="233652" y="20507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Freeform 3">
                <a:extLst>
                  <a:ext uri="{FF2B5EF4-FFF2-40B4-BE49-F238E27FC236}">
                    <a16:creationId xmlns:a16="http://schemas.microsoft.com/office/drawing/2014/main" xmlns="" id="{C18EE38A-5A21-E04A-9183-F2A348843E1A}"/>
                  </a:ext>
                </a:extLst>
              </p:cNvPr>
              <p:cNvSpPr/>
              <p:nvPr/>
            </p:nvSpPr>
            <p:spPr>
              <a:xfrm>
                <a:off x="17695802" y="6604479"/>
                <a:ext cx="258331" cy="258331"/>
              </a:xfrm>
              <a:custGeom>
                <a:avLst/>
                <a:gdLst>
                  <a:gd name="connsiteX0" fmla="*/ 53254 w 258331"/>
                  <a:gd name="connsiteY0" fmla="*/ 233652 h 258331"/>
                  <a:gd name="connsiteX1" fmla="*/ 233657 w 258331"/>
                  <a:gd name="connsiteY1" fmla="*/ 205077 h 258331"/>
                  <a:gd name="connsiteX2" fmla="*/ 205082 w 258331"/>
                  <a:gd name="connsiteY2" fmla="*/ 24673 h 258331"/>
                  <a:gd name="connsiteX3" fmla="*/ 24679 w 258331"/>
                  <a:gd name="connsiteY3" fmla="*/ 53248 h 258331"/>
                  <a:gd name="connsiteX4" fmla="*/ 53254 w 258331"/>
                  <a:gd name="connsiteY4" fmla="*/ 233652 h 2583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31">
                    <a:moveTo>
                      <a:pt x="53254" y="233652"/>
                    </a:moveTo>
                    <a:cubicBezTo>
                      <a:pt x="110963" y="275587"/>
                      <a:pt x="191722" y="262786"/>
                      <a:pt x="233657" y="205077"/>
                    </a:cubicBezTo>
                    <a:cubicBezTo>
                      <a:pt x="275580" y="147381"/>
                      <a:pt x="262791" y="66609"/>
                      <a:pt x="205082" y="24673"/>
                    </a:cubicBezTo>
                    <a:cubicBezTo>
                      <a:pt x="147374" y="-17249"/>
                      <a:pt x="66614" y="-4460"/>
                      <a:pt x="24679" y="53248"/>
                    </a:cubicBezTo>
                    <a:cubicBezTo>
                      <a:pt x="-17256" y="110957"/>
                      <a:pt x="-4455" y="191729"/>
                      <a:pt x="53254" y="2336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Freeform 3">
                <a:extLst>
                  <a:ext uri="{FF2B5EF4-FFF2-40B4-BE49-F238E27FC236}">
                    <a16:creationId xmlns:a16="http://schemas.microsoft.com/office/drawing/2014/main" xmlns="" id="{91D753C6-AE79-774E-BC8B-45A99ADE9A4E}"/>
                  </a:ext>
                </a:extLst>
              </p:cNvPr>
              <p:cNvSpPr/>
              <p:nvPr/>
            </p:nvSpPr>
            <p:spPr>
              <a:xfrm>
                <a:off x="15928568" y="4846088"/>
                <a:ext cx="258331" cy="258325"/>
              </a:xfrm>
              <a:custGeom>
                <a:avLst/>
                <a:gdLst>
                  <a:gd name="connsiteX0" fmla="*/ 205082 w 258331"/>
                  <a:gd name="connsiteY0" fmla="*/ 233652 h 258325"/>
                  <a:gd name="connsiteX1" fmla="*/ 233657 w 258331"/>
                  <a:gd name="connsiteY1" fmla="*/ 53248 h 258325"/>
                  <a:gd name="connsiteX2" fmla="*/ 53254 w 258331"/>
                  <a:gd name="connsiteY2" fmla="*/ 24673 h 258325"/>
                  <a:gd name="connsiteX3" fmla="*/ 24679 w 258331"/>
                  <a:gd name="connsiteY3" fmla="*/ 205077 h 258325"/>
                  <a:gd name="connsiteX4" fmla="*/ 205082 w 258331"/>
                  <a:gd name="connsiteY4" fmla="*/ 233652 h 2583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25">
                    <a:moveTo>
                      <a:pt x="205082" y="233652"/>
                    </a:moveTo>
                    <a:cubicBezTo>
                      <a:pt x="262791" y="191729"/>
                      <a:pt x="275580" y="110957"/>
                      <a:pt x="233657" y="53248"/>
                    </a:cubicBezTo>
                    <a:cubicBezTo>
                      <a:pt x="191722" y="-4460"/>
                      <a:pt x="110963" y="-17249"/>
                      <a:pt x="53254" y="24673"/>
                    </a:cubicBezTo>
                    <a:cubicBezTo>
                      <a:pt x="-4455" y="66609"/>
                      <a:pt x="-17256" y="147381"/>
                      <a:pt x="24679" y="205077"/>
                    </a:cubicBezTo>
                    <a:cubicBezTo>
                      <a:pt x="66602" y="262786"/>
                      <a:pt x="147374" y="275575"/>
                      <a:pt x="205082" y="2336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Freeform 3">
                <a:extLst>
                  <a:ext uri="{FF2B5EF4-FFF2-40B4-BE49-F238E27FC236}">
                    <a16:creationId xmlns:a16="http://schemas.microsoft.com/office/drawing/2014/main" xmlns="" id="{720F839F-5FAB-9541-BB6B-E3DE96CFBB6D}"/>
                  </a:ext>
                </a:extLst>
              </p:cNvPr>
              <p:cNvSpPr/>
              <p:nvPr/>
            </p:nvSpPr>
            <p:spPr>
              <a:xfrm>
                <a:off x="17417302" y="6884388"/>
                <a:ext cx="258331" cy="258325"/>
              </a:xfrm>
              <a:custGeom>
                <a:avLst/>
                <a:gdLst>
                  <a:gd name="connsiteX0" fmla="*/ 205077 w 258331"/>
                  <a:gd name="connsiteY0" fmla="*/ 233652 h 258325"/>
                  <a:gd name="connsiteX1" fmla="*/ 233652 w 258331"/>
                  <a:gd name="connsiteY1" fmla="*/ 53248 h 258325"/>
                  <a:gd name="connsiteX2" fmla="*/ 53248 w 258331"/>
                  <a:gd name="connsiteY2" fmla="*/ 24673 h 258325"/>
                  <a:gd name="connsiteX3" fmla="*/ 24673 w 258331"/>
                  <a:gd name="connsiteY3" fmla="*/ 205077 h 258325"/>
                  <a:gd name="connsiteX4" fmla="*/ 205077 w 258331"/>
                  <a:gd name="connsiteY4" fmla="*/ 233652 h 2583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31" h="258325">
                    <a:moveTo>
                      <a:pt x="205077" y="233652"/>
                    </a:moveTo>
                    <a:cubicBezTo>
                      <a:pt x="262786" y="191717"/>
                      <a:pt x="275587" y="110957"/>
                      <a:pt x="233652" y="53248"/>
                    </a:cubicBezTo>
                    <a:cubicBezTo>
                      <a:pt x="191717" y="-4460"/>
                      <a:pt x="110957" y="-17249"/>
                      <a:pt x="53248" y="24673"/>
                    </a:cubicBezTo>
                    <a:cubicBezTo>
                      <a:pt x="-4460" y="66609"/>
                      <a:pt x="-17249" y="147368"/>
                      <a:pt x="24673" y="205077"/>
                    </a:cubicBezTo>
                    <a:cubicBezTo>
                      <a:pt x="66609" y="262786"/>
                      <a:pt x="147368" y="275575"/>
                      <a:pt x="205077" y="23365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Freeform 3">
                <a:extLst>
                  <a:ext uri="{FF2B5EF4-FFF2-40B4-BE49-F238E27FC236}">
                    <a16:creationId xmlns:a16="http://schemas.microsoft.com/office/drawing/2014/main" xmlns="" id="{64CEBF2B-04BC-8B44-96E6-4CC15C047FB7}"/>
                  </a:ext>
                </a:extLst>
              </p:cNvPr>
              <p:cNvSpPr/>
              <p:nvPr/>
            </p:nvSpPr>
            <p:spPr>
              <a:xfrm>
                <a:off x="16279909" y="4665918"/>
                <a:ext cx="258379" cy="258379"/>
              </a:xfrm>
              <a:custGeom>
                <a:avLst/>
                <a:gdLst>
                  <a:gd name="connsiteX0" fmla="*/ 169097 w 258379"/>
                  <a:gd name="connsiteY0" fmla="*/ 252026 h 258379"/>
                  <a:gd name="connsiteX1" fmla="*/ 252015 w 258379"/>
                  <a:gd name="connsiteY1" fmla="*/ 89289 h 258379"/>
                  <a:gd name="connsiteX2" fmla="*/ 89277 w 258379"/>
                  <a:gd name="connsiteY2" fmla="*/ 6358 h 258379"/>
                  <a:gd name="connsiteX3" fmla="*/ 6359 w 258379"/>
                  <a:gd name="connsiteY3" fmla="*/ 169108 h 258379"/>
                  <a:gd name="connsiteX4" fmla="*/ 169097 w 258379"/>
                  <a:gd name="connsiteY4" fmla="*/ 252026 h 2583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9" h="258379">
                    <a:moveTo>
                      <a:pt x="169097" y="252026"/>
                    </a:moveTo>
                    <a:cubicBezTo>
                      <a:pt x="236940" y="229979"/>
                      <a:pt x="274075" y="157119"/>
                      <a:pt x="252015" y="89289"/>
                    </a:cubicBezTo>
                    <a:cubicBezTo>
                      <a:pt x="229980" y="21445"/>
                      <a:pt x="157121" y="-15690"/>
                      <a:pt x="89277" y="6358"/>
                    </a:cubicBezTo>
                    <a:cubicBezTo>
                      <a:pt x="21434" y="28405"/>
                      <a:pt x="-15688" y="101265"/>
                      <a:pt x="6359" y="169108"/>
                    </a:cubicBezTo>
                    <a:cubicBezTo>
                      <a:pt x="28406" y="236939"/>
                      <a:pt x="101266" y="274061"/>
                      <a:pt x="169097" y="252026"/>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Freeform 3">
                <a:extLst>
                  <a:ext uri="{FF2B5EF4-FFF2-40B4-BE49-F238E27FC236}">
                    <a16:creationId xmlns:a16="http://schemas.microsoft.com/office/drawing/2014/main" xmlns="" id="{FAF6F210-B76A-2240-B1BA-C964E0C83D02}"/>
                  </a:ext>
                </a:extLst>
              </p:cNvPr>
              <p:cNvSpPr/>
              <p:nvPr/>
            </p:nvSpPr>
            <p:spPr>
              <a:xfrm>
                <a:off x="17065912" y="7064502"/>
                <a:ext cx="258377" cy="258373"/>
              </a:xfrm>
              <a:custGeom>
                <a:avLst/>
                <a:gdLst>
                  <a:gd name="connsiteX0" fmla="*/ 89282 w 258377"/>
                  <a:gd name="connsiteY0" fmla="*/ 6359 h 258373"/>
                  <a:gd name="connsiteX1" fmla="*/ 6364 w 258377"/>
                  <a:gd name="connsiteY1" fmla="*/ 169097 h 258373"/>
                  <a:gd name="connsiteX2" fmla="*/ 169101 w 258377"/>
                  <a:gd name="connsiteY2" fmla="*/ 252015 h 258373"/>
                  <a:gd name="connsiteX3" fmla="*/ 252020 w 258377"/>
                  <a:gd name="connsiteY3" fmla="*/ 89277 h 258373"/>
                  <a:gd name="connsiteX4" fmla="*/ 89282 w 258377"/>
                  <a:gd name="connsiteY4" fmla="*/ 6359 h 2583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77" h="258373">
                    <a:moveTo>
                      <a:pt x="89282" y="6359"/>
                    </a:moveTo>
                    <a:cubicBezTo>
                      <a:pt x="21439" y="28393"/>
                      <a:pt x="-15696" y="101266"/>
                      <a:pt x="6364" y="169097"/>
                    </a:cubicBezTo>
                    <a:cubicBezTo>
                      <a:pt x="28398" y="236927"/>
                      <a:pt x="101258" y="274062"/>
                      <a:pt x="169101" y="252015"/>
                    </a:cubicBezTo>
                    <a:cubicBezTo>
                      <a:pt x="236932" y="229968"/>
                      <a:pt x="274067" y="157108"/>
                      <a:pt x="252020" y="89277"/>
                    </a:cubicBezTo>
                    <a:cubicBezTo>
                      <a:pt x="229973" y="21434"/>
                      <a:pt x="157113" y="-15688"/>
                      <a:pt x="89282" y="635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Freeform 3">
                <a:extLst>
                  <a:ext uri="{FF2B5EF4-FFF2-40B4-BE49-F238E27FC236}">
                    <a16:creationId xmlns:a16="http://schemas.microsoft.com/office/drawing/2014/main" xmlns="" id="{2C689E8E-234E-A74A-B67F-321483DA6F5E}"/>
                  </a:ext>
                </a:extLst>
              </p:cNvPr>
              <p:cNvSpPr/>
              <p:nvPr/>
            </p:nvSpPr>
            <p:spPr>
              <a:xfrm>
                <a:off x="16669779" y="4603210"/>
                <a:ext cx="258305" cy="258305"/>
              </a:xfrm>
              <a:custGeom>
                <a:avLst/>
                <a:gdLst>
                  <a:gd name="connsiteX0" fmla="*/ 129159 w 258305"/>
                  <a:gd name="connsiteY0" fmla="*/ 0 h 258305"/>
                  <a:gd name="connsiteX1" fmla="*/ 0 w 258305"/>
                  <a:gd name="connsiteY1" fmla="*/ 129159 h 258305"/>
                  <a:gd name="connsiteX2" fmla="*/ 129159 w 258305"/>
                  <a:gd name="connsiteY2" fmla="*/ 258305 h 258305"/>
                  <a:gd name="connsiteX3" fmla="*/ 258305 w 258305"/>
                  <a:gd name="connsiteY3" fmla="*/ 129159 h 258305"/>
                  <a:gd name="connsiteX4" fmla="*/ 129159 w 258305"/>
                  <a:gd name="connsiteY4" fmla="*/ 0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129159" y="0"/>
                    </a:moveTo>
                    <a:cubicBezTo>
                      <a:pt x="57823" y="0"/>
                      <a:pt x="0" y="57823"/>
                      <a:pt x="0" y="129159"/>
                    </a:cubicBezTo>
                    <a:cubicBezTo>
                      <a:pt x="0" y="200482"/>
                      <a:pt x="57823" y="258305"/>
                      <a:pt x="129159" y="258305"/>
                    </a:cubicBezTo>
                    <a:cubicBezTo>
                      <a:pt x="200482" y="258305"/>
                      <a:pt x="258305" y="200482"/>
                      <a:pt x="258305" y="129159"/>
                    </a:cubicBezTo>
                    <a:cubicBezTo>
                      <a:pt x="258305" y="57823"/>
                      <a:pt x="200482" y="0"/>
                      <a:pt x="129159" y="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Freeform 3">
                <a:extLst>
                  <a:ext uri="{FF2B5EF4-FFF2-40B4-BE49-F238E27FC236}">
                    <a16:creationId xmlns:a16="http://schemas.microsoft.com/office/drawing/2014/main" xmlns="" id="{45B309D9-2A39-0540-8F0B-90EEA0A90112}"/>
                  </a:ext>
                </a:extLst>
              </p:cNvPr>
              <p:cNvSpPr/>
              <p:nvPr/>
            </p:nvSpPr>
            <p:spPr>
              <a:xfrm>
                <a:off x="16676116" y="7127278"/>
                <a:ext cx="258305" cy="258305"/>
              </a:xfrm>
              <a:custGeom>
                <a:avLst/>
                <a:gdLst>
                  <a:gd name="connsiteX0" fmla="*/ 129146 w 258305"/>
                  <a:gd name="connsiteY0" fmla="*/ 258305 h 258305"/>
                  <a:gd name="connsiteX1" fmla="*/ 258305 w 258305"/>
                  <a:gd name="connsiteY1" fmla="*/ 129159 h 258305"/>
                  <a:gd name="connsiteX2" fmla="*/ 129146 w 258305"/>
                  <a:gd name="connsiteY2" fmla="*/ 0 h 258305"/>
                  <a:gd name="connsiteX3" fmla="*/ 0 w 258305"/>
                  <a:gd name="connsiteY3" fmla="*/ 129159 h 258305"/>
                  <a:gd name="connsiteX4" fmla="*/ 129146 w 258305"/>
                  <a:gd name="connsiteY4" fmla="*/ 258305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129146" y="258305"/>
                    </a:moveTo>
                    <a:cubicBezTo>
                      <a:pt x="200482" y="258305"/>
                      <a:pt x="258305" y="200482"/>
                      <a:pt x="258305" y="129159"/>
                    </a:cubicBezTo>
                    <a:cubicBezTo>
                      <a:pt x="258305" y="57823"/>
                      <a:pt x="200482" y="0"/>
                      <a:pt x="129146" y="0"/>
                    </a:cubicBezTo>
                    <a:cubicBezTo>
                      <a:pt x="57823" y="0"/>
                      <a:pt x="0" y="57823"/>
                      <a:pt x="0" y="129159"/>
                    </a:cubicBezTo>
                    <a:cubicBezTo>
                      <a:pt x="0" y="200482"/>
                      <a:pt x="57823" y="258305"/>
                      <a:pt x="129146" y="25830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Freeform 3">
                <a:extLst>
                  <a:ext uri="{FF2B5EF4-FFF2-40B4-BE49-F238E27FC236}">
                    <a16:creationId xmlns:a16="http://schemas.microsoft.com/office/drawing/2014/main" xmlns="" id="{A4C4FF4F-D5F6-564D-BD3D-29BBDFC64136}"/>
                  </a:ext>
                </a:extLst>
              </p:cNvPr>
              <p:cNvSpPr/>
              <p:nvPr/>
            </p:nvSpPr>
            <p:spPr>
              <a:xfrm>
                <a:off x="16676116" y="5865249"/>
                <a:ext cx="258305" cy="258305"/>
              </a:xfrm>
              <a:custGeom>
                <a:avLst/>
                <a:gdLst>
                  <a:gd name="connsiteX0" fmla="*/ 129146 w 258305"/>
                  <a:gd name="connsiteY0" fmla="*/ 0 h 258305"/>
                  <a:gd name="connsiteX1" fmla="*/ 0 w 258305"/>
                  <a:gd name="connsiteY1" fmla="*/ 129146 h 258305"/>
                  <a:gd name="connsiteX2" fmla="*/ 129146 w 258305"/>
                  <a:gd name="connsiteY2" fmla="*/ 258305 h 258305"/>
                  <a:gd name="connsiteX3" fmla="*/ 258305 w 258305"/>
                  <a:gd name="connsiteY3" fmla="*/ 129146 h 258305"/>
                  <a:gd name="connsiteX4" fmla="*/ 129146 w 258305"/>
                  <a:gd name="connsiteY4" fmla="*/ 0 h 2583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8305" h="258305">
                    <a:moveTo>
                      <a:pt x="129146" y="0"/>
                    </a:moveTo>
                    <a:cubicBezTo>
                      <a:pt x="57823" y="0"/>
                      <a:pt x="0" y="57823"/>
                      <a:pt x="0" y="129146"/>
                    </a:cubicBezTo>
                    <a:cubicBezTo>
                      <a:pt x="0" y="200482"/>
                      <a:pt x="57823" y="258305"/>
                      <a:pt x="129146" y="258305"/>
                    </a:cubicBezTo>
                    <a:cubicBezTo>
                      <a:pt x="200482" y="258305"/>
                      <a:pt x="258305" y="200482"/>
                      <a:pt x="258305" y="129146"/>
                    </a:cubicBezTo>
                    <a:cubicBezTo>
                      <a:pt x="258305" y="57823"/>
                      <a:pt x="200482" y="0"/>
                      <a:pt x="129146" y="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530" name="Straight Arrow Connector 529">
            <a:extLst>
              <a:ext uri="{FF2B5EF4-FFF2-40B4-BE49-F238E27FC236}">
                <a16:creationId xmlns:a16="http://schemas.microsoft.com/office/drawing/2014/main" xmlns="" id="{0BCC775E-D335-444C-8E3A-69A86FB03253}"/>
              </a:ext>
            </a:extLst>
          </p:cNvPr>
          <p:cNvCxnSpPr/>
          <p:nvPr/>
        </p:nvCxnSpPr>
        <p:spPr>
          <a:xfrm>
            <a:off x="3806041" y="3647393"/>
            <a:ext cx="450790" cy="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7D983262-D85D-CD48-9262-10694B4FCAD6}"/>
              </a:ext>
            </a:extLst>
          </p:cNvPr>
          <p:cNvGrpSpPr/>
          <p:nvPr/>
        </p:nvGrpSpPr>
        <p:grpSpPr>
          <a:xfrm>
            <a:off x="7039851" y="2899816"/>
            <a:ext cx="820738" cy="1092210"/>
            <a:chOff x="7039851" y="2946951"/>
            <a:chExt cx="820738" cy="1092210"/>
          </a:xfrm>
        </p:grpSpPr>
        <p:sp>
          <p:nvSpPr>
            <p:cNvPr id="568" name="TextBox 567">
              <a:extLst>
                <a:ext uri="{FF2B5EF4-FFF2-40B4-BE49-F238E27FC236}">
                  <a16:creationId xmlns:a16="http://schemas.microsoft.com/office/drawing/2014/main" xmlns="" id="{741742AA-A8BE-8B4C-97A1-7BD65859AC46}"/>
                </a:ext>
              </a:extLst>
            </p:cNvPr>
            <p:cNvSpPr txBox="1"/>
            <p:nvPr/>
          </p:nvSpPr>
          <p:spPr>
            <a:xfrm>
              <a:off x="7039851" y="2946951"/>
              <a:ext cx="820738" cy="221599"/>
            </a:xfrm>
            <a:prstGeom prst="rect">
              <a:avLst/>
            </a:prstGeom>
            <a:noFill/>
          </p:spPr>
          <p:txBody>
            <a:bodyPr wrap="none" lIns="0" tIns="0" rIns="0" bIns="0" rtlCol="0">
              <a:spAutoFit/>
            </a:bodyPr>
            <a:lstStyle/>
            <a:p>
              <a:pPr algn="ctr" fontAlgn="base">
                <a:lnSpc>
                  <a:spcPct val="90000"/>
                </a:lnSpc>
                <a:spcAft>
                  <a:spcPct val="0"/>
                </a:spcAft>
                <a:buClr>
                  <a:srgbClr val="F0AB00"/>
                </a:buClr>
                <a:buSzPct val="80000"/>
              </a:pPr>
              <a:r>
                <a:rPr lang="en-US" sz="1600" kern="0" dirty="0">
                  <a:ea typeface="Arial Unicode MS" pitchFamily="34" charset="-128"/>
                  <a:cs typeface="Arial Unicode MS" pitchFamily="34" charset="-128"/>
                </a:rPr>
                <a:t>Cluster 1</a:t>
              </a:r>
            </a:p>
          </p:txBody>
        </p:sp>
        <p:grpSp>
          <p:nvGrpSpPr>
            <p:cNvPr id="720" name="Group 719">
              <a:extLst>
                <a:ext uri="{FF2B5EF4-FFF2-40B4-BE49-F238E27FC236}">
                  <a16:creationId xmlns:a16="http://schemas.microsoft.com/office/drawing/2014/main" xmlns="" id="{87E3C020-94FC-C34E-ABAF-EBA0B2FE4437}"/>
                </a:ext>
              </a:extLst>
            </p:cNvPr>
            <p:cNvGrpSpPr>
              <a:grpSpLocks noChangeAspect="1"/>
            </p:cNvGrpSpPr>
            <p:nvPr/>
          </p:nvGrpSpPr>
          <p:grpSpPr>
            <a:xfrm>
              <a:off x="7077530" y="3293781"/>
              <a:ext cx="745380" cy="745380"/>
              <a:chOff x="19614664" y="3028464"/>
              <a:chExt cx="2020271" cy="2020272"/>
            </a:xfrm>
            <a:solidFill>
              <a:schemeClr val="accent1"/>
            </a:solidFill>
          </p:grpSpPr>
          <p:sp>
            <p:nvSpPr>
              <p:cNvPr id="721" name="Freeform 3">
                <a:extLst>
                  <a:ext uri="{FF2B5EF4-FFF2-40B4-BE49-F238E27FC236}">
                    <a16:creationId xmlns:a16="http://schemas.microsoft.com/office/drawing/2014/main" xmlns="" id="{0DEF4B74-3F0F-8648-B579-241D57C46B67}"/>
                  </a:ext>
                </a:extLst>
              </p:cNvPr>
              <p:cNvSpPr/>
              <p:nvPr/>
            </p:nvSpPr>
            <p:spPr>
              <a:xfrm>
                <a:off x="20020646" y="4601531"/>
                <a:ext cx="322932" cy="322927"/>
              </a:xfrm>
              <a:custGeom>
                <a:avLst/>
                <a:gdLst>
                  <a:gd name="connsiteX0" fmla="*/ 77278 w 322932"/>
                  <a:gd name="connsiteY0" fmla="*/ 299217 h 322927"/>
                  <a:gd name="connsiteX1" fmla="*/ 299223 w 322932"/>
                  <a:gd name="connsiteY1" fmla="*/ 245649 h 322927"/>
                  <a:gd name="connsiteX2" fmla="*/ 245654 w 322932"/>
                  <a:gd name="connsiteY2" fmla="*/ 23704 h 322927"/>
                  <a:gd name="connsiteX3" fmla="*/ 23709 w 322932"/>
                  <a:gd name="connsiteY3" fmla="*/ 77272 h 322927"/>
                  <a:gd name="connsiteX4" fmla="*/ 77278 w 322932"/>
                  <a:gd name="connsiteY4" fmla="*/ 299217 h 3229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27">
                    <a:moveTo>
                      <a:pt x="77278" y="299217"/>
                    </a:moveTo>
                    <a:cubicBezTo>
                      <a:pt x="153351" y="345712"/>
                      <a:pt x="252716" y="321722"/>
                      <a:pt x="299223" y="245649"/>
                    </a:cubicBezTo>
                    <a:cubicBezTo>
                      <a:pt x="345718" y="169576"/>
                      <a:pt x="321727" y="70198"/>
                      <a:pt x="245654" y="23704"/>
                    </a:cubicBezTo>
                    <a:cubicBezTo>
                      <a:pt x="169569" y="-22778"/>
                      <a:pt x="70204" y="1199"/>
                      <a:pt x="23709" y="77272"/>
                    </a:cubicBezTo>
                    <a:cubicBezTo>
                      <a:pt x="-22785" y="153358"/>
                      <a:pt x="1205" y="252723"/>
                      <a:pt x="77278" y="29921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Freeform 3">
                <a:extLst>
                  <a:ext uri="{FF2B5EF4-FFF2-40B4-BE49-F238E27FC236}">
                    <a16:creationId xmlns:a16="http://schemas.microsoft.com/office/drawing/2014/main" xmlns="" id="{038EAB3B-A7CE-9A4D-88C4-7CCCA2D217FA}"/>
                  </a:ext>
                </a:extLst>
              </p:cNvPr>
              <p:cNvSpPr/>
              <p:nvPr/>
            </p:nvSpPr>
            <p:spPr>
              <a:xfrm>
                <a:off x="20906022" y="3152742"/>
                <a:ext cx="322932" cy="322927"/>
              </a:xfrm>
              <a:custGeom>
                <a:avLst/>
                <a:gdLst>
                  <a:gd name="connsiteX0" fmla="*/ 245654 w 322932"/>
                  <a:gd name="connsiteY0" fmla="*/ 23709 h 322927"/>
                  <a:gd name="connsiteX1" fmla="*/ 23709 w 322932"/>
                  <a:gd name="connsiteY1" fmla="*/ 77278 h 322927"/>
                  <a:gd name="connsiteX2" fmla="*/ 77278 w 322932"/>
                  <a:gd name="connsiteY2" fmla="*/ 299223 h 322927"/>
                  <a:gd name="connsiteX3" fmla="*/ 299223 w 322932"/>
                  <a:gd name="connsiteY3" fmla="*/ 245654 h 322927"/>
                  <a:gd name="connsiteX4" fmla="*/ 245654 w 322932"/>
                  <a:gd name="connsiteY4" fmla="*/ 23709 h 3229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27">
                    <a:moveTo>
                      <a:pt x="245654" y="23709"/>
                    </a:moveTo>
                    <a:cubicBezTo>
                      <a:pt x="169581" y="-22785"/>
                      <a:pt x="70217" y="1205"/>
                      <a:pt x="23709" y="77278"/>
                    </a:cubicBezTo>
                    <a:cubicBezTo>
                      <a:pt x="-22785" y="153351"/>
                      <a:pt x="1205" y="252728"/>
                      <a:pt x="77278" y="299223"/>
                    </a:cubicBezTo>
                    <a:cubicBezTo>
                      <a:pt x="153364" y="345705"/>
                      <a:pt x="252728" y="321727"/>
                      <a:pt x="299223" y="245654"/>
                    </a:cubicBezTo>
                    <a:cubicBezTo>
                      <a:pt x="345718" y="169569"/>
                      <a:pt x="321727" y="70204"/>
                      <a:pt x="245654" y="2370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Freeform 3">
                <a:extLst>
                  <a:ext uri="{FF2B5EF4-FFF2-40B4-BE49-F238E27FC236}">
                    <a16:creationId xmlns:a16="http://schemas.microsoft.com/office/drawing/2014/main" xmlns="" id="{903CDD75-EDBB-8E47-99CE-BBEE9D281BD5}"/>
                  </a:ext>
                </a:extLst>
              </p:cNvPr>
              <p:cNvSpPr/>
              <p:nvPr/>
            </p:nvSpPr>
            <p:spPr>
              <a:xfrm>
                <a:off x="19717748" y="4283123"/>
                <a:ext cx="322944" cy="322950"/>
              </a:xfrm>
              <a:custGeom>
                <a:avLst/>
                <a:gdLst>
                  <a:gd name="connsiteX0" fmla="*/ 238678 w 322944"/>
                  <a:gd name="connsiteY0" fmla="*/ 303257 h 322950"/>
                  <a:gd name="connsiteX1" fmla="*/ 303257 w 322944"/>
                  <a:gd name="connsiteY1" fmla="*/ 84271 h 322950"/>
                  <a:gd name="connsiteX2" fmla="*/ 84271 w 322944"/>
                  <a:gd name="connsiteY2" fmla="*/ 19692 h 322950"/>
                  <a:gd name="connsiteX3" fmla="*/ 19692 w 322944"/>
                  <a:gd name="connsiteY3" fmla="*/ 238691 h 322950"/>
                  <a:gd name="connsiteX4" fmla="*/ 238678 w 322944"/>
                  <a:gd name="connsiteY4" fmla="*/ 303257 h 3229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50">
                    <a:moveTo>
                      <a:pt x="238678" y="303257"/>
                    </a:moveTo>
                    <a:cubicBezTo>
                      <a:pt x="316986" y="260624"/>
                      <a:pt x="345891" y="162567"/>
                      <a:pt x="303257" y="84271"/>
                    </a:cubicBezTo>
                    <a:cubicBezTo>
                      <a:pt x="260624" y="5963"/>
                      <a:pt x="162580" y="-22955"/>
                      <a:pt x="84271" y="19692"/>
                    </a:cubicBezTo>
                    <a:cubicBezTo>
                      <a:pt x="5963" y="62338"/>
                      <a:pt x="-22955" y="160382"/>
                      <a:pt x="19692" y="238691"/>
                    </a:cubicBezTo>
                    <a:cubicBezTo>
                      <a:pt x="62326" y="316986"/>
                      <a:pt x="160382" y="345904"/>
                      <a:pt x="238678" y="303257"/>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Freeform 3">
                <a:extLst>
                  <a:ext uri="{FF2B5EF4-FFF2-40B4-BE49-F238E27FC236}">
                    <a16:creationId xmlns:a16="http://schemas.microsoft.com/office/drawing/2014/main" xmlns="" id="{44558F16-7079-8E49-A021-B6BD62F347A3}"/>
                  </a:ext>
                </a:extLst>
              </p:cNvPr>
              <p:cNvSpPr/>
              <p:nvPr/>
            </p:nvSpPr>
            <p:spPr>
              <a:xfrm>
                <a:off x="21208909" y="3471128"/>
                <a:ext cx="322944" cy="322950"/>
              </a:xfrm>
              <a:custGeom>
                <a:avLst/>
                <a:gdLst>
                  <a:gd name="connsiteX0" fmla="*/ 84266 w 322944"/>
                  <a:gd name="connsiteY0" fmla="*/ 19692 h 322950"/>
                  <a:gd name="connsiteX1" fmla="*/ 19686 w 322944"/>
                  <a:gd name="connsiteY1" fmla="*/ 238678 h 322950"/>
                  <a:gd name="connsiteX2" fmla="*/ 238672 w 322944"/>
                  <a:gd name="connsiteY2" fmla="*/ 303258 h 322950"/>
                  <a:gd name="connsiteX3" fmla="*/ 303252 w 322944"/>
                  <a:gd name="connsiteY3" fmla="*/ 84259 h 322950"/>
                  <a:gd name="connsiteX4" fmla="*/ 84266 w 322944"/>
                  <a:gd name="connsiteY4" fmla="*/ 19692 h 3229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50">
                    <a:moveTo>
                      <a:pt x="84266" y="19692"/>
                    </a:moveTo>
                    <a:cubicBezTo>
                      <a:pt x="5957" y="62326"/>
                      <a:pt x="-22948" y="160383"/>
                      <a:pt x="19686" y="238678"/>
                    </a:cubicBezTo>
                    <a:cubicBezTo>
                      <a:pt x="62320" y="316987"/>
                      <a:pt x="160364" y="345904"/>
                      <a:pt x="238672" y="303258"/>
                    </a:cubicBezTo>
                    <a:cubicBezTo>
                      <a:pt x="316980" y="260611"/>
                      <a:pt x="345898" y="162567"/>
                      <a:pt x="303252" y="84259"/>
                    </a:cubicBezTo>
                    <a:cubicBezTo>
                      <a:pt x="260618" y="5964"/>
                      <a:pt x="162561" y="-22954"/>
                      <a:pt x="84266" y="19692"/>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Freeform 3">
                <a:extLst>
                  <a:ext uri="{FF2B5EF4-FFF2-40B4-BE49-F238E27FC236}">
                    <a16:creationId xmlns:a16="http://schemas.microsoft.com/office/drawing/2014/main" xmlns="" id="{0A5352FD-0F1B-AF4F-8172-1E4E647554B9}"/>
                  </a:ext>
                </a:extLst>
              </p:cNvPr>
              <p:cNvSpPr/>
              <p:nvPr/>
            </p:nvSpPr>
            <p:spPr>
              <a:xfrm>
                <a:off x="19614664" y="3855978"/>
                <a:ext cx="322886" cy="322886"/>
              </a:xfrm>
              <a:custGeom>
                <a:avLst/>
                <a:gdLst>
                  <a:gd name="connsiteX0" fmla="*/ 322834 w 322886"/>
                  <a:gd name="connsiteY0" fmla="*/ 165469 h 322886"/>
                  <a:gd name="connsiteX1" fmla="*/ 165469 w 322886"/>
                  <a:gd name="connsiteY1" fmla="*/ 52 h 322886"/>
                  <a:gd name="connsiteX2" fmla="*/ 51 w 322886"/>
                  <a:gd name="connsiteY2" fmla="*/ 157405 h 322886"/>
                  <a:gd name="connsiteX3" fmla="*/ 157417 w 322886"/>
                  <a:gd name="connsiteY3" fmla="*/ 322835 h 322886"/>
                  <a:gd name="connsiteX4" fmla="*/ 322834 w 322886"/>
                  <a:gd name="connsiteY4" fmla="*/ 165469 h 3228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6" h="322886">
                    <a:moveTo>
                      <a:pt x="322834" y="165469"/>
                    </a:moveTo>
                    <a:cubicBezTo>
                      <a:pt x="325070" y="76328"/>
                      <a:pt x="254610" y="2274"/>
                      <a:pt x="165469" y="52"/>
                    </a:cubicBezTo>
                    <a:cubicBezTo>
                      <a:pt x="76340" y="-2183"/>
                      <a:pt x="2286" y="68276"/>
                      <a:pt x="51" y="157405"/>
                    </a:cubicBezTo>
                    <a:cubicBezTo>
                      <a:pt x="-2171" y="246546"/>
                      <a:pt x="68288" y="320600"/>
                      <a:pt x="157417" y="322835"/>
                    </a:cubicBezTo>
                    <a:cubicBezTo>
                      <a:pt x="246545" y="325057"/>
                      <a:pt x="320612" y="254611"/>
                      <a:pt x="322834" y="16546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Freeform 3">
                <a:extLst>
                  <a:ext uri="{FF2B5EF4-FFF2-40B4-BE49-F238E27FC236}">
                    <a16:creationId xmlns:a16="http://schemas.microsoft.com/office/drawing/2014/main" xmlns="" id="{3A1C1FEB-1017-F447-8964-333B9BB14DE2}"/>
                  </a:ext>
                </a:extLst>
              </p:cNvPr>
              <p:cNvSpPr/>
              <p:nvPr/>
            </p:nvSpPr>
            <p:spPr>
              <a:xfrm>
                <a:off x="21312049" y="3898345"/>
                <a:ext cx="322886" cy="322886"/>
              </a:xfrm>
              <a:custGeom>
                <a:avLst/>
                <a:gdLst>
                  <a:gd name="connsiteX0" fmla="*/ 322835 w 322886"/>
                  <a:gd name="connsiteY0" fmla="*/ 165469 h 322886"/>
                  <a:gd name="connsiteX1" fmla="*/ 165469 w 322886"/>
                  <a:gd name="connsiteY1" fmla="*/ 52 h 322886"/>
                  <a:gd name="connsiteX2" fmla="*/ 52 w 322886"/>
                  <a:gd name="connsiteY2" fmla="*/ 157405 h 322886"/>
                  <a:gd name="connsiteX3" fmla="*/ 157417 w 322886"/>
                  <a:gd name="connsiteY3" fmla="*/ 322835 h 322886"/>
                  <a:gd name="connsiteX4" fmla="*/ 322835 w 322886"/>
                  <a:gd name="connsiteY4" fmla="*/ 165469 h 3228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6" h="322886">
                    <a:moveTo>
                      <a:pt x="322835" y="165469"/>
                    </a:moveTo>
                    <a:cubicBezTo>
                      <a:pt x="325057" y="76328"/>
                      <a:pt x="254598" y="2274"/>
                      <a:pt x="165469" y="52"/>
                    </a:cubicBezTo>
                    <a:cubicBezTo>
                      <a:pt x="76341" y="-2183"/>
                      <a:pt x="2274" y="68276"/>
                      <a:pt x="52" y="157405"/>
                    </a:cubicBezTo>
                    <a:cubicBezTo>
                      <a:pt x="-2183" y="246546"/>
                      <a:pt x="68276" y="320600"/>
                      <a:pt x="157417" y="322835"/>
                    </a:cubicBezTo>
                    <a:cubicBezTo>
                      <a:pt x="246546" y="325057"/>
                      <a:pt x="320600" y="254598"/>
                      <a:pt x="322835" y="16546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Freeform 3">
                <a:extLst>
                  <a:ext uri="{FF2B5EF4-FFF2-40B4-BE49-F238E27FC236}">
                    <a16:creationId xmlns:a16="http://schemas.microsoft.com/office/drawing/2014/main" xmlns="" id="{9C543AB7-E744-F340-AF6B-4CFC066BB3AF}"/>
                  </a:ext>
                </a:extLst>
              </p:cNvPr>
              <p:cNvSpPr/>
              <p:nvPr/>
            </p:nvSpPr>
            <p:spPr>
              <a:xfrm>
                <a:off x="19738936" y="3434442"/>
                <a:ext cx="322932" cy="322932"/>
              </a:xfrm>
              <a:custGeom>
                <a:avLst/>
                <a:gdLst>
                  <a:gd name="connsiteX0" fmla="*/ 245654 w 322932"/>
                  <a:gd name="connsiteY0" fmla="*/ 23709 h 322932"/>
                  <a:gd name="connsiteX1" fmla="*/ 23709 w 322932"/>
                  <a:gd name="connsiteY1" fmla="*/ 77278 h 322932"/>
                  <a:gd name="connsiteX2" fmla="*/ 77278 w 322932"/>
                  <a:gd name="connsiteY2" fmla="*/ 299223 h 322932"/>
                  <a:gd name="connsiteX3" fmla="*/ 299223 w 322932"/>
                  <a:gd name="connsiteY3" fmla="*/ 245654 h 322932"/>
                  <a:gd name="connsiteX4" fmla="*/ 245654 w 322932"/>
                  <a:gd name="connsiteY4" fmla="*/ 23709 h 3229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32">
                    <a:moveTo>
                      <a:pt x="245654" y="23709"/>
                    </a:moveTo>
                    <a:cubicBezTo>
                      <a:pt x="169569" y="-22785"/>
                      <a:pt x="70217" y="1205"/>
                      <a:pt x="23709" y="77278"/>
                    </a:cubicBezTo>
                    <a:cubicBezTo>
                      <a:pt x="-22785" y="153364"/>
                      <a:pt x="1205" y="252728"/>
                      <a:pt x="77278" y="299223"/>
                    </a:cubicBezTo>
                    <a:cubicBezTo>
                      <a:pt x="153364" y="345718"/>
                      <a:pt x="252741" y="321727"/>
                      <a:pt x="299223" y="245654"/>
                    </a:cubicBezTo>
                    <a:cubicBezTo>
                      <a:pt x="345718" y="169569"/>
                      <a:pt x="321727" y="70204"/>
                      <a:pt x="245654" y="23709"/>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Freeform 3">
                <a:extLst>
                  <a:ext uri="{FF2B5EF4-FFF2-40B4-BE49-F238E27FC236}">
                    <a16:creationId xmlns:a16="http://schemas.microsoft.com/office/drawing/2014/main" xmlns="" id="{84138266-F092-5248-9B60-398702ED4339}"/>
                  </a:ext>
                </a:extLst>
              </p:cNvPr>
              <p:cNvSpPr/>
              <p:nvPr/>
            </p:nvSpPr>
            <p:spPr>
              <a:xfrm>
                <a:off x="21187732" y="4319825"/>
                <a:ext cx="322932" cy="322932"/>
              </a:xfrm>
              <a:custGeom>
                <a:avLst/>
                <a:gdLst>
                  <a:gd name="connsiteX0" fmla="*/ 77278 w 322932"/>
                  <a:gd name="connsiteY0" fmla="*/ 299223 h 322932"/>
                  <a:gd name="connsiteX1" fmla="*/ 299223 w 322932"/>
                  <a:gd name="connsiteY1" fmla="*/ 245654 h 322932"/>
                  <a:gd name="connsiteX2" fmla="*/ 245654 w 322932"/>
                  <a:gd name="connsiteY2" fmla="*/ 23709 h 322932"/>
                  <a:gd name="connsiteX3" fmla="*/ 23709 w 322932"/>
                  <a:gd name="connsiteY3" fmla="*/ 77278 h 322932"/>
                  <a:gd name="connsiteX4" fmla="*/ 77278 w 322932"/>
                  <a:gd name="connsiteY4" fmla="*/ 299223 h 3229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32">
                    <a:moveTo>
                      <a:pt x="77278" y="299223"/>
                    </a:moveTo>
                    <a:cubicBezTo>
                      <a:pt x="153351" y="345718"/>
                      <a:pt x="252716" y="321727"/>
                      <a:pt x="299223" y="245654"/>
                    </a:cubicBezTo>
                    <a:cubicBezTo>
                      <a:pt x="345718" y="169569"/>
                      <a:pt x="321727" y="70204"/>
                      <a:pt x="245654" y="23709"/>
                    </a:cubicBezTo>
                    <a:cubicBezTo>
                      <a:pt x="169569" y="-22785"/>
                      <a:pt x="70191" y="1205"/>
                      <a:pt x="23709" y="77278"/>
                    </a:cubicBezTo>
                    <a:cubicBezTo>
                      <a:pt x="-22785" y="153364"/>
                      <a:pt x="1205" y="252728"/>
                      <a:pt x="77278" y="299223"/>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Freeform 3">
                <a:extLst>
                  <a:ext uri="{FF2B5EF4-FFF2-40B4-BE49-F238E27FC236}">
                    <a16:creationId xmlns:a16="http://schemas.microsoft.com/office/drawing/2014/main" xmlns="" id="{B4AF3794-3650-164B-A4A9-270529C46E18}"/>
                  </a:ext>
                </a:extLst>
              </p:cNvPr>
              <p:cNvSpPr/>
              <p:nvPr/>
            </p:nvSpPr>
            <p:spPr>
              <a:xfrm>
                <a:off x="20057327" y="3131547"/>
                <a:ext cx="322944" cy="322947"/>
              </a:xfrm>
              <a:custGeom>
                <a:avLst/>
                <a:gdLst>
                  <a:gd name="connsiteX0" fmla="*/ 19686 w 322944"/>
                  <a:gd name="connsiteY0" fmla="*/ 238685 h 322947"/>
                  <a:gd name="connsiteX1" fmla="*/ 238685 w 322944"/>
                  <a:gd name="connsiteY1" fmla="*/ 303252 h 322947"/>
                  <a:gd name="connsiteX2" fmla="*/ 303252 w 322944"/>
                  <a:gd name="connsiteY2" fmla="*/ 84266 h 322947"/>
                  <a:gd name="connsiteX3" fmla="*/ 84266 w 322944"/>
                  <a:gd name="connsiteY3" fmla="*/ 19686 h 322947"/>
                  <a:gd name="connsiteX4" fmla="*/ 19686 w 322944"/>
                  <a:gd name="connsiteY4" fmla="*/ 238685 h 3229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47">
                    <a:moveTo>
                      <a:pt x="19686" y="238685"/>
                    </a:moveTo>
                    <a:cubicBezTo>
                      <a:pt x="62320" y="316993"/>
                      <a:pt x="160377" y="345898"/>
                      <a:pt x="238685" y="303252"/>
                    </a:cubicBezTo>
                    <a:cubicBezTo>
                      <a:pt x="316980" y="260618"/>
                      <a:pt x="345898" y="162574"/>
                      <a:pt x="303252" y="84266"/>
                    </a:cubicBezTo>
                    <a:cubicBezTo>
                      <a:pt x="260618" y="5957"/>
                      <a:pt x="162574" y="-22948"/>
                      <a:pt x="84266" y="19686"/>
                    </a:cubicBezTo>
                    <a:cubicBezTo>
                      <a:pt x="5957" y="62333"/>
                      <a:pt x="-22948" y="160377"/>
                      <a:pt x="19686" y="238685"/>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Freeform 3">
                <a:extLst>
                  <a:ext uri="{FF2B5EF4-FFF2-40B4-BE49-F238E27FC236}">
                    <a16:creationId xmlns:a16="http://schemas.microsoft.com/office/drawing/2014/main" xmlns="" id="{F1A61942-1579-1E49-9870-D0D47E19E40A}"/>
                  </a:ext>
                </a:extLst>
              </p:cNvPr>
              <p:cNvSpPr/>
              <p:nvPr/>
            </p:nvSpPr>
            <p:spPr>
              <a:xfrm>
                <a:off x="20869329" y="4622706"/>
                <a:ext cx="322944" cy="322947"/>
              </a:xfrm>
              <a:custGeom>
                <a:avLst/>
                <a:gdLst>
                  <a:gd name="connsiteX0" fmla="*/ 303258 w 322944"/>
                  <a:gd name="connsiteY0" fmla="*/ 84262 h 322947"/>
                  <a:gd name="connsiteX1" fmla="*/ 84259 w 322944"/>
                  <a:gd name="connsiteY1" fmla="*/ 19695 h 322947"/>
                  <a:gd name="connsiteX2" fmla="*/ 19692 w 322944"/>
                  <a:gd name="connsiteY2" fmla="*/ 238681 h 322947"/>
                  <a:gd name="connsiteX3" fmla="*/ 238678 w 322944"/>
                  <a:gd name="connsiteY3" fmla="*/ 303260 h 322947"/>
                  <a:gd name="connsiteX4" fmla="*/ 303258 w 322944"/>
                  <a:gd name="connsiteY4" fmla="*/ 84262 h 3229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47">
                    <a:moveTo>
                      <a:pt x="303258" y="84262"/>
                    </a:moveTo>
                    <a:cubicBezTo>
                      <a:pt x="260624" y="5953"/>
                      <a:pt x="162567" y="-22952"/>
                      <a:pt x="84259" y="19695"/>
                    </a:cubicBezTo>
                    <a:cubicBezTo>
                      <a:pt x="5964" y="62329"/>
                      <a:pt x="-22954" y="160373"/>
                      <a:pt x="19692" y="238681"/>
                    </a:cubicBezTo>
                    <a:cubicBezTo>
                      <a:pt x="62326" y="316989"/>
                      <a:pt x="160370" y="345894"/>
                      <a:pt x="238678" y="303260"/>
                    </a:cubicBezTo>
                    <a:cubicBezTo>
                      <a:pt x="316987" y="260614"/>
                      <a:pt x="345892" y="162570"/>
                      <a:pt x="303258" y="84262"/>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Freeform 3">
                <a:extLst>
                  <a:ext uri="{FF2B5EF4-FFF2-40B4-BE49-F238E27FC236}">
                    <a16:creationId xmlns:a16="http://schemas.microsoft.com/office/drawing/2014/main" xmlns="" id="{E2CB1498-4CB4-8D48-ACA9-E14410034413}"/>
                  </a:ext>
                </a:extLst>
              </p:cNvPr>
              <p:cNvSpPr/>
              <p:nvPr/>
            </p:nvSpPr>
            <p:spPr>
              <a:xfrm>
                <a:off x="20484546" y="3028464"/>
                <a:ext cx="322885" cy="322898"/>
              </a:xfrm>
              <a:custGeom>
                <a:avLst/>
                <a:gdLst>
                  <a:gd name="connsiteX0" fmla="*/ 165469 w 322885"/>
                  <a:gd name="connsiteY0" fmla="*/ 51 h 322898"/>
                  <a:gd name="connsiteX1" fmla="*/ 51 w 322885"/>
                  <a:gd name="connsiteY1" fmla="*/ 157417 h 322898"/>
                  <a:gd name="connsiteX2" fmla="*/ 157404 w 322885"/>
                  <a:gd name="connsiteY2" fmla="*/ 322847 h 322898"/>
                  <a:gd name="connsiteX3" fmla="*/ 322834 w 322885"/>
                  <a:gd name="connsiteY3" fmla="*/ 165469 h 322898"/>
                  <a:gd name="connsiteX4" fmla="*/ 165469 w 322885"/>
                  <a:gd name="connsiteY4" fmla="*/ 51 h 3228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98">
                    <a:moveTo>
                      <a:pt x="165469" y="51"/>
                    </a:moveTo>
                    <a:cubicBezTo>
                      <a:pt x="76327" y="-2171"/>
                      <a:pt x="2261" y="68288"/>
                      <a:pt x="51" y="157417"/>
                    </a:cubicBezTo>
                    <a:cubicBezTo>
                      <a:pt x="-2171" y="246558"/>
                      <a:pt x="68276" y="320612"/>
                      <a:pt x="157404" y="322847"/>
                    </a:cubicBezTo>
                    <a:cubicBezTo>
                      <a:pt x="246545" y="325057"/>
                      <a:pt x="320612" y="254610"/>
                      <a:pt x="322834" y="165469"/>
                    </a:cubicBezTo>
                    <a:cubicBezTo>
                      <a:pt x="325044" y="76340"/>
                      <a:pt x="254610" y="2274"/>
                      <a:pt x="165469" y="51"/>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Freeform 3">
                <a:extLst>
                  <a:ext uri="{FF2B5EF4-FFF2-40B4-BE49-F238E27FC236}">
                    <a16:creationId xmlns:a16="http://schemas.microsoft.com/office/drawing/2014/main" xmlns="" id="{635BD388-D964-504B-BD26-FBBC209586F4}"/>
                  </a:ext>
                </a:extLst>
              </p:cNvPr>
              <p:cNvSpPr/>
              <p:nvPr/>
            </p:nvSpPr>
            <p:spPr>
              <a:xfrm>
                <a:off x="20442169" y="4725838"/>
                <a:ext cx="322885" cy="322898"/>
              </a:xfrm>
              <a:custGeom>
                <a:avLst/>
                <a:gdLst>
                  <a:gd name="connsiteX0" fmla="*/ 157416 w 322885"/>
                  <a:gd name="connsiteY0" fmla="*/ 322846 h 322898"/>
                  <a:gd name="connsiteX1" fmla="*/ 322834 w 322885"/>
                  <a:gd name="connsiteY1" fmla="*/ 165481 h 322898"/>
                  <a:gd name="connsiteX2" fmla="*/ 165481 w 322885"/>
                  <a:gd name="connsiteY2" fmla="*/ 51 h 322898"/>
                  <a:gd name="connsiteX3" fmla="*/ 51 w 322885"/>
                  <a:gd name="connsiteY3" fmla="*/ 157429 h 322898"/>
                  <a:gd name="connsiteX4" fmla="*/ 157416 w 322885"/>
                  <a:gd name="connsiteY4" fmla="*/ 322846 h 3228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98">
                    <a:moveTo>
                      <a:pt x="157416" y="322846"/>
                    </a:moveTo>
                    <a:cubicBezTo>
                      <a:pt x="246558" y="325069"/>
                      <a:pt x="320624" y="254609"/>
                      <a:pt x="322834" y="165481"/>
                    </a:cubicBezTo>
                    <a:cubicBezTo>
                      <a:pt x="325056" y="76339"/>
                      <a:pt x="254609" y="2286"/>
                      <a:pt x="165481" y="51"/>
                    </a:cubicBezTo>
                    <a:cubicBezTo>
                      <a:pt x="76340" y="-2159"/>
                      <a:pt x="2273" y="68288"/>
                      <a:pt x="51" y="157429"/>
                    </a:cubicBezTo>
                    <a:cubicBezTo>
                      <a:pt x="-2159" y="246558"/>
                      <a:pt x="68275" y="320624"/>
                      <a:pt x="157416" y="322846"/>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Freeform 3">
                <a:extLst>
                  <a:ext uri="{FF2B5EF4-FFF2-40B4-BE49-F238E27FC236}">
                    <a16:creationId xmlns:a16="http://schemas.microsoft.com/office/drawing/2014/main" xmlns="" id="{5020AFBD-0D1C-8C43-8838-A9F101D00044}"/>
                  </a:ext>
                </a:extLst>
              </p:cNvPr>
              <p:cNvSpPr/>
              <p:nvPr/>
            </p:nvSpPr>
            <p:spPr>
              <a:xfrm>
                <a:off x="20027506" y="3881514"/>
                <a:ext cx="322888" cy="322888"/>
              </a:xfrm>
              <a:custGeom>
                <a:avLst/>
                <a:gdLst>
                  <a:gd name="connsiteX0" fmla="*/ 163063 w 322888"/>
                  <a:gd name="connsiteY0" fmla="*/ 322880 h 322888"/>
                  <a:gd name="connsiteX1" fmla="*/ 322880 w 322888"/>
                  <a:gd name="connsiteY1" fmla="*/ 159825 h 322888"/>
                  <a:gd name="connsiteX2" fmla="*/ 159825 w 322888"/>
                  <a:gd name="connsiteY2" fmla="*/ 8 h 322888"/>
                  <a:gd name="connsiteX3" fmla="*/ 8 w 322888"/>
                  <a:gd name="connsiteY3" fmla="*/ 163063 h 322888"/>
                  <a:gd name="connsiteX4" fmla="*/ 163063 w 322888"/>
                  <a:gd name="connsiteY4" fmla="*/ 322880 h 3228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8" h="322888">
                    <a:moveTo>
                      <a:pt x="163063" y="322880"/>
                    </a:moveTo>
                    <a:cubicBezTo>
                      <a:pt x="252217" y="321991"/>
                      <a:pt x="323769" y="248992"/>
                      <a:pt x="322880" y="159825"/>
                    </a:cubicBezTo>
                    <a:cubicBezTo>
                      <a:pt x="321991" y="70671"/>
                      <a:pt x="248992" y="-881"/>
                      <a:pt x="159825" y="8"/>
                    </a:cubicBezTo>
                    <a:cubicBezTo>
                      <a:pt x="70671" y="897"/>
                      <a:pt x="-881" y="73909"/>
                      <a:pt x="8" y="163063"/>
                    </a:cubicBezTo>
                    <a:cubicBezTo>
                      <a:pt x="897" y="252217"/>
                      <a:pt x="73897" y="323769"/>
                      <a:pt x="163063" y="32288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Freeform 3">
                <a:extLst>
                  <a:ext uri="{FF2B5EF4-FFF2-40B4-BE49-F238E27FC236}">
                    <a16:creationId xmlns:a16="http://schemas.microsoft.com/office/drawing/2014/main" xmlns="" id="{98AEBBC3-D1B6-F342-8FF0-F29E30459427}"/>
                  </a:ext>
                </a:extLst>
              </p:cNvPr>
              <p:cNvSpPr/>
              <p:nvPr/>
            </p:nvSpPr>
            <p:spPr>
              <a:xfrm>
                <a:off x="20899206" y="3872797"/>
                <a:ext cx="322888" cy="322888"/>
              </a:xfrm>
              <a:custGeom>
                <a:avLst/>
                <a:gdLst>
                  <a:gd name="connsiteX0" fmla="*/ 159825 w 322888"/>
                  <a:gd name="connsiteY0" fmla="*/ 8 h 322888"/>
                  <a:gd name="connsiteX1" fmla="*/ 8 w 322888"/>
                  <a:gd name="connsiteY1" fmla="*/ 163063 h 322888"/>
                  <a:gd name="connsiteX2" fmla="*/ 163063 w 322888"/>
                  <a:gd name="connsiteY2" fmla="*/ 322880 h 322888"/>
                  <a:gd name="connsiteX3" fmla="*/ 322880 w 322888"/>
                  <a:gd name="connsiteY3" fmla="*/ 159825 h 322888"/>
                  <a:gd name="connsiteX4" fmla="*/ 159825 w 322888"/>
                  <a:gd name="connsiteY4" fmla="*/ 8 h 3228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8" h="322888">
                    <a:moveTo>
                      <a:pt x="159825" y="8"/>
                    </a:moveTo>
                    <a:cubicBezTo>
                      <a:pt x="70671" y="897"/>
                      <a:pt x="-881" y="73897"/>
                      <a:pt x="8" y="163063"/>
                    </a:cubicBezTo>
                    <a:cubicBezTo>
                      <a:pt x="897" y="252217"/>
                      <a:pt x="73897" y="323769"/>
                      <a:pt x="163063" y="322880"/>
                    </a:cubicBezTo>
                    <a:cubicBezTo>
                      <a:pt x="252217" y="321991"/>
                      <a:pt x="323769" y="248979"/>
                      <a:pt x="322880" y="159825"/>
                    </a:cubicBezTo>
                    <a:cubicBezTo>
                      <a:pt x="321991" y="70671"/>
                      <a:pt x="248992" y="-881"/>
                      <a:pt x="159825" y="8"/>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Freeform 3">
                <a:extLst>
                  <a:ext uri="{FF2B5EF4-FFF2-40B4-BE49-F238E27FC236}">
                    <a16:creationId xmlns:a16="http://schemas.microsoft.com/office/drawing/2014/main" xmlns="" id="{475BC7BF-8EA4-1B43-8C68-4B823CB830CE}"/>
                  </a:ext>
                </a:extLst>
              </p:cNvPr>
              <p:cNvSpPr/>
              <p:nvPr/>
            </p:nvSpPr>
            <p:spPr>
              <a:xfrm>
                <a:off x="20241628" y="3501855"/>
                <a:ext cx="322935" cy="322935"/>
              </a:xfrm>
              <a:custGeom>
                <a:avLst/>
                <a:gdLst>
                  <a:gd name="connsiteX0" fmla="*/ 79351 w 322935"/>
                  <a:gd name="connsiteY0" fmla="*/ 22470 h 322935"/>
                  <a:gd name="connsiteX1" fmla="*/ 22467 w 322935"/>
                  <a:gd name="connsiteY1" fmla="*/ 243590 h 322935"/>
                  <a:gd name="connsiteX2" fmla="*/ 243587 w 322935"/>
                  <a:gd name="connsiteY2" fmla="*/ 300473 h 322935"/>
                  <a:gd name="connsiteX3" fmla="*/ 300470 w 322935"/>
                  <a:gd name="connsiteY3" fmla="*/ 79354 h 322935"/>
                  <a:gd name="connsiteX4" fmla="*/ 79351 w 322935"/>
                  <a:gd name="connsiteY4" fmla="*/ 22470 h 3229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5" h="322935">
                    <a:moveTo>
                      <a:pt x="79351" y="22470"/>
                    </a:moveTo>
                    <a:cubicBezTo>
                      <a:pt x="2592" y="67822"/>
                      <a:pt x="-22884" y="166818"/>
                      <a:pt x="22467" y="243590"/>
                    </a:cubicBezTo>
                    <a:cubicBezTo>
                      <a:pt x="67819" y="320349"/>
                      <a:pt x="166828" y="345812"/>
                      <a:pt x="243587" y="300473"/>
                    </a:cubicBezTo>
                    <a:cubicBezTo>
                      <a:pt x="320359" y="255109"/>
                      <a:pt x="345809" y="156112"/>
                      <a:pt x="300470" y="79354"/>
                    </a:cubicBezTo>
                    <a:cubicBezTo>
                      <a:pt x="255119" y="2582"/>
                      <a:pt x="156122" y="-22881"/>
                      <a:pt x="79351" y="2247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Freeform 3">
                <a:extLst>
                  <a:ext uri="{FF2B5EF4-FFF2-40B4-BE49-F238E27FC236}">
                    <a16:creationId xmlns:a16="http://schemas.microsoft.com/office/drawing/2014/main" xmlns="" id="{9428591B-DCC2-8746-A0D8-57327CF8C394}"/>
                  </a:ext>
                </a:extLst>
              </p:cNvPr>
              <p:cNvSpPr/>
              <p:nvPr/>
            </p:nvSpPr>
            <p:spPr>
              <a:xfrm>
                <a:off x="20685037" y="4252410"/>
                <a:ext cx="322935" cy="322935"/>
              </a:xfrm>
              <a:custGeom>
                <a:avLst/>
                <a:gdLst>
                  <a:gd name="connsiteX0" fmla="*/ 243584 w 322935"/>
                  <a:gd name="connsiteY0" fmla="*/ 300465 h 322935"/>
                  <a:gd name="connsiteX1" fmla="*/ 300468 w 322935"/>
                  <a:gd name="connsiteY1" fmla="*/ 79345 h 322935"/>
                  <a:gd name="connsiteX2" fmla="*/ 79348 w 322935"/>
                  <a:gd name="connsiteY2" fmla="*/ 22462 h 322935"/>
                  <a:gd name="connsiteX3" fmla="*/ 22465 w 322935"/>
                  <a:gd name="connsiteY3" fmla="*/ 243581 h 322935"/>
                  <a:gd name="connsiteX4" fmla="*/ 243584 w 322935"/>
                  <a:gd name="connsiteY4" fmla="*/ 300465 h 3229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5" h="322935">
                    <a:moveTo>
                      <a:pt x="243584" y="300465"/>
                    </a:moveTo>
                    <a:cubicBezTo>
                      <a:pt x="320343" y="255113"/>
                      <a:pt x="345819" y="156117"/>
                      <a:pt x="300468" y="79345"/>
                    </a:cubicBezTo>
                    <a:cubicBezTo>
                      <a:pt x="255103" y="2586"/>
                      <a:pt x="156107" y="-22877"/>
                      <a:pt x="79348" y="22462"/>
                    </a:cubicBezTo>
                    <a:cubicBezTo>
                      <a:pt x="2576" y="67826"/>
                      <a:pt x="-22874" y="166823"/>
                      <a:pt x="22465" y="243581"/>
                    </a:cubicBezTo>
                    <a:cubicBezTo>
                      <a:pt x="67816" y="320353"/>
                      <a:pt x="166813" y="345816"/>
                      <a:pt x="243584" y="300465"/>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Freeform 3">
                <a:extLst>
                  <a:ext uri="{FF2B5EF4-FFF2-40B4-BE49-F238E27FC236}">
                    <a16:creationId xmlns:a16="http://schemas.microsoft.com/office/drawing/2014/main" xmlns="" id="{8E9405EA-0484-FD45-A15F-4AEDA3AF6474}"/>
                  </a:ext>
                </a:extLst>
              </p:cNvPr>
              <p:cNvSpPr/>
              <p:nvPr/>
            </p:nvSpPr>
            <p:spPr>
              <a:xfrm>
                <a:off x="20677479" y="3497492"/>
                <a:ext cx="322945" cy="322941"/>
              </a:xfrm>
              <a:custGeom>
                <a:avLst/>
                <a:gdLst>
                  <a:gd name="connsiteX0" fmla="*/ 20854 w 322945"/>
                  <a:gd name="connsiteY0" fmla="*/ 82153 h 322941"/>
                  <a:gd name="connsiteX1" fmla="*/ 82144 w 322945"/>
                  <a:gd name="connsiteY1" fmla="*/ 302079 h 322941"/>
                  <a:gd name="connsiteX2" fmla="*/ 302083 w 322945"/>
                  <a:gd name="connsiteY2" fmla="*/ 240788 h 322941"/>
                  <a:gd name="connsiteX3" fmla="*/ 240780 w 322945"/>
                  <a:gd name="connsiteY3" fmla="*/ 20863 h 322941"/>
                  <a:gd name="connsiteX4" fmla="*/ 20854 w 322945"/>
                  <a:gd name="connsiteY4" fmla="*/ 82153 h 322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5" h="322941">
                    <a:moveTo>
                      <a:pt x="20854" y="82153"/>
                    </a:moveTo>
                    <a:cubicBezTo>
                      <a:pt x="-22948" y="159813"/>
                      <a:pt x="4497" y="258276"/>
                      <a:pt x="82144" y="302079"/>
                    </a:cubicBezTo>
                    <a:cubicBezTo>
                      <a:pt x="159805" y="345894"/>
                      <a:pt x="258268" y="318449"/>
                      <a:pt x="302083" y="240788"/>
                    </a:cubicBezTo>
                    <a:cubicBezTo>
                      <a:pt x="345898" y="163128"/>
                      <a:pt x="318453" y="64665"/>
                      <a:pt x="240780" y="20863"/>
                    </a:cubicBezTo>
                    <a:cubicBezTo>
                      <a:pt x="163132" y="-22952"/>
                      <a:pt x="64656" y="4492"/>
                      <a:pt x="20854" y="82153"/>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Freeform 3">
                <a:extLst>
                  <a:ext uri="{FF2B5EF4-FFF2-40B4-BE49-F238E27FC236}">
                    <a16:creationId xmlns:a16="http://schemas.microsoft.com/office/drawing/2014/main" xmlns="" id="{BB799D4A-8AF4-9E4E-AE83-445DB28D4662}"/>
                  </a:ext>
                </a:extLst>
              </p:cNvPr>
              <p:cNvSpPr/>
              <p:nvPr/>
            </p:nvSpPr>
            <p:spPr>
              <a:xfrm>
                <a:off x="20249176" y="4256767"/>
                <a:ext cx="322945" cy="322941"/>
              </a:xfrm>
              <a:custGeom>
                <a:avLst/>
                <a:gdLst>
                  <a:gd name="connsiteX0" fmla="*/ 302091 w 322945"/>
                  <a:gd name="connsiteY0" fmla="*/ 240788 h 322941"/>
                  <a:gd name="connsiteX1" fmla="*/ 240788 w 322945"/>
                  <a:gd name="connsiteY1" fmla="*/ 20863 h 322941"/>
                  <a:gd name="connsiteX2" fmla="*/ 20862 w 322945"/>
                  <a:gd name="connsiteY2" fmla="*/ 82153 h 322941"/>
                  <a:gd name="connsiteX3" fmla="*/ 82165 w 322945"/>
                  <a:gd name="connsiteY3" fmla="*/ 302079 h 322941"/>
                  <a:gd name="connsiteX4" fmla="*/ 302091 w 322945"/>
                  <a:gd name="connsiteY4" fmla="*/ 240788 h 322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5" h="322941">
                    <a:moveTo>
                      <a:pt x="302091" y="240788"/>
                    </a:moveTo>
                    <a:cubicBezTo>
                      <a:pt x="345893" y="163128"/>
                      <a:pt x="318448" y="64665"/>
                      <a:pt x="240788" y="20863"/>
                    </a:cubicBezTo>
                    <a:cubicBezTo>
                      <a:pt x="163140" y="-22952"/>
                      <a:pt x="64677" y="4492"/>
                      <a:pt x="20862" y="82153"/>
                    </a:cubicBezTo>
                    <a:cubicBezTo>
                      <a:pt x="-22953" y="159813"/>
                      <a:pt x="4492" y="258276"/>
                      <a:pt x="82165" y="302079"/>
                    </a:cubicBezTo>
                    <a:cubicBezTo>
                      <a:pt x="159813" y="345894"/>
                      <a:pt x="258289" y="318449"/>
                      <a:pt x="302091" y="240788"/>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Freeform 3">
                <a:extLst>
                  <a:ext uri="{FF2B5EF4-FFF2-40B4-BE49-F238E27FC236}">
                    <a16:creationId xmlns:a16="http://schemas.microsoft.com/office/drawing/2014/main" xmlns="" id="{CA127B19-7FF9-A74F-85C9-8DAF61F62842}"/>
                  </a:ext>
                </a:extLst>
              </p:cNvPr>
              <p:cNvSpPr/>
              <p:nvPr/>
            </p:nvSpPr>
            <p:spPr>
              <a:xfrm>
                <a:off x="20466520" y="3877159"/>
                <a:ext cx="322885" cy="322885"/>
              </a:xfrm>
              <a:custGeom>
                <a:avLst/>
                <a:gdLst>
                  <a:gd name="connsiteX0" fmla="*/ 161442 w 322885"/>
                  <a:gd name="connsiteY0" fmla="*/ 0 h 322885"/>
                  <a:gd name="connsiteX1" fmla="*/ 0 w 322885"/>
                  <a:gd name="connsiteY1" fmla="*/ 161442 h 322885"/>
                  <a:gd name="connsiteX2" fmla="*/ 161442 w 322885"/>
                  <a:gd name="connsiteY2" fmla="*/ 322885 h 322885"/>
                  <a:gd name="connsiteX3" fmla="*/ 322885 w 322885"/>
                  <a:gd name="connsiteY3" fmla="*/ 161442 h 322885"/>
                  <a:gd name="connsiteX4" fmla="*/ 161442 w 322885"/>
                  <a:gd name="connsiteY4" fmla="*/ 0 h 32288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85">
                    <a:moveTo>
                      <a:pt x="161442" y="0"/>
                    </a:moveTo>
                    <a:cubicBezTo>
                      <a:pt x="72276" y="0"/>
                      <a:pt x="0" y="72276"/>
                      <a:pt x="0" y="161442"/>
                    </a:cubicBezTo>
                    <a:cubicBezTo>
                      <a:pt x="0" y="250596"/>
                      <a:pt x="72276" y="322885"/>
                      <a:pt x="161442" y="322885"/>
                    </a:cubicBezTo>
                    <a:cubicBezTo>
                      <a:pt x="250609" y="322885"/>
                      <a:pt x="322885" y="250596"/>
                      <a:pt x="322885" y="161442"/>
                    </a:cubicBezTo>
                    <a:cubicBezTo>
                      <a:pt x="322885" y="72276"/>
                      <a:pt x="250609" y="0"/>
                      <a:pt x="161442" y="0"/>
                    </a:cubicBezTo>
                  </a:path>
                </a:pathLst>
              </a:custGeom>
              <a:grp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Group 10">
            <a:extLst>
              <a:ext uri="{FF2B5EF4-FFF2-40B4-BE49-F238E27FC236}">
                <a16:creationId xmlns:a16="http://schemas.microsoft.com/office/drawing/2014/main" xmlns="" id="{BFCE1134-6F32-154F-B84F-0E49457ADA77}"/>
              </a:ext>
            </a:extLst>
          </p:cNvPr>
          <p:cNvGrpSpPr/>
          <p:nvPr/>
        </p:nvGrpSpPr>
        <p:grpSpPr>
          <a:xfrm>
            <a:off x="8751769" y="2927198"/>
            <a:ext cx="820738" cy="1009343"/>
            <a:chOff x="8751769" y="2974333"/>
            <a:chExt cx="820738" cy="1009343"/>
          </a:xfrm>
        </p:grpSpPr>
        <p:sp>
          <p:nvSpPr>
            <p:cNvPr id="569" name="TextBox 568">
              <a:extLst>
                <a:ext uri="{FF2B5EF4-FFF2-40B4-BE49-F238E27FC236}">
                  <a16:creationId xmlns:a16="http://schemas.microsoft.com/office/drawing/2014/main" xmlns="" id="{7DF6A790-5B2E-B64C-BCE6-1AFBCBDA36D0}"/>
                </a:ext>
              </a:extLst>
            </p:cNvPr>
            <p:cNvSpPr txBox="1"/>
            <p:nvPr/>
          </p:nvSpPr>
          <p:spPr>
            <a:xfrm>
              <a:off x="8751769" y="2974333"/>
              <a:ext cx="820738" cy="221599"/>
            </a:xfrm>
            <a:prstGeom prst="rect">
              <a:avLst/>
            </a:prstGeom>
            <a:noFill/>
          </p:spPr>
          <p:txBody>
            <a:bodyPr wrap="none" lIns="0" tIns="0" rIns="0" bIns="0" rtlCol="0">
              <a:spAutoFit/>
            </a:bodyPr>
            <a:lstStyle/>
            <a:p>
              <a:pPr algn="ctr" fontAlgn="base">
                <a:lnSpc>
                  <a:spcPct val="90000"/>
                </a:lnSpc>
                <a:spcAft>
                  <a:spcPct val="0"/>
                </a:spcAft>
                <a:buClr>
                  <a:srgbClr val="F0AB00"/>
                </a:buClr>
                <a:buSzPct val="80000"/>
              </a:pPr>
              <a:r>
                <a:rPr lang="en-US" sz="1600" kern="0" dirty="0">
                  <a:ea typeface="Arial Unicode MS" pitchFamily="34" charset="-128"/>
                  <a:cs typeface="Arial Unicode MS" pitchFamily="34" charset="-128"/>
                </a:rPr>
                <a:t>Cluster 2</a:t>
              </a:r>
            </a:p>
          </p:txBody>
        </p:sp>
        <p:grpSp>
          <p:nvGrpSpPr>
            <p:cNvPr id="15" name="Group 14">
              <a:extLst>
                <a:ext uri="{FF2B5EF4-FFF2-40B4-BE49-F238E27FC236}">
                  <a16:creationId xmlns:a16="http://schemas.microsoft.com/office/drawing/2014/main" xmlns="" id="{68CC0C4A-B4C8-C94F-9594-D3324F1ADAFF}"/>
                </a:ext>
              </a:extLst>
            </p:cNvPr>
            <p:cNvGrpSpPr>
              <a:grpSpLocks noChangeAspect="1"/>
            </p:cNvGrpSpPr>
            <p:nvPr/>
          </p:nvGrpSpPr>
          <p:grpSpPr>
            <a:xfrm>
              <a:off x="8790710" y="3243060"/>
              <a:ext cx="742856" cy="740616"/>
              <a:chOff x="8238164" y="2057153"/>
              <a:chExt cx="1120468" cy="1120469"/>
            </a:xfrm>
          </p:grpSpPr>
          <p:sp>
            <p:nvSpPr>
              <p:cNvPr id="741" name="Freeform 3">
                <a:extLst>
                  <a:ext uri="{FF2B5EF4-FFF2-40B4-BE49-F238E27FC236}">
                    <a16:creationId xmlns:a16="http://schemas.microsoft.com/office/drawing/2014/main" xmlns="" id="{2A572CFD-EADE-8D45-97D3-34C4F23EA07B}"/>
                  </a:ext>
                </a:extLst>
              </p:cNvPr>
              <p:cNvSpPr/>
              <p:nvPr/>
            </p:nvSpPr>
            <p:spPr>
              <a:xfrm>
                <a:off x="8463327" y="2929596"/>
                <a:ext cx="179102" cy="179099"/>
              </a:xfrm>
              <a:custGeom>
                <a:avLst/>
                <a:gdLst>
                  <a:gd name="connsiteX0" fmla="*/ 77278 w 322932"/>
                  <a:gd name="connsiteY0" fmla="*/ 299217 h 322927"/>
                  <a:gd name="connsiteX1" fmla="*/ 299223 w 322932"/>
                  <a:gd name="connsiteY1" fmla="*/ 245649 h 322927"/>
                  <a:gd name="connsiteX2" fmla="*/ 245654 w 322932"/>
                  <a:gd name="connsiteY2" fmla="*/ 23704 h 322927"/>
                  <a:gd name="connsiteX3" fmla="*/ 23709 w 322932"/>
                  <a:gd name="connsiteY3" fmla="*/ 77272 h 322927"/>
                  <a:gd name="connsiteX4" fmla="*/ 77278 w 322932"/>
                  <a:gd name="connsiteY4" fmla="*/ 299217 h 3229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27">
                    <a:moveTo>
                      <a:pt x="77278" y="299217"/>
                    </a:moveTo>
                    <a:cubicBezTo>
                      <a:pt x="153351" y="345712"/>
                      <a:pt x="252716" y="321722"/>
                      <a:pt x="299223" y="245649"/>
                    </a:cubicBezTo>
                    <a:cubicBezTo>
                      <a:pt x="345718" y="169576"/>
                      <a:pt x="321727" y="70198"/>
                      <a:pt x="245654" y="23704"/>
                    </a:cubicBezTo>
                    <a:cubicBezTo>
                      <a:pt x="169569" y="-22778"/>
                      <a:pt x="70204" y="1199"/>
                      <a:pt x="23709" y="77272"/>
                    </a:cubicBezTo>
                    <a:cubicBezTo>
                      <a:pt x="-22785" y="153358"/>
                      <a:pt x="1205" y="252723"/>
                      <a:pt x="77278" y="299217"/>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Freeform 3">
                <a:extLst>
                  <a:ext uri="{FF2B5EF4-FFF2-40B4-BE49-F238E27FC236}">
                    <a16:creationId xmlns:a16="http://schemas.microsoft.com/office/drawing/2014/main" xmlns="" id="{83B12B20-371F-C94F-A63B-001F6719A8B6}"/>
                  </a:ext>
                </a:extLst>
              </p:cNvPr>
              <p:cNvSpPr/>
              <p:nvPr/>
            </p:nvSpPr>
            <p:spPr>
              <a:xfrm>
                <a:off x="8954368" y="2126079"/>
                <a:ext cx="179102" cy="179099"/>
              </a:xfrm>
              <a:custGeom>
                <a:avLst/>
                <a:gdLst>
                  <a:gd name="connsiteX0" fmla="*/ 245654 w 322932"/>
                  <a:gd name="connsiteY0" fmla="*/ 23709 h 322927"/>
                  <a:gd name="connsiteX1" fmla="*/ 23709 w 322932"/>
                  <a:gd name="connsiteY1" fmla="*/ 77278 h 322927"/>
                  <a:gd name="connsiteX2" fmla="*/ 77278 w 322932"/>
                  <a:gd name="connsiteY2" fmla="*/ 299223 h 322927"/>
                  <a:gd name="connsiteX3" fmla="*/ 299223 w 322932"/>
                  <a:gd name="connsiteY3" fmla="*/ 245654 h 322927"/>
                  <a:gd name="connsiteX4" fmla="*/ 245654 w 322932"/>
                  <a:gd name="connsiteY4" fmla="*/ 23709 h 3229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27">
                    <a:moveTo>
                      <a:pt x="245654" y="23709"/>
                    </a:moveTo>
                    <a:cubicBezTo>
                      <a:pt x="169581" y="-22785"/>
                      <a:pt x="70217" y="1205"/>
                      <a:pt x="23709" y="77278"/>
                    </a:cubicBezTo>
                    <a:cubicBezTo>
                      <a:pt x="-22785" y="153351"/>
                      <a:pt x="1205" y="252728"/>
                      <a:pt x="77278" y="299223"/>
                    </a:cubicBezTo>
                    <a:cubicBezTo>
                      <a:pt x="153364" y="345705"/>
                      <a:pt x="252728" y="321727"/>
                      <a:pt x="299223" y="245654"/>
                    </a:cubicBezTo>
                    <a:cubicBezTo>
                      <a:pt x="345718" y="169569"/>
                      <a:pt x="321727" y="70204"/>
                      <a:pt x="245654" y="23709"/>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Freeform 3">
                <a:extLst>
                  <a:ext uri="{FF2B5EF4-FFF2-40B4-BE49-F238E27FC236}">
                    <a16:creationId xmlns:a16="http://schemas.microsoft.com/office/drawing/2014/main" xmlns="" id="{5EC6766B-EB97-424A-A260-0ABB1032EBDE}"/>
                  </a:ext>
                </a:extLst>
              </p:cNvPr>
              <p:cNvSpPr/>
              <p:nvPr/>
            </p:nvSpPr>
            <p:spPr>
              <a:xfrm>
                <a:off x="8295336" y="2753003"/>
                <a:ext cx="179109" cy="179112"/>
              </a:xfrm>
              <a:custGeom>
                <a:avLst/>
                <a:gdLst>
                  <a:gd name="connsiteX0" fmla="*/ 238678 w 322944"/>
                  <a:gd name="connsiteY0" fmla="*/ 303257 h 322950"/>
                  <a:gd name="connsiteX1" fmla="*/ 303257 w 322944"/>
                  <a:gd name="connsiteY1" fmla="*/ 84271 h 322950"/>
                  <a:gd name="connsiteX2" fmla="*/ 84271 w 322944"/>
                  <a:gd name="connsiteY2" fmla="*/ 19692 h 322950"/>
                  <a:gd name="connsiteX3" fmla="*/ 19692 w 322944"/>
                  <a:gd name="connsiteY3" fmla="*/ 238691 h 322950"/>
                  <a:gd name="connsiteX4" fmla="*/ 238678 w 322944"/>
                  <a:gd name="connsiteY4" fmla="*/ 303257 h 3229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50">
                    <a:moveTo>
                      <a:pt x="238678" y="303257"/>
                    </a:moveTo>
                    <a:cubicBezTo>
                      <a:pt x="316986" y="260624"/>
                      <a:pt x="345891" y="162567"/>
                      <a:pt x="303257" y="84271"/>
                    </a:cubicBezTo>
                    <a:cubicBezTo>
                      <a:pt x="260624" y="5963"/>
                      <a:pt x="162580" y="-22955"/>
                      <a:pt x="84271" y="19692"/>
                    </a:cubicBezTo>
                    <a:cubicBezTo>
                      <a:pt x="5963" y="62338"/>
                      <a:pt x="-22955" y="160382"/>
                      <a:pt x="19692" y="238691"/>
                    </a:cubicBezTo>
                    <a:cubicBezTo>
                      <a:pt x="62326" y="316986"/>
                      <a:pt x="160382" y="345904"/>
                      <a:pt x="238678" y="303257"/>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Freeform 3">
                <a:extLst>
                  <a:ext uri="{FF2B5EF4-FFF2-40B4-BE49-F238E27FC236}">
                    <a16:creationId xmlns:a16="http://schemas.microsoft.com/office/drawing/2014/main" xmlns="" id="{E15C6404-4AC7-404A-9D38-D10E77C10AE5}"/>
                  </a:ext>
                </a:extLst>
              </p:cNvPr>
              <p:cNvSpPr/>
              <p:nvPr/>
            </p:nvSpPr>
            <p:spPr>
              <a:xfrm>
                <a:off x="9122353" y="2302660"/>
                <a:ext cx="179109" cy="179112"/>
              </a:xfrm>
              <a:custGeom>
                <a:avLst/>
                <a:gdLst>
                  <a:gd name="connsiteX0" fmla="*/ 84266 w 322944"/>
                  <a:gd name="connsiteY0" fmla="*/ 19692 h 322950"/>
                  <a:gd name="connsiteX1" fmla="*/ 19686 w 322944"/>
                  <a:gd name="connsiteY1" fmla="*/ 238678 h 322950"/>
                  <a:gd name="connsiteX2" fmla="*/ 238672 w 322944"/>
                  <a:gd name="connsiteY2" fmla="*/ 303258 h 322950"/>
                  <a:gd name="connsiteX3" fmla="*/ 303252 w 322944"/>
                  <a:gd name="connsiteY3" fmla="*/ 84259 h 322950"/>
                  <a:gd name="connsiteX4" fmla="*/ 84266 w 322944"/>
                  <a:gd name="connsiteY4" fmla="*/ 19692 h 3229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50">
                    <a:moveTo>
                      <a:pt x="84266" y="19692"/>
                    </a:moveTo>
                    <a:cubicBezTo>
                      <a:pt x="5957" y="62326"/>
                      <a:pt x="-22948" y="160383"/>
                      <a:pt x="19686" y="238678"/>
                    </a:cubicBezTo>
                    <a:cubicBezTo>
                      <a:pt x="62320" y="316987"/>
                      <a:pt x="160364" y="345904"/>
                      <a:pt x="238672" y="303258"/>
                    </a:cubicBezTo>
                    <a:cubicBezTo>
                      <a:pt x="316980" y="260611"/>
                      <a:pt x="345898" y="162567"/>
                      <a:pt x="303252" y="84259"/>
                    </a:cubicBezTo>
                    <a:cubicBezTo>
                      <a:pt x="260618" y="5964"/>
                      <a:pt x="162561" y="-22954"/>
                      <a:pt x="84266" y="19692"/>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Freeform 3">
                <a:extLst>
                  <a:ext uri="{FF2B5EF4-FFF2-40B4-BE49-F238E27FC236}">
                    <a16:creationId xmlns:a16="http://schemas.microsoft.com/office/drawing/2014/main" xmlns="" id="{C4785BAA-722F-5148-8544-2308BE7DC2B5}"/>
                  </a:ext>
                </a:extLst>
              </p:cNvPr>
              <p:cNvSpPr/>
              <p:nvPr/>
            </p:nvSpPr>
            <p:spPr>
              <a:xfrm>
                <a:off x="8238164" y="2516103"/>
                <a:ext cx="179077" cy="179077"/>
              </a:xfrm>
              <a:custGeom>
                <a:avLst/>
                <a:gdLst>
                  <a:gd name="connsiteX0" fmla="*/ 322834 w 322886"/>
                  <a:gd name="connsiteY0" fmla="*/ 165469 h 322886"/>
                  <a:gd name="connsiteX1" fmla="*/ 165469 w 322886"/>
                  <a:gd name="connsiteY1" fmla="*/ 52 h 322886"/>
                  <a:gd name="connsiteX2" fmla="*/ 51 w 322886"/>
                  <a:gd name="connsiteY2" fmla="*/ 157405 h 322886"/>
                  <a:gd name="connsiteX3" fmla="*/ 157417 w 322886"/>
                  <a:gd name="connsiteY3" fmla="*/ 322835 h 322886"/>
                  <a:gd name="connsiteX4" fmla="*/ 322834 w 322886"/>
                  <a:gd name="connsiteY4" fmla="*/ 165469 h 3228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6" h="322886">
                    <a:moveTo>
                      <a:pt x="322834" y="165469"/>
                    </a:moveTo>
                    <a:cubicBezTo>
                      <a:pt x="325070" y="76328"/>
                      <a:pt x="254610" y="2274"/>
                      <a:pt x="165469" y="52"/>
                    </a:cubicBezTo>
                    <a:cubicBezTo>
                      <a:pt x="76340" y="-2183"/>
                      <a:pt x="2286" y="68276"/>
                      <a:pt x="51" y="157405"/>
                    </a:cubicBezTo>
                    <a:cubicBezTo>
                      <a:pt x="-2171" y="246546"/>
                      <a:pt x="68288" y="320600"/>
                      <a:pt x="157417" y="322835"/>
                    </a:cubicBezTo>
                    <a:cubicBezTo>
                      <a:pt x="246545" y="325057"/>
                      <a:pt x="320612" y="254611"/>
                      <a:pt x="322834" y="165469"/>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Freeform 3">
                <a:extLst>
                  <a:ext uri="{FF2B5EF4-FFF2-40B4-BE49-F238E27FC236}">
                    <a16:creationId xmlns:a16="http://schemas.microsoft.com/office/drawing/2014/main" xmlns="" id="{7C8A03AD-A73A-6C40-A698-46448E15AB2E}"/>
                  </a:ext>
                </a:extLst>
              </p:cNvPr>
              <p:cNvSpPr/>
              <p:nvPr/>
            </p:nvSpPr>
            <p:spPr>
              <a:xfrm>
                <a:off x="9179555" y="2539600"/>
                <a:ext cx="179077" cy="179077"/>
              </a:xfrm>
              <a:custGeom>
                <a:avLst/>
                <a:gdLst>
                  <a:gd name="connsiteX0" fmla="*/ 322835 w 322886"/>
                  <a:gd name="connsiteY0" fmla="*/ 165469 h 322886"/>
                  <a:gd name="connsiteX1" fmla="*/ 165469 w 322886"/>
                  <a:gd name="connsiteY1" fmla="*/ 52 h 322886"/>
                  <a:gd name="connsiteX2" fmla="*/ 52 w 322886"/>
                  <a:gd name="connsiteY2" fmla="*/ 157405 h 322886"/>
                  <a:gd name="connsiteX3" fmla="*/ 157417 w 322886"/>
                  <a:gd name="connsiteY3" fmla="*/ 322835 h 322886"/>
                  <a:gd name="connsiteX4" fmla="*/ 322835 w 322886"/>
                  <a:gd name="connsiteY4" fmla="*/ 165469 h 3228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6" h="322886">
                    <a:moveTo>
                      <a:pt x="322835" y="165469"/>
                    </a:moveTo>
                    <a:cubicBezTo>
                      <a:pt x="325057" y="76328"/>
                      <a:pt x="254598" y="2274"/>
                      <a:pt x="165469" y="52"/>
                    </a:cubicBezTo>
                    <a:cubicBezTo>
                      <a:pt x="76341" y="-2183"/>
                      <a:pt x="2274" y="68276"/>
                      <a:pt x="52" y="157405"/>
                    </a:cubicBezTo>
                    <a:cubicBezTo>
                      <a:pt x="-2183" y="246546"/>
                      <a:pt x="68276" y="320600"/>
                      <a:pt x="157417" y="322835"/>
                    </a:cubicBezTo>
                    <a:cubicBezTo>
                      <a:pt x="246546" y="325057"/>
                      <a:pt x="320600" y="254598"/>
                      <a:pt x="322835" y="165469"/>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Freeform 3">
                <a:extLst>
                  <a:ext uri="{FF2B5EF4-FFF2-40B4-BE49-F238E27FC236}">
                    <a16:creationId xmlns:a16="http://schemas.microsoft.com/office/drawing/2014/main" xmlns="" id="{28E83969-C759-664D-9A9D-A94554AA4716}"/>
                  </a:ext>
                </a:extLst>
              </p:cNvPr>
              <p:cNvSpPr/>
              <p:nvPr/>
            </p:nvSpPr>
            <p:spPr>
              <a:xfrm>
                <a:off x="8307087" y="2282314"/>
                <a:ext cx="179102" cy="179102"/>
              </a:xfrm>
              <a:custGeom>
                <a:avLst/>
                <a:gdLst>
                  <a:gd name="connsiteX0" fmla="*/ 245654 w 322932"/>
                  <a:gd name="connsiteY0" fmla="*/ 23709 h 322932"/>
                  <a:gd name="connsiteX1" fmla="*/ 23709 w 322932"/>
                  <a:gd name="connsiteY1" fmla="*/ 77278 h 322932"/>
                  <a:gd name="connsiteX2" fmla="*/ 77278 w 322932"/>
                  <a:gd name="connsiteY2" fmla="*/ 299223 h 322932"/>
                  <a:gd name="connsiteX3" fmla="*/ 299223 w 322932"/>
                  <a:gd name="connsiteY3" fmla="*/ 245654 h 322932"/>
                  <a:gd name="connsiteX4" fmla="*/ 245654 w 322932"/>
                  <a:gd name="connsiteY4" fmla="*/ 23709 h 3229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32">
                    <a:moveTo>
                      <a:pt x="245654" y="23709"/>
                    </a:moveTo>
                    <a:cubicBezTo>
                      <a:pt x="169569" y="-22785"/>
                      <a:pt x="70217" y="1205"/>
                      <a:pt x="23709" y="77278"/>
                    </a:cubicBezTo>
                    <a:cubicBezTo>
                      <a:pt x="-22785" y="153364"/>
                      <a:pt x="1205" y="252728"/>
                      <a:pt x="77278" y="299223"/>
                    </a:cubicBezTo>
                    <a:cubicBezTo>
                      <a:pt x="153364" y="345718"/>
                      <a:pt x="252741" y="321727"/>
                      <a:pt x="299223" y="245654"/>
                    </a:cubicBezTo>
                    <a:cubicBezTo>
                      <a:pt x="345718" y="169569"/>
                      <a:pt x="321727" y="70204"/>
                      <a:pt x="245654" y="23709"/>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Freeform 3">
                <a:extLst>
                  <a:ext uri="{FF2B5EF4-FFF2-40B4-BE49-F238E27FC236}">
                    <a16:creationId xmlns:a16="http://schemas.microsoft.com/office/drawing/2014/main" xmlns="" id="{4848B04B-BA2E-6B49-9F26-BD27EF60C40C}"/>
                  </a:ext>
                </a:extLst>
              </p:cNvPr>
              <p:cNvSpPr/>
              <p:nvPr/>
            </p:nvSpPr>
            <p:spPr>
              <a:xfrm>
                <a:off x="9110608" y="2773359"/>
                <a:ext cx="179102" cy="179102"/>
              </a:xfrm>
              <a:custGeom>
                <a:avLst/>
                <a:gdLst>
                  <a:gd name="connsiteX0" fmla="*/ 77278 w 322932"/>
                  <a:gd name="connsiteY0" fmla="*/ 299223 h 322932"/>
                  <a:gd name="connsiteX1" fmla="*/ 299223 w 322932"/>
                  <a:gd name="connsiteY1" fmla="*/ 245654 h 322932"/>
                  <a:gd name="connsiteX2" fmla="*/ 245654 w 322932"/>
                  <a:gd name="connsiteY2" fmla="*/ 23709 h 322932"/>
                  <a:gd name="connsiteX3" fmla="*/ 23709 w 322932"/>
                  <a:gd name="connsiteY3" fmla="*/ 77278 h 322932"/>
                  <a:gd name="connsiteX4" fmla="*/ 77278 w 322932"/>
                  <a:gd name="connsiteY4" fmla="*/ 299223 h 3229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32">
                    <a:moveTo>
                      <a:pt x="77278" y="299223"/>
                    </a:moveTo>
                    <a:cubicBezTo>
                      <a:pt x="153351" y="345718"/>
                      <a:pt x="252716" y="321727"/>
                      <a:pt x="299223" y="245654"/>
                    </a:cubicBezTo>
                    <a:cubicBezTo>
                      <a:pt x="345718" y="169569"/>
                      <a:pt x="321727" y="70204"/>
                      <a:pt x="245654" y="23709"/>
                    </a:cubicBezTo>
                    <a:cubicBezTo>
                      <a:pt x="169569" y="-22785"/>
                      <a:pt x="70191" y="1205"/>
                      <a:pt x="23709" y="77278"/>
                    </a:cubicBezTo>
                    <a:cubicBezTo>
                      <a:pt x="-22785" y="153364"/>
                      <a:pt x="1205" y="252728"/>
                      <a:pt x="77278" y="299223"/>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Freeform 3">
                <a:extLst>
                  <a:ext uri="{FF2B5EF4-FFF2-40B4-BE49-F238E27FC236}">
                    <a16:creationId xmlns:a16="http://schemas.microsoft.com/office/drawing/2014/main" xmlns="" id="{9CEFD233-AF31-0546-9C41-52AB4354F115}"/>
                  </a:ext>
                </a:extLst>
              </p:cNvPr>
              <p:cNvSpPr/>
              <p:nvPr/>
            </p:nvSpPr>
            <p:spPr>
              <a:xfrm>
                <a:off x="8483671" y="2114324"/>
                <a:ext cx="179109" cy="179111"/>
              </a:xfrm>
              <a:custGeom>
                <a:avLst/>
                <a:gdLst>
                  <a:gd name="connsiteX0" fmla="*/ 19686 w 322944"/>
                  <a:gd name="connsiteY0" fmla="*/ 238685 h 322947"/>
                  <a:gd name="connsiteX1" fmla="*/ 238685 w 322944"/>
                  <a:gd name="connsiteY1" fmla="*/ 303252 h 322947"/>
                  <a:gd name="connsiteX2" fmla="*/ 303252 w 322944"/>
                  <a:gd name="connsiteY2" fmla="*/ 84266 h 322947"/>
                  <a:gd name="connsiteX3" fmla="*/ 84266 w 322944"/>
                  <a:gd name="connsiteY3" fmla="*/ 19686 h 322947"/>
                  <a:gd name="connsiteX4" fmla="*/ 19686 w 322944"/>
                  <a:gd name="connsiteY4" fmla="*/ 238685 h 3229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47">
                    <a:moveTo>
                      <a:pt x="19686" y="238685"/>
                    </a:moveTo>
                    <a:cubicBezTo>
                      <a:pt x="62320" y="316993"/>
                      <a:pt x="160377" y="345898"/>
                      <a:pt x="238685" y="303252"/>
                    </a:cubicBezTo>
                    <a:cubicBezTo>
                      <a:pt x="316980" y="260618"/>
                      <a:pt x="345898" y="162574"/>
                      <a:pt x="303252" y="84266"/>
                    </a:cubicBezTo>
                    <a:cubicBezTo>
                      <a:pt x="260618" y="5957"/>
                      <a:pt x="162574" y="-22948"/>
                      <a:pt x="84266" y="19686"/>
                    </a:cubicBezTo>
                    <a:cubicBezTo>
                      <a:pt x="5957" y="62333"/>
                      <a:pt x="-22948" y="160377"/>
                      <a:pt x="19686" y="238685"/>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0" name="Freeform 3">
                <a:extLst>
                  <a:ext uri="{FF2B5EF4-FFF2-40B4-BE49-F238E27FC236}">
                    <a16:creationId xmlns:a16="http://schemas.microsoft.com/office/drawing/2014/main" xmlns="" id="{A8D3C0CF-27F8-9E49-92A3-70CFF167227B}"/>
                  </a:ext>
                </a:extLst>
              </p:cNvPr>
              <p:cNvSpPr/>
              <p:nvPr/>
            </p:nvSpPr>
            <p:spPr>
              <a:xfrm>
                <a:off x="8934017" y="2941340"/>
                <a:ext cx="179109" cy="179111"/>
              </a:xfrm>
              <a:custGeom>
                <a:avLst/>
                <a:gdLst>
                  <a:gd name="connsiteX0" fmla="*/ 303258 w 322944"/>
                  <a:gd name="connsiteY0" fmla="*/ 84262 h 322947"/>
                  <a:gd name="connsiteX1" fmla="*/ 84259 w 322944"/>
                  <a:gd name="connsiteY1" fmla="*/ 19695 h 322947"/>
                  <a:gd name="connsiteX2" fmla="*/ 19692 w 322944"/>
                  <a:gd name="connsiteY2" fmla="*/ 238681 h 322947"/>
                  <a:gd name="connsiteX3" fmla="*/ 238678 w 322944"/>
                  <a:gd name="connsiteY3" fmla="*/ 303260 h 322947"/>
                  <a:gd name="connsiteX4" fmla="*/ 303258 w 322944"/>
                  <a:gd name="connsiteY4" fmla="*/ 84262 h 3229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47">
                    <a:moveTo>
                      <a:pt x="303258" y="84262"/>
                    </a:moveTo>
                    <a:cubicBezTo>
                      <a:pt x="260624" y="5953"/>
                      <a:pt x="162567" y="-22952"/>
                      <a:pt x="84259" y="19695"/>
                    </a:cubicBezTo>
                    <a:cubicBezTo>
                      <a:pt x="5964" y="62329"/>
                      <a:pt x="-22954" y="160373"/>
                      <a:pt x="19692" y="238681"/>
                    </a:cubicBezTo>
                    <a:cubicBezTo>
                      <a:pt x="62326" y="316989"/>
                      <a:pt x="160370" y="345894"/>
                      <a:pt x="238678" y="303260"/>
                    </a:cubicBezTo>
                    <a:cubicBezTo>
                      <a:pt x="316987" y="260614"/>
                      <a:pt x="345892" y="162570"/>
                      <a:pt x="303258" y="84262"/>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Freeform 3">
                <a:extLst>
                  <a:ext uri="{FF2B5EF4-FFF2-40B4-BE49-F238E27FC236}">
                    <a16:creationId xmlns:a16="http://schemas.microsoft.com/office/drawing/2014/main" xmlns="" id="{9EC52D0D-EB55-794F-9037-E1820D5D6426}"/>
                  </a:ext>
                </a:extLst>
              </p:cNvPr>
              <p:cNvSpPr/>
              <p:nvPr/>
            </p:nvSpPr>
            <p:spPr>
              <a:xfrm>
                <a:off x="8720612" y="2057153"/>
                <a:ext cx="179076" cy="179083"/>
              </a:xfrm>
              <a:custGeom>
                <a:avLst/>
                <a:gdLst>
                  <a:gd name="connsiteX0" fmla="*/ 165469 w 322885"/>
                  <a:gd name="connsiteY0" fmla="*/ 51 h 322898"/>
                  <a:gd name="connsiteX1" fmla="*/ 51 w 322885"/>
                  <a:gd name="connsiteY1" fmla="*/ 157417 h 322898"/>
                  <a:gd name="connsiteX2" fmla="*/ 157404 w 322885"/>
                  <a:gd name="connsiteY2" fmla="*/ 322847 h 322898"/>
                  <a:gd name="connsiteX3" fmla="*/ 322834 w 322885"/>
                  <a:gd name="connsiteY3" fmla="*/ 165469 h 322898"/>
                  <a:gd name="connsiteX4" fmla="*/ 165469 w 322885"/>
                  <a:gd name="connsiteY4" fmla="*/ 51 h 3228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98">
                    <a:moveTo>
                      <a:pt x="165469" y="51"/>
                    </a:moveTo>
                    <a:cubicBezTo>
                      <a:pt x="76327" y="-2171"/>
                      <a:pt x="2261" y="68288"/>
                      <a:pt x="51" y="157417"/>
                    </a:cubicBezTo>
                    <a:cubicBezTo>
                      <a:pt x="-2171" y="246558"/>
                      <a:pt x="68276" y="320612"/>
                      <a:pt x="157404" y="322847"/>
                    </a:cubicBezTo>
                    <a:cubicBezTo>
                      <a:pt x="246545" y="325057"/>
                      <a:pt x="320612" y="254610"/>
                      <a:pt x="322834" y="165469"/>
                    </a:cubicBezTo>
                    <a:cubicBezTo>
                      <a:pt x="325044" y="76340"/>
                      <a:pt x="254610" y="2274"/>
                      <a:pt x="165469" y="51"/>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Freeform 3">
                <a:extLst>
                  <a:ext uri="{FF2B5EF4-FFF2-40B4-BE49-F238E27FC236}">
                    <a16:creationId xmlns:a16="http://schemas.microsoft.com/office/drawing/2014/main" xmlns="" id="{B25DF970-E11F-9E48-B7EC-ED72CB687903}"/>
                  </a:ext>
                </a:extLst>
              </p:cNvPr>
              <p:cNvSpPr/>
              <p:nvPr/>
            </p:nvSpPr>
            <p:spPr>
              <a:xfrm>
                <a:off x="8697109" y="2998539"/>
                <a:ext cx="179076" cy="179083"/>
              </a:xfrm>
              <a:custGeom>
                <a:avLst/>
                <a:gdLst>
                  <a:gd name="connsiteX0" fmla="*/ 157416 w 322885"/>
                  <a:gd name="connsiteY0" fmla="*/ 322846 h 322898"/>
                  <a:gd name="connsiteX1" fmla="*/ 322834 w 322885"/>
                  <a:gd name="connsiteY1" fmla="*/ 165481 h 322898"/>
                  <a:gd name="connsiteX2" fmla="*/ 165481 w 322885"/>
                  <a:gd name="connsiteY2" fmla="*/ 51 h 322898"/>
                  <a:gd name="connsiteX3" fmla="*/ 51 w 322885"/>
                  <a:gd name="connsiteY3" fmla="*/ 157429 h 322898"/>
                  <a:gd name="connsiteX4" fmla="*/ 157416 w 322885"/>
                  <a:gd name="connsiteY4" fmla="*/ 322846 h 3228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98">
                    <a:moveTo>
                      <a:pt x="157416" y="322846"/>
                    </a:moveTo>
                    <a:cubicBezTo>
                      <a:pt x="246558" y="325069"/>
                      <a:pt x="320624" y="254609"/>
                      <a:pt x="322834" y="165481"/>
                    </a:cubicBezTo>
                    <a:cubicBezTo>
                      <a:pt x="325056" y="76339"/>
                      <a:pt x="254609" y="2286"/>
                      <a:pt x="165481" y="51"/>
                    </a:cubicBezTo>
                    <a:cubicBezTo>
                      <a:pt x="76340" y="-2159"/>
                      <a:pt x="2273" y="68288"/>
                      <a:pt x="51" y="157429"/>
                    </a:cubicBezTo>
                    <a:cubicBezTo>
                      <a:pt x="-2159" y="246558"/>
                      <a:pt x="68275" y="320624"/>
                      <a:pt x="157416" y="322846"/>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Freeform 3">
                <a:extLst>
                  <a:ext uri="{FF2B5EF4-FFF2-40B4-BE49-F238E27FC236}">
                    <a16:creationId xmlns:a16="http://schemas.microsoft.com/office/drawing/2014/main" xmlns="" id="{D66B5E91-F65C-3D40-80C3-8DE74A1B0570}"/>
                  </a:ext>
                </a:extLst>
              </p:cNvPr>
              <p:cNvSpPr/>
              <p:nvPr/>
            </p:nvSpPr>
            <p:spPr>
              <a:xfrm>
                <a:off x="8467131" y="2530266"/>
                <a:ext cx="179078" cy="179078"/>
              </a:xfrm>
              <a:custGeom>
                <a:avLst/>
                <a:gdLst>
                  <a:gd name="connsiteX0" fmla="*/ 163063 w 322888"/>
                  <a:gd name="connsiteY0" fmla="*/ 322880 h 322888"/>
                  <a:gd name="connsiteX1" fmla="*/ 322880 w 322888"/>
                  <a:gd name="connsiteY1" fmla="*/ 159825 h 322888"/>
                  <a:gd name="connsiteX2" fmla="*/ 159825 w 322888"/>
                  <a:gd name="connsiteY2" fmla="*/ 8 h 322888"/>
                  <a:gd name="connsiteX3" fmla="*/ 8 w 322888"/>
                  <a:gd name="connsiteY3" fmla="*/ 163063 h 322888"/>
                  <a:gd name="connsiteX4" fmla="*/ 163063 w 322888"/>
                  <a:gd name="connsiteY4" fmla="*/ 322880 h 3228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8" h="322888">
                    <a:moveTo>
                      <a:pt x="163063" y="322880"/>
                    </a:moveTo>
                    <a:cubicBezTo>
                      <a:pt x="252217" y="321991"/>
                      <a:pt x="323769" y="248992"/>
                      <a:pt x="322880" y="159825"/>
                    </a:cubicBezTo>
                    <a:cubicBezTo>
                      <a:pt x="321991" y="70671"/>
                      <a:pt x="248992" y="-881"/>
                      <a:pt x="159825" y="8"/>
                    </a:cubicBezTo>
                    <a:cubicBezTo>
                      <a:pt x="70671" y="897"/>
                      <a:pt x="-881" y="73909"/>
                      <a:pt x="8" y="163063"/>
                    </a:cubicBezTo>
                    <a:cubicBezTo>
                      <a:pt x="897" y="252217"/>
                      <a:pt x="73897" y="323769"/>
                      <a:pt x="163063" y="322880"/>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Freeform 3">
                <a:extLst>
                  <a:ext uri="{FF2B5EF4-FFF2-40B4-BE49-F238E27FC236}">
                    <a16:creationId xmlns:a16="http://schemas.microsoft.com/office/drawing/2014/main" xmlns="" id="{3FD806C0-E5AC-2944-A069-2D846249BD49}"/>
                  </a:ext>
                </a:extLst>
              </p:cNvPr>
              <p:cNvSpPr/>
              <p:nvPr/>
            </p:nvSpPr>
            <p:spPr>
              <a:xfrm>
                <a:off x="8950587" y="2525431"/>
                <a:ext cx="179078" cy="179078"/>
              </a:xfrm>
              <a:custGeom>
                <a:avLst/>
                <a:gdLst>
                  <a:gd name="connsiteX0" fmla="*/ 159825 w 322888"/>
                  <a:gd name="connsiteY0" fmla="*/ 8 h 322888"/>
                  <a:gd name="connsiteX1" fmla="*/ 8 w 322888"/>
                  <a:gd name="connsiteY1" fmla="*/ 163063 h 322888"/>
                  <a:gd name="connsiteX2" fmla="*/ 163063 w 322888"/>
                  <a:gd name="connsiteY2" fmla="*/ 322880 h 322888"/>
                  <a:gd name="connsiteX3" fmla="*/ 322880 w 322888"/>
                  <a:gd name="connsiteY3" fmla="*/ 159825 h 322888"/>
                  <a:gd name="connsiteX4" fmla="*/ 159825 w 322888"/>
                  <a:gd name="connsiteY4" fmla="*/ 8 h 3228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8" h="322888">
                    <a:moveTo>
                      <a:pt x="159825" y="8"/>
                    </a:moveTo>
                    <a:cubicBezTo>
                      <a:pt x="70671" y="897"/>
                      <a:pt x="-881" y="73897"/>
                      <a:pt x="8" y="163063"/>
                    </a:cubicBezTo>
                    <a:cubicBezTo>
                      <a:pt x="897" y="252217"/>
                      <a:pt x="73897" y="323769"/>
                      <a:pt x="163063" y="322880"/>
                    </a:cubicBezTo>
                    <a:cubicBezTo>
                      <a:pt x="252217" y="321991"/>
                      <a:pt x="323769" y="248979"/>
                      <a:pt x="322880" y="159825"/>
                    </a:cubicBezTo>
                    <a:cubicBezTo>
                      <a:pt x="321991" y="70671"/>
                      <a:pt x="248992" y="-881"/>
                      <a:pt x="159825" y="8"/>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Freeform 3">
                <a:extLst>
                  <a:ext uri="{FF2B5EF4-FFF2-40B4-BE49-F238E27FC236}">
                    <a16:creationId xmlns:a16="http://schemas.microsoft.com/office/drawing/2014/main" xmlns="" id="{F6ABF508-9781-E04A-882C-17BF1212557F}"/>
                  </a:ext>
                </a:extLst>
              </p:cNvPr>
              <p:cNvSpPr/>
              <p:nvPr/>
            </p:nvSpPr>
            <p:spPr>
              <a:xfrm>
                <a:off x="8585886" y="2319702"/>
                <a:ext cx="179104" cy="179104"/>
              </a:xfrm>
              <a:custGeom>
                <a:avLst/>
                <a:gdLst>
                  <a:gd name="connsiteX0" fmla="*/ 79351 w 322935"/>
                  <a:gd name="connsiteY0" fmla="*/ 22470 h 322935"/>
                  <a:gd name="connsiteX1" fmla="*/ 22467 w 322935"/>
                  <a:gd name="connsiteY1" fmla="*/ 243590 h 322935"/>
                  <a:gd name="connsiteX2" fmla="*/ 243587 w 322935"/>
                  <a:gd name="connsiteY2" fmla="*/ 300473 h 322935"/>
                  <a:gd name="connsiteX3" fmla="*/ 300470 w 322935"/>
                  <a:gd name="connsiteY3" fmla="*/ 79354 h 322935"/>
                  <a:gd name="connsiteX4" fmla="*/ 79351 w 322935"/>
                  <a:gd name="connsiteY4" fmla="*/ 22470 h 3229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5" h="322935">
                    <a:moveTo>
                      <a:pt x="79351" y="22470"/>
                    </a:moveTo>
                    <a:cubicBezTo>
                      <a:pt x="2592" y="67822"/>
                      <a:pt x="-22884" y="166818"/>
                      <a:pt x="22467" y="243590"/>
                    </a:cubicBezTo>
                    <a:cubicBezTo>
                      <a:pt x="67819" y="320349"/>
                      <a:pt x="166828" y="345812"/>
                      <a:pt x="243587" y="300473"/>
                    </a:cubicBezTo>
                    <a:cubicBezTo>
                      <a:pt x="320359" y="255109"/>
                      <a:pt x="345809" y="156112"/>
                      <a:pt x="300470" y="79354"/>
                    </a:cubicBezTo>
                    <a:cubicBezTo>
                      <a:pt x="255119" y="2582"/>
                      <a:pt x="156122" y="-22881"/>
                      <a:pt x="79351" y="22470"/>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Freeform 3">
                <a:extLst>
                  <a:ext uri="{FF2B5EF4-FFF2-40B4-BE49-F238E27FC236}">
                    <a16:creationId xmlns:a16="http://schemas.microsoft.com/office/drawing/2014/main" xmlns="" id="{23C3D528-655E-D845-AB4E-9AED794D98EF}"/>
                  </a:ext>
                </a:extLst>
              </p:cNvPr>
              <p:cNvSpPr/>
              <p:nvPr/>
            </p:nvSpPr>
            <p:spPr>
              <a:xfrm>
                <a:off x="8831806" y="2735969"/>
                <a:ext cx="179104" cy="179104"/>
              </a:xfrm>
              <a:custGeom>
                <a:avLst/>
                <a:gdLst>
                  <a:gd name="connsiteX0" fmla="*/ 243584 w 322935"/>
                  <a:gd name="connsiteY0" fmla="*/ 300465 h 322935"/>
                  <a:gd name="connsiteX1" fmla="*/ 300468 w 322935"/>
                  <a:gd name="connsiteY1" fmla="*/ 79345 h 322935"/>
                  <a:gd name="connsiteX2" fmla="*/ 79348 w 322935"/>
                  <a:gd name="connsiteY2" fmla="*/ 22462 h 322935"/>
                  <a:gd name="connsiteX3" fmla="*/ 22465 w 322935"/>
                  <a:gd name="connsiteY3" fmla="*/ 243581 h 322935"/>
                  <a:gd name="connsiteX4" fmla="*/ 243584 w 322935"/>
                  <a:gd name="connsiteY4" fmla="*/ 300465 h 3229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5" h="322935">
                    <a:moveTo>
                      <a:pt x="243584" y="300465"/>
                    </a:moveTo>
                    <a:cubicBezTo>
                      <a:pt x="320343" y="255113"/>
                      <a:pt x="345819" y="156117"/>
                      <a:pt x="300468" y="79345"/>
                    </a:cubicBezTo>
                    <a:cubicBezTo>
                      <a:pt x="255103" y="2586"/>
                      <a:pt x="156107" y="-22877"/>
                      <a:pt x="79348" y="22462"/>
                    </a:cubicBezTo>
                    <a:cubicBezTo>
                      <a:pt x="2576" y="67826"/>
                      <a:pt x="-22874" y="166823"/>
                      <a:pt x="22465" y="243581"/>
                    </a:cubicBezTo>
                    <a:cubicBezTo>
                      <a:pt x="67816" y="320353"/>
                      <a:pt x="166813" y="345816"/>
                      <a:pt x="243584" y="300465"/>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Freeform 3">
                <a:extLst>
                  <a:ext uri="{FF2B5EF4-FFF2-40B4-BE49-F238E27FC236}">
                    <a16:creationId xmlns:a16="http://schemas.microsoft.com/office/drawing/2014/main" xmlns="" id="{2817D426-28B4-6245-9E0F-C0C982C2FB54}"/>
                  </a:ext>
                </a:extLst>
              </p:cNvPr>
              <p:cNvSpPr/>
              <p:nvPr/>
            </p:nvSpPr>
            <p:spPr>
              <a:xfrm>
                <a:off x="8827615" y="2317282"/>
                <a:ext cx="179109" cy="179107"/>
              </a:xfrm>
              <a:custGeom>
                <a:avLst/>
                <a:gdLst>
                  <a:gd name="connsiteX0" fmla="*/ 20854 w 322945"/>
                  <a:gd name="connsiteY0" fmla="*/ 82153 h 322941"/>
                  <a:gd name="connsiteX1" fmla="*/ 82144 w 322945"/>
                  <a:gd name="connsiteY1" fmla="*/ 302079 h 322941"/>
                  <a:gd name="connsiteX2" fmla="*/ 302083 w 322945"/>
                  <a:gd name="connsiteY2" fmla="*/ 240788 h 322941"/>
                  <a:gd name="connsiteX3" fmla="*/ 240780 w 322945"/>
                  <a:gd name="connsiteY3" fmla="*/ 20863 h 322941"/>
                  <a:gd name="connsiteX4" fmla="*/ 20854 w 322945"/>
                  <a:gd name="connsiteY4" fmla="*/ 82153 h 322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5" h="322941">
                    <a:moveTo>
                      <a:pt x="20854" y="82153"/>
                    </a:moveTo>
                    <a:cubicBezTo>
                      <a:pt x="-22948" y="159813"/>
                      <a:pt x="4497" y="258276"/>
                      <a:pt x="82144" y="302079"/>
                    </a:cubicBezTo>
                    <a:cubicBezTo>
                      <a:pt x="159805" y="345894"/>
                      <a:pt x="258268" y="318449"/>
                      <a:pt x="302083" y="240788"/>
                    </a:cubicBezTo>
                    <a:cubicBezTo>
                      <a:pt x="345898" y="163128"/>
                      <a:pt x="318453" y="64665"/>
                      <a:pt x="240780" y="20863"/>
                    </a:cubicBezTo>
                    <a:cubicBezTo>
                      <a:pt x="163132" y="-22952"/>
                      <a:pt x="64656" y="4492"/>
                      <a:pt x="20854" y="82153"/>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Freeform 3">
                <a:extLst>
                  <a:ext uri="{FF2B5EF4-FFF2-40B4-BE49-F238E27FC236}">
                    <a16:creationId xmlns:a16="http://schemas.microsoft.com/office/drawing/2014/main" xmlns="" id="{57338FE1-05FE-9746-94AC-EAECD57C2D77}"/>
                  </a:ext>
                </a:extLst>
              </p:cNvPr>
              <p:cNvSpPr/>
              <p:nvPr/>
            </p:nvSpPr>
            <p:spPr>
              <a:xfrm>
                <a:off x="8590072" y="2738386"/>
                <a:ext cx="179109" cy="179107"/>
              </a:xfrm>
              <a:custGeom>
                <a:avLst/>
                <a:gdLst>
                  <a:gd name="connsiteX0" fmla="*/ 302091 w 322945"/>
                  <a:gd name="connsiteY0" fmla="*/ 240788 h 322941"/>
                  <a:gd name="connsiteX1" fmla="*/ 240788 w 322945"/>
                  <a:gd name="connsiteY1" fmla="*/ 20863 h 322941"/>
                  <a:gd name="connsiteX2" fmla="*/ 20862 w 322945"/>
                  <a:gd name="connsiteY2" fmla="*/ 82153 h 322941"/>
                  <a:gd name="connsiteX3" fmla="*/ 82165 w 322945"/>
                  <a:gd name="connsiteY3" fmla="*/ 302079 h 322941"/>
                  <a:gd name="connsiteX4" fmla="*/ 302091 w 322945"/>
                  <a:gd name="connsiteY4" fmla="*/ 240788 h 322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5" h="322941">
                    <a:moveTo>
                      <a:pt x="302091" y="240788"/>
                    </a:moveTo>
                    <a:cubicBezTo>
                      <a:pt x="345893" y="163128"/>
                      <a:pt x="318448" y="64665"/>
                      <a:pt x="240788" y="20863"/>
                    </a:cubicBezTo>
                    <a:cubicBezTo>
                      <a:pt x="163140" y="-22952"/>
                      <a:pt x="64677" y="4492"/>
                      <a:pt x="20862" y="82153"/>
                    </a:cubicBezTo>
                    <a:cubicBezTo>
                      <a:pt x="-22953" y="159813"/>
                      <a:pt x="4492" y="258276"/>
                      <a:pt x="82165" y="302079"/>
                    </a:cubicBezTo>
                    <a:cubicBezTo>
                      <a:pt x="159813" y="345894"/>
                      <a:pt x="258289" y="318449"/>
                      <a:pt x="302091" y="240788"/>
                    </a:cubicBezTo>
                  </a:path>
                </a:pathLst>
              </a:custGeom>
              <a:solidFill>
                <a:srgbClr val="BC3618"/>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Freeform 3">
                <a:extLst>
                  <a:ext uri="{FF2B5EF4-FFF2-40B4-BE49-F238E27FC236}">
                    <a16:creationId xmlns:a16="http://schemas.microsoft.com/office/drawing/2014/main" xmlns="" id="{4C65B30E-A70A-924E-A68F-03F15760C769}"/>
                  </a:ext>
                </a:extLst>
              </p:cNvPr>
              <p:cNvSpPr/>
              <p:nvPr/>
            </p:nvSpPr>
            <p:spPr>
              <a:xfrm>
                <a:off x="8710614" y="2527850"/>
                <a:ext cx="179076" cy="179076"/>
              </a:xfrm>
              <a:custGeom>
                <a:avLst/>
                <a:gdLst>
                  <a:gd name="connsiteX0" fmla="*/ 161442 w 322885"/>
                  <a:gd name="connsiteY0" fmla="*/ 0 h 322885"/>
                  <a:gd name="connsiteX1" fmla="*/ 0 w 322885"/>
                  <a:gd name="connsiteY1" fmla="*/ 161442 h 322885"/>
                  <a:gd name="connsiteX2" fmla="*/ 161442 w 322885"/>
                  <a:gd name="connsiteY2" fmla="*/ 322885 h 322885"/>
                  <a:gd name="connsiteX3" fmla="*/ 322885 w 322885"/>
                  <a:gd name="connsiteY3" fmla="*/ 161442 h 322885"/>
                  <a:gd name="connsiteX4" fmla="*/ 161442 w 322885"/>
                  <a:gd name="connsiteY4" fmla="*/ 0 h 32288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85">
                    <a:moveTo>
                      <a:pt x="161442" y="0"/>
                    </a:moveTo>
                    <a:cubicBezTo>
                      <a:pt x="72276" y="0"/>
                      <a:pt x="0" y="72276"/>
                      <a:pt x="0" y="161442"/>
                    </a:cubicBezTo>
                    <a:cubicBezTo>
                      <a:pt x="0" y="250596"/>
                      <a:pt x="72276" y="322885"/>
                      <a:pt x="161442" y="322885"/>
                    </a:cubicBezTo>
                    <a:cubicBezTo>
                      <a:pt x="250609" y="322885"/>
                      <a:pt x="322885" y="250596"/>
                      <a:pt x="322885" y="161442"/>
                    </a:cubicBezTo>
                    <a:cubicBezTo>
                      <a:pt x="322885" y="72276"/>
                      <a:pt x="250609" y="0"/>
                      <a:pt x="161442" y="0"/>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Group 11">
            <a:extLst>
              <a:ext uri="{FF2B5EF4-FFF2-40B4-BE49-F238E27FC236}">
                <a16:creationId xmlns:a16="http://schemas.microsoft.com/office/drawing/2014/main" xmlns="" id="{D50995E0-35AD-D148-945C-AEF14E3A3517}"/>
              </a:ext>
            </a:extLst>
          </p:cNvPr>
          <p:cNvGrpSpPr/>
          <p:nvPr/>
        </p:nvGrpSpPr>
        <p:grpSpPr>
          <a:xfrm>
            <a:off x="10302822" y="2934789"/>
            <a:ext cx="820738" cy="1014618"/>
            <a:chOff x="10302822" y="2981924"/>
            <a:chExt cx="820738" cy="1014618"/>
          </a:xfrm>
        </p:grpSpPr>
        <p:sp>
          <p:nvSpPr>
            <p:cNvPr id="570" name="TextBox 569">
              <a:extLst>
                <a:ext uri="{FF2B5EF4-FFF2-40B4-BE49-F238E27FC236}">
                  <a16:creationId xmlns:a16="http://schemas.microsoft.com/office/drawing/2014/main" xmlns="" id="{F6615C3F-2543-0A49-A2DA-A9F21CD94B51}"/>
                </a:ext>
              </a:extLst>
            </p:cNvPr>
            <p:cNvSpPr txBox="1"/>
            <p:nvPr/>
          </p:nvSpPr>
          <p:spPr>
            <a:xfrm>
              <a:off x="10302822" y="2981924"/>
              <a:ext cx="820738" cy="221599"/>
            </a:xfrm>
            <a:prstGeom prst="rect">
              <a:avLst/>
            </a:prstGeom>
            <a:noFill/>
          </p:spPr>
          <p:txBody>
            <a:bodyPr wrap="none" lIns="0" tIns="0" rIns="0" bIns="0" rtlCol="0">
              <a:spAutoFit/>
            </a:bodyPr>
            <a:lstStyle/>
            <a:p>
              <a:pPr algn="ctr" fontAlgn="base">
                <a:lnSpc>
                  <a:spcPct val="90000"/>
                </a:lnSpc>
                <a:spcAft>
                  <a:spcPct val="0"/>
                </a:spcAft>
                <a:buClr>
                  <a:srgbClr val="F0AB00"/>
                </a:buClr>
                <a:buSzPct val="80000"/>
              </a:pPr>
              <a:r>
                <a:rPr lang="en-US" sz="1600" kern="0" dirty="0">
                  <a:ea typeface="Arial Unicode MS" pitchFamily="34" charset="-128"/>
                  <a:cs typeface="Arial Unicode MS" pitchFamily="34" charset="-128"/>
                </a:rPr>
                <a:t>Cluster 3</a:t>
              </a:r>
            </a:p>
          </p:txBody>
        </p:sp>
        <p:grpSp>
          <p:nvGrpSpPr>
            <p:cNvPr id="16" name="Group 15">
              <a:extLst>
                <a:ext uri="{FF2B5EF4-FFF2-40B4-BE49-F238E27FC236}">
                  <a16:creationId xmlns:a16="http://schemas.microsoft.com/office/drawing/2014/main" xmlns="" id="{A491274D-65F9-8B44-9457-1A0BDEBCEEAB}"/>
                </a:ext>
              </a:extLst>
            </p:cNvPr>
            <p:cNvGrpSpPr>
              <a:grpSpLocks noChangeAspect="1"/>
            </p:cNvGrpSpPr>
            <p:nvPr/>
          </p:nvGrpSpPr>
          <p:grpSpPr>
            <a:xfrm>
              <a:off x="10343044" y="3251162"/>
              <a:ext cx="740294" cy="745380"/>
              <a:chOff x="10261917" y="2057153"/>
              <a:chExt cx="1120468" cy="1120469"/>
            </a:xfrm>
          </p:grpSpPr>
          <p:sp>
            <p:nvSpPr>
              <p:cNvPr id="761" name="Freeform 3">
                <a:extLst>
                  <a:ext uri="{FF2B5EF4-FFF2-40B4-BE49-F238E27FC236}">
                    <a16:creationId xmlns:a16="http://schemas.microsoft.com/office/drawing/2014/main" xmlns="" id="{E3A61287-E960-B747-9BDF-B111F2E59ABF}"/>
                  </a:ext>
                </a:extLst>
              </p:cNvPr>
              <p:cNvSpPr/>
              <p:nvPr/>
            </p:nvSpPr>
            <p:spPr>
              <a:xfrm flipH="1">
                <a:off x="10978120" y="2929596"/>
                <a:ext cx="179102" cy="179099"/>
              </a:xfrm>
              <a:custGeom>
                <a:avLst/>
                <a:gdLst>
                  <a:gd name="connsiteX0" fmla="*/ 77278 w 322932"/>
                  <a:gd name="connsiteY0" fmla="*/ 299217 h 322927"/>
                  <a:gd name="connsiteX1" fmla="*/ 299223 w 322932"/>
                  <a:gd name="connsiteY1" fmla="*/ 245649 h 322927"/>
                  <a:gd name="connsiteX2" fmla="*/ 245654 w 322932"/>
                  <a:gd name="connsiteY2" fmla="*/ 23704 h 322927"/>
                  <a:gd name="connsiteX3" fmla="*/ 23709 w 322932"/>
                  <a:gd name="connsiteY3" fmla="*/ 77272 h 322927"/>
                  <a:gd name="connsiteX4" fmla="*/ 77278 w 322932"/>
                  <a:gd name="connsiteY4" fmla="*/ 299217 h 3229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27">
                    <a:moveTo>
                      <a:pt x="77278" y="299217"/>
                    </a:moveTo>
                    <a:cubicBezTo>
                      <a:pt x="153351" y="345712"/>
                      <a:pt x="252716" y="321722"/>
                      <a:pt x="299223" y="245649"/>
                    </a:cubicBezTo>
                    <a:cubicBezTo>
                      <a:pt x="345718" y="169576"/>
                      <a:pt x="321727" y="70198"/>
                      <a:pt x="245654" y="23704"/>
                    </a:cubicBezTo>
                    <a:cubicBezTo>
                      <a:pt x="169569" y="-22778"/>
                      <a:pt x="70204" y="1199"/>
                      <a:pt x="23709" y="77272"/>
                    </a:cubicBezTo>
                    <a:cubicBezTo>
                      <a:pt x="-22785" y="153358"/>
                      <a:pt x="1205" y="252723"/>
                      <a:pt x="77278" y="299217"/>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Freeform 3">
                <a:extLst>
                  <a:ext uri="{FF2B5EF4-FFF2-40B4-BE49-F238E27FC236}">
                    <a16:creationId xmlns:a16="http://schemas.microsoft.com/office/drawing/2014/main" xmlns="" id="{FBC77B73-8C09-FD4A-B113-A6D1A2A9512A}"/>
                  </a:ext>
                </a:extLst>
              </p:cNvPr>
              <p:cNvSpPr/>
              <p:nvPr/>
            </p:nvSpPr>
            <p:spPr>
              <a:xfrm flipH="1">
                <a:off x="10487079" y="2126079"/>
                <a:ext cx="179102" cy="179099"/>
              </a:xfrm>
              <a:custGeom>
                <a:avLst/>
                <a:gdLst>
                  <a:gd name="connsiteX0" fmla="*/ 245654 w 322932"/>
                  <a:gd name="connsiteY0" fmla="*/ 23709 h 322927"/>
                  <a:gd name="connsiteX1" fmla="*/ 23709 w 322932"/>
                  <a:gd name="connsiteY1" fmla="*/ 77278 h 322927"/>
                  <a:gd name="connsiteX2" fmla="*/ 77278 w 322932"/>
                  <a:gd name="connsiteY2" fmla="*/ 299223 h 322927"/>
                  <a:gd name="connsiteX3" fmla="*/ 299223 w 322932"/>
                  <a:gd name="connsiteY3" fmla="*/ 245654 h 322927"/>
                  <a:gd name="connsiteX4" fmla="*/ 245654 w 322932"/>
                  <a:gd name="connsiteY4" fmla="*/ 23709 h 3229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27">
                    <a:moveTo>
                      <a:pt x="245654" y="23709"/>
                    </a:moveTo>
                    <a:cubicBezTo>
                      <a:pt x="169581" y="-22785"/>
                      <a:pt x="70217" y="1205"/>
                      <a:pt x="23709" y="77278"/>
                    </a:cubicBezTo>
                    <a:cubicBezTo>
                      <a:pt x="-22785" y="153351"/>
                      <a:pt x="1205" y="252728"/>
                      <a:pt x="77278" y="299223"/>
                    </a:cubicBezTo>
                    <a:cubicBezTo>
                      <a:pt x="153364" y="345705"/>
                      <a:pt x="252728" y="321727"/>
                      <a:pt x="299223" y="245654"/>
                    </a:cubicBezTo>
                    <a:cubicBezTo>
                      <a:pt x="345718" y="169569"/>
                      <a:pt x="321727" y="70204"/>
                      <a:pt x="245654" y="23709"/>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Freeform 3">
                <a:extLst>
                  <a:ext uri="{FF2B5EF4-FFF2-40B4-BE49-F238E27FC236}">
                    <a16:creationId xmlns:a16="http://schemas.microsoft.com/office/drawing/2014/main" xmlns="" id="{859CF40D-A327-AF4A-992E-B5452ADF501F}"/>
                  </a:ext>
                </a:extLst>
              </p:cNvPr>
              <p:cNvSpPr/>
              <p:nvPr/>
            </p:nvSpPr>
            <p:spPr>
              <a:xfrm flipH="1">
                <a:off x="11146104" y="2753003"/>
                <a:ext cx="179109" cy="179112"/>
              </a:xfrm>
              <a:custGeom>
                <a:avLst/>
                <a:gdLst>
                  <a:gd name="connsiteX0" fmla="*/ 238678 w 322944"/>
                  <a:gd name="connsiteY0" fmla="*/ 303257 h 322950"/>
                  <a:gd name="connsiteX1" fmla="*/ 303257 w 322944"/>
                  <a:gd name="connsiteY1" fmla="*/ 84271 h 322950"/>
                  <a:gd name="connsiteX2" fmla="*/ 84271 w 322944"/>
                  <a:gd name="connsiteY2" fmla="*/ 19692 h 322950"/>
                  <a:gd name="connsiteX3" fmla="*/ 19692 w 322944"/>
                  <a:gd name="connsiteY3" fmla="*/ 238691 h 322950"/>
                  <a:gd name="connsiteX4" fmla="*/ 238678 w 322944"/>
                  <a:gd name="connsiteY4" fmla="*/ 303257 h 3229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50">
                    <a:moveTo>
                      <a:pt x="238678" y="303257"/>
                    </a:moveTo>
                    <a:cubicBezTo>
                      <a:pt x="316986" y="260624"/>
                      <a:pt x="345891" y="162567"/>
                      <a:pt x="303257" y="84271"/>
                    </a:cubicBezTo>
                    <a:cubicBezTo>
                      <a:pt x="260624" y="5963"/>
                      <a:pt x="162580" y="-22955"/>
                      <a:pt x="84271" y="19692"/>
                    </a:cubicBezTo>
                    <a:cubicBezTo>
                      <a:pt x="5963" y="62338"/>
                      <a:pt x="-22955" y="160382"/>
                      <a:pt x="19692" y="238691"/>
                    </a:cubicBezTo>
                    <a:cubicBezTo>
                      <a:pt x="62326" y="316986"/>
                      <a:pt x="160382" y="345904"/>
                      <a:pt x="238678" y="303257"/>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Freeform 3">
                <a:extLst>
                  <a:ext uri="{FF2B5EF4-FFF2-40B4-BE49-F238E27FC236}">
                    <a16:creationId xmlns:a16="http://schemas.microsoft.com/office/drawing/2014/main" xmlns="" id="{8784AE99-16F6-884B-94C1-0532460BA096}"/>
                  </a:ext>
                </a:extLst>
              </p:cNvPr>
              <p:cNvSpPr/>
              <p:nvPr/>
            </p:nvSpPr>
            <p:spPr>
              <a:xfrm flipH="1">
                <a:off x="10319088" y="2302660"/>
                <a:ext cx="179109" cy="179112"/>
              </a:xfrm>
              <a:custGeom>
                <a:avLst/>
                <a:gdLst>
                  <a:gd name="connsiteX0" fmla="*/ 84266 w 322944"/>
                  <a:gd name="connsiteY0" fmla="*/ 19692 h 322950"/>
                  <a:gd name="connsiteX1" fmla="*/ 19686 w 322944"/>
                  <a:gd name="connsiteY1" fmla="*/ 238678 h 322950"/>
                  <a:gd name="connsiteX2" fmla="*/ 238672 w 322944"/>
                  <a:gd name="connsiteY2" fmla="*/ 303258 h 322950"/>
                  <a:gd name="connsiteX3" fmla="*/ 303252 w 322944"/>
                  <a:gd name="connsiteY3" fmla="*/ 84259 h 322950"/>
                  <a:gd name="connsiteX4" fmla="*/ 84266 w 322944"/>
                  <a:gd name="connsiteY4" fmla="*/ 19692 h 3229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50">
                    <a:moveTo>
                      <a:pt x="84266" y="19692"/>
                    </a:moveTo>
                    <a:cubicBezTo>
                      <a:pt x="5957" y="62326"/>
                      <a:pt x="-22948" y="160383"/>
                      <a:pt x="19686" y="238678"/>
                    </a:cubicBezTo>
                    <a:cubicBezTo>
                      <a:pt x="62320" y="316987"/>
                      <a:pt x="160364" y="345904"/>
                      <a:pt x="238672" y="303258"/>
                    </a:cubicBezTo>
                    <a:cubicBezTo>
                      <a:pt x="316980" y="260611"/>
                      <a:pt x="345898" y="162567"/>
                      <a:pt x="303252" y="84259"/>
                    </a:cubicBezTo>
                    <a:cubicBezTo>
                      <a:pt x="260618" y="5964"/>
                      <a:pt x="162561" y="-22954"/>
                      <a:pt x="84266" y="19692"/>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5" name="Freeform 3">
                <a:extLst>
                  <a:ext uri="{FF2B5EF4-FFF2-40B4-BE49-F238E27FC236}">
                    <a16:creationId xmlns:a16="http://schemas.microsoft.com/office/drawing/2014/main" xmlns="" id="{DEC65562-1CE4-5E4F-8E15-F668679A5FB3}"/>
                  </a:ext>
                </a:extLst>
              </p:cNvPr>
              <p:cNvSpPr/>
              <p:nvPr/>
            </p:nvSpPr>
            <p:spPr>
              <a:xfrm flipH="1">
                <a:off x="11203308" y="2516103"/>
                <a:ext cx="179077" cy="179077"/>
              </a:xfrm>
              <a:custGeom>
                <a:avLst/>
                <a:gdLst>
                  <a:gd name="connsiteX0" fmla="*/ 322834 w 322886"/>
                  <a:gd name="connsiteY0" fmla="*/ 165469 h 322886"/>
                  <a:gd name="connsiteX1" fmla="*/ 165469 w 322886"/>
                  <a:gd name="connsiteY1" fmla="*/ 52 h 322886"/>
                  <a:gd name="connsiteX2" fmla="*/ 51 w 322886"/>
                  <a:gd name="connsiteY2" fmla="*/ 157405 h 322886"/>
                  <a:gd name="connsiteX3" fmla="*/ 157417 w 322886"/>
                  <a:gd name="connsiteY3" fmla="*/ 322835 h 322886"/>
                  <a:gd name="connsiteX4" fmla="*/ 322834 w 322886"/>
                  <a:gd name="connsiteY4" fmla="*/ 165469 h 3228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6" h="322886">
                    <a:moveTo>
                      <a:pt x="322834" y="165469"/>
                    </a:moveTo>
                    <a:cubicBezTo>
                      <a:pt x="325070" y="76328"/>
                      <a:pt x="254610" y="2274"/>
                      <a:pt x="165469" y="52"/>
                    </a:cubicBezTo>
                    <a:cubicBezTo>
                      <a:pt x="76340" y="-2183"/>
                      <a:pt x="2286" y="68276"/>
                      <a:pt x="51" y="157405"/>
                    </a:cubicBezTo>
                    <a:cubicBezTo>
                      <a:pt x="-2171" y="246546"/>
                      <a:pt x="68288" y="320600"/>
                      <a:pt x="157417" y="322835"/>
                    </a:cubicBezTo>
                    <a:cubicBezTo>
                      <a:pt x="246545" y="325057"/>
                      <a:pt x="320612" y="254611"/>
                      <a:pt x="322834" y="165469"/>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Freeform 3">
                <a:extLst>
                  <a:ext uri="{FF2B5EF4-FFF2-40B4-BE49-F238E27FC236}">
                    <a16:creationId xmlns:a16="http://schemas.microsoft.com/office/drawing/2014/main" xmlns="" id="{20E0754B-64FA-9842-870B-C7CE872E5309}"/>
                  </a:ext>
                </a:extLst>
              </p:cNvPr>
              <p:cNvSpPr/>
              <p:nvPr/>
            </p:nvSpPr>
            <p:spPr>
              <a:xfrm flipH="1">
                <a:off x="10261917" y="2539600"/>
                <a:ext cx="179077" cy="179077"/>
              </a:xfrm>
              <a:custGeom>
                <a:avLst/>
                <a:gdLst>
                  <a:gd name="connsiteX0" fmla="*/ 322835 w 322886"/>
                  <a:gd name="connsiteY0" fmla="*/ 165469 h 322886"/>
                  <a:gd name="connsiteX1" fmla="*/ 165469 w 322886"/>
                  <a:gd name="connsiteY1" fmla="*/ 52 h 322886"/>
                  <a:gd name="connsiteX2" fmla="*/ 52 w 322886"/>
                  <a:gd name="connsiteY2" fmla="*/ 157405 h 322886"/>
                  <a:gd name="connsiteX3" fmla="*/ 157417 w 322886"/>
                  <a:gd name="connsiteY3" fmla="*/ 322835 h 322886"/>
                  <a:gd name="connsiteX4" fmla="*/ 322835 w 322886"/>
                  <a:gd name="connsiteY4" fmla="*/ 165469 h 3228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6" h="322886">
                    <a:moveTo>
                      <a:pt x="322835" y="165469"/>
                    </a:moveTo>
                    <a:cubicBezTo>
                      <a:pt x="325057" y="76328"/>
                      <a:pt x="254598" y="2274"/>
                      <a:pt x="165469" y="52"/>
                    </a:cubicBezTo>
                    <a:cubicBezTo>
                      <a:pt x="76341" y="-2183"/>
                      <a:pt x="2274" y="68276"/>
                      <a:pt x="52" y="157405"/>
                    </a:cubicBezTo>
                    <a:cubicBezTo>
                      <a:pt x="-2183" y="246546"/>
                      <a:pt x="68276" y="320600"/>
                      <a:pt x="157417" y="322835"/>
                    </a:cubicBezTo>
                    <a:cubicBezTo>
                      <a:pt x="246546" y="325057"/>
                      <a:pt x="320600" y="254598"/>
                      <a:pt x="322835" y="165469"/>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Freeform 3">
                <a:extLst>
                  <a:ext uri="{FF2B5EF4-FFF2-40B4-BE49-F238E27FC236}">
                    <a16:creationId xmlns:a16="http://schemas.microsoft.com/office/drawing/2014/main" xmlns="" id="{242108FC-7CB0-1F41-A841-12A53F16AA84}"/>
                  </a:ext>
                </a:extLst>
              </p:cNvPr>
              <p:cNvSpPr/>
              <p:nvPr/>
            </p:nvSpPr>
            <p:spPr>
              <a:xfrm flipH="1">
                <a:off x="11134360" y="2282314"/>
                <a:ext cx="179102" cy="179102"/>
              </a:xfrm>
              <a:custGeom>
                <a:avLst/>
                <a:gdLst>
                  <a:gd name="connsiteX0" fmla="*/ 245654 w 322932"/>
                  <a:gd name="connsiteY0" fmla="*/ 23709 h 322932"/>
                  <a:gd name="connsiteX1" fmla="*/ 23709 w 322932"/>
                  <a:gd name="connsiteY1" fmla="*/ 77278 h 322932"/>
                  <a:gd name="connsiteX2" fmla="*/ 77278 w 322932"/>
                  <a:gd name="connsiteY2" fmla="*/ 299223 h 322932"/>
                  <a:gd name="connsiteX3" fmla="*/ 299223 w 322932"/>
                  <a:gd name="connsiteY3" fmla="*/ 245654 h 322932"/>
                  <a:gd name="connsiteX4" fmla="*/ 245654 w 322932"/>
                  <a:gd name="connsiteY4" fmla="*/ 23709 h 3229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32">
                    <a:moveTo>
                      <a:pt x="245654" y="23709"/>
                    </a:moveTo>
                    <a:cubicBezTo>
                      <a:pt x="169569" y="-22785"/>
                      <a:pt x="70217" y="1205"/>
                      <a:pt x="23709" y="77278"/>
                    </a:cubicBezTo>
                    <a:cubicBezTo>
                      <a:pt x="-22785" y="153364"/>
                      <a:pt x="1205" y="252728"/>
                      <a:pt x="77278" y="299223"/>
                    </a:cubicBezTo>
                    <a:cubicBezTo>
                      <a:pt x="153364" y="345718"/>
                      <a:pt x="252741" y="321727"/>
                      <a:pt x="299223" y="245654"/>
                    </a:cubicBezTo>
                    <a:cubicBezTo>
                      <a:pt x="345718" y="169569"/>
                      <a:pt x="321727" y="70204"/>
                      <a:pt x="245654" y="23709"/>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Freeform 3">
                <a:extLst>
                  <a:ext uri="{FF2B5EF4-FFF2-40B4-BE49-F238E27FC236}">
                    <a16:creationId xmlns:a16="http://schemas.microsoft.com/office/drawing/2014/main" xmlns="" id="{1DCCA882-8128-F64E-8FFC-D245D97E602E}"/>
                  </a:ext>
                </a:extLst>
              </p:cNvPr>
              <p:cNvSpPr/>
              <p:nvPr/>
            </p:nvSpPr>
            <p:spPr>
              <a:xfrm flipH="1">
                <a:off x="10330839" y="2773359"/>
                <a:ext cx="179102" cy="179102"/>
              </a:xfrm>
              <a:custGeom>
                <a:avLst/>
                <a:gdLst>
                  <a:gd name="connsiteX0" fmla="*/ 77278 w 322932"/>
                  <a:gd name="connsiteY0" fmla="*/ 299223 h 322932"/>
                  <a:gd name="connsiteX1" fmla="*/ 299223 w 322932"/>
                  <a:gd name="connsiteY1" fmla="*/ 245654 h 322932"/>
                  <a:gd name="connsiteX2" fmla="*/ 245654 w 322932"/>
                  <a:gd name="connsiteY2" fmla="*/ 23709 h 322932"/>
                  <a:gd name="connsiteX3" fmla="*/ 23709 w 322932"/>
                  <a:gd name="connsiteY3" fmla="*/ 77278 h 322932"/>
                  <a:gd name="connsiteX4" fmla="*/ 77278 w 322932"/>
                  <a:gd name="connsiteY4" fmla="*/ 299223 h 3229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2" h="322932">
                    <a:moveTo>
                      <a:pt x="77278" y="299223"/>
                    </a:moveTo>
                    <a:cubicBezTo>
                      <a:pt x="153351" y="345718"/>
                      <a:pt x="252716" y="321727"/>
                      <a:pt x="299223" y="245654"/>
                    </a:cubicBezTo>
                    <a:cubicBezTo>
                      <a:pt x="345718" y="169569"/>
                      <a:pt x="321727" y="70204"/>
                      <a:pt x="245654" y="23709"/>
                    </a:cubicBezTo>
                    <a:cubicBezTo>
                      <a:pt x="169569" y="-22785"/>
                      <a:pt x="70191" y="1205"/>
                      <a:pt x="23709" y="77278"/>
                    </a:cubicBezTo>
                    <a:cubicBezTo>
                      <a:pt x="-22785" y="153364"/>
                      <a:pt x="1205" y="252728"/>
                      <a:pt x="77278" y="299223"/>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Freeform 3">
                <a:extLst>
                  <a:ext uri="{FF2B5EF4-FFF2-40B4-BE49-F238E27FC236}">
                    <a16:creationId xmlns:a16="http://schemas.microsoft.com/office/drawing/2014/main" xmlns="" id="{84CEF4D4-1280-764D-965A-63329676670A}"/>
                  </a:ext>
                </a:extLst>
              </p:cNvPr>
              <p:cNvSpPr/>
              <p:nvPr/>
            </p:nvSpPr>
            <p:spPr>
              <a:xfrm flipH="1">
                <a:off x="10957770" y="2114324"/>
                <a:ext cx="179109" cy="179111"/>
              </a:xfrm>
              <a:custGeom>
                <a:avLst/>
                <a:gdLst>
                  <a:gd name="connsiteX0" fmla="*/ 19686 w 322944"/>
                  <a:gd name="connsiteY0" fmla="*/ 238685 h 322947"/>
                  <a:gd name="connsiteX1" fmla="*/ 238685 w 322944"/>
                  <a:gd name="connsiteY1" fmla="*/ 303252 h 322947"/>
                  <a:gd name="connsiteX2" fmla="*/ 303252 w 322944"/>
                  <a:gd name="connsiteY2" fmla="*/ 84266 h 322947"/>
                  <a:gd name="connsiteX3" fmla="*/ 84266 w 322944"/>
                  <a:gd name="connsiteY3" fmla="*/ 19686 h 322947"/>
                  <a:gd name="connsiteX4" fmla="*/ 19686 w 322944"/>
                  <a:gd name="connsiteY4" fmla="*/ 238685 h 3229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47">
                    <a:moveTo>
                      <a:pt x="19686" y="238685"/>
                    </a:moveTo>
                    <a:cubicBezTo>
                      <a:pt x="62320" y="316993"/>
                      <a:pt x="160377" y="345898"/>
                      <a:pt x="238685" y="303252"/>
                    </a:cubicBezTo>
                    <a:cubicBezTo>
                      <a:pt x="316980" y="260618"/>
                      <a:pt x="345898" y="162574"/>
                      <a:pt x="303252" y="84266"/>
                    </a:cubicBezTo>
                    <a:cubicBezTo>
                      <a:pt x="260618" y="5957"/>
                      <a:pt x="162574" y="-22948"/>
                      <a:pt x="84266" y="19686"/>
                    </a:cubicBezTo>
                    <a:cubicBezTo>
                      <a:pt x="5957" y="62333"/>
                      <a:pt x="-22948" y="160377"/>
                      <a:pt x="19686" y="238685"/>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Freeform 3">
                <a:extLst>
                  <a:ext uri="{FF2B5EF4-FFF2-40B4-BE49-F238E27FC236}">
                    <a16:creationId xmlns:a16="http://schemas.microsoft.com/office/drawing/2014/main" xmlns="" id="{65D394C3-1811-FF43-B0A3-828BD85DCC57}"/>
                  </a:ext>
                </a:extLst>
              </p:cNvPr>
              <p:cNvSpPr/>
              <p:nvPr/>
            </p:nvSpPr>
            <p:spPr>
              <a:xfrm flipH="1">
                <a:off x="10507423" y="2941340"/>
                <a:ext cx="179109" cy="179111"/>
              </a:xfrm>
              <a:custGeom>
                <a:avLst/>
                <a:gdLst>
                  <a:gd name="connsiteX0" fmla="*/ 303258 w 322944"/>
                  <a:gd name="connsiteY0" fmla="*/ 84262 h 322947"/>
                  <a:gd name="connsiteX1" fmla="*/ 84259 w 322944"/>
                  <a:gd name="connsiteY1" fmla="*/ 19695 h 322947"/>
                  <a:gd name="connsiteX2" fmla="*/ 19692 w 322944"/>
                  <a:gd name="connsiteY2" fmla="*/ 238681 h 322947"/>
                  <a:gd name="connsiteX3" fmla="*/ 238678 w 322944"/>
                  <a:gd name="connsiteY3" fmla="*/ 303260 h 322947"/>
                  <a:gd name="connsiteX4" fmla="*/ 303258 w 322944"/>
                  <a:gd name="connsiteY4" fmla="*/ 84262 h 3229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4" h="322947">
                    <a:moveTo>
                      <a:pt x="303258" y="84262"/>
                    </a:moveTo>
                    <a:cubicBezTo>
                      <a:pt x="260624" y="5953"/>
                      <a:pt x="162567" y="-22952"/>
                      <a:pt x="84259" y="19695"/>
                    </a:cubicBezTo>
                    <a:cubicBezTo>
                      <a:pt x="5964" y="62329"/>
                      <a:pt x="-22954" y="160373"/>
                      <a:pt x="19692" y="238681"/>
                    </a:cubicBezTo>
                    <a:cubicBezTo>
                      <a:pt x="62326" y="316989"/>
                      <a:pt x="160370" y="345894"/>
                      <a:pt x="238678" y="303260"/>
                    </a:cubicBezTo>
                    <a:cubicBezTo>
                      <a:pt x="316987" y="260614"/>
                      <a:pt x="345892" y="162570"/>
                      <a:pt x="303258" y="84262"/>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Freeform 3">
                <a:extLst>
                  <a:ext uri="{FF2B5EF4-FFF2-40B4-BE49-F238E27FC236}">
                    <a16:creationId xmlns:a16="http://schemas.microsoft.com/office/drawing/2014/main" xmlns="" id="{800D59E9-71CD-9044-B4A2-64B837F80B07}"/>
                  </a:ext>
                </a:extLst>
              </p:cNvPr>
              <p:cNvSpPr/>
              <p:nvPr/>
            </p:nvSpPr>
            <p:spPr>
              <a:xfrm flipH="1">
                <a:off x="10720861" y="2057153"/>
                <a:ext cx="179076" cy="179083"/>
              </a:xfrm>
              <a:custGeom>
                <a:avLst/>
                <a:gdLst>
                  <a:gd name="connsiteX0" fmla="*/ 165469 w 322885"/>
                  <a:gd name="connsiteY0" fmla="*/ 51 h 322898"/>
                  <a:gd name="connsiteX1" fmla="*/ 51 w 322885"/>
                  <a:gd name="connsiteY1" fmla="*/ 157417 h 322898"/>
                  <a:gd name="connsiteX2" fmla="*/ 157404 w 322885"/>
                  <a:gd name="connsiteY2" fmla="*/ 322847 h 322898"/>
                  <a:gd name="connsiteX3" fmla="*/ 322834 w 322885"/>
                  <a:gd name="connsiteY3" fmla="*/ 165469 h 322898"/>
                  <a:gd name="connsiteX4" fmla="*/ 165469 w 322885"/>
                  <a:gd name="connsiteY4" fmla="*/ 51 h 3228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98">
                    <a:moveTo>
                      <a:pt x="165469" y="51"/>
                    </a:moveTo>
                    <a:cubicBezTo>
                      <a:pt x="76327" y="-2171"/>
                      <a:pt x="2261" y="68288"/>
                      <a:pt x="51" y="157417"/>
                    </a:cubicBezTo>
                    <a:cubicBezTo>
                      <a:pt x="-2171" y="246558"/>
                      <a:pt x="68276" y="320612"/>
                      <a:pt x="157404" y="322847"/>
                    </a:cubicBezTo>
                    <a:cubicBezTo>
                      <a:pt x="246545" y="325057"/>
                      <a:pt x="320612" y="254610"/>
                      <a:pt x="322834" y="165469"/>
                    </a:cubicBezTo>
                    <a:cubicBezTo>
                      <a:pt x="325044" y="76340"/>
                      <a:pt x="254610" y="2274"/>
                      <a:pt x="165469" y="51"/>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Freeform 3">
                <a:extLst>
                  <a:ext uri="{FF2B5EF4-FFF2-40B4-BE49-F238E27FC236}">
                    <a16:creationId xmlns:a16="http://schemas.microsoft.com/office/drawing/2014/main" xmlns="" id="{3E9E9AF4-7633-E045-BEE9-E862383CD77D}"/>
                  </a:ext>
                </a:extLst>
              </p:cNvPr>
              <p:cNvSpPr/>
              <p:nvPr/>
            </p:nvSpPr>
            <p:spPr>
              <a:xfrm flipH="1">
                <a:off x="10744364" y="2998539"/>
                <a:ext cx="179076" cy="179083"/>
              </a:xfrm>
              <a:custGeom>
                <a:avLst/>
                <a:gdLst>
                  <a:gd name="connsiteX0" fmla="*/ 157416 w 322885"/>
                  <a:gd name="connsiteY0" fmla="*/ 322846 h 322898"/>
                  <a:gd name="connsiteX1" fmla="*/ 322834 w 322885"/>
                  <a:gd name="connsiteY1" fmla="*/ 165481 h 322898"/>
                  <a:gd name="connsiteX2" fmla="*/ 165481 w 322885"/>
                  <a:gd name="connsiteY2" fmla="*/ 51 h 322898"/>
                  <a:gd name="connsiteX3" fmla="*/ 51 w 322885"/>
                  <a:gd name="connsiteY3" fmla="*/ 157429 h 322898"/>
                  <a:gd name="connsiteX4" fmla="*/ 157416 w 322885"/>
                  <a:gd name="connsiteY4" fmla="*/ 322846 h 3228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98">
                    <a:moveTo>
                      <a:pt x="157416" y="322846"/>
                    </a:moveTo>
                    <a:cubicBezTo>
                      <a:pt x="246558" y="325069"/>
                      <a:pt x="320624" y="254609"/>
                      <a:pt x="322834" y="165481"/>
                    </a:cubicBezTo>
                    <a:cubicBezTo>
                      <a:pt x="325056" y="76339"/>
                      <a:pt x="254609" y="2286"/>
                      <a:pt x="165481" y="51"/>
                    </a:cubicBezTo>
                    <a:cubicBezTo>
                      <a:pt x="76340" y="-2159"/>
                      <a:pt x="2273" y="68288"/>
                      <a:pt x="51" y="157429"/>
                    </a:cubicBezTo>
                    <a:cubicBezTo>
                      <a:pt x="-2159" y="246558"/>
                      <a:pt x="68275" y="320624"/>
                      <a:pt x="157416" y="322846"/>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3" name="Freeform 3">
                <a:extLst>
                  <a:ext uri="{FF2B5EF4-FFF2-40B4-BE49-F238E27FC236}">
                    <a16:creationId xmlns:a16="http://schemas.microsoft.com/office/drawing/2014/main" xmlns="" id="{60DE3B00-7625-DB4E-9977-8D8B6558CA47}"/>
                  </a:ext>
                </a:extLst>
              </p:cNvPr>
              <p:cNvSpPr/>
              <p:nvPr/>
            </p:nvSpPr>
            <p:spPr>
              <a:xfrm flipH="1">
                <a:off x="10974340" y="2530266"/>
                <a:ext cx="179078" cy="179078"/>
              </a:xfrm>
              <a:custGeom>
                <a:avLst/>
                <a:gdLst>
                  <a:gd name="connsiteX0" fmla="*/ 163063 w 322888"/>
                  <a:gd name="connsiteY0" fmla="*/ 322880 h 322888"/>
                  <a:gd name="connsiteX1" fmla="*/ 322880 w 322888"/>
                  <a:gd name="connsiteY1" fmla="*/ 159825 h 322888"/>
                  <a:gd name="connsiteX2" fmla="*/ 159825 w 322888"/>
                  <a:gd name="connsiteY2" fmla="*/ 8 h 322888"/>
                  <a:gd name="connsiteX3" fmla="*/ 8 w 322888"/>
                  <a:gd name="connsiteY3" fmla="*/ 163063 h 322888"/>
                  <a:gd name="connsiteX4" fmla="*/ 163063 w 322888"/>
                  <a:gd name="connsiteY4" fmla="*/ 322880 h 3228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8" h="322888">
                    <a:moveTo>
                      <a:pt x="163063" y="322880"/>
                    </a:moveTo>
                    <a:cubicBezTo>
                      <a:pt x="252217" y="321991"/>
                      <a:pt x="323769" y="248992"/>
                      <a:pt x="322880" y="159825"/>
                    </a:cubicBezTo>
                    <a:cubicBezTo>
                      <a:pt x="321991" y="70671"/>
                      <a:pt x="248992" y="-881"/>
                      <a:pt x="159825" y="8"/>
                    </a:cubicBezTo>
                    <a:cubicBezTo>
                      <a:pt x="70671" y="897"/>
                      <a:pt x="-881" y="73909"/>
                      <a:pt x="8" y="163063"/>
                    </a:cubicBezTo>
                    <a:cubicBezTo>
                      <a:pt x="897" y="252217"/>
                      <a:pt x="73897" y="323769"/>
                      <a:pt x="163063" y="322880"/>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4" name="Freeform 3">
                <a:extLst>
                  <a:ext uri="{FF2B5EF4-FFF2-40B4-BE49-F238E27FC236}">
                    <a16:creationId xmlns:a16="http://schemas.microsoft.com/office/drawing/2014/main" xmlns="" id="{B1573C94-38A8-834E-99BD-B50188F20272}"/>
                  </a:ext>
                </a:extLst>
              </p:cNvPr>
              <p:cNvSpPr/>
              <p:nvPr/>
            </p:nvSpPr>
            <p:spPr>
              <a:xfrm flipH="1">
                <a:off x="10490884" y="2525431"/>
                <a:ext cx="179078" cy="179078"/>
              </a:xfrm>
              <a:custGeom>
                <a:avLst/>
                <a:gdLst>
                  <a:gd name="connsiteX0" fmla="*/ 159825 w 322888"/>
                  <a:gd name="connsiteY0" fmla="*/ 8 h 322888"/>
                  <a:gd name="connsiteX1" fmla="*/ 8 w 322888"/>
                  <a:gd name="connsiteY1" fmla="*/ 163063 h 322888"/>
                  <a:gd name="connsiteX2" fmla="*/ 163063 w 322888"/>
                  <a:gd name="connsiteY2" fmla="*/ 322880 h 322888"/>
                  <a:gd name="connsiteX3" fmla="*/ 322880 w 322888"/>
                  <a:gd name="connsiteY3" fmla="*/ 159825 h 322888"/>
                  <a:gd name="connsiteX4" fmla="*/ 159825 w 322888"/>
                  <a:gd name="connsiteY4" fmla="*/ 8 h 3228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8" h="322888">
                    <a:moveTo>
                      <a:pt x="159825" y="8"/>
                    </a:moveTo>
                    <a:cubicBezTo>
                      <a:pt x="70671" y="897"/>
                      <a:pt x="-881" y="73897"/>
                      <a:pt x="8" y="163063"/>
                    </a:cubicBezTo>
                    <a:cubicBezTo>
                      <a:pt x="897" y="252217"/>
                      <a:pt x="73897" y="323769"/>
                      <a:pt x="163063" y="322880"/>
                    </a:cubicBezTo>
                    <a:cubicBezTo>
                      <a:pt x="252217" y="321991"/>
                      <a:pt x="323769" y="248979"/>
                      <a:pt x="322880" y="159825"/>
                    </a:cubicBezTo>
                    <a:cubicBezTo>
                      <a:pt x="321991" y="70671"/>
                      <a:pt x="248992" y="-881"/>
                      <a:pt x="159825" y="8"/>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5" name="Freeform 3">
                <a:extLst>
                  <a:ext uri="{FF2B5EF4-FFF2-40B4-BE49-F238E27FC236}">
                    <a16:creationId xmlns:a16="http://schemas.microsoft.com/office/drawing/2014/main" xmlns="" id="{A9BB22A2-5F8D-0842-8209-2BA19BF5CC60}"/>
                  </a:ext>
                </a:extLst>
              </p:cNvPr>
              <p:cNvSpPr/>
              <p:nvPr/>
            </p:nvSpPr>
            <p:spPr>
              <a:xfrm flipH="1">
                <a:off x="10855559" y="2319702"/>
                <a:ext cx="179104" cy="179104"/>
              </a:xfrm>
              <a:custGeom>
                <a:avLst/>
                <a:gdLst>
                  <a:gd name="connsiteX0" fmla="*/ 79351 w 322935"/>
                  <a:gd name="connsiteY0" fmla="*/ 22470 h 322935"/>
                  <a:gd name="connsiteX1" fmla="*/ 22467 w 322935"/>
                  <a:gd name="connsiteY1" fmla="*/ 243590 h 322935"/>
                  <a:gd name="connsiteX2" fmla="*/ 243587 w 322935"/>
                  <a:gd name="connsiteY2" fmla="*/ 300473 h 322935"/>
                  <a:gd name="connsiteX3" fmla="*/ 300470 w 322935"/>
                  <a:gd name="connsiteY3" fmla="*/ 79354 h 322935"/>
                  <a:gd name="connsiteX4" fmla="*/ 79351 w 322935"/>
                  <a:gd name="connsiteY4" fmla="*/ 22470 h 3229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5" h="322935">
                    <a:moveTo>
                      <a:pt x="79351" y="22470"/>
                    </a:moveTo>
                    <a:cubicBezTo>
                      <a:pt x="2592" y="67822"/>
                      <a:pt x="-22884" y="166818"/>
                      <a:pt x="22467" y="243590"/>
                    </a:cubicBezTo>
                    <a:cubicBezTo>
                      <a:pt x="67819" y="320349"/>
                      <a:pt x="166828" y="345812"/>
                      <a:pt x="243587" y="300473"/>
                    </a:cubicBezTo>
                    <a:cubicBezTo>
                      <a:pt x="320359" y="255109"/>
                      <a:pt x="345809" y="156112"/>
                      <a:pt x="300470" y="79354"/>
                    </a:cubicBezTo>
                    <a:cubicBezTo>
                      <a:pt x="255119" y="2582"/>
                      <a:pt x="156122" y="-22881"/>
                      <a:pt x="79351" y="22470"/>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Freeform 3">
                <a:extLst>
                  <a:ext uri="{FF2B5EF4-FFF2-40B4-BE49-F238E27FC236}">
                    <a16:creationId xmlns:a16="http://schemas.microsoft.com/office/drawing/2014/main" xmlns="" id="{32B72D37-F5FC-2E49-B2A7-A0F0DB471C2D}"/>
                  </a:ext>
                </a:extLst>
              </p:cNvPr>
              <p:cNvSpPr/>
              <p:nvPr/>
            </p:nvSpPr>
            <p:spPr>
              <a:xfrm flipH="1">
                <a:off x="10609639" y="2735969"/>
                <a:ext cx="179104" cy="179104"/>
              </a:xfrm>
              <a:custGeom>
                <a:avLst/>
                <a:gdLst>
                  <a:gd name="connsiteX0" fmla="*/ 243584 w 322935"/>
                  <a:gd name="connsiteY0" fmla="*/ 300465 h 322935"/>
                  <a:gd name="connsiteX1" fmla="*/ 300468 w 322935"/>
                  <a:gd name="connsiteY1" fmla="*/ 79345 h 322935"/>
                  <a:gd name="connsiteX2" fmla="*/ 79348 w 322935"/>
                  <a:gd name="connsiteY2" fmla="*/ 22462 h 322935"/>
                  <a:gd name="connsiteX3" fmla="*/ 22465 w 322935"/>
                  <a:gd name="connsiteY3" fmla="*/ 243581 h 322935"/>
                  <a:gd name="connsiteX4" fmla="*/ 243584 w 322935"/>
                  <a:gd name="connsiteY4" fmla="*/ 300465 h 3229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35" h="322935">
                    <a:moveTo>
                      <a:pt x="243584" y="300465"/>
                    </a:moveTo>
                    <a:cubicBezTo>
                      <a:pt x="320343" y="255113"/>
                      <a:pt x="345819" y="156117"/>
                      <a:pt x="300468" y="79345"/>
                    </a:cubicBezTo>
                    <a:cubicBezTo>
                      <a:pt x="255103" y="2586"/>
                      <a:pt x="156107" y="-22877"/>
                      <a:pt x="79348" y="22462"/>
                    </a:cubicBezTo>
                    <a:cubicBezTo>
                      <a:pt x="2576" y="67826"/>
                      <a:pt x="-22874" y="166823"/>
                      <a:pt x="22465" y="243581"/>
                    </a:cubicBezTo>
                    <a:cubicBezTo>
                      <a:pt x="67816" y="320353"/>
                      <a:pt x="166813" y="345816"/>
                      <a:pt x="243584" y="300465"/>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Freeform 3">
                <a:extLst>
                  <a:ext uri="{FF2B5EF4-FFF2-40B4-BE49-F238E27FC236}">
                    <a16:creationId xmlns:a16="http://schemas.microsoft.com/office/drawing/2014/main" xmlns="" id="{DD815B96-F158-1649-951F-FF44BDCA6005}"/>
                  </a:ext>
                </a:extLst>
              </p:cNvPr>
              <p:cNvSpPr/>
              <p:nvPr/>
            </p:nvSpPr>
            <p:spPr>
              <a:xfrm flipH="1">
                <a:off x="10613825" y="2317282"/>
                <a:ext cx="179109" cy="179107"/>
              </a:xfrm>
              <a:custGeom>
                <a:avLst/>
                <a:gdLst>
                  <a:gd name="connsiteX0" fmla="*/ 20854 w 322945"/>
                  <a:gd name="connsiteY0" fmla="*/ 82153 h 322941"/>
                  <a:gd name="connsiteX1" fmla="*/ 82144 w 322945"/>
                  <a:gd name="connsiteY1" fmla="*/ 302079 h 322941"/>
                  <a:gd name="connsiteX2" fmla="*/ 302083 w 322945"/>
                  <a:gd name="connsiteY2" fmla="*/ 240788 h 322941"/>
                  <a:gd name="connsiteX3" fmla="*/ 240780 w 322945"/>
                  <a:gd name="connsiteY3" fmla="*/ 20863 h 322941"/>
                  <a:gd name="connsiteX4" fmla="*/ 20854 w 322945"/>
                  <a:gd name="connsiteY4" fmla="*/ 82153 h 322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5" h="322941">
                    <a:moveTo>
                      <a:pt x="20854" y="82153"/>
                    </a:moveTo>
                    <a:cubicBezTo>
                      <a:pt x="-22948" y="159813"/>
                      <a:pt x="4497" y="258276"/>
                      <a:pt x="82144" y="302079"/>
                    </a:cubicBezTo>
                    <a:cubicBezTo>
                      <a:pt x="159805" y="345894"/>
                      <a:pt x="258268" y="318449"/>
                      <a:pt x="302083" y="240788"/>
                    </a:cubicBezTo>
                    <a:cubicBezTo>
                      <a:pt x="345898" y="163128"/>
                      <a:pt x="318453" y="64665"/>
                      <a:pt x="240780" y="20863"/>
                    </a:cubicBezTo>
                    <a:cubicBezTo>
                      <a:pt x="163132" y="-22952"/>
                      <a:pt x="64656" y="4492"/>
                      <a:pt x="20854" y="82153"/>
                    </a:cubicBezTo>
                  </a:path>
                </a:pathLst>
              </a:custGeom>
              <a:solidFill>
                <a:schemeClr val="tx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Freeform 3">
                <a:extLst>
                  <a:ext uri="{FF2B5EF4-FFF2-40B4-BE49-F238E27FC236}">
                    <a16:creationId xmlns:a16="http://schemas.microsoft.com/office/drawing/2014/main" xmlns="" id="{5415D304-B949-964B-A327-AAFB2308FB7E}"/>
                  </a:ext>
                </a:extLst>
              </p:cNvPr>
              <p:cNvSpPr/>
              <p:nvPr/>
            </p:nvSpPr>
            <p:spPr>
              <a:xfrm flipH="1">
                <a:off x="10851367" y="2738386"/>
                <a:ext cx="179109" cy="179107"/>
              </a:xfrm>
              <a:custGeom>
                <a:avLst/>
                <a:gdLst>
                  <a:gd name="connsiteX0" fmla="*/ 302091 w 322945"/>
                  <a:gd name="connsiteY0" fmla="*/ 240788 h 322941"/>
                  <a:gd name="connsiteX1" fmla="*/ 240788 w 322945"/>
                  <a:gd name="connsiteY1" fmla="*/ 20863 h 322941"/>
                  <a:gd name="connsiteX2" fmla="*/ 20862 w 322945"/>
                  <a:gd name="connsiteY2" fmla="*/ 82153 h 322941"/>
                  <a:gd name="connsiteX3" fmla="*/ 82165 w 322945"/>
                  <a:gd name="connsiteY3" fmla="*/ 302079 h 322941"/>
                  <a:gd name="connsiteX4" fmla="*/ 302091 w 322945"/>
                  <a:gd name="connsiteY4" fmla="*/ 240788 h 322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945" h="322941">
                    <a:moveTo>
                      <a:pt x="302091" y="240788"/>
                    </a:moveTo>
                    <a:cubicBezTo>
                      <a:pt x="345893" y="163128"/>
                      <a:pt x="318448" y="64665"/>
                      <a:pt x="240788" y="20863"/>
                    </a:cubicBezTo>
                    <a:cubicBezTo>
                      <a:pt x="163140" y="-22952"/>
                      <a:pt x="64677" y="4492"/>
                      <a:pt x="20862" y="82153"/>
                    </a:cubicBezTo>
                    <a:cubicBezTo>
                      <a:pt x="-22953" y="159813"/>
                      <a:pt x="4492" y="258276"/>
                      <a:pt x="82165" y="302079"/>
                    </a:cubicBezTo>
                    <a:cubicBezTo>
                      <a:pt x="159813" y="345894"/>
                      <a:pt x="258289" y="318449"/>
                      <a:pt x="302091" y="240788"/>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Freeform 3">
                <a:extLst>
                  <a:ext uri="{FF2B5EF4-FFF2-40B4-BE49-F238E27FC236}">
                    <a16:creationId xmlns:a16="http://schemas.microsoft.com/office/drawing/2014/main" xmlns="" id="{4BA69220-E2B9-6842-A175-E1AFF78017DD}"/>
                  </a:ext>
                </a:extLst>
              </p:cNvPr>
              <p:cNvSpPr/>
              <p:nvPr/>
            </p:nvSpPr>
            <p:spPr>
              <a:xfrm flipH="1">
                <a:off x="10730859" y="2527850"/>
                <a:ext cx="179076" cy="179076"/>
              </a:xfrm>
              <a:custGeom>
                <a:avLst/>
                <a:gdLst>
                  <a:gd name="connsiteX0" fmla="*/ 161442 w 322885"/>
                  <a:gd name="connsiteY0" fmla="*/ 0 h 322885"/>
                  <a:gd name="connsiteX1" fmla="*/ 0 w 322885"/>
                  <a:gd name="connsiteY1" fmla="*/ 161442 h 322885"/>
                  <a:gd name="connsiteX2" fmla="*/ 161442 w 322885"/>
                  <a:gd name="connsiteY2" fmla="*/ 322885 h 322885"/>
                  <a:gd name="connsiteX3" fmla="*/ 322885 w 322885"/>
                  <a:gd name="connsiteY3" fmla="*/ 161442 h 322885"/>
                  <a:gd name="connsiteX4" fmla="*/ 161442 w 322885"/>
                  <a:gd name="connsiteY4" fmla="*/ 0 h 32288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2885" h="322885">
                    <a:moveTo>
                      <a:pt x="161442" y="0"/>
                    </a:moveTo>
                    <a:cubicBezTo>
                      <a:pt x="72276" y="0"/>
                      <a:pt x="0" y="72276"/>
                      <a:pt x="0" y="161442"/>
                    </a:cubicBezTo>
                    <a:cubicBezTo>
                      <a:pt x="0" y="250596"/>
                      <a:pt x="72276" y="322885"/>
                      <a:pt x="161442" y="322885"/>
                    </a:cubicBezTo>
                    <a:cubicBezTo>
                      <a:pt x="250609" y="322885"/>
                      <a:pt x="322885" y="250596"/>
                      <a:pt x="322885" y="161442"/>
                    </a:cubicBezTo>
                    <a:cubicBezTo>
                      <a:pt x="322885" y="72276"/>
                      <a:pt x="250609" y="0"/>
                      <a:pt x="161442" y="0"/>
                    </a:cubicBezTo>
                  </a:path>
                </a:pathLst>
              </a:custGeom>
              <a:solidFill>
                <a:srgbClr val="71717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12" name="Straight Arrow Connector 211">
            <a:extLst>
              <a:ext uri="{FF2B5EF4-FFF2-40B4-BE49-F238E27FC236}">
                <a16:creationId xmlns:a16="http://schemas.microsoft.com/office/drawing/2014/main" xmlns="" id="{CA57F7A3-2B46-0D49-89A8-E4813B08ED55}"/>
              </a:ext>
            </a:extLst>
          </p:cNvPr>
          <p:cNvCxnSpPr>
            <a:cxnSpLocks/>
          </p:cNvCxnSpPr>
          <p:nvPr/>
        </p:nvCxnSpPr>
        <p:spPr>
          <a:xfrm>
            <a:off x="5922943" y="3623116"/>
            <a:ext cx="775372" cy="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A9E7369C-98D5-604A-A80B-BA3537AD4568}"/>
              </a:ext>
            </a:extLst>
          </p:cNvPr>
          <p:cNvGrpSpPr/>
          <p:nvPr/>
        </p:nvGrpSpPr>
        <p:grpSpPr>
          <a:xfrm>
            <a:off x="6531493" y="4352710"/>
            <a:ext cx="5167171" cy="1593428"/>
            <a:chOff x="6531493" y="4457934"/>
            <a:chExt cx="5167171" cy="1593428"/>
          </a:xfrm>
        </p:grpSpPr>
        <p:sp>
          <p:nvSpPr>
            <p:cNvPr id="209" name="Rectangle 208">
              <a:extLst>
                <a:ext uri="{FF2B5EF4-FFF2-40B4-BE49-F238E27FC236}">
                  <a16:creationId xmlns:a16="http://schemas.microsoft.com/office/drawing/2014/main" xmlns="" id="{220826F8-47B2-41EB-BE33-B415A748B77F}"/>
                </a:ext>
              </a:extLst>
            </p:cNvPr>
            <p:cNvSpPr/>
            <p:nvPr/>
          </p:nvSpPr>
          <p:spPr>
            <a:xfrm>
              <a:off x="6698315" y="4910980"/>
              <a:ext cx="1503810" cy="954107"/>
            </a:xfrm>
            <a:prstGeom prst="rect">
              <a:avLst/>
            </a:prstGeom>
          </p:spPr>
          <p:txBody>
            <a:bodyPr wrap="square" lIns="0" tIns="0" rIns="0" bIns="0">
              <a:spAutoFit/>
            </a:bodyPr>
            <a:lstStyle/>
            <a:p>
              <a:pPr marL="137160" lvl="0" indent="-137160">
                <a:spcAft>
                  <a:spcPts val="600"/>
                </a:spcAft>
                <a:buFont typeface="Arial" charset="0"/>
                <a:buChar char="•"/>
              </a:pPr>
              <a:r>
                <a:rPr lang="en-US" sz="1300" dirty="0">
                  <a:solidFill>
                    <a:srgbClr val="000000"/>
                  </a:solidFill>
                </a:rPr>
                <a:t>Financial Serv </a:t>
              </a:r>
            </a:p>
            <a:p>
              <a:pPr marL="137160" lvl="0" indent="-137160">
                <a:spcAft>
                  <a:spcPts val="600"/>
                </a:spcAft>
                <a:buFont typeface="Arial" charset="0"/>
                <a:buChar char="•"/>
              </a:pPr>
              <a:r>
                <a:rPr lang="en-US" sz="1300" dirty="0">
                  <a:solidFill>
                    <a:srgbClr val="000000"/>
                  </a:solidFill>
                </a:rPr>
                <a:t>Entering new LOB</a:t>
              </a:r>
            </a:p>
            <a:p>
              <a:pPr marL="137160" lvl="0" indent="-137160">
                <a:spcAft>
                  <a:spcPts val="600"/>
                </a:spcAft>
                <a:buFont typeface="Arial" charset="0"/>
                <a:buChar char="•"/>
              </a:pPr>
              <a:r>
                <a:rPr lang="en-US" sz="1300" dirty="0">
                  <a:solidFill>
                    <a:srgbClr val="000000"/>
                  </a:solidFill>
                </a:rPr>
                <a:t>Need to close late stage deal</a:t>
              </a:r>
            </a:p>
          </p:txBody>
        </p:sp>
        <p:sp>
          <p:nvSpPr>
            <p:cNvPr id="5" name="TextBox 4">
              <a:extLst>
                <a:ext uri="{FF2B5EF4-FFF2-40B4-BE49-F238E27FC236}">
                  <a16:creationId xmlns:a16="http://schemas.microsoft.com/office/drawing/2014/main" xmlns="" id="{D4776435-47D1-4714-8701-7FC6B80CDA1A}"/>
                </a:ext>
              </a:extLst>
            </p:cNvPr>
            <p:cNvSpPr txBox="1"/>
            <p:nvPr/>
          </p:nvSpPr>
          <p:spPr>
            <a:xfrm>
              <a:off x="6531493" y="4457934"/>
              <a:ext cx="5167171"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b="1" dirty="0">
                  <a:solidFill>
                    <a:schemeClr val="accent1"/>
                  </a:solidFill>
                </a:rPr>
                <a:t>Well-informed cluster examples   </a:t>
              </a:r>
              <a:endParaRPr lang="en-US" sz="1800" kern="0" dirty="0">
                <a:ea typeface="Arial Unicode MS" pitchFamily="34" charset="-128"/>
                <a:cs typeface="Arial Unicode MS" pitchFamily="34" charset="-128"/>
              </a:endParaRPr>
            </a:p>
          </p:txBody>
        </p:sp>
        <p:sp>
          <p:nvSpPr>
            <p:cNvPr id="214" name="Rectangle 213">
              <a:extLst>
                <a:ext uri="{FF2B5EF4-FFF2-40B4-BE49-F238E27FC236}">
                  <a16:creationId xmlns:a16="http://schemas.microsoft.com/office/drawing/2014/main" xmlns="" id="{7E90A8A7-D4AA-403F-95FD-B6F974F148B3}"/>
                </a:ext>
              </a:extLst>
            </p:cNvPr>
            <p:cNvSpPr/>
            <p:nvPr/>
          </p:nvSpPr>
          <p:spPr>
            <a:xfrm>
              <a:off x="8511186" y="4914566"/>
              <a:ext cx="1317485" cy="954107"/>
            </a:xfrm>
            <a:prstGeom prst="rect">
              <a:avLst/>
            </a:prstGeom>
          </p:spPr>
          <p:txBody>
            <a:bodyPr wrap="square" lIns="0" tIns="0" rIns="0" bIns="0">
              <a:spAutoFit/>
            </a:bodyPr>
            <a:lstStyle/>
            <a:p>
              <a:pPr marL="137160" lvl="0" indent="-137160">
                <a:spcAft>
                  <a:spcPts val="600"/>
                </a:spcAft>
                <a:buFont typeface="Arial" charset="0"/>
                <a:buChar char="•"/>
              </a:pPr>
              <a:r>
                <a:rPr lang="en-US" sz="1300" dirty="0">
                  <a:solidFill>
                    <a:srgbClr val="000000"/>
                  </a:solidFill>
                </a:rPr>
                <a:t>Healthcare  </a:t>
              </a:r>
            </a:p>
            <a:p>
              <a:pPr marL="137160" lvl="0" indent="-137160">
                <a:spcAft>
                  <a:spcPts val="600"/>
                </a:spcAft>
                <a:buFont typeface="Arial" charset="0"/>
                <a:buChar char="•"/>
              </a:pPr>
              <a:r>
                <a:rPr lang="en-US" sz="1300" dirty="0">
                  <a:solidFill>
                    <a:srgbClr val="000000"/>
                  </a:solidFill>
                </a:rPr>
                <a:t>M&amp;A  </a:t>
              </a:r>
            </a:p>
            <a:p>
              <a:pPr marL="137160" lvl="0" indent="-137160">
                <a:spcAft>
                  <a:spcPts val="600"/>
                </a:spcAft>
                <a:buFont typeface="Arial" charset="0"/>
                <a:buChar char="•"/>
              </a:pPr>
              <a:r>
                <a:rPr lang="en-US" sz="1300" dirty="0">
                  <a:solidFill>
                    <a:srgbClr val="000000"/>
                  </a:solidFill>
                </a:rPr>
                <a:t>Now going global  </a:t>
              </a:r>
            </a:p>
          </p:txBody>
        </p:sp>
        <p:sp>
          <p:nvSpPr>
            <p:cNvPr id="216" name="Rectangle 215">
              <a:extLst>
                <a:ext uri="{FF2B5EF4-FFF2-40B4-BE49-F238E27FC236}">
                  <a16:creationId xmlns:a16="http://schemas.microsoft.com/office/drawing/2014/main" xmlns="" id="{62D35682-DE6C-4032-BD04-BABBB3946E18}"/>
                </a:ext>
              </a:extLst>
            </p:cNvPr>
            <p:cNvSpPr/>
            <p:nvPr/>
          </p:nvSpPr>
          <p:spPr>
            <a:xfrm>
              <a:off x="9942431" y="4897200"/>
              <a:ext cx="1627603" cy="1154162"/>
            </a:xfrm>
            <a:prstGeom prst="rect">
              <a:avLst/>
            </a:prstGeom>
          </p:spPr>
          <p:txBody>
            <a:bodyPr wrap="square" lIns="0" tIns="0" rIns="0" bIns="0">
              <a:spAutoFit/>
            </a:bodyPr>
            <a:lstStyle/>
            <a:p>
              <a:pPr marL="137160" lvl="0" indent="-137160">
                <a:spcAft>
                  <a:spcPts val="600"/>
                </a:spcAft>
                <a:buFont typeface="Arial" charset="0"/>
                <a:buChar char="•"/>
              </a:pPr>
              <a:r>
                <a:rPr lang="en-US" sz="1300" dirty="0">
                  <a:solidFill>
                    <a:srgbClr val="000000"/>
                  </a:solidFill>
                </a:rPr>
                <a:t>Retail  </a:t>
              </a:r>
            </a:p>
            <a:p>
              <a:pPr marL="137160" lvl="0" indent="-137160">
                <a:spcAft>
                  <a:spcPts val="600"/>
                </a:spcAft>
                <a:buFont typeface="Arial" charset="0"/>
                <a:buChar char="•"/>
              </a:pPr>
              <a:r>
                <a:rPr lang="en-US" sz="1300" dirty="0">
                  <a:solidFill>
                    <a:srgbClr val="000000"/>
                  </a:solidFill>
                </a:rPr>
                <a:t>Digital transformation</a:t>
              </a:r>
            </a:p>
            <a:p>
              <a:pPr marL="137160" lvl="0" indent="-137160">
                <a:spcAft>
                  <a:spcPts val="600"/>
                </a:spcAft>
                <a:buFont typeface="Arial" charset="0"/>
                <a:buChar char="•"/>
              </a:pPr>
              <a:r>
                <a:rPr lang="en-US" sz="1300" dirty="0">
                  <a:solidFill>
                    <a:srgbClr val="000000"/>
                  </a:solidFill>
                </a:rPr>
                <a:t>Need to connect </a:t>
              </a:r>
              <a:br>
                <a:rPr lang="en-US" sz="1300" dirty="0">
                  <a:solidFill>
                    <a:srgbClr val="000000"/>
                  </a:solidFill>
                </a:rPr>
              </a:br>
              <a:r>
                <a:rPr lang="en-US" sz="1300" dirty="0">
                  <a:solidFill>
                    <a:srgbClr val="000000"/>
                  </a:solidFill>
                </a:rPr>
                <a:t>CX and Operations </a:t>
              </a:r>
            </a:p>
          </p:txBody>
        </p:sp>
      </p:grpSp>
      <p:graphicFrame>
        <p:nvGraphicFramePr>
          <p:cNvPr id="3" name="Table 2">
            <a:extLst>
              <a:ext uri="{FF2B5EF4-FFF2-40B4-BE49-F238E27FC236}">
                <a16:creationId xmlns:a16="http://schemas.microsoft.com/office/drawing/2014/main" xmlns="" id="{07EBE1D4-C2F8-D44E-9021-933F8FB28152}"/>
              </a:ext>
            </a:extLst>
          </p:cNvPr>
          <p:cNvGraphicFramePr>
            <a:graphicFrameLocks noGrp="1"/>
          </p:cNvGraphicFramePr>
          <p:nvPr>
            <p:extLst>
              <p:ext uri="{D42A27DB-BD31-4B8C-83A1-F6EECF244321}">
                <p14:modId xmlns:p14="http://schemas.microsoft.com/office/powerpoint/2010/main" val="3404338902"/>
              </p:ext>
            </p:extLst>
          </p:nvPr>
        </p:nvGraphicFramePr>
        <p:xfrm>
          <a:off x="6913764" y="1216857"/>
          <a:ext cx="4454569" cy="1219200"/>
        </p:xfrm>
        <a:graphic>
          <a:graphicData uri="http://schemas.openxmlformats.org/drawingml/2006/table">
            <a:tbl>
              <a:tblPr firstRow="1" bandRow="1">
                <a:tableStyleId>{2D5ABB26-0587-4C30-8999-92F81FD0307C}</a:tableStyleId>
              </a:tblPr>
              <a:tblGrid>
                <a:gridCol w="2439789">
                  <a:extLst>
                    <a:ext uri="{9D8B030D-6E8A-4147-A177-3AD203B41FA5}">
                      <a16:colId xmlns:a16="http://schemas.microsoft.com/office/drawing/2014/main" xmlns="" val="310088550"/>
                    </a:ext>
                  </a:extLst>
                </a:gridCol>
                <a:gridCol w="2014780">
                  <a:extLst>
                    <a:ext uri="{9D8B030D-6E8A-4147-A177-3AD203B41FA5}">
                      <a16:colId xmlns:a16="http://schemas.microsoft.com/office/drawing/2014/main" xmlns="" val="2092460240"/>
                    </a:ext>
                  </a:extLst>
                </a:gridCol>
              </a:tblGrid>
              <a:tr h="370840">
                <a:tc gridSpan="2">
                  <a:txBody>
                    <a:bodyPr/>
                    <a:lstStyle/>
                    <a:p>
                      <a:pPr marL="0" marR="0" lvl="0" indent="0" algn="ctr" defTabSz="1088776"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0" normalizeH="0" baseline="0" noProof="0" dirty="0">
                          <a:ln>
                            <a:noFill/>
                          </a:ln>
                          <a:solidFill>
                            <a:srgbClr val="F0AB00"/>
                          </a:solidFill>
                          <a:effectLst/>
                          <a:uLnTx/>
                          <a:uFillTx/>
                          <a:latin typeface="+mn-lt"/>
                          <a:ea typeface="+mn-ea"/>
                          <a:cs typeface="+mn-cs"/>
                        </a:rPr>
                        <a:t>Clusters enriched with insights</a:t>
                      </a:r>
                    </a:p>
                  </a:txBody>
                  <a:tcPr/>
                </a:tc>
                <a:tc hMerge="1">
                  <a:txBody>
                    <a:bodyPr/>
                    <a:lstStyle/>
                    <a:p>
                      <a:endParaRPr lang="en-US" dirty="0"/>
                    </a:p>
                  </a:txBody>
                  <a:tcPr/>
                </a:tc>
                <a:extLst>
                  <a:ext uri="{0D108BD9-81ED-4DB2-BD59-A6C34878D82A}">
                    <a16:rowId xmlns:a16="http://schemas.microsoft.com/office/drawing/2014/main" xmlns="" val="998942831"/>
                  </a:ext>
                </a:extLst>
              </a:tr>
              <a:tr h="370840">
                <a:tc>
                  <a:txBody>
                    <a:bodyPr/>
                    <a:lstStyle/>
                    <a:p>
                      <a:pPr marL="173034" marR="0" lvl="0" indent="-173034" algn="l" defTabSz="1088776" rtl="0" eaLnBrk="1" fontAlgn="auto" latinLnBrk="0" hangingPunct="1">
                        <a:lnSpc>
                          <a:spcPct val="100000"/>
                        </a:lnSpc>
                        <a:spcBef>
                          <a:spcPts val="0"/>
                        </a:spcBef>
                        <a:spcAft>
                          <a:spcPts val="600"/>
                        </a:spcAft>
                        <a:buClrTx/>
                        <a:buSzTx/>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mn-lt"/>
                          <a:ea typeface="+mn-ea"/>
                          <a:cs typeface="+mn-cs"/>
                        </a:rPr>
                        <a:t>3</a:t>
                      </a:r>
                      <a:r>
                        <a:rPr kumimoji="0" lang="en-US" sz="1300" b="0" i="0" u="none" strike="noStrike" kern="1200" cap="none" spc="0" normalizeH="0" baseline="30000" noProof="0" dirty="0">
                          <a:ln>
                            <a:noFill/>
                          </a:ln>
                          <a:solidFill>
                            <a:srgbClr val="000000"/>
                          </a:solidFill>
                          <a:effectLst/>
                          <a:uLnTx/>
                          <a:uFillTx/>
                          <a:latin typeface="+mn-lt"/>
                          <a:ea typeface="+mn-ea"/>
                          <a:cs typeface="+mn-cs"/>
                        </a:rPr>
                        <a:t>rd</a:t>
                      </a:r>
                      <a:r>
                        <a:rPr kumimoji="0" lang="en-US" sz="1300" b="0" i="0" u="none" strike="noStrike" kern="1200" cap="none" spc="0" normalizeH="0" baseline="0" noProof="0" dirty="0">
                          <a:ln>
                            <a:noFill/>
                          </a:ln>
                          <a:solidFill>
                            <a:srgbClr val="000000"/>
                          </a:solidFill>
                          <a:effectLst/>
                          <a:uLnTx/>
                          <a:uFillTx/>
                          <a:latin typeface="+mn-lt"/>
                          <a:ea typeface="+mn-ea"/>
                          <a:cs typeface="+mn-cs"/>
                        </a:rPr>
                        <a:t> Intent data </a:t>
                      </a:r>
                    </a:p>
                    <a:p>
                      <a:pPr marL="173034" marR="0" lvl="0" indent="-173034" algn="l" defTabSz="1088776" rtl="0" eaLnBrk="1" fontAlgn="auto" latinLnBrk="0" hangingPunct="1">
                        <a:lnSpc>
                          <a:spcPct val="100000"/>
                        </a:lnSpc>
                        <a:spcBef>
                          <a:spcPts val="0"/>
                        </a:spcBef>
                        <a:spcAft>
                          <a:spcPts val="600"/>
                        </a:spcAft>
                        <a:buClrTx/>
                        <a:buSzTx/>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mn-lt"/>
                          <a:ea typeface="+mn-ea"/>
                          <a:cs typeface="+mn-cs"/>
                        </a:rPr>
                        <a:t>Qualitative account insight </a:t>
                      </a:r>
                    </a:p>
                    <a:p>
                      <a:pPr marL="173034" marR="0" lvl="0" indent="-173034" algn="l" defTabSz="1088776" rtl="0" eaLnBrk="1" fontAlgn="auto" latinLnBrk="0" hangingPunct="1">
                        <a:lnSpc>
                          <a:spcPct val="100000"/>
                        </a:lnSpc>
                        <a:spcBef>
                          <a:spcPts val="0"/>
                        </a:spcBef>
                        <a:spcAft>
                          <a:spcPts val="600"/>
                        </a:spcAft>
                        <a:buClrTx/>
                        <a:buSzTx/>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mn-lt"/>
                          <a:ea typeface="+mn-ea"/>
                          <a:cs typeface="+mn-cs"/>
                        </a:rPr>
                        <a:t>IT landscape</a:t>
                      </a:r>
                    </a:p>
                  </a:txBody>
                  <a:tcPr/>
                </a:tc>
                <a:tc>
                  <a:txBody>
                    <a:bodyPr/>
                    <a:lstStyle/>
                    <a:p>
                      <a:pPr marL="173034" marR="0" lvl="0" indent="-173034" algn="l" defTabSz="1088776" rtl="0" eaLnBrk="1" fontAlgn="auto" latinLnBrk="0" hangingPunct="1">
                        <a:lnSpc>
                          <a:spcPct val="100000"/>
                        </a:lnSpc>
                        <a:spcBef>
                          <a:spcPts val="0"/>
                        </a:spcBef>
                        <a:spcAft>
                          <a:spcPts val="600"/>
                        </a:spcAft>
                        <a:buClrTx/>
                        <a:buSzTx/>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mn-lt"/>
                          <a:ea typeface="+mn-ea"/>
                          <a:cs typeface="+mn-cs"/>
                        </a:rPr>
                        <a:t>Sales / marketing data </a:t>
                      </a:r>
                    </a:p>
                    <a:p>
                      <a:pPr marL="173034" marR="0" lvl="0" indent="-173034" algn="l" defTabSz="1088776" rtl="0" eaLnBrk="1" fontAlgn="auto" latinLnBrk="0" hangingPunct="1">
                        <a:lnSpc>
                          <a:spcPct val="100000"/>
                        </a:lnSpc>
                        <a:spcBef>
                          <a:spcPts val="0"/>
                        </a:spcBef>
                        <a:spcAft>
                          <a:spcPts val="600"/>
                        </a:spcAft>
                        <a:buClrTx/>
                        <a:buSzTx/>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mn-lt"/>
                          <a:ea typeface="+mn-ea"/>
                          <a:cs typeface="+mn-cs"/>
                        </a:rPr>
                        <a:t>Firmographic data</a:t>
                      </a:r>
                    </a:p>
                    <a:p>
                      <a:pPr marL="173034" marR="0" lvl="0" indent="-173034" algn="l" defTabSz="1088776" rtl="0" eaLnBrk="1" fontAlgn="auto" latinLnBrk="0" hangingPunct="1">
                        <a:lnSpc>
                          <a:spcPct val="100000"/>
                        </a:lnSpc>
                        <a:spcBef>
                          <a:spcPts val="0"/>
                        </a:spcBef>
                        <a:spcAft>
                          <a:spcPts val="600"/>
                        </a:spcAft>
                        <a:buClrTx/>
                        <a:buSzTx/>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mn-lt"/>
                          <a:ea typeface="+mn-ea"/>
                          <a:cs typeface="+mn-cs"/>
                        </a:rPr>
                        <a:t>Social insights</a:t>
                      </a:r>
                    </a:p>
                  </a:txBody>
                  <a:tcPr/>
                </a:tc>
                <a:extLst>
                  <a:ext uri="{0D108BD9-81ED-4DB2-BD59-A6C34878D82A}">
                    <a16:rowId xmlns:a16="http://schemas.microsoft.com/office/drawing/2014/main" xmlns="" val="1046493242"/>
                  </a:ext>
                </a:extLst>
              </a:tr>
            </a:tbl>
          </a:graphicData>
        </a:graphic>
      </p:graphicFrame>
    </p:spTree>
    <p:extLst>
      <p:ext uri="{BB962C8B-B14F-4D97-AF65-F5344CB8AC3E}">
        <p14:creationId xmlns:p14="http://schemas.microsoft.com/office/powerpoint/2010/main" val="3234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1BE32096-BF33-4CA3-AD01-82E232314EF1}"/>
              </a:ext>
            </a:extLst>
          </p:cNvPr>
          <p:cNvSpPr>
            <a:spLocks noGrp="1"/>
          </p:cNvSpPr>
          <p:nvPr>
            <p:ph type="body" sz="quarter" idx="10"/>
          </p:nvPr>
        </p:nvSpPr>
        <p:spPr>
          <a:xfrm>
            <a:off x="496093" y="1346297"/>
            <a:ext cx="11196638" cy="1000611"/>
          </a:xfrm>
        </p:spPr>
        <p:txBody>
          <a:bodyPr/>
          <a:lstStyle/>
          <a:p>
            <a:r>
              <a:rPr lang="en-GB" dirty="0"/>
              <a:t>After accounts selected and put in clusters, tailored content is created for use during </a:t>
            </a:r>
            <a:r>
              <a:rPr lang="en-GB" b="1" dirty="0"/>
              <a:t>buying cycle </a:t>
            </a:r>
            <a:r>
              <a:rPr lang="en-GB" dirty="0"/>
              <a:t>stages. </a:t>
            </a:r>
            <a:endParaRPr lang="en-US" dirty="0"/>
          </a:p>
        </p:txBody>
      </p:sp>
      <p:sp>
        <p:nvSpPr>
          <p:cNvPr id="4" name="Title 3">
            <a:extLst>
              <a:ext uri="{FF2B5EF4-FFF2-40B4-BE49-F238E27FC236}">
                <a16:creationId xmlns:a16="http://schemas.microsoft.com/office/drawing/2014/main" xmlns="" id="{795F8F86-F6A2-4D93-BA9B-A05E91BA7953}"/>
              </a:ext>
            </a:extLst>
          </p:cNvPr>
          <p:cNvSpPr>
            <a:spLocks noGrp="1"/>
          </p:cNvSpPr>
          <p:nvPr>
            <p:ph type="title"/>
          </p:nvPr>
        </p:nvSpPr>
        <p:spPr/>
        <p:txBody>
          <a:bodyPr/>
          <a:lstStyle/>
          <a:p>
            <a:pPr algn="ctr"/>
            <a:r>
              <a:rPr lang="en-GB" dirty="0"/>
              <a:t>Create customer-centric content</a:t>
            </a:r>
            <a:endParaRPr lang="en-US" dirty="0"/>
          </a:p>
        </p:txBody>
      </p:sp>
      <p:pic>
        <p:nvPicPr>
          <p:cNvPr id="9" name="Picture 8">
            <a:extLst>
              <a:ext uri="{FF2B5EF4-FFF2-40B4-BE49-F238E27FC236}">
                <a16:creationId xmlns:a16="http://schemas.microsoft.com/office/drawing/2014/main" xmlns="" id="{C62B69A4-E647-41F8-964B-14C4B5E640AA}"/>
              </a:ext>
            </a:extLst>
          </p:cNvPr>
          <p:cNvPicPr>
            <a:picLocks noChangeAspect="1"/>
          </p:cNvPicPr>
          <p:nvPr/>
        </p:nvPicPr>
        <p:blipFill>
          <a:blip r:embed="rId3"/>
          <a:stretch>
            <a:fillRect/>
          </a:stretch>
        </p:blipFill>
        <p:spPr>
          <a:xfrm>
            <a:off x="1225405" y="2279218"/>
            <a:ext cx="9883466" cy="4463750"/>
          </a:xfrm>
          <a:prstGeom prst="rect">
            <a:avLst/>
          </a:prstGeom>
        </p:spPr>
      </p:pic>
    </p:spTree>
    <p:extLst>
      <p:ext uri="{BB962C8B-B14F-4D97-AF65-F5344CB8AC3E}">
        <p14:creationId xmlns:p14="http://schemas.microsoft.com/office/powerpoint/2010/main" val="2416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5146BF9-20E6-4F69-9227-058E46120728}"/>
              </a:ext>
            </a:extLst>
          </p:cNvPr>
          <p:cNvSpPr>
            <a:spLocks noGrp="1"/>
          </p:cNvSpPr>
          <p:nvPr>
            <p:ph type="body" sz="quarter" idx="10"/>
          </p:nvPr>
        </p:nvSpPr>
        <p:spPr>
          <a:xfrm>
            <a:off x="582032" y="1476943"/>
            <a:ext cx="4266668" cy="4719352"/>
          </a:xfrm>
        </p:spPr>
        <p:txBody>
          <a:bodyPr/>
          <a:lstStyle/>
          <a:p>
            <a:r>
              <a:rPr lang="en-GB" dirty="0"/>
              <a:t>ABM assets are available from the SAP ABM asset delivery platform. </a:t>
            </a:r>
          </a:p>
          <a:p>
            <a:r>
              <a:rPr lang="en-GB" dirty="0"/>
              <a:t>Can be personalised to an account level - or ordered through the platform, choosing whether to make minor or major changes to templates. </a:t>
            </a:r>
            <a:endParaRPr lang="en-US" dirty="0"/>
          </a:p>
          <a:p>
            <a:endParaRPr lang="en-US" dirty="0"/>
          </a:p>
        </p:txBody>
      </p:sp>
      <p:sp>
        <p:nvSpPr>
          <p:cNvPr id="3" name="Title 2">
            <a:extLst>
              <a:ext uri="{FF2B5EF4-FFF2-40B4-BE49-F238E27FC236}">
                <a16:creationId xmlns:a16="http://schemas.microsoft.com/office/drawing/2014/main" xmlns="" id="{78539B28-3021-465D-AD3D-B4C9E40B88A7}"/>
              </a:ext>
            </a:extLst>
          </p:cNvPr>
          <p:cNvSpPr>
            <a:spLocks noGrp="1"/>
          </p:cNvSpPr>
          <p:nvPr>
            <p:ph type="title"/>
          </p:nvPr>
        </p:nvSpPr>
        <p:spPr/>
        <p:txBody>
          <a:bodyPr/>
          <a:lstStyle/>
          <a:p>
            <a:pPr algn="ctr"/>
            <a:r>
              <a:rPr lang="en-GB" dirty="0"/>
              <a:t>The asset delivery platform  </a:t>
            </a:r>
            <a:endParaRPr lang="en-US" dirty="0"/>
          </a:p>
        </p:txBody>
      </p:sp>
      <p:pic>
        <p:nvPicPr>
          <p:cNvPr id="4" name="Picture 3">
            <a:extLst>
              <a:ext uri="{FF2B5EF4-FFF2-40B4-BE49-F238E27FC236}">
                <a16:creationId xmlns:a16="http://schemas.microsoft.com/office/drawing/2014/main" xmlns="" id="{F166EAD3-A206-4124-BA88-1F8FE25905E5}"/>
              </a:ext>
            </a:extLst>
          </p:cNvPr>
          <p:cNvPicPr>
            <a:picLocks noChangeAspect="1"/>
          </p:cNvPicPr>
          <p:nvPr/>
        </p:nvPicPr>
        <p:blipFill>
          <a:blip r:embed="rId3"/>
          <a:stretch>
            <a:fillRect/>
          </a:stretch>
        </p:blipFill>
        <p:spPr>
          <a:xfrm>
            <a:off x="5053818" y="1103336"/>
            <a:ext cx="6821731" cy="5144605"/>
          </a:xfrm>
          <a:prstGeom prst="rect">
            <a:avLst/>
          </a:prstGeom>
        </p:spPr>
      </p:pic>
      <p:sp>
        <p:nvSpPr>
          <p:cNvPr id="5" name="Rectangle 4">
            <a:extLst>
              <a:ext uri="{FF2B5EF4-FFF2-40B4-BE49-F238E27FC236}">
                <a16:creationId xmlns:a16="http://schemas.microsoft.com/office/drawing/2014/main" xmlns="" id="{E45C3C3D-600C-479E-BEAF-EE15C450001F}"/>
              </a:ext>
            </a:extLst>
          </p:cNvPr>
          <p:cNvSpPr/>
          <p:nvPr/>
        </p:nvSpPr>
        <p:spPr>
          <a:xfrm>
            <a:off x="500330" y="4919392"/>
            <a:ext cx="4348370" cy="461665"/>
          </a:xfrm>
          <a:prstGeom prst="rect">
            <a:avLst/>
          </a:prstGeom>
        </p:spPr>
        <p:txBody>
          <a:bodyPr wrap="none">
            <a:spAutoFit/>
          </a:bodyPr>
          <a:lstStyle/>
          <a:p>
            <a:r>
              <a:rPr lang="en-US" sz="2400" u="sng" dirty="0">
                <a:solidFill>
                  <a:srgbClr val="0563C1"/>
                </a:solidFill>
                <a:latin typeface="Calibri" panose="020F0502020204030204" pitchFamily="34" charset="0"/>
                <a:ea typeface="Calibri" panose="020F0502020204030204" pitchFamily="34" charset="0"/>
                <a:hlinkClick r:id="rId4"/>
              </a:rPr>
              <a:t>http://sapabmassetdelivery.com/</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576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BB7BD945-519B-404F-A461-6AD073945AB2}"/>
              </a:ext>
            </a:extLst>
          </p:cNvPr>
          <p:cNvSpPr>
            <a:spLocks noGrp="1"/>
          </p:cNvSpPr>
          <p:nvPr>
            <p:ph type="body" sz="quarter" idx="10"/>
          </p:nvPr>
        </p:nvSpPr>
        <p:spPr/>
        <p:txBody>
          <a:bodyPr/>
          <a:lstStyle/>
          <a:p>
            <a:pPr marL="342900" lvl="0" indent="-342900">
              <a:buFont typeface="Arial" panose="020B0604020202020204" pitchFamily="34" charset="0"/>
              <a:buChar char="•"/>
            </a:pPr>
            <a:r>
              <a:rPr lang="en-GB" dirty="0"/>
              <a:t>Why top accounts, why now</a:t>
            </a:r>
            <a:endParaRPr lang="en-US" dirty="0"/>
          </a:p>
          <a:p>
            <a:pPr marL="342900" lvl="0" indent="-342900">
              <a:buFont typeface="Arial" panose="020B0604020202020204" pitchFamily="34" charset="0"/>
              <a:buChar char="•"/>
            </a:pPr>
            <a:r>
              <a:rPr lang="en-US" dirty="0"/>
              <a:t>What is the Top Accounts Program </a:t>
            </a:r>
          </a:p>
          <a:p>
            <a:pPr marL="342900" lvl="0" indent="-342900">
              <a:buFont typeface="Arial" panose="020B0604020202020204" pitchFamily="34" charset="0"/>
              <a:buChar char="•"/>
            </a:pPr>
            <a:r>
              <a:rPr lang="en-US" dirty="0"/>
              <a:t>Who are we targeting</a:t>
            </a:r>
          </a:p>
          <a:p>
            <a:pPr marL="342900" lvl="0" indent="-342900">
              <a:buFont typeface="Arial" panose="020B0604020202020204" pitchFamily="34" charset="0"/>
              <a:buChar char="•"/>
            </a:pPr>
            <a:r>
              <a:rPr lang="en-GB" dirty="0"/>
              <a:t>What’s included in the Top Accounts Program</a:t>
            </a:r>
            <a:endParaRPr lang="en-US" dirty="0"/>
          </a:p>
          <a:p>
            <a:pPr marL="342900" lvl="0" indent="-342900">
              <a:buFont typeface="Arial" panose="020B0604020202020204" pitchFamily="34" charset="0"/>
              <a:buChar char="•"/>
            </a:pPr>
            <a:r>
              <a:rPr lang="en-US" dirty="0"/>
              <a:t>Working together </a:t>
            </a:r>
          </a:p>
          <a:p>
            <a:endParaRPr lang="en-US" dirty="0"/>
          </a:p>
        </p:txBody>
      </p:sp>
      <p:sp>
        <p:nvSpPr>
          <p:cNvPr id="4" name="Title 3">
            <a:extLst>
              <a:ext uri="{FF2B5EF4-FFF2-40B4-BE49-F238E27FC236}">
                <a16:creationId xmlns:a16="http://schemas.microsoft.com/office/drawing/2014/main" xmlns="" id="{567E3BAA-190C-4D0F-A10B-9BEEC0D366F5}"/>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38934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F7FEF-6609-49BF-9F0A-5E7A5E6AF4F6}"/>
              </a:ext>
            </a:extLst>
          </p:cNvPr>
          <p:cNvSpPr>
            <a:spLocks noGrp="1"/>
          </p:cNvSpPr>
          <p:nvPr>
            <p:ph type="title"/>
          </p:nvPr>
        </p:nvSpPr>
        <p:spPr>
          <a:xfrm>
            <a:off x="511172" y="535074"/>
            <a:ext cx="11183001" cy="381000"/>
          </a:xfrm>
        </p:spPr>
        <p:txBody>
          <a:bodyPr/>
          <a:lstStyle/>
          <a:p>
            <a:pPr algn="ctr"/>
            <a:r>
              <a:rPr lang="en-US" dirty="0"/>
              <a:t>Additional offerings across account tiers</a:t>
            </a:r>
          </a:p>
        </p:txBody>
      </p:sp>
      <p:graphicFrame>
        <p:nvGraphicFramePr>
          <p:cNvPr id="7" name="Table 6">
            <a:extLst>
              <a:ext uri="{FF2B5EF4-FFF2-40B4-BE49-F238E27FC236}">
                <a16:creationId xmlns:a16="http://schemas.microsoft.com/office/drawing/2014/main" xmlns="" id="{C7F1DA9F-DC19-8C41-AE27-C1B1B494EA00}"/>
              </a:ext>
            </a:extLst>
          </p:cNvPr>
          <p:cNvGraphicFramePr>
            <a:graphicFrameLocks noGrp="1"/>
          </p:cNvGraphicFramePr>
          <p:nvPr>
            <p:extLst>
              <p:ext uri="{D42A27DB-BD31-4B8C-83A1-F6EECF244321}">
                <p14:modId xmlns:p14="http://schemas.microsoft.com/office/powerpoint/2010/main" val="1474083680"/>
              </p:ext>
            </p:extLst>
          </p:nvPr>
        </p:nvGraphicFramePr>
        <p:xfrm>
          <a:off x="531521" y="1121514"/>
          <a:ext cx="11183000" cy="5379720"/>
        </p:xfrm>
        <a:graphic>
          <a:graphicData uri="http://schemas.openxmlformats.org/drawingml/2006/table">
            <a:tbl>
              <a:tblPr firstRow="1" bandRow="1">
                <a:tableStyleId>{2D5ABB26-0587-4C30-8999-92F81FD0307C}</a:tableStyleId>
              </a:tblPr>
              <a:tblGrid>
                <a:gridCol w="2236600">
                  <a:extLst>
                    <a:ext uri="{9D8B030D-6E8A-4147-A177-3AD203B41FA5}">
                      <a16:colId xmlns:a16="http://schemas.microsoft.com/office/drawing/2014/main" xmlns="" val="2657854962"/>
                    </a:ext>
                  </a:extLst>
                </a:gridCol>
                <a:gridCol w="2236600">
                  <a:extLst>
                    <a:ext uri="{9D8B030D-6E8A-4147-A177-3AD203B41FA5}">
                      <a16:colId xmlns:a16="http://schemas.microsoft.com/office/drawing/2014/main" xmlns="" val="4276827478"/>
                    </a:ext>
                  </a:extLst>
                </a:gridCol>
                <a:gridCol w="2236600">
                  <a:extLst>
                    <a:ext uri="{9D8B030D-6E8A-4147-A177-3AD203B41FA5}">
                      <a16:colId xmlns:a16="http://schemas.microsoft.com/office/drawing/2014/main" xmlns="" val="176085199"/>
                    </a:ext>
                  </a:extLst>
                </a:gridCol>
                <a:gridCol w="2236600">
                  <a:extLst>
                    <a:ext uri="{9D8B030D-6E8A-4147-A177-3AD203B41FA5}">
                      <a16:colId xmlns:a16="http://schemas.microsoft.com/office/drawing/2014/main" xmlns="" val="2584735051"/>
                    </a:ext>
                  </a:extLst>
                </a:gridCol>
                <a:gridCol w="2236600">
                  <a:extLst>
                    <a:ext uri="{9D8B030D-6E8A-4147-A177-3AD203B41FA5}">
                      <a16:colId xmlns:a16="http://schemas.microsoft.com/office/drawing/2014/main" xmlns="" val="4129545910"/>
                    </a:ext>
                  </a:extLst>
                </a:gridCol>
              </a:tblGrid>
              <a:tr h="382902">
                <a:tc>
                  <a:txBody>
                    <a:bodyPr/>
                    <a:lstStyle/>
                    <a:p>
                      <a:pPr algn="ctr"/>
                      <a:r>
                        <a:rPr lang="en-US" sz="1600" b="1" dirty="0"/>
                        <a:t>Sales</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600" b="1" dirty="0"/>
                        <a:t>Digital</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600" b="1" dirty="0"/>
                        <a:t>Events</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600" b="1" dirty="0"/>
                        <a:t>Content</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600" b="1" dirty="0"/>
                        <a:t>SAP ABM Platform</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437549972"/>
                  </a:ext>
                </a:extLst>
              </a:tr>
              <a:tr h="297312">
                <a:tc gridSpan="5">
                  <a:txBody>
                    <a:bodyPr/>
                    <a:lstStyle/>
                    <a:p>
                      <a:pPr algn="ctr">
                        <a:lnSpc>
                          <a:spcPct val="90000"/>
                        </a:lnSpc>
                        <a:spcAft>
                          <a:spcPts val="400"/>
                        </a:spcAft>
                      </a:pPr>
                      <a:r>
                        <a:rPr lang="en-US" sz="1600" b="1" dirty="0">
                          <a:solidFill>
                            <a:schemeClr val="bg1"/>
                          </a:solidFill>
                        </a:rPr>
                        <a:t>Tier One accounts</a:t>
                      </a:r>
                    </a:p>
                  </a:txBody>
                  <a:tcPr marT="91440" marB="9144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873218456"/>
                  </a:ext>
                </a:extLst>
              </a:tr>
              <a:tr h="1150957">
                <a:tc>
                  <a:txBody>
                    <a:bodyPr/>
                    <a:lstStyle/>
                    <a:p>
                      <a:pPr>
                        <a:lnSpc>
                          <a:spcPct val="90000"/>
                        </a:lnSpc>
                        <a:spcAft>
                          <a:spcPts val="1200"/>
                        </a:spcAft>
                      </a:pPr>
                      <a:r>
                        <a:rPr lang="en-US" sz="1300" dirty="0"/>
                        <a:t>Face-to-face meetings</a:t>
                      </a:r>
                    </a:p>
                    <a:p>
                      <a:pPr>
                        <a:lnSpc>
                          <a:spcPct val="90000"/>
                        </a:lnSpc>
                        <a:spcAft>
                          <a:spcPts val="1200"/>
                        </a:spcAft>
                      </a:pPr>
                      <a:r>
                        <a:rPr lang="en-US" sz="1300" dirty="0"/>
                        <a:t>Deep Account Planning</a:t>
                      </a:r>
                    </a:p>
                    <a:p>
                      <a:pPr>
                        <a:lnSpc>
                          <a:spcPct val="90000"/>
                        </a:lnSpc>
                        <a:spcAft>
                          <a:spcPts val="1200"/>
                        </a:spcAft>
                      </a:pPr>
                      <a:r>
                        <a:rPr lang="en-US" sz="1300" dirty="0"/>
                        <a:t>Executive Sponsor</a:t>
                      </a:r>
                    </a:p>
                    <a:p>
                      <a:pPr>
                        <a:lnSpc>
                          <a:spcPct val="90000"/>
                        </a:lnSpc>
                        <a:spcAft>
                          <a:spcPts val="1200"/>
                        </a:spcAft>
                      </a:pPr>
                      <a:r>
                        <a:rPr lang="en-US" sz="1300" dirty="0"/>
                        <a:t>Exec Briefings</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1:1 web personalization</a:t>
                      </a:r>
                    </a:p>
                    <a:p>
                      <a:pPr>
                        <a:lnSpc>
                          <a:spcPct val="90000"/>
                        </a:lnSpc>
                        <a:spcAft>
                          <a:spcPts val="1200"/>
                        </a:spcAft>
                      </a:pPr>
                      <a:r>
                        <a:rPr lang="en-US" sz="1300" dirty="0"/>
                        <a:t>PPC, paid social, social selling</a:t>
                      </a:r>
                    </a:p>
                    <a:p>
                      <a:pPr>
                        <a:lnSpc>
                          <a:spcPct val="90000"/>
                        </a:lnSpc>
                        <a:spcAft>
                          <a:spcPts val="1200"/>
                        </a:spcAft>
                      </a:pPr>
                      <a:r>
                        <a:rPr lang="en-US" sz="1300" dirty="0"/>
                        <a:t>Intent monitoring</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Free SAP Select Pass (5)</a:t>
                      </a:r>
                    </a:p>
                    <a:p>
                      <a:pPr>
                        <a:lnSpc>
                          <a:spcPct val="90000"/>
                        </a:lnSpc>
                        <a:spcAft>
                          <a:spcPts val="1200"/>
                        </a:spcAft>
                      </a:pPr>
                      <a:r>
                        <a:rPr lang="en-US" sz="1300" dirty="0"/>
                        <a:t>IDC Engagement </a:t>
                      </a:r>
                    </a:p>
                    <a:p>
                      <a:pPr>
                        <a:lnSpc>
                          <a:spcPct val="90000"/>
                        </a:lnSpc>
                        <a:spcAft>
                          <a:spcPts val="1200"/>
                        </a:spcAft>
                      </a:pPr>
                      <a:r>
                        <a:rPr lang="en-US" sz="1300" dirty="0"/>
                        <a:t>Exec Meetings</a:t>
                      </a:r>
                    </a:p>
                    <a:p>
                      <a:pPr>
                        <a:lnSpc>
                          <a:spcPct val="90000"/>
                        </a:lnSpc>
                        <a:spcAft>
                          <a:spcPts val="1200"/>
                        </a:spcAft>
                      </a:pPr>
                      <a:r>
                        <a:rPr lang="en-US" sz="1300" dirty="0"/>
                        <a:t>Local roadshows/webinars</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Customized executive deck template</a:t>
                      </a:r>
                    </a:p>
                    <a:p>
                      <a:pPr>
                        <a:lnSpc>
                          <a:spcPct val="90000"/>
                        </a:lnSpc>
                        <a:spcAft>
                          <a:spcPts val="1200"/>
                        </a:spcAft>
                      </a:pPr>
                      <a:r>
                        <a:rPr lang="en-US" sz="1300" dirty="0"/>
                        <a:t>Customized champion toolkit template</a:t>
                      </a:r>
                    </a:p>
                    <a:p>
                      <a:pPr>
                        <a:lnSpc>
                          <a:spcPct val="90000"/>
                        </a:lnSpc>
                        <a:spcAft>
                          <a:spcPts val="1200"/>
                        </a:spcAft>
                      </a:pPr>
                      <a:r>
                        <a:rPr lang="en-US" sz="1300" dirty="0"/>
                        <a:t>Customized dimensional direct mail</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Fully customized digital collateral/video (Level 4)</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349254322"/>
                  </a:ext>
                </a:extLst>
              </a:tr>
              <a:tr h="297312">
                <a:tc gridSpan="5">
                  <a:txBody>
                    <a:bodyPr/>
                    <a:lstStyle/>
                    <a:p>
                      <a:pPr marL="0" marR="0" lvl="0" indent="0" algn="ctr" defTabSz="1088558" rtl="0" eaLnBrk="1" fontAlgn="auto" latinLnBrk="0" hangingPunct="1">
                        <a:lnSpc>
                          <a:spcPct val="9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Tier Two </a:t>
                      </a:r>
                      <a:r>
                        <a:rPr lang="en-US" sz="1600" b="1" dirty="0">
                          <a:solidFill>
                            <a:schemeClr val="bg1"/>
                          </a:solidFill>
                        </a:rPr>
                        <a:t>accounts</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a:txBody>
                  <a:tcPr marT="91440" marB="9144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FA9100"/>
                    </a:solidFill>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881954106"/>
                  </a:ext>
                </a:extLst>
              </a:tr>
              <a:tr h="906576">
                <a:tc>
                  <a:txBody>
                    <a:bodyPr/>
                    <a:lstStyle/>
                    <a:p>
                      <a:pPr>
                        <a:lnSpc>
                          <a:spcPct val="90000"/>
                        </a:lnSpc>
                        <a:spcAft>
                          <a:spcPts val="1200"/>
                        </a:spcAft>
                      </a:pPr>
                      <a:r>
                        <a:rPr lang="en-US" sz="1300" dirty="0"/>
                        <a:t>Light Account Planning</a:t>
                      </a:r>
                    </a:p>
                    <a:p>
                      <a:pPr>
                        <a:lnSpc>
                          <a:spcPct val="90000"/>
                        </a:lnSpc>
                        <a:spcAft>
                          <a:spcPts val="1200"/>
                        </a:spcAft>
                      </a:pPr>
                      <a:r>
                        <a:rPr lang="en-US" sz="1300" dirty="0"/>
                        <a:t>Customized 1:1 rep e-mail w/ custom topics</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Cluster web personalization</a:t>
                      </a:r>
                    </a:p>
                    <a:p>
                      <a:pPr>
                        <a:lnSpc>
                          <a:spcPct val="90000"/>
                        </a:lnSpc>
                        <a:spcAft>
                          <a:spcPts val="1200"/>
                        </a:spcAft>
                      </a:pPr>
                      <a:r>
                        <a:rPr lang="en-US" sz="1300" dirty="0"/>
                        <a:t>PPC, social ads, social selling</a:t>
                      </a:r>
                    </a:p>
                    <a:p>
                      <a:pPr>
                        <a:lnSpc>
                          <a:spcPct val="90000"/>
                        </a:lnSpc>
                        <a:spcAft>
                          <a:spcPts val="1200"/>
                        </a:spcAft>
                      </a:pPr>
                      <a:r>
                        <a:rPr lang="en-US" sz="1300" dirty="0"/>
                        <a:t>Intent monitoring</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Exec Meetings</a:t>
                      </a:r>
                    </a:p>
                    <a:p>
                      <a:pPr>
                        <a:lnSpc>
                          <a:spcPct val="90000"/>
                        </a:lnSpc>
                        <a:spcAft>
                          <a:spcPts val="1200"/>
                        </a:spcAft>
                      </a:pPr>
                      <a:r>
                        <a:rPr lang="en-US" sz="1300" dirty="0"/>
                        <a:t>IDC Engagement (select few)</a:t>
                      </a:r>
                    </a:p>
                    <a:p>
                      <a:pPr>
                        <a:lnSpc>
                          <a:spcPct val="90000"/>
                        </a:lnSpc>
                        <a:spcAft>
                          <a:spcPts val="1200"/>
                        </a:spcAft>
                      </a:pPr>
                      <a:r>
                        <a:rPr lang="en-US" sz="1300" dirty="0"/>
                        <a:t>Local roadshows/webinars</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Semi-customized dimensional direct mail (select few)</a:t>
                      </a:r>
                    </a:p>
                    <a:p>
                      <a:pPr>
                        <a:lnSpc>
                          <a:spcPct val="90000"/>
                        </a:lnSpc>
                        <a:spcAft>
                          <a:spcPts val="1200"/>
                        </a:spcAft>
                      </a:pPr>
                      <a:r>
                        <a:rPr lang="en-US" sz="1300" dirty="0"/>
                        <a:t>Other direct Mail &amp; e-mail options (semi-customized)</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Personalized digital collateral (Level 2-3)</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077550119"/>
                  </a:ext>
                </a:extLst>
              </a:tr>
              <a:tr h="297312">
                <a:tc gridSpan="5">
                  <a:txBody>
                    <a:bodyPr/>
                    <a:lstStyle/>
                    <a:p>
                      <a:pPr marL="0" marR="0" lvl="0" indent="0" algn="ctr" defTabSz="1088558" rtl="0" eaLnBrk="1" fontAlgn="auto" latinLnBrk="0" hangingPunct="1">
                        <a:lnSpc>
                          <a:spcPct val="9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Tier Three </a:t>
                      </a:r>
                      <a:r>
                        <a:rPr lang="en-US" sz="1600" b="1" dirty="0">
                          <a:solidFill>
                            <a:schemeClr val="bg1"/>
                          </a:solidFill>
                        </a:rPr>
                        <a:t>accounts</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a:txBody>
                  <a:tcPr marT="91440" marB="9144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D04512"/>
                    </a:solidFill>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hMerge="1">
                  <a:txBody>
                    <a:bodyPr/>
                    <a:lstStyle/>
                    <a:p>
                      <a:pPr>
                        <a:lnSpc>
                          <a:spcPct val="90000"/>
                        </a:lnSpc>
                        <a:spcAft>
                          <a:spcPts val="400"/>
                        </a:spcAft>
                      </a:pPr>
                      <a:endParaRPr lang="en-US" sz="1200" dirty="0"/>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474077193"/>
                  </a:ext>
                </a:extLst>
              </a:tr>
              <a:tr h="643049">
                <a:tc>
                  <a:txBody>
                    <a:bodyPr/>
                    <a:lstStyle/>
                    <a:p>
                      <a:pPr>
                        <a:lnSpc>
                          <a:spcPct val="90000"/>
                        </a:lnSpc>
                        <a:spcAft>
                          <a:spcPts val="1200"/>
                        </a:spcAft>
                      </a:pPr>
                      <a:endParaRPr lang="en-US" sz="1300" dirty="0"/>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PPC, social ads, social selling</a:t>
                      </a:r>
                    </a:p>
                    <a:p>
                      <a:pPr>
                        <a:lnSpc>
                          <a:spcPct val="90000"/>
                        </a:lnSpc>
                        <a:spcAft>
                          <a:spcPts val="1200"/>
                        </a:spcAft>
                      </a:pPr>
                      <a:r>
                        <a:rPr lang="en-US" sz="1300" dirty="0"/>
                        <a:t>Intent monitoring</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Local roadshows/webinars</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Lightly customized e-mail marketing by topic (Ex. Migration, Innovation) </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nSpc>
                          <a:spcPct val="90000"/>
                        </a:lnSpc>
                        <a:spcAft>
                          <a:spcPts val="1200"/>
                        </a:spcAft>
                      </a:pPr>
                      <a:r>
                        <a:rPr lang="en-US" sz="1300" dirty="0"/>
                        <a:t>Generic digital collateral w/ customer URL (Level 1)</a:t>
                      </a:r>
                    </a:p>
                  </a:txBody>
                  <a:tcPr marT="91440" marB="9144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692455353"/>
                  </a:ext>
                </a:extLst>
              </a:tr>
            </a:tbl>
          </a:graphicData>
        </a:graphic>
      </p:graphicFrame>
    </p:spTree>
    <p:extLst>
      <p:ext uri="{BB962C8B-B14F-4D97-AF65-F5344CB8AC3E}">
        <p14:creationId xmlns:p14="http://schemas.microsoft.com/office/powerpoint/2010/main" val="34476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7C9EB-9AC8-4C4C-9227-970CF439C944}"/>
              </a:ext>
            </a:extLst>
          </p:cNvPr>
          <p:cNvSpPr>
            <a:spLocks noGrp="1"/>
          </p:cNvSpPr>
          <p:nvPr>
            <p:ph type="ctrTitle"/>
          </p:nvPr>
        </p:nvSpPr>
        <p:spPr>
          <a:xfrm>
            <a:off x="504724" y="1458173"/>
            <a:ext cx="11179376" cy="677108"/>
          </a:xfrm>
        </p:spPr>
        <p:txBody>
          <a:bodyPr/>
          <a:lstStyle/>
          <a:p>
            <a:r>
              <a:rPr lang="en-US" dirty="0"/>
              <a:t>Working </a:t>
            </a:r>
            <a:r>
              <a:rPr lang="en-US" dirty="0">
                <a:solidFill>
                  <a:schemeClr val="accent1"/>
                </a:solidFill>
              </a:rPr>
              <a:t>together</a:t>
            </a:r>
          </a:p>
        </p:txBody>
      </p:sp>
    </p:spTree>
    <p:extLst>
      <p:ext uri="{BB962C8B-B14F-4D97-AF65-F5344CB8AC3E}">
        <p14:creationId xmlns:p14="http://schemas.microsoft.com/office/powerpoint/2010/main" val="86962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A2D809D-E8C0-C74F-941C-FA316484512E}"/>
              </a:ext>
            </a:extLst>
          </p:cNvPr>
          <p:cNvSpPr/>
          <p:nvPr/>
        </p:nvSpPr>
        <p:spPr bwMode="gray">
          <a:xfrm>
            <a:off x="0" y="3849932"/>
            <a:ext cx="12188825" cy="564024"/>
          </a:xfrm>
          <a:prstGeom prst="rect">
            <a:avLst/>
          </a:prstGeom>
          <a:solidFill>
            <a:schemeClr val="accent4"/>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xmlns="" id="{3C51BFAD-4F1D-3143-B0C0-7523767C0091}"/>
              </a:ext>
            </a:extLst>
          </p:cNvPr>
          <p:cNvPicPr>
            <a:picLocks noChangeAspect="1"/>
          </p:cNvPicPr>
          <p:nvPr/>
        </p:nvPicPr>
        <p:blipFill rotWithShape="1">
          <a:blip r:embed="rId3"/>
          <a:srcRect t="23446" r="2750"/>
          <a:stretch/>
        </p:blipFill>
        <p:spPr>
          <a:xfrm>
            <a:off x="0" y="0"/>
            <a:ext cx="12188825" cy="3849932"/>
          </a:xfrm>
          <a:prstGeom prst="rect">
            <a:avLst/>
          </a:prstGeom>
        </p:spPr>
      </p:pic>
      <p:sp>
        <p:nvSpPr>
          <p:cNvPr id="4" name="Title 1">
            <a:extLst>
              <a:ext uri="{FF2B5EF4-FFF2-40B4-BE49-F238E27FC236}">
                <a16:creationId xmlns:a16="http://schemas.microsoft.com/office/drawing/2014/main" xmlns="" id="{656895A6-35EB-462A-B207-124301F10164}"/>
              </a:ext>
            </a:extLst>
          </p:cNvPr>
          <p:cNvSpPr txBox="1">
            <a:spLocks/>
          </p:cNvSpPr>
          <p:nvPr/>
        </p:nvSpPr>
        <p:spPr bwMode="gray">
          <a:xfrm>
            <a:off x="559087" y="373380"/>
            <a:ext cx="8413751"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lgn="ctr"/>
            <a:r>
              <a:rPr lang="en-US" dirty="0"/>
              <a:t>Measuring progress over time</a:t>
            </a:r>
          </a:p>
        </p:txBody>
      </p:sp>
      <p:sp>
        <p:nvSpPr>
          <p:cNvPr id="5" name="TextBox 4">
            <a:extLst>
              <a:ext uri="{FF2B5EF4-FFF2-40B4-BE49-F238E27FC236}">
                <a16:creationId xmlns:a16="http://schemas.microsoft.com/office/drawing/2014/main" xmlns="" id="{46F7DBD0-CC9B-FA44-B2C4-D612806B2C1E}"/>
              </a:ext>
            </a:extLst>
          </p:cNvPr>
          <p:cNvSpPr txBox="1"/>
          <p:nvPr/>
        </p:nvSpPr>
        <p:spPr>
          <a:xfrm>
            <a:off x="1382929" y="4109560"/>
            <a:ext cx="2294474" cy="1938992"/>
          </a:xfrm>
          <a:prstGeom prst="rect">
            <a:avLst/>
          </a:prstGeom>
          <a:noFill/>
        </p:spPr>
        <p:txBody>
          <a:bodyPr wrap="none" lIns="0" tIns="0" rIns="0" bIns="0" rtlCol="0">
            <a:spAutoFit/>
          </a:bodyPr>
          <a:lstStyle/>
          <a:p>
            <a:pPr lvl="0">
              <a:spcBef>
                <a:spcPts val="600"/>
              </a:spcBef>
              <a:spcAft>
                <a:spcPts val="1200"/>
              </a:spcAft>
            </a:pPr>
            <a:r>
              <a:rPr lang="en-US" sz="1600" b="1" dirty="0">
                <a:solidFill>
                  <a:schemeClr val="bg1"/>
                </a:solidFill>
                <a:latin typeface="+mn-lt"/>
                <a:cs typeface="Open Sans"/>
              </a:rPr>
              <a:t>Early Success</a:t>
            </a:r>
            <a:endParaRPr lang="en-US" sz="1600" b="1" dirty="0">
              <a:solidFill>
                <a:schemeClr val="bg1"/>
              </a:solidFill>
              <a:latin typeface="+mn-lt"/>
            </a:endParaRPr>
          </a:p>
          <a:p>
            <a:pPr marL="228600" lvl="1" indent="-228600">
              <a:spcBef>
                <a:spcPts val="600"/>
              </a:spcBef>
            </a:pPr>
            <a:r>
              <a:rPr lang="en-US" sz="1500" dirty="0">
                <a:latin typeface="+mn-lt"/>
                <a:cs typeface="Open Sans"/>
              </a:rPr>
              <a:t>Account Insights</a:t>
            </a:r>
            <a:endParaRPr lang="en-US" sz="1500" dirty="0">
              <a:latin typeface="+mn-lt"/>
            </a:endParaRPr>
          </a:p>
          <a:p>
            <a:pPr marL="228600" lvl="1" indent="-228600">
              <a:spcBef>
                <a:spcPts val="600"/>
              </a:spcBef>
            </a:pPr>
            <a:r>
              <a:rPr lang="en-US" sz="1500" dirty="0">
                <a:latin typeface="+mn-lt"/>
                <a:cs typeface="Open Sans"/>
              </a:rPr>
              <a:t>New Contacts</a:t>
            </a:r>
            <a:endParaRPr lang="en-US" sz="1500" dirty="0">
              <a:latin typeface="+mn-lt"/>
            </a:endParaRPr>
          </a:p>
          <a:p>
            <a:pPr marL="228600" lvl="1" indent="-228600">
              <a:spcBef>
                <a:spcPts val="600"/>
              </a:spcBef>
            </a:pPr>
            <a:r>
              <a:rPr lang="en-US" sz="1500" dirty="0">
                <a:latin typeface="+mn-lt"/>
                <a:cs typeface="Open Sans"/>
              </a:rPr>
              <a:t>Successful Planning</a:t>
            </a:r>
            <a:endParaRPr lang="en-US" sz="1500" dirty="0">
              <a:latin typeface="+mn-lt"/>
            </a:endParaRPr>
          </a:p>
          <a:p>
            <a:pPr marL="228600" lvl="1" indent="-228600">
              <a:spcBef>
                <a:spcPts val="600"/>
              </a:spcBef>
            </a:pPr>
            <a:r>
              <a:rPr lang="en-US" sz="1500" dirty="0">
                <a:latin typeface="+mn-lt"/>
                <a:cs typeface="Open Sans"/>
              </a:rPr>
              <a:t>Sales Utilization</a:t>
            </a:r>
            <a:endParaRPr lang="en-US" sz="1500" dirty="0">
              <a:latin typeface="+mn-lt"/>
            </a:endParaRPr>
          </a:p>
          <a:p>
            <a:pPr marL="228600" lvl="1" indent="-228600">
              <a:spcBef>
                <a:spcPts val="600"/>
              </a:spcBef>
            </a:pPr>
            <a:r>
              <a:rPr lang="en-US" sz="1500" dirty="0">
                <a:latin typeface="+mn-lt"/>
                <a:cs typeface="Open Sans"/>
              </a:rPr>
              <a:t>Account/Contact Activity</a:t>
            </a:r>
            <a:endParaRPr lang="en-US" sz="1500" dirty="0">
              <a:latin typeface="+mn-lt"/>
            </a:endParaRPr>
          </a:p>
        </p:txBody>
      </p:sp>
      <p:sp>
        <p:nvSpPr>
          <p:cNvPr id="6" name="TextBox 5">
            <a:extLst>
              <a:ext uri="{FF2B5EF4-FFF2-40B4-BE49-F238E27FC236}">
                <a16:creationId xmlns:a16="http://schemas.microsoft.com/office/drawing/2014/main" xmlns="" id="{81C6C99D-FBA9-104A-B32A-C4C6B4A561DC}"/>
              </a:ext>
            </a:extLst>
          </p:cNvPr>
          <p:cNvSpPr txBox="1"/>
          <p:nvPr/>
        </p:nvSpPr>
        <p:spPr>
          <a:xfrm>
            <a:off x="4525195" y="4109560"/>
            <a:ext cx="2575317" cy="1554272"/>
          </a:xfrm>
          <a:prstGeom prst="rect">
            <a:avLst/>
          </a:prstGeom>
          <a:noFill/>
        </p:spPr>
        <p:txBody>
          <a:bodyPr wrap="square" lIns="0" tIns="0" rIns="0" bIns="0" rtlCol="0">
            <a:spAutoFit/>
          </a:bodyPr>
          <a:lstStyle/>
          <a:p>
            <a:pPr lvl="0">
              <a:spcBef>
                <a:spcPts val="600"/>
              </a:spcBef>
              <a:spcAft>
                <a:spcPts val="1200"/>
              </a:spcAft>
            </a:pPr>
            <a:r>
              <a:rPr lang="en-US" sz="1600" b="1" dirty="0">
                <a:solidFill>
                  <a:schemeClr val="bg1"/>
                </a:solidFill>
                <a:latin typeface="+mn-lt"/>
              </a:rPr>
              <a:t>Initial Outcomes</a:t>
            </a:r>
          </a:p>
          <a:p>
            <a:pPr marL="228600" lvl="1" indent="-228600">
              <a:spcBef>
                <a:spcPts val="600"/>
              </a:spcBef>
            </a:pPr>
            <a:r>
              <a:rPr lang="en-US" sz="1500" dirty="0">
                <a:latin typeface="+mn-lt"/>
                <a:cs typeface="Open Sans"/>
              </a:rPr>
              <a:t>New Pipeline</a:t>
            </a:r>
            <a:endParaRPr lang="en-US" sz="1500" dirty="0">
              <a:latin typeface="+mn-lt"/>
            </a:endParaRPr>
          </a:p>
          <a:p>
            <a:pPr marL="228600" lvl="1" indent="-228600">
              <a:spcBef>
                <a:spcPts val="600"/>
              </a:spcBef>
            </a:pPr>
            <a:r>
              <a:rPr lang="en-US" sz="1500" dirty="0">
                <a:latin typeface="+mn-lt"/>
                <a:cs typeface="Open Sans"/>
              </a:rPr>
              <a:t>Existing Opportunity Progress or acceleration</a:t>
            </a:r>
          </a:p>
          <a:p>
            <a:pPr marL="228600" lvl="1" indent="-228600">
              <a:spcBef>
                <a:spcPts val="600"/>
              </a:spcBef>
            </a:pPr>
            <a:r>
              <a:rPr lang="en-US" sz="1500" dirty="0">
                <a:latin typeface="+mn-lt"/>
                <a:cs typeface="Open Sans"/>
              </a:rPr>
              <a:t>Relationship Development</a:t>
            </a:r>
          </a:p>
        </p:txBody>
      </p:sp>
      <p:sp>
        <p:nvSpPr>
          <p:cNvPr id="9" name="TextBox 8">
            <a:extLst>
              <a:ext uri="{FF2B5EF4-FFF2-40B4-BE49-F238E27FC236}">
                <a16:creationId xmlns:a16="http://schemas.microsoft.com/office/drawing/2014/main" xmlns="" id="{3FD410FC-5C78-014F-8302-08B4D0D04DA1}"/>
              </a:ext>
            </a:extLst>
          </p:cNvPr>
          <p:cNvSpPr txBox="1"/>
          <p:nvPr/>
        </p:nvSpPr>
        <p:spPr>
          <a:xfrm>
            <a:off x="7948304" y="4109560"/>
            <a:ext cx="3315482" cy="1323439"/>
          </a:xfrm>
          <a:prstGeom prst="rect">
            <a:avLst/>
          </a:prstGeom>
          <a:noFill/>
        </p:spPr>
        <p:txBody>
          <a:bodyPr wrap="square" lIns="0" tIns="0" rIns="0" bIns="0" rtlCol="0">
            <a:spAutoFit/>
          </a:bodyPr>
          <a:lstStyle/>
          <a:p>
            <a:pPr lvl="0">
              <a:spcBef>
                <a:spcPts val="600"/>
              </a:spcBef>
              <a:spcAft>
                <a:spcPts val="1200"/>
              </a:spcAft>
            </a:pPr>
            <a:r>
              <a:rPr lang="en-US" sz="1600" b="1" dirty="0">
                <a:solidFill>
                  <a:schemeClr val="bg1"/>
                </a:solidFill>
                <a:latin typeface="+mn-lt"/>
              </a:rPr>
              <a:t>Long Term Value</a:t>
            </a:r>
          </a:p>
          <a:p>
            <a:pPr marL="228600" lvl="0" indent="-228600">
              <a:spcBef>
                <a:spcPts val="600"/>
              </a:spcBef>
              <a:buClr>
                <a:schemeClr val="accent1"/>
              </a:buClr>
              <a:buFont typeface="Arial" panose="020B0604020202020204" pitchFamily="34" charset="0"/>
              <a:buChar char="•"/>
            </a:pPr>
            <a:r>
              <a:rPr lang="en-US" sz="1500" dirty="0">
                <a:latin typeface="+mn-lt"/>
              </a:rPr>
              <a:t>Revenue Growth and Retention</a:t>
            </a:r>
          </a:p>
          <a:p>
            <a:pPr marL="228600" lvl="0" indent="-228600">
              <a:spcBef>
                <a:spcPts val="600"/>
              </a:spcBef>
              <a:buClr>
                <a:schemeClr val="accent1"/>
              </a:buClr>
              <a:buFont typeface="Arial" panose="020B0604020202020204" pitchFamily="34" charset="0"/>
              <a:buChar char="•"/>
            </a:pPr>
            <a:r>
              <a:rPr lang="en-US" sz="1500" dirty="0">
                <a:latin typeface="+mn-lt"/>
              </a:rPr>
              <a:t>Increased Loyalty and Advocacy</a:t>
            </a:r>
          </a:p>
          <a:p>
            <a:pPr marL="228600" lvl="0" indent="-228600">
              <a:spcBef>
                <a:spcPts val="600"/>
              </a:spcBef>
              <a:buClr>
                <a:schemeClr val="accent1"/>
              </a:buClr>
              <a:buFont typeface="Arial" panose="020B0604020202020204" pitchFamily="34" charset="0"/>
              <a:buChar char="•"/>
            </a:pPr>
            <a:r>
              <a:rPr lang="en-US" sz="1500" dirty="0">
                <a:latin typeface="+mn-lt"/>
              </a:rPr>
              <a:t>Improved time to cross-sell revenue</a:t>
            </a:r>
          </a:p>
        </p:txBody>
      </p:sp>
    </p:spTree>
    <p:extLst>
      <p:ext uri="{BB962C8B-B14F-4D97-AF65-F5344CB8AC3E}">
        <p14:creationId xmlns:p14="http://schemas.microsoft.com/office/powerpoint/2010/main" val="34227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676ABF5-E72D-49FC-8E37-9DF7F196083F}"/>
              </a:ext>
            </a:extLst>
          </p:cNvPr>
          <p:cNvSpPr>
            <a:spLocks noGrp="1"/>
          </p:cNvSpPr>
          <p:nvPr>
            <p:ph type="body" sz="quarter" idx="10"/>
          </p:nvPr>
        </p:nvSpPr>
        <p:spPr>
          <a:xfrm>
            <a:off x="496630" y="1404239"/>
            <a:ext cx="5844612" cy="5027305"/>
          </a:xfrm>
        </p:spPr>
        <p:txBody>
          <a:bodyPr>
            <a:normAutofit lnSpcReduction="10000"/>
          </a:bodyPr>
          <a:lstStyle/>
          <a:p>
            <a:pPr>
              <a:lnSpc>
                <a:spcPct val="120000"/>
              </a:lnSpc>
              <a:spcBef>
                <a:spcPts val="600"/>
              </a:spcBef>
            </a:pPr>
            <a:r>
              <a:rPr lang="en-GB" sz="1599" b="1" dirty="0"/>
              <a:t>What sales gives</a:t>
            </a:r>
            <a:r>
              <a:rPr lang="en-GB" sz="1599" dirty="0"/>
              <a:t>:</a:t>
            </a:r>
            <a:endParaRPr lang="en-US" sz="1599" dirty="0"/>
          </a:p>
          <a:p>
            <a:pPr marL="342729" indent="-342729">
              <a:lnSpc>
                <a:spcPct val="120000"/>
              </a:lnSpc>
              <a:spcBef>
                <a:spcPts val="600"/>
              </a:spcBef>
              <a:buFont typeface="Arial" panose="020B0604020202020204" pitchFamily="34" charset="0"/>
              <a:buChar char="•"/>
            </a:pPr>
            <a:r>
              <a:rPr lang="en-GB" sz="1599" dirty="0"/>
              <a:t>Account knowledge and revenue plans</a:t>
            </a:r>
            <a:endParaRPr lang="en-US" sz="1599" dirty="0"/>
          </a:p>
          <a:p>
            <a:pPr marL="342729" indent="-342729">
              <a:lnSpc>
                <a:spcPct val="120000"/>
              </a:lnSpc>
              <a:spcBef>
                <a:spcPts val="600"/>
              </a:spcBef>
              <a:buFont typeface="Arial" panose="020B0604020202020204" pitchFamily="34" charset="0"/>
              <a:buChar char="•"/>
            </a:pPr>
            <a:r>
              <a:rPr lang="en-GB" sz="1599" dirty="0"/>
              <a:t>Meetings, RFP, and event milestones</a:t>
            </a:r>
            <a:endParaRPr lang="en-US" sz="1599" dirty="0"/>
          </a:p>
          <a:p>
            <a:pPr marL="342729" indent="-342729">
              <a:lnSpc>
                <a:spcPct val="120000"/>
              </a:lnSpc>
              <a:spcBef>
                <a:spcPts val="600"/>
              </a:spcBef>
              <a:buFont typeface="Arial" panose="020B0604020202020204" pitchFamily="34" charset="0"/>
              <a:buChar char="•"/>
            </a:pPr>
            <a:r>
              <a:rPr lang="en-GB" sz="1599" dirty="0"/>
              <a:t>Feedback from target accounts</a:t>
            </a:r>
          </a:p>
          <a:p>
            <a:pPr marL="342729" indent="-342729">
              <a:lnSpc>
                <a:spcPct val="120000"/>
              </a:lnSpc>
              <a:spcBef>
                <a:spcPts val="600"/>
              </a:spcBef>
              <a:buFont typeface="Arial" panose="020B0604020202020204" pitchFamily="34" charset="0"/>
              <a:buChar char="•"/>
            </a:pPr>
            <a:r>
              <a:rPr lang="en-GB" sz="1599" dirty="0">
                <a:highlight>
                  <a:srgbClr val="FFFF00"/>
                </a:highlight>
              </a:rPr>
              <a:t>Execute on some ABM tactics</a:t>
            </a:r>
            <a:endParaRPr lang="en-US" sz="1599" dirty="0">
              <a:highlight>
                <a:srgbClr val="FFFF00"/>
              </a:highlight>
            </a:endParaRPr>
          </a:p>
          <a:p>
            <a:pPr marL="342729" indent="-342729">
              <a:lnSpc>
                <a:spcPct val="120000"/>
              </a:lnSpc>
              <a:spcBef>
                <a:spcPts val="600"/>
              </a:spcBef>
              <a:buFont typeface="Arial" panose="020B0604020202020204" pitchFamily="34" charset="0"/>
              <a:buChar char="•"/>
            </a:pPr>
            <a:endParaRPr lang="en-US" sz="1599" dirty="0"/>
          </a:p>
          <a:p>
            <a:pPr>
              <a:lnSpc>
                <a:spcPct val="120000"/>
              </a:lnSpc>
              <a:spcBef>
                <a:spcPts val="600"/>
              </a:spcBef>
            </a:pPr>
            <a:endParaRPr lang="en-GB" sz="1599" b="1" dirty="0"/>
          </a:p>
          <a:p>
            <a:pPr>
              <a:lnSpc>
                <a:spcPct val="120000"/>
              </a:lnSpc>
              <a:spcBef>
                <a:spcPts val="600"/>
              </a:spcBef>
            </a:pPr>
            <a:endParaRPr lang="en-GB" sz="1599" b="1" dirty="0"/>
          </a:p>
          <a:p>
            <a:pPr>
              <a:lnSpc>
                <a:spcPct val="120000"/>
              </a:lnSpc>
              <a:spcBef>
                <a:spcPts val="600"/>
              </a:spcBef>
            </a:pPr>
            <a:endParaRPr lang="en-GB" sz="1599" b="1" dirty="0"/>
          </a:p>
          <a:p>
            <a:pPr>
              <a:lnSpc>
                <a:spcPct val="120000"/>
              </a:lnSpc>
              <a:spcBef>
                <a:spcPts val="600"/>
              </a:spcBef>
            </a:pPr>
            <a:r>
              <a:rPr lang="en-GB" sz="1599" b="1" dirty="0"/>
              <a:t>What sales gets</a:t>
            </a:r>
            <a:r>
              <a:rPr lang="en-GB" sz="1599" dirty="0"/>
              <a:t>: </a:t>
            </a:r>
          </a:p>
          <a:p>
            <a:pPr marL="342729" indent="-342729">
              <a:lnSpc>
                <a:spcPct val="120000"/>
              </a:lnSpc>
              <a:spcBef>
                <a:spcPts val="600"/>
              </a:spcBef>
              <a:buFont typeface="Arial" panose="020B0604020202020204" pitchFamily="34" charset="0"/>
              <a:buChar char="•"/>
            </a:pPr>
            <a:r>
              <a:rPr lang="en-GB" sz="1599" dirty="0"/>
              <a:t>Insights into the account’s business drivers</a:t>
            </a:r>
            <a:endParaRPr lang="en-US" sz="1599" dirty="0"/>
          </a:p>
          <a:p>
            <a:pPr marL="342729" indent="-342729">
              <a:lnSpc>
                <a:spcPct val="120000"/>
              </a:lnSpc>
              <a:spcBef>
                <a:spcPts val="600"/>
              </a:spcBef>
              <a:buFont typeface="Arial" panose="020B0604020202020204" pitchFamily="34" charset="0"/>
              <a:buChar char="•"/>
            </a:pPr>
            <a:r>
              <a:rPr lang="en-GB" sz="1599" dirty="0"/>
              <a:t>A set of new contacts to engage with</a:t>
            </a:r>
            <a:endParaRPr lang="en-US" sz="1599" dirty="0"/>
          </a:p>
          <a:p>
            <a:pPr marL="342729" indent="-342729">
              <a:lnSpc>
                <a:spcPct val="120000"/>
              </a:lnSpc>
              <a:spcBef>
                <a:spcPts val="600"/>
              </a:spcBef>
              <a:buFont typeface="Arial" panose="020B0604020202020204" pitchFamily="34" charset="0"/>
              <a:buChar char="•"/>
            </a:pPr>
            <a:r>
              <a:rPr lang="en-GB" sz="1599" dirty="0"/>
              <a:t>A marketing strategy that aligns with account goals</a:t>
            </a:r>
            <a:endParaRPr lang="en-US" sz="1599" dirty="0"/>
          </a:p>
          <a:p>
            <a:pPr marL="342729" indent="-342729">
              <a:lnSpc>
                <a:spcPct val="120000"/>
              </a:lnSpc>
              <a:spcBef>
                <a:spcPts val="600"/>
              </a:spcBef>
              <a:buFont typeface="Arial" panose="020B0604020202020204" pitchFamily="34" charset="0"/>
              <a:buChar char="•"/>
            </a:pPr>
            <a:r>
              <a:rPr lang="en-GB" sz="1599" dirty="0"/>
              <a:t>Personalized messaging and assets relevant to the account</a:t>
            </a:r>
            <a:endParaRPr lang="en-US" sz="1599" dirty="0"/>
          </a:p>
        </p:txBody>
      </p:sp>
      <p:sp>
        <p:nvSpPr>
          <p:cNvPr id="3" name="Title 2">
            <a:extLst>
              <a:ext uri="{FF2B5EF4-FFF2-40B4-BE49-F238E27FC236}">
                <a16:creationId xmlns:a16="http://schemas.microsoft.com/office/drawing/2014/main" xmlns="" id="{3B057E5D-3BC2-4D1C-AA4A-8E1C6EB91DA7}"/>
              </a:ext>
            </a:extLst>
          </p:cNvPr>
          <p:cNvSpPr>
            <a:spLocks noGrp="1"/>
          </p:cNvSpPr>
          <p:nvPr>
            <p:ph type="title"/>
          </p:nvPr>
        </p:nvSpPr>
        <p:spPr/>
        <p:txBody>
          <a:bodyPr/>
          <a:lstStyle/>
          <a:p>
            <a:pPr algn="ctr"/>
            <a:r>
              <a:rPr lang="en-GB" dirty="0"/>
              <a:t>Roles and responsibilities: The gives and gets</a:t>
            </a:r>
            <a:endParaRPr lang="en-US" dirty="0"/>
          </a:p>
        </p:txBody>
      </p:sp>
      <p:sp>
        <p:nvSpPr>
          <p:cNvPr id="4" name="Text Placeholder 1">
            <a:extLst>
              <a:ext uri="{FF2B5EF4-FFF2-40B4-BE49-F238E27FC236}">
                <a16:creationId xmlns:a16="http://schemas.microsoft.com/office/drawing/2014/main" xmlns="" id="{CED0A53B-C215-447E-AA2A-34F9C48D78DA}"/>
              </a:ext>
            </a:extLst>
          </p:cNvPr>
          <p:cNvSpPr txBox="1">
            <a:spLocks/>
          </p:cNvSpPr>
          <p:nvPr/>
        </p:nvSpPr>
        <p:spPr bwMode="black">
          <a:xfrm>
            <a:off x="6646388" y="4823844"/>
            <a:ext cx="5045807" cy="4713544"/>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20000"/>
              </a:lnSpc>
              <a:spcBef>
                <a:spcPts val="600"/>
              </a:spcBef>
            </a:pPr>
            <a:r>
              <a:rPr lang="en-GB" sz="1599" b="1" dirty="0"/>
              <a:t>What regional marketing gives</a:t>
            </a:r>
            <a:r>
              <a:rPr lang="en-GB" sz="1599" dirty="0"/>
              <a:t>:</a:t>
            </a:r>
            <a:endParaRPr lang="en-US" sz="1599" dirty="0"/>
          </a:p>
          <a:p>
            <a:pPr marL="342729" indent="-342729">
              <a:lnSpc>
                <a:spcPct val="120000"/>
              </a:lnSpc>
              <a:spcBef>
                <a:spcPts val="600"/>
              </a:spcBef>
              <a:buFont typeface="Arial" panose="020B0604020202020204" pitchFamily="34" charset="0"/>
              <a:buChar char="•"/>
            </a:pPr>
            <a:r>
              <a:rPr lang="en-GB" sz="1599" dirty="0"/>
              <a:t>Local results and value capture</a:t>
            </a:r>
            <a:endParaRPr lang="en-US" sz="1599" dirty="0"/>
          </a:p>
          <a:p>
            <a:pPr marL="342729" indent="-342729">
              <a:lnSpc>
                <a:spcPct val="120000"/>
              </a:lnSpc>
              <a:spcBef>
                <a:spcPts val="600"/>
              </a:spcBef>
              <a:buFont typeface="Arial" panose="020B0604020202020204" pitchFamily="34" charset="0"/>
              <a:buChar char="•"/>
            </a:pPr>
            <a:r>
              <a:rPr lang="en-GB" sz="1599" dirty="0"/>
              <a:t>Feedback, including anecdotal successes</a:t>
            </a:r>
            <a:endParaRPr lang="en-US" sz="1599" dirty="0"/>
          </a:p>
          <a:p>
            <a:pPr marL="342729" indent="-342729">
              <a:lnSpc>
                <a:spcPct val="120000"/>
              </a:lnSpc>
              <a:spcBef>
                <a:spcPts val="600"/>
              </a:spcBef>
              <a:buFont typeface="Arial" panose="020B0604020202020204" pitchFamily="34" charset="0"/>
              <a:buChar char="•"/>
            </a:pPr>
            <a:r>
              <a:rPr lang="en-GB" sz="1599" dirty="0"/>
              <a:t>Content requests</a:t>
            </a:r>
            <a:endParaRPr lang="en-US" sz="1599" dirty="0"/>
          </a:p>
          <a:p>
            <a:pPr>
              <a:lnSpc>
                <a:spcPct val="120000"/>
              </a:lnSpc>
              <a:spcBef>
                <a:spcPts val="600"/>
              </a:spcBef>
            </a:pPr>
            <a:endParaRPr lang="en-GB" sz="1599" b="1" dirty="0"/>
          </a:p>
          <a:p>
            <a:pPr>
              <a:lnSpc>
                <a:spcPct val="120000"/>
              </a:lnSpc>
              <a:spcBef>
                <a:spcPts val="600"/>
              </a:spcBef>
            </a:pPr>
            <a:endParaRPr lang="en-GB" sz="1599" b="1" dirty="0"/>
          </a:p>
          <a:p>
            <a:pPr>
              <a:lnSpc>
                <a:spcPct val="120000"/>
              </a:lnSpc>
              <a:spcBef>
                <a:spcPts val="600"/>
              </a:spcBef>
            </a:pPr>
            <a:endParaRPr lang="en-GB" sz="1599" b="1" dirty="0"/>
          </a:p>
          <a:p>
            <a:pPr>
              <a:lnSpc>
                <a:spcPct val="120000"/>
              </a:lnSpc>
              <a:spcBef>
                <a:spcPts val="600"/>
              </a:spcBef>
            </a:pPr>
            <a:endParaRPr lang="en-US" sz="1599" dirty="0"/>
          </a:p>
        </p:txBody>
      </p:sp>
      <p:sp>
        <p:nvSpPr>
          <p:cNvPr id="5" name="TextBox 4">
            <a:extLst>
              <a:ext uri="{FF2B5EF4-FFF2-40B4-BE49-F238E27FC236}">
                <a16:creationId xmlns:a16="http://schemas.microsoft.com/office/drawing/2014/main" xmlns="" id="{90C1E7D2-2C9A-4A23-9870-9F1F63AD3058}"/>
              </a:ext>
            </a:extLst>
          </p:cNvPr>
          <p:cNvSpPr txBox="1"/>
          <p:nvPr/>
        </p:nvSpPr>
        <p:spPr>
          <a:xfrm>
            <a:off x="1888671" y="3244334"/>
            <a:ext cx="8577943"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kern="0" dirty="0">
                <a:ea typeface="Arial Unicode MS" pitchFamily="34" charset="-128"/>
                <a:cs typeface="Arial Unicode MS" pitchFamily="34" charset="-128"/>
              </a:rPr>
              <a:t>Instigate new conversations and challenge perceptions </a:t>
            </a:r>
          </a:p>
        </p:txBody>
      </p:sp>
      <p:sp>
        <p:nvSpPr>
          <p:cNvPr id="6" name="Rectangle 5">
            <a:extLst>
              <a:ext uri="{FF2B5EF4-FFF2-40B4-BE49-F238E27FC236}">
                <a16:creationId xmlns:a16="http://schemas.microsoft.com/office/drawing/2014/main" xmlns="" id="{2C73DE66-B1A2-4BFD-968E-5AFB64B14D88}"/>
              </a:ext>
            </a:extLst>
          </p:cNvPr>
          <p:cNvSpPr/>
          <p:nvPr/>
        </p:nvSpPr>
        <p:spPr>
          <a:xfrm>
            <a:off x="7253741" y="1404239"/>
            <a:ext cx="6092825" cy="3279039"/>
          </a:xfrm>
          <a:prstGeom prst="rect">
            <a:avLst/>
          </a:prstGeom>
        </p:spPr>
        <p:txBody>
          <a:bodyPr>
            <a:spAutoFit/>
          </a:bodyPr>
          <a:lstStyle/>
          <a:p>
            <a:pPr>
              <a:lnSpc>
                <a:spcPct val="120000"/>
              </a:lnSpc>
              <a:spcBef>
                <a:spcPts val="600"/>
              </a:spcBef>
            </a:pPr>
            <a:r>
              <a:rPr lang="en-GB" sz="1200" b="1" dirty="0">
                <a:highlight>
                  <a:srgbClr val="FFFF00"/>
                </a:highlight>
              </a:rPr>
              <a:t>What regional MDR gives</a:t>
            </a:r>
            <a:r>
              <a:rPr lang="en-GB" sz="1200" dirty="0">
                <a:highlight>
                  <a:srgbClr val="FFFF00"/>
                </a:highlight>
              </a:rPr>
              <a:t>:</a:t>
            </a:r>
            <a:endParaRPr lang="en-US" sz="1200" dirty="0">
              <a:highlight>
                <a:srgbClr val="FFFF00"/>
              </a:highlight>
            </a:endParaRPr>
          </a:p>
          <a:p>
            <a:pPr marL="342729" indent="-342729">
              <a:lnSpc>
                <a:spcPct val="120000"/>
              </a:lnSpc>
              <a:spcBef>
                <a:spcPts val="600"/>
              </a:spcBef>
              <a:buFont typeface="Arial" panose="020B0604020202020204" pitchFamily="34" charset="0"/>
              <a:buChar char="•"/>
            </a:pPr>
            <a:r>
              <a:rPr lang="en-US" sz="1200" dirty="0">
                <a:highlight>
                  <a:srgbClr val="FFFF00"/>
                </a:highlight>
              </a:rPr>
              <a:t>Add targeted ABM persona contacts in SFDC</a:t>
            </a:r>
          </a:p>
          <a:p>
            <a:pPr marL="342729" indent="-342729">
              <a:lnSpc>
                <a:spcPct val="120000"/>
              </a:lnSpc>
              <a:spcBef>
                <a:spcPts val="600"/>
              </a:spcBef>
              <a:buFont typeface="Arial" panose="020B0604020202020204" pitchFamily="34" charset="0"/>
              <a:buChar char="•"/>
            </a:pPr>
            <a:r>
              <a:rPr lang="en-US" sz="1200" dirty="0">
                <a:highlight>
                  <a:srgbClr val="FFFF00"/>
                </a:highlight>
              </a:rPr>
              <a:t>Update RSE new contacts added to leverage ABM assets</a:t>
            </a:r>
          </a:p>
          <a:p>
            <a:pPr marL="342729" indent="-342729">
              <a:lnSpc>
                <a:spcPct val="120000"/>
              </a:lnSpc>
              <a:spcBef>
                <a:spcPts val="600"/>
              </a:spcBef>
              <a:buFont typeface="Arial" panose="020B0604020202020204" pitchFamily="34" charset="0"/>
              <a:buChar char="•"/>
            </a:pPr>
            <a:r>
              <a:rPr lang="en-US" sz="1200" dirty="0">
                <a:highlight>
                  <a:srgbClr val="FFFF00"/>
                </a:highlight>
              </a:rPr>
              <a:t>Attach contacts to SFDC campaigns for tracking</a:t>
            </a:r>
          </a:p>
          <a:p>
            <a:pPr marL="342729" indent="-342729">
              <a:lnSpc>
                <a:spcPct val="120000"/>
              </a:lnSpc>
              <a:spcBef>
                <a:spcPts val="600"/>
              </a:spcBef>
              <a:buFont typeface="Arial" panose="020B0604020202020204" pitchFamily="34" charset="0"/>
              <a:buChar char="•"/>
            </a:pPr>
            <a:r>
              <a:rPr lang="en-US" sz="1200" dirty="0">
                <a:highlight>
                  <a:srgbClr val="FFFF00"/>
                </a:highlight>
              </a:rPr>
              <a:t>Execute on some ABM tactics</a:t>
            </a:r>
          </a:p>
          <a:p>
            <a:pPr>
              <a:lnSpc>
                <a:spcPct val="120000"/>
              </a:lnSpc>
              <a:spcBef>
                <a:spcPts val="600"/>
              </a:spcBef>
            </a:pPr>
            <a:endParaRPr lang="en-GB" sz="1200" b="1" dirty="0">
              <a:highlight>
                <a:srgbClr val="FFFF00"/>
              </a:highlight>
            </a:endParaRPr>
          </a:p>
          <a:p>
            <a:pPr>
              <a:lnSpc>
                <a:spcPct val="120000"/>
              </a:lnSpc>
              <a:spcBef>
                <a:spcPts val="600"/>
              </a:spcBef>
            </a:pPr>
            <a:r>
              <a:rPr lang="en-GB" sz="1200" b="1" dirty="0">
                <a:highlight>
                  <a:srgbClr val="FFFF00"/>
                </a:highlight>
              </a:rPr>
              <a:t>What regional marketing gets</a:t>
            </a:r>
            <a:r>
              <a:rPr lang="en-GB" sz="1200" dirty="0">
                <a:highlight>
                  <a:srgbClr val="FFFF00"/>
                </a:highlight>
              </a:rPr>
              <a:t>:</a:t>
            </a:r>
            <a:endParaRPr lang="en-US" sz="1200" dirty="0">
              <a:highlight>
                <a:srgbClr val="FFFF00"/>
              </a:highlight>
            </a:endParaRPr>
          </a:p>
          <a:p>
            <a:pPr marL="342729" indent="-342729">
              <a:lnSpc>
                <a:spcPct val="120000"/>
              </a:lnSpc>
              <a:spcBef>
                <a:spcPts val="600"/>
              </a:spcBef>
              <a:buFont typeface="Arial" panose="020B0604020202020204" pitchFamily="34" charset="0"/>
              <a:buChar char="•"/>
            </a:pPr>
            <a:r>
              <a:rPr lang="en-US" sz="1200" dirty="0">
                <a:highlight>
                  <a:srgbClr val="FFFF00"/>
                </a:highlight>
              </a:rPr>
              <a:t>Guidance on key contacts to target</a:t>
            </a:r>
          </a:p>
          <a:p>
            <a:pPr marL="342729" indent="-342729">
              <a:lnSpc>
                <a:spcPct val="120000"/>
              </a:lnSpc>
              <a:spcBef>
                <a:spcPts val="600"/>
              </a:spcBef>
              <a:buFont typeface="Arial" panose="020B0604020202020204" pitchFamily="34" charset="0"/>
              <a:buChar char="•"/>
            </a:pPr>
            <a:r>
              <a:rPr lang="en-US" sz="1200" dirty="0">
                <a:highlight>
                  <a:srgbClr val="FFFF00"/>
                </a:highlight>
              </a:rPr>
              <a:t>Tighter interlock &amp; engagement with sales</a:t>
            </a:r>
          </a:p>
          <a:p>
            <a:pPr marL="342729" indent="-342729">
              <a:lnSpc>
                <a:spcPct val="120000"/>
              </a:lnSpc>
              <a:spcBef>
                <a:spcPts val="600"/>
              </a:spcBef>
              <a:buFont typeface="Arial" panose="020B0604020202020204" pitchFamily="34" charset="0"/>
              <a:buChar char="•"/>
            </a:pPr>
            <a:r>
              <a:rPr lang="en-US" sz="1200" dirty="0">
                <a:highlight>
                  <a:srgbClr val="FFFF00"/>
                </a:highlight>
              </a:rPr>
              <a:t>Focus on which marketing campaigns to follow-up on </a:t>
            </a:r>
          </a:p>
          <a:p>
            <a:pPr marL="342729" indent="-342729">
              <a:lnSpc>
                <a:spcPct val="120000"/>
              </a:lnSpc>
              <a:spcBef>
                <a:spcPts val="600"/>
              </a:spcBef>
              <a:buFont typeface="Arial" panose="020B0604020202020204" pitchFamily="34" charset="0"/>
              <a:buChar char="•"/>
            </a:pPr>
            <a:r>
              <a:rPr lang="en-US" sz="1200" dirty="0">
                <a:highlight>
                  <a:srgbClr val="FFFF00"/>
                </a:highlight>
              </a:rPr>
              <a:t>Higher propensity to hit monthly/quarterly goals</a:t>
            </a:r>
          </a:p>
        </p:txBody>
      </p:sp>
    </p:spTree>
    <p:extLst>
      <p:ext uri="{BB962C8B-B14F-4D97-AF65-F5344CB8AC3E}">
        <p14:creationId xmlns:p14="http://schemas.microsoft.com/office/powerpoint/2010/main" val="381619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5675C-46A3-4074-AD8A-AEF0D5D74AB4}"/>
              </a:ext>
            </a:extLst>
          </p:cNvPr>
          <p:cNvSpPr>
            <a:spLocks noGrp="1"/>
          </p:cNvSpPr>
          <p:nvPr>
            <p:ph type="title"/>
          </p:nvPr>
        </p:nvSpPr>
        <p:spPr/>
        <p:txBody>
          <a:bodyPr/>
          <a:lstStyle/>
          <a:p>
            <a:r>
              <a:rPr lang="en-US" dirty="0"/>
              <a:t>Framework and Key Milestones</a:t>
            </a:r>
          </a:p>
        </p:txBody>
      </p:sp>
      <p:graphicFrame>
        <p:nvGraphicFramePr>
          <p:cNvPr id="110" name="Table 109">
            <a:extLst>
              <a:ext uri="{FF2B5EF4-FFF2-40B4-BE49-F238E27FC236}">
                <a16:creationId xmlns:a16="http://schemas.microsoft.com/office/drawing/2014/main" xmlns="" id="{64B67C30-9F15-7F45-BC8A-7C87A1326A73}"/>
              </a:ext>
            </a:extLst>
          </p:cNvPr>
          <p:cNvGraphicFramePr>
            <a:graphicFrameLocks noGrp="1"/>
          </p:cNvGraphicFramePr>
          <p:nvPr>
            <p:extLst/>
          </p:nvPr>
        </p:nvGraphicFramePr>
        <p:xfrm>
          <a:off x="496630" y="1005839"/>
          <a:ext cx="11183000" cy="3312789"/>
        </p:xfrm>
        <a:graphic>
          <a:graphicData uri="http://schemas.openxmlformats.org/drawingml/2006/table">
            <a:tbl>
              <a:tblPr firstRow="1" bandRow="1">
                <a:tableStyleId>{2D5ABB26-0587-4C30-8999-92F81FD0307C}</a:tableStyleId>
              </a:tblPr>
              <a:tblGrid>
                <a:gridCol w="2236600">
                  <a:extLst>
                    <a:ext uri="{9D8B030D-6E8A-4147-A177-3AD203B41FA5}">
                      <a16:colId xmlns:a16="http://schemas.microsoft.com/office/drawing/2014/main" xmlns="" val="2956107426"/>
                    </a:ext>
                  </a:extLst>
                </a:gridCol>
                <a:gridCol w="2236600">
                  <a:extLst>
                    <a:ext uri="{9D8B030D-6E8A-4147-A177-3AD203B41FA5}">
                      <a16:colId xmlns:a16="http://schemas.microsoft.com/office/drawing/2014/main" xmlns="" val="1595709141"/>
                    </a:ext>
                  </a:extLst>
                </a:gridCol>
                <a:gridCol w="2236600">
                  <a:extLst>
                    <a:ext uri="{9D8B030D-6E8A-4147-A177-3AD203B41FA5}">
                      <a16:colId xmlns:a16="http://schemas.microsoft.com/office/drawing/2014/main" xmlns="" val="1054912785"/>
                    </a:ext>
                  </a:extLst>
                </a:gridCol>
                <a:gridCol w="2236600">
                  <a:extLst>
                    <a:ext uri="{9D8B030D-6E8A-4147-A177-3AD203B41FA5}">
                      <a16:colId xmlns:a16="http://schemas.microsoft.com/office/drawing/2014/main" xmlns="" val="4118487158"/>
                    </a:ext>
                  </a:extLst>
                </a:gridCol>
                <a:gridCol w="2236600">
                  <a:extLst>
                    <a:ext uri="{9D8B030D-6E8A-4147-A177-3AD203B41FA5}">
                      <a16:colId xmlns:a16="http://schemas.microsoft.com/office/drawing/2014/main" xmlns="" val="39014237"/>
                    </a:ext>
                  </a:extLst>
                </a:gridCol>
              </a:tblGrid>
              <a:tr h="476452">
                <a:tc>
                  <a:txBody>
                    <a:bodyPr/>
                    <a:lstStyle/>
                    <a:p>
                      <a:pPr algn="ctr"/>
                      <a:r>
                        <a:rPr lang="en-US" sz="1600" b="1" dirty="0">
                          <a:solidFill>
                            <a:schemeClr val="bg1"/>
                          </a:solidFill>
                        </a:rPr>
                        <a:t>Preparation</a:t>
                      </a:r>
                    </a:p>
                  </a:txBody>
                  <a:tcPr anchor="ctr">
                    <a:lnL w="9525"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Prioritization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Planning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Execution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Measurement</a:t>
                      </a:r>
                    </a:p>
                  </a:txBody>
                  <a:tcPr anchor="ctr">
                    <a:lnL w="12700"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xmlns="" val="2934843583"/>
                  </a:ext>
                </a:extLst>
              </a:tr>
              <a:tr h="657017">
                <a:tc>
                  <a:txBody>
                    <a:bodyPr/>
                    <a:lstStyle/>
                    <a:p>
                      <a:pPr algn="ctr"/>
                      <a:r>
                        <a:rPr lang="en-US" sz="1400" dirty="0">
                          <a:solidFill>
                            <a:schemeClr val="bg1"/>
                          </a:solidFill>
                        </a:rPr>
                        <a:t>Selling the idea &amp; building alignment</a:t>
                      </a:r>
                    </a:p>
                  </a:txBody>
                  <a:tcPr anchor="ctr">
                    <a:lnL w="9525"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lumMod val="75000"/>
                      </a:schemeClr>
                    </a:solidFill>
                  </a:tcPr>
                </a:tc>
                <a:tc>
                  <a:txBody>
                    <a:bodyPr/>
                    <a:lstStyle/>
                    <a:p>
                      <a:pPr algn="ctr"/>
                      <a:r>
                        <a:rPr lang="en-US" sz="1400" dirty="0">
                          <a:solidFill>
                            <a:schemeClr val="bg1"/>
                          </a:solidFill>
                        </a:rPr>
                        <a:t>Top Account selection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lumMod val="75000"/>
                      </a:schemeClr>
                    </a:solidFill>
                  </a:tcPr>
                </a:tc>
                <a:tc>
                  <a:txBody>
                    <a:bodyPr/>
                    <a:lstStyle/>
                    <a:p>
                      <a:pPr algn="ctr"/>
                      <a:r>
                        <a:rPr lang="en-US" sz="1400" dirty="0">
                          <a:solidFill>
                            <a:schemeClr val="bg1"/>
                          </a:solidFill>
                        </a:rPr>
                        <a:t>Arranging for execution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lumMod val="75000"/>
                      </a:schemeClr>
                    </a:solidFill>
                  </a:tcPr>
                </a:tc>
                <a:tc>
                  <a:txBody>
                    <a:bodyPr/>
                    <a:lstStyle/>
                    <a:p>
                      <a:pPr algn="ctr"/>
                      <a:r>
                        <a:rPr lang="en-US" sz="1400" dirty="0">
                          <a:solidFill>
                            <a:schemeClr val="bg1"/>
                          </a:solidFill>
                        </a:rPr>
                        <a:t>Reviewing operation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lumMod val="75000"/>
                      </a:schemeClr>
                    </a:solidFill>
                  </a:tcPr>
                </a:tc>
                <a:tc>
                  <a:txBody>
                    <a:bodyPr/>
                    <a:lstStyle/>
                    <a:p>
                      <a:pPr algn="ctr"/>
                      <a:r>
                        <a:rPr lang="en-US" sz="1400" dirty="0">
                          <a:solidFill>
                            <a:schemeClr val="bg1"/>
                          </a:solidFill>
                        </a:rPr>
                        <a:t>Sharing success &amp; discussing next steps</a:t>
                      </a:r>
                    </a:p>
                  </a:txBody>
                  <a:tcPr anchor="ctr">
                    <a:lnL w="12700"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2600573842"/>
                  </a:ext>
                </a:extLst>
              </a:tr>
              <a:tr h="657017">
                <a:tc>
                  <a:txBody>
                    <a:bodyPr/>
                    <a:lstStyle/>
                    <a:p>
                      <a:pPr>
                        <a:spcAft>
                          <a:spcPts val="1200"/>
                        </a:spcAft>
                      </a:pPr>
                      <a:r>
                        <a:rPr lang="en-US" sz="1300" dirty="0"/>
                        <a:t>Education</a:t>
                      </a:r>
                    </a:p>
                    <a:p>
                      <a:pPr>
                        <a:spcAft>
                          <a:spcPts val="1200"/>
                        </a:spcAft>
                      </a:pPr>
                      <a:r>
                        <a:rPr lang="en-US" sz="1300" dirty="0"/>
                        <a:t>Scoping</a:t>
                      </a:r>
                    </a:p>
                    <a:p>
                      <a:pPr>
                        <a:spcAft>
                          <a:spcPts val="1200"/>
                        </a:spcAft>
                      </a:pPr>
                      <a:r>
                        <a:rPr lang="en-US" sz="1300" dirty="0"/>
                        <a:t>Resources</a:t>
                      </a:r>
                    </a:p>
                    <a:p>
                      <a:pPr>
                        <a:spcAft>
                          <a:spcPts val="1200"/>
                        </a:spcAft>
                      </a:pPr>
                      <a:r>
                        <a:rPr lang="en-US" sz="1300" dirty="0"/>
                        <a:t>Strategy</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spcAft>
                          <a:spcPts val="1200"/>
                        </a:spcAft>
                      </a:pPr>
                      <a:r>
                        <a:rPr lang="en-US" sz="1300" dirty="0"/>
                        <a:t>Assessment</a:t>
                      </a:r>
                    </a:p>
                    <a:p>
                      <a:pPr>
                        <a:spcAft>
                          <a:spcPts val="1200"/>
                        </a:spcAft>
                      </a:pPr>
                      <a:r>
                        <a:rPr lang="en-US" sz="1300" dirty="0"/>
                        <a:t>Opportunity Analysis</a:t>
                      </a:r>
                    </a:p>
                    <a:p>
                      <a:pPr>
                        <a:spcAft>
                          <a:spcPts val="1200"/>
                        </a:spcAft>
                      </a:pPr>
                      <a:r>
                        <a:rPr lang="en-US" sz="1300" dirty="0"/>
                        <a:t>Scoring</a:t>
                      </a:r>
                    </a:p>
                    <a:p>
                      <a:pPr>
                        <a:spcAft>
                          <a:spcPts val="1200"/>
                        </a:spcAft>
                      </a:pPr>
                      <a:r>
                        <a:rPr lang="en-US" sz="1300" dirty="0"/>
                        <a:t>Selection</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spcAft>
                          <a:spcPts val="1200"/>
                        </a:spcAft>
                      </a:pPr>
                      <a:r>
                        <a:rPr lang="en-US" sz="1300" dirty="0"/>
                        <a:t>Goals</a:t>
                      </a:r>
                    </a:p>
                    <a:p>
                      <a:pPr>
                        <a:spcAft>
                          <a:spcPts val="1200"/>
                        </a:spcAft>
                      </a:pPr>
                      <a:r>
                        <a:rPr lang="en-US" sz="1300" dirty="0"/>
                        <a:t>Support options</a:t>
                      </a:r>
                    </a:p>
                    <a:p>
                      <a:pPr>
                        <a:spcAft>
                          <a:spcPts val="1200"/>
                        </a:spcAft>
                      </a:pPr>
                      <a:r>
                        <a:rPr lang="en-US" sz="1300" dirty="0"/>
                        <a:t>Tactic selection</a:t>
                      </a:r>
                    </a:p>
                    <a:p>
                      <a:pPr>
                        <a:spcAft>
                          <a:spcPts val="1200"/>
                        </a:spcAft>
                      </a:pPr>
                      <a:r>
                        <a:rPr lang="en-US" sz="1300" dirty="0"/>
                        <a:t>Plan delivery</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spcAft>
                          <a:spcPts val="1200"/>
                        </a:spcAft>
                      </a:pPr>
                      <a:r>
                        <a:rPr lang="en-US" sz="1300" dirty="0"/>
                        <a:t>Pilot</a:t>
                      </a:r>
                    </a:p>
                    <a:p>
                      <a:pPr>
                        <a:spcAft>
                          <a:spcPts val="1200"/>
                        </a:spcAft>
                      </a:pPr>
                      <a:r>
                        <a:rPr lang="en-US" sz="1300" dirty="0"/>
                        <a:t>Full rollout</a:t>
                      </a:r>
                    </a:p>
                    <a:p>
                      <a:pPr>
                        <a:spcAft>
                          <a:spcPts val="1200"/>
                        </a:spcAft>
                      </a:pPr>
                      <a:r>
                        <a:rPr lang="en-US" sz="1300" dirty="0"/>
                        <a:t>Participation</a:t>
                      </a:r>
                    </a:p>
                    <a:p>
                      <a:pPr>
                        <a:spcAft>
                          <a:spcPts val="1200"/>
                        </a:spcAft>
                      </a:pPr>
                      <a:r>
                        <a:rPr lang="en-US" sz="1300" dirty="0"/>
                        <a:t>Optimization</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spcAft>
                          <a:spcPts val="1200"/>
                        </a:spcAft>
                      </a:pPr>
                      <a:r>
                        <a:rPr lang="en-US" sz="1300" dirty="0"/>
                        <a:t>Audiences</a:t>
                      </a:r>
                    </a:p>
                    <a:p>
                      <a:pPr>
                        <a:spcAft>
                          <a:spcPts val="1200"/>
                        </a:spcAft>
                      </a:pPr>
                      <a:r>
                        <a:rPr lang="en-US" sz="1300" dirty="0"/>
                        <a:t>Metric selection</a:t>
                      </a:r>
                    </a:p>
                    <a:p>
                      <a:pPr>
                        <a:spcAft>
                          <a:spcPts val="1200"/>
                        </a:spcAft>
                      </a:pPr>
                      <a:r>
                        <a:rPr lang="en-US" sz="1300" dirty="0"/>
                        <a:t>Delivery</a:t>
                      </a:r>
                    </a:p>
                    <a:p>
                      <a:pPr>
                        <a:spcAft>
                          <a:spcPts val="1200"/>
                        </a:spcAft>
                      </a:pPr>
                      <a:r>
                        <a:rPr lang="en-US" sz="1300" dirty="0"/>
                        <a:t>Maturity Audit</a:t>
                      </a:r>
                    </a:p>
                    <a:p>
                      <a:pPr>
                        <a:spcAft>
                          <a:spcPts val="1200"/>
                        </a:spcAft>
                      </a:pPr>
                      <a:r>
                        <a:rPr lang="en-US" sz="1300" dirty="0"/>
                        <a:t>Benchmarking </a:t>
                      </a:r>
                    </a:p>
                  </a:txBody>
                  <a:tcPr marL="137160" marR="137160"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2757307433"/>
                  </a:ext>
                </a:extLst>
              </a:tr>
              <a:tr h="274134">
                <a:tc>
                  <a:txBody>
                    <a:bodyPr/>
                    <a:lstStyle/>
                    <a:p>
                      <a:pPr algn="ctr"/>
                      <a:r>
                        <a:rPr lang="en-US" sz="1400" b="1" dirty="0">
                          <a:solidFill>
                            <a:schemeClr val="bg1"/>
                          </a:solidFill>
                        </a:rPr>
                        <a:t>January</a:t>
                      </a:r>
                    </a:p>
                  </a:txBody>
                  <a:tcPr anchor="ctr">
                    <a:lnL w="9525"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February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March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April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May</a:t>
                      </a:r>
                    </a:p>
                  </a:txBody>
                  <a:tcPr anchor="ctr">
                    <a:lnL w="12700"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xmlns="" val="2048815184"/>
                  </a:ext>
                </a:extLst>
              </a:tr>
            </a:tbl>
          </a:graphicData>
        </a:graphic>
      </p:graphicFrame>
      <p:cxnSp>
        <p:nvCxnSpPr>
          <p:cNvPr id="4" name="Straight Connector 3">
            <a:extLst>
              <a:ext uri="{FF2B5EF4-FFF2-40B4-BE49-F238E27FC236}">
                <a16:creationId xmlns:a16="http://schemas.microsoft.com/office/drawing/2014/main" xmlns="" id="{E0508C7D-3A2B-4C46-B752-3FD7E849DE06}"/>
              </a:ext>
            </a:extLst>
          </p:cNvPr>
          <p:cNvCxnSpPr/>
          <p:nvPr/>
        </p:nvCxnSpPr>
        <p:spPr>
          <a:xfrm>
            <a:off x="1634490" y="4572000"/>
            <a:ext cx="0" cy="74295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CA1752EE-6576-4DBA-842B-DDEDE650970A}"/>
              </a:ext>
            </a:extLst>
          </p:cNvPr>
          <p:cNvCxnSpPr/>
          <p:nvPr/>
        </p:nvCxnSpPr>
        <p:spPr>
          <a:xfrm>
            <a:off x="3844290" y="4572000"/>
            <a:ext cx="0" cy="74295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3C5F3508-4EA8-41E0-A37D-3384709ABFF3}"/>
              </a:ext>
            </a:extLst>
          </p:cNvPr>
          <p:cNvCxnSpPr/>
          <p:nvPr/>
        </p:nvCxnSpPr>
        <p:spPr>
          <a:xfrm>
            <a:off x="6062344" y="4514850"/>
            <a:ext cx="0" cy="74295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BCE0BF87-D7F9-4EFD-87C5-A612B5001D91}"/>
              </a:ext>
            </a:extLst>
          </p:cNvPr>
          <p:cNvSpPr txBox="1"/>
          <p:nvPr/>
        </p:nvSpPr>
        <p:spPr>
          <a:xfrm>
            <a:off x="594362" y="5598023"/>
            <a:ext cx="2080255" cy="1115690"/>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Ignite Launch to Marketing</a:t>
            </a:r>
          </a:p>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Partnered w/ Momentum ABM Agency </a:t>
            </a:r>
          </a:p>
          <a:p>
            <a:pPr algn="ct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 </a:t>
            </a:r>
          </a:p>
        </p:txBody>
      </p:sp>
      <p:sp>
        <p:nvSpPr>
          <p:cNvPr id="73" name="TextBox 72">
            <a:extLst>
              <a:ext uri="{FF2B5EF4-FFF2-40B4-BE49-F238E27FC236}">
                <a16:creationId xmlns:a16="http://schemas.microsoft.com/office/drawing/2014/main" xmlns="" id="{04646A15-C028-4264-8FCD-F872907CDD6D}"/>
              </a:ext>
            </a:extLst>
          </p:cNvPr>
          <p:cNvSpPr txBox="1"/>
          <p:nvPr/>
        </p:nvSpPr>
        <p:spPr>
          <a:xfrm>
            <a:off x="2804162" y="5344658"/>
            <a:ext cx="2080255" cy="1400383"/>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Sales Leader Meetings EMEA &amp; APAC</a:t>
            </a:r>
          </a:p>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TAP Playbook, Measurement framework development</a:t>
            </a:r>
          </a:p>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List finalization </a:t>
            </a:r>
          </a:p>
        </p:txBody>
      </p:sp>
      <p:sp>
        <p:nvSpPr>
          <p:cNvPr id="75" name="TextBox 74">
            <a:extLst>
              <a:ext uri="{FF2B5EF4-FFF2-40B4-BE49-F238E27FC236}">
                <a16:creationId xmlns:a16="http://schemas.microsoft.com/office/drawing/2014/main" xmlns="" id="{B1E66E3E-2634-4545-A395-597FC5CFCF9A}"/>
              </a:ext>
            </a:extLst>
          </p:cNvPr>
          <p:cNvSpPr txBox="1"/>
          <p:nvPr/>
        </p:nvSpPr>
        <p:spPr>
          <a:xfrm>
            <a:off x="5048002" y="5649099"/>
            <a:ext cx="2080255" cy="500137"/>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Cluster selections &amp; Plans </a:t>
            </a:r>
          </a:p>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Field Planning</a:t>
            </a:r>
          </a:p>
        </p:txBody>
      </p:sp>
      <p:sp>
        <p:nvSpPr>
          <p:cNvPr id="76" name="TextBox 75">
            <a:extLst>
              <a:ext uri="{FF2B5EF4-FFF2-40B4-BE49-F238E27FC236}">
                <a16:creationId xmlns:a16="http://schemas.microsoft.com/office/drawing/2014/main" xmlns="" id="{D9D0C343-E90D-4C4E-B953-4443E30A2EE8}"/>
              </a:ext>
            </a:extLst>
          </p:cNvPr>
          <p:cNvSpPr txBox="1"/>
          <p:nvPr/>
        </p:nvSpPr>
        <p:spPr>
          <a:xfrm>
            <a:off x="7287389" y="5649098"/>
            <a:ext cx="2080255" cy="500137"/>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Program execution </a:t>
            </a:r>
          </a:p>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In market execution</a:t>
            </a:r>
          </a:p>
        </p:txBody>
      </p:sp>
      <p:cxnSp>
        <p:nvCxnSpPr>
          <p:cNvPr id="80" name="Straight Connector 79">
            <a:extLst>
              <a:ext uri="{FF2B5EF4-FFF2-40B4-BE49-F238E27FC236}">
                <a16:creationId xmlns:a16="http://schemas.microsoft.com/office/drawing/2014/main" xmlns="" id="{76971053-4011-4092-8877-908A39D45854}"/>
              </a:ext>
            </a:extLst>
          </p:cNvPr>
          <p:cNvCxnSpPr/>
          <p:nvPr/>
        </p:nvCxnSpPr>
        <p:spPr>
          <a:xfrm>
            <a:off x="8324340" y="4572000"/>
            <a:ext cx="0" cy="74295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41691390-1AED-4B69-8DD7-DBDF1BB90EAE}"/>
              </a:ext>
            </a:extLst>
          </p:cNvPr>
          <p:cNvCxnSpPr/>
          <p:nvPr/>
        </p:nvCxnSpPr>
        <p:spPr>
          <a:xfrm>
            <a:off x="10512424" y="4604385"/>
            <a:ext cx="0" cy="74295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xmlns="" id="{D3E88AAE-0EBE-4CF7-8CC3-172FF56AA049}"/>
              </a:ext>
            </a:extLst>
          </p:cNvPr>
          <p:cNvSpPr txBox="1"/>
          <p:nvPr/>
        </p:nvSpPr>
        <p:spPr>
          <a:xfrm>
            <a:off x="9472296" y="5679371"/>
            <a:ext cx="2080255" cy="80021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SAPPHIRE</a:t>
            </a:r>
          </a:p>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EMEA Fusion</a:t>
            </a:r>
          </a:p>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Ongoing measurement </a:t>
            </a:r>
          </a:p>
        </p:txBody>
      </p:sp>
      <p:sp>
        <p:nvSpPr>
          <p:cNvPr id="6" name="Rectangle 5">
            <a:extLst>
              <a:ext uri="{FF2B5EF4-FFF2-40B4-BE49-F238E27FC236}">
                <a16:creationId xmlns:a16="http://schemas.microsoft.com/office/drawing/2014/main" xmlns="" id="{25D34FA4-0FA6-474F-833C-16FC1FDEEBB9}"/>
              </a:ext>
            </a:extLst>
          </p:cNvPr>
          <p:cNvSpPr/>
          <p:nvPr/>
        </p:nvSpPr>
        <p:spPr bwMode="gray">
          <a:xfrm>
            <a:off x="2674617" y="914400"/>
            <a:ext cx="2373374" cy="360045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216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3E707FC-5276-46CC-A2D8-54A558336602}"/>
              </a:ext>
            </a:extLst>
          </p:cNvPr>
          <p:cNvSpPr>
            <a:spLocks noGrp="1"/>
          </p:cNvSpPr>
          <p:nvPr>
            <p:ph type="body" sz="quarter" idx="10"/>
          </p:nvPr>
        </p:nvSpPr>
        <p:spPr>
          <a:xfrm>
            <a:off x="745332" y="2365754"/>
            <a:ext cx="10760868" cy="2467219"/>
          </a:xfrm>
        </p:spPr>
        <p:txBody>
          <a:bodyPr/>
          <a:lstStyle/>
          <a:p>
            <a:r>
              <a:rPr lang="en-GB" sz="3598" dirty="0"/>
              <a:t>“To create an </a:t>
            </a:r>
            <a:r>
              <a:rPr lang="en-GB" sz="3598" b="1" dirty="0">
                <a:solidFill>
                  <a:schemeClr val="accent1"/>
                </a:solidFill>
              </a:rPr>
              <a:t>insight driven </a:t>
            </a:r>
            <a:r>
              <a:rPr lang="en-GB" sz="3598" dirty="0"/>
              <a:t>and </a:t>
            </a:r>
            <a:r>
              <a:rPr lang="en-GB" sz="3598" b="1" dirty="0">
                <a:solidFill>
                  <a:schemeClr val="accent1"/>
                </a:solidFill>
              </a:rPr>
              <a:t>scalable</a:t>
            </a:r>
            <a:r>
              <a:rPr lang="en-GB" sz="3598" dirty="0"/>
              <a:t> sales and </a:t>
            </a:r>
            <a:r>
              <a:rPr lang="en-GB" sz="3598" b="1" dirty="0"/>
              <a:t>account-based marketing </a:t>
            </a:r>
            <a:r>
              <a:rPr lang="en-GB" sz="3598" dirty="0"/>
              <a:t>approach</a:t>
            </a:r>
            <a:r>
              <a:rPr lang="en-GB" sz="3598" dirty="0">
                <a:solidFill>
                  <a:srgbClr val="FF0000"/>
                </a:solidFill>
              </a:rPr>
              <a:t> </a:t>
            </a:r>
            <a:r>
              <a:rPr lang="en-GB" sz="3598" dirty="0"/>
              <a:t>that delivers bottom line impact across all regions.” </a:t>
            </a:r>
            <a:endParaRPr lang="en-US" sz="3598" dirty="0"/>
          </a:p>
          <a:p>
            <a:endParaRPr lang="en-US" dirty="0"/>
          </a:p>
        </p:txBody>
      </p:sp>
      <p:sp>
        <p:nvSpPr>
          <p:cNvPr id="9" name="Title 23">
            <a:extLst>
              <a:ext uri="{FF2B5EF4-FFF2-40B4-BE49-F238E27FC236}">
                <a16:creationId xmlns:a16="http://schemas.microsoft.com/office/drawing/2014/main" xmlns="" id="{FCD0BC2F-4DAC-4E44-AEB5-0154F87E2245}"/>
              </a:ext>
            </a:extLst>
          </p:cNvPr>
          <p:cNvSpPr>
            <a:spLocks noGrp="1"/>
          </p:cNvSpPr>
          <p:nvPr>
            <p:ph type="title"/>
          </p:nvPr>
        </p:nvSpPr>
        <p:spPr>
          <a:xfrm>
            <a:off x="502911" y="542560"/>
            <a:ext cx="11183001" cy="369332"/>
          </a:xfrm>
        </p:spPr>
        <p:txBody>
          <a:bodyPr/>
          <a:lstStyle/>
          <a:p>
            <a:r>
              <a:rPr lang="en-US" dirty="0"/>
              <a:t>From vision to reality</a:t>
            </a:r>
          </a:p>
        </p:txBody>
      </p:sp>
    </p:spTree>
    <p:extLst>
      <p:ext uri="{BB962C8B-B14F-4D97-AF65-F5344CB8AC3E}">
        <p14:creationId xmlns:p14="http://schemas.microsoft.com/office/powerpoint/2010/main" val="246802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Global Targeted Audience Marketing Team</a:t>
            </a:r>
          </a:p>
        </p:txBody>
      </p:sp>
      <p:graphicFrame>
        <p:nvGraphicFramePr>
          <p:cNvPr id="3" name="Diagram 2"/>
          <p:cNvGraphicFramePr/>
          <p:nvPr>
            <p:extLst>
              <p:ext uri="{D42A27DB-BD31-4B8C-83A1-F6EECF244321}">
                <p14:modId xmlns:p14="http://schemas.microsoft.com/office/powerpoint/2010/main" val="217473854"/>
              </p:ext>
            </p:extLst>
          </p:nvPr>
        </p:nvGraphicFramePr>
        <p:xfrm>
          <a:off x="2025188" y="9144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70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Contact information:</a:t>
            </a:r>
          </a:p>
          <a:p>
            <a:pPr lvl="1"/>
            <a:r>
              <a:rPr lang="en-US" b="1" dirty="0"/>
              <a:t>Denise Kamstra </a:t>
            </a:r>
          </a:p>
          <a:p>
            <a:pPr lvl="1"/>
            <a:r>
              <a:rPr lang="en-US" dirty="0"/>
              <a:t>Senior Director, Global Targeted Audience Marketing </a:t>
            </a:r>
          </a:p>
          <a:p>
            <a:pPr lvl="1"/>
            <a:endParaRPr lang="en-US" dirty="0"/>
          </a:p>
          <a:p>
            <a:pPr lvl="1"/>
            <a:r>
              <a:rPr lang="en-US" dirty="0">
                <a:hlinkClick r:id="rId2"/>
              </a:rPr>
              <a:t>denise.Kamstra@sap.com</a:t>
            </a:r>
            <a:endParaRPr lang="en-US" dirty="0"/>
          </a:p>
          <a:p>
            <a:pPr lvl="1"/>
            <a:endParaRPr lang="en-US" dirty="0"/>
          </a:p>
          <a:p>
            <a:endParaRPr lang="en-US" dirty="0"/>
          </a:p>
        </p:txBody>
      </p:sp>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5F0C093-1FCF-4630-8518-4B85A4DC2053}"/>
              </a:ext>
            </a:extLst>
          </p:cNvPr>
          <p:cNvSpPr>
            <a:spLocks noGrp="1"/>
          </p:cNvSpPr>
          <p:nvPr>
            <p:ph type="ctrTitle"/>
          </p:nvPr>
        </p:nvSpPr>
        <p:spPr/>
        <p:txBody>
          <a:bodyPr/>
          <a:lstStyle/>
          <a:p>
            <a:r>
              <a:rPr lang="en-GB" dirty="0">
                <a:solidFill>
                  <a:schemeClr val="accent1"/>
                </a:solidFill>
              </a:rPr>
              <a:t>Why</a:t>
            </a:r>
            <a:r>
              <a:rPr lang="en-GB" dirty="0"/>
              <a:t> top accounts?</a:t>
            </a:r>
            <a:br>
              <a:rPr lang="en-GB" dirty="0"/>
            </a:br>
            <a:r>
              <a:rPr lang="en-GB" dirty="0">
                <a:solidFill>
                  <a:schemeClr val="accent1"/>
                </a:solidFill>
              </a:rPr>
              <a:t>Why </a:t>
            </a:r>
            <a:r>
              <a:rPr lang="en-GB" dirty="0"/>
              <a:t>ABM?</a:t>
            </a:r>
            <a:br>
              <a:rPr lang="en-GB" dirty="0"/>
            </a:br>
            <a:r>
              <a:rPr lang="en-GB" dirty="0">
                <a:solidFill>
                  <a:schemeClr val="accent1"/>
                </a:solidFill>
              </a:rPr>
              <a:t>Why </a:t>
            </a:r>
            <a:r>
              <a:rPr lang="en-GB" dirty="0"/>
              <a:t>now?</a:t>
            </a:r>
            <a:endParaRPr lang="en-US" dirty="0"/>
          </a:p>
        </p:txBody>
      </p:sp>
    </p:spTree>
    <p:extLst>
      <p:ext uri="{BB962C8B-B14F-4D97-AF65-F5344CB8AC3E}">
        <p14:creationId xmlns:p14="http://schemas.microsoft.com/office/powerpoint/2010/main" val="27430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32A2F-0AB0-46CE-A5D0-EEDFFDF54C50}"/>
              </a:ext>
            </a:extLst>
          </p:cNvPr>
          <p:cNvSpPr>
            <a:spLocks noGrp="1"/>
          </p:cNvSpPr>
          <p:nvPr>
            <p:ph type="title"/>
          </p:nvPr>
        </p:nvSpPr>
        <p:spPr/>
        <p:txBody>
          <a:bodyPr/>
          <a:lstStyle/>
          <a:p>
            <a:r>
              <a:rPr lang="en-US" dirty="0"/>
              <a:t>What we’re hearing from sales &amp; marketing  </a:t>
            </a:r>
          </a:p>
        </p:txBody>
      </p:sp>
      <p:sp>
        <p:nvSpPr>
          <p:cNvPr id="10" name="TextBox 9">
            <a:extLst>
              <a:ext uri="{FF2B5EF4-FFF2-40B4-BE49-F238E27FC236}">
                <a16:creationId xmlns:a16="http://schemas.microsoft.com/office/drawing/2014/main" xmlns="" id="{A0B4B08B-5CE2-CF44-8984-CCD42D54FE28}"/>
              </a:ext>
            </a:extLst>
          </p:cNvPr>
          <p:cNvSpPr txBox="1"/>
          <p:nvPr/>
        </p:nvSpPr>
        <p:spPr>
          <a:xfrm>
            <a:off x="3583715" y="1601470"/>
            <a:ext cx="5525423" cy="276999"/>
          </a:xfrm>
          <a:prstGeom prst="rect">
            <a:avLst/>
          </a:prstGeom>
          <a:noFill/>
        </p:spPr>
        <p:txBody>
          <a:bodyPr wrap="none" lIns="91440" tIns="0" rIns="0" bIns="0" rtlCol="0">
            <a:spAutoFit/>
          </a:bodyPr>
          <a:lstStyle/>
          <a:p>
            <a:pPr fontAlgn="base">
              <a:spcBef>
                <a:spcPct val="50000"/>
              </a:spcBef>
              <a:spcAft>
                <a:spcPct val="0"/>
              </a:spcAft>
              <a:buClr>
                <a:srgbClr val="F0AB00"/>
              </a:buClr>
              <a:buSzPct val="80000"/>
            </a:pPr>
            <a:r>
              <a:rPr lang="en-US" sz="1800" i="1" dirty="0"/>
              <a:t>“Lack of insight into key account and contact activity.”</a:t>
            </a:r>
          </a:p>
        </p:txBody>
      </p:sp>
      <p:sp>
        <p:nvSpPr>
          <p:cNvPr id="11" name="TextBox 10">
            <a:extLst>
              <a:ext uri="{FF2B5EF4-FFF2-40B4-BE49-F238E27FC236}">
                <a16:creationId xmlns:a16="http://schemas.microsoft.com/office/drawing/2014/main" xmlns="" id="{77DD1BEC-64B8-3D4E-88AA-2F207A6B4FEB}"/>
              </a:ext>
            </a:extLst>
          </p:cNvPr>
          <p:cNvSpPr txBox="1"/>
          <p:nvPr/>
        </p:nvSpPr>
        <p:spPr>
          <a:xfrm>
            <a:off x="3902497" y="2391213"/>
            <a:ext cx="6696705" cy="276999"/>
          </a:xfrm>
          <a:prstGeom prst="rect">
            <a:avLst/>
          </a:prstGeom>
          <a:noFill/>
        </p:spPr>
        <p:txBody>
          <a:bodyPr wrap="none" lIns="91440" tIns="0" rIns="0" bIns="0" rtlCol="0">
            <a:spAutoFit/>
          </a:bodyPr>
          <a:lstStyle/>
          <a:p>
            <a:pPr fontAlgn="base">
              <a:spcBef>
                <a:spcPct val="50000"/>
              </a:spcBef>
              <a:spcAft>
                <a:spcPct val="0"/>
              </a:spcAft>
              <a:buClr>
                <a:srgbClr val="F0AB00"/>
              </a:buClr>
              <a:buSzPct val="80000"/>
            </a:pPr>
            <a:r>
              <a:rPr lang="en-US" sz="1800" i="1" dirty="0"/>
              <a:t>“Marketing wants to help drive greatest impact w/ flat resources.”</a:t>
            </a:r>
          </a:p>
        </p:txBody>
      </p:sp>
      <p:sp>
        <p:nvSpPr>
          <p:cNvPr id="12" name="TextBox 11">
            <a:extLst>
              <a:ext uri="{FF2B5EF4-FFF2-40B4-BE49-F238E27FC236}">
                <a16:creationId xmlns:a16="http://schemas.microsoft.com/office/drawing/2014/main" xmlns="" id="{8ABB97F3-E684-2549-81EA-6A5579FC1F6E}"/>
              </a:ext>
            </a:extLst>
          </p:cNvPr>
          <p:cNvSpPr txBox="1"/>
          <p:nvPr/>
        </p:nvSpPr>
        <p:spPr>
          <a:xfrm>
            <a:off x="4196111" y="3180956"/>
            <a:ext cx="4854278" cy="276999"/>
          </a:xfrm>
          <a:prstGeom prst="rect">
            <a:avLst/>
          </a:prstGeom>
          <a:noFill/>
        </p:spPr>
        <p:txBody>
          <a:bodyPr wrap="none" lIns="91440" tIns="0" rIns="0" bIns="0" rtlCol="0">
            <a:spAutoFit/>
          </a:bodyPr>
          <a:lstStyle/>
          <a:p>
            <a:pPr fontAlgn="base">
              <a:spcBef>
                <a:spcPct val="50000"/>
              </a:spcBef>
              <a:spcAft>
                <a:spcPct val="0"/>
              </a:spcAft>
              <a:buClr>
                <a:srgbClr val="F0AB00"/>
              </a:buClr>
              <a:buSzPct val="80000"/>
            </a:pPr>
            <a:r>
              <a:rPr lang="en-US" sz="1800" i="1" dirty="0"/>
              <a:t>“Delivery assets are too SAP Concur focused.”</a:t>
            </a:r>
          </a:p>
        </p:txBody>
      </p:sp>
      <p:sp>
        <p:nvSpPr>
          <p:cNvPr id="14" name="TextBox 13">
            <a:extLst>
              <a:ext uri="{FF2B5EF4-FFF2-40B4-BE49-F238E27FC236}">
                <a16:creationId xmlns:a16="http://schemas.microsoft.com/office/drawing/2014/main" xmlns="" id="{ECB999CC-3D78-B448-9C37-393E3E629137}"/>
              </a:ext>
            </a:extLst>
          </p:cNvPr>
          <p:cNvSpPr txBox="1"/>
          <p:nvPr/>
        </p:nvSpPr>
        <p:spPr>
          <a:xfrm>
            <a:off x="4196111" y="3970699"/>
            <a:ext cx="6299160" cy="276999"/>
          </a:xfrm>
          <a:prstGeom prst="rect">
            <a:avLst/>
          </a:prstGeom>
          <a:noFill/>
        </p:spPr>
        <p:txBody>
          <a:bodyPr wrap="none" lIns="91440" tIns="0" rIns="0" bIns="0" rtlCol="0">
            <a:spAutoFit/>
          </a:bodyPr>
          <a:lstStyle/>
          <a:p>
            <a:pPr fontAlgn="base">
              <a:spcBef>
                <a:spcPct val="50000"/>
              </a:spcBef>
              <a:spcAft>
                <a:spcPct val="0"/>
              </a:spcAft>
              <a:buClr>
                <a:srgbClr val="F0AB00"/>
              </a:buClr>
              <a:buSzPct val="80000"/>
            </a:pPr>
            <a:r>
              <a:rPr lang="en-US" sz="1800" i="1" dirty="0"/>
              <a:t>“Inability to target accounts with the right fit for the business.”</a:t>
            </a:r>
          </a:p>
        </p:txBody>
      </p:sp>
      <p:sp>
        <p:nvSpPr>
          <p:cNvPr id="15" name="TextBox 14">
            <a:extLst>
              <a:ext uri="{FF2B5EF4-FFF2-40B4-BE49-F238E27FC236}">
                <a16:creationId xmlns:a16="http://schemas.microsoft.com/office/drawing/2014/main" xmlns="" id="{BC473D1A-2D31-2E47-AA46-A4E06A1A2282}"/>
              </a:ext>
            </a:extLst>
          </p:cNvPr>
          <p:cNvSpPr txBox="1"/>
          <p:nvPr/>
        </p:nvSpPr>
        <p:spPr>
          <a:xfrm>
            <a:off x="3902497" y="4760442"/>
            <a:ext cx="6824945" cy="276999"/>
          </a:xfrm>
          <a:prstGeom prst="rect">
            <a:avLst/>
          </a:prstGeom>
          <a:noFill/>
        </p:spPr>
        <p:txBody>
          <a:bodyPr wrap="none" lIns="91440" tIns="0" rIns="0" bIns="0" rtlCol="0">
            <a:spAutoFit/>
          </a:bodyPr>
          <a:lstStyle/>
          <a:p>
            <a:pPr fontAlgn="base">
              <a:spcBef>
                <a:spcPct val="50000"/>
              </a:spcBef>
              <a:spcAft>
                <a:spcPct val="0"/>
              </a:spcAft>
              <a:buClr>
                <a:srgbClr val="F0AB00"/>
              </a:buClr>
              <a:buSzPct val="80000"/>
            </a:pPr>
            <a:r>
              <a:rPr lang="en-US" sz="1800" i="1" dirty="0"/>
              <a:t>“Need strategy that is consistent and tactics that are scalable and </a:t>
            </a:r>
          </a:p>
        </p:txBody>
      </p:sp>
      <p:sp>
        <p:nvSpPr>
          <p:cNvPr id="16" name="TextBox 15">
            <a:extLst>
              <a:ext uri="{FF2B5EF4-FFF2-40B4-BE49-F238E27FC236}">
                <a16:creationId xmlns:a16="http://schemas.microsoft.com/office/drawing/2014/main" xmlns="" id="{A1E81FDA-2D1E-CE4D-93C7-8F429FFB51CC}"/>
              </a:ext>
            </a:extLst>
          </p:cNvPr>
          <p:cNvSpPr txBox="1"/>
          <p:nvPr/>
        </p:nvSpPr>
        <p:spPr>
          <a:xfrm>
            <a:off x="3583715" y="5550187"/>
            <a:ext cx="5664051" cy="276999"/>
          </a:xfrm>
          <a:prstGeom prst="rect">
            <a:avLst/>
          </a:prstGeom>
          <a:noFill/>
        </p:spPr>
        <p:txBody>
          <a:bodyPr wrap="none" lIns="91440" tIns="0" rIns="0" bIns="0" rtlCol="0">
            <a:spAutoFit/>
          </a:bodyPr>
          <a:lstStyle/>
          <a:p>
            <a:pPr fontAlgn="base">
              <a:spcBef>
                <a:spcPct val="50000"/>
              </a:spcBef>
              <a:spcAft>
                <a:spcPct val="0"/>
              </a:spcAft>
              <a:buClr>
                <a:srgbClr val="F0AB00"/>
              </a:buClr>
              <a:buSzPct val="80000"/>
            </a:pPr>
            <a:r>
              <a:rPr lang="en-US" sz="1800" i="1" dirty="0"/>
              <a:t>“Want better alignment between marketing and sales.”</a:t>
            </a:r>
          </a:p>
        </p:txBody>
      </p:sp>
      <p:pic>
        <p:nvPicPr>
          <p:cNvPr id="20" name="Picture 19">
            <a:extLst>
              <a:ext uri="{FF2B5EF4-FFF2-40B4-BE49-F238E27FC236}">
                <a16:creationId xmlns:a16="http://schemas.microsoft.com/office/drawing/2014/main" xmlns="" id="{87B23600-8B1A-D54B-8042-49377F483E31}"/>
              </a:ext>
            </a:extLst>
          </p:cNvPr>
          <p:cNvPicPr>
            <a:picLocks noChangeAspect="1"/>
          </p:cNvPicPr>
          <p:nvPr/>
        </p:nvPicPr>
        <p:blipFill>
          <a:blip r:embed="rId2"/>
          <a:stretch>
            <a:fillRect/>
          </a:stretch>
        </p:blipFill>
        <p:spPr>
          <a:xfrm>
            <a:off x="347895" y="2135085"/>
            <a:ext cx="3149600" cy="3149600"/>
          </a:xfrm>
          <a:prstGeom prst="rect">
            <a:avLst/>
          </a:prstGeom>
        </p:spPr>
      </p:pic>
      <p:grpSp>
        <p:nvGrpSpPr>
          <p:cNvPr id="26" name="Group 25">
            <a:extLst>
              <a:ext uri="{FF2B5EF4-FFF2-40B4-BE49-F238E27FC236}">
                <a16:creationId xmlns:a16="http://schemas.microsoft.com/office/drawing/2014/main" xmlns="" id="{BCF353AB-5477-2E46-BCE2-00B166270F9E}"/>
              </a:ext>
            </a:extLst>
          </p:cNvPr>
          <p:cNvGrpSpPr/>
          <p:nvPr/>
        </p:nvGrpSpPr>
        <p:grpSpPr>
          <a:xfrm>
            <a:off x="261675" y="2053308"/>
            <a:ext cx="3322040" cy="3322040"/>
            <a:chOff x="261675" y="1904301"/>
            <a:chExt cx="3322040" cy="3322040"/>
          </a:xfrm>
        </p:grpSpPr>
        <p:sp>
          <p:nvSpPr>
            <p:cNvPr id="23" name="Oval 22">
              <a:extLst>
                <a:ext uri="{FF2B5EF4-FFF2-40B4-BE49-F238E27FC236}">
                  <a16:creationId xmlns:a16="http://schemas.microsoft.com/office/drawing/2014/main" xmlns="" id="{BDBFEF4F-2DB9-7447-B97C-2FF561B5BDB5}"/>
                </a:ext>
              </a:extLst>
            </p:cNvPr>
            <p:cNvSpPr/>
            <p:nvPr/>
          </p:nvSpPr>
          <p:spPr bwMode="gray">
            <a:xfrm>
              <a:off x="261675" y="1904301"/>
              <a:ext cx="3322040" cy="3322040"/>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5" name="Picture 24">
              <a:extLst>
                <a:ext uri="{FF2B5EF4-FFF2-40B4-BE49-F238E27FC236}">
                  <a16:creationId xmlns:a16="http://schemas.microsoft.com/office/drawing/2014/main" xmlns="" id="{9CE62E11-D484-2147-90FA-A56924F0AC3A}"/>
                </a:ext>
              </a:extLst>
            </p:cNvPr>
            <p:cNvPicPr>
              <a:picLocks noChangeAspect="1"/>
            </p:cNvPicPr>
            <p:nvPr/>
          </p:nvPicPr>
          <p:blipFill>
            <a:blip r:embed="rId3"/>
            <a:stretch>
              <a:fillRect/>
            </a:stretch>
          </p:blipFill>
          <p:spPr>
            <a:xfrm>
              <a:off x="635793" y="2278419"/>
              <a:ext cx="2573804" cy="2573804"/>
            </a:xfrm>
            <a:prstGeom prst="rect">
              <a:avLst/>
            </a:prstGeom>
          </p:spPr>
        </p:pic>
      </p:grpSp>
      <p:cxnSp>
        <p:nvCxnSpPr>
          <p:cNvPr id="28" name="Elbow Connector 27">
            <a:extLst>
              <a:ext uri="{FF2B5EF4-FFF2-40B4-BE49-F238E27FC236}">
                <a16:creationId xmlns:a16="http://schemas.microsoft.com/office/drawing/2014/main" xmlns="" id="{329146CD-C291-5F4F-B057-D9CDE8CAA6DA}"/>
              </a:ext>
            </a:extLst>
          </p:cNvPr>
          <p:cNvCxnSpPr>
            <a:cxnSpLocks/>
            <a:stCxn id="23" idx="0"/>
            <a:endCxn id="10" idx="1"/>
          </p:cNvCxnSpPr>
          <p:nvPr/>
        </p:nvCxnSpPr>
        <p:spPr>
          <a:xfrm rot="5400000" flipH="1" flipV="1">
            <a:off x="2596536" y="1066129"/>
            <a:ext cx="313338" cy="1661020"/>
          </a:xfrm>
          <a:prstGeom prst="bentConnector2">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xmlns="" id="{CF49AF60-69B0-CE41-8F53-D91678DC6A76}"/>
              </a:ext>
            </a:extLst>
          </p:cNvPr>
          <p:cNvCxnSpPr>
            <a:cxnSpLocks/>
            <a:stCxn id="23" idx="4"/>
            <a:endCxn id="16" idx="1"/>
          </p:cNvCxnSpPr>
          <p:nvPr/>
        </p:nvCxnSpPr>
        <p:spPr>
          <a:xfrm rot="16200000" flipH="1">
            <a:off x="2596536" y="4701507"/>
            <a:ext cx="313339" cy="1661020"/>
          </a:xfrm>
          <a:prstGeom prst="bentConnector2">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32B80D9-1228-434D-A114-AB674A7797F1}"/>
              </a:ext>
            </a:extLst>
          </p:cNvPr>
          <p:cNvCxnSpPr>
            <a:stCxn id="11" idx="1"/>
          </p:cNvCxnSpPr>
          <p:nvPr/>
        </p:nvCxnSpPr>
        <p:spPr>
          <a:xfrm flipH="1">
            <a:off x="2944536" y="2529713"/>
            <a:ext cx="957961" cy="3762"/>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AF79131-7CB0-5648-A2FE-EF9C4B2A5118}"/>
              </a:ext>
            </a:extLst>
          </p:cNvPr>
          <p:cNvCxnSpPr>
            <a:cxnSpLocks/>
            <a:stCxn id="12" idx="1"/>
          </p:cNvCxnSpPr>
          <p:nvPr/>
        </p:nvCxnSpPr>
        <p:spPr>
          <a:xfrm flipH="1">
            <a:off x="3355596" y="3319456"/>
            <a:ext cx="840515"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E052CBFF-D658-BA46-A5FE-BC78CEFF88DA}"/>
              </a:ext>
            </a:extLst>
          </p:cNvPr>
          <p:cNvCxnSpPr>
            <a:cxnSpLocks/>
            <a:stCxn id="14" idx="1"/>
          </p:cNvCxnSpPr>
          <p:nvPr/>
        </p:nvCxnSpPr>
        <p:spPr>
          <a:xfrm flipH="1">
            <a:off x="3373587" y="4109199"/>
            <a:ext cx="822524"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38E42F5-B36D-C040-99C8-B0AAEE74AF9E}"/>
              </a:ext>
            </a:extLst>
          </p:cNvPr>
          <p:cNvCxnSpPr>
            <a:cxnSpLocks/>
            <a:stCxn id="15" idx="1"/>
          </p:cNvCxnSpPr>
          <p:nvPr/>
        </p:nvCxnSpPr>
        <p:spPr>
          <a:xfrm flipH="1" flipV="1">
            <a:off x="3043588" y="4898941"/>
            <a:ext cx="858909" cy="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72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63E630-AECA-DF4F-8437-BBE0CF21A54A}"/>
              </a:ext>
            </a:extLst>
          </p:cNvPr>
          <p:cNvSpPr>
            <a:spLocks noGrp="1"/>
          </p:cNvSpPr>
          <p:nvPr>
            <p:ph type="title"/>
          </p:nvPr>
        </p:nvSpPr>
        <p:spPr>
          <a:xfrm>
            <a:off x="490636" y="533399"/>
            <a:ext cx="6956029" cy="369332"/>
          </a:xfrm>
        </p:spPr>
        <p:txBody>
          <a:bodyPr/>
          <a:lstStyle/>
          <a:p>
            <a:r>
              <a:rPr lang="en-US" dirty="0"/>
              <a:t>The challenges sales teams are facing </a:t>
            </a:r>
          </a:p>
        </p:txBody>
      </p:sp>
      <p:grpSp>
        <p:nvGrpSpPr>
          <p:cNvPr id="34" name="Group 33">
            <a:extLst>
              <a:ext uri="{FF2B5EF4-FFF2-40B4-BE49-F238E27FC236}">
                <a16:creationId xmlns:a16="http://schemas.microsoft.com/office/drawing/2014/main" xmlns="" id="{E48DF686-D176-124E-B908-ED9155365AFE}"/>
              </a:ext>
            </a:extLst>
          </p:cNvPr>
          <p:cNvGrpSpPr/>
          <p:nvPr/>
        </p:nvGrpSpPr>
        <p:grpSpPr>
          <a:xfrm>
            <a:off x="490636" y="2186597"/>
            <a:ext cx="1906825" cy="2850687"/>
            <a:chOff x="430577" y="2186597"/>
            <a:chExt cx="1906825" cy="2850687"/>
          </a:xfrm>
        </p:grpSpPr>
        <p:sp>
          <p:nvSpPr>
            <p:cNvPr id="5" name="Rectangle 4">
              <a:extLst>
                <a:ext uri="{FF2B5EF4-FFF2-40B4-BE49-F238E27FC236}">
                  <a16:creationId xmlns:a16="http://schemas.microsoft.com/office/drawing/2014/main" xmlns="" id="{B7E949CE-1F2E-B34B-971B-A086137782D1}"/>
                </a:ext>
              </a:extLst>
            </p:cNvPr>
            <p:cNvSpPr/>
            <p:nvPr/>
          </p:nvSpPr>
          <p:spPr>
            <a:xfrm>
              <a:off x="430577" y="4372487"/>
              <a:ext cx="1906825" cy="664797"/>
            </a:xfrm>
            <a:prstGeom prst="rect">
              <a:avLst/>
            </a:prstGeom>
          </p:spPr>
          <p:txBody>
            <a:bodyPr wrap="square" lIns="0" tIns="0" rIns="0" bIns="0">
              <a:spAutoFit/>
            </a:bodyPr>
            <a:lstStyle/>
            <a:p>
              <a:pPr algn="ctr">
                <a:lnSpc>
                  <a:spcPct val="90000"/>
                </a:lnSpc>
              </a:pPr>
              <a:r>
                <a:rPr lang="en-US" sz="1600" b="1" dirty="0">
                  <a:solidFill>
                    <a:schemeClr val="tx1">
                      <a:lumMod val="75000"/>
                    </a:schemeClr>
                  </a:solidFill>
                  <a:latin typeface="Arial" panose="020B0604020202020204" pitchFamily="34" charset="0"/>
                  <a:ea typeface="Avenir Book" charset="0"/>
                  <a:cs typeface="Arial" panose="020B0604020202020204" pitchFamily="34" charset="0"/>
                </a:rPr>
                <a:t>More channels </a:t>
              </a: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influencing buying decisions</a:t>
              </a:r>
            </a:p>
          </p:txBody>
        </p:sp>
        <p:grpSp>
          <p:nvGrpSpPr>
            <p:cNvPr id="29" name="Group 28">
              <a:extLst>
                <a:ext uri="{FF2B5EF4-FFF2-40B4-BE49-F238E27FC236}">
                  <a16:creationId xmlns:a16="http://schemas.microsoft.com/office/drawing/2014/main" xmlns="" id="{6CE94C29-9548-A340-B99D-3F79B82EE444}"/>
                </a:ext>
              </a:extLst>
            </p:cNvPr>
            <p:cNvGrpSpPr/>
            <p:nvPr/>
          </p:nvGrpSpPr>
          <p:grpSpPr>
            <a:xfrm>
              <a:off x="490636" y="2186597"/>
              <a:ext cx="1846766" cy="1846766"/>
              <a:chOff x="490636" y="1686265"/>
              <a:chExt cx="1846766" cy="1846766"/>
            </a:xfrm>
          </p:grpSpPr>
          <p:sp>
            <p:nvSpPr>
              <p:cNvPr id="3" name="Oval 2">
                <a:extLst>
                  <a:ext uri="{FF2B5EF4-FFF2-40B4-BE49-F238E27FC236}">
                    <a16:creationId xmlns:a16="http://schemas.microsoft.com/office/drawing/2014/main" xmlns="" id="{4920FE35-ADE4-F84E-9A0C-8D4E22D7F59D}"/>
                  </a:ext>
                </a:extLst>
              </p:cNvPr>
              <p:cNvSpPr/>
              <p:nvPr/>
            </p:nvSpPr>
            <p:spPr bwMode="gray">
              <a:xfrm>
                <a:off x="490636" y="1686265"/>
                <a:ext cx="1846766" cy="1846766"/>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0" name="Picture 19">
                <a:extLst>
                  <a:ext uri="{FF2B5EF4-FFF2-40B4-BE49-F238E27FC236}">
                    <a16:creationId xmlns:a16="http://schemas.microsoft.com/office/drawing/2014/main" xmlns="" id="{5ED920DA-BE15-1F41-8D26-0E39089CCB8D}"/>
                  </a:ext>
                </a:extLst>
              </p:cNvPr>
              <p:cNvPicPr>
                <a:picLocks noChangeAspect="1"/>
              </p:cNvPicPr>
              <p:nvPr/>
            </p:nvPicPr>
            <p:blipFill>
              <a:blip r:embed="rId3"/>
              <a:stretch>
                <a:fillRect/>
              </a:stretch>
            </p:blipFill>
            <p:spPr>
              <a:xfrm>
                <a:off x="676142" y="1871771"/>
                <a:ext cx="1475754" cy="1475754"/>
              </a:xfrm>
              <a:prstGeom prst="rect">
                <a:avLst/>
              </a:prstGeom>
            </p:spPr>
          </p:pic>
        </p:grpSp>
      </p:grpSp>
      <p:grpSp>
        <p:nvGrpSpPr>
          <p:cNvPr id="38" name="Group 37">
            <a:extLst>
              <a:ext uri="{FF2B5EF4-FFF2-40B4-BE49-F238E27FC236}">
                <a16:creationId xmlns:a16="http://schemas.microsoft.com/office/drawing/2014/main" xmlns="" id="{028DB863-9D47-1E45-8E00-4D0883BBE010}"/>
              </a:ext>
            </a:extLst>
          </p:cNvPr>
          <p:cNvGrpSpPr/>
          <p:nvPr/>
        </p:nvGrpSpPr>
        <p:grpSpPr>
          <a:xfrm>
            <a:off x="9800605" y="2186597"/>
            <a:ext cx="2085772" cy="3072287"/>
            <a:chOff x="9740546" y="2186597"/>
            <a:chExt cx="2085772" cy="3072287"/>
          </a:xfrm>
        </p:grpSpPr>
        <p:sp>
          <p:nvSpPr>
            <p:cNvPr id="11" name="Rectangle 10">
              <a:extLst>
                <a:ext uri="{FF2B5EF4-FFF2-40B4-BE49-F238E27FC236}">
                  <a16:creationId xmlns:a16="http://schemas.microsoft.com/office/drawing/2014/main" xmlns="" id="{4394C858-4A02-6D48-9845-9A00BF7C0E70}"/>
                </a:ext>
              </a:extLst>
            </p:cNvPr>
            <p:cNvSpPr/>
            <p:nvPr/>
          </p:nvSpPr>
          <p:spPr>
            <a:xfrm>
              <a:off x="9740546" y="4372487"/>
              <a:ext cx="2085772" cy="886397"/>
            </a:xfrm>
            <a:prstGeom prst="rect">
              <a:avLst/>
            </a:prstGeom>
          </p:spPr>
          <p:txBody>
            <a:bodyPr wrap="square" lIns="0" tIns="0" rIns="0" bIns="0">
              <a:spAutoFit/>
            </a:bodyPr>
            <a:lstStyle/>
            <a:p>
              <a:pPr algn="ctr">
                <a:lnSpc>
                  <a:spcPct val="90000"/>
                </a:lnSpc>
              </a:pPr>
              <a:r>
                <a:rPr lang="en-US" sz="1600" b="1" dirty="0">
                  <a:solidFill>
                    <a:schemeClr val="tx1">
                      <a:lumMod val="75000"/>
                    </a:schemeClr>
                  </a:solidFill>
                  <a:latin typeface="Arial" panose="020B0604020202020204" pitchFamily="34" charset="0"/>
                  <a:ea typeface="Avenir Book" charset="0"/>
                  <a:cs typeface="Arial" panose="020B0604020202020204" pitchFamily="34" charset="0"/>
                </a:rPr>
                <a:t>Commoditisation</a:t>
              </a: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 </a:t>
              </a:r>
              <a:r>
                <a:rPr lang="en-US" sz="1600" b="1" dirty="0">
                  <a:solidFill>
                    <a:schemeClr val="tx1">
                      <a:lumMod val="75000"/>
                    </a:schemeClr>
                  </a:solidFill>
                  <a:latin typeface="Arial" panose="020B0604020202020204" pitchFamily="34" charset="0"/>
                  <a:ea typeface="Avenir Book" charset="0"/>
                  <a:cs typeface="Arial" panose="020B0604020202020204" pitchFamily="34" charset="0"/>
                </a:rPr>
                <a:t>in industries </a:t>
              </a: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such as Cloud making it harder to differentiate</a:t>
              </a:r>
            </a:p>
          </p:txBody>
        </p:sp>
        <p:grpSp>
          <p:nvGrpSpPr>
            <p:cNvPr id="33" name="Group 32">
              <a:extLst>
                <a:ext uri="{FF2B5EF4-FFF2-40B4-BE49-F238E27FC236}">
                  <a16:creationId xmlns:a16="http://schemas.microsoft.com/office/drawing/2014/main" xmlns="" id="{B9A092A6-E171-1C47-A67A-912F5FA8D654}"/>
                </a:ext>
              </a:extLst>
            </p:cNvPr>
            <p:cNvGrpSpPr/>
            <p:nvPr/>
          </p:nvGrpSpPr>
          <p:grpSpPr>
            <a:xfrm>
              <a:off x="9851423" y="2186597"/>
              <a:ext cx="1846766" cy="1846766"/>
              <a:chOff x="9851423" y="1686265"/>
              <a:chExt cx="1846766" cy="1846766"/>
            </a:xfrm>
          </p:grpSpPr>
          <p:sp>
            <p:nvSpPr>
              <p:cNvPr id="19" name="Oval 18">
                <a:extLst>
                  <a:ext uri="{FF2B5EF4-FFF2-40B4-BE49-F238E27FC236}">
                    <a16:creationId xmlns:a16="http://schemas.microsoft.com/office/drawing/2014/main" xmlns="" id="{A2510070-5839-5249-A96A-6E211319AEE5}"/>
                  </a:ext>
                </a:extLst>
              </p:cNvPr>
              <p:cNvSpPr/>
              <p:nvPr/>
            </p:nvSpPr>
            <p:spPr bwMode="gray">
              <a:xfrm>
                <a:off x="9851423" y="1686265"/>
                <a:ext cx="1846766" cy="1846766"/>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2" name="Picture 21">
                <a:extLst>
                  <a:ext uri="{FF2B5EF4-FFF2-40B4-BE49-F238E27FC236}">
                    <a16:creationId xmlns:a16="http://schemas.microsoft.com/office/drawing/2014/main" xmlns="" id="{4908BC4F-0119-0B4D-A25B-BB6853965466}"/>
                  </a:ext>
                </a:extLst>
              </p:cNvPr>
              <p:cNvPicPr>
                <a:picLocks noChangeAspect="1"/>
              </p:cNvPicPr>
              <p:nvPr/>
            </p:nvPicPr>
            <p:blipFill>
              <a:blip r:embed="rId4"/>
              <a:stretch>
                <a:fillRect/>
              </a:stretch>
            </p:blipFill>
            <p:spPr>
              <a:xfrm>
                <a:off x="10036929" y="1871771"/>
                <a:ext cx="1475754" cy="1475754"/>
              </a:xfrm>
              <a:prstGeom prst="rect">
                <a:avLst/>
              </a:prstGeom>
            </p:spPr>
          </p:pic>
        </p:grpSp>
      </p:grpSp>
      <p:grpSp>
        <p:nvGrpSpPr>
          <p:cNvPr id="35" name="Group 34">
            <a:extLst>
              <a:ext uri="{FF2B5EF4-FFF2-40B4-BE49-F238E27FC236}">
                <a16:creationId xmlns:a16="http://schemas.microsoft.com/office/drawing/2014/main" xmlns="" id="{EBBDB9D3-488C-E54F-B7D0-F5662EC5ABDC}"/>
              </a:ext>
            </a:extLst>
          </p:cNvPr>
          <p:cNvGrpSpPr/>
          <p:nvPr/>
        </p:nvGrpSpPr>
        <p:grpSpPr>
          <a:xfrm>
            <a:off x="2645515" y="2186597"/>
            <a:ext cx="2139160" cy="3072287"/>
            <a:chOff x="2736392" y="2186597"/>
            <a:chExt cx="2139160" cy="3072287"/>
          </a:xfrm>
        </p:grpSpPr>
        <p:sp>
          <p:nvSpPr>
            <p:cNvPr id="7" name="Rectangle 6">
              <a:extLst>
                <a:ext uri="{FF2B5EF4-FFF2-40B4-BE49-F238E27FC236}">
                  <a16:creationId xmlns:a16="http://schemas.microsoft.com/office/drawing/2014/main" xmlns="" id="{841E61DD-CA6E-5048-A93B-6DAF2CFD1E51}"/>
                </a:ext>
              </a:extLst>
            </p:cNvPr>
            <p:cNvSpPr/>
            <p:nvPr/>
          </p:nvSpPr>
          <p:spPr>
            <a:xfrm>
              <a:off x="2736392" y="4372487"/>
              <a:ext cx="2139160" cy="886397"/>
            </a:xfrm>
            <a:prstGeom prst="rect">
              <a:avLst/>
            </a:prstGeom>
          </p:spPr>
          <p:txBody>
            <a:bodyPr wrap="square" lIns="0" tIns="0" rIns="0" bIns="0">
              <a:spAutoFit/>
            </a:bodyPr>
            <a:lstStyle/>
            <a:p>
              <a:pPr algn="ctr">
                <a:lnSpc>
                  <a:spcPct val="90000"/>
                </a:lnSpc>
              </a:pPr>
              <a:r>
                <a:rPr lang="en-US" sz="1600" b="1" dirty="0">
                  <a:solidFill>
                    <a:schemeClr val="tx1">
                      <a:lumMod val="75000"/>
                    </a:schemeClr>
                  </a:solidFill>
                  <a:latin typeface="Arial" panose="020B0604020202020204" pitchFamily="34" charset="0"/>
                  <a:ea typeface="Avenir Book" charset="0"/>
                  <a:cs typeface="Arial" panose="020B0604020202020204" pitchFamily="34" charset="0"/>
                </a:rPr>
                <a:t>Decision-making teams are growing</a:t>
              </a:r>
            </a:p>
            <a:p>
              <a:pPr algn="ctr">
                <a:lnSpc>
                  <a:spcPct val="90000"/>
                </a:lnSpc>
              </a:pP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 becoming more complex</a:t>
              </a:r>
            </a:p>
          </p:txBody>
        </p:sp>
        <p:grpSp>
          <p:nvGrpSpPr>
            <p:cNvPr id="30" name="Group 29">
              <a:extLst>
                <a:ext uri="{FF2B5EF4-FFF2-40B4-BE49-F238E27FC236}">
                  <a16:creationId xmlns:a16="http://schemas.microsoft.com/office/drawing/2014/main" xmlns="" id="{8815266C-BE13-F841-9E34-9D7142FF9941}"/>
                </a:ext>
              </a:extLst>
            </p:cNvPr>
            <p:cNvGrpSpPr/>
            <p:nvPr/>
          </p:nvGrpSpPr>
          <p:grpSpPr>
            <a:xfrm>
              <a:off x="2912998" y="2186597"/>
              <a:ext cx="1846766" cy="1846766"/>
              <a:chOff x="2912998" y="1686265"/>
              <a:chExt cx="1846766" cy="1846766"/>
            </a:xfrm>
          </p:grpSpPr>
          <p:sp>
            <p:nvSpPr>
              <p:cNvPr id="16" name="Oval 15">
                <a:extLst>
                  <a:ext uri="{FF2B5EF4-FFF2-40B4-BE49-F238E27FC236}">
                    <a16:creationId xmlns:a16="http://schemas.microsoft.com/office/drawing/2014/main" xmlns="" id="{780BBF86-AED6-6440-909D-06ED2302DD09}"/>
                  </a:ext>
                </a:extLst>
              </p:cNvPr>
              <p:cNvSpPr/>
              <p:nvPr/>
            </p:nvSpPr>
            <p:spPr bwMode="gray">
              <a:xfrm>
                <a:off x="2912998" y="1686265"/>
                <a:ext cx="1846766" cy="1846766"/>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4" name="Picture 23">
                <a:extLst>
                  <a:ext uri="{FF2B5EF4-FFF2-40B4-BE49-F238E27FC236}">
                    <a16:creationId xmlns:a16="http://schemas.microsoft.com/office/drawing/2014/main" xmlns="" id="{AF914E39-ED02-5A4C-916F-867F029799BD}"/>
                  </a:ext>
                </a:extLst>
              </p:cNvPr>
              <p:cNvPicPr>
                <a:picLocks noChangeAspect="1"/>
              </p:cNvPicPr>
              <p:nvPr/>
            </p:nvPicPr>
            <p:blipFill>
              <a:blip r:embed="rId5"/>
              <a:stretch>
                <a:fillRect/>
              </a:stretch>
            </p:blipFill>
            <p:spPr>
              <a:xfrm>
                <a:off x="3098504" y="1871771"/>
                <a:ext cx="1475754" cy="1475754"/>
              </a:xfrm>
              <a:prstGeom prst="rect">
                <a:avLst/>
              </a:prstGeom>
            </p:spPr>
          </p:pic>
        </p:grpSp>
      </p:grpSp>
      <p:grpSp>
        <p:nvGrpSpPr>
          <p:cNvPr id="36" name="Group 35">
            <a:extLst>
              <a:ext uri="{FF2B5EF4-FFF2-40B4-BE49-F238E27FC236}">
                <a16:creationId xmlns:a16="http://schemas.microsoft.com/office/drawing/2014/main" xmlns="" id="{BFD8EDF9-EEE6-4141-8300-786079721495}"/>
              </a:ext>
            </a:extLst>
          </p:cNvPr>
          <p:cNvGrpSpPr/>
          <p:nvPr/>
        </p:nvGrpSpPr>
        <p:grpSpPr>
          <a:xfrm>
            <a:off x="4929217" y="2186597"/>
            <a:ext cx="2145832" cy="2850687"/>
            <a:chOff x="4991468" y="2186597"/>
            <a:chExt cx="2145832" cy="2850687"/>
          </a:xfrm>
        </p:grpSpPr>
        <p:sp>
          <p:nvSpPr>
            <p:cNvPr id="6" name="Rectangle 5">
              <a:extLst>
                <a:ext uri="{FF2B5EF4-FFF2-40B4-BE49-F238E27FC236}">
                  <a16:creationId xmlns:a16="http://schemas.microsoft.com/office/drawing/2014/main" xmlns="" id="{25910FC5-C47B-1643-BEAD-BBA6F4BD472A}"/>
                </a:ext>
              </a:extLst>
            </p:cNvPr>
            <p:cNvSpPr/>
            <p:nvPr/>
          </p:nvSpPr>
          <p:spPr>
            <a:xfrm>
              <a:off x="4991468" y="4372487"/>
              <a:ext cx="2145832" cy="664797"/>
            </a:xfrm>
            <a:prstGeom prst="rect">
              <a:avLst/>
            </a:prstGeom>
          </p:spPr>
          <p:txBody>
            <a:bodyPr wrap="square" lIns="0" tIns="0" rIns="0" bIns="0">
              <a:spAutoFit/>
            </a:bodyPr>
            <a:lstStyle/>
            <a:p>
              <a:pPr algn="ctr">
                <a:lnSpc>
                  <a:spcPct val="90000"/>
                </a:lnSpc>
              </a:pPr>
              <a:r>
                <a:rPr lang="en-US" sz="1600" b="1" dirty="0">
                  <a:solidFill>
                    <a:schemeClr val="tx1">
                      <a:lumMod val="75000"/>
                    </a:schemeClr>
                  </a:solidFill>
                  <a:latin typeface="Arial" panose="020B0604020202020204" pitchFamily="34" charset="0"/>
                  <a:ea typeface="Avenir Book" charset="0"/>
                  <a:cs typeface="Arial" panose="020B0604020202020204" pitchFamily="34" charset="0"/>
                </a:rPr>
                <a:t>New digital entrants </a:t>
              </a: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
              </a:r>
              <a:br>
                <a:rPr lang="en-US" sz="1600" dirty="0">
                  <a:solidFill>
                    <a:schemeClr val="tx1">
                      <a:lumMod val="75000"/>
                    </a:schemeClr>
                  </a:solidFill>
                  <a:latin typeface="Arial" panose="020B0604020202020204" pitchFamily="34" charset="0"/>
                  <a:ea typeface="Avenir Book" charset="0"/>
                  <a:cs typeface="Arial" panose="020B0604020202020204" pitchFamily="34" charset="0"/>
                </a:rPr>
              </a:b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arriving with agility </a:t>
              </a:r>
              <a:br>
                <a:rPr lang="en-US" sz="1600" dirty="0">
                  <a:solidFill>
                    <a:schemeClr val="tx1">
                      <a:lumMod val="75000"/>
                    </a:schemeClr>
                  </a:solidFill>
                  <a:latin typeface="Arial" panose="020B0604020202020204" pitchFamily="34" charset="0"/>
                  <a:ea typeface="Avenir Book" charset="0"/>
                  <a:cs typeface="Arial" panose="020B0604020202020204" pitchFamily="34" charset="0"/>
                </a:rPr>
              </a:b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and speed</a:t>
              </a:r>
            </a:p>
          </p:txBody>
        </p:sp>
        <p:grpSp>
          <p:nvGrpSpPr>
            <p:cNvPr id="31" name="Group 30">
              <a:extLst>
                <a:ext uri="{FF2B5EF4-FFF2-40B4-BE49-F238E27FC236}">
                  <a16:creationId xmlns:a16="http://schemas.microsoft.com/office/drawing/2014/main" xmlns="" id="{6808A950-9C27-2C4D-9D65-5E9AE04D2D9C}"/>
                </a:ext>
              </a:extLst>
            </p:cNvPr>
            <p:cNvGrpSpPr/>
            <p:nvPr/>
          </p:nvGrpSpPr>
          <p:grpSpPr>
            <a:xfrm>
              <a:off x="5171030" y="2186597"/>
              <a:ext cx="1846766" cy="1846766"/>
              <a:chOff x="5171030" y="1686265"/>
              <a:chExt cx="1846766" cy="1846766"/>
            </a:xfrm>
          </p:grpSpPr>
          <p:sp>
            <p:nvSpPr>
              <p:cNvPr id="17" name="Oval 16">
                <a:extLst>
                  <a:ext uri="{FF2B5EF4-FFF2-40B4-BE49-F238E27FC236}">
                    <a16:creationId xmlns:a16="http://schemas.microsoft.com/office/drawing/2014/main" xmlns="" id="{4E80658C-1EF9-B342-ACF4-5C77EFE1841B}"/>
                  </a:ext>
                </a:extLst>
              </p:cNvPr>
              <p:cNvSpPr/>
              <p:nvPr/>
            </p:nvSpPr>
            <p:spPr bwMode="gray">
              <a:xfrm>
                <a:off x="5171030" y="1686265"/>
                <a:ext cx="1846766" cy="1846766"/>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6" name="Picture 25">
                <a:extLst>
                  <a:ext uri="{FF2B5EF4-FFF2-40B4-BE49-F238E27FC236}">
                    <a16:creationId xmlns:a16="http://schemas.microsoft.com/office/drawing/2014/main" xmlns="" id="{F8C8FC88-BF1B-FB4C-94AC-B7152B41E0F9}"/>
                  </a:ext>
                </a:extLst>
              </p:cNvPr>
              <p:cNvPicPr>
                <a:picLocks noChangeAspect="1"/>
              </p:cNvPicPr>
              <p:nvPr/>
            </p:nvPicPr>
            <p:blipFill>
              <a:blip r:embed="rId6"/>
              <a:stretch>
                <a:fillRect/>
              </a:stretch>
            </p:blipFill>
            <p:spPr>
              <a:xfrm>
                <a:off x="5380339" y="1895574"/>
                <a:ext cx="1428149" cy="1428149"/>
              </a:xfrm>
              <a:prstGeom prst="rect">
                <a:avLst/>
              </a:prstGeom>
            </p:spPr>
          </p:pic>
        </p:grpSp>
      </p:grpSp>
      <p:grpSp>
        <p:nvGrpSpPr>
          <p:cNvPr id="37" name="Group 36">
            <a:extLst>
              <a:ext uri="{FF2B5EF4-FFF2-40B4-BE49-F238E27FC236}">
                <a16:creationId xmlns:a16="http://schemas.microsoft.com/office/drawing/2014/main" xmlns="" id="{2B0B5C6E-2751-8643-BECE-B148D9D9CE5A}"/>
              </a:ext>
            </a:extLst>
          </p:cNvPr>
          <p:cNvGrpSpPr/>
          <p:nvPr/>
        </p:nvGrpSpPr>
        <p:grpSpPr>
          <a:xfrm>
            <a:off x="7271347" y="2186597"/>
            <a:ext cx="2324335" cy="2850687"/>
            <a:chOff x="7272442" y="2186597"/>
            <a:chExt cx="2324335" cy="2850687"/>
          </a:xfrm>
        </p:grpSpPr>
        <p:sp>
          <p:nvSpPr>
            <p:cNvPr id="8" name="Rectangle 7">
              <a:extLst>
                <a:ext uri="{FF2B5EF4-FFF2-40B4-BE49-F238E27FC236}">
                  <a16:creationId xmlns:a16="http://schemas.microsoft.com/office/drawing/2014/main" xmlns="" id="{FA857F95-2BB5-0843-B166-E541445F525C}"/>
                </a:ext>
              </a:extLst>
            </p:cNvPr>
            <p:cNvSpPr/>
            <p:nvPr/>
          </p:nvSpPr>
          <p:spPr>
            <a:xfrm>
              <a:off x="7272442" y="4372487"/>
              <a:ext cx="2324335" cy="664797"/>
            </a:xfrm>
            <a:prstGeom prst="rect">
              <a:avLst/>
            </a:prstGeom>
          </p:spPr>
          <p:txBody>
            <a:bodyPr wrap="square" lIns="0" tIns="0" rIns="0" bIns="0">
              <a:spAutoFit/>
            </a:bodyPr>
            <a:lstStyle/>
            <a:p>
              <a:pPr algn="ctr">
                <a:lnSpc>
                  <a:spcPct val="90000"/>
                </a:lnSpc>
              </a:pPr>
              <a:r>
                <a:rPr lang="en-US" sz="1600" b="1" dirty="0">
                  <a:solidFill>
                    <a:schemeClr val="tx1">
                      <a:lumMod val="75000"/>
                    </a:schemeClr>
                  </a:solidFill>
                  <a:latin typeface="Arial" panose="020B0604020202020204" pitchFamily="34" charset="0"/>
                  <a:ea typeface="Avenir Book" charset="0"/>
                  <a:cs typeface="Arial" panose="020B0604020202020204" pitchFamily="34" charset="0"/>
                </a:rPr>
                <a:t>New roles emerging</a:t>
              </a: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 </a:t>
              </a:r>
            </a:p>
            <a:p>
              <a:pPr algn="ctr">
                <a:lnSpc>
                  <a:spcPct val="90000"/>
                </a:lnSpc>
              </a:pPr>
              <a:r>
                <a:rPr lang="en-US" sz="1600" dirty="0">
                  <a:solidFill>
                    <a:schemeClr val="tx1">
                      <a:lumMod val="75000"/>
                    </a:schemeClr>
                  </a:solidFill>
                  <a:latin typeface="Arial" panose="020B0604020202020204" pitchFamily="34" charset="0"/>
                  <a:ea typeface="Avenir Book" charset="0"/>
                  <a:cs typeface="Arial" panose="020B0604020202020204" pitchFamily="34" charset="0"/>
                </a:rPr>
                <a:t>and increasingly influential</a:t>
              </a:r>
            </a:p>
          </p:txBody>
        </p:sp>
        <p:grpSp>
          <p:nvGrpSpPr>
            <p:cNvPr id="32" name="Group 31">
              <a:extLst>
                <a:ext uri="{FF2B5EF4-FFF2-40B4-BE49-F238E27FC236}">
                  <a16:creationId xmlns:a16="http://schemas.microsoft.com/office/drawing/2014/main" xmlns="" id="{DA8F6BDE-F559-D849-8065-8093C38602CC}"/>
                </a:ext>
              </a:extLst>
            </p:cNvPr>
            <p:cNvGrpSpPr/>
            <p:nvPr/>
          </p:nvGrpSpPr>
          <p:grpSpPr>
            <a:xfrm>
              <a:off x="7511227" y="2186597"/>
              <a:ext cx="1846766" cy="1846766"/>
              <a:chOff x="7511227" y="1686265"/>
              <a:chExt cx="1846766" cy="1846766"/>
            </a:xfrm>
          </p:grpSpPr>
          <p:sp>
            <p:nvSpPr>
              <p:cNvPr id="18" name="Oval 17">
                <a:extLst>
                  <a:ext uri="{FF2B5EF4-FFF2-40B4-BE49-F238E27FC236}">
                    <a16:creationId xmlns:a16="http://schemas.microsoft.com/office/drawing/2014/main" xmlns="" id="{17C8523C-D4D4-324D-A06C-369167E433E4}"/>
                  </a:ext>
                </a:extLst>
              </p:cNvPr>
              <p:cNvSpPr/>
              <p:nvPr/>
            </p:nvSpPr>
            <p:spPr bwMode="gray">
              <a:xfrm>
                <a:off x="7511227" y="1686265"/>
                <a:ext cx="1846766" cy="1846766"/>
              </a:xfrm>
              <a:prstGeom prst="ellipse">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8" name="Picture 27">
                <a:extLst>
                  <a:ext uri="{FF2B5EF4-FFF2-40B4-BE49-F238E27FC236}">
                    <a16:creationId xmlns:a16="http://schemas.microsoft.com/office/drawing/2014/main" xmlns="" id="{9C2A14AA-7388-6C48-B4C9-AA97A69CA3CA}"/>
                  </a:ext>
                </a:extLst>
              </p:cNvPr>
              <p:cNvPicPr>
                <a:picLocks noChangeAspect="1"/>
              </p:cNvPicPr>
              <p:nvPr/>
            </p:nvPicPr>
            <p:blipFill>
              <a:blip r:embed="rId7"/>
              <a:stretch>
                <a:fillRect/>
              </a:stretch>
            </p:blipFill>
            <p:spPr>
              <a:xfrm>
                <a:off x="7720536" y="1895574"/>
                <a:ext cx="1428149" cy="1428149"/>
              </a:xfrm>
              <a:prstGeom prst="rect">
                <a:avLst/>
              </a:prstGeom>
            </p:spPr>
          </p:pic>
        </p:grpSp>
      </p:grpSp>
    </p:spTree>
    <p:extLst>
      <p:ext uri="{BB962C8B-B14F-4D97-AF65-F5344CB8AC3E}">
        <p14:creationId xmlns:p14="http://schemas.microsoft.com/office/powerpoint/2010/main" val="415858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800"/>
                            </p:stCondLst>
                            <p:childTnLst>
                              <p:par>
                                <p:cTn id="9" presetID="10" presetClass="entr" presetSubtype="0" fill="hold" nodeType="afterEffect">
                                  <p:stCondLst>
                                    <p:cond delay="3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600"/>
                            </p:stCondLst>
                            <p:childTnLst>
                              <p:par>
                                <p:cTn id="13" presetID="10" presetClass="entr" presetSubtype="0" fill="hold" nodeType="afterEffect">
                                  <p:stCondLst>
                                    <p:cond delay="3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2400"/>
                            </p:stCondLst>
                            <p:childTnLst>
                              <p:par>
                                <p:cTn id="17" presetID="10" presetClass="entr" presetSubtype="0" fill="hold" nodeType="afterEffect">
                                  <p:stCondLst>
                                    <p:cond delay="3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3200"/>
                            </p:stCondLst>
                            <p:childTnLst>
                              <p:par>
                                <p:cTn id="21" presetID="10" presetClass="entr" presetSubtype="0" fill="hold" nodeType="afterEffect">
                                  <p:stCondLst>
                                    <p:cond delay="3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23BEE4E-3B59-CF40-A0AB-131CD11410B1}"/>
              </a:ext>
            </a:extLst>
          </p:cNvPr>
          <p:cNvGraphicFramePr>
            <a:graphicFrameLocks noGrp="1"/>
          </p:cNvGraphicFramePr>
          <p:nvPr>
            <p:extLst>
              <p:ext uri="{D42A27DB-BD31-4B8C-83A1-F6EECF244321}">
                <p14:modId xmlns:p14="http://schemas.microsoft.com/office/powerpoint/2010/main" val="1706367678"/>
              </p:ext>
            </p:extLst>
          </p:nvPr>
        </p:nvGraphicFramePr>
        <p:xfrm>
          <a:off x="914761" y="1351788"/>
          <a:ext cx="10359303" cy="4154424"/>
        </p:xfrm>
        <a:graphic>
          <a:graphicData uri="http://schemas.openxmlformats.org/drawingml/2006/table">
            <a:tbl>
              <a:tblPr firstRow="1" bandRow="1">
                <a:tableStyleId>{2D5ABB26-0587-4C30-8999-92F81FD0307C}</a:tableStyleId>
              </a:tblPr>
              <a:tblGrid>
                <a:gridCol w="4494001">
                  <a:extLst>
                    <a:ext uri="{9D8B030D-6E8A-4147-A177-3AD203B41FA5}">
                      <a16:colId xmlns:a16="http://schemas.microsoft.com/office/drawing/2014/main" xmlns="" val="4253330861"/>
                    </a:ext>
                  </a:extLst>
                </a:gridCol>
                <a:gridCol w="1112808">
                  <a:extLst>
                    <a:ext uri="{9D8B030D-6E8A-4147-A177-3AD203B41FA5}">
                      <a16:colId xmlns:a16="http://schemas.microsoft.com/office/drawing/2014/main" xmlns="" val="3331559218"/>
                    </a:ext>
                  </a:extLst>
                </a:gridCol>
                <a:gridCol w="4752494">
                  <a:extLst>
                    <a:ext uri="{9D8B030D-6E8A-4147-A177-3AD203B41FA5}">
                      <a16:colId xmlns:a16="http://schemas.microsoft.com/office/drawing/2014/main" xmlns="" val="4176575756"/>
                    </a:ext>
                  </a:extLst>
                </a:gridCol>
              </a:tblGrid>
              <a:tr h="0">
                <a:tc>
                  <a:txBody>
                    <a:bodyPr/>
                    <a:lstStyle/>
                    <a:p>
                      <a:pPr algn="ctr">
                        <a:lnSpc>
                          <a:spcPct val="90000"/>
                        </a:lnSpc>
                        <a:spcBef>
                          <a:spcPts val="600"/>
                        </a:spcBef>
                      </a:pPr>
                      <a:r>
                        <a:rPr lang="en-US" sz="1800" dirty="0"/>
                        <a:t>WHERE WE’VE BEEN</a:t>
                      </a:r>
                    </a:p>
                  </a:txBody>
                  <a:tcPr marT="228600" marB="228600">
                    <a:lnL>
                      <a:noFill/>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600"/>
                        </a:spcBef>
                      </a:pPr>
                      <a:endParaRPr lang="en-US" sz="1800" dirty="0"/>
                    </a:p>
                  </a:txBody>
                  <a:tcPr marT="228600" marB="228600">
                    <a:lnL w="9525" cap="flat" cmpd="sng" algn="ctr">
                      <a:noFill/>
                      <a:prstDash val="solid"/>
                      <a:round/>
                      <a:headEnd type="none" w="med" len="med"/>
                      <a:tailEnd type="none" w="med" len="med"/>
                    </a:lnL>
                    <a:lnR w="9525" cap="flat" cmpd="sng" algn="ctr">
                      <a:noFill/>
                      <a:prstDash val="solid"/>
                      <a:round/>
                      <a:headEnd type="none" w="med" len="med"/>
                      <a:tailEnd type="none" w="med" len="med"/>
                    </a:lnR>
                    <a:lnB w="9525" cap="flat" cmpd="sng" algn="ctr">
                      <a:solidFill>
                        <a:schemeClr val="bg2"/>
                      </a:solidFill>
                      <a:prstDash val="solid"/>
                      <a:round/>
                      <a:headEnd type="none" w="med" len="med"/>
                      <a:tailEnd type="none" w="med" len="med"/>
                    </a:lnB>
                  </a:tcPr>
                </a:tc>
                <a:tc>
                  <a:txBody>
                    <a:bodyPr/>
                    <a:lstStyle/>
                    <a:p>
                      <a:pPr algn="ctr">
                        <a:lnSpc>
                          <a:spcPct val="90000"/>
                        </a:lnSpc>
                        <a:spcBef>
                          <a:spcPts val="600"/>
                        </a:spcBef>
                      </a:pPr>
                      <a:r>
                        <a:rPr lang="en-US" sz="1800" dirty="0"/>
                        <a:t>WHERE WE ARE GOING</a:t>
                      </a:r>
                    </a:p>
                  </a:txBody>
                  <a:tcPr marT="228600" marB="228600">
                    <a:lnL w="9525" cap="flat" cmpd="sng" algn="ctr">
                      <a:noFill/>
                      <a:prstDash val="solid"/>
                      <a:round/>
                      <a:headEnd type="none" w="med" len="med"/>
                      <a:tailEnd type="none" w="med" len="med"/>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014177189"/>
                  </a:ext>
                </a:extLst>
              </a:tr>
              <a:tr h="370840">
                <a:tc>
                  <a:txBody>
                    <a:bodyPr/>
                    <a:lstStyle/>
                    <a:p>
                      <a:pPr algn="ctr">
                        <a:lnSpc>
                          <a:spcPct val="90000"/>
                        </a:lnSpc>
                        <a:spcBef>
                          <a:spcPts val="600"/>
                        </a:spcBef>
                      </a:pPr>
                      <a:r>
                        <a:rPr lang="en-US" sz="2000" b="1" dirty="0">
                          <a:solidFill>
                            <a:schemeClr val="bg1"/>
                          </a:solidFill>
                        </a:rPr>
                        <a:t>Marketing to Accounts</a:t>
                      </a:r>
                    </a:p>
                  </a:txBody>
                  <a:tcPr marT="137160" marB="137160">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2"/>
                    </a:solidFill>
                  </a:tcPr>
                </a:tc>
                <a:tc>
                  <a:txBody>
                    <a:bodyPr/>
                    <a:lstStyle/>
                    <a:p>
                      <a:pPr algn="ctr">
                        <a:lnSpc>
                          <a:spcPct val="90000"/>
                        </a:lnSpc>
                        <a:spcBef>
                          <a:spcPts val="600"/>
                        </a:spcBef>
                      </a:pPr>
                      <a:endParaRPr lang="en-US" sz="1800" dirty="0"/>
                    </a:p>
                  </a:txBody>
                  <a:tcPr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gradFill>
                      <a:gsLst>
                        <a:gs pos="0">
                          <a:schemeClr val="accent1">
                            <a:alpha val="34000"/>
                          </a:schemeClr>
                        </a:gs>
                        <a:gs pos="100000">
                          <a:schemeClr val="accent1"/>
                        </a:gs>
                      </a:gsLst>
                      <a:lin ang="0" scaled="0"/>
                    </a:gradFill>
                  </a:tcPr>
                </a:tc>
                <a:tc>
                  <a:txBody>
                    <a:bodyPr/>
                    <a:lstStyle/>
                    <a:p>
                      <a:pPr algn="ctr">
                        <a:lnSpc>
                          <a:spcPct val="90000"/>
                        </a:lnSpc>
                        <a:spcBef>
                          <a:spcPts val="600"/>
                        </a:spcBef>
                      </a:pPr>
                      <a:r>
                        <a:rPr lang="en-US" sz="2000" b="1" dirty="0">
                          <a:solidFill>
                            <a:schemeClr val="bg1"/>
                          </a:solidFill>
                        </a:rPr>
                        <a:t>ABM for Top Accounts</a:t>
                      </a:r>
                    </a:p>
                  </a:txBody>
                  <a:tcPr marT="137160" marB="137160">
                    <a:lnL w="9525" cap="flat" cmpd="sng" algn="ctr">
                      <a:solidFill>
                        <a:schemeClr val="bg2"/>
                      </a:solidFill>
                      <a:prstDash val="solid"/>
                      <a:round/>
                      <a:headEnd type="none" w="med" len="med"/>
                      <a:tailEnd type="none" w="med" len="med"/>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xmlns="" val="2447933212"/>
                  </a:ext>
                </a:extLst>
              </a:tr>
              <a:tr h="370840">
                <a:tc>
                  <a:txBody>
                    <a:bodyPr/>
                    <a:lstStyle/>
                    <a:p>
                      <a:pPr marL="201168" indent="-201168">
                        <a:lnSpc>
                          <a:spcPct val="100000"/>
                        </a:lnSpc>
                        <a:spcBef>
                          <a:spcPts val="1200"/>
                        </a:spcBef>
                        <a:buFont typeface="Arial" panose="020B0604020202020204" pitchFamily="34" charset="0"/>
                        <a:buChar char="•"/>
                      </a:pPr>
                      <a:r>
                        <a:rPr lang="en-US" sz="1600" dirty="0"/>
                        <a:t>Similar messages </a:t>
                      </a:r>
                    </a:p>
                    <a:p>
                      <a:pPr marL="201168" indent="-201168">
                        <a:lnSpc>
                          <a:spcPct val="100000"/>
                        </a:lnSpc>
                        <a:spcBef>
                          <a:spcPts val="1200"/>
                        </a:spcBef>
                        <a:buFont typeface="Arial" panose="020B0604020202020204" pitchFamily="34" charset="0"/>
                        <a:buChar char="•"/>
                      </a:pPr>
                      <a:r>
                        <a:rPr lang="en-US" sz="1600" dirty="0"/>
                        <a:t>Tactics and offers focused on </a:t>
                      </a:r>
                      <a:r>
                        <a:rPr lang="en-US" sz="1600" b="1" dirty="0">
                          <a:solidFill>
                            <a:schemeClr val="accent1"/>
                          </a:solidFill>
                        </a:rPr>
                        <a:t>what we want to tell or sell</a:t>
                      </a:r>
                    </a:p>
                    <a:p>
                      <a:pPr marL="201168" indent="-201168">
                        <a:lnSpc>
                          <a:spcPct val="100000"/>
                        </a:lnSpc>
                        <a:spcBef>
                          <a:spcPts val="1200"/>
                        </a:spcBef>
                        <a:buFont typeface="Arial" panose="020B0604020202020204" pitchFamily="34" charset="0"/>
                        <a:buChar char="•"/>
                      </a:pPr>
                      <a:r>
                        <a:rPr lang="en-US" sz="1600" dirty="0"/>
                        <a:t>Accounts </a:t>
                      </a:r>
                      <a:r>
                        <a:rPr lang="en-US" sz="1600" b="1" dirty="0">
                          <a:solidFill>
                            <a:schemeClr val="accent1"/>
                          </a:solidFill>
                        </a:rPr>
                        <a:t>scored like leads </a:t>
                      </a:r>
                      <a:r>
                        <a:rPr lang="en-US" sz="1600" dirty="0"/>
                        <a:t>based on fit and activity </a:t>
                      </a:r>
                    </a:p>
                  </a:txBody>
                  <a:tcPr marT="137160" marB="137160">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201168" indent="-201168">
                        <a:lnSpc>
                          <a:spcPct val="100000"/>
                        </a:lnSpc>
                        <a:spcBef>
                          <a:spcPts val="1200"/>
                        </a:spcBef>
                        <a:buFont typeface="Arial" panose="020B0604020202020204" pitchFamily="34" charset="0"/>
                        <a:buChar char="•"/>
                      </a:pPr>
                      <a:endParaRPr lang="en-US" sz="1600" dirty="0"/>
                    </a:p>
                  </a:txBody>
                  <a:tcPr marT="137160" marB="13716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201168" indent="-201168">
                        <a:lnSpc>
                          <a:spcPct val="100000"/>
                        </a:lnSpc>
                        <a:spcBef>
                          <a:spcPts val="1200"/>
                        </a:spcBef>
                        <a:buFont typeface="Arial" panose="020B0604020202020204" pitchFamily="34" charset="0"/>
                        <a:buChar char="•"/>
                      </a:pPr>
                      <a:r>
                        <a:rPr lang="en-US" sz="1600" dirty="0"/>
                        <a:t>Tailored, insight-based messages</a:t>
                      </a:r>
                    </a:p>
                    <a:p>
                      <a:pPr marL="201168" indent="-201168">
                        <a:lnSpc>
                          <a:spcPct val="100000"/>
                        </a:lnSpc>
                        <a:spcBef>
                          <a:spcPts val="1200"/>
                        </a:spcBef>
                        <a:buFont typeface="Arial" panose="020B0604020202020204" pitchFamily="34" charset="0"/>
                        <a:buChar char="•"/>
                      </a:pPr>
                      <a:r>
                        <a:rPr lang="en-US" sz="1600" dirty="0"/>
                        <a:t>Aligned with account growth strategy </a:t>
                      </a:r>
                    </a:p>
                    <a:p>
                      <a:pPr marL="201168" indent="-201168">
                        <a:lnSpc>
                          <a:spcPct val="100000"/>
                        </a:lnSpc>
                        <a:spcBef>
                          <a:spcPts val="1200"/>
                        </a:spcBef>
                        <a:buFont typeface="Arial" panose="020B0604020202020204" pitchFamily="34" charset="0"/>
                        <a:buChar char="•"/>
                      </a:pPr>
                      <a:r>
                        <a:rPr lang="en-US" sz="1600" dirty="0"/>
                        <a:t>Focus on </a:t>
                      </a:r>
                      <a:r>
                        <a:rPr lang="en-US" sz="1600" b="1" dirty="0">
                          <a:solidFill>
                            <a:schemeClr val="accent1"/>
                          </a:solidFill>
                        </a:rPr>
                        <a:t>what customers want</a:t>
                      </a:r>
                    </a:p>
                    <a:p>
                      <a:pPr marL="201168" indent="-201168">
                        <a:lnSpc>
                          <a:spcPct val="100000"/>
                        </a:lnSpc>
                        <a:spcBef>
                          <a:spcPts val="1200"/>
                        </a:spcBef>
                        <a:buFont typeface="Arial" panose="020B0604020202020204" pitchFamily="34" charset="0"/>
                        <a:buChar char="•"/>
                      </a:pPr>
                      <a:r>
                        <a:rPr lang="en-US" sz="1600" dirty="0"/>
                        <a:t>Tactics chosen based on account </a:t>
                      </a:r>
                      <a:r>
                        <a:rPr lang="en-US" sz="1600" b="1" dirty="0">
                          <a:solidFill>
                            <a:schemeClr val="accent1"/>
                          </a:solidFill>
                        </a:rPr>
                        <a:t>insights, preferences and needs</a:t>
                      </a:r>
                    </a:p>
                  </a:txBody>
                  <a:tcPr marT="137160" marB="137160">
                    <a:lnL w="9525" cap="flat" cmpd="sng" algn="ctr">
                      <a:solidFill>
                        <a:schemeClr val="bg2"/>
                      </a:solidFill>
                      <a:prstDash val="solid"/>
                      <a:round/>
                      <a:headEnd type="none" w="med" len="med"/>
                      <a:tailEnd type="none" w="med" len="med"/>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3823281828"/>
                  </a:ext>
                </a:extLst>
              </a:tr>
              <a:tr h="0">
                <a:tc>
                  <a:txBody>
                    <a:bodyPr/>
                    <a:lstStyle/>
                    <a:p>
                      <a:pPr algn="ctr">
                        <a:lnSpc>
                          <a:spcPct val="90000"/>
                        </a:lnSpc>
                        <a:spcBef>
                          <a:spcPts val="600"/>
                        </a:spcBef>
                      </a:pPr>
                      <a:r>
                        <a:rPr lang="en-US" sz="1800" b="1" dirty="0"/>
                        <a:t>Success</a:t>
                      </a:r>
                      <a:r>
                        <a:rPr lang="en-US" sz="1800" dirty="0"/>
                        <a:t> = </a:t>
                      </a:r>
                      <a:r>
                        <a:rPr lang="en-US" sz="1800" b="1" dirty="0">
                          <a:solidFill>
                            <a:schemeClr val="accent1"/>
                          </a:solidFill>
                        </a:rPr>
                        <a:t>new leads to sales</a:t>
                      </a:r>
                    </a:p>
                  </a:txBody>
                  <a:tcPr marT="228600" marB="228600"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solidFill>
                      <a:schemeClr val="accent2">
                        <a:alpha val="10000"/>
                      </a:schemeClr>
                    </a:solidFill>
                  </a:tcPr>
                </a:tc>
                <a:tc>
                  <a:txBody>
                    <a:bodyPr/>
                    <a:lstStyle/>
                    <a:p>
                      <a:pPr algn="ctr">
                        <a:lnSpc>
                          <a:spcPct val="90000"/>
                        </a:lnSpc>
                        <a:spcBef>
                          <a:spcPts val="600"/>
                        </a:spcBef>
                      </a:pPr>
                      <a:endParaRPr lang="en-US" sz="1800" dirty="0"/>
                    </a:p>
                  </a:txBody>
                  <a:tcPr marT="137160" marB="13716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tcPr>
                </a:tc>
                <a:tc>
                  <a:txBody>
                    <a:bodyPr/>
                    <a:lstStyle/>
                    <a:p>
                      <a:pPr algn="ctr">
                        <a:lnSpc>
                          <a:spcPct val="90000"/>
                        </a:lnSpc>
                        <a:spcBef>
                          <a:spcPts val="600"/>
                        </a:spcBef>
                      </a:pPr>
                      <a:r>
                        <a:rPr lang="en-US" sz="1800" b="1" dirty="0"/>
                        <a:t>Success</a:t>
                      </a:r>
                      <a:r>
                        <a:rPr lang="en-US" sz="1800" dirty="0"/>
                        <a:t> = </a:t>
                      </a:r>
                      <a:r>
                        <a:rPr lang="en-US" sz="1800" b="1" dirty="0">
                          <a:solidFill>
                            <a:schemeClr val="accent1"/>
                          </a:solidFill>
                        </a:rPr>
                        <a:t>coverage, pipeline velocity, deal sizes, relationship health</a:t>
                      </a:r>
                    </a:p>
                  </a:txBody>
                  <a:tcPr marT="228600" marB="228600" anchor="ctr">
                    <a:lnL w="9525" cap="flat" cmpd="sng" algn="ctr">
                      <a:solidFill>
                        <a:schemeClr val="bg2"/>
                      </a:solidFill>
                      <a:prstDash val="solid"/>
                      <a:round/>
                      <a:headEnd type="none" w="med" len="med"/>
                      <a:tailEnd type="none" w="med" len="med"/>
                    </a:lnL>
                    <a:lnT w="9525" cap="flat" cmpd="sng" algn="ctr">
                      <a:solidFill>
                        <a:schemeClr val="bg2"/>
                      </a:solidFill>
                      <a:prstDash val="solid"/>
                      <a:round/>
                      <a:headEnd type="none" w="med" len="med"/>
                      <a:tailEnd type="none" w="med" len="med"/>
                    </a:lnT>
                    <a:solidFill>
                      <a:schemeClr val="accent1">
                        <a:alpha val="15000"/>
                      </a:schemeClr>
                    </a:solidFill>
                  </a:tcPr>
                </a:tc>
                <a:extLst>
                  <a:ext uri="{0D108BD9-81ED-4DB2-BD59-A6C34878D82A}">
                    <a16:rowId xmlns:a16="http://schemas.microsoft.com/office/drawing/2014/main" xmlns="" val="1733787725"/>
                  </a:ext>
                </a:extLst>
              </a:tr>
            </a:tbl>
          </a:graphicData>
        </a:graphic>
      </p:graphicFrame>
      <p:sp>
        <p:nvSpPr>
          <p:cNvPr id="10" name="Arrow: Right 1">
            <a:extLst>
              <a:ext uri="{FF2B5EF4-FFF2-40B4-BE49-F238E27FC236}">
                <a16:creationId xmlns:a16="http://schemas.microsoft.com/office/drawing/2014/main" xmlns="" id="{14877F95-B344-A84B-9032-4A9055C8AA8F}"/>
              </a:ext>
            </a:extLst>
          </p:cNvPr>
          <p:cNvSpPr/>
          <p:nvPr/>
        </p:nvSpPr>
        <p:spPr bwMode="gray">
          <a:xfrm>
            <a:off x="5382883" y="2056902"/>
            <a:ext cx="1423359" cy="575843"/>
          </a:xfrm>
          <a:prstGeom prst="rightArrow">
            <a:avLst/>
          </a:prstGeom>
          <a:solidFill>
            <a:schemeClr val="accent2"/>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26599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we can gain from ABM</a:t>
            </a:r>
          </a:p>
        </p:txBody>
      </p:sp>
      <p:sp>
        <p:nvSpPr>
          <p:cNvPr id="13" name="TextBox 12">
            <a:extLst>
              <a:ext uri="{FF2B5EF4-FFF2-40B4-BE49-F238E27FC236}">
                <a16:creationId xmlns:a16="http://schemas.microsoft.com/office/drawing/2014/main" xmlns="" id="{96091E8B-F58B-384A-862B-58D37FDE2421}"/>
              </a:ext>
            </a:extLst>
          </p:cNvPr>
          <p:cNvSpPr txBox="1"/>
          <p:nvPr/>
        </p:nvSpPr>
        <p:spPr>
          <a:xfrm>
            <a:off x="522435" y="6263932"/>
            <a:ext cx="1928413" cy="123111"/>
          </a:xfrm>
          <a:prstGeom prst="rect">
            <a:avLst/>
          </a:prstGeom>
          <a:noFill/>
        </p:spPr>
        <p:txBody>
          <a:bodyPr wrap="none" lIns="0" tIns="0" rIns="0" bIns="0" rtlCol="0">
            <a:spAutoFit/>
          </a:bodyPr>
          <a:lstStyle/>
          <a:p>
            <a:pPr defTabSz="1218895">
              <a:defRPr/>
            </a:pPr>
            <a:r>
              <a:rPr lang="en-US" sz="800" dirty="0">
                <a:latin typeface="+mn-lt"/>
              </a:rPr>
              <a:t>Source: SiriusDecisions Command Center</a:t>
            </a:r>
          </a:p>
        </p:txBody>
      </p:sp>
      <p:grpSp>
        <p:nvGrpSpPr>
          <p:cNvPr id="16" name="Group 15">
            <a:extLst>
              <a:ext uri="{FF2B5EF4-FFF2-40B4-BE49-F238E27FC236}">
                <a16:creationId xmlns:a16="http://schemas.microsoft.com/office/drawing/2014/main" xmlns="" id="{19860763-51B6-1B40-8C34-36D2C0A08950}"/>
              </a:ext>
            </a:extLst>
          </p:cNvPr>
          <p:cNvGrpSpPr/>
          <p:nvPr/>
        </p:nvGrpSpPr>
        <p:grpSpPr>
          <a:xfrm>
            <a:off x="1110533" y="1313119"/>
            <a:ext cx="2786818" cy="4517020"/>
            <a:chOff x="1110533" y="1313119"/>
            <a:chExt cx="2786818" cy="4517020"/>
          </a:xfrm>
        </p:grpSpPr>
        <p:graphicFrame>
          <p:nvGraphicFramePr>
            <p:cNvPr id="6" name="Chart 5">
              <a:extLst>
                <a:ext uri="{FF2B5EF4-FFF2-40B4-BE49-F238E27FC236}">
                  <a16:creationId xmlns:a16="http://schemas.microsoft.com/office/drawing/2014/main" xmlns="" id="{18D1C457-8034-FE4F-9201-DE72B2F0561A}"/>
                </a:ext>
              </a:extLst>
            </p:cNvPr>
            <p:cNvGraphicFramePr/>
            <p:nvPr>
              <p:extLst>
                <p:ext uri="{D42A27DB-BD31-4B8C-83A1-F6EECF244321}">
                  <p14:modId xmlns:p14="http://schemas.microsoft.com/office/powerpoint/2010/main" val="3092554652"/>
                </p:ext>
              </p:extLst>
            </p:nvPr>
          </p:nvGraphicFramePr>
          <p:xfrm>
            <a:off x="1133985" y="1983102"/>
            <a:ext cx="2739914" cy="260079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xmlns="" id="{C8435EF5-F2EF-1647-8D57-705493F0C568}"/>
                </a:ext>
              </a:extLst>
            </p:cNvPr>
            <p:cNvSpPr txBox="1"/>
            <p:nvPr/>
          </p:nvSpPr>
          <p:spPr>
            <a:xfrm>
              <a:off x="1416941" y="1313119"/>
              <a:ext cx="2174002" cy="664541"/>
            </a:xfrm>
            <a:prstGeom prst="rect">
              <a:avLst/>
            </a:prstGeom>
            <a:noFill/>
          </p:spPr>
          <p:txBody>
            <a:bodyPr wrap="square" lIns="0" tIns="0" rIns="0" bIns="0" rtlCol="0">
              <a:spAutoFit/>
            </a:bodyPr>
            <a:lstStyle/>
            <a:p>
              <a:pPr algn="ctr" defTabSz="1218895">
                <a:lnSpc>
                  <a:spcPct val="90000"/>
                </a:lnSpc>
                <a:defRPr/>
              </a:pPr>
              <a:r>
                <a:rPr lang="en-US" sz="2399" b="1" dirty="0">
                  <a:solidFill>
                    <a:schemeClr val="accent1"/>
                  </a:solidFill>
                  <a:latin typeface="+mn-lt"/>
                </a:rPr>
                <a:t>Increased engagement</a:t>
              </a:r>
            </a:p>
          </p:txBody>
        </p:sp>
        <p:sp>
          <p:nvSpPr>
            <p:cNvPr id="17" name="Text Placeholder 3">
              <a:extLst>
                <a:ext uri="{FF2B5EF4-FFF2-40B4-BE49-F238E27FC236}">
                  <a16:creationId xmlns:a16="http://schemas.microsoft.com/office/drawing/2014/main" xmlns="" id="{D177F551-253F-471F-A18E-488ACAB210C0}"/>
                </a:ext>
              </a:extLst>
            </p:cNvPr>
            <p:cNvSpPr txBox="1">
              <a:spLocks/>
            </p:cNvSpPr>
            <p:nvPr/>
          </p:nvSpPr>
          <p:spPr bwMode="gray">
            <a:xfrm>
              <a:off x="1110533" y="4615447"/>
              <a:ext cx="2786818" cy="1214692"/>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lnSpc>
                  <a:spcPct val="90000"/>
                </a:lnSpc>
                <a:spcBef>
                  <a:spcPts val="400"/>
                </a:spcBef>
              </a:pPr>
              <a:r>
                <a:rPr lang="en-GB" sz="1800" b="1" dirty="0"/>
                <a:t>Increase in C-level engagement</a:t>
              </a:r>
            </a:p>
            <a:p>
              <a:pPr algn="ctr">
                <a:lnSpc>
                  <a:spcPct val="90000"/>
                </a:lnSpc>
                <a:spcBef>
                  <a:spcPts val="400"/>
                </a:spcBef>
              </a:pPr>
              <a:r>
                <a:rPr lang="en-GB" sz="1600" dirty="0"/>
                <a:t>Pipeline created in new buying center with VP level relationships established</a:t>
              </a:r>
            </a:p>
          </p:txBody>
        </p:sp>
        <p:sp>
          <p:nvSpPr>
            <p:cNvPr id="2" name="TextBox 1">
              <a:extLst>
                <a:ext uri="{FF2B5EF4-FFF2-40B4-BE49-F238E27FC236}">
                  <a16:creationId xmlns:a16="http://schemas.microsoft.com/office/drawing/2014/main" xmlns="" id="{DEFD2867-A398-F64F-BC2C-701F793456E5}"/>
                </a:ext>
              </a:extLst>
            </p:cNvPr>
            <p:cNvSpPr txBox="1"/>
            <p:nvPr/>
          </p:nvSpPr>
          <p:spPr>
            <a:xfrm>
              <a:off x="1887587" y="2916839"/>
              <a:ext cx="1232710" cy="738664"/>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4800" b="1" kern="0" dirty="0">
                  <a:solidFill>
                    <a:schemeClr val="accent1"/>
                  </a:solidFill>
                  <a:ea typeface="Arial Unicode MS" pitchFamily="34" charset="-128"/>
                  <a:cs typeface="Arial Unicode MS" pitchFamily="34" charset="-128"/>
                </a:rPr>
                <a:t>25%</a:t>
              </a:r>
            </a:p>
          </p:txBody>
        </p:sp>
      </p:grpSp>
      <p:grpSp>
        <p:nvGrpSpPr>
          <p:cNvPr id="20" name="Group 19">
            <a:extLst>
              <a:ext uri="{FF2B5EF4-FFF2-40B4-BE49-F238E27FC236}">
                <a16:creationId xmlns:a16="http://schemas.microsoft.com/office/drawing/2014/main" xmlns="" id="{0DEE2B2E-F1F8-774B-B896-D28A127B6FAD}"/>
              </a:ext>
            </a:extLst>
          </p:cNvPr>
          <p:cNvGrpSpPr/>
          <p:nvPr/>
        </p:nvGrpSpPr>
        <p:grpSpPr>
          <a:xfrm>
            <a:off x="4710935" y="1318561"/>
            <a:ext cx="2753435" cy="4562874"/>
            <a:chOff x="4710935" y="1318561"/>
            <a:chExt cx="2753435" cy="4562874"/>
          </a:xfrm>
        </p:grpSpPr>
        <p:graphicFrame>
          <p:nvGraphicFramePr>
            <p:cNvPr id="18" name="Chart 17">
              <a:extLst>
                <a:ext uri="{FF2B5EF4-FFF2-40B4-BE49-F238E27FC236}">
                  <a16:creationId xmlns:a16="http://schemas.microsoft.com/office/drawing/2014/main" xmlns="" id="{EBB4450C-996A-3F4E-A18C-63437EFA7846}"/>
                </a:ext>
              </a:extLst>
            </p:cNvPr>
            <p:cNvGraphicFramePr/>
            <p:nvPr>
              <p:extLst>
                <p:ext uri="{D42A27DB-BD31-4B8C-83A1-F6EECF244321}">
                  <p14:modId xmlns:p14="http://schemas.microsoft.com/office/powerpoint/2010/main" val="3902197984"/>
                </p:ext>
              </p:extLst>
            </p:nvPr>
          </p:nvGraphicFramePr>
          <p:xfrm>
            <a:off x="4717695" y="1983102"/>
            <a:ext cx="2739914" cy="260079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xmlns="" id="{C7D6F55A-F20B-034A-8DF2-CAB3317F6394}"/>
                </a:ext>
              </a:extLst>
            </p:cNvPr>
            <p:cNvSpPr txBox="1"/>
            <p:nvPr/>
          </p:nvSpPr>
          <p:spPr>
            <a:xfrm>
              <a:off x="5060002" y="1318561"/>
              <a:ext cx="2055300" cy="664541"/>
            </a:xfrm>
            <a:prstGeom prst="rect">
              <a:avLst/>
            </a:prstGeom>
            <a:noFill/>
          </p:spPr>
          <p:txBody>
            <a:bodyPr wrap="square" lIns="0" tIns="0" rIns="0" bIns="0" rtlCol="0">
              <a:spAutoFit/>
            </a:bodyPr>
            <a:lstStyle/>
            <a:p>
              <a:pPr algn="ctr" defTabSz="1218895">
                <a:lnSpc>
                  <a:spcPct val="90000"/>
                </a:lnSpc>
                <a:defRPr/>
              </a:pPr>
              <a:r>
                <a:rPr lang="en-US" sz="2399" b="1" dirty="0">
                  <a:solidFill>
                    <a:schemeClr val="accent1"/>
                  </a:solidFill>
                  <a:latin typeface="+mn-lt"/>
                </a:rPr>
                <a:t>Increased conversion</a:t>
              </a:r>
            </a:p>
          </p:txBody>
        </p:sp>
        <p:sp>
          <p:nvSpPr>
            <p:cNvPr id="15" name="Text Placeholder 3">
              <a:extLst>
                <a:ext uri="{FF2B5EF4-FFF2-40B4-BE49-F238E27FC236}">
                  <a16:creationId xmlns:a16="http://schemas.microsoft.com/office/drawing/2014/main" xmlns="" id="{36C8C892-6D9B-40FC-95AD-245CAACE2007}"/>
                </a:ext>
              </a:extLst>
            </p:cNvPr>
            <p:cNvSpPr txBox="1">
              <a:spLocks/>
            </p:cNvSpPr>
            <p:nvPr/>
          </p:nvSpPr>
          <p:spPr bwMode="gray">
            <a:xfrm>
              <a:off x="4710935" y="4615447"/>
              <a:ext cx="2753435" cy="1265988"/>
            </a:xfrm>
            <a:prstGeom prst="rect">
              <a:avLst/>
            </a:prstGeom>
          </p:spPr>
          <p:txBody>
            <a:bodyPr vert="horz"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lnSpc>
                  <a:spcPct val="90000"/>
                </a:lnSpc>
                <a:spcBef>
                  <a:spcPts val="400"/>
                </a:spcBef>
              </a:pPr>
              <a:r>
                <a:rPr lang="en-US" sz="1800" b="1" dirty="0"/>
                <a:t>Companies see </a:t>
              </a:r>
              <a:br>
                <a:rPr lang="en-US" sz="1800" b="1" dirty="0"/>
              </a:br>
              <a:r>
                <a:rPr lang="en-US" sz="1800" b="1" dirty="0"/>
                <a:t>higher win rates</a:t>
              </a:r>
              <a:endParaRPr lang="en-GB" sz="1800" b="1" dirty="0"/>
            </a:p>
            <a:p>
              <a:pPr algn="ctr">
                <a:lnSpc>
                  <a:spcPct val="90000"/>
                </a:lnSpc>
                <a:spcBef>
                  <a:spcPts val="400"/>
                </a:spcBef>
              </a:pPr>
              <a:r>
                <a:rPr lang="en-GB" sz="1600" dirty="0"/>
                <a:t>$MM deal won with Board level engagement</a:t>
              </a:r>
            </a:p>
            <a:p>
              <a:pPr marL="342900" indent="-342900" algn="ctr">
                <a:lnSpc>
                  <a:spcPct val="90000"/>
                </a:lnSpc>
                <a:spcBef>
                  <a:spcPts val="400"/>
                </a:spcBef>
                <a:buFont typeface="Wingdings" pitchFamily="2" charset="2"/>
                <a:buChar char="Ø"/>
              </a:pPr>
              <a:endParaRPr lang="en-GB" sz="1600" dirty="0"/>
            </a:p>
          </p:txBody>
        </p:sp>
        <p:sp>
          <p:nvSpPr>
            <p:cNvPr id="4" name="TextBox 3">
              <a:extLst>
                <a:ext uri="{FF2B5EF4-FFF2-40B4-BE49-F238E27FC236}">
                  <a16:creationId xmlns:a16="http://schemas.microsoft.com/office/drawing/2014/main" xmlns="" id="{AA71E03B-D55B-D044-9F5B-D84AAF1DBAF0}"/>
                </a:ext>
              </a:extLst>
            </p:cNvPr>
            <p:cNvSpPr txBox="1"/>
            <p:nvPr/>
          </p:nvSpPr>
          <p:spPr>
            <a:xfrm>
              <a:off x="5471297" y="2916839"/>
              <a:ext cx="1232710" cy="738664"/>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4800" b="1" kern="0" dirty="0">
                  <a:solidFill>
                    <a:schemeClr val="accent1"/>
                  </a:solidFill>
                  <a:ea typeface="Arial Unicode MS" pitchFamily="34" charset="-128"/>
                  <a:cs typeface="Arial Unicode MS" pitchFamily="34" charset="-128"/>
                </a:rPr>
                <a:t>89%</a:t>
              </a:r>
            </a:p>
          </p:txBody>
        </p:sp>
      </p:grpSp>
      <p:grpSp>
        <p:nvGrpSpPr>
          <p:cNvPr id="21" name="Group 20">
            <a:extLst>
              <a:ext uri="{FF2B5EF4-FFF2-40B4-BE49-F238E27FC236}">
                <a16:creationId xmlns:a16="http://schemas.microsoft.com/office/drawing/2014/main" xmlns="" id="{459BF23C-EEAD-A946-97F9-0F3F9034C3CF}"/>
              </a:ext>
            </a:extLst>
          </p:cNvPr>
          <p:cNvGrpSpPr/>
          <p:nvPr/>
        </p:nvGrpSpPr>
        <p:grpSpPr>
          <a:xfrm>
            <a:off x="8281333" y="1313120"/>
            <a:ext cx="2753435" cy="4073820"/>
            <a:chOff x="8281333" y="1313120"/>
            <a:chExt cx="2753435" cy="4073820"/>
          </a:xfrm>
        </p:grpSpPr>
        <p:graphicFrame>
          <p:nvGraphicFramePr>
            <p:cNvPr id="19" name="Chart 18">
              <a:extLst>
                <a:ext uri="{FF2B5EF4-FFF2-40B4-BE49-F238E27FC236}">
                  <a16:creationId xmlns:a16="http://schemas.microsoft.com/office/drawing/2014/main" xmlns="" id="{6124425A-1573-814B-B358-BE1CFB543C03}"/>
                </a:ext>
              </a:extLst>
            </p:cNvPr>
            <p:cNvGraphicFramePr/>
            <p:nvPr>
              <p:extLst>
                <p:ext uri="{D42A27DB-BD31-4B8C-83A1-F6EECF244321}">
                  <p14:modId xmlns:p14="http://schemas.microsoft.com/office/powerpoint/2010/main" val="627844687"/>
                </p:ext>
              </p:extLst>
            </p:nvPr>
          </p:nvGraphicFramePr>
          <p:xfrm>
            <a:off x="8288093" y="1983102"/>
            <a:ext cx="2739914" cy="260079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xmlns="" id="{0078D2E3-2F5A-3C4A-B2F0-0598E50D3DEF}"/>
                </a:ext>
              </a:extLst>
            </p:cNvPr>
            <p:cNvSpPr txBox="1"/>
            <p:nvPr/>
          </p:nvSpPr>
          <p:spPr>
            <a:xfrm>
              <a:off x="8743650" y="1313120"/>
              <a:ext cx="1828800" cy="664541"/>
            </a:xfrm>
            <a:prstGeom prst="rect">
              <a:avLst/>
            </a:prstGeom>
            <a:noFill/>
          </p:spPr>
          <p:txBody>
            <a:bodyPr wrap="square" lIns="0" tIns="0" rIns="0" bIns="0" rtlCol="0">
              <a:spAutoFit/>
            </a:bodyPr>
            <a:lstStyle/>
            <a:p>
              <a:pPr algn="ctr" defTabSz="1218895">
                <a:lnSpc>
                  <a:spcPct val="90000"/>
                </a:lnSpc>
                <a:defRPr/>
              </a:pPr>
              <a:r>
                <a:rPr lang="en-US" sz="2399" b="1" dirty="0">
                  <a:solidFill>
                    <a:schemeClr val="accent1"/>
                  </a:solidFill>
                  <a:latin typeface="+mn-lt"/>
                </a:rPr>
                <a:t>Increased deal size</a:t>
              </a:r>
            </a:p>
          </p:txBody>
        </p:sp>
        <p:sp>
          <p:nvSpPr>
            <p:cNvPr id="14" name="Text Placeholder 3">
              <a:extLst>
                <a:ext uri="{FF2B5EF4-FFF2-40B4-BE49-F238E27FC236}">
                  <a16:creationId xmlns:a16="http://schemas.microsoft.com/office/drawing/2014/main" xmlns="" id="{891A058A-2E01-40A1-8849-DE8E9C0CE3B3}"/>
                </a:ext>
              </a:extLst>
            </p:cNvPr>
            <p:cNvSpPr txBox="1">
              <a:spLocks/>
            </p:cNvSpPr>
            <p:nvPr/>
          </p:nvSpPr>
          <p:spPr>
            <a:xfrm>
              <a:off x="8281333" y="4615447"/>
              <a:ext cx="2753435" cy="771493"/>
            </a:xfrm>
            <a:prstGeom prst="rect">
              <a:avLst/>
            </a:prstGeom>
          </p:spPr>
          <p:txBody>
            <a:bodyPr lIns="0" tIns="0" rIns="0" bIns="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lnSpc>
                  <a:spcPct val="90000"/>
                </a:lnSpc>
                <a:spcBef>
                  <a:spcPts val="400"/>
                </a:spcBef>
              </a:pPr>
              <a:r>
                <a:rPr lang="en-US" sz="1800" b="1" dirty="0"/>
                <a:t>Companies see </a:t>
              </a:r>
              <a:br>
                <a:rPr lang="en-US" sz="1800" b="1" dirty="0"/>
              </a:br>
              <a:r>
                <a:rPr lang="en-US" sz="1800" b="1" dirty="0"/>
                <a:t>larger deals sizes</a:t>
              </a:r>
              <a:endParaRPr lang="en-GB" sz="1800" b="1" dirty="0"/>
            </a:p>
            <a:p>
              <a:pPr algn="ctr">
                <a:lnSpc>
                  <a:spcPct val="90000"/>
                </a:lnSpc>
                <a:spcBef>
                  <a:spcPts val="400"/>
                </a:spcBef>
              </a:pPr>
              <a:r>
                <a:rPr lang="en-GB" sz="1600" dirty="0"/>
                <a:t>$MM deal signed over 3 years</a:t>
              </a:r>
            </a:p>
          </p:txBody>
        </p:sp>
        <p:sp>
          <p:nvSpPr>
            <p:cNvPr id="5" name="TextBox 4">
              <a:extLst>
                <a:ext uri="{FF2B5EF4-FFF2-40B4-BE49-F238E27FC236}">
                  <a16:creationId xmlns:a16="http://schemas.microsoft.com/office/drawing/2014/main" xmlns="" id="{20AFF35F-6BA4-FA4C-A8FD-26D9CDD5A40C}"/>
                </a:ext>
              </a:extLst>
            </p:cNvPr>
            <p:cNvSpPr txBox="1"/>
            <p:nvPr/>
          </p:nvSpPr>
          <p:spPr>
            <a:xfrm>
              <a:off x="9041695" y="2916839"/>
              <a:ext cx="1232710" cy="738664"/>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4800" b="1" kern="0" dirty="0">
                  <a:solidFill>
                    <a:schemeClr val="accent1"/>
                  </a:solidFill>
                  <a:ea typeface="Arial Unicode MS" pitchFamily="34" charset="-128"/>
                  <a:cs typeface="Arial Unicode MS" pitchFamily="34" charset="-128"/>
                </a:rPr>
                <a:t>91%</a:t>
              </a:r>
            </a:p>
          </p:txBody>
        </p:sp>
      </p:grpSp>
    </p:spTree>
    <p:extLst>
      <p:ext uri="{BB962C8B-B14F-4D97-AF65-F5344CB8AC3E}">
        <p14:creationId xmlns:p14="http://schemas.microsoft.com/office/powerpoint/2010/main" val="128516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7C9EB-9AC8-4C4C-9227-970CF439C944}"/>
              </a:ext>
            </a:extLst>
          </p:cNvPr>
          <p:cNvSpPr>
            <a:spLocks noGrp="1"/>
          </p:cNvSpPr>
          <p:nvPr>
            <p:ph type="ctrTitle"/>
          </p:nvPr>
        </p:nvSpPr>
        <p:spPr>
          <a:xfrm>
            <a:off x="503738" y="1375045"/>
            <a:ext cx="7712007" cy="2310263"/>
          </a:xfrm>
        </p:spPr>
        <p:txBody>
          <a:bodyPr/>
          <a:lstStyle/>
          <a:p>
            <a:r>
              <a:rPr lang="en-US" dirty="0">
                <a:solidFill>
                  <a:schemeClr val="accent1"/>
                </a:solidFill>
              </a:rPr>
              <a:t>Introducing</a:t>
            </a:r>
            <a:r>
              <a:rPr lang="en-US" dirty="0"/>
              <a:t> Top Account Program</a:t>
            </a:r>
          </a:p>
        </p:txBody>
      </p:sp>
    </p:spTree>
    <p:extLst>
      <p:ext uri="{BB962C8B-B14F-4D97-AF65-F5344CB8AC3E}">
        <p14:creationId xmlns:p14="http://schemas.microsoft.com/office/powerpoint/2010/main" val="39047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3E707FC-5276-46CC-A2D8-54A558336602}"/>
              </a:ext>
            </a:extLst>
          </p:cNvPr>
          <p:cNvSpPr>
            <a:spLocks noGrp="1"/>
          </p:cNvSpPr>
          <p:nvPr>
            <p:ph type="body" sz="quarter" idx="10"/>
          </p:nvPr>
        </p:nvSpPr>
        <p:spPr>
          <a:xfrm>
            <a:off x="745332" y="2365754"/>
            <a:ext cx="10760868" cy="2467219"/>
          </a:xfrm>
        </p:spPr>
        <p:txBody>
          <a:bodyPr/>
          <a:lstStyle/>
          <a:p>
            <a:r>
              <a:rPr lang="en-GB" sz="3598" dirty="0"/>
              <a:t>“To create an </a:t>
            </a:r>
            <a:r>
              <a:rPr lang="en-GB" sz="3598" b="1" dirty="0">
                <a:solidFill>
                  <a:schemeClr val="accent1"/>
                </a:solidFill>
              </a:rPr>
              <a:t>insight driven </a:t>
            </a:r>
            <a:r>
              <a:rPr lang="en-GB" sz="3598" dirty="0"/>
              <a:t>and </a:t>
            </a:r>
            <a:r>
              <a:rPr lang="en-GB" sz="3598" b="1" dirty="0">
                <a:solidFill>
                  <a:schemeClr val="accent1"/>
                </a:solidFill>
              </a:rPr>
              <a:t>scalable</a:t>
            </a:r>
            <a:r>
              <a:rPr lang="en-GB" sz="3598" dirty="0"/>
              <a:t> sales and </a:t>
            </a:r>
            <a:r>
              <a:rPr lang="en-GB" sz="3598" b="1" dirty="0"/>
              <a:t>account-based marketing </a:t>
            </a:r>
            <a:r>
              <a:rPr lang="en-GB" sz="3598" dirty="0"/>
              <a:t>approach</a:t>
            </a:r>
            <a:r>
              <a:rPr lang="en-GB" sz="3598" dirty="0">
                <a:solidFill>
                  <a:srgbClr val="FF0000"/>
                </a:solidFill>
              </a:rPr>
              <a:t> </a:t>
            </a:r>
            <a:r>
              <a:rPr lang="en-GB" sz="3598" dirty="0"/>
              <a:t>that delivers bottom line impact across all regions.” </a:t>
            </a:r>
            <a:endParaRPr lang="en-US" sz="3598" dirty="0"/>
          </a:p>
          <a:p>
            <a:endParaRPr lang="en-US" dirty="0"/>
          </a:p>
        </p:txBody>
      </p:sp>
      <p:sp>
        <p:nvSpPr>
          <p:cNvPr id="8" name="Title 23">
            <a:extLst>
              <a:ext uri="{FF2B5EF4-FFF2-40B4-BE49-F238E27FC236}">
                <a16:creationId xmlns:a16="http://schemas.microsoft.com/office/drawing/2014/main" xmlns="" id="{69521E5C-36D7-452A-8829-A04B64EDF944}"/>
              </a:ext>
            </a:extLst>
          </p:cNvPr>
          <p:cNvSpPr>
            <a:spLocks noGrp="1"/>
          </p:cNvSpPr>
          <p:nvPr>
            <p:ph type="title"/>
          </p:nvPr>
        </p:nvSpPr>
        <p:spPr>
          <a:xfrm>
            <a:off x="502911" y="542560"/>
            <a:ext cx="11183001" cy="369332"/>
          </a:xfrm>
        </p:spPr>
        <p:txBody>
          <a:bodyPr/>
          <a:lstStyle/>
          <a:p>
            <a:pPr algn="ctr"/>
            <a:r>
              <a:rPr lang="en-US" dirty="0"/>
              <a:t>ABM vision for our top accounts </a:t>
            </a:r>
          </a:p>
        </p:txBody>
      </p:sp>
    </p:spTree>
    <p:extLst>
      <p:ext uri="{BB962C8B-B14F-4D97-AF65-F5344CB8AC3E}">
        <p14:creationId xmlns:p14="http://schemas.microsoft.com/office/powerpoint/2010/main" val="179497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P_Concur_Ignite_2019_16x9_White_09272018">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Concur_IgniteTemplate_2019_White_16x9.potx [Read-Only]" id="{2C3E2C71-988E-4418-97F1-BC6A9589B0BF}" vid="{5B0C8F16-5CD4-4C89-A72D-8A8BF08175D2}"/>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611115b-303a-4950-b976-9e5c77342e11">
      <UserInfo>
        <DisplayName>Veloso, Brian</DisplayName>
        <AccountId>916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652ED35DB07A429F659941F6FDAD07" ma:contentTypeVersion="7" ma:contentTypeDescription="Create a new document." ma:contentTypeScope="" ma:versionID="4ea89e822d5955fb2f27b8f97e8f4044">
  <xsd:schema xmlns:xsd="http://www.w3.org/2001/XMLSchema" xmlns:xs="http://www.w3.org/2001/XMLSchema" xmlns:p="http://schemas.microsoft.com/office/2006/metadata/properties" xmlns:ns2="fbb69434-877f-485e-9980-5debdd9739be" xmlns:ns3="1611115b-303a-4950-b976-9e5c77342e11" targetNamespace="http://schemas.microsoft.com/office/2006/metadata/properties" ma:root="true" ma:fieldsID="569e47cbb49a5a2d825f7c6a25beb1f3" ns2:_="" ns3:_="">
    <xsd:import namespace="fbb69434-877f-485e-9980-5debdd9739be"/>
    <xsd:import namespace="1611115b-303a-4950-b976-9e5c77342e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b69434-877f-485e-9980-5debdd973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11115b-303a-4950-b976-9e5c77342e1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327B19-ECE2-47D3-979B-594D31C6920A}">
  <ds:schemaRefs>
    <ds:schemaRef ds:uri="1611115b-303a-4950-b976-9e5c77342e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fbb69434-877f-485e-9980-5debdd9739be"/>
    <ds:schemaRef ds:uri="http://purl.org/dc/dcmitype/"/>
  </ds:schemaRefs>
</ds:datastoreItem>
</file>

<file path=customXml/itemProps2.xml><?xml version="1.0" encoding="utf-8"?>
<ds:datastoreItem xmlns:ds="http://schemas.openxmlformats.org/officeDocument/2006/customXml" ds:itemID="{9DA8104D-1333-4DCA-BE32-DE4B80079361}">
  <ds:schemaRefs>
    <ds:schemaRef ds:uri="http://schemas.microsoft.com/sharepoint/v3/contenttype/forms"/>
  </ds:schemaRefs>
</ds:datastoreItem>
</file>

<file path=customXml/itemProps3.xml><?xml version="1.0" encoding="utf-8"?>
<ds:datastoreItem xmlns:ds="http://schemas.openxmlformats.org/officeDocument/2006/customXml" ds:itemID="{37532F42-35D8-4AAE-9BA0-2CBD3E4A2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b69434-877f-485e-9980-5debdd9739be"/>
    <ds:schemaRef ds:uri="1611115b-303a-4950-b976-9e5c77342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5061</TotalTime>
  <Words>2471</Words>
  <Application>Microsoft Macintosh PowerPoint</Application>
  <PresentationFormat>Custom</PresentationFormat>
  <Paragraphs>474</Paragraphs>
  <Slides>27</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 Unicode MS</vt:lpstr>
      <vt:lpstr>Avenir Book</vt:lpstr>
      <vt:lpstr>Calibri</vt:lpstr>
      <vt:lpstr>Courier New</vt:lpstr>
      <vt:lpstr>Helvetica</vt:lpstr>
      <vt:lpstr>Open Sans</vt:lpstr>
      <vt:lpstr>Open Sans Light</vt:lpstr>
      <vt:lpstr>OpenSans</vt:lpstr>
      <vt:lpstr>Symbol</vt:lpstr>
      <vt:lpstr>Times New Roman</vt:lpstr>
      <vt:lpstr>wingdings</vt:lpstr>
      <vt:lpstr>wingdings</vt:lpstr>
      <vt:lpstr>Arial</vt:lpstr>
      <vt:lpstr>SAP_Concur_Ignite_2019_16x9_White_09272018</vt:lpstr>
      <vt:lpstr>PowerPoint Presentation</vt:lpstr>
      <vt:lpstr>Agenda</vt:lpstr>
      <vt:lpstr>Why top accounts? Why ABM? Why now?</vt:lpstr>
      <vt:lpstr>What we’re hearing from sales &amp; marketing  </vt:lpstr>
      <vt:lpstr>The challenges sales teams are facing </vt:lpstr>
      <vt:lpstr>PowerPoint Presentation</vt:lpstr>
      <vt:lpstr>What we can gain from ABM</vt:lpstr>
      <vt:lpstr>Introducing Top Account Program</vt:lpstr>
      <vt:lpstr>ABM vision for our top accounts </vt:lpstr>
      <vt:lpstr>ABM objectives for top accounts </vt:lpstr>
      <vt:lpstr>Top 20-30 accounts per market. 500 accounts globally.</vt:lpstr>
      <vt:lpstr>A focus on Tier Two  </vt:lpstr>
      <vt:lpstr>Top Account Tiers by Market (recommendation)</vt:lpstr>
      <vt:lpstr>How will we deliver Top Accounts Program?  </vt:lpstr>
      <vt:lpstr>End to end collaborative process </vt:lpstr>
      <vt:lpstr>Account prioritization</vt:lpstr>
      <vt:lpstr>Deeper insights that drive cluster segmentation </vt:lpstr>
      <vt:lpstr>Create customer-centric content</vt:lpstr>
      <vt:lpstr>The asset delivery platform  </vt:lpstr>
      <vt:lpstr>Additional offerings across account tiers</vt:lpstr>
      <vt:lpstr>Working together</vt:lpstr>
      <vt:lpstr>PowerPoint Presentation</vt:lpstr>
      <vt:lpstr>Roles and responsibilities: The gives and gets</vt:lpstr>
      <vt:lpstr>Framework and Key Milestones</vt:lpstr>
      <vt:lpstr>From vision to reality</vt:lpstr>
      <vt:lpstr>Your Global Targeted Audience Marketing Team</vt:lpstr>
      <vt:lpstr>Thank you.</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Resources</dc:title>
  <dc:creator>Kamstra, Denise</dc:creator>
  <cp:keywords>2018 SAP Concur White 16x9</cp:keywords>
  <cp:lastModifiedBy>Microsoft Office User</cp:lastModifiedBy>
  <cp:revision>315</cp:revision>
  <cp:lastPrinted>2019-01-07T17:00:33Z</cp:lastPrinted>
  <dcterms:created xsi:type="dcterms:W3CDTF">2018-12-19T18:23:16Z</dcterms:created>
  <dcterms:modified xsi:type="dcterms:W3CDTF">2019-02-01T21:37:56Z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0x01010021652ED35DB07A429F659941F6FDAD07</vt:lpwstr>
  </property>
</Properties>
</file>