
<file path=[Content_Types].xml><?xml version="1.0" encoding="utf-8"?>
<Types xmlns="http://schemas.openxmlformats.org/package/2006/content-types">
  <Default Extension="xml" ContentType="application/xml"/>
  <Default Extension="jpeg" ContentType="image/jpeg"/>
  <Default Extension="jpg" ContentType="image/jpeg"/>
  <Default Extension="tiff" ContentType="image/tiff"/>
  <Default Extension="xlsx" ContentType="application/vnd.openxmlformats-officedocument.spreadsheetml.sheet"/>
  <Default Extension="emf" ContentType="image/x-emf"/>
  <Default Extension="rels" ContentType="application/vnd.openxmlformats-package.relationships+xml"/>
  <Default Extension="gif" ContentType="image/gif"/>
  <Default Extension="png" ContentType="image/p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omments/comment1.xml" ContentType="application/vnd.openxmlformats-officedocument.presentationml.comment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omments/comment2.xml" ContentType="application/vnd.openxmlformats-officedocument.presentationml.comments+xml"/>
  <Override PartName="/ppt/notesSlides/notesSlide10.xml" ContentType="application/vnd.openxmlformats-officedocument.presentationml.notesSlide+xml"/>
  <Override PartName="/ppt/comments/comment3.xml" ContentType="application/vnd.openxmlformats-officedocument.presentationml.comment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omments/comment4.xml" ContentType="application/vnd.openxmlformats-officedocument.presentationml.comment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3" r:id="rId4"/>
  </p:sldMasterIdLst>
  <p:notesMasterIdLst>
    <p:notesMasterId r:id="rId73"/>
  </p:notesMasterIdLst>
  <p:handoutMasterIdLst>
    <p:handoutMasterId r:id="rId74"/>
  </p:handoutMasterIdLst>
  <p:sldIdLst>
    <p:sldId id="432" r:id="rId5"/>
    <p:sldId id="433" r:id="rId6"/>
    <p:sldId id="397" r:id="rId7"/>
    <p:sldId id="436" r:id="rId8"/>
    <p:sldId id="437" r:id="rId9"/>
    <p:sldId id="438" r:id="rId10"/>
    <p:sldId id="1081" r:id="rId11"/>
    <p:sldId id="1082" r:id="rId12"/>
    <p:sldId id="1083" r:id="rId13"/>
    <p:sldId id="1080" r:id="rId14"/>
    <p:sldId id="1067" r:id="rId15"/>
    <p:sldId id="1049" r:id="rId16"/>
    <p:sldId id="1050" r:id="rId17"/>
    <p:sldId id="1073" r:id="rId18"/>
    <p:sldId id="1042" r:id="rId19"/>
    <p:sldId id="440" r:id="rId20"/>
    <p:sldId id="485" r:id="rId21"/>
    <p:sldId id="470" r:id="rId22"/>
    <p:sldId id="1076" r:id="rId23"/>
    <p:sldId id="496" r:id="rId24"/>
    <p:sldId id="1068" r:id="rId25"/>
    <p:sldId id="446" r:id="rId26"/>
    <p:sldId id="477" r:id="rId27"/>
    <p:sldId id="445" r:id="rId28"/>
    <p:sldId id="486" r:id="rId29"/>
    <p:sldId id="487" r:id="rId30"/>
    <p:sldId id="450" r:id="rId31"/>
    <p:sldId id="1071" r:id="rId32"/>
    <p:sldId id="452" r:id="rId33"/>
    <p:sldId id="454" r:id="rId34"/>
    <p:sldId id="455" r:id="rId35"/>
    <p:sldId id="401" r:id="rId36"/>
    <p:sldId id="456" r:id="rId37"/>
    <p:sldId id="1070" r:id="rId38"/>
    <p:sldId id="459" r:id="rId39"/>
    <p:sldId id="460" r:id="rId40"/>
    <p:sldId id="461" r:id="rId41"/>
    <p:sldId id="462" r:id="rId42"/>
    <p:sldId id="458" r:id="rId43"/>
    <p:sldId id="493" r:id="rId44"/>
    <p:sldId id="1069" r:id="rId45"/>
    <p:sldId id="506" r:id="rId46"/>
    <p:sldId id="465" r:id="rId47"/>
    <p:sldId id="636" r:id="rId48"/>
    <p:sldId id="593" r:id="rId49"/>
    <p:sldId id="1075" r:id="rId50"/>
    <p:sldId id="1064" r:id="rId51"/>
    <p:sldId id="467" r:id="rId52"/>
    <p:sldId id="1077" r:id="rId53"/>
    <p:sldId id="1074" r:id="rId54"/>
    <p:sldId id="488" r:id="rId55"/>
    <p:sldId id="498" r:id="rId56"/>
    <p:sldId id="499" r:id="rId57"/>
    <p:sldId id="475" r:id="rId58"/>
    <p:sldId id="395" r:id="rId59"/>
    <p:sldId id="1056" r:id="rId60"/>
    <p:sldId id="1057" r:id="rId61"/>
    <p:sldId id="1059" r:id="rId62"/>
    <p:sldId id="413" r:id="rId63"/>
    <p:sldId id="265" r:id="rId64"/>
    <p:sldId id="439" r:id="rId65"/>
    <p:sldId id="1065" r:id="rId66"/>
    <p:sldId id="1072" r:id="rId67"/>
    <p:sldId id="510" r:id="rId68"/>
    <p:sldId id="612" r:id="rId69"/>
    <p:sldId id="615" r:id="rId70"/>
    <p:sldId id="1078" r:id="rId71"/>
    <p:sldId id="616" r:id="rId72"/>
  </p:sldIdLst>
  <p:sldSz cx="12188825" cy="6858000"/>
  <p:notesSz cx="6858000" cy="1628775"/>
  <p:defaultTextStyle>
    <a:defPPr>
      <a:defRPr lang="de-DE"/>
    </a:defPPr>
    <a:lvl1pPr marL="0" algn="l" defTabSz="1088776" rtl="0" eaLnBrk="1" latinLnBrk="0" hangingPunct="1">
      <a:defRPr lang="de-DE" sz="2100" kern="1200">
        <a:solidFill>
          <a:schemeClr val="tx1"/>
        </a:solidFill>
        <a:latin typeface="Arial"/>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tx1"/>
        </a:solidFill>
        <a:latin typeface="Arial"/>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tx1"/>
        </a:solidFill>
        <a:latin typeface="Arial"/>
        <a:ea typeface="+mn-ea"/>
        <a:cs typeface="+mn-cs"/>
      </a:defRPr>
    </a:lvl3pPr>
    <a:lvl4pPr marL="1633164" algn="l" defTabSz="1088776" rtl="0" eaLnBrk="1" latinLnBrk="0" hangingPunct="1">
      <a:buClr>
        <a:srgbClr val="666666"/>
      </a:buClr>
      <a:buSzPct val="80000"/>
      <a:buFont typeface="Arial"/>
      <a:buChar char=""/>
      <a:defRPr lang="de-DE" sz="1400" kern="1200">
        <a:solidFill>
          <a:schemeClr val="tx1"/>
        </a:solidFill>
        <a:latin typeface="Arial"/>
        <a:ea typeface="+mn-ea"/>
        <a:cs typeface="+mn-cs"/>
      </a:defRPr>
    </a:lvl4pPr>
    <a:lvl5pPr marL="2177552" algn="l" defTabSz="1088776" rtl="0" eaLnBrk="1" latinLnBrk="0" hangingPunct="1">
      <a:buClr>
        <a:srgbClr val="666666"/>
      </a:buClr>
      <a:buSzPct val="80000"/>
      <a:buFont typeface="Arial"/>
      <a:buChar char=""/>
      <a:defRPr lang="de-DE" sz="1200" kern="1200">
        <a:solidFill>
          <a:schemeClr val="tx1"/>
        </a:solidFill>
        <a:latin typeface="Arial"/>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3BF394D0-C61A-4879-91D7-15278911FFE9}">
          <p14:sldIdLst>
            <p14:sldId id="432"/>
            <p14:sldId id="433"/>
          </p14:sldIdLst>
        </p14:section>
        <p14:section name="Opening &amp; Setting up Problem" id="{82FD86A5-34D9-4ACD-9889-80E990AFCDC3}">
          <p14:sldIdLst>
            <p14:sldId id="397"/>
            <p14:sldId id="436"/>
          </p14:sldIdLst>
        </p14:section>
        <p14:section name="Introducing SAP Concur Solution" id="{1F803F4A-AFB0-4496-809E-68C92529231A}">
          <p14:sldIdLst>
            <p14:sldId id="437"/>
            <p14:sldId id="438"/>
            <p14:sldId id="1081"/>
            <p14:sldId id="1082"/>
            <p14:sldId id="1083"/>
          </p14:sldIdLst>
        </p14:section>
        <p14:section name="Intelligent Spend Mgmt" id="{A5C6B444-24DB-4B3C-A889-92C60CDCF400}">
          <p14:sldIdLst>
            <p14:sldId id="1080"/>
            <p14:sldId id="1067"/>
            <p14:sldId id="1049"/>
            <p14:sldId id="1050"/>
            <p14:sldId id="1073"/>
            <p14:sldId id="1042"/>
            <p14:sldId id="440"/>
            <p14:sldId id="485"/>
            <p14:sldId id="470"/>
            <p14:sldId id="1076"/>
            <p14:sldId id="496"/>
          </p14:sldIdLst>
        </p14:section>
        <p14:section name="Expense" id="{ED97B398-0EEF-4ABF-A69C-DBF2D500AB88}">
          <p14:sldIdLst>
            <p14:sldId id="1068"/>
            <p14:sldId id="446"/>
            <p14:sldId id="477"/>
            <p14:sldId id="445"/>
            <p14:sldId id="486"/>
            <p14:sldId id="487"/>
            <p14:sldId id="450"/>
          </p14:sldIdLst>
        </p14:section>
        <p14:section name="Travel" id="{064CA03E-EAD4-45BD-BB36-7B82559F60BD}">
          <p14:sldIdLst>
            <p14:sldId id="1071"/>
            <p14:sldId id="452"/>
            <p14:sldId id="454"/>
            <p14:sldId id="455"/>
            <p14:sldId id="401"/>
            <p14:sldId id="456"/>
          </p14:sldIdLst>
        </p14:section>
        <p14:section name="Invoice" id="{0B179E32-7614-4E43-B8CD-6127C9B29118}">
          <p14:sldIdLst>
            <p14:sldId id="1070"/>
            <p14:sldId id="459"/>
            <p14:sldId id="460"/>
            <p14:sldId id="461"/>
            <p14:sldId id="462"/>
            <p14:sldId id="458"/>
            <p14:sldId id="493"/>
          </p14:sldIdLst>
        </p14:section>
        <p14:section name="App Center" id="{E8492A4A-E108-4C62-9555-2A55D1BC37CD}">
          <p14:sldIdLst>
            <p14:sldId id="1069"/>
            <p14:sldId id="506"/>
            <p14:sldId id="465"/>
            <p14:sldId id="636"/>
            <p14:sldId id="593"/>
          </p14:sldIdLst>
        </p14:section>
        <p14:section name="Mobile, Reporting, Support" id="{C9792CF1-5B9D-4180-8527-EE76ED408ACF}">
          <p14:sldIdLst>
            <p14:sldId id="1075"/>
            <p14:sldId id="1064"/>
            <p14:sldId id="467"/>
            <p14:sldId id="1077"/>
          </p14:sldIdLst>
        </p14:section>
        <p14:section name="SAP Integrations" id="{2440885F-5866-4907-9D37-7B2AE178E1B7}">
          <p14:sldIdLst>
            <p14:sldId id="1074"/>
            <p14:sldId id="488"/>
            <p14:sldId id="498"/>
            <p14:sldId id="499"/>
            <p14:sldId id="475"/>
          </p14:sldIdLst>
        </p14:section>
        <p14:section name="Close / Recap" id="{C21DB538-89A2-42F1-9855-9CCE2F6F7A99}">
          <p14:sldIdLst>
            <p14:sldId id="395"/>
            <p14:sldId id="1056"/>
            <p14:sldId id="1057"/>
            <p14:sldId id="1059"/>
            <p14:sldId id="413"/>
            <p14:sldId id="265"/>
            <p14:sldId id="439"/>
          </p14:sldIdLst>
        </p14:section>
        <p14:section name="Appendix" id="{12D698F8-F383-4433-B99A-2239746F03F3}">
          <p14:sldIdLst>
            <p14:sldId id="1065"/>
            <p14:sldId id="1072"/>
            <p14:sldId id="510"/>
            <p14:sldId id="612"/>
            <p14:sldId id="615"/>
            <p14:sldId id="1078"/>
            <p14:sldId id="616"/>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cKiernan, Peter" initials="MP" lastIdx="23" clrIdx="0">
    <p:extLst/>
  </p:cmAuthor>
  <p:cmAuthor id="2" name="Barton, John" initials="BJ" lastIdx="1" clrIdx="1">
    <p:extLst/>
  </p:cmAuthor>
  <p:cmAuthor id="3" name="Microsoft Office User" initials="Office" lastIdx="4" clrIdx="2">
    <p:extLst/>
  </p:cmAuthor>
  <p:cmAuthor id="4" name="Microsoft Office User" initials="Office [2]" lastIdx="1" clrIdx="3">
    <p:extLst/>
  </p:cmAuthor>
  <p:cmAuthor id="5" name="Microsoft Office User" initials="Office [3]" lastIdx="1" clrIdx="4">
    <p:extLst/>
  </p:cmAuthor>
  <p:cmAuthor id="6" name="Microsoft Office User" initials="Office [4]" lastIdx="1" clrIdx="5">
    <p:extLst/>
  </p:cmAuthor>
  <p:cmAuthor id="7" name="Microsoft Office User" initials="Office [4] [2]" lastIdx="1" clrIdx="6">
    <p:extLst/>
  </p:cmAuthor>
  <p:cmAuthor id="8" name="Microsoft Office User" initials="Office [4] [2] [2]" lastIdx="1" clrIdx="7">
    <p:extLst/>
  </p:cmAuthor>
  <p:cmAuthor id="9" name="Microsoft Office User" initials="Office [4] [2] [2] [2]" lastIdx="1" clrIdx="8">
    <p:extLst/>
  </p:cmAuthor>
  <p:cmAuthor id="10" name="Microsoft Office User" initials="Office [5]" lastIdx="1" clrIdx="9">
    <p:extLst/>
  </p:cmAuthor>
  <p:cmAuthor id="11" name="Microsoft Office User" initials="Office [6]" lastIdx="1" clrIdx="10">
    <p:extLst/>
  </p:cmAuthor>
  <p:cmAuthor id="12" name="Microsoft Office User" initials="Office [7]" lastIdx="1" clrIdx="11">
    <p:extLst/>
  </p:cmAuthor>
  <p:cmAuthor id="13" name="John Holland" initials="JH" lastIdx="8" clrIdx="12">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0F46A7"/>
    <a:srgbClr val="970A82"/>
    <a:srgbClr val="FF3399"/>
    <a:srgbClr val="FF0000"/>
    <a:srgbClr val="FFFFFF"/>
    <a:srgbClr val="FEE3A1"/>
    <a:srgbClr val="FFF1D0"/>
    <a:srgbClr val="FFF8E7"/>
    <a:srgbClr val="FECE59"/>
    <a:srgbClr val="00328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D5ABB26-0587-4C30-8999-92F81FD0307C}">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552"/>
    <p:restoredTop sz="87595" autoAdjust="0"/>
  </p:normalViewPr>
  <p:slideViewPr>
    <p:cSldViewPr snapToGrid="0">
      <p:cViewPr varScale="1">
        <p:scale>
          <a:sx n="92" d="100"/>
          <a:sy n="92" d="100"/>
        </p:scale>
        <p:origin x="200" y="240"/>
      </p:cViewPr>
      <p:guideLst/>
    </p:cSldViewPr>
  </p:slideViewPr>
  <p:notesTextViewPr>
    <p:cViewPr>
      <p:scale>
        <a:sx n="1" d="1"/>
        <a:sy n="1" d="1"/>
      </p:scale>
      <p:origin x="0" y="0"/>
    </p:cViewPr>
  </p:notesTextViewPr>
  <p:sorterViewPr>
    <p:cViewPr>
      <p:scale>
        <a:sx n="100" d="100"/>
        <a:sy n="100" d="100"/>
      </p:scale>
      <p:origin x="0" y="-7374"/>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slide" Target="slides/slide12.xml"/><Relationship Id="rId17" Type="http://schemas.openxmlformats.org/officeDocument/2006/relationships/slide" Target="slides/slide13.xml"/><Relationship Id="rId18" Type="http://schemas.openxmlformats.org/officeDocument/2006/relationships/slide" Target="slides/slide14.xml"/><Relationship Id="rId19" Type="http://schemas.openxmlformats.org/officeDocument/2006/relationships/slide" Target="slides/slide15.xml"/><Relationship Id="rId63" Type="http://schemas.openxmlformats.org/officeDocument/2006/relationships/slide" Target="slides/slide59.xml"/><Relationship Id="rId64" Type="http://schemas.openxmlformats.org/officeDocument/2006/relationships/slide" Target="slides/slide60.xml"/><Relationship Id="rId65" Type="http://schemas.openxmlformats.org/officeDocument/2006/relationships/slide" Target="slides/slide61.xml"/><Relationship Id="rId66" Type="http://schemas.openxmlformats.org/officeDocument/2006/relationships/slide" Target="slides/slide62.xml"/><Relationship Id="rId67" Type="http://schemas.openxmlformats.org/officeDocument/2006/relationships/slide" Target="slides/slide63.xml"/><Relationship Id="rId68" Type="http://schemas.openxmlformats.org/officeDocument/2006/relationships/slide" Target="slides/slide64.xml"/><Relationship Id="rId69" Type="http://schemas.openxmlformats.org/officeDocument/2006/relationships/slide" Target="slides/slide65.xml"/><Relationship Id="rId50" Type="http://schemas.openxmlformats.org/officeDocument/2006/relationships/slide" Target="slides/slide46.xml"/><Relationship Id="rId51" Type="http://schemas.openxmlformats.org/officeDocument/2006/relationships/slide" Target="slides/slide47.xml"/><Relationship Id="rId52" Type="http://schemas.openxmlformats.org/officeDocument/2006/relationships/slide" Target="slides/slide48.xml"/><Relationship Id="rId53" Type="http://schemas.openxmlformats.org/officeDocument/2006/relationships/slide" Target="slides/slide49.xml"/><Relationship Id="rId54" Type="http://schemas.openxmlformats.org/officeDocument/2006/relationships/slide" Target="slides/slide50.xml"/><Relationship Id="rId55" Type="http://schemas.openxmlformats.org/officeDocument/2006/relationships/slide" Target="slides/slide51.xml"/><Relationship Id="rId56" Type="http://schemas.openxmlformats.org/officeDocument/2006/relationships/slide" Target="slides/slide52.xml"/><Relationship Id="rId57" Type="http://schemas.openxmlformats.org/officeDocument/2006/relationships/slide" Target="slides/slide53.xml"/><Relationship Id="rId58" Type="http://schemas.openxmlformats.org/officeDocument/2006/relationships/slide" Target="slides/slide54.xml"/><Relationship Id="rId59" Type="http://schemas.openxmlformats.org/officeDocument/2006/relationships/slide" Target="slides/slide55.xml"/><Relationship Id="rId40" Type="http://schemas.openxmlformats.org/officeDocument/2006/relationships/slide" Target="slides/slide36.xml"/><Relationship Id="rId41" Type="http://schemas.openxmlformats.org/officeDocument/2006/relationships/slide" Target="slides/slide37.xml"/><Relationship Id="rId42" Type="http://schemas.openxmlformats.org/officeDocument/2006/relationships/slide" Target="slides/slide38.xml"/><Relationship Id="rId43" Type="http://schemas.openxmlformats.org/officeDocument/2006/relationships/slide" Target="slides/slide39.xml"/><Relationship Id="rId44" Type="http://schemas.openxmlformats.org/officeDocument/2006/relationships/slide" Target="slides/slide40.xml"/><Relationship Id="rId45" Type="http://schemas.openxmlformats.org/officeDocument/2006/relationships/slide" Target="slides/slide41.xml"/><Relationship Id="rId46" Type="http://schemas.openxmlformats.org/officeDocument/2006/relationships/slide" Target="slides/slide42.xml"/><Relationship Id="rId47" Type="http://schemas.openxmlformats.org/officeDocument/2006/relationships/slide" Target="slides/slide43.xml"/><Relationship Id="rId48" Type="http://schemas.openxmlformats.org/officeDocument/2006/relationships/slide" Target="slides/slide44.xml"/><Relationship Id="rId49" Type="http://schemas.openxmlformats.org/officeDocument/2006/relationships/slide" Target="slides/slide45.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9" Type="http://schemas.openxmlformats.org/officeDocument/2006/relationships/slide" Target="slides/slide5.xml"/><Relationship Id="rId30" Type="http://schemas.openxmlformats.org/officeDocument/2006/relationships/slide" Target="slides/slide26.xml"/><Relationship Id="rId31" Type="http://schemas.openxmlformats.org/officeDocument/2006/relationships/slide" Target="slides/slide27.xml"/><Relationship Id="rId32" Type="http://schemas.openxmlformats.org/officeDocument/2006/relationships/slide" Target="slides/slide28.xml"/><Relationship Id="rId33" Type="http://schemas.openxmlformats.org/officeDocument/2006/relationships/slide" Target="slides/slide29.xml"/><Relationship Id="rId34" Type="http://schemas.openxmlformats.org/officeDocument/2006/relationships/slide" Target="slides/slide30.xml"/><Relationship Id="rId35" Type="http://schemas.openxmlformats.org/officeDocument/2006/relationships/slide" Target="slides/slide31.xml"/><Relationship Id="rId36" Type="http://schemas.openxmlformats.org/officeDocument/2006/relationships/slide" Target="slides/slide32.xml"/><Relationship Id="rId37" Type="http://schemas.openxmlformats.org/officeDocument/2006/relationships/slide" Target="slides/slide33.xml"/><Relationship Id="rId38" Type="http://schemas.openxmlformats.org/officeDocument/2006/relationships/slide" Target="slides/slide34.xml"/><Relationship Id="rId39" Type="http://schemas.openxmlformats.org/officeDocument/2006/relationships/slide" Target="slides/slide35.xml"/><Relationship Id="rId70" Type="http://schemas.openxmlformats.org/officeDocument/2006/relationships/slide" Target="slides/slide66.xml"/><Relationship Id="rId71" Type="http://schemas.openxmlformats.org/officeDocument/2006/relationships/slide" Target="slides/slide67.xml"/><Relationship Id="rId72" Type="http://schemas.openxmlformats.org/officeDocument/2006/relationships/slide" Target="slides/slide68.xml"/><Relationship Id="rId20" Type="http://schemas.openxmlformats.org/officeDocument/2006/relationships/slide" Target="slides/slide16.xml"/><Relationship Id="rId21" Type="http://schemas.openxmlformats.org/officeDocument/2006/relationships/slide" Target="slides/slide17.xml"/><Relationship Id="rId22" Type="http://schemas.openxmlformats.org/officeDocument/2006/relationships/slide" Target="slides/slide18.xml"/><Relationship Id="rId23" Type="http://schemas.openxmlformats.org/officeDocument/2006/relationships/slide" Target="slides/slide19.xml"/><Relationship Id="rId24" Type="http://schemas.openxmlformats.org/officeDocument/2006/relationships/slide" Target="slides/slide20.xml"/><Relationship Id="rId25" Type="http://schemas.openxmlformats.org/officeDocument/2006/relationships/slide" Target="slides/slide21.xml"/><Relationship Id="rId26" Type="http://schemas.openxmlformats.org/officeDocument/2006/relationships/slide" Target="slides/slide22.xml"/><Relationship Id="rId27" Type="http://schemas.openxmlformats.org/officeDocument/2006/relationships/slide" Target="slides/slide23.xml"/><Relationship Id="rId28" Type="http://schemas.openxmlformats.org/officeDocument/2006/relationships/slide" Target="slides/slide24.xml"/><Relationship Id="rId29" Type="http://schemas.openxmlformats.org/officeDocument/2006/relationships/slide" Target="slides/slide25.xml"/><Relationship Id="rId73" Type="http://schemas.openxmlformats.org/officeDocument/2006/relationships/notesMaster" Target="notesMasters/notesMaster1.xml"/><Relationship Id="rId74" Type="http://schemas.openxmlformats.org/officeDocument/2006/relationships/handoutMaster" Target="handoutMasters/handoutMaster1.xml"/><Relationship Id="rId75" Type="http://schemas.openxmlformats.org/officeDocument/2006/relationships/commentAuthors" Target="commentAuthors.xml"/><Relationship Id="rId76" Type="http://schemas.openxmlformats.org/officeDocument/2006/relationships/presProps" Target="presProps.xml"/><Relationship Id="rId77" Type="http://schemas.openxmlformats.org/officeDocument/2006/relationships/viewProps" Target="viewProps.xml"/><Relationship Id="rId78" Type="http://schemas.openxmlformats.org/officeDocument/2006/relationships/theme" Target="theme/theme1.xml"/><Relationship Id="rId79" Type="http://schemas.openxmlformats.org/officeDocument/2006/relationships/tableStyles" Target="tableStyles.xml"/><Relationship Id="rId60" Type="http://schemas.openxmlformats.org/officeDocument/2006/relationships/slide" Target="slides/slide56.xml"/><Relationship Id="rId61" Type="http://schemas.openxmlformats.org/officeDocument/2006/relationships/slide" Target="slides/slide57.xml"/><Relationship Id="rId62" Type="http://schemas.openxmlformats.org/officeDocument/2006/relationships/slide" Target="slides/slide58.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s>
</file>

<file path=ppt/charts/_rels/chart1.xml.rels><?xml version="1.0" encoding="UTF-8" standalone="yes"?>
<Relationships xmlns="http://schemas.openxmlformats.org/package/2006/relationships"><Relationship Id="rId1" Type="http://schemas.microsoft.com/office/2011/relationships/chartStyle" Target="style1.xml"/><Relationship Id="rId2" Type="http://schemas.microsoft.com/office/2011/relationships/chartColorStyle" Target="colors1.xml"/><Relationship Id="rId3"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microsoft.com/office/2011/relationships/chartStyle" Target="style2.xml"/><Relationship Id="rId2" Type="http://schemas.microsoft.com/office/2011/relationships/chartColorStyle" Target="colors2.xml"/><Relationship Id="rId3"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0390374806036464"/>
          <c:y val="0.147694700047404"/>
          <c:w val="0.569836902647995"/>
          <c:h val="0.771827286729665"/>
        </c:manualLayout>
      </c:layout>
      <c:barChart>
        <c:barDir val="bar"/>
        <c:grouping val="clustered"/>
        <c:varyColors val="0"/>
        <c:ser>
          <c:idx val="0"/>
          <c:order val="0"/>
          <c:tx>
            <c:strRef>
              <c:f>Sheet1!$B$1</c:f>
              <c:strCache>
                <c:ptCount val="1"/>
                <c:pt idx="0">
                  <c:v>Faster invoice processing time and reimbursement</c:v>
                </c:pt>
              </c:strCache>
            </c:strRef>
          </c:tx>
          <c:spPr>
            <a:solidFill>
              <a:schemeClr val="accent6">
                <a:shade val="50000"/>
              </a:schemeClr>
            </a:solidFill>
            <a:ln>
              <a:noFill/>
            </a:ln>
            <a:effectLst/>
          </c:spPr>
          <c:invertIfNegative val="0"/>
          <c:cat>
            <c:strRef>
              <c:f>Sheet1!$A$2</c:f>
              <c:strCache>
                <c:ptCount val="1"/>
                <c:pt idx="0">
                  <c:v>Category 1</c:v>
                </c:pt>
              </c:strCache>
            </c:strRef>
          </c:cat>
          <c:val>
            <c:numRef>
              <c:f>Sheet1!$B$2</c:f>
              <c:numCache>
                <c:formatCode>0%</c:formatCode>
                <c:ptCount val="1"/>
                <c:pt idx="0">
                  <c:v>0.38</c:v>
                </c:pt>
              </c:numCache>
            </c:numRef>
          </c:val>
          <c:extLst xmlns:c16r2="http://schemas.microsoft.com/office/drawing/2015/06/chart">
            <c:ext xmlns:c16="http://schemas.microsoft.com/office/drawing/2014/chart" uri="{C3380CC4-5D6E-409C-BE32-E72D297353CC}">
              <c16:uniqueId val="{00000000-ABA9-47EA-B40D-C4DA6F4DF001}"/>
            </c:ext>
          </c:extLst>
        </c:ser>
        <c:ser>
          <c:idx val="1"/>
          <c:order val="1"/>
          <c:tx>
            <c:strRef>
              <c:f>Sheet1!$C$1</c:f>
              <c:strCache>
                <c:ptCount val="1"/>
                <c:pt idx="0">
                  <c:v>Reduced time spent on expenses to enable productivity in other areas</c:v>
                </c:pt>
              </c:strCache>
            </c:strRef>
          </c:tx>
          <c:spPr>
            <a:solidFill>
              <a:schemeClr val="accent6">
                <a:shade val="70000"/>
              </a:schemeClr>
            </a:solidFill>
            <a:ln>
              <a:noFill/>
            </a:ln>
            <a:effectLst/>
          </c:spPr>
          <c:invertIfNegative val="0"/>
          <c:cat>
            <c:strRef>
              <c:f>Sheet1!$A$2</c:f>
              <c:strCache>
                <c:ptCount val="1"/>
                <c:pt idx="0">
                  <c:v>Category 1</c:v>
                </c:pt>
              </c:strCache>
            </c:strRef>
          </c:cat>
          <c:val>
            <c:numRef>
              <c:f>Sheet1!$C$2</c:f>
              <c:numCache>
                <c:formatCode>0%</c:formatCode>
                <c:ptCount val="1"/>
                <c:pt idx="0">
                  <c:v>0.38</c:v>
                </c:pt>
              </c:numCache>
            </c:numRef>
          </c:val>
          <c:extLst xmlns:c16r2="http://schemas.microsoft.com/office/drawing/2015/06/chart">
            <c:ext xmlns:c16="http://schemas.microsoft.com/office/drawing/2014/chart" uri="{C3380CC4-5D6E-409C-BE32-E72D297353CC}">
              <c16:uniqueId val="{00000001-ABA9-47EA-B40D-C4DA6F4DF001}"/>
            </c:ext>
          </c:extLst>
        </c:ser>
        <c:ser>
          <c:idx val="2"/>
          <c:order val="2"/>
          <c:tx>
            <c:strRef>
              <c:f>Sheet1!$D$1</c:f>
              <c:strCache>
                <c:ptCount val="1"/>
                <c:pt idx="0">
                  <c:v>Reduced overall spending on employee-related expenses</c:v>
                </c:pt>
              </c:strCache>
            </c:strRef>
          </c:tx>
          <c:spPr>
            <a:solidFill>
              <a:schemeClr val="accent6">
                <a:shade val="90000"/>
              </a:schemeClr>
            </a:solidFill>
            <a:ln>
              <a:noFill/>
            </a:ln>
            <a:effectLst/>
          </c:spPr>
          <c:invertIfNegative val="0"/>
          <c:cat>
            <c:strRef>
              <c:f>Sheet1!$A$2</c:f>
              <c:strCache>
                <c:ptCount val="1"/>
                <c:pt idx="0">
                  <c:v>Category 1</c:v>
                </c:pt>
              </c:strCache>
            </c:strRef>
          </c:cat>
          <c:val>
            <c:numRef>
              <c:f>Sheet1!$D$2</c:f>
              <c:numCache>
                <c:formatCode>0%</c:formatCode>
                <c:ptCount val="1"/>
                <c:pt idx="0">
                  <c:v>0.36</c:v>
                </c:pt>
              </c:numCache>
            </c:numRef>
          </c:val>
          <c:extLst xmlns:c16r2="http://schemas.microsoft.com/office/drawing/2015/06/chart">
            <c:ext xmlns:c16="http://schemas.microsoft.com/office/drawing/2014/chart" uri="{C3380CC4-5D6E-409C-BE32-E72D297353CC}">
              <c16:uniqueId val="{00000002-ABA9-47EA-B40D-C4DA6F4DF001}"/>
            </c:ext>
          </c:extLst>
        </c:ser>
        <c:ser>
          <c:idx val="3"/>
          <c:order val="3"/>
          <c:tx>
            <c:strRef>
              <c:f>Sheet1!$E$1</c:f>
              <c:strCache>
                <c:ptCount val="1"/>
                <c:pt idx="0">
                  <c:v>Improved employee productivity and satisfaction</c:v>
                </c:pt>
              </c:strCache>
            </c:strRef>
          </c:tx>
          <c:spPr>
            <a:solidFill>
              <a:schemeClr val="accent6">
                <a:tint val="90000"/>
              </a:schemeClr>
            </a:solidFill>
            <a:ln>
              <a:noFill/>
            </a:ln>
            <a:effectLst/>
          </c:spPr>
          <c:invertIfNegative val="0"/>
          <c:dPt>
            <c:idx val="0"/>
            <c:invertIfNegative val="0"/>
            <c:bubble3D val="0"/>
            <c:spPr>
              <a:solidFill>
                <a:schemeClr val="accent6">
                  <a:tint val="90000"/>
                </a:schemeClr>
              </a:solidFill>
              <a:ln>
                <a:noFill/>
              </a:ln>
              <a:effectLst/>
            </c:spPr>
            <c:extLst xmlns:c16r2="http://schemas.microsoft.com/office/drawing/2015/06/chart">
              <c:ext xmlns:c16="http://schemas.microsoft.com/office/drawing/2014/chart" uri="{C3380CC4-5D6E-409C-BE32-E72D297353CC}">
                <c16:uniqueId val="{00000000-1F5A-407A-87EE-3C5EC58C69B5}"/>
              </c:ext>
            </c:extLst>
          </c:dPt>
          <c:cat>
            <c:strRef>
              <c:f>Sheet1!$A$2</c:f>
              <c:strCache>
                <c:ptCount val="1"/>
                <c:pt idx="0">
                  <c:v>Category 1</c:v>
                </c:pt>
              </c:strCache>
            </c:strRef>
          </c:cat>
          <c:val>
            <c:numRef>
              <c:f>Sheet1!$E$2</c:f>
              <c:numCache>
                <c:formatCode>0%</c:formatCode>
                <c:ptCount val="1"/>
                <c:pt idx="0">
                  <c:v>0.36</c:v>
                </c:pt>
              </c:numCache>
            </c:numRef>
          </c:val>
          <c:extLst xmlns:c16r2="http://schemas.microsoft.com/office/drawing/2015/06/chart">
            <c:ext xmlns:c16="http://schemas.microsoft.com/office/drawing/2014/chart" uri="{C3380CC4-5D6E-409C-BE32-E72D297353CC}">
              <c16:uniqueId val="{00000003-ABA9-47EA-B40D-C4DA6F4DF001}"/>
            </c:ext>
          </c:extLst>
        </c:ser>
        <c:ser>
          <c:idx val="4"/>
          <c:order val="4"/>
          <c:tx>
            <c:strRef>
              <c:f>Sheet1!$F$1</c:f>
              <c:strCache>
                <c:ptCount val="1"/>
                <c:pt idx="0">
                  <c:v>Fewer complications and errors with expense submissions/balances</c:v>
                </c:pt>
              </c:strCache>
            </c:strRef>
          </c:tx>
          <c:spPr>
            <a:solidFill>
              <a:schemeClr val="accent6">
                <a:tint val="70000"/>
              </a:schemeClr>
            </a:solidFill>
            <a:ln>
              <a:noFill/>
            </a:ln>
            <a:effectLst/>
          </c:spPr>
          <c:invertIfNegative val="0"/>
          <c:cat>
            <c:strRef>
              <c:f>Sheet1!$A$2</c:f>
              <c:strCache>
                <c:ptCount val="1"/>
                <c:pt idx="0">
                  <c:v>Category 1</c:v>
                </c:pt>
              </c:strCache>
            </c:strRef>
          </c:cat>
          <c:val>
            <c:numRef>
              <c:f>Sheet1!$F$2</c:f>
              <c:numCache>
                <c:formatCode>0%</c:formatCode>
                <c:ptCount val="1"/>
                <c:pt idx="0">
                  <c:v>0.36</c:v>
                </c:pt>
              </c:numCache>
            </c:numRef>
          </c:val>
          <c:extLst xmlns:c16r2="http://schemas.microsoft.com/office/drawing/2015/06/chart">
            <c:ext xmlns:c16="http://schemas.microsoft.com/office/drawing/2014/chart" uri="{C3380CC4-5D6E-409C-BE32-E72D297353CC}">
              <c16:uniqueId val="{00000004-ABA9-47EA-B40D-C4DA6F4DF001}"/>
            </c:ext>
          </c:extLst>
        </c:ser>
        <c:ser>
          <c:idx val="5"/>
          <c:order val="5"/>
          <c:tx>
            <c:strRef>
              <c:f>Sheet1!$G$1</c:f>
              <c:strCache>
                <c:ptCount val="1"/>
                <c:pt idx="0">
                  <c:v>Improved integration for more accurate view of employee-generated spending</c:v>
                </c:pt>
              </c:strCache>
            </c:strRef>
          </c:tx>
          <c:spPr>
            <a:solidFill>
              <a:schemeClr val="accent6">
                <a:tint val="50000"/>
              </a:schemeClr>
            </a:solidFill>
            <a:ln>
              <a:noFill/>
            </a:ln>
            <a:effectLst/>
          </c:spPr>
          <c:invertIfNegative val="0"/>
          <c:cat>
            <c:strRef>
              <c:f>Sheet1!$A$2</c:f>
              <c:strCache>
                <c:ptCount val="1"/>
                <c:pt idx="0">
                  <c:v>Category 1</c:v>
                </c:pt>
              </c:strCache>
            </c:strRef>
          </c:cat>
          <c:val>
            <c:numRef>
              <c:f>Sheet1!$G$2</c:f>
              <c:numCache>
                <c:formatCode>0%</c:formatCode>
                <c:ptCount val="1"/>
                <c:pt idx="0">
                  <c:v>0.35</c:v>
                </c:pt>
              </c:numCache>
            </c:numRef>
          </c:val>
          <c:extLst xmlns:c16r2="http://schemas.microsoft.com/office/drawing/2015/06/chart">
            <c:ext xmlns:c16="http://schemas.microsoft.com/office/drawing/2014/chart" uri="{C3380CC4-5D6E-409C-BE32-E72D297353CC}">
              <c16:uniqueId val="{00000005-ABA9-47EA-B40D-C4DA6F4DF001}"/>
            </c:ext>
          </c:extLst>
        </c:ser>
        <c:dLbls>
          <c:showLegendKey val="0"/>
          <c:showVal val="0"/>
          <c:showCatName val="0"/>
          <c:showSerName val="0"/>
          <c:showPercent val="0"/>
          <c:showBubbleSize val="0"/>
        </c:dLbls>
        <c:gapWidth val="129"/>
        <c:overlap val="-8"/>
        <c:axId val="885942848"/>
        <c:axId val="885945168"/>
      </c:barChart>
      <c:catAx>
        <c:axId val="885942848"/>
        <c:scaling>
          <c:orientation val="minMax"/>
        </c:scaling>
        <c:delete val="1"/>
        <c:axPos val="l"/>
        <c:numFmt formatCode="General" sourceLinked="1"/>
        <c:majorTickMark val="out"/>
        <c:minorTickMark val="none"/>
        <c:tickLblPos val="nextTo"/>
        <c:crossAx val="885945168"/>
        <c:crosses val="autoZero"/>
        <c:auto val="1"/>
        <c:lblAlgn val="ctr"/>
        <c:lblOffset val="100"/>
        <c:noMultiLvlLbl val="0"/>
      </c:catAx>
      <c:valAx>
        <c:axId val="885945168"/>
        <c:scaling>
          <c:orientation val="minMax"/>
          <c:max val="0.39"/>
          <c:min val="0.34"/>
        </c:scaling>
        <c:delete val="0"/>
        <c:axPos val="b"/>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885942848"/>
        <c:crosses val="autoZero"/>
        <c:crossBetween val="between"/>
        <c:majorUnit val="0.01"/>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4"/>
            </a:solidFill>
            <a:ln>
              <a:noFill/>
            </a:ln>
            <a:effectLst/>
          </c:spPr>
          <c:invertIfNegative val="0"/>
          <c:dPt>
            <c:idx val="0"/>
            <c:invertIfNegative val="0"/>
            <c:bubble3D val="0"/>
            <c:spPr>
              <a:solidFill>
                <a:schemeClr val="accent4"/>
              </a:solidFill>
              <a:ln>
                <a:noFill/>
              </a:ln>
              <a:effectLst/>
            </c:spPr>
            <c:extLst xmlns:c16r2="http://schemas.microsoft.com/office/drawing/2015/06/chart">
              <c:ext xmlns:c16="http://schemas.microsoft.com/office/drawing/2014/chart" uri="{C3380CC4-5D6E-409C-BE32-E72D297353CC}">
                <c16:uniqueId val="{00000000-5384-4503-B261-281359B54ED7}"/>
              </c:ext>
            </c:extLst>
          </c:dPt>
          <c:dPt>
            <c:idx val="1"/>
            <c:invertIfNegative val="0"/>
            <c:bubble3D val="0"/>
            <c:spPr>
              <a:solidFill>
                <a:schemeClr val="bg2">
                  <a:lumMod val="60000"/>
                  <a:lumOff val="40000"/>
                </a:schemeClr>
              </a:solidFill>
              <a:ln>
                <a:noFill/>
              </a:ln>
              <a:effectLst/>
            </c:spPr>
            <c:extLst xmlns:c16r2="http://schemas.microsoft.com/office/drawing/2015/06/chart">
              <c:ext xmlns:c16="http://schemas.microsoft.com/office/drawing/2014/chart" uri="{C3380CC4-5D6E-409C-BE32-E72D297353CC}">
                <c16:uniqueId val="{00000002-E678-2F4A-993B-138CCAFEE9E5}"/>
              </c:ext>
            </c:extLst>
          </c:dPt>
          <c:dPt>
            <c:idx val="2"/>
            <c:invertIfNegative val="0"/>
            <c:bubble3D val="0"/>
            <c:spPr>
              <a:solidFill>
                <a:schemeClr val="bg2">
                  <a:lumMod val="60000"/>
                  <a:lumOff val="40000"/>
                </a:schemeClr>
              </a:solidFill>
              <a:ln>
                <a:noFill/>
              </a:ln>
              <a:effectLst/>
            </c:spPr>
            <c:extLst xmlns:c16r2="http://schemas.microsoft.com/office/drawing/2015/06/chart">
              <c:ext xmlns:c16="http://schemas.microsoft.com/office/drawing/2014/chart" uri="{C3380CC4-5D6E-409C-BE32-E72D297353CC}">
                <c16:uniqueId val="{00000003-E678-2F4A-993B-138CCAFEE9E5}"/>
              </c:ext>
            </c:extLst>
          </c:dPt>
          <c:dPt>
            <c:idx val="3"/>
            <c:invertIfNegative val="0"/>
            <c:bubble3D val="0"/>
            <c:spPr>
              <a:solidFill>
                <a:schemeClr val="bg2">
                  <a:lumMod val="60000"/>
                  <a:lumOff val="40000"/>
                </a:schemeClr>
              </a:solidFill>
              <a:ln>
                <a:noFill/>
              </a:ln>
              <a:effectLst/>
            </c:spPr>
            <c:extLst xmlns:c16r2="http://schemas.microsoft.com/office/drawing/2015/06/chart">
              <c:ext xmlns:c16="http://schemas.microsoft.com/office/drawing/2014/chart" uri="{C3380CC4-5D6E-409C-BE32-E72D297353CC}">
                <c16:uniqueId val="{00000004-E678-2F4A-993B-138CCAFEE9E5}"/>
              </c:ext>
            </c:extLst>
          </c:dPt>
          <c:dPt>
            <c:idx val="4"/>
            <c:invertIfNegative val="0"/>
            <c:bubble3D val="0"/>
            <c:spPr>
              <a:solidFill>
                <a:schemeClr val="bg2">
                  <a:lumMod val="60000"/>
                  <a:lumOff val="40000"/>
                </a:schemeClr>
              </a:solidFill>
              <a:ln>
                <a:noFill/>
              </a:ln>
              <a:effectLst/>
            </c:spPr>
            <c:extLst xmlns:c16r2="http://schemas.microsoft.com/office/drawing/2015/06/chart">
              <c:ext xmlns:c16="http://schemas.microsoft.com/office/drawing/2014/chart" uri="{C3380CC4-5D6E-409C-BE32-E72D297353CC}">
                <c16:uniqueId val="{00000005-E678-2F4A-993B-138CCAFEE9E5}"/>
              </c:ext>
            </c:extLst>
          </c:dPt>
          <c:dPt>
            <c:idx val="5"/>
            <c:invertIfNegative val="0"/>
            <c:bubble3D val="0"/>
            <c:spPr>
              <a:solidFill>
                <a:schemeClr val="bg2">
                  <a:lumMod val="60000"/>
                  <a:lumOff val="40000"/>
                </a:schemeClr>
              </a:solidFill>
              <a:ln>
                <a:noFill/>
              </a:ln>
              <a:effectLst/>
            </c:spPr>
            <c:extLst xmlns:c16r2="http://schemas.microsoft.com/office/drawing/2015/06/chart">
              <c:ext xmlns:c16="http://schemas.microsoft.com/office/drawing/2014/chart" uri="{C3380CC4-5D6E-409C-BE32-E72D297353CC}">
                <c16:uniqueId val="{00000006-E678-2F4A-993B-138CCAFEE9E5}"/>
              </c:ext>
            </c:extLst>
          </c:dPt>
          <c:dPt>
            <c:idx val="6"/>
            <c:invertIfNegative val="0"/>
            <c:bubble3D val="0"/>
            <c:spPr>
              <a:solidFill>
                <a:schemeClr val="bg2">
                  <a:lumMod val="60000"/>
                  <a:lumOff val="40000"/>
                </a:schemeClr>
              </a:solidFill>
              <a:ln>
                <a:noFill/>
              </a:ln>
              <a:effectLst/>
            </c:spPr>
            <c:extLst xmlns:c16r2="http://schemas.microsoft.com/office/drawing/2015/06/chart">
              <c:ext xmlns:c16="http://schemas.microsoft.com/office/drawing/2014/chart" uri="{C3380CC4-5D6E-409C-BE32-E72D297353CC}">
                <c16:uniqueId val="{00000007-E678-2F4A-993B-138CCAFEE9E5}"/>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Paper</c:v>
                </c:pt>
                <c:pt idx="1">
                  <c:v>Email</c:v>
                </c:pt>
                <c:pt idx="2">
                  <c:v>EDI</c:v>
                </c:pt>
                <c:pt idx="3">
                  <c:v>Other</c:v>
                </c:pt>
                <c:pt idx="4">
                  <c:v>Supplier Portal</c:v>
                </c:pt>
                <c:pt idx="5">
                  <c:v>XML</c:v>
                </c:pt>
                <c:pt idx="6">
                  <c:v>Fax</c:v>
                </c:pt>
              </c:strCache>
            </c:strRef>
          </c:cat>
          <c:val>
            <c:numRef>
              <c:f>Sheet1!$B$2:$B$8</c:f>
              <c:numCache>
                <c:formatCode>General</c:formatCode>
                <c:ptCount val="7"/>
                <c:pt idx="0">
                  <c:v>50.0</c:v>
                </c:pt>
                <c:pt idx="1">
                  <c:v>36.0</c:v>
                </c:pt>
                <c:pt idx="2">
                  <c:v>18.0</c:v>
                </c:pt>
                <c:pt idx="3">
                  <c:v>9.0</c:v>
                </c:pt>
                <c:pt idx="4">
                  <c:v>8.0</c:v>
                </c:pt>
                <c:pt idx="5">
                  <c:v>6.0</c:v>
                </c:pt>
                <c:pt idx="6">
                  <c:v>5.0</c:v>
                </c:pt>
              </c:numCache>
            </c:numRef>
          </c:val>
          <c:extLst xmlns:c16r2="http://schemas.microsoft.com/office/drawing/2015/06/chart">
            <c:ext xmlns:c16="http://schemas.microsoft.com/office/drawing/2014/chart" uri="{C3380CC4-5D6E-409C-BE32-E72D297353CC}">
              <c16:uniqueId val="{00000000-0728-445B-841F-EA292108F667}"/>
            </c:ext>
          </c:extLst>
        </c:ser>
        <c:dLbls>
          <c:dLblPos val="outEnd"/>
          <c:showLegendKey val="0"/>
          <c:showVal val="1"/>
          <c:showCatName val="0"/>
          <c:showSerName val="0"/>
          <c:showPercent val="0"/>
          <c:showBubbleSize val="0"/>
        </c:dLbls>
        <c:gapWidth val="10"/>
        <c:overlap val="-8"/>
        <c:axId val="880598896"/>
        <c:axId val="880600672"/>
      </c:barChart>
      <c:catAx>
        <c:axId val="88059889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880600672"/>
        <c:crosses val="autoZero"/>
        <c:auto val="1"/>
        <c:lblAlgn val="ctr"/>
        <c:lblOffset val="100"/>
        <c:noMultiLvlLbl val="0"/>
      </c:catAx>
      <c:valAx>
        <c:axId val="880600672"/>
        <c:scaling>
          <c:orientation val="minMax"/>
        </c:scaling>
        <c:delete val="1"/>
        <c:axPos val="l"/>
        <c:numFmt formatCode="General" sourceLinked="1"/>
        <c:majorTickMark val="none"/>
        <c:minorTickMark val="none"/>
        <c:tickLblPos val="nextTo"/>
        <c:crossAx val="88059889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withinLinear" id="19">
  <a:schemeClr val="accent6"/>
</cs:colorStyle>
</file>

<file path=ppt/charts/colors2.xml><?xml version="1.0" encoding="utf-8"?>
<cs:colorStyle xmlns:cs="http://schemas.microsoft.com/office/drawing/2012/chartStyle" xmlns:a="http://schemas.openxmlformats.org/drawingml/2006/main" meth="withinLinear" id="17">
  <a:schemeClr val="accent4"/>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omments/comment1.xml><?xml version="1.0" encoding="utf-8"?>
<p:cmLst xmlns:a="http://schemas.openxmlformats.org/drawingml/2006/main" xmlns:r="http://schemas.openxmlformats.org/officeDocument/2006/relationships" xmlns:p="http://schemas.openxmlformats.org/presentationml/2006/main">
  <p:cm authorId="12" dt="2019-04-12T08:32:55.430" idx="1">
    <p:pos x="10" y="10"/>
    <p:text>JH: Don't touch. </p:text>
    <p:extLst>
      <p:ext uri="{C676402C-5697-4E1C-873F-D02D1690AC5C}">
        <p15:threadingInfo xmlns:p15="http://schemas.microsoft.com/office/powerpoint/2012/main" timeZoneBias="30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3" dt="2019-04-12T10:17:29.312" idx="2">
    <p:pos x="10" y="10"/>
    <p:text>Dawn: Not sure what screenshot would be appropriate here, but it'd be cool to show Detect or something similar.</p:text>
    <p:extLst>
      <p:ext uri="{C676402C-5697-4E1C-873F-D02D1690AC5C}">
        <p15:threadingInfo xmlns:p15="http://schemas.microsoft.com/office/powerpoint/2012/main" timeZoneBias="300"/>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3" dt="2019-04-12T10:17:50.360" idx="3">
    <p:pos x="10" y="10"/>
    <p:text>Dawn: See comment in red box. </p:text>
    <p:extLst>
      <p:ext uri="{C676402C-5697-4E1C-873F-D02D1690AC5C}">
        <p15:threadingInfo xmlns:p15="http://schemas.microsoft.com/office/powerpoint/2012/main" timeZoneBias="300"/>
      </p:ext>
    </p:extLst>
  </p:cm>
</p:cmLst>
</file>

<file path=ppt/comments/comment4.xml><?xml version="1.0" encoding="utf-8"?>
<p:cmLst xmlns:a="http://schemas.openxmlformats.org/drawingml/2006/main" xmlns:r="http://schemas.openxmlformats.org/officeDocument/2006/relationships" xmlns:p="http://schemas.openxmlformats.org/presentationml/2006/main">
  <p:cm authorId="3" dt="2019-04-12T10:18:20.607" idx="4">
    <p:pos x="10" y="10"/>
    <p:text>Dawn: See comment in red box. </p:text>
    <p:extLst>
      <p:ext uri="{C676402C-5697-4E1C-873F-D02D1690AC5C}">
        <p15:threadingInfo xmlns:p15="http://schemas.microsoft.com/office/powerpoint/2012/main" timeZoneBias="30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1943100" y="8685213"/>
            <a:ext cx="2971800" cy="457200"/>
          </a:xfrm>
          <a:prstGeom prst="rect">
            <a:avLst/>
          </a:prstGeom>
        </p:spPr>
        <p:txBody>
          <a:bodyPr vert="horz" lIns="91440" tIns="45720" rIns="91440" bIns="45720" rtlCol="0" anchor="b"/>
          <a:lstStyle>
            <a:lvl1pPr algn="r">
              <a:defRPr sz="1200"/>
            </a:lvl1pPr>
          </a:lstStyle>
          <a:p>
            <a:pPr algn="ctr"/>
            <a:fld id="{47855BD9-AF71-426C-9B9B-B0E52B88852E}" type="slidenum">
              <a:rPr lang="de-DE" sz="1000" smtClean="0"/>
              <a:pPr algn="ctr"/>
              <a:t>‹#›</a:t>
            </a:fld>
            <a:endParaRPr lang="de-DE" sz="1000"/>
          </a:p>
        </p:txBody>
      </p:sp>
    </p:spTree>
    <p:extLst>
      <p:ext uri="{BB962C8B-B14F-4D97-AF65-F5344CB8AC3E}">
        <p14:creationId xmlns:p14="http://schemas.microsoft.com/office/powerpoint/2010/main" val="23599324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547688" y="612775"/>
            <a:ext cx="5762625" cy="3241675"/>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549000" y="4120162"/>
            <a:ext cx="5760000" cy="4563560"/>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p:txBody>
      </p:sp>
      <p:sp>
        <p:nvSpPr>
          <p:cNvPr id="7" name="Slide Number Placeholder 6"/>
          <p:cNvSpPr>
            <a:spLocks noGrp="1"/>
          </p:cNvSpPr>
          <p:nvPr>
            <p:ph type="sldNum" sz="quarter" idx="5"/>
          </p:nvPr>
        </p:nvSpPr>
        <p:spPr>
          <a:xfrm>
            <a:off x="2957512" y="8935722"/>
            <a:ext cx="942976" cy="205358"/>
          </a:xfrm>
          <a:prstGeom prst="rect">
            <a:avLst/>
          </a:prstGeom>
        </p:spPr>
        <p:txBody>
          <a:bodyPr vert="horz" lIns="91440" tIns="45720" rIns="91440" bIns="45720" rtlCol="0" anchor="b"/>
          <a:lstStyle>
            <a:lvl1pPr algn="ctr">
              <a:defRPr sz="800"/>
            </a:lvl1pPr>
          </a:lstStyle>
          <a:p>
            <a:fld id="{7D8C2C35-2B8A-446E-BEC0-FD36716C29AC}" type="slidenum">
              <a:rPr lang="de-DE" smtClean="0"/>
              <a:pPr/>
              <a:t>‹#›</a:t>
            </a:fld>
            <a:endParaRPr lang="de-DE"/>
          </a:p>
        </p:txBody>
      </p:sp>
    </p:spTree>
    <p:extLst>
      <p:ext uri="{BB962C8B-B14F-4D97-AF65-F5344CB8AC3E}">
        <p14:creationId xmlns:p14="http://schemas.microsoft.com/office/powerpoint/2010/main" val="2847385487"/>
      </p:ext>
    </p:extLst>
  </p:cSld>
  <p:clrMap bg1="lt1" tx1="dk1" bg2="lt2" tx2="dk2" accent1="accent1" accent2="accent2" accent3="accent3" accent4="accent4" accent5="accent5" accent6="accent6" hlink="hlink" folHlink="folHlink"/>
  <p:notesStyle>
    <a:lvl1pPr marL="0" algn="l" defTabSz="1088776" rtl="0" eaLnBrk="1" latinLnBrk="0" hangingPunct="1">
      <a:defRPr sz="1400" kern="1200">
        <a:solidFill>
          <a:schemeClr val="tx1"/>
        </a:solidFill>
        <a:latin typeface="+mn-lt"/>
        <a:ea typeface="+mn-ea"/>
        <a:cs typeface="+mn-cs"/>
      </a:defRPr>
    </a:lvl1pPr>
    <a:lvl2pPr marL="180000" indent="-180000" algn="l" defTabSz="1088776" rtl="0" eaLnBrk="1" latinLnBrk="0" hangingPunct="1">
      <a:buClr>
        <a:schemeClr val="accent1"/>
      </a:buClr>
      <a:buSzPct val="100000"/>
      <a:buFont typeface="Wingdings" pitchFamily="2" charset="2"/>
      <a:buChar char=""/>
      <a:defRPr sz="1400" kern="1200">
        <a:solidFill>
          <a:schemeClr val="tx1"/>
        </a:solidFill>
        <a:latin typeface="+mn-lt"/>
        <a:ea typeface="+mn-ea"/>
        <a:cs typeface="+mn-cs"/>
      </a:defRPr>
    </a:lvl2pPr>
    <a:lvl3pPr marL="360000" indent="-180000" algn="l" defTabSz="1088776" rtl="0" eaLnBrk="1" latinLnBrk="0" hangingPunct="1">
      <a:buClr>
        <a:schemeClr val="accent2"/>
      </a:buClr>
      <a:buSzPct val="80000"/>
      <a:buFont typeface="Symbol" pitchFamily="18" charset="2"/>
      <a:buChar char="-"/>
      <a:defRPr sz="1200" kern="1200">
        <a:solidFill>
          <a:schemeClr val="tx1"/>
        </a:solidFill>
        <a:latin typeface="+mn-lt"/>
        <a:ea typeface="+mn-ea"/>
        <a:cs typeface="+mn-cs"/>
      </a:defRPr>
    </a:lvl3pPr>
    <a:lvl4pPr marL="674815" indent="-158780" algn="l" defTabSz="1088776" rtl="0" eaLnBrk="1" latinLnBrk="0" hangingPunct="1">
      <a:buClr>
        <a:schemeClr val="accent2"/>
      </a:buClr>
      <a:buFont typeface="Arial" pitchFamily="34" charset="0"/>
      <a:buChar char="–"/>
      <a:defRPr sz="1200" kern="1200">
        <a:solidFill>
          <a:schemeClr val="tx1"/>
        </a:solidFill>
        <a:latin typeface="+mn-lt"/>
        <a:ea typeface="+mn-ea"/>
        <a:cs typeface="+mn-cs"/>
      </a:defRPr>
    </a:lvl4pPr>
    <a:lvl5pPr marL="2177552" algn="l" defTabSz="1088776" rtl="0" eaLnBrk="1" latinLnBrk="0" hangingPunct="1">
      <a:defRPr sz="1400" kern="1200">
        <a:solidFill>
          <a:schemeClr val="tx1"/>
        </a:solidFill>
        <a:latin typeface="+mn-lt"/>
        <a:ea typeface="+mn-ea"/>
        <a:cs typeface="+mn-cs"/>
      </a:defRPr>
    </a:lvl5pPr>
    <a:lvl6pPr marL="2721940" algn="l" defTabSz="1088776" rtl="0" eaLnBrk="1" latinLnBrk="0" hangingPunct="1">
      <a:defRPr sz="1400" kern="1200">
        <a:solidFill>
          <a:schemeClr val="tx1"/>
        </a:solidFill>
        <a:latin typeface="+mn-lt"/>
        <a:ea typeface="+mn-ea"/>
        <a:cs typeface="+mn-cs"/>
      </a:defRPr>
    </a:lvl6pPr>
    <a:lvl7pPr marL="3266328" algn="l" defTabSz="1088776" rtl="0" eaLnBrk="1" latinLnBrk="0" hangingPunct="1">
      <a:defRPr sz="1400" kern="1200">
        <a:solidFill>
          <a:schemeClr val="tx1"/>
        </a:solidFill>
        <a:latin typeface="+mn-lt"/>
        <a:ea typeface="+mn-ea"/>
        <a:cs typeface="+mn-cs"/>
      </a:defRPr>
    </a:lvl7pPr>
    <a:lvl8pPr marL="3810716" algn="l" defTabSz="1088776" rtl="0" eaLnBrk="1" latinLnBrk="0" hangingPunct="1">
      <a:defRPr sz="1400" kern="1200">
        <a:solidFill>
          <a:schemeClr val="tx1"/>
        </a:solidFill>
        <a:latin typeface="+mn-lt"/>
        <a:ea typeface="+mn-ea"/>
        <a:cs typeface="+mn-cs"/>
      </a:defRPr>
    </a:lvl8pPr>
    <a:lvl9pPr marL="4355104" algn="l" defTabSz="1088776"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www.concur.com/en-us/expense-management" TargetMode="External"/><Relationship Id="rId4" Type="http://schemas.openxmlformats.org/officeDocument/2006/relationships/hyperlink" Target="http://www.concur.com/en-us/travel-booking" TargetMode="External"/><Relationship Id="rId5" Type="http://schemas.openxmlformats.org/officeDocument/2006/relationships/hyperlink" Target="http://www.concur.com/en-us/expense-report" TargetMode="External"/><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D8C2C35-2B8A-446E-BEC0-FD36716C29AC}" type="slidenum">
              <a:rPr lang="de-DE" smtClean="0"/>
              <a:pPr/>
              <a:t>1</a:t>
            </a:fld>
            <a:endParaRPr lang="de-DE"/>
          </a:p>
        </p:txBody>
      </p:sp>
    </p:spTree>
    <p:extLst>
      <p:ext uri="{BB962C8B-B14F-4D97-AF65-F5344CB8AC3E}">
        <p14:creationId xmlns:p14="http://schemas.microsoft.com/office/powerpoint/2010/main" val="37588224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lvl="0"/>
            <a:r>
              <a:rPr lang="en-US" sz="1400" kern="1200" dirty="0">
                <a:solidFill>
                  <a:schemeClr val="tx1"/>
                </a:solidFill>
                <a:effectLst/>
                <a:latin typeface="+mn-lt"/>
                <a:ea typeface="+mn-ea"/>
                <a:cs typeface="+mn-cs"/>
              </a:rPr>
              <a:t>So as you can see, SAP Concur on its own is very powerful, but when you combine SAP Concur with SAP S/4 HANA, the story is even stronger. </a:t>
            </a:r>
            <a:endParaRPr lang="en-US" sz="1800" kern="1200" dirty="0">
              <a:solidFill>
                <a:schemeClr val="tx1"/>
              </a:solidFill>
              <a:effectLst/>
              <a:latin typeface="+mn-lt"/>
              <a:ea typeface="+mn-ea"/>
              <a:cs typeface="+mn-cs"/>
            </a:endParaRPr>
          </a:p>
          <a:p>
            <a:r>
              <a:rPr lang="en-US" sz="1400" kern="1200" dirty="0">
                <a:solidFill>
                  <a:schemeClr val="tx1"/>
                </a:solidFill>
                <a:effectLst/>
                <a:latin typeface="+mn-lt"/>
                <a:ea typeface="+mn-ea"/>
                <a:cs typeface="+mn-cs"/>
              </a:rPr>
              <a:t> </a:t>
            </a:r>
            <a:endParaRPr lang="en-US" sz="1800" kern="1200" dirty="0">
              <a:solidFill>
                <a:schemeClr val="tx1"/>
              </a:solidFill>
              <a:effectLst/>
              <a:latin typeface="+mn-lt"/>
              <a:ea typeface="+mn-ea"/>
              <a:cs typeface="+mn-cs"/>
            </a:endParaRPr>
          </a:p>
          <a:p>
            <a:pPr marL="0" lvl="0" indent="0">
              <a:buFont typeface="Arial" charset="0"/>
              <a:buNone/>
            </a:pPr>
            <a:r>
              <a:rPr lang="en-US" sz="1400" kern="1200" dirty="0">
                <a:solidFill>
                  <a:schemeClr val="tx1"/>
                </a:solidFill>
                <a:effectLst/>
                <a:latin typeface="+mn-lt"/>
                <a:ea typeface="+mn-ea"/>
                <a:cs typeface="+mn-cs"/>
              </a:rPr>
              <a:t>Like every business process, travel,</a:t>
            </a:r>
            <a:r>
              <a:rPr lang="en-US" sz="1400" kern="1200" baseline="0" dirty="0">
                <a:solidFill>
                  <a:schemeClr val="tx1"/>
                </a:solidFill>
                <a:effectLst/>
                <a:latin typeface="+mn-lt"/>
                <a:ea typeface="+mn-ea"/>
                <a:cs typeface="+mn-cs"/>
              </a:rPr>
              <a:t> expense, and invoice</a:t>
            </a:r>
            <a:r>
              <a:rPr lang="en-US" sz="1400" kern="1200" dirty="0">
                <a:solidFill>
                  <a:schemeClr val="tx1"/>
                </a:solidFill>
                <a:effectLst/>
                <a:latin typeface="+mn-lt"/>
                <a:ea typeface="+mn-ea"/>
                <a:cs typeface="+mn-cs"/>
              </a:rPr>
              <a:t> doesn’t exist in a vacuum. It depends on data, steps and information housed inside a company’s ERP system.</a:t>
            </a:r>
            <a:r>
              <a:rPr lang="en-US" sz="14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At multiple critical points, it’s vital for T&amp;E and ERP systems to work together—it’s the only way to truly manage T&amp;E budgets, to give users and budget managers the tools they need, and to simply bring a level of control to this complex process. </a:t>
            </a:r>
            <a:endParaRPr lang="en-US" sz="1600" kern="1200" dirty="0">
              <a:solidFill>
                <a:schemeClr val="tx1"/>
              </a:solidFill>
              <a:effectLst/>
              <a:latin typeface="+mn-lt"/>
              <a:ea typeface="+mn-ea"/>
              <a:cs typeface="+mn-cs"/>
            </a:endParaRPr>
          </a:p>
          <a:p>
            <a:pPr marL="285750" lvl="0" indent="-285750">
              <a:buFont typeface="Arial" charset="0"/>
              <a:buChar char="•"/>
            </a:pPr>
            <a:r>
              <a:rPr lang="en-US" sz="1400" kern="1200" dirty="0">
                <a:solidFill>
                  <a:schemeClr val="tx1"/>
                </a:solidFill>
                <a:effectLst/>
                <a:latin typeface="+mn-lt"/>
                <a:ea typeface="+mn-ea"/>
                <a:cs typeface="+mn-cs"/>
              </a:rPr>
              <a:t>With deep, native integration between SAP S/4 HANA and SAP Concur, those points are connected, so the process and the data can keep moving automatically. </a:t>
            </a:r>
            <a:endParaRPr lang="en-US" sz="1800" kern="1200" dirty="0">
              <a:solidFill>
                <a:schemeClr val="tx1"/>
              </a:solidFill>
              <a:effectLst/>
              <a:latin typeface="+mn-lt"/>
              <a:ea typeface="+mn-ea"/>
              <a:cs typeface="+mn-cs"/>
            </a:endParaRPr>
          </a:p>
          <a:p>
            <a:pPr marL="0" lvl="0" indent="0">
              <a:buFont typeface="Arial" charset="0"/>
              <a:buNone/>
            </a:pPr>
            <a:endParaRPr lang="en-US" sz="1400" kern="1200" dirty="0">
              <a:solidFill>
                <a:schemeClr val="tx1"/>
              </a:solidFill>
              <a:effectLst/>
              <a:latin typeface="+mn-lt"/>
              <a:ea typeface="+mn-ea"/>
              <a:cs typeface="+mn-cs"/>
            </a:endParaRPr>
          </a:p>
          <a:p>
            <a:pPr marL="0" lvl="0" indent="0">
              <a:buFont typeface="Arial" charset="0"/>
              <a:buNone/>
            </a:pPr>
            <a:r>
              <a:rPr lang="en-US" sz="1400" kern="1200" dirty="0">
                <a:solidFill>
                  <a:schemeClr val="tx1"/>
                </a:solidFill>
                <a:effectLst/>
                <a:latin typeface="+mn-lt"/>
                <a:ea typeface="+mn-ea"/>
                <a:cs typeface="+mn-cs"/>
              </a:rPr>
              <a:t>When you connect SAP S/4 HANA and SAP Concur, you take all of the benefits of SAP Concur—you can see and proactively manage all employee spending—and you connect those benefits with the digital core of your business to deliver:</a:t>
            </a:r>
            <a:endParaRPr lang="en-US" sz="1800" kern="1200" dirty="0">
              <a:solidFill>
                <a:schemeClr val="tx1"/>
              </a:solidFill>
              <a:effectLst/>
              <a:latin typeface="+mn-lt"/>
              <a:ea typeface="+mn-ea"/>
              <a:cs typeface="+mn-cs"/>
            </a:endParaRPr>
          </a:p>
          <a:p>
            <a:endParaRPr lang="en-US" sz="1400" dirty="0"/>
          </a:p>
          <a:p>
            <a:endParaRPr lang="en-US" sz="1400" dirty="0"/>
          </a:p>
          <a:p>
            <a:r>
              <a:rPr lang="en-US" sz="1400" dirty="0"/>
              <a:t>=====</a:t>
            </a:r>
          </a:p>
          <a:p>
            <a:r>
              <a:rPr lang="en-US" sz="1400" dirty="0"/>
              <a:t>Script</a:t>
            </a:r>
          </a:p>
          <a:p>
            <a:r>
              <a:rPr lang="en-US" sz="1400" dirty="0"/>
              <a:t>=====</a:t>
            </a:r>
          </a:p>
          <a:p>
            <a:endParaRPr lang="en-US" sz="1400" dirty="0"/>
          </a:p>
          <a:p>
            <a:endParaRPr lang="en-US" sz="1400" dirty="0"/>
          </a:p>
          <a:p>
            <a:r>
              <a:rPr lang="en-US" sz="1400" i="1" kern="1200" dirty="0">
                <a:solidFill>
                  <a:schemeClr val="tx1"/>
                </a:solidFill>
                <a:effectLst/>
                <a:latin typeface="+mn-lt"/>
                <a:ea typeface="+mn-ea"/>
                <a:cs typeface="+mn-cs"/>
              </a:rPr>
              <a:t>Headline</a:t>
            </a:r>
            <a:r>
              <a:rPr lang="en-US" sz="1400" kern="1200" dirty="0">
                <a:solidFill>
                  <a:schemeClr val="tx1"/>
                </a:solidFill>
                <a:effectLst/>
                <a:latin typeface="+mn-lt"/>
                <a:ea typeface="+mn-ea"/>
                <a:cs typeface="+mn-cs"/>
              </a:rPr>
              <a:t>:  </a:t>
            </a:r>
            <a:r>
              <a:rPr lang="en-US" sz="1400" b="1" kern="1200" dirty="0">
                <a:solidFill>
                  <a:schemeClr val="tx1"/>
                </a:solidFill>
                <a:effectLst/>
                <a:latin typeface="+mn-lt"/>
                <a:ea typeface="+mn-ea"/>
                <a:cs typeface="+mn-cs"/>
              </a:rPr>
              <a:t>Decades of experience, learning and innovation within each category</a:t>
            </a:r>
            <a:endParaRPr lang="en-US" sz="1400" kern="1200" dirty="0">
              <a:solidFill>
                <a:schemeClr val="tx1"/>
              </a:solidFill>
              <a:effectLst/>
              <a:latin typeface="+mn-lt"/>
              <a:ea typeface="+mn-ea"/>
              <a:cs typeface="+mn-cs"/>
            </a:endParaRPr>
          </a:p>
          <a:p>
            <a:r>
              <a:rPr lang="en-US" sz="1400" i="1" kern="1200" dirty="0">
                <a:solidFill>
                  <a:schemeClr val="tx1"/>
                </a:solidFill>
                <a:effectLst/>
                <a:latin typeface="+mn-lt"/>
                <a:ea typeface="+mn-ea"/>
                <a:cs typeface="+mn-cs"/>
              </a:rPr>
              <a:t> </a:t>
            </a:r>
            <a:endParaRPr lang="en-US" sz="1400" kern="1200" dirty="0">
              <a:solidFill>
                <a:schemeClr val="tx1"/>
              </a:solidFill>
              <a:effectLst/>
              <a:latin typeface="+mn-lt"/>
              <a:ea typeface="+mn-ea"/>
              <a:cs typeface="+mn-cs"/>
            </a:endParaRPr>
          </a:p>
          <a:p>
            <a:r>
              <a:rPr lang="en-US" sz="1400" i="1" kern="1200" dirty="0">
                <a:solidFill>
                  <a:schemeClr val="tx1"/>
                </a:solidFill>
                <a:effectLst/>
                <a:latin typeface="+mn-lt"/>
                <a:ea typeface="+mn-ea"/>
                <a:cs typeface="+mn-cs"/>
              </a:rPr>
              <a:t>Talk Track:</a:t>
            </a:r>
            <a:endParaRPr lang="en-US" sz="1400" kern="1200" dirty="0">
              <a:solidFill>
                <a:schemeClr val="tx1"/>
              </a:solidFill>
              <a:effectLst/>
              <a:latin typeface="+mn-lt"/>
              <a:ea typeface="+mn-ea"/>
              <a:cs typeface="+mn-cs"/>
            </a:endParaRPr>
          </a:p>
          <a:p>
            <a:r>
              <a:rPr lang="en-US" sz="1400" kern="1200" dirty="0">
                <a:solidFill>
                  <a:schemeClr val="tx1"/>
                </a:solidFill>
                <a:effectLst/>
                <a:latin typeface="+mn-lt"/>
                <a:ea typeface="+mn-ea"/>
                <a:cs typeface="+mn-cs"/>
              </a:rPr>
              <a:t>SAP has the leading solution for each of the three primary categories of supplier spending—direct/indirect, travel and expense and services/extended workforce—giving you the benefit of decades of experience, learning and innovation.</a:t>
            </a:r>
          </a:p>
          <a:p>
            <a:r>
              <a:rPr lang="en-US" sz="1400" kern="1200" dirty="0">
                <a:solidFill>
                  <a:schemeClr val="tx1"/>
                </a:solidFill>
                <a:effectLst/>
                <a:latin typeface="+mn-lt"/>
                <a:ea typeface="+mn-ea"/>
                <a:cs typeface="+mn-cs"/>
              </a:rPr>
              <a:t> </a:t>
            </a:r>
          </a:p>
          <a:p>
            <a:r>
              <a:rPr lang="en-US" sz="1400" kern="1200" dirty="0">
                <a:solidFill>
                  <a:schemeClr val="tx1"/>
                </a:solidFill>
                <a:effectLst/>
                <a:latin typeface="+mn-lt"/>
                <a:ea typeface="+mn-ea"/>
                <a:cs typeface="+mn-cs"/>
              </a:rPr>
              <a:t>These solutions are designed to tackle the unique requirements of its respective process to give you total control of that spending.</a:t>
            </a:r>
          </a:p>
          <a:p>
            <a:pPr lvl="0"/>
            <a:r>
              <a:rPr lang="en-US" sz="1400" kern="1200" dirty="0">
                <a:solidFill>
                  <a:schemeClr val="tx1"/>
                </a:solidFill>
                <a:effectLst/>
                <a:latin typeface="+mn-lt"/>
                <a:ea typeface="+mn-ea"/>
                <a:cs typeface="+mn-cs"/>
              </a:rPr>
              <a:t>Each offers in-depth functionality to manage its respective process from end-to-end and manage invisible spend that often gets missed, so there are no gaps in the workflow or data that erode your control. </a:t>
            </a:r>
          </a:p>
          <a:p>
            <a:pPr lvl="0"/>
            <a:r>
              <a:rPr lang="en-US" sz="1400" kern="1200" dirty="0">
                <a:solidFill>
                  <a:schemeClr val="tx1"/>
                </a:solidFill>
                <a:effectLst/>
                <a:latin typeface="+mn-lt"/>
                <a:ea typeface="+mn-ea"/>
                <a:cs typeface="+mn-cs"/>
              </a:rPr>
              <a:t>Each has an unmatched network of suppliers, so you get built-in connections to diverse vendors and can automatically collaborate and share data with them.</a:t>
            </a:r>
          </a:p>
          <a:p>
            <a:pPr lvl="0"/>
            <a:r>
              <a:rPr lang="en-US" sz="1400" kern="1200" dirty="0">
                <a:solidFill>
                  <a:schemeClr val="tx1"/>
                </a:solidFill>
                <a:effectLst/>
                <a:latin typeface="+mn-lt"/>
                <a:ea typeface="+mn-ea"/>
                <a:cs typeface="+mn-cs"/>
              </a:rPr>
              <a:t>Each has an ecosystem of third-party app providers, so you can add enhancements that tackle unique compliance or industry requirements.</a:t>
            </a:r>
          </a:p>
          <a:p>
            <a:pPr lvl="0"/>
            <a:r>
              <a:rPr lang="en-US" sz="1400" kern="1200" dirty="0">
                <a:solidFill>
                  <a:schemeClr val="tx1"/>
                </a:solidFill>
                <a:effectLst/>
                <a:latin typeface="+mn-lt"/>
                <a:ea typeface="+mn-ea"/>
                <a:cs typeface="+mn-cs"/>
              </a:rPr>
              <a:t>And each delivers an engaging employee experience—making day-to-day tasks simple and dynamic, so you can retain top talent and keep that talent focused on what the company and your customers need.</a:t>
            </a:r>
          </a:p>
          <a:p>
            <a:endParaRPr lang="en-US" dirty="0"/>
          </a:p>
          <a:p>
            <a:r>
              <a:rPr lang="en-US" sz="1400" kern="1200" dirty="0">
                <a:solidFill>
                  <a:schemeClr val="tx1"/>
                </a:solidFill>
                <a:effectLst/>
                <a:latin typeface="+mn-lt"/>
                <a:ea typeface="+mn-ea"/>
                <a:cs typeface="+mn-cs"/>
              </a:rPr>
              <a:t>We talked earlier about the need to address employee satisfaction and to give them the consumer-like experience they demand.  Traditionally, enterprise software was built around the needs of a business process.  Today we need to optimize for BOTH the business process and the employee experience.</a:t>
            </a:r>
            <a:endParaRPr lang="en-US" sz="1600" kern="1200" dirty="0">
              <a:solidFill>
                <a:schemeClr val="tx1"/>
              </a:solidFill>
              <a:effectLst/>
              <a:latin typeface="+mn-lt"/>
              <a:ea typeface="+mn-ea"/>
              <a:cs typeface="+mn-cs"/>
            </a:endParaRPr>
          </a:p>
          <a:p>
            <a:r>
              <a:rPr lang="en-US" sz="1400" kern="1200" dirty="0">
                <a:solidFill>
                  <a:schemeClr val="tx1"/>
                </a:solidFill>
                <a:effectLst/>
                <a:latin typeface="+mn-lt"/>
                <a:ea typeface="+mn-ea"/>
                <a:cs typeface="+mn-cs"/>
              </a:rPr>
              <a:t> </a:t>
            </a:r>
            <a:endParaRPr lang="en-US" sz="1600" kern="1200" dirty="0">
              <a:solidFill>
                <a:schemeClr val="tx1"/>
              </a:solidFill>
              <a:effectLst/>
              <a:latin typeface="+mn-lt"/>
              <a:ea typeface="+mn-ea"/>
              <a:cs typeface="+mn-cs"/>
            </a:endParaRPr>
          </a:p>
          <a:p>
            <a:pPr lvl="1"/>
            <a:r>
              <a:rPr lang="en-US" sz="1400" kern="1200" dirty="0">
                <a:solidFill>
                  <a:schemeClr val="tx1"/>
                </a:solidFill>
                <a:effectLst/>
                <a:latin typeface="+mn-lt"/>
                <a:ea typeface="+mn-ea"/>
                <a:cs typeface="+mn-cs"/>
              </a:rPr>
              <a:t>As a result, our tools work to deliver an engaging employee experience—making day-to-day tasks simple and dynamic, so you can retain top talent and keep that talent focused on what the company and your customers need.  This goal of helping employees focus on higher value tasks is core to SAP’s mission and visions – the Intelligent Enterprise.</a:t>
            </a:r>
            <a:endParaRPr lang="en-US" sz="1600" kern="1200" dirty="0">
              <a:solidFill>
                <a:schemeClr val="tx1"/>
              </a:solidFill>
              <a:effectLst/>
              <a:latin typeface="+mn-lt"/>
              <a:ea typeface="+mn-ea"/>
              <a:cs typeface="+mn-cs"/>
            </a:endParaRPr>
          </a:p>
          <a:p>
            <a:pPr lvl="1"/>
            <a:r>
              <a:rPr lang="en-US" sz="1400" kern="1200" dirty="0">
                <a:solidFill>
                  <a:schemeClr val="tx1"/>
                </a:solidFill>
                <a:effectLst/>
                <a:latin typeface="+mn-lt"/>
                <a:ea typeface="+mn-ea"/>
                <a:cs typeface="+mn-cs"/>
              </a:rPr>
              <a:t>And when you have apps that users WANT to engage with, you not only get better data faster, but you also have an opportunity to guide that user to making the right decisions.</a:t>
            </a:r>
            <a:endParaRPr lang="en-US" sz="1600" kern="1200" dirty="0">
              <a:solidFill>
                <a:schemeClr val="tx1"/>
              </a:solidFill>
              <a:effectLst/>
              <a:latin typeface="+mn-lt"/>
              <a:ea typeface="+mn-ea"/>
              <a:cs typeface="+mn-cs"/>
            </a:endParaRPr>
          </a:p>
          <a:p>
            <a:pPr lvl="1"/>
            <a:r>
              <a:rPr lang="en-US" sz="1400" kern="1200" dirty="0">
                <a:solidFill>
                  <a:schemeClr val="tx1"/>
                </a:solidFill>
                <a:effectLst/>
                <a:latin typeface="+mn-lt"/>
                <a:ea typeface="+mn-ea"/>
                <a:cs typeface="+mn-cs"/>
              </a:rPr>
              <a:t>And that experience for users is tailored to the category of spending, tailored to their persona and delivered in a smooth, consumer-like experience that drives adoption—and as a result—control up.</a:t>
            </a:r>
            <a:endParaRPr lang="en-US" sz="16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7D8C2C35-2B8A-446E-BEC0-FD36716C29AC}" type="slidenum">
              <a:rPr lang="de-DE" smtClean="0"/>
              <a:pPr/>
              <a:t>10</a:t>
            </a:fld>
            <a:endParaRPr lang="de-DE"/>
          </a:p>
        </p:txBody>
      </p:sp>
    </p:spTree>
    <p:extLst>
      <p:ext uri="{BB962C8B-B14F-4D97-AF65-F5344CB8AC3E}">
        <p14:creationId xmlns:p14="http://schemas.microsoft.com/office/powerpoint/2010/main" val="34551584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en-US" sz="1400" kern="1200" dirty="0">
                <a:solidFill>
                  <a:schemeClr val="tx1"/>
                </a:solidFill>
                <a:effectLst/>
                <a:latin typeface="+mn-lt"/>
                <a:ea typeface="+mn-ea"/>
                <a:cs typeface="+mn-cs"/>
              </a:rPr>
              <a:t>SAP Concur is the only provider that offers:</a:t>
            </a:r>
          </a:p>
          <a:p>
            <a:pPr marL="285750" lvl="0" indent="-285750">
              <a:buFont typeface="Wingdings" pitchFamily="2" charset="2"/>
              <a:buChar char="§"/>
            </a:pPr>
            <a:r>
              <a:rPr lang="en-US" sz="1400" kern="1200" dirty="0">
                <a:solidFill>
                  <a:schemeClr val="tx1"/>
                </a:solidFill>
                <a:effectLst/>
                <a:latin typeface="+mn-lt"/>
                <a:ea typeface="+mn-ea"/>
                <a:cs typeface="+mn-cs"/>
              </a:rPr>
              <a:t>Best-in-class processes to control of each category of spend.</a:t>
            </a:r>
          </a:p>
          <a:p>
            <a:pPr marL="285750" lvl="0" indent="-285750">
              <a:buFont typeface="Wingdings" pitchFamily="2" charset="2"/>
              <a:buChar char="§"/>
            </a:pPr>
            <a:r>
              <a:rPr lang="en-US" sz="1400" kern="1200" dirty="0">
                <a:solidFill>
                  <a:schemeClr val="tx1"/>
                </a:solidFill>
                <a:effectLst/>
                <a:latin typeface="+mn-lt"/>
                <a:ea typeface="+mn-ea"/>
                <a:cs typeface="+mn-cs"/>
              </a:rPr>
              <a:t>A unified view of spending across categories of spend.</a:t>
            </a:r>
          </a:p>
          <a:p>
            <a:pPr marL="285750" lvl="0" indent="-285750">
              <a:buFont typeface="Wingdings" pitchFamily="2" charset="2"/>
              <a:buChar char="§"/>
            </a:pPr>
            <a:r>
              <a:rPr lang="en-US" sz="1400" kern="1200" dirty="0">
                <a:solidFill>
                  <a:schemeClr val="tx1"/>
                </a:solidFill>
                <a:effectLst/>
                <a:latin typeface="+mn-lt"/>
                <a:ea typeface="+mn-ea"/>
                <a:cs typeface="+mn-cs"/>
              </a:rPr>
              <a:t>And comprehensive supplier management supporting all categories of spend.</a:t>
            </a:r>
          </a:p>
          <a:p>
            <a:r>
              <a:rPr lang="en-US" sz="1400" kern="1200" dirty="0">
                <a:solidFill>
                  <a:schemeClr val="tx1"/>
                </a:solidFill>
                <a:effectLst/>
                <a:latin typeface="+mn-lt"/>
                <a:ea typeface="+mn-ea"/>
                <a:cs typeface="+mn-cs"/>
              </a:rPr>
              <a:t> </a:t>
            </a:r>
          </a:p>
          <a:p>
            <a:r>
              <a:rPr lang="en-US" sz="1400" kern="1200" dirty="0">
                <a:solidFill>
                  <a:schemeClr val="tx1"/>
                </a:solidFill>
                <a:effectLst/>
                <a:latin typeface="+mn-lt"/>
                <a:ea typeface="+mn-ea"/>
                <a:cs typeface="+mn-cs"/>
              </a:rPr>
              <a:t>It starts with being able to be there every time money is spent, regardless of the source of that spending and capture that data.  Whether that means official supplier through procurement, p-cards, or the places employees spend that are often “invisible” until you see them on an expense report (direct travel booking, cash payments, non-PO invoices, etc.).  On top of that, you need to be able to apply policies and bring as much spending as possible under contract.</a:t>
            </a:r>
          </a:p>
          <a:p>
            <a:r>
              <a:rPr lang="en-US" sz="1400" kern="1200" dirty="0">
                <a:solidFill>
                  <a:schemeClr val="tx1"/>
                </a:solidFill>
                <a:effectLst/>
                <a:latin typeface="+mn-lt"/>
                <a:ea typeface="+mn-ea"/>
                <a:cs typeface="+mn-cs"/>
              </a:rPr>
              <a:t> </a:t>
            </a:r>
          </a:p>
          <a:p>
            <a:r>
              <a:rPr lang="en-US" sz="1400" kern="1200" dirty="0">
                <a:solidFill>
                  <a:schemeClr val="tx1"/>
                </a:solidFill>
                <a:effectLst/>
                <a:latin typeface="+mn-lt"/>
                <a:ea typeface="+mn-ea"/>
                <a:cs typeface="+mn-cs"/>
              </a:rPr>
              <a:t>Next, you need to be able to do this using the best of breed solution across categories of spending (Travel, Expense, and Invoice).  These categories each require a specific set of expertise and tools to optimize both the control and the employee experience.  Moreover, they each require connections to different types of ecosystems and networks like travel suppliers.  Without connecting to those networks you can’s see all the ways employees may be spending.</a:t>
            </a:r>
          </a:p>
          <a:p>
            <a:r>
              <a:rPr lang="en-US" sz="1400" kern="1200" dirty="0">
                <a:solidFill>
                  <a:schemeClr val="tx1"/>
                </a:solidFill>
                <a:effectLst/>
                <a:latin typeface="+mn-lt"/>
                <a:ea typeface="+mn-ea"/>
                <a:cs typeface="+mn-cs"/>
              </a:rPr>
              <a:t>  </a:t>
            </a:r>
          </a:p>
          <a:p>
            <a:r>
              <a:rPr lang="en-US" sz="1400" kern="1200" dirty="0">
                <a:solidFill>
                  <a:schemeClr val="tx1"/>
                </a:solidFill>
                <a:effectLst/>
                <a:latin typeface="+mn-lt"/>
                <a:ea typeface="+mn-ea"/>
                <a:cs typeface="+mn-cs"/>
              </a:rPr>
              <a:t>And all this leads to one unified view of spending across all sources and all categories. Getting all spending onto “one pane of glass,” so leaders from across the organization can make smarter, faster decisions and improve both discipline and accountability across the company. </a:t>
            </a:r>
          </a:p>
          <a:p>
            <a:r>
              <a:rPr lang="en-US" sz="1400" kern="1200" dirty="0">
                <a:solidFill>
                  <a:schemeClr val="tx1"/>
                </a:solidFill>
                <a:effectLst/>
                <a:latin typeface="+mn-lt"/>
                <a:ea typeface="+mn-ea"/>
                <a:cs typeface="+mn-cs"/>
              </a:rPr>
              <a:t> </a:t>
            </a:r>
          </a:p>
          <a:p>
            <a:r>
              <a:rPr lang="en-US" sz="1400" kern="1200" dirty="0">
                <a:solidFill>
                  <a:schemeClr val="tx1"/>
                </a:solidFill>
                <a:effectLst/>
                <a:latin typeface="+mn-lt"/>
                <a:ea typeface="+mn-ea"/>
                <a:cs typeface="+mn-cs"/>
              </a:rPr>
              <a:t>The mandate to create a digitally enabled organization spans the roles of Finance and IT. Let’s take a closer look.</a:t>
            </a:r>
          </a:p>
          <a:p>
            <a:pPr marL="0" marR="0" lvl="0" indent="0" algn="l" defTabSz="914354"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400" b="0" baseline="0" dirty="0">
              <a:solidFill>
                <a:schemeClr val="tx1"/>
              </a:solidFill>
              <a:effectLst/>
              <a:latin typeface="+mn-lt"/>
              <a:ea typeface="Calibri"/>
            </a:endParaRPr>
          </a:p>
        </p:txBody>
      </p:sp>
      <p:sp>
        <p:nvSpPr>
          <p:cNvPr id="4" name="Slide Number Placeholder 3"/>
          <p:cNvSpPr>
            <a:spLocks noGrp="1"/>
          </p:cNvSpPr>
          <p:nvPr>
            <p:ph type="sldNum" sz="quarter" idx="10"/>
          </p:nvPr>
        </p:nvSpPr>
        <p:spPr/>
        <p:txBody>
          <a:bodyPr/>
          <a:lstStyle/>
          <a:p>
            <a:fld id="{7D8C2C35-2B8A-446E-BEC0-FD36716C29AC}" type="slidenum">
              <a:rPr lang="de-DE" smtClean="0"/>
              <a:pPr/>
              <a:t>11</a:t>
            </a:fld>
            <a:endParaRPr lang="de-DE"/>
          </a:p>
        </p:txBody>
      </p:sp>
    </p:spTree>
    <p:extLst>
      <p:ext uri="{BB962C8B-B14F-4D97-AF65-F5344CB8AC3E}">
        <p14:creationId xmlns:p14="http://schemas.microsoft.com/office/powerpoint/2010/main" val="6011218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kern="1200" dirty="0">
                <a:solidFill>
                  <a:schemeClr val="tx1"/>
                </a:solidFill>
                <a:effectLst/>
                <a:latin typeface="+mn-lt"/>
                <a:ea typeface="+mn-ea"/>
                <a:cs typeface="+mn-cs"/>
              </a:rPr>
              <a:t>Every time money is spent, you need to capture that data and bring it back to a central system.</a:t>
            </a:r>
          </a:p>
          <a:p>
            <a:r>
              <a:rPr lang="en-US" sz="1400" kern="1200" dirty="0">
                <a:solidFill>
                  <a:schemeClr val="tx1"/>
                </a:solidFill>
                <a:effectLst/>
                <a:latin typeface="+mn-lt"/>
                <a:ea typeface="+mn-ea"/>
                <a:cs typeface="+mn-cs"/>
              </a:rPr>
              <a:t> </a:t>
            </a:r>
          </a:p>
          <a:p>
            <a:r>
              <a:rPr lang="en-US" sz="1400" kern="1200" dirty="0">
                <a:solidFill>
                  <a:schemeClr val="tx1"/>
                </a:solidFill>
                <a:effectLst/>
                <a:latin typeface="+mn-lt"/>
                <a:ea typeface="+mn-ea"/>
                <a:cs typeface="+mn-cs"/>
              </a:rPr>
              <a:t>Spending happens across these three categories and inside and outside traditional channels—from MRO, direct and indirect spending to complex services, contingent labor and centralized TMC travel transactions to spending on p-cards and virtual cards or spending that’s often “invisible” through travel apps, non-PO invoices or even directly with travel suppliers.</a:t>
            </a:r>
          </a:p>
          <a:p>
            <a:r>
              <a:rPr lang="en-US" sz="1400" kern="1200" dirty="0">
                <a:solidFill>
                  <a:schemeClr val="tx1"/>
                </a:solidFill>
                <a:effectLst/>
                <a:latin typeface="+mn-lt"/>
                <a:ea typeface="+mn-ea"/>
                <a:cs typeface="+mn-cs"/>
              </a:rPr>
              <a:t> </a:t>
            </a:r>
          </a:p>
          <a:p>
            <a:pPr lvl="0"/>
            <a:r>
              <a:rPr lang="en-US" sz="1400" kern="1200" dirty="0">
                <a:solidFill>
                  <a:schemeClr val="tx1"/>
                </a:solidFill>
                <a:effectLst/>
                <a:latin typeface="+mn-lt"/>
                <a:ea typeface="+mn-ea"/>
                <a:cs typeface="+mn-cs"/>
              </a:rPr>
              <a:t>SAP Concur centralizes all of this spending across all of these sources and all of these suppliers in one place. </a:t>
            </a:r>
          </a:p>
          <a:p>
            <a:pPr lvl="0"/>
            <a:r>
              <a:rPr lang="en-US" sz="1400" kern="1200" dirty="0">
                <a:solidFill>
                  <a:schemeClr val="tx1"/>
                </a:solidFill>
                <a:effectLst/>
                <a:latin typeface="+mn-lt"/>
                <a:ea typeface="+mn-ea"/>
                <a:cs typeface="+mn-cs"/>
              </a:rPr>
              <a:t>So you can capture and apply your spending policies to spending that used to be “invisible” until it showed up on an expense report or in a surprise invoice.</a:t>
            </a:r>
          </a:p>
          <a:p>
            <a:pPr lvl="0"/>
            <a:r>
              <a:rPr lang="en-US" sz="1400" kern="1200" dirty="0">
                <a:solidFill>
                  <a:schemeClr val="tx1"/>
                </a:solidFill>
                <a:effectLst/>
                <a:latin typeface="+mn-lt"/>
                <a:ea typeface="+mn-ea"/>
                <a:cs typeface="+mn-cs"/>
              </a:rPr>
              <a:t>And consistently apply policies as well as manage tax and other regulatory requirements.</a:t>
            </a:r>
          </a:p>
          <a:p>
            <a:pPr algn="l"/>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12</a:t>
            </a:fld>
            <a:endParaRPr lang="de-DE"/>
          </a:p>
        </p:txBody>
      </p:sp>
    </p:spTree>
    <p:extLst>
      <p:ext uri="{BB962C8B-B14F-4D97-AF65-F5344CB8AC3E}">
        <p14:creationId xmlns:p14="http://schemas.microsoft.com/office/powerpoint/2010/main" val="23743016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sz="1400" kern="1200" dirty="0">
                <a:solidFill>
                  <a:schemeClr val="tx1"/>
                </a:solidFill>
                <a:latin typeface="+mn-lt"/>
                <a:ea typeface="+mn-ea"/>
                <a:cs typeface="+mn-cs"/>
              </a:rPr>
              <a:t>Every business needs to manage and control its travel and expense processes and budgets, but this is increasingly difficult because, as we’ve said, the way businesses buy is changing, the number of vendors you work with is likely growing, and the role employees play in those purchases is evolving.</a:t>
            </a:r>
          </a:p>
          <a:p>
            <a:endParaRPr lang="en-US" sz="1400" kern="1200" dirty="0">
              <a:solidFill>
                <a:schemeClr val="tx1"/>
              </a:solidFill>
              <a:latin typeface="+mn-lt"/>
              <a:ea typeface="+mn-ea"/>
              <a:cs typeface="+mn-cs"/>
            </a:endParaRPr>
          </a:p>
          <a:p>
            <a:pPr marL="0" marR="0" lvl="0" indent="0" algn="l" defTabSz="1088776" rtl="0" eaLnBrk="1" fontAlgn="auto" latinLnBrk="0" hangingPunct="1">
              <a:lnSpc>
                <a:spcPct val="100000"/>
              </a:lnSpc>
              <a:spcBef>
                <a:spcPts val="0"/>
              </a:spcBef>
              <a:spcAft>
                <a:spcPts val="0"/>
              </a:spcAft>
              <a:buClrTx/>
              <a:buSzTx/>
              <a:buFontTx/>
              <a:buNone/>
              <a:tabLst/>
              <a:defRPr/>
            </a:pPr>
            <a:r>
              <a:rPr lang="en-US" sz="1400" kern="1200" dirty="0">
                <a:solidFill>
                  <a:schemeClr val="tx1"/>
                </a:solidFill>
                <a:latin typeface="+mn-lt"/>
                <a:ea typeface="+mn-ea"/>
                <a:cs typeface="+mn-cs"/>
              </a:rPr>
              <a:t>That’s why our travel, expense, and invoice services are one integrated solution. SAP Concur consolidates your spending data from your systems and your hotel, airline, and other suppliers into a single, connected process for managing your spending. </a:t>
            </a:r>
            <a:r>
              <a:rPr lang="en-US" sz="1400" kern="1200" dirty="0">
                <a:solidFill>
                  <a:schemeClr val="tx1"/>
                </a:solidFill>
                <a:effectLst/>
                <a:latin typeface="+mn-lt"/>
                <a:ea typeface="+mn-ea"/>
                <a:cs typeface="+mn-cs"/>
              </a:rPr>
              <a:t>Plus the largest partner ecosystem in the industry means you capture more spend in every category.</a:t>
            </a:r>
          </a:p>
          <a:p>
            <a:endParaRPr lang="en-US" sz="1400" kern="1200" dirty="0">
              <a:solidFill>
                <a:schemeClr val="tx1"/>
              </a:solidFill>
              <a:effectLst/>
              <a:latin typeface="+mn-lt"/>
              <a:ea typeface="+mn-ea"/>
              <a:cs typeface="+mn-cs"/>
            </a:endParaRPr>
          </a:p>
          <a:p>
            <a:r>
              <a:rPr lang="en-US" sz="1400" kern="1200" dirty="0">
                <a:solidFill>
                  <a:schemeClr val="tx1"/>
                </a:solidFill>
                <a:effectLst/>
                <a:latin typeface="+mn-lt"/>
                <a:ea typeface="+mn-ea"/>
                <a:cs typeface="+mn-cs"/>
              </a:rPr>
              <a:t>With our integrated solution, you can:</a:t>
            </a:r>
          </a:p>
          <a:p>
            <a:pPr marL="285750" lvl="0" indent="-285750">
              <a:buFont typeface="Arial" panose="020B0604020202020204" pitchFamily="34" charset="0"/>
              <a:buChar char="•"/>
            </a:pPr>
            <a:r>
              <a:rPr lang="en-US" sz="1400" b="1" kern="1200" dirty="0">
                <a:solidFill>
                  <a:schemeClr val="tx1"/>
                </a:solidFill>
                <a:effectLst/>
                <a:latin typeface="+mn-lt"/>
                <a:ea typeface="+mn-ea"/>
                <a:cs typeface="+mn-cs"/>
              </a:rPr>
              <a:t>Provide more global flight and hotel vendor choices to your travelers </a:t>
            </a:r>
            <a:r>
              <a:rPr lang="en-US" sz="1400" kern="1200" dirty="0">
                <a:solidFill>
                  <a:schemeClr val="tx1"/>
                </a:solidFill>
                <a:effectLst/>
                <a:latin typeface="+mn-lt"/>
                <a:ea typeface="+mn-ea"/>
                <a:cs typeface="+mn-cs"/>
              </a:rPr>
              <a:t>by integrating data from GDS and TMC partners, as well as travel suppliers.</a:t>
            </a:r>
          </a:p>
          <a:p>
            <a:pPr marL="285750" lvl="0" indent="-285750">
              <a:buFont typeface="Arial" panose="020B0604020202020204" pitchFamily="34" charset="0"/>
              <a:buChar char="•"/>
            </a:pPr>
            <a:r>
              <a:rPr lang="en-US" sz="1400" b="1" kern="1200" dirty="0">
                <a:solidFill>
                  <a:schemeClr val="tx1"/>
                </a:solidFill>
                <a:effectLst/>
                <a:latin typeface="+mn-lt"/>
                <a:ea typeface="+mn-ea"/>
                <a:cs typeface="+mn-cs"/>
              </a:rPr>
              <a:t>Ensure compliance</a:t>
            </a:r>
            <a:r>
              <a:rPr lang="en-US" sz="1400" kern="1200" dirty="0">
                <a:solidFill>
                  <a:schemeClr val="tx1"/>
                </a:solidFill>
                <a:effectLst/>
                <a:latin typeface="+mn-lt"/>
                <a:ea typeface="+mn-ea"/>
                <a:cs typeface="+mn-cs"/>
              </a:rPr>
              <a:t> with your travel and spending policies. </a:t>
            </a:r>
          </a:p>
          <a:p>
            <a:pPr marL="285750" lvl="0" indent="-285750">
              <a:buFont typeface="Arial" panose="020B0604020202020204" pitchFamily="34" charset="0"/>
              <a:buChar char="•"/>
            </a:pPr>
            <a:r>
              <a:rPr lang="en-US" sz="1400" b="1" kern="1200" dirty="0">
                <a:solidFill>
                  <a:schemeClr val="tx1"/>
                </a:solidFill>
                <a:latin typeface="+mn-lt"/>
                <a:ea typeface="+mn-ea"/>
                <a:cs typeface="+mn-cs"/>
              </a:rPr>
              <a:t>Fulfill your duty of care obligations</a:t>
            </a:r>
            <a:r>
              <a:rPr lang="en-US" sz="1400" kern="1200" dirty="0">
                <a:solidFill>
                  <a:schemeClr val="tx1"/>
                </a:solidFill>
                <a:latin typeface="+mn-lt"/>
                <a:ea typeface="+mn-ea"/>
                <a:cs typeface="+mn-cs"/>
              </a:rPr>
              <a:t> by having an easy</a:t>
            </a:r>
            <a:r>
              <a:rPr lang="en-US" sz="1400" kern="1200" baseline="0" dirty="0">
                <a:solidFill>
                  <a:schemeClr val="tx1"/>
                </a:solidFill>
                <a:latin typeface="+mn-lt"/>
                <a:ea typeface="+mn-ea"/>
                <a:cs typeface="+mn-cs"/>
              </a:rPr>
              <a:t> way </a:t>
            </a:r>
            <a:r>
              <a:rPr lang="en-US" sz="1400" kern="1200" dirty="0">
                <a:solidFill>
                  <a:schemeClr val="tx1"/>
                </a:solidFill>
                <a:latin typeface="+mn-lt"/>
                <a:ea typeface="+mn-ea"/>
                <a:cs typeface="+mn-cs"/>
              </a:rPr>
              <a:t>to determine where your employees are when there’s a disaster or emergency. </a:t>
            </a:r>
            <a:endParaRPr lang="en-US" sz="1400" kern="1200" dirty="0">
              <a:solidFill>
                <a:schemeClr val="tx1"/>
              </a:solidFill>
              <a:effectLst/>
              <a:latin typeface="+mn-lt"/>
              <a:ea typeface="+mn-ea"/>
              <a:cs typeface="+mn-cs"/>
            </a:endParaRPr>
          </a:p>
          <a:p>
            <a:pPr marL="285750" lvl="0" indent="-285750">
              <a:buFont typeface="Arial" panose="020B0604020202020204" pitchFamily="34" charset="0"/>
              <a:buChar char="•"/>
            </a:pPr>
            <a:r>
              <a:rPr lang="en-US" sz="1400" b="1" kern="1200" dirty="0">
                <a:solidFill>
                  <a:schemeClr val="tx1"/>
                </a:solidFill>
                <a:effectLst/>
                <a:latin typeface="+mn-lt"/>
                <a:ea typeface="+mn-ea"/>
                <a:cs typeface="+mn-cs"/>
              </a:rPr>
              <a:t>Track and manage spending down to the last dime</a:t>
            </a:r>
            <a:r>
              <a:rPr lang="en-US" sz="1400" kern="1200" dirty="0">
                <a:solidFill>
                  <a:schemeClr val="tx1"/>
                </a:solidFill>
                <a:effectLst/>
                <a:latin typeface="+mn-lt"/>
                <a:ea typeface="+mn-ea"/>
                <a:cs typeface="+mn-cs"/>
              </a:rPr>
              <a:t> by integrating data from corporate credit card providers and receipts directly from key suppliers, so you can pull in and classify individual charges.</a:t>
            </a:r>
          </a:p>
          <a:p>
            <a:pPr marL="285750" lvl="0" indent="-285750">
              <a:buFont typeface="Arial" panose="020B0604020202020204" pitchFamily="34" charset="0"/>
              <a:buChar char="•"/>
            </a:pPr>
            <a:r>
              <a:rPr lang="en-US" sz="1400" b="1" kern="1200" dirty="0">
                <a:solidFill>
                  <a:schemeClr val="tx1"/>
                </a:solidFill>
                <a:effectLst/>
                <a:latin typeface="+mn-lt"/>
                <a:ea typeface="+mn-ea"/>
                <a:cs typeface="+mn-cs"/>
              </a:rPr>
              <a:t>Reduce weeks of invoice wrangling to a few days of automated online processing</a:t>
            </a:r>
            <a:r>
              <a:rPr lang="en-US" sz="1400" kern="1200" dirty="0">
                <a:solidFill>
                  <a:schemeClr val="tx1"/>
                </a:solidFill>
                <a:effectLst/>
                <a:latin typeface="+mn-lt"/>
                <a:ea typeface="+mn-ea"/>
                <a:cs typeface="+mn-cs"/>
              </a:rPr>
              <a:t> by automatically capturing and routing invoices from multiple sources, then managing approvals.</a:t>
            </a:r>
          </a:p>
        </p:txBody>
      </p:sp>
      <p:sp>
        <p:nvSpPr>
          <p:cNvPr id="4" name="Slide Number Placeholder 3"/>
          <p:cNvSpPr>
            <a:spLocks noGrp="1"/>
          </p:cNvSpPr>
          <p:nvPr>
            <p:ph type="sldNum" sz="quarter" idx="5"/>
          </p:nvPr>
        </p:nvSpPr>
        <p:spPr/>
        <p:txBody>
          <a:bodyPr/>
          <a:lstStyle/>
          <a:p>
            <a:fld id="{7D8C2C35-2B8A-446E-BEC0-FD36716C29AC}" type="slidenum">
              <a:rPr lang="de-DE" smtClean="0"/>
              <a:pPr/>
              <a:t>13</a:t>
            </a:fld>
            <a:endParaRPr lang="de-DE"/>
          </a:p>
        </p:txBody>
      </p:sp>
    </p:spTree>
    <p:extLst>
      <p:ext uri="{BB962C8B-B14F-4D97-AF65-F5344CB8AC3E}">
        <p14:creationId xmlns:p14="http://schemas.microsoft.com/office/powerpoint/2010/main" val="13929575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5"/>
          </p:nvPr>
        </p:nvSpPr>
        <p:spPr/>
        <p:txBody>
          <a:bodyPr/>
          <a:lstStyle/>
          <a:p>
            <a:fld id="{7D8C2C35-2B8A-446E-BEC0-FD36716C29AC}" type="slidenum">
              <a:rPr lang="de-DE" smtClean="0"/>
              <a:pPr/>
              <a:t>14</a:t>
            </a:fld>
            <a:endParaRPr lang="de-DE"/>
          </a:p>
        </p:txBody>
      </p:sp>
    </p:spTree>
    <p:extLst>
      <p:ext uri="{BB962C8B-B14F-4D97-AF65-F5344CB8AC3E}">
        <p14:creationId xmlns:p14="http://schemas.microsoft.com/office/powerpoint/2010/main" val="10815696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US" sz="1400" kern="1200">
                <a:solidFill>
                  <a:schemeClr val="tx1"/>
                </a:solidFill>
                <a:effectLst/>
                <a:latin typeface="+mn-lt"/>
                <a:ea typeface="+mn-ea"/>
                <a:cs typeface="+mn-cs"/>
              </a:rPr>
              <a:t>With the unique processes under control, now you can get to a rolled-up view of spending across categories—without cobbling together reports from different systems.</a:t>
            </a:r>
            <a:endParaRPr lang="en-US" sz="1600" kern="1200">
              <a:solidFill>
                <a:schemeClr val="tx1"/>
              </a:solidFill>
              <a:effectLst/>
              <a:latin typeface="+mn-lt"/>
              <a:ea typeface="+mn-ea"/>
              <a:cs typeface="+mn-cs"/>
            </a:endParaRPr>
          </a:p>
          <a:p>
            <a:r>
              <a:rPr lang="en-US" sz="1400" kern="1200">
                <a:solidFill>
                  <a:schemeClr val="tx1"/>
                </a:solidFill>
                <a:effectLst/>
                <a:latin typeface="+mn-lt"/>
                <a:ea typeface="+mn-ea"/>
                <a:cs typeface="+mn-cs"/>
              </a:rPr>
              <a:t>SAP Concur consolidates spending data from the best-in-class system managing each process and presents it in a single, unified view, so you can see where every bit of your budgets is going, and:</a:t>
            </a:r>
            <a:endParaRPr lang="en-US" sz="1600" kern="1200">
              <a:solidFill>
                <a:schemeClr val="tx1"/>
              </a:solidFill>
              <a:effectLst/>
              <a:latin typeface="+mn-lt"/>
              <a:ea typeface="+mn-ea"/>
              <a:cs typeface="+mn-cs"/>
            </a:endParaRPr>
          </a:p>
          <a:p>
            <a:pPr lvl="1"/>
            <a:r>
              <a:rPr lang="en-US" sz="1400" kern="1200">
                <a:solidFill>
                  <a:schemeClr val="tx1"/>
                </a:solidFill>
                <a:effectLst/>
                <a:latin typeface="+mn-lt"/>
                <a:ea typeface="+mn-ea"/>
                <a:cs typeface="+mn-cs"/>
              </a:rPr>
              <a:t>Make sure your spend lines up with your corporate priorities. You’re asked to fund innovation while still funding the growth or your core business, and managing that balance requires the best data and most precision possible.</a:t>
            </a:r>
            <a:endParaRPr lang="en-US" sz="1600" kern="1200">
              <a:solidFill>
                <a:schemeClr val="tx1"/>
              </a:solidFill>
              <a:effectLst/>
              <a:latin typeface="+mn-lt"/>
              <a:ea typeface="+mn-ea"/>
              <a:cs typeface="+mn-cs"/>
            </a:endParaRPr>
          </a:p>
          <a:p>
            <a:pPr lvl="1"/>
            <a:r>
              <a:rPr lang="en-US" sz="1400" kern="1200">
                <a:solidFill>
                  <a:schemeClr val="tx1"/>
                </a:solidFill>
                <a:effectLst/>
                <a:latin typeface="+mn-lt"/>
                <a:ea typeface="+mn-ea"/>
                <a:cs typeface="+mn-cs"/>
              </a:rPr>
              <a:t>With this visibility, you can get up-to-date visibility into all your KPIs, analyze the data in whatever way you wish, then dive in to take action and quickly adapt as priorities change.</a:t>
            </a:r>
            <a:endParaRPr lang="en-US" sz="1600" kern="1200">
              <a:solidFill>
                <a:schemeClr val="tx1"/>
              </a:solidFill>
              <a:effectLst/>
              <a:latin typeface="+mn-lt"/>
              <a:ea typeface="+mn-ea"/>
              <a:cs typeface="+mn-cs"/>
            </a:endParaRPr>
          </a:p>
          <a:p>
            <a:pPr lvl="1"/>
            <a:r>
              <a:rPr lang="en-US" sz="1400" kern="1200">
                <a:solidFill>
                  <a:schemeClr val="tx1"/>
                </a:solidFill>
                <a:effectLst/>
                <a:latin typeface="+mn-lt"/>
                <a:ea typeface="+mn-ea"/>
                <a:cs typeface="+mn-cs"/>
              </a:rPr>
              <a:t>You can conduct ad-hoc analyzes leveraging predictive algorithms</a:t>
            </a:r>
            <a:endParaRPr lang="en-US" sz="1600" kern="1200">
              <a:solidFill>
                <a:schemeClr val="tx1"/>
              </a:solidFill>
              <a:effectLst/>
              <a:latin typeface="+mn-lt"/>
              <a:ea typeface="+mn-ea"/>
              <a:cs typeface="+mn-cs"/>
            </a:endParaRPr>
          </a:p>
          <a:p>
            <a:pPr lvl="1"/>
            <a:r>
              <a:rPr lang="en-US" sz="1400" kern="1200">
                <a:solidFill>
                  <a:schemeClr val="tx1"/>
                </a:solidFill>
                <a:effectLst/>
                <a:latin typeface="+mn-lt"/>
                <a:ea typeface="+mn-ea"/>
                <a:cs typeface="+mn-cs"/>
              </a:rPr>
              <a:t>And because discretionary employee spending can be captured and managed far earlier in the process, you now see what has been spent in time to manage it more proactively and give your front-line managers more powerful tools to spend wisely.</a:t>
            </a:r>
            <a:endParaRPr lang="en-US" sz="1600" kern="1200">
              <a:solidFill>
                <a:schemeClr val="tx1"/>
              </a:solidFill>
              <a:effectLst/>
              <a:latin typeface="+mn-lt"/>
              <a:ea typeface="+mn-ea"/>
              <a:cs typeface="+mn-cs"/>
            </a:endParaRPr>
          </a:p>
          <a:p>
            <a:r>
              <a:rPr lang="en-US" sz="1400" b="1" kern="1200">
                <a:solidFill>
                  <a:schemeClr val="tx1"/>
                </a:solidFill>
                <a:effectLst/>
                <a:latin typeface="+mn-lt"/>
                <a:ea typeface="+mn-ea"/>
                <a:cs typeface="+mn-cs"/>
              </a:rPr>
              <a:t> </a:t>
            </a:r>
            <a:endParaRPr lang="en-US" sz="1600" kern="1200">
              <a:solidFill>
                <a:schemeClr val="tx1"/>
              </a:solidFill>
              <a:effectLst/>
              <a:latin typeface="+mn-lt"/>
              <a:ea typeface="+mn-ea"/>
              <a:cs typeface="+mn-cs"/>
            </a:endParaRPr>
          </a:p>
          <a:p>
            <a:r>
              <a:rPr lang="en-US" sz="1400" kern="1200">
                <a:solidFill>
                  <a:schemeClr val="tx1"/>
                </a:solidFill>
                <a:effectLst/>
                <a:latin typeface="+mn-lt"/>
                <a:ea typeface="+mn-ea"/>
                <a:cs typeface="+mn-cs"/>
              </a:rPr>
              <a:t>Then SAP Concur feeds spending data from across spend categories back into supplier management, giving you a continuous, holistic set of spending information to inform your next round of negotiation and contacts.</a:t>
            </a:r>
            <a:endParaRPr lang="en-US" sz="1600" kern="1200">
              <a:solidFill>
                <a:schemeClr val="tx1"/>
              </a:solidFill>
              <a:effectLst/>
              <a:latin typeface="+mn-lt"/>
              <a:ea typeface="+mn-ea"/>
              <a:cs typeface="+mn-cs"/>
            </a:endParaRPr>
          </a:p>
          <a:p>
            <a:r>
              <a:rPr lang="en-US" sz="1400" kern="1200">
                <a:solidFill>
                  <a:schemeClr val="tx1"/>
                </a:solidFill>
                <a:effectLst/>
                <a:latin typeface="+mn-lt"/>
                <a:ea typeface="+mn-ea"/>
                <a:cs typeface="+mn-cs"/>
              </a:rPr>
              <a:t> </a:t>
            </a:r>
            <a:endParaRPr lang="en-US" sz="1600" kern="1200">
              <a:solidFill>
                <a:schemeClr val="tx1"/>
              </a:solidFill>
              <a:effectLst/>
              <a:latin typeface="+mn-lt"/>
              <a:ea typeface="+mn-ea"/>
              <a:cs typeface="+mn-cs"/>
            </a:endParaRPr>
          </a:p>
          <a:p>
            <a:r>
              <a:rPr lang="en-US" sz="1400" kern="1200">
                <a:solidFill>
                  <a:schemeClr val="tx1"/>
                </a:solidFill>
                <a:effectLst/>
                <a:latin typeface="+mn-lt"/>
                <a:ea typeface="+mn-ea"/>
                <a:cs typeface="+mn-cs"/>
              </a:rPr>
              <a:t>This creates a closed loop of continuous improvement-</a:t>
            </a:r>
            <a:r>
              <a:rPr lang="en-US" sz="1400" b="1" kern="1200">
                <a:solidFill>
                  <a:schemeClr val="tx1"/>
                </a:solidFill>
                <a:effectLst/>
                <a:latin typeface="+mn-lt"/>
                <a:ea typeface="+mn-ea"/>
                <a:cs typeface="+mn-cs"/>
              </a:rPr>
              <a:t>–</a:t>
            </a:r>
            <a:r>
              <a:rPr lang="en-US" sz="1400" kern="1200">
                <a:solidFill>
                  <a:schemeClr val="tx1"/>
                </a:solidFill>
                <a:effectLst/>
                <a:latin typeface="+mn-lt"/>
                <a:ea typeface="+mn-ea"/>
                <a:cs typeface="+mn-cs"/>
              </a:rPr>
              <a:t>where learning and insights from across categories help you more effectively manage and control all your spending. </a:t>
            </a:r>
            <a:endParaRPr lang="en-US" sz="1600" kern="1200">
              <a:solidFill>
                <a:schemeClr val="tx1"/>
              </a:solidFill>
              <a:effectLst/>
              <a:latin typeface="+mn-lt"/>
              <a:ea typeface="+mn-ea"/>
              <a:cs typeface="+mn-cs"/>
            </a:endParaRPr>
          </a:p>
          <a:p>
            <a:pPr lvl="0"/>
            <a:r>
              <a:rPr lang="en-US" sz="1400" kern="1200">
                <a:solidFill>
                  <a:schemeClr val="tx1"/>
                </a:solidFill>
                <a:effectLst/>
                <a:latin typeface="+mn-lt"/>
                <a:ea typeface="+mn-ea"/>
                <a:cs typeface="+mn-cs"/>
              </a:rPr>
              <a:t>For example, your audits continually get better as our machine learning powered systems learn your organizations categorizations and spending policies, making auditing more and more precise over time, and also guiding employees to the right choices up front.</a:t>
            </a:r>
            <a:endParaRPr lang="en-US" sz="1600" kern="1200">
              <a:solidFill>
                <a:schemeClr val="tx1"/>
              </a:solidFill>
              <a:effectLst/>
              <a:latin typeface="+mn-lt"/>
              <a:ea typeface="+mn-ea"/>
              <a:cs typeface="+mn-cs"/>
            </a:endParaRPr>
          </a:p>
          <a:p>
            <a:r>
              <a:rPr lang="en-US" sz="1400" b="1" kern="1200">
                <a:solidFill>
                  <a:schemeClr val="tx1"/>
                </a:solidFill>
                <a:effectLst/>
                <a:latin typeface="+mn-lt"/>
                <a:ea typeface="+mn-ea"/>
                <a:cs typeface="+mn-cs"/>
              </a:rPr>
              <a:t> </a:t>
            </a:r>
            <a:endParaRPr lang="en-US" sz="1600" kern="1200">
              <a:solidFill>
                <a:schemeClr val="tx1"/>
              </a:solidFill>
              <a:effectLst/>
              <a:latin typeface="+mn-lt"/>
              <a:ea typeface="+mn-ea"/>
              <a:cs typeface="+mn-cs"/>
            </a:endParaRPr>
          </a:p>
          <a:p>
            <a:pPr marL="0" indent="0">
              <a:buClr>
                <a:schemeClr val="accent1"/>
              </a:buClr>
              <a:buFont typeface="Wingdings" pitchFamily="2" charset="2"/>
              <a:buNone/>
            </a:pPr>
            <a:r>
              <a:rPr lang="en-US" sz="1400"/>
              <a:t>======</a:t>
            </a:r>
          </a:p>
          <a:p>
            <a:pPr marL="0" indent="0">
              <a:buClr>
                <a:schemeClr val="accent1"/>
              </a:buClr>
              <a:buFont typeface="Wingdings" pitchFamily="2" charset="2"/>
              <a:buNone/>
            </a:pPr>
            <a:r>
              <a:rPr lang="en-US" sz="1400"/>
              <a:t>Stories</a:t>
            </a:r>
          </a:p>
          <a:p>
            <a:pPr marL="0" indent="0">
              <a:buClr>
                <a:schemeClr val="accent1"/>
              </a:buClr>
              <a:buFont typeface="Wingdings" pitchFamily="2" charset="2"/>
              <a:buNone/>
            </a:pPr>
            <a:r>
              <a:rPr lang="en-US" sz="1400"/>
              <a:t>======</a:t>
            </a:r>
          </a:p>
          <a:p>
            <a:pPr marL="0" indent="0">
              <a:buClr>
                <a:schemeClr val="accent1"/>
              </a:buClr>
              <a:buFont typeface="Wingdings" pitchFamily="2" charset="2"/>
              <a:buNone/>
            </a:pPr>
            <a:endParaRPr lang="en-US" sz="1400"/>
          </a:p>
          <a:p>
            <a:pPr marL="0" marR="0" lvl="0" indent="0" algn="l" defTabSz="1088776" rtl="0" eaLnBrk="1" fontAlgn="auto" latinLnBrk="0" hangingPunct="1">
              <a:lnSpc>
                <a:spcPct val="100000"/>
              </a:lnSpc>
              <a:spcBef>
                <a:spcPts val="0"/>
              </a:spcBef>
              <a:spcAft>
                <a:spcPts val="0"/>
              </a:spcAft>
              <a:buClr>
                <a:schemeClr val="accent1"/>
              </a:buClr>
              <a:buSzTx/>
              <a:buFont typeface="Wingdings" pitchFamily="2" charset="2"/>
              <a:buNone/>
              <a:tabLst/>
              <a:defRPr/>
            </a:pPr>
            <a:r>
              <a:rPr lang="en-GB" sz="1400" kern="1200">
                <a:solidFill>
                  <a:schemeClr val="tx1"/>
                </a:solidFill>
                <a:effectLst/>
                <a:latin typeface="+mn-lt"/>
                <a:ea typeface="+mn-ea"/>
                <a:cs typeface="+mn-cs"/>
              </a:rPr>
              <a:t>A CFO from an energy company used to have 10 years to make an investment decision in a power plant; now the incremental investment is one windmill.  They are running to keep up.  The data they used to pull together over a month is now needed at their fingertips. They need the capability to bring their spending data together in a way that is accurate and unified.</a:t>
            </a:r>
          </a:p>
          <a:p>
            <a:pPr marL="0" indent="0">
              <a:buClr>
                <a:schemeClr val="accent1"/>
              </a:buClr>
              <a:buFont typeface="Wingdings" pitchFamily="2" charset="2"/>
              <a:buNone/>
            </a:pPr>
            <a:endParaRPr lang="en-US" sz="1400"/>
          </a:p>
          <a:p>
            <a:r>
              <a:rPr lang="en-US" sz="1400" b="0" i="0" kern="1200">
                <a:solidFill>
                  <a:schemeClr val="tx1"/>
                </a:solidFill>
                <a:effectLst/>
                <a:latin typeface="+mn-lt"/>
                <a:ea typeface="+mn-ea"/>
                <a:cs typeface="+mn-cs"/>
              </a:rPr>
              <a:t>Also, every CFO wants to be seen as more strategic. They don’t </a:t>
            </a:r>
            <a:r>
              <a:rPr lang="en-US" sz="1400" b="0" i="1" kern="1200">
                <a:solidFill>
                  <a:schemeClr val="tx1"/>
                </a:solidFill>
                <a:effectLst/>
                <a:latin typeface="+mn-lt"/>
                <a:ea typeface="+mn-ea"/>
                <a:cs typeface="+mn-cs"/>
              </a:rPr>
              <a:t>want</a:t>
            </a:r>
            <a:r>
              <a:rPr lang="en-US" sz="1400" b="0" i="0" kern="1200">
                <a:solidFill>
                  <a:schemeClr val="tx1"/>
                </a:solidFill>
                <a:effectLst/>
                <a:latin typeface="+mn-lt"/>
                <a:ea typeface="+mn-ea"/>
                <a:cs typeface="+mn-cs"/>
              </a:rPr>
              <a:t> to say no but instead want to find a way to make things work. When we say “capture data every time money is spent,” it’s giving them the power to be that facilitator and NOT just the people that say “no.” Think about what that allows them to do and how it will change how they are perceived within their companies.</a:t>
            </a:r>
            <a:endParaRPr lang="en-US" sz="1400"/>
          </a:p>
          <a:p>
            <a:endParaRPr lang="en-US" sz="1400" kern="1200">
              <a:solidFill>
                <a:schemeClr val="tx1"/>
              </a:solidFill>
              <a:effectLst/>
              <a:latin typeface="+mn-lt"/>
              <a:ea typeface="+mn-ea"/>
              <a:cs typeface="+mn-cs"/>
            </a:endParaRPr>
          </a:p>
          <a:p>
            <a:pPr marL="0" indent="0">
              <a:buFont typeface="Arial" panose="020B0604020202020204" pitchFamily="34" charset="0"/>
              <a:buNone/>
            </a:pPr>
            <a:endParaRPr lang="en-US" sz="1400"/>
          </a:p>
          <a:p>
            <a:endParaRPr lang="en-US"/>
          </a:p>
        </p:txBody>
      </p:sp>
      <p:sp>
        <p:nvSpPr>
          <p:cNvPr id="4" name="Slide Number Placeholder 3"/>
          <p:cNvSpPr>
            <a:spLocks noGrp="1"/>
          </p:cNvSpPr>
          <p:nvPr>
            <p:ph type="sldNum" sz="quarter" idx="5"/>
          </p:nvPr>
        </p:nvSpPr>
        <p:spPr/>
        <p:txBody>
          <a:bodyPr/>
          <a:lstStyle/>
          <a:p>
            <a:fld id="{7D8C2C35-2B8A-446E-BEC0-FD36716C29AC}" type="slidenum">
              <a:rPr lang="de-DE" smtClean="0"/>
              <a:pPr/>
              <a:t>15</a:t>
            </a:fld>
            <a:endParaRPr lang="de-DE"/>
          </a:p>
        </p:txBody>
      </p:sp>
    </p:spTree>
    <p:extLst>
      <p:ext uri="{BB962C8B-B14F-4D97-AF65-F5344CB8AC3E}">
        <p14:creationId xmlns:p14="http://schemas.microsoft.com/office/powerpoint/2010/main" val="23251694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088776" rtl="0" eaLnBrk="1" fontAlgn="auto" latinLnBrk="0" hangingPunct="1">
              <a:lnSpc>
                <a:spcPct val="100000"/>
              </a:lnSpc>
              <a:spcBef>
                <a:spcPts val="0"/>
              </a:spcBef>
              <a:spcAft>
                <a:spcPts val="0"/>
              </a:spcAft>
              <a:buClrTx/>
              <a:buSzTx/>
              <a:buFontTx/>
              <a:buNone/>
              <a:tabLst/>
              <a:defRPr/>
            </a:pPr>
            <a:r>
              <a:rPr lang="en-US" dirty="0"/>
              <a:t>Cloud-based solutions yield greater savings and faster growth options</a:t>
            </a:r>
            <a:r>
              <a:rPr lang="en-US" baseline="0" dirty="0"/>
              <a:t> than on-premise solutions.</a:t>
            </a:r>
          </a:p>
          <a:p>
            <a:pPr marL="0" marR="0" indent="0" algn="l" defTabSz="1088776" rtl="0" eaLnBrk="1" fontAlgn="auto" latinLnBrk="0" hangingPunct="1">
              <a:lnSpc>
                <a:spcPct val="100000"/>
              </a:lnSpc>
              <a:spcBef>
                <a:spcPts val="0"/>
              </a:spcBef>
              <a:spcAft>
                <a:spcPts val="0"/>
              </a:spcAft>
              <a:buClrTx/>
              <a:buSzTx/>
              <a:buFontTx/>
              <a:buNone/>
              <a:tabLst/>
              <a:defRPr/>
            </a:pPr>
            <a:endParaRPr lang="en-US" sz="1400" dirty="0"/>
          </a:p>
          <a:p>
            <a:pPr marL="0" marR="0" indent="0" algn="l" defTabSz="1088776" rtl="0" eaLnBrk="1" fontAlgn="auto" latinLnBrk="0" hangingPunct="1">
              <a:lnSpc>
                <a:spcPct val="100000"/>
              </a:lnSpc>
              <a:spcBef>
                <a:spcPts val="0"/>
              </a:spcBef>
              <a:spcAft>
                <a:spcPts val="0"/>
              </a:spcAft>
              <a:buClrTx/>
              <a:buSzTx/>
              <a:buFontTx/>
              <a:buNone/>
              <a:tabLst/>
              <a:defRPr/>
            </a:pPr>
            <a:r>
              <a:rPr lang="en-US" sz="1400" dirty="0"/>
              <a:t>According to Warton, 74% of companies believe complexity hurts them but only 17% believe their efforts to simplify processes are effective. </a:t>
            </a:r>
          </a:p>
          <a:p>
            <a:pPr marL="0" marR="0" indent="0" algn="l" defTabSz="1088776" rtl="0" eaLnBrk="1" fontAlgn="auto" latinLnBrk="0" hangingPunct="1">
              <a:lnSpc>
                <a:spcPct val="100000"/>
              </a:lnSpc>
              <a:spcBef>
                <a:spcPts val="0"/>
              </a:spcBef>
              <a:spcAft>
                <a:spcPts val="0"/>
              </a:spcAft>
              <a:buClrTx/>
              <a:buSzTx/>
              <a:buFontTx/>
              <a:buNone/>
              <a:tabLst/>
              <a:defRPr/>
            </a:pPr>
            <a:endParaRPr lang="en-US" sz="1400" dirty="0"/>
          </a:p>
          <a:p>
            <a:pPr marL="0" marR="0" indent="0" algn="l" defTabSz="1088776" rtl="0" eaLnBrk="1" fontAlgn="auto" latinLnBrk="0" hangingPunct="1">
              <a:lnSpc>
                <a:spcPct val="100000"/>
              </a:lnSpc>
              <a:spcBef>
                <a:spcPts val="0"/>
              </a:spcBef>
              <a:spcAft>
                <a:spcPts val="0"/>
              </a:spcAft>
              <a:buClrTx/>
              <a:buSzTx/>
              <a:buFontTx/>
              <a:buNone/>
              <a:tabLst/>
              <a:defRPr/>
            </a:pPr>
            <a:r>
              <a:rPr lang="en-US" sz="1400" dirty="0"/>
              <a:t>And speed is a huge concern. 87% of finance leaders want their finance and performance data quicker.</a:t>
            </a:r>
          </a:p>
          <a:p>
            <a:pPr marL="0" marR="0" indent="0" algn="l" defTabSz="1088776" rtl="0" eaLnBrk="1" fontAlgn="auto" latinLnBrk="0" hangingPunct="1">
              <a:lnSpc>
                <a:spcPct val="100000"/>
              </a:lnSpc>
              <a:spcBef>
                <a:spcPts val="0"/>
              </a:spcBef>
              <a:spcAft>
                <a:spcPts val="0"/>
              </a:spcAft>
              <a:buClrTx/>
              <a:buSzTx/>
              <a:buFontTx/>
              <a:buNone/>
              <a:tabLst/>
              <a:defRPr/>
            </a:pPr>
            <a:endParaRPr lang="en-US" sz="1400" dirty="0"/>
          </a:p>
          <a:p>
            <a:pPr marL="0" marR="0" lvl="0" indent="0" algn="l" defTabSz="1088776" rtl="0" eaLnBrk="1" fontAlgn="auto" latinLnBrk="0" hangingPunct="1">
              <a:lnSpc>
                <a:spcPct val="100000"/>
              </a:lnSpc>
              <a:spcBef>
                <a:spcPts val="0"/>
              </a:spcBef>
              <a:spcAft>
                <a:spcPts val="0"/>
              </a:spcAft>
              <a:buClrTx/>
              <a:buSzTx/>
              <a:buFontTx/>
              <a:buNone/>
              <a:tabLst/>
              <a:defRPr/>
            </a:pPr>
            <a:r>
              <a:rPr lang="en-US" sz="1400" dirty="0"/>
              <a:t>IDC interviewed eight organizations that have attained higher levels of business travel and expense management (TEM) maturity with the SAP Concur suite of cloud-based business travel and expense management solutions. These organizations experienced an three-year ROI of 650% and payback in just five months! With savings approaching $700 K in business travel savings, saving huge time on booking travel and expense reports. It made AP Staff more efficient and improved policy compliance.</a:t>
            </a:r>
          </a:p>
          <a:p>
            <a:pPr marL="0" marR="0" indent="0" algn="l" defTabSz="1088776" rtl="0" eaLnBrk="1" fontAlgn="auto" latinLnBrk="0" hangingPunct="1">
              <a:lnSpc>
                <a:spcPct val="100000"/>
              </a:lnSpc>
              <a:spcBef>
                <a:spcPts val="0"/>
              </a:spcBef>
              <a:spcAft>
                <a:spcPts val="0"/>
              </a:spcAft>
              <a:buClrTx/>
              <a:buSzTx/>
              <a:buFontTx/>
              <a:buNone/>
              <a:tabLst/>
              <a:defRPr/>
            </a:pPr>
            <a:endParaRPr lang="en-US" sz="1400" dirty="0"/>
          </a:p>
          <a:p>
            <a:pPr marL="0" marR="0" indent="0" algn="l" defTabSz="1088776"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16</a:t>
            </a:fld>
            <a:endParaRPr lang="de-DE"/>
          </a:p>
        </p:txBody>
      </p:sp>
    </p:spTree>
    <p:extLst>
      <p:ext uri="{BB962C8B-B14F-4D97-AF65-F5344CB8AC3E}">
        <p14:creationId xmlns:p14="http://schemas.microsoft.com/office/powerpoint/2010/main" val="2560475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But don’t take our word for it.</a:t>
            </a:r>
          </a:p>
          <a:p>
            <a:endParaRPr lang="en-US" dirty="0"/>
          </a:p>
          <a:p>
            <a:pPr marL="285750" indent="-285750">
              <a:buFont typeface="Wingdings" pitchFamily="2" charset="2"/>
              <a:buChar char="§"/>
            </a:pPr>
            <a:r>
              <a:rPr lang="en-US" dirty="0"/>
              <a:t>JPMorgan Chase saved $50 million just by standardizing expense and invoice processes globally with SAP Concur solutions</a:t>
            </a:r>
          </a:p>
          <a:p>
            <a:pPr marL="285750" indent="-285750">
              <a:buFont typeface="Wingdings" pitchFamily="2" charset="2"/>
              <a:buChar char="§"/>
            </a:pPr>
            <a:r>
              <a:rPr lang="en-US" dirty="0"/>
              <a:t>General Mills saved 1.4 million in costs in three years</a:t>
            </a:r>
          </a:p>
          <a:p>
            <a:pPr marL="285750" indent="-285750">
              <a:buFont typeface="Wingdings" pitchFamily="2" charset="2"/>
              <a:buChar char="§"/>
            </a:pPr>
            <a:r>
              <a:rPr lang="en-US" dirty="0"/>
              <a:t>In six months Twitter saw a 72% decrease in running expense reports by implementing Concur Expense across 19 countries</a:t>
            </a:r>
          </a:p>
          <a:p>
            <a:pPr marL="285750" indent="-285750">
              <a:buFont typeface="Wingdings" pitchFamily="2" charset="2"/>
              <a:buChar char="§"/>
            </a:pPr>
            <a:r>
              <a:rPr lang="en-US" dirty="0"/>
              <a:t>And the VAT recovery struggle is real, but Electrolux tripled their VAT recovery with App Center, partner </a:t>
            </a:r>
            <a:r>
              <a:rPr lang="en-US" dirty="0" err="1"/>
              <a:t>Taxback</a:t>
            </a:r>
            <a:r>
              <a:rPr lang="en-US" dirty="0"/>
              <a:t> International </a:t>
            </a:r>
          </a:p>
          <a:p>
            <a:endParaRPr lang="en-US" dirty="0"/>
          </a:p>
          <a:p>
            <a:r>
              <a:rPr lang="en-US" dirty="0"/>
              <a:t>Case</a:t>
            </a:r>
            <a:r>
              <a:rPr lang="en-US" baseline="0" dirty="0"/>
              <a:t> studies can be found on: www.sap.com/products/financial-management/travel-expense-management.html</a:t>
            </a:r>
          </a:p>
        </p:txBody>
      </p:sp>
      <p:sp>
        <p:nvSpPr>
          <p:cNvPr id="4" name="Slide Number Placeholder 3"/>
          <p:cNvSpPr>
            <a:spLocks noGrp="1"/>
          </p:cNvSpPr>
          <p:nvPr>
            <p:ph type="sldNum" sz="quarter" idx="10"/>
          </p:nvPr>
        </p:nvSpPr>
        <p:spPr/>
        <p:txBody>
          <a:bodyPr/>
          <a:lstStyle/>
          <a:p>
            <a:fld id="{7D8C2C35-2B8A-446E-BEC0-FD36716C29AC}" type="slidenum">
              <a:rPr lang="de-DE" smtClean="0"/>
              <a:pPr/>
              <a:t>17</a:t>
            </a:fld>
            <a:endParaRPr lang="de-DE"/>
          </a:p>
        </p:txBody>
      </p:sp>
    </p:spTree>
    <p:extLst>
      <p:ext uri="{BB962C8B-B14F-4D97-AF65-F5344CB8AC3E}">
        <p14:creationId xmlns:p14="http://schemas.microsoft.com/office/powerpoint/2010/main" val="42051340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These customer stories are made possible in large part to excellent employee experiences. SAP Concur mobile apps are the best rated apps in the business. In fact many employees consider the SAP Concur Mobile App a business perk and TripIt was recently cited by CNET as one of the top 10 most important iPhone apps of all time, not just apps in the travel industry…top ten iPhone apps of all time.</a:t>
            </a:r>
          </a:p>
          <a:p>
            <a:endParaRPr lang="en-US"/>
          </a:p>
          <a:p>
            <a:r>
              <a:rPr lang="en-US"/>
              <a:t>Why does this matter? Because when you create tools employees like to use, they use them and the more they use them the better visibility and compliance organizations get of their employee spend. </a:t>
            </a:r>
          </a:p>
        </p:txBody>
      </p:sp>
      <p:sp>
        <p:nvSpPr>
          <p:cNvPr id="4" name="Slide Number Placeholder 3"/>
          <p:cNvSpPr>
            <a:spLocks noGrp="1"/>
          </p:cNvSpPr>
          <p:nvPr>
            <p:ph type="sldNum" sz="quarter" idx="10"/>
          </p:nvPr>
        </p:nvSpPr>
        <p:spPr/>
        <p:txBody>
          <a:bodyPr/>
          <a:lstStyle/>
          <a:p>
            <a:fld id="{7D8C2C35-2B8A-446E-BEC0-FD36716C29AC}" type="slidenum">
              <a:rPr lang="de-DE" smtClean="0"/>
              <a:pPr/>
              <a:t>18</a:t>
            </a:fld>
            <a:endParaRPr lang="de-DE"/>
          </a:p>
        </p:txBody>
      </p:sp>
    </p:spTree>
    <p:extLst>
      <p:ext uri="{BB962C8B-B14F-4D97-AF65-F5344CB8AC3E}">
        <p14:creationId xmlns:p14="http://schemas.microsoft.com/office/powerpoint/2010/main" val="17910694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https://</a:t>
            </a:r>
            <a:r>
              <a:rPr lang="en-US" err="1"/>
              <a:t>download.cnet.com</a:t>
            </a:r>
            <a:r>
              <a:rPr lang="en-US"/>
              <a:t>/news/the-10-most-important-iphone-apps-of-all-time/</a:t>
            </a:r>
          </a:p>
        </p:txBody>
      </p:sp>
      <p:sp>
        <p:nvSpPr>
          <p:cNvPr id="4" name="Slide Number Placeholder 3"/>
          <p:cNvSpPr>
            <a:spLocks noGrp="1"/>
          </p:cNvSpPr>
          <p:nvPr>
            <p:ph type="sldNum" sz="quarter" idx="5"/>
          </p:nvPr>
        </p:nvSpPr>
        <p:spPr/>
        <p:txBody>
          <a:bodyPr/>
          <a:lstStyle/>
          <a:p>
            <a:fld id="{7D8C2C35-2B8A-446E-BEC0-FD36716C29AC}" type="slidenum">
              <a:rPr lang="de-DE" smtClean="0"/>
              <a:pPr/>
              <a:t>19</a:t>
            </a:fld>
            <a:endParaRPr lang="de-DE"/>
          </a:p>
        </p:txBody>
      </p:sp>
    </p:spTree>
    <p:extLst>
      <p:ext uri="{BB962C8B-B14F-4D97-AF65-F5344CB8AC3E}">
        <p14:creationId xmlns:p14="http://schemas.microsoft.com/office/powerpoint/2010/main" val="18305176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2</a:t>
            </a:fld>
            <a:endParaRPr lang="de-DE"/>
          </a:p>
        </p:txBody>
      </p:sp>
    </p:spTree>
    <p:extLst>
      <p:ext uri="{BB962C8B-B14F-4D97-AF65-F5344CB8AC3E}">
        <p14:creationId xmlns:p14="http://schemas.microsoft.com/office/powerpoint/2010/main" val="39035803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SAP Concur makes use of SAP Leonardo machine learning to extract, process, and contextualize data from receipts and Invoices. Machine Learning makes it possible to audit 100% of expenses, and it will make it possible to use virtual assistants to capture expenses through Office 365. And machine learning allows SAP Concur to help locate employees, use natural language navigate travel and booking options and integrate with partner apps across the largest ecosystem in the business. </a:t>
            </a:r>
          </a:p>
        </p:txBody>
      </p:sp>
      <p:sp>
        <p:nvSpPr>
          <p:cNvPr id="4" name="Slide Number Placeholder 3"/>
          <p:cNvSpPr>
            <a:spLocks noGrp="1"/>
          </p:cNvSpPr>
          <p:nvPr>
            <p:ph type="sldNum" sz="quarter" idx="5"/>
          </p:nvPr>
        </p:nvSpPr>
        <p:spPr/>
        <p:txBody>
          <a:bodyPr/>
          <a:lstStyle/>
          <a:p>
            <a:fld id="{7D8C2C35-2B8A-446E-BEC0-FD36716C29AC}" type="slidenum">
              <a:rPr lang="de-DE" smtClean="0"/>
              <a:pPr/>
              <a:t>20</a:t>
            </a:fld>
            <a:endParaRPr lang="de-DE"/>
          </a:p>
        </p:txBody>
      </p:sp>
    </p:spTree>
    <p:extLst>
      <p:ext uri="{BB962C8B-B14F-4D97-AF65-F5344CB8AC3E}">
        <p14:creationId xmlns:p14="http://schemas.microsoft.com/office/powerpoint/2010/main" val="26034986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400" kern="1200">
                <a:solidFill>
                  <a:schemeClr val="tx1"/>
                </a:solidFill>
                <a:effectLst/>
                <a:latin typeface="+mn-lt"/>
                <a:ea typeface="+mn-ea"/>
                <a:cs typeface="+mn-cs"/>
              </a:rPr>
              <a:t>Concur Expense is one of the core SAP Concur products. With Concur Travel it lets you effectively manage and control your spending no matter where it happens. </a:t>
            </a:r>
            <a:endParaRPr lang="en-US" sz="1600" kern="1200">
              <a:solidFill>
                <a:schemeClr val="tx1"/>
              </a:solidFill>
              <a:effectLst/>
              <a:latin typeface="+mn-lt"/>
              <a:ea typeface="+mn-ea"/>
              <a:cs typeface="+mn-cs"/>
            </a:endParaRPr>
          </a:p>
          <a:p>
            <a:endParaRPr lang="en-US"/>
          </a:p>
        </p:txBody>
      </p:sp>
      <p:sp>
        <p:nvSpPr>
          <p:cNvPr id="4" name="Slide Number Placeholder 3"/>
          <p:cNvSpPr>
            <a:spLocks noGrp="1"/>
          </p:cNvSpPr>
          <p:nvPr>
            <p:ph type="sldNum" sz="quarter" idx="5"/>
          </p:nvPr>
        </p:nvSpPr>
        <p:spPr/>
        <p:txBody>
          <a:bodyPr/>
          <a:lstStyle/>
          <a:p>
            <a:fld id="{7D8C2C35-2B8A-446E-BEC0-FD36716C29AC}" type="slidenum">
              <a:rPr lang="de-DE" smtClean="0"/>
              <a:pPr/>
              <a:t>21</a:t>
            </a:fld>
            <a:endParaRPr lang="de-DE"/>
          </a:p>
        </p:txBody>
      </p:sp>
    </p:spTree>
    <p:extLst>
      <p:ext uri="{BB962C8B-B14F-4D97-AF65-F5344CB8AC3E}">
        <p14:creationId xmlns:p14="http://schemas.microsoft.com/office/powerpoint/2010/main" val="33696206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85750" indent="-285750">
              <a:buFont typeface="Arial" panose="020B0604020202020204" pitchFamily="34" charset="0"/>
              <a:buChar char="•"/>
            </a:pPr>
            <a:r>
              <a:rPr lang="en-US" sz="1600" kern="1200">
                <a:solidFill>
                  <a:schemeClr val="tx1"/>
                </a:solidFill>
                <a:latin typeface="+mn-lt"/>
                <a:ea typeface="+mn-ea"/>
                <a:cs typeface="+mn-cs"/>
              </a:rPr>
              <a:t>Automating your travel and expense process can make it more efficient. </a:t>
            </a:r>
          </a:p>
          <a:p>
            <a:pPr marL="285750" indent="-285750">
              <a:buFont typeface="Arial" panose="020B0604020202020204" pitchFamily="34" charset="0"/>
              <a:buChar char="•"/>
            </a:pPr>
            <a:r>
              <a:rPr lang="en-US" sz="1600" kern="1200">
                <a:solidFill>
                  <a:schemeClr val="tx1"/>
                </a:solidFill>
                <a:latin typeface="+mn-lt"/>
                <a:ea typeface="+mn-ea"/>
                <a:cs typeface="+mn-cs"/>
              </a:rPr>
              <a:t>But automation by itself doesn’t help you respond to changes in technology, buying behavior, and compliance needs. Your process may be faster, but you still won’t be able to see all your spending in one view.</a:t>
            </a:r>
          </a:p>
          <a:p>
            <a:pPr marL="285750" lvl="0" indent="-285750">
              <a:buFont typeface="Arial" panose="020B0604020202020204" pitchFamily="34" charset="0"/>
              <a:buChar char="•"/>
            </a:pPr>
            <a:r>
              <a:rPr lang="en-US" sz="1600" kern="1200">
                <a:solidFill>
                  <a:schemeClr val="tx1"/>
                </a:solidFill>
                <a:latin typeface="+mn-lt"/>
                <a:ea typeface="+mn-ea"/>
                <a:cs typeface="+mn-cs"/>
              </a:rPr>
              <a:t>SAP </a:t>
            </a:r>
            <a:r>
              <a:rPr lang="en-US" sz="1600" kern="1200" err="1">
                <a:solidFill>
                  <a:schemeClr val="tx1"/>
                </a:solidFill>
                <a:latin typeface="+mn-lt"/>
                <a:ea typeface="+mn-ea"/>
                <a:cs typeface="+mn-cs"/>
              </a:rPr>
              <a:t>Concur’s</a:t>
            </a:r>
            <a:r>
              <a:rPr lang="en-US" sz="1600" kern="1200">
                <a:solidFill>
                  <a:schemeClr val="tx1"/>
                </a:solidFill>
                <a:latin typeface="+mn-lt"/>
                <a:ea typeface="+mn-ea"/>
                <a:cs typeface="+mn-cs"/>
              </a:rPr>
              <a:t> integrated solution lets you connect all your spending data in a single system, which means you can manage your spend end-to-end. More visibility means you can manage budgets more effectively, forecast more accurately, and monitor compliance.</a:t>
            </a:r>
          </a:p>
          <a:p>
            <a:pPr marL="285750" lvl="0" indent="-285750">
              <a:buFont typeface="Arial" panose="020B0604020202020204" pitchFamily="34" charset="0"/>
              <a:buChar char="•"/>
            </a:pPr>
            <a:r>
              <a:rPr lang="en-US" sz="1600" kern="1200">
                <a:solidFill>
                  <a:schemeClr val="tx1"/>
                </a:solidFill>
                <a:latin typeface="+mn-lt"/>
                <a:ea typeface="+mn-ea"/>
                <a:cs typeface="+mn-cs"/>
              </a:rPr>
              <a:t>Finally, SAP Concur makes the entire expense management process effortless so that you and your team can focus on what matters most for your business.</a:t>
            </a:r>
          </a:p>
        </p:txBody>
      </p:sp>
      <p:sp>
        <p:nvSpPr>
          <p:cNvPr id="4" name="Slide Number Placeholder 3"/>
          <p:cNvSpPr>
            <a:spLocks noGrp="1"/>
          </p:cNvSpPr>
          <p:nvPr>
            <p:ph type="sldNum" sz="quarter" idx="10"/>
          </p:nvPr>
        </p:nvSpPr>
        <p:spPr/>
        <p:txBody>
          <a:bodyPr/>
          <a:lstStyle/>
          <a:p>
            <a:fld id="{2FC93B84-DB01-9B41-B39F-B1E1EF437B48}" type="slidenum">
              <a:rPr lang="en-US" smtClean="0"/>
              <a:pPr/>
              <a:t>22</a:t>
            </a:fld>
            <a:endParaRPr lang="en-US"/>
          </a:p>
        </p:txBody>
      </p:sp>
    </p:spTree>
    <p:extLst>
      <p:ext uri="{BB962C8B-B14F-4D97-AF65-F5344CB8AC3E}">
        <p14:creationId xmlns:p14="http://schemas.microsoft.com/office/powerpoint/2010/main" val="15423393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sz="1400" kern="1200">
                <a:solidFill>
                  <a:schemeClr val="tx1"/>
                </a:solidFill>
                <a:effectLst/>
                <a:latin typeface="+mn-lt"/>
                <a:ea typeface="+mn-ea"/>
                <a:cs typeface="+mn-cs"/>
              </a:rPr>
              <a:t>Concur Expense:</a:t>
            </a:r>
          </a:p>
          <a:p>
            <a:pPr marL="285750" lvl="0" indent="-285750">
              <a:buFont typeface="Arial" panose="020B0604020202020204" pitchFamily="34" charset="0"/>
              <a:buChar char="•"/>
            </a:pPr>
            <a:r>
              <a:rPr lang="en-US" sz="1400" b="1" kern="1200">
                <a:solidFill>
                  <a:schemeClr val="tx1"/>
                </a:solidFill>
                <a:effectLst/>
                <a:latin typeface="+mn-lt"/>
                <a:ea typeface="+mn-ea"/>
                <a:cs typeface="+mn-cs"/>
              </a:rPr>
              <a:t>Integrates all your expense data into a single system </a:t>
            </a:r>
            <a:r>
              <a:rPr lang="en-US" sz="1400" kern="1200">
                <a:solidFill>
                  <a:schemeClr val="tx1"/>
                </a:solidFill>
                <a:effectLst/>
                <a:latin typeface="+mn-lt"/>
                <a:ea typeface="+mn-ea"/>
                <a:cs typeface="+mn-cs"/>
              </a:rPr>
              <a:t>so you can manage your spend end-to-end. </a:t>
            </a:r>
          </a:p>
          <a:p>
            <a:pPr marL="285750" lvl="0" indent="-285750">
              <a:buFont typeface="Arial" panose="020B0604020202020204" pitchFamily="34" charset="0"/>
              <a:buChar char="•"/>
            </a:pPr>
            <a:r>
              <a:rPr lang="en-US" sz="1400" b="1" kern="1200">
                <a:solidFill>
                  <a:schemeClr val="tx1"/>
                </a:solidFill>
                <a:effectLst/>
                <a:latin typeface="+mn-lt"/>
                <a:ea typeface="+mn-ea"/>
                <a:cs typeface="+mn-cs"/>
              </a:rPr>
              <a:t>Gives you visibility into total company spending down to each detailed transaction</a:t>
            </a:r>
            <a:r>
              <a:rPr lang="en-US" sz="1400" kern="1200">
                <a:solidFill>
                  <a:schemeClr val="tx1"/>
                </a:solidFill>
                <a:effectLst/>
                <a:latin typeface="+mn-lt"/>
                <a:ea typeface="+mn-ea"/>
                <a:cs typeface="+mn-cs"/>
              </a:rPr>
              <a:t>, so you can manage budgets more effectively, forecast more accurately, and achieve corporate compliance.</a:t>
            </a:r>
          </a:p>
          <a:p>
            <a:pPr marL="285750" lvl="0" indent="-285750">
              <a:buFont typeface="Arial" panose="020B0604020202020204" pitchFamily="34" charset="0"/>
              <a:buChar char="•"/>
            </a:pPr>
            <a:r>
              <a:rPr lang="en-US" sz="1400" b="1" kern="1200">
                <a:solidFill>
                  <a:schemeClr val="tx1"/>
                </a:solidFill>
                <a:effectLst/>
                <a:latin typeface="+mn-lt"/>
                <a:ea typeface="+mn-ea"/>
                <a:cs typeface="+mn-cs"/>
              </a:rPr>
              <a:t>Makes the entire expense management process easy</a:t>
            </a:r>
            <a:r>
              <a:rPr lang="en-US" sz="1400" kern="1200">
                <a:solidFill>
                  <a:schemeClr val="tx1"/>
                </a:solidFill>
                <a:effectLst/>
                <a:latin typeface="+mn-lt"/>
                <a:ea typeface="+mn-ea"/>
                <a:cs typeface="+mn-cs"/>
              </a:rPr>
              <a:t>—from system implementation to submitting expense reports—so that you can focus on what matters most for your business. </a:t>
            </a:r>
          </a:p>
          <a:p>
            <a:endParaRPr lang="en-US" sz="1400" b="1" kern="1200">
              <a:solidFill>
                <a:schemeClr val="tx1"/>
              </a:solidFill>
              <a:latin typeface="+mn-lt"/>
              <a:ea typeface="+mn-ea"/>
              <a:cs typeface="+mn-cs"/>
            </a:endParaRPr>
          </a:p>
          <a:p>
            <a:r>
              <a:rPr lang="en-US" sz="1400" b="1" kern="1200">
                <a:solidFill>
                  <a:schemeClr val="tx1"/>
                </a:solidFill>
                <a:latin typeface="+mn-lt"/>
                <a:ea typeface="+mn-ea"/>
                <a:cs typeface="+mn-cs"/>
              </a:rPr>
              <a:t>Save countless hours of productivity.</a:t>
            </a:r>
          </a:p>
          <a:p>
            <a:r>
              <a:rPr lang="en-US" sz="1400" kern="1200">
                <a:solidFill>
                  <a:schemeClr val="tx1"/>
                </a:solidFill>
                <a:latin typeface="+mn-lt"/>
                <a:ea typeface="+mn-ea"/>
                <a:cs typeface="+mn-cs"/>
              </a:rPr>
              <a:t>Concur eliminates those unwieldy piles of paper receipts by letting employees automatically import electronic receipts from airlines, hotels, car rental companies, and taxis. Plus, our ExpenseIt app lets travelers use their own smartphone or tablet to simply snap a photo of a receipt, and the app automatically creates, itemizes, and categorizes an expense entry. </a:t>
            </a:r>
          </a:p>
          <a:p>
            <a:endParaRPr lang="en-US" sz="1400" kern="1200">
              <a:solidFill>
                <a:schemeClr val="tx1"/>
              </a:solidFill>
              <a:latin typeface="+mn-lt"/>
              <a:ea typeface="+mn-ea"/>
              <a:cs typeface="+mn-cs"/>
            </a:endParaRPr>
          </a:p>
          <a:p>
            <a:r>
              <a:rPr lang="en-US" sz="1400" kern="1200">
                <a:solidFill>
                  <a:schemeClr val="tx1"/>
                </a:solidFill>
                <a:latin typeface="+mn-lt"/>
                <a:ea typeface="+mn-ea"/>
                <a:cs typeface="+mn-cs"/>
              </a:rPr>
              <a:t>Because this process is so much easier and faster, you get employees back to work more quickly. The Aberdeen group estimated—in a 2013 report—that users of mobile travel and expense apps save more than 4.5 hours per month in productivity.</a:t>
            </a:r>
            <a:r>
              <a:rPr lang="en-US" sz="1400" kern="1200" baseline="0">
                <a:solidFill>
                  <a:schemeClr val="tx1"/>
                </a:solidFill>
                <a:latin typeface="+mn-lt"/>
                <a:ea typeface="+mn-ea"/>
                <a:cs typeface="+mn-cs"/>
              </a:rPr>
              <a:t> What’s that worth to an average organization? At $50/hour, those 4.5 hours would save your organization $225 per month per employee. With 100 employees, that adds up to $22,500.  </a:t>
            </a:r>
            <a:r>
              <a:rPr lang="en-US" sz="1400" kern="1200">
                <a:solidFill>
                  <a:schemeClr val="tx1"/>
                </a:solidFill>
                <a:latin typeface="+mn-lt"/>
                <a:ea typeface="+mn-ea"/>
                <a:cs typeface="+mn-cs"/>
              </a:rPr>
              <a:t> </a:t>
            </a:r>
          </a:p>
        </p:txBody>
      </p:sp>
      <p:sp>
        <p:nvSpPr>
          <p:cNvPr id="4" name="Slide Number Placeholder 3"/>
          <p:cNvSpPr>
            <a:spLocks noGrp="1"/>
          </p:cNvSpPr>
          <p:nvPr>
            <p:ph type="sldNum" sz="quarter" idx="10"/>
          </p:nvPr>
        </p:nvSpPr>
        <p:spPr/>
        <p:txBody>
          <a:bodyPr/>
          <a:lstStyle/>
          <a:p>
            <a:fld id="{7D8C2C35-2B8A-446E-BEC0-FD36716C29AC}" type="slidenum">
              <a:rPr smtClean="0">
                <a:solidFill>
                  <a:srgbClr val="000000"/>
                </a:solidFill>
              </a:rPr>
              <a:pPr/>
              <a:t>23</a:t>
            </a:fld>
            <a:endParaRPr>
              <a:solidFill>
                <a:srgbClr val="000000"/>
              </a:solidFill>
            </a:endParaRPr>
          </a:p>
        </p:txBody>
      </p:sp>
    </p:spTree>
    <p:extLst>
      <p:ext uri="{BB962C8B-B14F-4D97-AF65-F5344CB8AC3E}">
        <p14:creationId xmlns:p14="http://schemas.microsoft.com/office/powerpoint/2010/main" val="42708160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marL="0" marR="0" indent="0" algn="l" defTabSz="609493" rtl="0" eaLnBrk="1" fontAlgn="auto" latinLnBrk="0" hangingPunct="1">
              <a:lnSpc>
                <a:spcPct val="100000"/>
              </a:lnSpc>
              <a:spcBef>
                <a:spcPts val="0"/>
              </a:spcBef>
              <a:spcAft>
                <a:spcPts val="0"/>
              </a:spcAft>
              <a:buClrTx/>
              <a:buSzTx/>
              <a:buFontTx/>
              <a:buNone/>
              <a:tabLst/>
              <a:defRPr/>
            </a:pPr>
            <a:r>
              <a:rPr lang="en-US" sz="1600" b="1" kern="1200">
                <a:solidFill>
                  <a:schemeClr val="tx1"/>
                </a:solidFill>
                <a:latin typeface="+mn-lt"/>
                <a:ea typeface="+mn-ea"/>
                <a:cs typeface="+mn-cs"/>
              </a:rPr>
              <a:t>Go mobile for increased adoption.</a:t>
            </a:r>
            <a:endParaRPr lang="en-US" sz="1600" i="1" kern="1200">
              <a:solidFill>
                <a:schemeClr val="tx1"/>
              </a:solidFill>
              <a:latin typeface="+mn-lt"/>
              <a:ea typeface="+mn-ea"/>
              <a:cs typeface="+mn-cs"/>
            </a:endParaRPr>
          </a:p>
          <a:p>
            <a:r>
              <a:rPr lang="en-US" sz="1600" kern="1200">
                <a:solidFill>
                  <a:schemeClr val="tx1"/>
                </a:solidFill>
                <a:latin typeface="+mn-lt"/>
                <a:ea typeface="+mn-ea"/>
                <a:cs typeface="+mn-cs"/>
              </a:rPr>
              <a:t>More than 75%</a:t>
            </a:r>
            <a:r>
              <a:rPr lang="en-US" sz="1600" kern="1200" baseline="0">
                <a:solidFill>
                  <a:schemeClr val="tx1"/>
                </a:solidFill>
                <a:latin typeface="+mn-lt"/>
                <a:ea typeface="+mn-ea"/>
                <a:cs typeface="+mn-cs"/>
              </a:rPr>
              <a:t> of </a:t>
            </a:r>
            <a:r>
              <a:rPr lang="en-US" sz="1600" kern="1200">
                <a:solidFill>
                  <a:schemeClr val="tx1"/>
                </a:solidFill>
                <a:latin typeface="+mn-lt"/>
                <a:ea typeface="+mn-ea"/>
                <a:cs typeface="+mn-cs"/>
              </a:rPr>
              <a:t>business travelers use</a:t>
            </a:r>
            <a:r>
              <a:rPr lang="en-US" sz="1600" kern="1200" baseline="0">
                <a:solidFill>
                  <a:schemeClr val="tx1"/>
                </a:solidFill>
                <a:latin typeface="+mn-lt"/>
                <a:ea typeface="+mn-ea"/>
                <a:cs typeface="+mn-cs"/>
              </a:rPr>
              <a:t> </a:t>
            </a:r>
            <a:r>
              <a:rPr lang="en-US" sz="1600" kern="1200">
                <a:solidFill>
                  <a:schemeClr val="tx1"/>
                </a:solidFill>
                <a:latin typeface="+mn-lt"/>
                <a:ea typeface="+mn-ea"/>
                <a:cs typeface="+mn-cs"/>
              </a:rPr>
              <a:t>smartphones and tablets. Our mobile app empowers employees to effortlessly manage </a:t>
            </a:r>
            <a:r>
              <a:rPr lang="en-US" sz="1600" u="sng" kern="1200">
                <a:solidFill>
                  <a:schemeClr val="tx1"/>
                </a:solidFill>
                <a:latin typeface="+mn-lt"/>
                <a:ea typeface="+mn-ea"/>
                <a:cs typeface="+mn-cs"/>
                <a:hlinkClick r:id="rId3"/>
              </a:rPr>
              <a:t>expense</a:t>
            </a:r>
            <a:r>
              <a:rPr lang="en-US" sz="1600" kern="1200">
                <a:solidFill>
                  <a:schemeClr val="tx1"/>
                </a:solidFill>
                <a:latin typeface="+mn-lt"/>
                <a:ea typeface="+mn-ea"/>
                <a:cs typeface="+mn-cs"/>
              </a:rPr>
              <a:t> and </a:t>
            </a:r>
            <a:r>
              <a:rPr lang="en-US" sz="1600" u="sng" kern="1200">
                <a:solidFill>
                  <a:schemeClr val="tx1"/>
                </a:solidFill>
                <a:latin typeface="+mn-lt"/>
                <a:ea typeface="+mn-ea"/>
                <a:cs typeface="+mn-cs"/>
                <a:hlinkClick r:id="rId4"/>
              </a:rPr>
              <a:t>travel</a:t>
            </a:r>
            <a:r>
              <a:rPr lang="en-US" sz="1600" kern="1200">
                <a:solidFill>
                  <a:schemeClr val="tx1"/>
                </a:solidFill>
                <a:latin typeface="+mn-lt"/>
                <a:ea typeface="+mn-ea"/>
                <a:cs typeface="+mn-cs"/>
              </a:rPr>
              <a:t>-related details, wherever they are and right from their smartphone—from booking and managing itineraries to capturing receipts and submitting </a:t>
            </a:r>
            <a:r>
              <a:rPr lang="en-US" sz="1600" u="sng" kern="1200">
                <a:solidFill>
                  <a:schemeClr val="tx1"/>
                </a:solidFill>
                <a:latin typeface="+mn-lt"/>
                <a:ea typeface="+mn-ea"/>
                <a:cs typeface="+mn-cs"/>
                <a:hlinkClick r:id="rId5"/>
              </a:rPr>
              <a:t>expense reports</a:t>
            </a:r>
            <a:r>
              <a:rPr lang="en-US" sz="1600" kern="1200">
                <a:solidFill>
                  <a:schemeClr val="tx1"/>
                </a:solidFill>
                <a:latin typeface="+mn-lt"/>
                <a:ea typeface="+mn-ea"/>
                <a:cs typeface="+mn-cs"/>
              </a:rPr>
              <a:t>. Managers can even review and approve expenses right from their phone, wherever they are.</a:t>
            </a:r>
          </a:p>
          <a:p>
            <a:endParaRPr lang="en-US" sz="1600" kern="1200">
              <a:solidFill>
                <a:schemeClr val="tx1"/>
              </a:solidFill>
              <a:latin typeface="+mn-lt"/>
              <a:ea typeface="+mn-ea"/>
              <a:cs typeface="+mn-cs"/>
            </a:endParaRPr>
          </a:p>
          <a:p>
            <a:r>
              <a:rPr lang="en-US" sz="1600" kern="1200">
                <a:solidFill>
                  <a:schemeClr val="tx1"/>
                </a:solidFill>
                <a:latin typeface="+mn-lt"/>
                <a:ea typeface="+mn-ea"/>
                <a:cs typeface="+mn-cs"/>
              </a:rPr>
              <a:t>It’s so intuitive and easy that they’ll use it,</a:t>
            </a:r>
            <a:r>
              <a:rPr lang="en-US" sz="1600" kern="1200" baseline="0">
                <a:solidFill>
                  <a:schemeClr val="tx1"/>
                </a:solidFill>
                <a:latin typeface="+mn-lt"/>
                <a:ea typeface="+mn-ea"/>
                <a:cs typeface="+mn-cs"/>
              </a:rPr>
              <a:t> </a:t>
            </a:r>
            <a:r>
              <a:rPr lang="en-US" sz="1600" kern="1200">
                <a:solidFill>
                  <a:schemeClr val="tx1"/>
                </a:solidFill>
                <a:latin typeface="+mn-lt"/>
                <a:ea typeface="+mn-ea"/>
                <a:cs typeface="+mn-cs"/>
              </a:rPr>
              <a:t>which means you capture more data and get detailed, real-time insight into all your spend.</a:t>
            </a:r>
            <a:endParaRPr lang="en-US" sz="1600" b="1" kern="1200">
              <a:solidFill>
                <a:schemeClr val="tx1"/>
              </a:solidFill>
              <a:latin typeface="+mn-lt"/>
              <a:ea typeface="+mn-ea"/>
              <a:cs typeface="+mn-cs"/>
            </a:endParaRPr>
          </a:p>
          <a:p>
            <a:endParaRPr lang="en-US" sz="1600" b="1" kern="1200">
              <a:solidFill>
                <a:schemeClr val="tx1"/>
              </a:solidFill>
              <a:latin typeface="+mn-lt"/>
              <a:ea typeface="+mn-ea"/>
              <a:cs typeface="+mn-cs"/>
            </a:endParaRPr>
          </a:p>
          <a:p>
            <a:r>
              <a:rPr lang="en-US" sz="1600" b="1" kern="1200">
                <a:solidFill>
                  <a:schemeClr val="tx1"/>
                </a:solidFill>
                <a:latin typeface="+mn-lt"/>
                <a:ea typeface="+mn-ea"/>
                <a:cs typeface="+mn-cs"/>
              </a:rPr>
              <a:t>Save countless hours of productivity.</a:t>
            </a:r>
          </a:p>
          <a:p>
            <a:r>
              <a:rPr lang="en-US" sz="1600" kern="1200">
                <a:solidFill>
                  <a:schemeClr val="tx1"/>
                </a:solidFill>
                <a:latin typeface="+mn-lt"/>
                <a:ea typeface="+mn-ea"/>
                <a:cs typeface="+mn-cs"/>
              </a:rPr>
              <a:t>SAP Concur eliminates piles of paper receipts by letting employees automatically import electronic receipts from airlines, hotels, car rental companies, and taxis. Plus, our ExpenseIt mobile app turns photos of receipts into expense</a:t>
            </a:r>
            <a:r>
              <a:rPr lang="en-US" sz="1600" kern="1200" baseline="0">
                <a:solidFill>
                  <a:schemeClr val="tx1"/>
                </a:solidFill>
                <a:latin typeface="+mn-lt"/>
                <a:ea typeface="+mn-ea"/>
                <a:cs typeface="+mn-cs"/>
              </a:rPr>
              <a:t> entries—</a:t>
            </a:r>
            <a:r>
              <a:rPr lang="en-US" sz="1600" kern="1200">
                <a:solidFill>
                  <a:schemeClr val="tx1"/>
                </a:solidFill>
                <a:latin typeface="+mn-lt"/>
                <a:ea typeface="+mn-ea"/>
                <a:cs typeface="+mn-cs"/>
              </a:rPr>
              <a:t>automatically creating</a:t>
            </a:r>
            <a:r>
              <a:rPr lang="en-US" sz="1600" kern="1200" baseline="0">
                <a:solidFill>
                  <a:schemeClr val="tx1"/>
                </a:solidFill>
                <a:latin typeface="+mn-lt"/>
                <a:ea typeface="+mn-ea"/>
                <a:cs typeface="+mn-cs"/>
              </a:rPr>
              <a:t>, itemizing and categorizing the expense</a:t>
            </a:r>
            <a:r>
              <a:rPr lang="en-US" sz="1600" kern="1200">
                <a:solidFill>
                  <a:schemeClr val="tx1"/>
                </a:solidFill>
                <a:latin typeface="+mn-lt"/>
                <a:ea typeface="+mn-ea"/>
                <a:cs typeface="+mn-cs"/>
              </a:rPr>
              <a:t>. </a:t>
            </a:r>
          </a:p>
          <a:p>
            <a:endParaRPr lang="en-US" sz="1600" kern="1200">
              <a:solidFill>
                <a:schemeClr val="tx1"/>
              </a:solidFill>
              <a:latin typeface="+mn-lt"/>
              <a:ea typeface="+mn-ea"/>
              <a:cs typeface="+mn-cs"/>
            </a:endParaRPr>
          </a:p>
          <a:p>
            <a:r>
              <a:rPr lang="en-US" sz="1600" kern="1200">
                <a:solidFill>
                  <a:schemeClr val="tx1"/>
                </a:solidFill>
                <a:latin typeface="+mn-lt"/>
                <a:ea typeface="+mn-ea"/>
                <a:cs typeface="+mn-cs"/>
              </a:rPr>
              <a:t>Because this process is so much easier and faster, employees get back to work more quickly. The Aberdeen group estimated</a:t>
            </a:r>
            <a:r>
              <a:rPr lang="en-US" sz="1600" kern="1200" baseline="0">
                <a:solidFill>
                  <a:schemeClr val="tx1"/>
                </a:solidFill>
                <a:latin typeface="+mn-lt"/>
                <a:ea typeface="+mn-ea"/>
                <a:cs typeface="+mn-cs"/>
              </a:rPr>
              <a:t> </a:t>
            </a:r>
            <a:r>
              <a:rPr lang="en-US" sz="1600" kern="1200">
                <a:solidFill>
                  <a:schemeClr val="tx1"/>
                </a:solidFill>
                <a:latin typeface="+mn-lt"/>
                <a:ea typeface="+mn-ea"/>
                <a:cs typeface="+mn-cs"/>
              </a:rPr>
              <a:t>that users of mobile travel and expense apps save more than 4.5 hours per month in productivity.</a:t>
            </a:r>
            <a:r>
              <a:rPr lang="en-US" sz="1600" kern="1200" baseline="0">
                <a:solidFill>
                  <a:schemeClr val="tx1"/>
                </a:solidFill>
                <a:latin typeface="+mn-lt"/>
                <a:ea typeface="+mn-ea"/>
                <a:cs typeface="+mn-cs"/>
              </a:rPr>
              <a:t> What’s that worth to an average organization? At $50/hour, those 4.5 hours would save your organization $225 per month per employee.</a:t>
            </a:r>
          </a:p>
          <a:p>
            <a:endParaRPr lang="en-US" sz="1600" kern="1200" baseline="0">
              <a:solidFill>
                <a:schemeClr val="tx1"/>
              </a:solidFill>
              <a:latin typeface="+mn-lt"/>
              <a:ea typeface="+mn-ea"/>
              <a:cs typeface="+mn-cs"/>
            </a:endParaRPr>
          </a:p>
          <a:p>
            <a:r>
              <a:rPr lang="en-US" sz="1600" kern="1200">
                <a:solidFill>
                  <a:schemeClr val="tx1"/>
                </a:solidFill>
                <a:latin typeface="+mn-lt"/>
                <a:ea typeface="+mn-ea"/>
                <a:cs typeface="+mn-cs"/>
              </a:rPr>
              <a:t>That’s a</a:t>
            </a:r>
            <a:r>
              <a:rPr lang="en-US" sz="1600" kern="1200" baseline="0">
                <a:solidFill>
                  <a:schemeClr val="tx1"/>
                </a:solidFill>
                <a:latin typeface="+mn-lt"/>
                <a:ea typeface="+mn-ea"/>
                <a:cs typeface="+mn-cs"/>
              </a:rPr>
              <a:t> lot of money to leave on the table. And that’s not even taking into account how much additional revenue you may bring in because employees have more time for tasks that can grow the company.</a:t>
            </a:r>
          </a:p>
          <a:p>
            <a:endParaRPr lang="en-US" sz="1600" kern="1200" baseline="0">
              <a:solidFill>
                <a:schemeClr val="tx1"/>
              </a:solidFill>
              <a:latin typeface="+mn-lt"/>
              <a:ea typeface="+mn-ea"/>
              <a:cs typeface="+mn-cs"/>
            </a:endParaRPr>
          </a:p>
          <a:p>
            <a:r>
              <a:rPr lang="en-US" sz="1600" b="1" kern="1200">
                <a:solidFill>
                  <a:schemeClr val="tx1"/>
                </a:solidFill>
                <a:latin typeface="+mn-lt"/>
                <a:ea typeface="+mn-ea"/>
                <a:cs typeface="+mn-cs"/>
              </a:rPr>
              <a:t>Tighten your checks and balances.</a:t>
            </a:r>
          </a:p>
          <a:p>
            <a:r>
              <a:rPr lang="en-US" sz="1600" kern="1200">
                <a:solidFill>
                  <a:schemeClr val="tx1"/>
                </a:solidFill>
                <a:latin typeface="+mn-lt"/>
                <a:ea typeface="+mn-ea"/>
                <a:cs typeface="+mn-cs"/>
              </a:rPr>
              <a:t>By capturing paper and electronic invoices into a single system, it’s easier to keep track of every dollar going out the door. SAP </a:t>
            </a:r>
            <a:r>
              <a:rPr lang="en-US" sz="1600" kern="1200" err="1">
                <a:solidFill>
                  <a:schemeClr val="tx1"/>
                </a:solidFill>
                <a:latin typeface="+mn-lt"/>
                <a:ea typeface="+mn-ea"/>
                <a:cs typeface="+mn-cs"/>
              </a:rPr>
              <a:t>Concur’s</a:t>
            </a:r>
            <a:r>
              <a:rPr lang="en-US" sz="1600" kern="1200">
                <a:solidFill>
                  <a:schemeClr val="tx1"/>
                </a:solidFill>
                <a:latin typeface="+mn-lt"/>
                <a:ea typeface="+mn-ea"/>
                <a:cs typeface="+mn-cs"/>
              </a:rPr>
              <a:t> audit service provides a quick and timely compliance check of your team’s spending by matching receipts to expense report line items, and by matching expenses to your corporate policy, all without taxing your internal A/P team.</a:t>
            </a:r>
          </a:p>
        </p:txBody>
      </p:sp>
      <p:sp>
        <p:nvSpPr>
          <p:cNvPr id="4" name="Slide Number Placeholder 3"/>
          <p:cNvSpPr>
            <a:spLocks noGrp="1"/>
          </p:cNvSpPr>
          <p:nvPr>
            <p:ph type="sldNum" sz="quarter" idx="10"/>
          </p:nvPr>
        </p:nvSpPr>
        <p:spPr/>
        <p:txBody>
          <a:bodyPr/>
          <a:lstStyle/>
          <a:p>
            <a:fld id="{2FC93B84-DB01-9B41-B39F-B1E1EF437B48}" type="slidenum">
              <a:rPr lang="en-US" smtClean="0"/>
              <a:pPr/>
              <a:t>24</a:t>
            </a:fld>
            <a:endParaRPr lang="en-US"/>
          </a:p>
        </p:txBody>
      </p:sp>
    </p:spTree>
    <p:extLst>
      <p:ext uri="{BB962C8B-B14F-4D97-AF65-F5344CB8AC3E}">
        <p14:creationId xmlns:p14="http://schemas.microsoft.com/office/powerpoint/2010/main" val="36556761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088776" rtl="0" eaLnBrk="1" fontAlgn="auto" latinLnBrk="0" hangingPunct="1">
              <a:lnSpc>
                <a:spcPct val="100000"/>
              </a:lnSpc>
              <a:spcBef>
                <a:spcPts val="0"/>
              </a:spcBef>
              <a:spcAft>
                <a:spcPts val="0"/>
              </a:spcAft>
              <a:buClrTx/>
              <a:buSzTx/>
              <a:buFontTx/>
              <a:buNone/>
              <a:tabLst/>
              <a:defRPr/>
            </a:pPr>
            <a:r>
              <a:rPr lang="en-US" sz="1400" b="0" i="0" kern="1200">
                <a:solidFill>
                  <a:schemeClr val="tx1"/>
                </a:solidFill>
                <a:effectLst/>
                <a:latin typeface="+mn-lt"/>
                <a:ea typeface="+mn-ea"/>
                <a:cs typeface="+mn-cs"/>
              </a:rPr>
              <a:t>SAP Concur takes companies of all sizes and stages beyond automation to a completely connected spend management solution encompassing travel, expense, invoice, compliance and risk. Our global expertise, industry-leading innovation and dynamic ecosystem of diverse partners and applications unlock powerful insights that help businesses reduce complexity and see spending clearly, so they can manage it proactively </a:t>
            </a:r>
            <a:r>
              <a:rPr lang="mr-IN" sz="1400" b="0" i="0" kern="1200">
                <a:solidFill>
                  <a:schemeClr val="tx1"/>
                </a:solidFill>
                <a:effectLst/>
                <a:latin typeface="+mn-lt"/>
                <a:ea typeface="+mn-ea"/>
                <a:cs typeface="+mn-cs"/>
              </a:rPr>
              <a:t>–</a:t>
            </a:r>
            <a:r>
              <a:rPr lang="en-US" sz="1400" b="0" i="0" kern="1200">
                <a:solidFill>
                  <a:schemeClr val="tx1"/>
                </a:solidFill>
                <a:effectLst/>
                <a:latin typeface="+mn-lt"/>
                <a:ea typeface="+mn-ea"/>
                <a:cs typeface="+mn-cs"/>
              </a:rPr>
              <a:t> all from the cloud.</a:t>
            </a:r>
            <a:endParaRPr lang="en-US" sz="1400" kern="1200">
              <a:solidFill>
                <a:schemeClr val="tx1"/>
              </a:solidFill>
              <a:effectLst/>
              <a:latin typeface="+mn-lt"/>
              <a:ea typeface="+mn-ea"/>
              <a:cs typeface="+mn-cs"/>
            </a:endParaRPr>
          </a:p>
          <a:p>
            <a:pPr marL="0" marR="0" indent="0" algn="l" defTabSz="1088776" rtl="0" eaLnBrk="1" fontAlgn="auto" latinLnBrk="0" hangingPunct="1">
              <a:lnSpc>
                <a:spcPct val="100000"/>
              </a:lnSpc>
              <a:spcBef>
                <a:spcPts val="0"/>
              </a:spcBef>
              <a:spcAft>
                <a:spcPts val="0"/>
              </a:spcAft>
              <a:buClrTx/>
              <a:buSzTx/>
              <a:buFontTx/>
              <a:buNone/>
              <a:tabLst/>
              <a:defRPr/>
            </a:pPr>
            <a:endParaRPr lang="en-US" sz="1400" kern="1200">
              <a:solidFill>
                <a:schemeClr val="tx1"/>
              </a:solidFill>
              <a:effectLst/>
              <a:latin typeface="+mn-lt"/>
              <a:ea typeface="+mn-ea"/>
              <a:cs typeface="+mn-cs"/>
            </a:endParaRPr>
          </a:p>
          <a:p>
            <a:pPr marL="0" marR="0" indent="0" algn="l" defTabSz="1088776" rtl="0" eaLnBrk="1" fontAlgn="auto" latinLnBrk="0" hangingPunct="1">
              <a:lnSpc>
                <a:spcPct val="100000"/>
              </a:lnSpc>
              <a:spcBef>
                <a:spcPts val="0"/>
              </a:spcBef>
              <a:spcAft>
                <a:spcPts val="0"/>
              </a:spcAft>
              <a:buClrTx/>
              <a:buSzTx/>
              <a:buFontTx/>
              <a:buNone/>
              <a:tabLst/>
              <a:defRPr/>
            </a:pPr>
            <a:r>
              <a:rPr lang="en-US" sz="1400" kern="1200">
                <a:solidFill>
                  <a:schemeClr val="tx1"/>
                </a:solidFill>
                <a:effectLst/>
                <a:latin typeface="+mn-lt"/>
                <a:ea typeface="+mn-ea"/>
                <a:cs typeface="+mn-cs"/>
              </a:rPr>
              <a:t>The SAP and SAP Concur end-to-end integration eliminates manual data entry across multiple systems and the delays of manual exporting. This gives you a quick, simple and accurate way to process expense transactions in SAP Concur. Plus, quick and easy posting of financial transactions and faster payments in the SAP system.</a:t>
            </a:r>
          </a:p>
        </p:txBody>
      </p:sp>
      <p:sp>
        <p:nvSpPr>
          <p:cNvPr id="4" name="Slide Number Placeholder 3"/>
          <p:cNvSpPr>
            <a:spLocks noGrp="1"/>
          </p:cNvSpPr>
          <p:nvPr>
            <p:ph type="sldNum" sz="quarter" idx="10"/>
          </p:nvPr>
        </p:nvSpPr>
        <p:spPr/>
        <p:txBody>
          <a:bodyPr/>
          <a:lstStyle/>
          <a:p>
            <a:fld id="{7D8C2C35-2B8A-446E-BEC0-FD36716C29AC}" type="slidenum">
              <a:rPr smtClean="0">
                <a:solidFill>
                  <a:srgbClr val="000000"/>
                </a:solidFill>
              </a:rPr>
              <a:pPr/>
              <a:t>25</a:t>
            </a:fld>
            <a:endParaRPr>
              <a:solidFill>
                <a:srgbClr val="000000"/>
              </a:solidFill>
            </a:endParaRPr>
          </a:p>
        </p:txBody>
      </p:sp>
    </p:spTree>
    <p:extLst>
      <p:ext uri="{BB962C8B-B14F-4D97-AF65-F5344CB8AC3E}">
        <p14:creationId xmlns:p14="http://schemas.microsoft.com/office/powerpoint/2010/main" val="38902658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400" kern="1200">
                <a:solidFill>
                  <a:schemeClr val="tx1"/>
                </a:solidFill>
                <a:effectLst/>
                <a:latin typeface="+mn-lt"/>
                <a:ea typeface="+mn-ea"/>
                <a:cs typeface="+mn-cs"/>
              </a:rPr>
              <a:t>Compatible systems</a:t>
            </a:r>
          </a:p>
        </p:txBody>
      </p:sp>
      <p:sp>
        <p:nvSpPr>
          <p:cNvPr id="4" name="Slide Number Placeholder 3"/>
          <p:cNvSpPr>
            <a:spLocks noGrp="1"/>
          </p:cNvSpPr>
          <p:nvPr>
            <p:ph type="sldNum" sz="quarter" idx="10"/>
          </p:nvPr>
        </p:nvSpPr>
        <p:spPr/>
        <p:txBody>
          <a:bodyPr/>
          <a:lstStyle/>
          <a:p>
            <a:fld id="{7D8C2C35-2B8A-446E-BEC0-FD36716C29AC}" type="slidenum">
              <a:rPr lang="de-DE" smtClean="0"/>
              <a:pPr/>
              <a:t>26</a:t>
            </a:fld>
            <a:endParaRPr lang="de-DE"/>
          </a:p>
        </p:txBody>
      </p:sp>
    </p:spTree>
    <p:extLst>
      <p:ext uri="{BB962C8B-B14F-4D97-AF65-F5344CB8AC3E}">
        <p14:creationId xmlns:p14="http://schemas.microsoft.com/office/powerpoint/2010/main" val="38900752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47688" y="612775"/>
            <a:ext cx="5762625" cy="32416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D8C2C35-2B8A-446E-BEC0-FD36716C29AC}" type="slidenum">
              <a:rPr lang="en-US" smtClean="0"/>
              <a:pPr/>
              <a:t>27</a:t>
            </a:fld>
            <a:endParaRPr lang="en-US"/>
          </a:p>
        </p:txBody>
      </p:sp>
    </p:spTree>
    <p:extLst>
      <p:ext uri="{BB962C8B-B14F-4D97-AF65-F5344CB8AC3E}">
        <p14:creationId xmlns:p14="http://schemas.microsoft.com/office/powerpoint/2010/main" val="374512792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5"/>
          </p:nvPr>
        </p:nvSpPr>
        <p:spPr/>
        <p:txBody>
          <a:bodyPr/>
          <a:lstStyle/>
          <a:p>
            <a:fld id="{7D8C2C35-2B8A-446E-BEC0-FD36716C29AC}" type="slidenum">
              <a:rPr lang="de-DE" smtClean="0"/>
              <a:pPr/>
              <a:t>28</a:t>
            </a:fld>
            <a:endParaRPr lang="de-DE"/>
          </a:p>
        </p:txBody>
      </p:sp>
    </p:spTree>
    <p:extLst>
      <p:ext uri="{BB962C8B-B14F-4D97-AF65-F5344CB8AC3E}">
        <p14:creationId xmlns:p14="http://schemas.microsoft.com/office/powerpoint/2010/main" val="20848758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sz="1600" kern="1200">
                <a:solidFill>
                  <a:schemeClr val="tx1"/>
                </a:solidFill>
                <a:effectLst/>
                <a:latin typeface="+mn-lt"/>
                <a:ea typeface="+mn-ea"/>
                <a:cs typeface="+mn-cs"/>
              </a:rPr>
              <a:t>An American</a:t>
            </a:r>
            <a:r>
              <a:rPr lang="en-US" sz="1600" kern="1200" baseline="0">
                <a:solidFill>
                  <a:schemeClr val="tx1"/>
                </a:solidFill>
                <a:effectLst/>
                <a:latin typeface="+mn-lt"/>
                <a:ea typeface="+mn-ea"/>
                <a:cs typeface="+mn-cs"/>
              </a:rPr>
              <a:t> Express and PhocusWright study “The Frequent Business Traveler” from 2014 reveals that:</a:t>
            </a:r>
          </a:p>
          <a:p>
            <a:endParaRPr lang="en-US" sz="1600" kern="1200" baseline="0">
              <a:solidFill>
                <a:schemeClr val="tx1"/>
              </a:solidFill>
              <a:effectLst/>
              <a:latin typeface="+mn-lt"/>
              <a:ea typeface="+mn-ea"/>
              <a:cs typeface="+mn-cs"/>
            </a:endParaRPr>
          </a:p>
          <a:p>
            <a:r>
              <a:rPr lang="en-US" sz="2000"/>
              <a:t>26% of business travelers think they can find a better price outside the corporate booking tool. </a:t>
            </a:r>
          </a:p>
          <a:p>
            <a:pPr defTabSz="609473">
              <a:defRPr/>
            </a:pPr>
            <a:endParaRPr lang="en-US" sz="2000"/>
          </a:p>
          <a:p>
            <a:pPr defTabSz="609473">
              <a:defRPr/>
            </a:pPr>
            <a:r>
              <a:rPr lang="en-US" sz="2000"/>
              <a:t>35% would</a:t>
            </a:r>
            <a:r>
              <a:rPr lang="en-US" sz="2000" baseline="0"/>
              <a:t> simply rather </a:t>
            </a:r>
            <a:r>
              <a:rPr lang="en-US" sz="2000"/>
              <a:t>book directly with their preferred suppliers.  </a:t>
            </a:r>
          </a:p>
          <a:p>
            <a:pPr defTabSz="609473">
              <a:defRPr/>
            </a:pPr>
            <a:endParaRPr lang="en-US" sz="2000"/>
          </a:p>
          <a:p>
            <a:pPr marL="0" marR="0" indent="0" algn="l" defTabSz="609473" rtl="0" eaLnBrk="1" fontAlgn="auto" latinLnBrk="0" hangingPunct="1">
              <a:lnSpc>
                <a:spcPct val="100000"/>
              </a:lnSpc>
              <a:spcBef>
                <a:spcPts val="0"/>
              </a:spcBef>
              <a:spcAft>
                <a:spcPts val="0"/>
              </a:spcAft>
              <a:buClrTx/>
              <a:buSzTx/>
              <a:buFontTx/>
              <a:buNone/>
              <a:tabLst/>
              <a:defRPr/>
            </a:pPr>
            <a:r>
              <a:rPr lang="en-US" sz="2000" kern="1200" baseline="0">
                <a:solidFill>
                  <a:schemeClr val="tx1"/>
                </a:solidFill>
                <a:effectLst/>
                <a:latin typeface="+mn-lt"/>
                <a:ea typeface="+mn-ea"/>
                <a:cs typeface="+mn-cs"/>
              </a:rPr>
              <a:t>And this data is consistent around the globe. In fact, industry data suggests that as much as 40-60% of hotel bookings, for example, are made outside of a corporate booking tool. </a:t>
            </a:r>
          </a:p>
          <a:p>
            <a:pPr defTabSz="609473">
              <a:defRPr/>
            </a:pPr>
            <a:endParaRPr lang="en-US" sz="2000"/>
          </a:p>
          <a:p>
            <a:r>
              <a:rPr lang="en-US">
                <a:solidFill>
                  <a:srgbClr val="000000"/>
                </a:solidFill>
                <a:ea typeface="Calibri"/>
              </a:rPr>
              <a:t>An additional driver to consider is the changing demographic of the workforce. While frequent travelers of all ages are influencing travel programs, millennials—generally defined as people born between the early 1980s and early 2000s—are a generation of independent thinkers and tech-savvy consumers.</a:t>
            </a:r>
            <a:r>
              <a:rPr lang="en-US" baseline="0">
                <a:solidFill>
                  <a:srgbClr val="000000"/>
                </a:solidFill>
                <a:ea typeface="Calibri"/>
              </a:rPr>
              <a:t> And by 2025, this generation will represent 75% of the workforce.</a:t>
            </a:r>
            <a:endParaRPr lang="en-US">
              <a:ea typeface="Calibri"/>
            </a:endParaRPr>
          </a:p>
          <a:p>
            <a:endParaRPr lang="en-US" sz="1600" kern="1200">
              <a:solidFill>
                <a:schemeClr val="tx1"/>
              </a:solidFill>
              <a:effectLst/>
              <a:latin typeface="+mn-lt"/>
              <a:ea typeface="+mn-ea"/>
              <a:cs typeface="+mn-cs"/>
            </a:endParaRPr>
          </a:p>
          <a:p>
            <a:r>
              <a:rPr lang="en-US" sz="1600" kern="1200">
                <a:solidFill>
                  <a:schemeClr val="tx1"/>
                </a:solidFill>
                <a:effectLst/>
                <a:latin typeface="+mn-lt"/>
                <a:ea typeface="+mn-ea"/>
                <a:cs typeface="+mn-cs"/>
              </a:rPr>
              <a:t>The bottom</a:t>
            </a:r>
            <a:r>
              <a:rPr lang="en-US" sz="1600" kern="1200" baseline="0">
                <a:solidFill>
                  <a:schemeClr val="tx1"/>
                </a:solidFill>
                <a:effectLst/>
                <a:latin typeface="+mn-lt"/>
                <a:ea typeface="+mn-ea"/>
                <a:cs typeface="+mn-cs"/>
              </a:rPr>
              <a:t> line is: travelers are and will continue to use multiple channels to book their business trips.</a:t>
            </a:r>
            <a:endParaRPr lang="en-US" sz="1600" kern="1200">
              <a:solidFill>
                <a:schemeClr val="tx1"/>
              </a:solidFill>
              <a:effectLst/>
              <a:latin typeface="+mn-lt"/>
              <a:ea typeface="+mn-ea"/>
              <a:cs typeface="+mn-cs"/>
            </a:endParaRPr>
          </a:p>
          <a:p>
            <a:endParaRPr lang="en-US" sz="1600" kern="1200" baseline="0">
              <a:solidFill>
                <a:schemeClr val="tx1"/>
              </a:solidFill>
              <a:effectLst/>
              <a:latin typeface="+mn-lt"/>
              <a:ea typeface="+mn-ea"/>
              <a:cs typeface="+mn-cs"/>
            </a:endParaRPr>
          </a:p>
          <a:p>
            <a:endParaRPr lang="en-US" sz="1600" kern="1200" baseline="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FC93B84-DB01-9B41-B39F-B1E1EF437B48}" type="slidenum">
              <a:rPr lang="en-US" smtClean="0"/>
              <a:t>29</a:t>
            </a:fld>
            <a:endParaRPr lang="en-US"/>
          </a:p>
        </p:txBody>
      </p:sp>
    </p:spTree>
    <p:extLst>
      <p:ext uri="{BB962C8B-B14F-4D97-AF65-F5344CB8AC3E}">
        <p14:creationId xmlns:p14="http://schemas.microsoft.com/office/powerpoint/2010/main" val="2253864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lvl="0" rtl="0"/>
            <a:r>
              <a:rPr lang="en-US" sz="1400" kern="1200" dirty="0">
                <a:solidFill>
                  <a:schemeClr val="tx1"/>
                </a:solidFill>
                <a:effectLst/>
                <a:latin typeface="+mn-lt"/>
                <a:ea typeface="+mn-ea"/>
                <a:cs typeface="+mn-cs"/>
              </a:rPr>
              <a:t>For consumer products companies, keeping pace with their customers and competition means</a:t>
            </a:r>
            <a:r>
              <a:rPr lang="en-US" sz="1400" kern="1200" baseline="0" dirty="0">
                <a:solidFill>
                  <a:schemeClr val="tx1"/>
                </a:solidFill>
                <a:effectLst/>
                <a:latin typeface="+mn-lt"/>
                <a:ea typeface="+mn-ea"/>
                <a:cs typeface="+mn-cs"/>
              </a:rPr>
              <a:t> making sure every </a:t>
            </a:r>
            <a:r>
              <a:rPr lang="en-US" sz="1400" kern="1200" dirty="0">
                <a:solidFill>
                  <a:schemeClr val="tx1"/>
                </a:solidFill>
                <a:effectLst/>
                <a:latin typeface="+mn-lt"/>
                <a:ea typeface="+mn-ea"/>
                <a:cs typeface="+mn-cs"/>
              </a:rPr>
              <a:t>behind</a:t>
            </a:r>
            <a:r>
              <a:rPr lang="en-US" sz="1400" kern="1200" baseline="0" dirty="0">
                <a:solidFill>
                  <a:schemeClr val="tx1"/>
                </a:solidFill>
                <a:effectLst/>
                <a:latin typeface="+mn-lt"/>
                <a:ea typeface="+mn-ea"/>
                <a:cs typeface="+mn-cs"/>
              </a:rPr>
              <a:t> the scenes to front-line, customer-facing process must run a</a:t>
            </a:r>
            <a:r>
              <a:rPr lang="en-US" sz="1400" kern="1200" dirty="0">
                <a:solidFill>
                  <a:schemeClr val="tx1"/>
                </a:solidFill>
                <a:effectLst/>
                <a:latin typeface="+mn-lt"/>
                <a:ea typeface="+mn-ea"/>
                <a:cs typeface="+mn-cs"/>
              </a:rPr>
              <a:t>t peak efficiency and finding</a:t>
            </a:r>
            <a:r>
              <a:rPr lang="en-US" sz="1400" kern="1200" baseline="0" dirty="0">
                <a:solidFill>
                  <a:schemeClr val="tx1"/>
                </a:solidFill>
                <a:effectLst/>
                <a:latin typeface="+mn-lt"/>
                <a:ea typeface="+mn-ea"/>
                <a:cs typeface="+mn-cs"/>
              </a:rPr>
              <a:t> </a:t>
            </a:r>
            <a:r>
              <a:rPr lang="en-US" sz="1400" kern="1200" dirty="0">
                <a:solidFill>
                  <a:schemeClr val="tx1"/>
                </a:solidFill>
                <a:effectLst/>
                <a:latin typeface="+mn-lt"/>
                <a:ea typeface="+mn-ea"/>
                <a:cs typeface="+mn-cs"/>
              </a:rPr>
              <a:t>every bit of budget and margin relief is critical.</a:t>
            </a:r>
          </a:p>
          <a:p>
            <a:pPr lvl="0" rtl="0"/>
            <a:endParaRPr lang="en-US" sz="1400" kern="1200" dirty="0">
              <a:solidFill>
                <a:schemeClr val="tx1"/>
              </a:solidFill>
              <a:effectLst/>
              <a:latin typeface="+mn-lt"/>
              <a:ea typeface="+mn-ea"/>
              <a:cs typeface="+mn-cs"/>
            </a:endParaRPr>
          </a:p>
          <a:p>
            <a:pPr lvl="0" rtl="0"/>
            <a:r>
              <a:rPr lang="en-US" sz="1400" kern="1200" dirty="0">
                <a:solidFill>
                  <a:schemeClr val="tx1"/>
                </a:solidFill>
                <a:effectLst/>
                <a:latin typeface="+mn-lt"/>
                <a:ea typeface="+mn-ea"/>
                <a:cs typeface="+mn-cs"/>
              </a:rPr>
              <a:t>Managing</a:t>
            </a:r>
            <a:r>
              <a:rPr lang="en-US" sz="1400" kern="1200" baseline="0" dirty="0">
                <a:solidFill>
                  <a:schemeClr val="tx1"/>
                </a:solidFill>
                <a:effectLst/>
                <a:latin typeface="+mn-lt"/>
                <a:ea typeface="+mn-ea"/>
                <a:cs typeface="+mn-cs"/>
              </a:rPr>
              <a:t> spending </a:t>
            </a:r>
            <a:r>
              <a:rPr lang="mr-IN" sz="1400" kern="1200" baseline="0" dirty="0">
                <a:solidFill>
                  <a:schemeClr val="tx1"/>
                </a:solidFill>
                <a:effectLst/>
                <a:latin typeface="+mn-lt"/>
                <a:ea typeface="+mn-ea"/>
                <a:cs typeface="+mn-cs"/>
              </a:rPr>
              <a:t>–</a:t>
            </a:r>
            <a:r>
              <a:rPr lang="en-US" sz="1400" kern="1200" baseline="0" dirty="0">
                <a:solidFill>
                  <a:schemeClr val="tx1"/>
                </a:solidFill>
                <a:effectLst/>
                <a:latin typeface="+mn-lt"/>
                <a:ea typeface="+mn-ea"/>
                <a:cs typeface="+mn-cs"/>
              </a:rPr>
              <a:t> specifically T&amp;E </a:t>
            </a:r>
            <a:r>
              <a:rPr lang="mr-IN" sz="1400" kern="1200" baseline="0" dirty="0">
                <a:solidFill>
                  <a:schemeClr val="tx1"/>
                </a:solidFill>
                <a:effectLst/>
                <a:latin typeface="+mn-lt"/>
                <a:ea typeface="+mn-ea"/>
                <a:cs typeface="+mn-cs"/>
              </a:rPr>
              <a:t>–</a:t>
            </a:r>
            <a:r>
              <a:rPr lang="en-US" sz="1400" kern="1200" baseline="0" dirty="0">
                <a:solidFill>
                  <a:schemeClr val="tx1"/>
                </a:solidFill>
                <a:effectLst/>
                <a:latin typeface="+mn-lt"/>
                <a:ea typeface="+mn-ea"/>
                <a:cs typeface="+mn-cs"/>
              </a:rPr>
              <a:t> is no exception. When it comes to this process, we see consumer products companies focusing on:</a:t>
            </a:r>
            <a:endParaRPr lang="en-US" sz="1400" kern="1200" dirty="0">
              <a:solidFill>
                <a:schemeClr val="tx1"/>
              </a:solidFill>
              <a:effectLst/>
              <a:latin typeface="+mn-lt"/>
              <a:ea typeface="+mn-ea"/>
              <a:cs typeface="+mn-cs"/>
            </a:endParaRPr>
          </a:p>
          <a:p>
            <a:pPr lvl="0" rtl="0"/>
            <a:endParaRPr lang="en-US" sz="1400" b="1" kern="1200" dirty="0">
              <a:solidFill>
                <a:schemeClr val="tx1"/>
              </a:solidFill>
              <a:effectLst/>
              <a:latin typeface="+mn-lt"/>
              <a:ea typeface="+mn-ea"/>
              <a:cs typeface="+mn-cs"/>
            </a:endParaRPr>
          </a:p>
          <a:p>
            <a:pPr marL="285750" lvl="0" indent="-285750" rtl="0">
              <a:buFont typeface="Arial" charset="0"/>
              <a:buChar char="•"/>
            </a:pPr>
            <a:r>
              <a:rPr lang="en-US" sz="1400" b="1" kern="1200" dirty="0">
                <a:solidFill>
                  <a:schemeClr val="tx1"/>
                </a:solidFill>
                <a:effectLst/>
                <a:latin typeface="+mn-lt"/>
                <a:ea typeface="+mn-ea"/>
                <a:cs typeface="+mn-cs"/>
              </a:rPr>
              <a:t>Speed and Efficiency:</a:t>
            </a:r>
            <a:r>
              <a:rPr lang="en-US" sz="1400" kern="1200" dirty="0">
                <a:solidFill>
                  <a:schemeClr val="tx1"/>
                </a:solidFill>
                <a:effectLst/>
                <a:latin typeface="+mn-lt"/>
                <a:ea typeface="+mn-ea"/>
                <a:cs typeface="+mn-cs"/>
              </a:rPr>
              <a:t> To keep up in a rapidly evolving and volatile industry, consumer products companies need to shift every process to be digital first, so they can keep the business moving fast.</a:t>
            </a:r>
          </a:p>
          <a:p>
            <a:pPr marL="285750" lvl="0" indent="-285750">
              <a:buFont typeface="Arial" charset="0"/>
              <a:buChar char="•"/>
            </a:pPr>
            <a:r>
              <a:rPr lang="en-US" sz="1400" b="1" kern="1200" dirty="0">
                <a:solidFill>
                  <a:schemeClr val="tx1"/>
                </a:solidFill>
                <a:effectLst/>
                <a:latin typeface="+mn-lt"/>
                <a:ea typeface="+mn-ea"/>
                <a:cs typeface="+mn-cs"/>
              </a:rPr>
              <a:t>Employee Experience:</a:t>
            </a:r>
            <a:r>
              <a:rPr lang="en-US" sz="1400" kern="1200" dirty="0">
                <a:solidFill>
                  <a:schemeClr val="tx1"/>
                </a:solidFill>
                <a:effectLst/>
                <a:latin typeface="+mn-lt"/>
                <a:ea typeface="+mn-ea"/>
                <a:cs typeface="+mn-cs"/>
              </a:rPr>
              <a:t> Engagement leads to ideas and productivity, and consumer products companies need to keep their team connected, so they continue to innovate and create new ways to reach </a:t>
            </a:r>
            <a:r>
              <a:rPr lang="en-US" sz="1400" i="1" kern="1200" dirty="0">
                <a:solidFill>
                  <a:schemeClr val="tx1"/>
                </a:solidFill>
                <a:effectLst/>
                <a:latin typeface="+mn-lt"/>
                <a:ea typeface="+mn-ea"/>
                <a:cs typeface="+mn-cs"/>
              </a:rPr>
              <a:t>their</a:t>
            </a:r>
            <a:r>
              <a:rPr lang="en-US" sz="1400" kern="1200" dirty="0">
                <a:solidFill>
                  <a:schemeClr val="tx1"/>
                </a:solidFill>
                <a:effectLst/>
                <a:latin typeface="+mn-lt"/>
                <a:ea typeface="+mn-ea"/>
                <a:cs typeface="+mn-cs"/>
              </a:rPr>
              <a:t> customers.</a:t>
            </a:r>
          </a:p>
          <a:p>
            <a:pPr marL="285750" lvl="0" indent="-285750">
              <a:buFont typeface="Arial" charset="0"/>
              <a:buChar char="•"/>
            </a:pPr>
            <a:r>
              <a:rPr lang="en-US" sz="1400" b="1" kern="1200" dirty="0">
                <a:solidFill>
                  <a:schemeClr val="tx1"/>
                </a:solidFill>
                <a:effectLst/>
                <a:latin typeface="+mn-lt"/>
                <a:ea typeface="+mn-ea"/>
                <a:cs typeface="+mn-cs"/>
              </a:rPr>
              <a:t>Margin Control:</a:t>
            </a:r>
            <a:r>
              <a:rPr lang="en-US" sz="1400" kern="1200" dirty="0">
                <a:solidFill>
                  <a:schemeClr val="tx1"/>
                </a:solidFill>
                <a:effectLst/>
                <a:latin typeface="+mn-lt"/>
                <a:ea typeface="+mn-ea"/>
                <a:cs typeface="+mn-cs"/>
              </a:rPr>
              <a:t> When balancing extremely thin budgets with a focus on reinvention to service constantly rising customer expectations, every bit of budget and margin relief is precious in the consumer products industry.</a:t>
            </a:r>
          </a:p>
          <a:p>
            <a:pPr marL="285750" lvl="0" indent="-285750">
              <a:buFont typeface="Arial" charset="0"/>
              <a:buChar char="•"/>
            </a:pPr>
            <a:r>
              <a:rPr lang="en-US" sz="1400" b="1" kern="1200" dirty="0">
                <a:solidFill>
                  <a:schemeClr val="tx1"/>
                </a:solidFill>
                <a:effectLst/>
                <a:latin typeface="+mn-lt"/>
                <a:ea typeface="+mn-ea"/>
                <a:cs typeface="+mn-cs"/>
              </a:rPr>
              <a:t>Risk:</a:t>
            </a:r>
            <a:r>
              <a:rPr lang="en-US" sz="1400" kern="1200" dirty="0">
                <a:solidFill>
                  <a:schemeClr val="tx1"/>
                </a:solidFill>
                <a:effectLst/>
                <a:latin typeface="+mn-lt"/>
                <a:ea typeface="+mn-ea"/>
                <a:cs typeface="+mn-cs"/>
              </a:rPr>
              <a:t> For consumer products companies, staying ahead of changing regulatory, tax and other compliance requirements is critical to avoiding unnecessary costs and distractions and protecting the brand from negative publicity. </a:t>
            </a:r>
          </a:p>
          <a:p>
            <a:pPr marL="285750" indent="-285750">
              <a:buFont typeface="Arial" charset="0"/>
              <a:buChar char="•"/>
            </a:pPr>
            <a:endParaRPr lang="en-US" dirty="0">
              <a:cs typeface="Arial"/>
            </a:endParaRPr>
          </a:p>
          <a:p>
            <a:endParaRPr lang="en-US" dirty="0">
              <a:cs typeface="Arial"/>
            </a:endParaRPr>
          </a:p>
        </p:txBody>
      </p:sp>
      <p:sp>
        <p:nvSpPr>
          <p:cNvPr id="4" name="Slide Number Placeholder 3"/>
          <p:cNvSpPr>
            <a:spLocks noGrp="1"/>
          </p:cNvSpPr>
          <p:nvPr>
            <p:ph type="sldNum" sz="quarter" idx="5"/>
          </p:nvPr>
        </p:nvSpPr>
        <p:spPr/>
        <p:txBody>
          <a:bodyPr/>
          <a:lstStyle/>
          <a:p>
            <a:fld id="{7D8C2C35-2B8A-446E-BEC0-FD36716C29AC}" type="slidenum">
              <a:rPr lang="de-DE" smtClean="0"/>
              <a:pPr/>
              <a:t>3</a:t>
            </a:fld>
            <a:endParaRPr lang="de-DE"/>
          </a:p>
        </p:txBody>
      </p:sp>
    </p:spTree>
    <p:extLst>
      <p:ext uri="{BB962C8B-B14F-4D97-AF65-F5344CB8AC3E}">
        <p14:creationId xmlns:p14="http://schemas.microsoft.com/office/powerpoint/2010/main" val="269392091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2500" lnSpcReduction="20000"/>
          </a:bodyPr>
          <a:lstStyle/>
          <a:p>
            <a:r>
              <a:rPr lang="en-US" sz="1400" b="1" kern="1200">
                <a:solidFill>
                  <a:schemeClr val="tx1"/>
                </a:solidFill>
                <a:latin typeface="+mn-lt"/>
                <a:ea typeface="+mn-ea"/>
                <a:cs typeface="+mn-cs"/>
              </a:rPr>
              <a:t>Simplify travel management</a:t>
            </a:r>
            <a:r>
              <a:rPr lang="en-US" sz="1400" kern="1200">
                <a:solidFill>
                  <a:schemeClr val="tx1"/>
                </a:solidFill>
                <a:latin typeface="+mn-lt"/>
                <a:ea typeface="+mn-ea"/>
                <a:cs typeface="+mn-cs"/>
              </a:rPr>
              <a:t> </a:t>
            </a:r>
          </a:p>
          <a:p>
            <a:pPr marL="0" marR="0" indent="0" algn="l" defTabSz="609493" rtl="0" eaLnBrk="1" fontAlgn="auto" latinLnBrk="0" hangingPunct="1">
              <a:lnSpc>
                <a:spcPct val="100000"/>
              </a:lnSpc>
              <a:spcBef>
                <a:spcPts val="0"/>
              </a:spcBef>
              <a:spcAft>
                <a:spcPts val="0"/>
              </a:spcAft>
              <a:buClrTx/>
              <a:buSzTx/>
              <a:buFontTx/>
              <a:buNone/>
              <a:tabLst/>
              <a:defRPr/>
            </a:pPr>
            <a:r>
              <a:rPr lang="en-US" sz="1400" kern="1200">
                <a:solidFill>
                  <a:schemeClr val="tx1"/>
                </a:solidFill>
                <a:latin typeface="+mn-lt"/>
                <a:ea typeface="+mn-ea"/>
                <a:cs typeface="+mn-cs"/>
              </a:rPr>
              <a:t>SAP Concur streamlines and simplifies the process of managing travel and spending, so that your teams aren’t burdened by drawn-out and difficult expense and reimbursement processes. Our clients Bridgestone and </a:t>
            </a:r>
            <a:r>
              <a:rPr lang="en-US" sz="1400" kern="1200" err="1">
                <a:solidFill>
                  <a:schemeClr val="tx1"/>
                </a:solidFill>
                <a:latin typeface="+mn-lt"/>
                <a:ea typeface="+mn-ea"/>
                <a:cs typeface="+mn-cs"/>
              </a:rPr>
              <a:t>Mesirow</a:t>
            </a:r>
            <a:r>
              <a:rPr lang="en-US" sz="1400" kern="1200" baseline="0">
                <a:solidFill>
                  <a:schemeClr val="tx1"/>
                </a:solidFill>
                <a:latin typeface="+mn-lt"/>
                <a:ea typeface="+mn-ea"/>
                <a:cs typeface="+mn-cs"/>
              </a:rPr>
              <a:t> Financial both reduced the time to reimburse travelers by 50 percent. And </a:t>
            </a:r>
            <a:r>
              <a:rPr lang="en-US" sz="1400" kern="1200">
                <a:solidFill>
                  <a:schemeClr val="tx1"/>
                </a:solidFill>
                <a:latin typeface="+mn-lt"/>
                <a:ea typeface="+mn-ea"/>
                <a:cs typeface="+mn-cs"/>
              </a:rPr>
              <a:t>The University of Colorado has reduced expense reimbursement time even more dramatically—from</a:t>
            </a:r>
            <a:r>
              <a:rPr lang="en-US" sz="1400" kern="1200" baseline="0">
                <a:solidFill>
                  <a:schemeClr val="tx1"/>
                </a:solidFill>
                <a:latin typeface="+mn-lt"/>
                <a:ea typeface="+mn-ea"/>
                <a:cs typeface="+mn-cs"/>
              </a:rPr>
              <a:t>  5 </a:t>
            </a:r>
            <a:r>
              <a:rPr lang="en-US" sz="1400" kern="1200">
                <a:solidFill>
                  <a:schemeClr val="tx1"/>
                </a:solidFill>
                <a:latin typeface="+mn-lt"/>
                <a:ea typeface="+mn-ea"/>
                <a:cs typeface="+mn-cs"/>
              </a:rPr>
              <a:t>days to 1.4 days.</a:t>
            </a:r>
          </a:p>
          <a:p>
            <a:endParaRPr lang="en-US" sz="1400" kern="1200">
              <a:solidFill>
                <a:schemeClr val="tx1"/>
              </a:solidFill>
              <a:latin typeface="+mn-lt"/>
              <a:ea typeface="+mn-ea"/>
              <a:cs typeface="+mn-cs"/>
            </a:endParaRPr>
          </a:p>
          <a:p>
            <a:pPr marL="0" marR="0" indent="0" algn="l" defTabSz="609493" rtl="0" eaLnBrk="1" fontAlgn="auto" latinLnBrk="0" hangingPunct="1">
              <a:lnSpc>
                <a:spcPct val="100000"/>
              </a:lnSpc>
              <a:spcBef>
                <a:spcPts val="0"/>
              </a:spcBef>
              <a:spcAft>
                <a:spcPts val="0"/>
              </a:spcAft>
              <a:buClrTx/>
              <a:buSzTx/>
              <a:buFontTx/>
              <a:buNone/>
              <a:tabLst/>
              <a:defRPr/>
            </a:pPr>
            <a:r>
              <a:rPr lang="en-US" sz="1400" kern="1200">
                <a:solidFill>
                  <a:schemeClr val="tx1"/>
                </a:solidFill>
                <a:latin typeface="+mn-lt"/>
                <a:ea typeface="+mn-ea"/>
                <a:cs typeface="+mn-cs"/>
              </a:rPr>
              <a:t>In addition to a smooth and faster reimbursement process, employees can easily book travel, while itineraries and credit card charges are automatically and accurately captured. When they return, their expense report is nearly complete. Audit and approval processes are faster, saving your organization time and money. </a:t>
            </a:r>
            <a:br>
              <a:rPr lang="en-US" sz="1400" kern="1200">
                <a:solidFill>
                  <a:schemeClr val="tx1"/>
                </a:solidFill>
                <a:latin typeface="+mn-lt"/>
                <a:ea typeface="+mn-ea"/>
                <a:cs typeface="+mn-cs"/>
              </a:rPr>
            </a:br>
            <a:r>
              <a:rPr lang="en-US" sz="1400" kern="1200">
                <a:solidFill>
                  <a:schemeClr val="tx1"/>
                </a:solidFill>
                <a:latin typeface="+mn-lt"/>
                <a:ea typeface="+mn-ea"/>
                <a:cs typeface="+mn-cs"/>
              </a:rPr>
              <a:t/>
            </a:r>
            <a:br>
              <a:rPr lang="en-US" sz="1400" kern="1200">
                <a:solidFill>
                  <a:schemeClr val="tx1"/>
                </a:solidFill>
                <a:latin typeface="+mn-lt"/>
                <a:ea typeface="+mn-ea"/>
                <a:cs typeface="+mn-cs"/>
              </a:rPr>
            </a:br>
            <a:r>
              <a:rPr lang="en-US" sz="1400" kern="1200">
                <a:solidFill>
                  <a:schemeClr val="tx1"/>
                </a:solidFill>
                <a:latin typeface="+mn-lt"/>
                <a:ea typeface="+mn-ea"/>
                <a:cs typeface="+mn-cs"/>
              </a:rPr>
              <a:t>For instance, at Educational Data Systems, employees spent 75% fewer hours generating expense reports and the time accounting staff spent processing expense reports was slashed 60-70% . This</a:t>
            </a:r>
            <a:r>
              <a:rPr lang="en-US" sz="1400" kern="1200" baseline="0">
                <a:solidFill>
                  <a:schemeClr val="tx1"/>
                </a:solidFill>
                <a:latin typeface="+mn-lt"/>
                <a:ea typeface="+mn-ea"/>
                <a:cs typeface="+mn-cs"/>
              </a:rPr>
              <a:t> </a:t>
            </a:r>
            <a:r>
              <a:rPr lang="en-US" sz="1400" kern="1200">
                <a:solidFill>
                  <a:schemeClr val="tx1"/>
                </a:solidFill>
                <a:latin typeface="+mn-lt"/>
                <a:ea typeface="+mn-ea"/>
                <a:cs typeface="+mn-cs"/>
              </a:rPr>
              <a:t>also meant they could move the resources</a:t>
            </a:r>
            <a:r>
              <a:rPr lang="en-US" sz="1400" kern="1200" baseline="0">
                <a:solidFill>
                  <a:schemeClr val="tx1"/>
                </a:solidFill>
                <a:latin typeface="+mn-lt"/>
                <a:ea typeface="+mn-ea"/>
                <a:cs typeface="+mn-cs"/>
              </a:rPr>
              <a:t> for a full-time employee dedicated </a:t>
            </a:r>
            <a:r>
              <a:rPr lang="en-US" sz="1400" kern="1200">
                <a:solidFill>
                  <a:schemeClr val="tx1"/>
                </a:solidFill>
                <a:latin typeface="+mn-lt"/>
                <a:ea typeface="+mn-ea"/>
                <a:cs typeface="+mn-cs"/>
              </a:rPr>
              <a:t>to processing expense reports to strategic tasks. </a:t>
            </a:r>
          </a:p>
          <a:p>
            <a:endParaRPr lang="en-US" sz="1400" b="1" kern="1200">
              <a:solidFill>
                <a:schemeClr val="tx1"/>
              </a:solidFill>
              <a:latin typeface="+mn-lt"/>
              <a:ea typeface="+mn-ea"/>
              <a:cs typeface="+mn-cs"/>
            </a:endParaRPr>
          </a:p>
          <a:p>
            <a:pPr marL="0" marR="0" indent="0" algn="l" defTabSz="609493" rtl="0" eaLnBrk="1" fontAlgn="auto" latinLnBrk="0" hangingPunct="1">
              <a:lnSpc>
                <a:spcPct val="100000"/>
              </a:lnSpc>
              <a:spcBef>
                <a:spcPts val="0"/>
              </a:spcBef>
              <a:spcAft>
                <a:spcPts val="0"/>
              </a:spcAft>
              <a:buClrTx/>
              <a:buSzTx/>
              <a:buFontTx/>
              <a:buNone/>
              <a:tabLst/>
              <a:defRPr/>
            </a:pPr>
            <a:r>
              <a:rPr lang="en-US" sz="1400" b="1" i="1" kern="1200">
                <a:solidFill>
                  <a:schemeClr val="tx1"/>
                </a:solidFill>
                <a:effectLst/>
                <a:latin typeface="+mn-lt"/>
                <a:ea typeface="+mn-ea"/>
                <a:cs typeface="+mn-cs"/>
              </a:rPr>
              <a:t>(Note: this section is for TRIPLINK)</a:t>
            </a:r>
            <a:r>
              <a:rPr lang="en-US" b="1" i="1">
                <a:effectLst/>
              </a:rPr>
              <a:t> </a:t>
            </a:r>
            <a:endParaRPr lang="en-US" sz="1400" b="1" kern="1200">
              <a:solidFill>
                <a:schemeClr val="tx1"/>
              </a:solidFill>
              <a:latin typeface="+mn-lt"/>
              <a:ea typeface="+mn-ea"/>
              <a:cs typeface="+mn-cs"/>
            </a:endParaRPr>
          </a:p>
          <a:p>
            <a:r>
              <a:rPr lang="en-US" sz="1400" b="1" kern="1200">
                <a:solidFill>
                  <a:schemeClr val="tx1"/>
                </a:solidFill>
                <a:latin typeface="+mn-lt"/>
                <a:ea typeface="+mn-ea"/>
                <a:cs typeface="+mn-cs"/>
              </a:rPr>
              <a:t>Capture bookings made outside your travel tool</a:t>
            </a:r>
            <a:r>
              <a:rPr lang="en-US" sz="1400" kern="1200">
                <a:solidFill>
                  <a:schemeClr val="tx1"/>
                </a:solidFill>
                <a:latin typeface="+mn-lt"/>
                <a:ea typeface="+mn-ea"/>
                <a:cs typeface="+mn-cs"/>
              </a:rPr>
              <a:t> </a:t>
            </a:r>
          </a:p>
          <a:p>
            <a:r>
              <a:rPr lang="en-US" sz="1400" kern="1200">
                <a:solidFill>
                  <a:schemeClr val="tx1"/>
                </a:solidFill>
                <a:latin typeface="+mn-lt"/>
                <a:ea typeface="+mn-ea"/>
                <a:cs typeface="+mn-cs"/>
              </a:rPr>
              <a:t>40 to 50% of bookings are done outside of corporate programs today, blind spend that’s hampering your ability to monitor policy compliance and potentially disrupting your financial and accounting operations.</a:t>
            </a:r>
          </a:p>
          <a:p>
            <a:endParaRPr lang="en-US" sz="1400" kern="1200">
              <a:solidFill>
                <a:schemeClr val="tx1"/>
              </a:solidFill>
              <a:latin typeface="+mn-lt"/>
              <a:ea typeface="+mn-ea"/>
              <a:cs typeface="+mn-cs"/>
            </a:endParaRPr>
          </a:p>
          <a:p>
            <a:pPr marL="0" marR="0" indent="0" algn="l" defTabSz="609493" rtl="0" eaLnBrk="1" fontAlgn="auto" latinLnBrk="0" hangingPunct="1">
              <a:lnSpc>
                <a:spcPct val="100000"/>
              </a:lnSpc>
              <a:spcBef>
                <a:spcPts val="0"/>
              </a:spcBef>
              <a:spcAft>
                <a:spcPts val="0"/>
              </a:spcAft>
              <a:buClrTx/>
              <a:buSzTx/>
              <a:buFontTx/>
              <a:buNone/>
              <a:tabLst/>
              <a:defRPr/>
            </a:pPr>
            <a:r>
              <a:rPr lang="en-US" sz="1400" kern="1200">
                <a:solidFill>
                  <a:schemeClr val="tx1"/>
                </a:solidFill>
                <a:latin typeface="+mn-lt"/>
                <a:ea typeface="+mn-ea"/>
                <a:cs typeface="+mn-cs"/>
              </a:rPr>
              <a:t>SAP Concur offers direct connections to outside suppliers like United, Uber, IHG, and Starwood, so you can capture spending wherever and whenever it happens—even before travelers go on a trip—and ensure that travelers can take advantage of negotiated discounts. </a:t>
            </a:r>
          </a:p>
          <a:p>
            <a:endParaRPr lang="en-US" sz="1400" kern="1200">
              <a:solidFill>
                <a:schemeClr val="tx1"/>
              </a:solidFill>
              <a:latin typeface="+mn-lt"/>
              <a:ea typeface="+mn-ea"/>
              <a:cs typeface="+mn-cs"/>
            </a:endParaRPr>
          </a:p>
          <a:p>
            <a:r>
              <a:rPr lang="en-US" sz="1400" kern="1200">
                <a:solidFill>
                  <a:schemeClr val="tx1"/>
                </a:solidFill>
                <a:latin typeface="+mn-lt"/>
                <a:ea typeface="+mn-ea"/>
                <a:cs typeface="+mn-cs"/>
              </a:rPr>
              <a:t>Travelers can also forward airline and hotel bookings made outside of your booking tool and their travel information will be automatically shared with the platform, so you get complete visibility and insight into travel and expense trends.</a:t>
            </a:r>
          </a:p>
          <a:p>
            <a:endParaRPr lang="en-US" sz="1400" kern="1200">
              <a:solidFill>
                <a:schemeClr val="tx1"/>
              </a:solidFill>
              <a:latin typeface="+mn-lt"/>
              <a:ea typeface="+mn-ea"/>
              <a:cs typeface="+mn-cs"/>
            </a:endParaRPr>
          </a:p>
          <a:p>
            <a:r>
              <a:rPr lang="en-US" sz="1400" b="1" kern="1200">
                <a:solidFill>
                  <a:schemeClr val="tx1"/>
                </a:solidFill>
                <a:latin typeface="+mn-lt"/>
                <a:ea typeface="+mn-ea"/>
                <a:cs typeface="+mn-cs"/>
              </a:rPr>
              <a:t>Keep track of your biggest asset: your people</a:t>
            </a:r>
            <a:r>
              <a:rPr lang="en-US" sz="1400" kern="1200">
                <a:solidFill>
                  <a:schemeClr val="tx1"/>
                </a:solidFill>
                <a:latin typeface="+mn-lt"/>
                <a:ea typeface="+mn-ea"/>
                <a:cs typeface="+mn-cs"/>
              </a:rPr>
              <a:t> </a:t>
            </a:r>
          </a:p>
          <a:p>
            <a:r>
              <a:rPr lang="en-US" sz="1400" kern="1200">
                <a:solidFill>
                  <a:schemeClr val="tx1"/>
                </a:solidFill>
                <a:latin typeface="+mn-lt"/>
                <a:ea typeface="+mn-ea"/>
                <a:cs typeface="+mn-cs"/>
              </a:rPr>
              <a:t>Part of your duty of care is to know where your employees are traveling, at all times. Our client</a:t>
            </a:r>
            <a:r>
              <a:rPr lang="en-US" sz="1400" kern="1200" baseline="0">
                <a:solidFill>
                  <a:schemeClr val="tx1"/>
                </a:solidFill>
                <a:latin typeface="+mn-lt"/>
                <a:ea typeface="+mn-ea"/>
                <a:cs typeface="+mn-cs"/>
              </a:rPr>
              <a:t> Hess, a l</a:t>
            </a:r>
            <a:r>
              <a:rPr lang="en-US" sz="1400" kern="1200">
                <a:solidFill>
                  <a:schemeClr val="tx1"/>
                </a:solidFill>
                <a:latin typeface="+mn-lt"/>
                <a:ea typeface="+mn-ea"/>
                <a:cs typeface="+mn-cs"/>
              </a:rPr>
              <a:t>eading</a:t>
            </a:r>
            <a:r>
              <a:rPr lang="en-US" sz="1400" kern="1200" baseline="0">
                <a:solidFill>
                  <a:schemeClr val="tx1"/>
                </a:solidFill>
                <a:latin typeface="+mn-lt"/>
                <a:ea typeface="+mn-ea"/>
                <a:cs typeface="+mn-cs"/>
              </a:rPr>
              <a:t> global energy company, relies on SAP Concur because it’s r</a:t>
            </a:r>
            <a:r>
              <a:rPr lang="en-US" sz="1400" kern="1200">
                <a:solidFill>
                  <a:schemeClr val="tx1"/>
                </a:solidFill>
                <a:latin typeface="+mn-lt"/>
                <a:ea typeface="+mn-ea"/>
                <a:cs typeface="+mn-cs"/>
              </a:rPr>
              <a:t>eally important to them to know</a:t>
            </a:r>
            <a:r>
              <a:rPr lang="en-US" sz="1400" kern="1200" baseline="0">
                <a:solidFill>
                  <a:schemeClr val="tx1"/>
                </a:solidFill>
                <a:latin typeface="+mn-lt"/>
                <a:ea typeface="+mn-ea"/>
                <a:cs typeface="+mn-cs"/>
              </a:rPr>
              <a:t> where their travelers are, especially when they travel to </a:t>
            </a:r>
            <a:r>
              <a:rPr lang="en-US" sz="1400" kern="1200">
                <a:solidFill>
                  <a:schemeClr val="tx1"/>
                </a:solidFill>
                <a:latin typeface="+mn-lt"/>
                <a:ea typeface="+mn-ea"/>
                <a:cs typeface="+mn-cs"/>
              </a:rPr>
              <a:t>high risk places. </a:t>
            </a:r>
          </a:p>
          <a:p>
            <a:endParaRPr lang="en-US" sz="1400" kern="1200">
              <a:solidFill>
                <a:schemeClr val="tx1"/>
              </a:solidFill>
              <a:latin typeface="+mn-lt"/>
              <a:ea typeface="+mn-ea"/>
              <a:cs typeface="+mn-cs"/>
            </a:endParaRPr>
          </a:p>
          <a:p>
            <a:r>
              <a:rPr lang="en-US" sz="1400" kern="1200">
                <a:solidFill>
                  <a:schemeClr val="tx1"/>
                </a:solidFill>
                <a:latin typeface="+mn-lt"/>
                <a:ea typeface="+mn-ea"/>
                <a:cs typeface="+mn-cs"/>
              </a:rPr>
              <a:t>SAP Concur helps you keep track of every traveler. You can monitor employees with a global overview of employee locations and country-specific risk levels on a dynamic, interactive map. It’s easy to filter and sort by geography and risk level, and you can stay in touch with two-way communication while making sure your messages are getting through. </a:t>
            </a:r>
          </a:p>
        </p:txBody>
      </p:sp>
      <p:sp>
        <p:nvSpPr>
          <p:cNvPr id="4" name="Slide Number Placeholder 3"/>
          <p:cNvSpPr>
            <a:spLocks noGrp="1"/>
          </p:cNvSpPr>
          <p:nvPr>
            <p:ph type="sldNum" sz="quarter" idx="10"/>
          </p:nvPr>
        </p:nvSpPr>
        <p:spPr/>
        <p:txBody>
          <a:bodyPr/>
          <a:lstStyle/>
          <a:p>
            <a:fld id="{7D8C2C35-2B8A-446E-BEC0-FD36716C29AC}" type="slidenum">
              <a:rPr smtClean="0">
                <a:solidFill>
                  <a:srgbClr val="000000"/>
                </a:solidFill>
              </a:rPr>
              <a:pPr/>
              <a:t>30</a:t>
            </a:fld>
            <a:endParaRPr>
              <a:solidFill>
                <a:srgbClr val="000000"/>
              </a:solidFill>
            </a:endParaRPr>
          </a:p>
        </p:txBody>
      </p:sp>
    </p:spTree>
    <p:extLst>
      <p:ext uri="{BB962C8B-B14F-4D97-AF65-F5344CB8AC3E}">
        <p14:creationId xmlns:p14="http://schemas.microsoft.com/office/powerpoint/2010/main" val="142301437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088776" rtl="0" eaLnBrk="1" fontAlgn="auto" latinLnBrk="0" hangingPunct="1">
              <a:lnSpc>
                <a:spcPct val="100000"/>
              </a:lnSpc>
              <a:spcBef>
                <a:spcPts val="0"/>
              </a:spcBef>
              <a:spcAft>
                <a:spcPts val="0"/>
              </a:spcAft>
              <a:buClrTx/>
              <a:buSzTx/>
              <a:buFontTx/>
              <a:buNone/>
              <a:tabLst/>
              <a:defRPr/>
            </a:pPr>
            <a:r>
              <a:rPr lang="en-US" sz="1400" b="0" i="0" kern="1200">
                <a:solidFill>
                  <a:schemeClr val="tx1"/>
                </a:solidFill>
                <a:effectLst/>
                <a:latin typeface="+mn-lt"/>
                <a:ea typeface="+mn-ea"/>
                <a:cs typeface="+mn-cs"/>
              </a:rPr>
              <a:t>SAP Concur takes companies of all sizes and stages beyond automation to a completely connected spend management solution encompassing travel, expense, invoice, compliance and risk. Our global expertise, industry-leading innovation and dynamic ecosystem of diverse partners and applications unlock powerful insights that help businesses reduce complexity and see spending clearly, so they can manage it proactively </a:t>
            </a:r>
            <a:r>
              <a:rPr lang="mr-IN" sz="1400" b="0" i="0" kern="1200">
                <a:solidFill>
                  <a:schemeClr val="tx1"/>
                </a:solidFill>
                <a:effectLst/>
                <a:latin typeface="+mn-lt"/>
                <a:ea typeface="+mn-ea"/>
                <a:cs typeface="+mn-cs"/>
              </a:rPr>
              <a:t>–</a:t>
            </a:r>
            <a:r>
              <a:rPr lang="en-US" sz="1400" b="0" i="0" kern="1200">
                <a:solidFill>
                  <a:schemeClr val="tx1"/>
                </a:solidFill>
                <a:effectLst/>
                <a:latin typeface="+mn-lt"/>
                <a:ea typeface="+mn-ea"/>
                <a:cs typeface="+mn-cs"/>
              </a:rPr>
              <a:t> all from the cloud.</a:t>
            </a:r>
            <a:endParaRPr lang="en-US" sz="1400" kern="1200">
              <a:solidFill>
                <a:schemeClr val="tx1"/>
              </a:solidFill>
              <a:effectLst/>
              <a:latin typeface="+mn-lt"/>
              <a:ea typeface="+mn-ea"/>
              <a:cs typeface="+mn-cs"/>
            </a:endParaRPr>
          </a:p>
          <a:p>
            <a:pPr marL="0" marR="0" indent="0" algn="l" defTabSz="1088776" rtl="0" eaLnBrk="1" fontAlgn="auto" latinLnBrk="0" hangingPunct="1">
              <a:lnSpc>
                <a:spcPct val="100000"/>
              </a:lnSpc>
              <a:spcBef>
                <a:spcPts val="0"/>
              </a:spcBef>
              <a:spcAft>
                <a:spcPts val="0"/>
              </a:spcAft>
              <a:buClrTx/>
              <a:buSzTx/>
              <a:buFontTx/>
              <a:buNone/>
              <a:tabLst/>
              <a:defRPr/>
            </a:pPr>
            <a:endParaRPr lang="en-US" sz="1400" kern="1200">
              <a:solidFill>
                <a:schemeClr val="tx1"/>
              </a:solidFill>
              <a:effectLst/>
              <a:latin typeface="+mn-lt"/>
              <a:ea typeface="+mn-ea"/>
              <a:cs typeface="+mn-cs"/>
            </a:endParaRPr>
          </a:p>
          <a:p>
            <a:pPr marL="0" marR="0" indent="0" algn="l" defTabSz="1088776" rtl="0" eaLnBrk="1" fontAlgn="auto" latinLnBrk="0" hangingPunct="1">
              <a:lnSpc>
                <a:spcPct val="100000"/>
              </a:lnSpc>
              <a:spcBef>
                <a:spcPts val="0"/>
              </a:spcBef>
              <a:spcAft>
                <a:spcPts val="0"/>
              </a:spcAft>
              <a:buClrTx/>
              <a:buSzTx/>
              <a:buFontTx/>
              <a:buNone/>
              <a:tabLst/>
              <a:defRPr/>
            </a:pPr>
            <a:r>
              <a:rPr lang="en-US" sz="1400" kern="1200">
                <a:solidFill>
                  <a:schemeClr val="tx1"/>
                </a:solidFill>
                <a:effectLst/>
                <a:latin typeface="+mn-lt"/>
                <a:ea typeface="+mn-ea"/>
                <a:cs typeface="+mn-cs"/>
              </a:rPr>
              <a:t>The SAP and SAP Concur end-to-end integration eliminates manual data entry across multiple systems and the delays of manual exporting. This gives you a quick, simple and accurate way to process expense transactions in SAP Concur. Plus, quick and easy posting of financial transactions and faster payments in the SAP system.</a:t>
            </a:r>
          </a:p>
        </p:txBody>
      </p:sp>
      <p:sp>
        <p:nvSpPr>
          <p:cNvPr id="4" name="Slide Number Placeholder 3"/>
          <p:cNvSpPr>
            <a:spLocks noGrp="1"/>
          </p:cNvSpPr>
          <p:nvPr>
            <p:ph type="sldNum" sz="quarter" idx="10"/>
          </p:nvPr>
        </p:nvSpPr>
        <p:spPr/>
        <p:txBody>
          <a:bodyPr/>
          <a:lstStyle/>
          <a:p>
            <a:fld id="{7D8C2C35-2B8A-446E-BEC0-FD36716C29AC}" type="slidenum">
              <a:rPr smtClean="0">
                <a:solidFill>
                  <a:srgbClr val="000000"/>
                </a:solidFill>
              </a:rPr>
              <a:pPr/>
              <a:t>31</a:t>
            </a:fld>
            <a:endParaRPr>
              <a:solidFill>
                <a:srgbClr val="000000"/>
              </a:solidFill>
            </a:endParaRPr>
          </a:p>
        </p:txBody>
      </p:sp>
    </p:spTree>
    <p:extLst>
      <p:ext uri="{BB962C8B-B14F-4D97-AF65-F5344CB8AC3E}">
        <p14:creationId xmlns:p14="http://schemas.microsoft.com/office/powerpoint/2010/main" val="345469796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sz="1600" kern="1200">
                <a:solidFill>
                  <a:schemeClr val="tx1"/>
                </a:solidFill>
                <a:effectLst/>
                <a:latin typeface="+mn-lt"/>
                <a:ea typeface="+mn-ea"/>
                <a:cs typeface="+mn-cs"/>
              </a:rPr>
              <a:t>With your employees working and traveling all over the globe, and with people booking trips through Airbnb and other providers that aren’t in your travel tool, it’s becoming harder and harder to know who is where at any given time.</a:t>
            </a:r>
          </a:p>
          <a:p>
            <a:endParaRPr lang="en-US" sz="1600" kern="1200">
              <a:solidFill>
                <a:schemeClr val="tx1"/>
              </a:solidFill>
              <a:effectLst/>
              <a:latin typeface="+mn-lt"/>
              <a:ea typeface="+mn-ea"/>
              <a:cs typeface="+mn-cs"/>
            </a:endParaRPr>
          </a:p>
          <a:p>
            <a:r>
              <a:rPr lang="en-US" sz="1600" kern="1200">
                <a:solidFill>
                  <a:schemeClr val="tx1"/>
                </a:solidFill>
                <a:effectLst/>
                <a:latin typeface="+mn-lt"/>
                <a:ea typeface="+mn-ea"/>
                <a:cs typeface="+mn-cs"/>
              </a:rPr>
              <a:t>Concur Locate gives you the tools you need to keep track of every traveler and support your team wherever they are. </a:t>
            </a:r>
          </a:p>
          <a:p>
            <a:endParaRPr lang="en-US" sz="1600" kern="1200">
              <a:solidFill>
                <a:schemeClr val="tx1"/>
              </a:solidFill>
              <a:effectLst/>
              <a:latin typeface="+mn-lt"/>
              <a:ea typeface="+mn-ea"/>
              <a:cs typeface="+mn-cs"/>
            </a:endParaRPr>
          </a:p>
          <a:p>
            <a:r>
              <a:rPr lang="en-US" sz="1600" b="1" kern="1200">
                <a:solidFill>
                  <a:schemeClr val="tx1"/>
                </a:solidFill>
                <a:effectLst/>
                <a:latin typeface="+mn-lt"/>
                <a:ea typeface="+mn-ea"/>
                <a:cs typeface="+mn-cs"/>
              </a:rPr>
              <a:t>Concur</a:t>
            </a:r>
            <a:r>
              <a:rPr lang="en-US" sz="1600" b="1" kern="1200" baseline="0">
                <a:solidFill>
                  <a:schemeClr val="tx1"/>
                </a:solidFill>
                <a:effectLst/>
                <a:latin typeface="+mn-lt"/>
                <a:ea typeface="+mn-ea"/>
                <a:cs typeface="+mn-cs"/>
              </a:rPr>
              <a:t> Locate</a:t>
            </a:r>
            <a:r>
              <a:rPr lang="en-US" sz="1600" b="1" kern="1200">
                <a:solidFill>
                  <a:schemeClr val="tx1"/>
                </a:solidFill>
                <a:effectLst/>
                <a:latin typeface="+mn-lt"/>
                <a:ea typeface="+mn-ea"/>
                <a:cs typeface="+mn-cs"/>
              </a:rPr>
              <a:t> consolidates all of your employee location and travel itinerary data in one place</a:t>
            </a:r>
            <a:r>
              <a:rPr lang="en-US" sz="1600" kern="1200">
                <a:solidFill>
                  <a:schemeClr val="tx1"/>
                </a:solidFill>
                <a:effectLst/>
                <a:latin typeface="+mn-lt"/>
                <a:ea typeface="+mn-ea"/>
                <a:cs typeface="+mn-cs"/>
              </a:rPr>
              <a:t>, and presents it in an easy-to-use, dynamic map. If a crisis arises, you can see who on your team may be affected, which helps you manage employee safety risks and helps you perform your duty-of-care commitment.</a:t>
            </a:r>
          </a:p>
          <a:p>
            <a:endParaRPr lang="en-US" sz="1600" kern="1200">
              <a:solidFill>
                <a:schemeClr val="tx1"/>
              </a:solidFill>
              <a:effectLst/>
              <a:latin typeface="+mn-lt"/>
              <a:ea typeface="+mn-ea"/>
              <a:cs typeface="+mn-cs"/>
            </a:endParaRPr>
          </a:p>
          <a:p>
            <a:r>
              <a:rPr lang="en-US" sz="1600" b="1" kern="1200">
                <a:solidFill>
                  <a:schemeClr val="tx1"/>
                </a:solidFill>
                <a:effectLst/>
                <a:latin typeface="+mn-lt"/>
                <a:ea typeface="+mn-ea"/>
                <a:cs typeface="+mn-cs"/>
              </a:rPr>
              <a:t>When you need to deliver an urgent tailored or trigger-based message</a:t>
            </a:r>
            <a:r>
              <a:rPr lang="en-US" sz="1600" kern="1200">
                <a:solidFill>
                  <a:schemeClr val="tx1"/>
                </a:solidFill>
                <a:effectLst/>
                <a:latin typeface="+mn-lt"/>
                <a:ea typeface="+mn-ea"/>
                <a:cs typeface="+mn-cs"/>
              </a:rPr>
              <a:t> (SMS, email or voice call), you can easily reach your employees through a two-way communications system, wherever they are—on the road, at their desk, or anywhere in between. </a:t>
            </a:r>
          </a:p>
          <a:p>
            <a:endParaRPr lang="en-US" sz="1600" kern="1200">
              <a:solidFill>
                <a:schemeClr val="tx1"/>
              </a:solidFill>
              <a:effectLst/>
              <a:latin typeface="+mn-lt"/>
              <a:ea typeface="+mn-ea"/>
              <a:cs typeface="+mn-cs"/>
            </a:endParaRPr>
          </a:p>
          <a:p>
            <a:r>
              <a:rPr lang="en-US" sz="1600" kern="1200">
                <a:solidFill>
                  <a:schemeClr val="tx1"/>
                </a:solidFill>
                <a:latin typeface="+mn-lt"/>
                <a:ea typeface="+mn-ea"/>
                <a:cs typeface="+mn-cs"/>
              </a:rPr>
              <a:t>Our client Adelman Travel relies</a:t>
            </a:r>
            <a:r>
              <a:rPr lang="en-US" sz="1600" kern="1200" baseline="0">
                <a:solidFill>
                  <a:schemeClr val="tx1"/>
                </a:solidFill>
                <a:latin typeface="+mn-lt"/>
                <a:ea typeface="+mn-ea"/>
                <a:cs typeface="+mn-cs"/>
              </a:rPr>
              <a:t> on SAP Concur to ensure </a:t>
            </a:r>
            <a:r>
              <a:rPr lang="en-US" sz="1600" kern="1200">
                <a:solidFill>
                  <a:schemeClr val="tx1"/>
                </a:solidFill>
                <a:latin typeface="+mn-lt"/>
                <a:ea typeface="+mn-ea"/>
                <a:cs typeface="+mn-cs"/>
              </a:rPr>
              <a:t>client safety and security. With the ability to proactively communicate with travelers, Adelman can immediately assist their clients in the event of a crisis. </a:t>
            </a:r>
          </a:p>
          <a:p>
            <a:endParaRPr lang="en-US" sz="1600" kern="1200">
              <a:solidFill>
                <a:schemeClr val="tx1"/>
              </a:solidFill>
              <a:effectLst/>
              <a:latin typeface="+mn-lt"/>
              <a:ea typeface="+mn-ea"/>
              <a:cs typeface="+mn-cs"/>
            </a:endParaRPr>
          </a:p>
          <a:p>
            <a:r>
              <a:rPr lang="en-US" sz="1600" b="1" kern="1200">
                <a:solidFill>
                  <a:schemeClr val="tx1"/>
                </a:solidFill>
                <a:effectLst/>
                <a:latin typeface="+mn-lt"/>
                <a:ea typeface="+mn-ea"/>
                <a:cs typeface="+mn-cs"/>
              </a:rPr>
              <a:t>You can also easily share data with all of your travel and service partners </a:t>
            </a:r>
            <a:r>
              <a:rPr lang="en-US" sz="1600" kern="1200">
                <a:solidFill>
                  <a:schemeClr val="tx1"/>
                </a:solidFill>
                <a:effectLst/>
                <a:latin typeface="+mn-lt"/>
                <a:ea typeface="+mn-ea"/>
                <a:cs typeface="+mn-cs"/>
              </a:rPr>
              <a:t>through Concur Locate to create a consistent, dependable support system for your team.</a:t>
            </a:r>
          </a:p>
        </p:txBody>
      </p:sp>
      <p:sp>
        <p:nvSpPr>
          <p:cNvPr id="4" name="Slide Number Placeholder 3"/>
          <p:cNvSpPr>
            <a:spLocks noGrp="1"/>
          </p:cNvSpPr>
          <p:nvPr>
            <p:ph type="sldNum" sz="quarter" idx="10"/>
          </p:nvPr>
        </p:nvSpPr>
        <p:spPr/>
        <p:txBody>
          <a:bodyPr/>
          <a:lstStyle/>
          <a:p>
            <a:fld id="{2FC93B84-DB01-9B41-B39F-B1E1EF437B48}" type="slidenum">
              <a:rPr lang="en-US" smtClean="0">
                <a:solidFill>
                  <a:prstClr val="black"/>
                </a:solidFill>
                <a:latin typeface="Calibri"/>
              </a:rPr>
              <a:pPr/>
              <a:t>32</a:t>
            </a:fld>
            <a:endParaRPr lang="en-US">
              <a:solidFill>
                <a:prstClr val="black"/>
              </a:solidFill>
              <a:latin typeface="Calibri"/>
            </a:endParaRPr>
          </a:p>
        </p:txBody>
      </p:sp>
    </p:spTree>
    <p:extLst>
      <p:ext uri="{BB962C8B-B14F-4D97-AF65-F5344CB8AC3E}">
        <p14:creationId xmlns:p14="http://schemas.microsoft.com/office/powerpoint/2010/main" val="181217631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47688" y="612775"/>
            <a:ext cx="5762625" cy="32416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D8C2C35-2B8A-446E-BEC0-FD36716C29AC}" type="slidenum">
              <a:rPr lang="en-US" smtClean="0"/>
              <a:pPr/>
              <a:t>33</a:t>
            </a:fld>
            <a:endParaRPr lang="en-US"/>
          </a:p>
        </p:txBody>
      </p:sp>
    </p:spTree>
    <p:extLst>
      <p:ext uri="{BB962C8B-B14F-4D97-AF65-F5344CB8AC3E}">
        <p14:creationId xmlns:p14="http://schemas.microsoft.com/office/powerpoint/2010/main" val="356476622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5"/>
          </p:nvPr>
        </p:nvSpPr>
        <p:spPr/>
        <p:txBody>
          <a:bodyPr/>
          <a:lstStyle/>
          <a:p>
            <a:fld id="{7D8C2C35-2B8A-446E-BEC0-FD36716C29AC}" type="slidenum">
              <a:rPr lang="de-DE" smtClean="0"/>
              <a:pPr/>
              <a:t>34</a:t>
            </a:fld>
            <a:endParaRPr lang="de-DE"/>
          </a:p>
        </p:txBody>
      </p:sp>
    </p:spTree>
    <p:extLst>
      <p:ext uri="{BB962C8B-B14F-4D97-AF65-F5344CB8AC3E}">
        <p14:creationId xmlns:p14="http://schemas.microsoft.com/office/powerpoint/2010/main" val="211230895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600"/>
              <a:t>50% of companies still receive invoice</a:t>
            </a:r>
            <a:r>
              <a:rPr lang="en-US" sz="1600" strike="sngStrike"/>
              <a:t>s</a:t>
            </a:r>
            <a:r>
              <a:rPr lang="en-US" sz="1600" baseline="0"/>
              <a:t> by paper, and 36% by email, leading to hours spent on manual processing — and the hours spent correcting the mistakes that can slip through when invoices are handled manually.</a:t>
            </a:r>
          </a:p>
          <a:p>
            <a:endParaRPr lang="en-US" sz="1600" baseline="0"/>
          </a:p>
          <a:p>
            <a:r>
              <a:rPr lang="en-US" sz="1600" baseline="0"/>
              <a:t>If this sounds like your business, then you’ve probably experienced the complexity that this adds to payments processing.</a:t>
            </a:r>
          </a:p>
          <a:p>
            <a:endParaRPr lang="en-US" sz="1600" baseline="0"/>
          </a:p>
          <a:p>
            <a:r>
              <a:rPr lang="en-US" sz="1600" baseline="0"/>
              <a:t>Q: How is paper complicating and elongating your invoice process? Do you know how many errors or late payment fees are caused by this manual process?</a:t>
            </a:r>
          </a:p>
          <a:p>
            <a:endParaRPr lang="en-US" sz="1600" kern="120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FC93B84-DB01-9B41-B39F-B1E1EF437B48}" type="slidenum">
              <a:rPr lang="en-US" smtClean="0"/>
              <a:pPr/>
              <a:t>35</a:t>
            </a:fld>
            <a:endParaRPr lang="en-US"/>
          </a:p>
        </p:txBody>
      </p:sp>
    </p:spTree>
    <p:extLst>
      <p:ext uri="{BB962C8B-B14F-4D97-AF65-F5344CB8AC3E}">
        <p14:creationId xmlns:p14="http://schemas.microsoft.com/office/powerpoint/2010/main" val="352620075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sz="1400" b="1" kern="1200">
                <a:solidFill>
                  <a:schemeClr val="tx1"/>
                </a:solidFill>
                <a:effectLst/>
                <a:latin typeface="+mn-lt"/>
                <a:ea typeface="+mn-ea"/>
                <a:cs typeface="+mn-cs"/>
              </a:rPr>
              <a:t>Concur Invoice improves your invoice processes and eliminates piles of paper</a:t>
            </a:r>
            <a:r>
              <a:rPr lang="en-US" sz="1400" kern="1200">
                <a:solidFill>
                  <a:schemeClr val="tx1"/>
                </a:solidFill>
                <a:effectLst/>
                <a:latin typeface="+mn-lt"/>
                <a:ea typeface="+mn-ea"/>
                <a:cs typeface="+mn-cs"/>
              </a:rPr>
              <a:t>, but that’s only part of the story. </a:t>
            </a:r>
          </a:p>
          <a:p>
            <a:r>
              <a:rPr lang="en-US" sz="1400" b="1" kern="1200">
                <a:solidFill>
                  <a:schemeClr val="tx1"/>
                </a:solidFill>
                <a:effectLst/>
                <a:latin typeface="+mn-lt"/>
                <a:ea typeface="+mn-ea"/>
                <a:cs typeface="+mn-cs"/>
              </a:rPr>
              <a:t>Most importantly, SAP Concur gives you one view into all of your business spend</a:t>
            </a:r>
            <a:r>
              <a:rPr lang="en-US" sz="1400" kern="1200">
                <a:solidFill>
                  <a:schemeClr val="tx1"/>
                </a:solidFill>
                <a:effectLst/>
                <a:latin typeface="+mn-lt"/>
                <a:ea typeface="+mn-ea"/>
                <a:cs typeface="+mn-cs"/>
              </a:rPr>
              <a:t> by capturing all your invoices in a single system. This gives you actionable insight into your organization’s spend before, during, and after it occurs. </a:t>
            </a:r>
          </a:p>
          <a:p>
            <a:endParaRPr lang="en-US" sz="1400" b="1" kern="1200">
              <a:solidFill>
                <a:schemeClr val="tx1"/>
              </a:solidFill>
              <a:latin typeface="+mn-lt"/>
              <a:ea typeface="+mn-ea"/>
              <a:cs typeface="+mn-cs"/>
            </a:endParaRPr>
          </a:p>
          <a:p>
            <a:r>
              <a:rPr lang="en-US" sz="1400" b="1" kern="1200">
                <a:solidFill>
                  <a:schemeClr val="tx1"/>
                </a:solidFill>
                <a:latin typeface="+mn-lt"/>
                <a:ea typeface="+mn-ea"/>
                <a:cs typeface="+mn-cs"/>
              </a:rPr>
              <a:t>Reduce processing costs</a:t>
            </a:r>
            <a:endParaRPr lang="en-US" sz="1400" kern="1200">
              <a:solidFill>
                <a:schemeClr val="tx1"/>
              </a:solidFill>
              <a:latin typeface="+mn-lt"/>
              <a:ea typeface="+mn-ea"/>
              <a:cs typeface="+mn-cs"/>
            </a:endParaRPr>
          </a:p>
          <a:p>
            <a:pPr marL="0" marR="0" indent="0" algn="l" defTabSz="609493" rtl="0" eaLnBrk="1" fontAlgn="auto" latinLnBrk="0" hangingPunct="1">
              <a:lnSpc>
                <a:spcPct val="100000"/>
              </a:lnSpc>
              <a:spcBef>
                <a:spcPts val="0"/>
              </a:spcBef>
              <a:spcAft>
                <a:spcPts val="0"/>
              </a:spcAft>
              <a:buClrTx/>
              <a:buSzTx/>
              <a:buFontTx/>
              <a:buNone/>
              <a:tabLst/>
              <a:defRPr/>
            </a:pPr>
            <a:r>
              <a:rPr lang="en-US" sz="1400" kern="1200">
                <a:solidFill>
                  <a:schemeClr val="tx1"/>
                </a:solidFill>
                <a:latin typeface="+mn-lt"/>
                <a:ea typeface="+mn-ea"/>
                <a:cs typeface="+mn-cs"/>
              </a:rPr>
              <a:t>With SAP Concur, you can significantly</a:t>
            </a:r>
            <a:r>
              <a:rPr lang="en-US" sz="1400" kern="1200" baseline="0">
                <a:solidFill>
                  <a:schemeClr val="tx1"/>
                </a:solidFill>
                <a:latin typeface="+mn-lt"/>
                <a:ea typeface="+mn-ea"/>
                <a:cs typeface="+mn-cs"/>
              </a:rPr>
              <a:t> </a:t>
            </a:r>
            <a:r>
              <a:rPr lang="en-US" sz="1400" kern="1200">
                <a:solidFill>
                  <a:schemeClr val="tx1"/>
                </a:solidFill>
                <a:latin typeface="+mn-lt"/>
                <a:ea typeface="+mn-ea"/>
                <a:cs typeface="+mn-cs"/>
              </a:rPr>
              <a:t>reduce your processing costs.</a:t>
            </a:r>
            <a:r>
              <a:rPr lang="en-US" sz="1400" kern="1200" baseline="0">
                <a:solidFill>
                  <a:schemeClr val="tx1"/>
                </a:solidFill>
                <a:latin typeface="+mn-lt"/>
                <a:ea typeface="+mn-ea"/>
                <a:cs typeface="+mn-cs"/>
              </a:rPr>
              <a:t> Retail client Elizabeth Arden realized about</a:t>
            </a:r>
            <a:r>
              <a:rPr lang="en-US" sz="1400" kern="1200">
                <a:solidFill>
                  <a:schemeClr val="tx1"/>
                </a:solidFill>
                <a:latin typeface="+mn-lt"/>
                <a:ea typeface="+mn-ea"/>
                <a:cs typeface="+mn-cs"/>
              </a:rPr>
              <a:t> 20% in savings as a result</a:t>
            </a:r>
            <a:r>
              <a:rPr lang="en-US" sz="1400" kern="1200" baseline="0">
                <a:solidFill>
                  <a:schemeClr val="tx1"/>
                </a:solidFill>
                <a:latin typeface="+mn-lt"/>
                <a:ea typeface="+mn-ea"/>
                <a:cs typeface="+mn-cs"/>
              </a:rPr>
              <a:t> of more efficient processing of </a:t>
            </a:r>
            <a:r>
              <a:rPr lang="en-US" sz="1400" kern="1200">
                <a:solidFill>
                  <a:schemeClr val="tx1"/>
                </a:solidFill>
                <a:latin typeface="+mn-lt"/>
                <a:ea typeface="+mn-ea"/>
                <a:cs typeface="+mn-cs"/>
              </a:rPr>
              <a:t>expenses and invoices. Depending</a:t>
            </a:r>
            <a:r>
              <a:rPr lang="en-US" sz="1400" kern="1200" baseline="0">
                <a:solidFill>
                  <a:schemeClr val="tx1"/>
                </a:solidFill>
                <a:latin typeface="+mn-lt"/>
                <a:ea typeface="+mn-ea"/>
                <a:cs typeface="+mn-cs"/>
              </a:rPr>
              <a:t> on how manual your current process is, your savings can be even greater. </a:t>
            </a:r>
          </a:p>
          <a:p>
            <a:pPr marL="0" marR="0" indent="0" algn="l" defTabSz="609493" rtl="0" eaLnBrk="1" fontAlgn="auto" latinLnBrk="0" hangingPunct="1">
              <a:lnSpc>
                <a:spcPct val="100000"/>
              </a:lnSpc>
              <a:spcBef>
                <a:spcPts val="0"/>
              </a:spcBef>
              <a:spcAft>
                <a:spcPts val="0"/>
              </a:spcAft>
              <a:buClrTx/>
              <a:buSzTx/>
              <a:buFontTx/>
              <a:buNone/>
              <a:tabLst/>
              <a:defRPr/>
            </a:pPr>
            <a:endParaRPr lang="en-US" sz="1400" b="1" kern="1200">
              <a:solidFill>
                <a:schemeClr val="tx1"/>
              </a:solidFill>
              <a:latin typeface="+mn-lt"/>
              <a:ea typeface="+mn-ea"/>
              <a:cs typeface="+mn-cs"/>
            </a:endParaRPr>
          </a:p>
          <a:p>
            <a:r>
              <a:rPr lang="en-US" sz="1400" b="1" kern="1200">
                <a:solidFill>
                  <a:schemeClr val="tx1"/>
                </a:solidFill>
                <a:latin typeface="+mn-lt"/>
                <a:ea typeface="+mn-ea"/>
                <a:cs typeface="+mn-cs"/>
              </a:rPr>
              <a:t>Quick, flexible invoice capture </a:t>
            </a:r>
            <a:endParaRPr lang="en-US" sz="1400" kern="1200">
              <a:solidFill>
                <a:schemeClr val="tx1"/>
              </a:solidFill>
              <a:latin typeface="+mn-lt"/>
              <a:ea typeface="+mn-ea"/>
              <a:cs typeface="+mn-cs"/>
            </a:endParaRPr>
          </a:p>
          <a:p>
            <a:r>
              <a:rPr lang="en-US" sz="1400" kern="1200">
                <a:solidFill>
                  <a:schemeClr val="tx1"/>
                </a:solidFill>
                <a:latin typeface="+mn-lt"/>
                <a:ea typeface="+mn-ea"/>
                <a:cs typeface="+mn-cs"/>
              </a:rPr>
              <a:t>SAP Concur captures invoices in the method that's right for your business. It supports e-invoices—directly from suppliers. And it uses optical character recognition technology for scanning paper invoices, extracting data without taking up staff time.</a:t>
            </a:r>
          </a:p>
          <a:p>
            <a:endParaRPr lang="en-US" sz="1400" b="1" kern="1200">
              <a:solidFill>
                <a:schemeClr val="tx1"/>
              </a:solidFill>
              <a:latin typeface="+mn-lt"/>
              <a:ea typeface="+mn-ea"/>
              <a:cs typeface="+mn-cs"/>
            </a:endParaRPr>
          </a:p>
          <a:p>
            <a:r>
              <a:rPr lang="en-US" sz="1400" b="1" kern="1200">
                <a:solidFill>
                  <a:schemeClr val="tx1"/>
                </a:solidFill>
                <a:latin typeface="+mn-lt"/>
                <a:ea typeface="+mn-ea"/>
                <a:cs typeface="+mn-cs"/>
              </a:rPr>
              <a:t>Automatically match invoices to POs and received goods/services </a:t>
            </a:r>
            <a:endParaRPr lang="en-US" sz="1400" kern="1200">
              <a:solidFill>
                <a:schemeClr val="tx1"/>
              </a:solidFill>
              <a:latin typeface="+mn-lt"/>
              <a:ea typeface="+mn-ea"/>
              <a:cs typeface="+mn-cs"/>
            </a:endParaRPr>
          </a:p>
          <a:p>
            <a:r>
              <a:rPr lang="en-US" sz="1400" kern="1200">
                <a:solidFill>
                  <a:schemeClr val="tx1"/>
                </a:solidFill>
                <a:latin typeface="+mn-lt"/>
                <a:ea typeface="+mn-ea"/>
                <a:cs typeface="+mn-cs"/>
              </a:rPr>
              <a:t>SAP Concur automatically does the work of comparing invoices to purchase orders, and goods and services received to invoices. This speeds up your invoice processing and ensures budget dollars are spent as intended. </a:t>
            </a:r>
          </a:p>
        </p:txBody>
      </p:sp>
      <p:sp>
        <p:nvSpPr>
          <p:cNvPr id="4" name="Slide Number Placeholder 3"/>
          <p:cNvSpPr>
            <a:spLocks noGrp="1"/>
          </p:cNvSpPr>
          <p:nvPr>
            <p:ph type="sldNum" sz="quarter" idx="10"/>
          </p:nvPr>
        </p:nvSpPr>
        <p:spPr/>
        <p:txBody>
          <a:bodyPr/>
          <a:lstStyle/>
          <a:p>
            <a:fld id="{7D8C2C35-2B8A-446E-BEC0-FD36716C29AC}" type="slidenum">
              <a:rPr smtClean="0">
                <a:solidFill>
                  <a:srgbClr val="000000"/>
                </a:solidFill>
              </a:rPr>
              <a:pPr/>
              <a:t>36</a:t>
            </a:fld>
            <a:endParaRPr>
              <a:solidFill>
                <a:srgbClr val="000000"/>
              </a:solidFill>
            </a:endParaRPr>
          </a:p>
        </p:txBody>
      </p:sp>
    </p:spTree>
    <p:extLst>
      <p:ext uri="{BB962C8B-B14F-4D97-AF65-F5344CB8AC3E}">
        <p14:creationId xmlns:p14="http://schemas.microsoft.com/office/powerpoint/2010/main" val="51627027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If you could reduce your invoice processing costs, but 36% what would it mean to you? An AP P2P report said automation reduces the cost per invoice from $9.66 down to $6.21 per invoice. How much value is SAP Concur creating for customers when we process 36,000 invoices in a single day? We’ll let you do the math but on that day it was well over $100,000 in time savings alone.</a:t>
            </a:r>
          </a:p>
          <a:p>
            <a:endParaRPr lang="en-US"/>
          </a:p>
          <a:p>
            <a:r>
              <a:rPr lang="en-US"/>
              <a:t>Yes, in one busy day in 2018, SAP Concur processed 36,000 invoices and in a year processed almost 11 million invoices. If you add up the value of all those invoices </a:t>
            </a:r>
            <a:r>
              <a:rPr lang="en-US" baseline="0"/>
              <a:t>we processed an amazing 89 billion dollars worth of invoices for customers in 2018.</a:t>
            </a:r>
          </a:p>
        </p:txBody>
      </p:sp>
      <p:sp>
        <p:nvSpPr>
          <p:cNvPr id="4" name="Slide Number Placeholder 3"/>
          <p:cNvSpPr>
            <a:spLocks noGrp="1"/>
          </p:cNvSpPr>
          <p:nvPr>
            <p:ph type="sldNum" sz="quarter" idx="10"/>
          </p:nvPr>
        </p:nvSpPr>
        <p:spPr>
          <a:xfrm>
            <a:off x="3884354" y="8685357"/>
            <a:ext cx="2972108" cy="457040"/>
          </a:xfrm>
          <a:prstGeom prst="rect">
            <a:avLst/>
          </a:prstGeom>
        </p:spPr>
        <p:txBody>
          <a:bodyPr/>
          <a:lstStyle/>
          <a:p>
            <a:fld id="{5FFC0C80-F532-4C7D-91A0-2127013FF11A}" type="slidenum">
              <a:rPr lang="en-US" smtClean="0"/>
              <a:t>37</a:t>
            </a:fld>
            <a:endParaRPr lang="en-US"/>
          </a:p>
        </p:txBody>
      </p:sp>
    </p:spTree>
    <p:extLst>
      <p:ext uri="{BB962C8B-B14F-4D97-AF65-F5344CB8AC3E}">
        <p14:creationId xmlns:p14="http://schemas.microsoft.com/office/powerpoint/2010/main" val="32141291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2500" lnSpcReduction="20000"/>
          </a:bodyPr>
          <a:lstStyle/>
          <a:p>
            <a:r>
              <a:rPr lang="en-US" sz="1400" kern="1200">
                <a:solidFill>
                  <a:schemeClr val="tx1"/>
                </a:solidFill>
                <a:effectLst/>
                <a:latin typeface="+mn-lt"/>
                <a:ea typeface="+mn-ea"/>
                <a:cs typeface="+mn-cs"/>
              </a:rPr>
              <a:t>With SAP Concur, invoice management is part of one seamless, simplified process from capture to payment. </a:t>
            </a:r>
          </a:p>
          <a:p>
            <a:endParaRPr lang="en-US" sz="1400" kern="1200">
              <a:solidFill>
                <a:schemeClr val="tx1"/>
              </a:solidFill>
              <a:effectLst/>
              <a:latin typeface="+mn-lt"/>
              <a:ea typeface="+mn-ea"/>
              <a:cs typeface="+mn-cs"/>
            </a:endParaRPr>
          </a:p>
          <a:p>
            <a:r>
              <a:rPr lang="en-US" sz="1400" b="1" kern="1200">
                <a:solidFill>
                  <a:schemeClr val="tx1"/>
                </a:solidFill>
                <a:effectLst/>
                <a:latin typeface="+mn-lt"/>
                <a:ea typeface="+mn-ea"/>
                <a:cs typeface="+mn-cs"/>
              </a:rPr>
              <a:t>First, you need to get invoice data into the system. </a:t>
            </a:r>
          </a:p>
          <a:p>
            <a:endParaRPr lang="en-US" sz="1400" kern="1200">
              <a:solidFill>
                <a:schemeClr val="tx1"/>
              </a:solidFill>
              <a:effectLst/>
              <a:latin typeface="+mn-lt"/>
              <a:ea typeface="+mn-ea"/>
              <a:cs typeface="+mn-cs"/>
            </a:endParaRPr>
          </a:p>
          <a:p>
            <a:r>
              <a:rPr lang="en-US" sz="1400" kern="1200">
                <a:solidFill>
                  <a:schemeClr val="tx1"/>
                </a:solidFill>
                <a:effectLst/>
                <a:latin typeface="+mn-lt"/>
                <a:ea typeface="+mn-ea"/>
                <a:cs typeface="+mn-cs"/>
              </a:rPr>
              <a:t>With SAP Concur, you’ve got many options: We can accept e-invoices, or if you work with our various supplier partners—we’ve got you covered. But we all have paper invoices to contend with, so we also give you quick ways to scan them in using optical character recognition technology, or you can let us scan them in for you. </a:t>
            </a:r>
          </a:p>
          <a:p>
            <a:endParaRPr lang="en-US" sz="1400" kern="1200">
              <a:solidFill>
                <a:schemeClr val="tx1"/>
              </a:solidFill>
              <a:effectLst/>
              <a:latin typeface="+mn-lt"/>
              <a:ea typeface="+mn-ea"/>
              <a:cs typeface="+mn-cs"/>
            </a:endParaRPr>
          </a:p>
          <a:p>
            <a:r>
              <a:rPr lang="en-US" sz="1400" kern="1200">
                <a:solidFill>
                  <a:schemeClr val="tx1"/>
                </a:solidFill>
                <a:effectLst/>
                <a:latin typeface="+mn-lt"/>
                <a:ea typeface="+mn-ea"/>
                <a:cs typeface="+mn-cs"/>
              </a:rPr>
              <a:t>Now, let’s talk through a few real-world scenarios.</a:t>
            </a:r>
          </a:p>
          <a:p>
            <a:endParaRPr lang="en-US" sz="1400" kern="1200">
              <a:solidFill>
                <a:schemeClr val="tx1"/>
              </a:solidFill>
              <a:effectLst/>
              <a:latin typeface="+mn-lt"/>
              <a:ea typeface="+mn-ea"/>
              <a:cs typeface="+mn-cs"/>
            </a:endParaRPr>
          </a:p>
          <a:p>
            <a:r>
              <a:rPr lang="en-US" sz="1400" i="1" kern="1200">
                <a:solidFill>
                  <a:schemeClr val="tx1"/>
                </a:solidFill>
                <a:effectLst/>
                <a:latin typeface="+mn-lt"/>
                <a:ea typeface="+mn-ea"/>
                <a:cs typeface="+mn-cs"/>
              </a:rPr>
              <a:t>If the invoice is from a new vendor,</a:t>
            </a:r>
            <a:r>
              <a:rPr lang="en-US" sz="1400" kern="1200">
                <a:solidFill>
                  <a:schemeClr val="tx1"/>
                </a:solidFill>
                <a:effectLst/>
                <a:latin typeface="+mn-lt"/>
                <a:ea typeface="+mn-ea"/>
                <a:cs typeface="+mn-cs"/>
              </a:rPr>
              <a:t> AP can make sure the vendor is correctly set up and that you have all of the necessary information required for 1099 reporting at the same time that the invoice is being approved by the business.</a:t>
            </a:r>
          </a:p>
          <a:p>
            <a:endParaRPr lang="en-US" sz="1400" kern="1200">
              <a:solidFill>
                <a:schemeClr val="tx1"/>
              </a:solidFill>
              <a:effectLst/>
              <a:latin typeface="+mn-lt"/>
              <a:ea typeface="+mn-ea"/>
              <a:cs typeface="+mn-cs"/>
            </a:endParaRPr>
          </a:p>
          <a:p>
            <a:r>
              <a:rPr lang="en-US" sz="1400" i="1" kern="1200">
                <a:solidFill>
                  <a:schemeClr val="tx1"/>
                </a:solidFill>
                <a:effectLst/>
                <a:latin typeface="+mn-lt"/>
                <a:ea typeface="+mn-ea"/>
                <a:cs typeface="+mn-cs"/>
              </a:rPr>
              <a:t>If the invoice originated as a PO,</a:t>
            </a:r>
            <a:r>
              <a:rPr lang="en-US" sz="1400" kern="1200">
                <a:solidFill>
                  <a:schemeClr val="tx1"/>
                </a:solidFill>
                <a:effectLst/>
                <a:latin typeface="+mn-lt"/>
                <a:ea typeface="+mn-ea"/>
                <a:cs typeface="+mn-cs"/>
              </a:rPr>
              <a:t> we’ll match the invoice to the PO, give the Invoice Owner the chance to say if the goods or services have been received or not, and to rectify any inconsistencies between the PO and the Invoice. If the PO has already been approved, you can just send it directly for payment.</a:t>
            </a:r>
          </a:p>
          <a:p>
            <a:endParaRPr lang="en-US" sz="1400" kern="1200">
              <a:solidFill>
                <a:schemeClr val="tx1"/>
              </a:solidFill>
              <a:effectLst/>
              <a:latin typeface="+mn-lt"/>
              <a:ea typeface="+mn-ea"/>
              <a:cs typeface="+mn-cs"/>
            </a:endParaRPr>
          </a:p>
          <a:p>
            <a:r>
              <a:rPr lang="en-US" sz="1400" i="1" kern="1200">
                <a:solidFill>
                  <a:schemeClr val="tx1"/>
                </a:solidFill>
                <a:effectLst/>
                <a:latin typeface="+mn-lt"/>
                <a:ea typeface="+mn-ea"/>
                <a:cs typeface="+mn-cs"/>
              </a:rPr>
              <a:t>If it wasn’t a PO Invoice or if it requires further approval,</a:t>
            </a:r>
            <a:r>
              <a:rPr lang="en-US" sz="1400" kern="1200">
                <a:solidFill>
                  <a:schemeClr val="tx1"/>
                </a:solidFill>
                <a:effectLst/>
                <a:latin typeface="+mn-lt"/>
                <a:ea typeface="+mn-ea"/>
                <a:cs typeface="+mn-cs"/>
              </a:rPr>
              <a:t> it’s easily passed to relevant individuals for a quick review. The tool makes it easy to automate complex rules like “if the invoice is more than x amount, it needs to be approved by the President”. </a:t>
            </a:r>
          </a:p>
          <a:p>
            <a:endParaRPr lang="en-US" sz="1400" kern="1200">
              <a:solidFill>
                <a:schemeClr val="tx1"/>
              </a:solidFill>
              <a:effectLst/>
              <a:latin typeface="+mn-lt"/>
              <a:ea typeface="+mn-ea"/>
              <a:cs typeface="+mn-cs"/>
            </a:endParaRPr>
          </a:p>
          <a:p>
            <a:r>
              <a:rPr lang="en-US" sz="1400" b="1" kern="1200">
                <a:solidFill>
                  <a:schemeClr val="tx1"/>
                </a:solidFill>
                <a:effectLst/>
                <a:latin typeface="+mn-lt"/>
                <a:ea typeface="+mn-ea"/>
                <a:cs typeface="+mn-cs"/>
              </a:rPr>
              <a:t>Cost-effective payments</a:t>
            </a:r>
            <a:endParaRPr lang="en-US" sz="1400" kern="1200">
              <a:solidFill>
                <a:schemeClr val="tx1"/>
              </a:solidFill>
              <a:effectLst/>
              <a:latin typeface="+mn-lt"/>
              <a:ea typeface="+mn-ea"/>
              <a:cs typeface="+mn-cs"/>
            </a:endParaRPr>
          </a:p>
          <a:p>
            <a:r>
              <a:rPr lang="en-US" sz="1400" kern="1200">
                <a:solidFill>
                  <a:schemeClr val="tx1"/>
                </a:solidFill>
                <a:effectLst/>
                <a:latin typeface="+mn-lt"/>
                <a:ea typeface="+mn-ea"/>
                <a:cs typeface="+mn-cs"/>
              </a:rPr>
              <a:t>Once approved, invoices queue for payment. </a:t>
            </a:r>
          </a:p>
          <a:p>
            <a:endParaRPr lang="en-US" sz="1400" kern="1200">
              <a:solidFill>
                <a:schemeClr val="tx1"/>
              </a:solidFill>
              <a:effectLst/>
              <a:latin typeface="+mn-lt"/>
              <a:ea typeface="+mn-ea"/>
              <a:cs typeface="+mn-cs"/>
            </a:endParaRPr>
          </a:p>
          <a:p>
            <a:r>
              <a:rPr lang="en-US" sz="1400" kern="1200">
                <a:solidFill>
                  <a:schemeClr val="tx1"/>
                </a:solidFill>
                <a:effectLst/>
                <a:latin typeface="+mn-lt"/>
                <a:ea typeface="+mn-ea"/>
                <a:cs typeface="+mn-cs"/>
              </a:rPr>
              <a:t>To optimize cash flow, our system automates the process to make sure payments go out on the last possible date to meet the agreed vendor terms. You can hold payments at any time, so you still have complete control. </a:t>
            </a:r>
          </a:p>
          <a:p>
            <a:endParaRPr lang="en-US" sz="1400" kern="1200">
              <a:solidFill>
                <a:schemeClr val="tx1"/>
              </a:solidFill>
              <a:effectLst/>
              <a:latin typeface="+mn-lt"/>
              <a:ea typeface="+mn-ea"/>
              <a:cs typeface="+mn-cs"/>
            </a:endParaRPr>
          </a:p>
          <a:p>
            <a:r>
              <a:rPr lang="en-US" sz="1400" kern="1200">
                <a:solidFill>
                  <a:schemeClr val="tx1"/>
                </a:solidFill>
                <a:effectLst/>
                <a:latin typeface="+mn-lt"/>
                <a:ea typeface="+mn-ea"/>
                <a:cs typeface="+mn-cs"/>
              </a:rPr>
              <a:t>ACH payments are offered free of charge, and check payments can be made for a low flat fee.</a:t>
            </a:r>
          </a:p>
          <a:p>
            <a:endParaRPr lang="en-US" sz="1400" kern="1200">
              <a:solidFill>
                <a:schemeClr val="tx1"/>
              </a:solidFill>
              <a:effectLst/>
              <a:latin typeface="+mn-lt"/>
              <a:ea typeface="+mn-ea"/>
              <a:cs typeface="+mn-cs"/>
            </a:endParaRPr>
          </a:p>
          <a:p>
            <a:r>
              <a:rPr lang="en-US" sz="1400" b="1" kern="1200">
                <a:solidFill>
                  <a:schemeClr val="tx1"/>
                </a:solidFill>
                <a:effectLst/>
                <a:latin typeface="+mn-lt"/>
                <a:ea typeface="+mn-ea"/>
                <a:cs typeface="+mn-cs"/>
              </a:rPr>
              <a:t>More visibility into your spend</a:t>
            </a:r>
            <a:endParaRPr lang="en-US" sz="1400" kern="1200">
              <a:solidFill>
                <a:schemeClr val="tx1"/>
              </a:solidFill>
              <a:effectLst/>
              <a:latin typeface="+mn-lt"/>
              <a:ea typeface="+mn-ea"/>
              <a:cs typeface="+mn-cs"/>
            </a:endParaRPr>
          </a:p>
          <a:p>
            <a:r>
              <a:rPr lang="en-US" sz="1400" kern="1200">
                <a:solidFill>
                  <a:schemeClr val="tx1"/>
                </a:solidFill>
                <a:effectLst/>
                <a:latin typeface="+mn-lt"/>
                <a:ea typeface="+mn-ea"/>
                <a:cs typeface="+mn-cs"/>
              </a:rPr>
              <a:t>Finally, our reporting tools are very flexible and allow you to schedule reports to run and distribute automatically. SAP Concur offers you the ability to create a single report that automatically displays only the data relevant to each recipient. </a:t>
            </a:r>
          </a:p>
          <a:p>
            <a:endParaRPr lang="en-US" sz="1400" kern="1200">
              <a:solidFill>
                <a:schemeClr val="tx1"/>
              </a:solidFill>
              <a:effectLst/>
              <a:latin typeface="+mn-lt"/>
              <a:ea typeface="+mn-ea"/>
              <a:cs typeface="+mn-cs"/>
            </a:endParaRPr>
          </a:p>
          <a:p>
            <a:r>
              <a:rPr lang="en-US" sz="1400" kern="1200">
                <a:solidFill>
                  <a:schemeClr val="tx1"/>
                </a:solidFill>
                <a:effectLst/>
                <a:latin typeface="+mn-lt"/>
                <a:ea typeface="+mn-ea"/>
                <a:cs typeface="+mn-cs"/>
              </a:rPr>
              <a:t>It saves everyone time, because you get only the information that matters to you.</a:t>
            </a:r>
            <a:endParaRPr lang="en-US"/>
          </a:p>
        </p:txBody>
      </p:sp>
      <p:sp>
        <p:nvSpPr>
          <p:cNvPr id="4" name="Slide Number Placeholder 3"/>
          <p:cNvSpPr>
            <a:spLocks noGrp="1"/>
          </p:cNvSpPr>
          <p:nvPr>
            <p:ph type="sldNum" sz="quarter" idx="10"/>
          </p:nvPr>
        </p:nvSpPr>
        <p:spPr/>
        <p:txBody>
          <a:bodyPr/>
          <a:lstStyle/>
          <a:p>
            <a:fld id="{7D8C2C35-2B8A-446E-BEC0-FD36716C29AC}" type="slidenum">
              <a:rPr smtClean="0">
                <a:solidFill>
                  <a:srgbClr val="000000"/>
                </a:solidFill>
              </a:rPr>
              <a:pPr/>
              <a:t>38</a:t>
            </a:fld>
            <a:endParaRPr>
              <a:solidFill>
                <a:srgbClr val="000000"/>
              </a:solidFill>
            </a:endParaRPr>
          </a:p>
        </p:txBody>
      </p:sp>
    </p:spTree>
    <p:extLst>
      <p:ext uri="{BB962C8B-B14F-4D97-AF65-F5344CB8AC3E}">
        <p14:creationId xmlns:p14="http://schemas.microsoft.com/office/powerpoint/2010/main" val="410802774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D8C2C35-2B8A-446E-BEC0-FD36716C29AC}" type="slidenum">
              <a:rPr lang="de-DE" smtClean="0"/>
              <a:pPr/>
              <a:t>39</a:t>
            </a:fld>
            <a:endParaRPr lang="de-DE"/>
          </a:p>
        </p:txBody>
      </p:sp>
    </p:spTree>
    <p:extLst>
      <p:ext uri="{BB962C8B-B14F-4D97-AF65-F5344CB8AC3E}">
        <p14:creationId xmlns:p14="http://schemas.microsoft.com/office/powerpoint/2010/main" val="3104763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dirty="0">
                <a:cs typeface="Arial"/>
              </a:rPr>
              <a:t>What makes managing</a:t>
            </a:r>
            <a:r>
              <a:rPr lang="en-US" baseline="0" dirty="0">
                <a:cs typeface="Arial"/>
              </a:rPr>
              <a:t> T&amp;E unique is that </a:t>
            </a:r>
            <a:r>
              <a:rPr lang="en-US" dirty="0">
                <a:cs typeface="Arial"/>
              </a:rPr>
              <a:t>travel is personal and emotional, because being on the road, employees are often on their own and away from home. Plus your employees are on the move; booking trips, submitting expenses, and invoices, within an ever-changing landscape of options. </a:t>
            </a:r>
          </a:p>
          <a:p>
            <a:endParaRPr lang="en-US" dirty="0">
              <a:cs typeface="Arial"/>
            </a:endParaRPr>
          </a:p>
          <a:p>
            <a:pPr marL="0" indent="0" fontAlgn="base">
              <a:spcBef>
                <a:spcPct val="50000"/>
              </a:spcBef>
              <a:spcAft>
                <a:spcPct val="0"/>
              </a:spcAft>
              <a:buClr>
                <a:srgbClr val="F0AB00"/>
              </a:buClr>
              <a:buSzPct val="80000"/>
              <a:buFont typeface="Wingdings" pitchFamily="2" charset="2"/>
              <a:buNone/>
            </a:pPr>
            <a:r>
              <a:rPr lang="en-US" dirty="0"/>
              <a:t>Meeting these challenges requires managing all sources of spend with a best-of-breed solution and a system that can bring together all of your spending.</a:t>
            </a:r>
          </a:p>
          <a:p>
            <a:pPr marL="0" indent="0" fontAlgn="base">
              <a:spcBef>
                <a:spcPct val="50000"/>
              </a:spcBef>
              <a:spcAft>
                <a:spcPct val="0"/>
              </a:spcAft>
              <a:buClr>
                <a:srgbClr val="F0AB00"/>
              </a:buClr>
              <a:buSzPct val="80000"/>
              <a:buFont typeface="Wingdings" pitchFamily="2" charset="2"/>
              <a:buNone/>
            </a:pPr>
            <a:endParaRPr lang="en-US" dirty="0"/>
          </a:p>
          <a:p>
            <a:pPr marL="285750" indent="-285750">
              <a:buFont typeface="Arial" panose="020B0604020202020204" pitchFamily="34" charset="0"/>
              <a:buChar char="•"/>
            </a:pPr>
            <a:r>
              <a:rPr lang="en-US" dirty="0"/>
              <a:t>Approved corporate travel programs</a:t>
            </a:r>
          </a:p>
          <a:p>
            <a:pPr marL="285750" indent="-285750">
              <a:buFont typeface="Arial" panose="020B0604020202020204" pitchFamily="34" charset="0"/>
              <a:buChar char="•"/>
            </a:pPr>
            <a:r>
              <a:rPr lang="en-US" dirty="0"/>
              <a:t>Direct bookings (</a:t>
            </a:r>
            <a:r>
              <a:rPr lang="en-US" dirty="0" err="1"/>
              <a:t>TripLink</a:t>
            </a:r>
            <a:r>
              <a:rPr lang="en-US" dirty="0"/>
              <a:t>)</a:t>
            </a:r>
          </a:p>
          <a:p>
            <a:pPr marL="285750" indent="-285750">
              <a:buFont typeface="Arial" panose="020B0604020202020204" pitchFamily="34" charset="0"/>
              <a:buChar char="•"/>
            </a:pPr>
            <a:r>
              <a:rPr lang="en-US" dirty="0"/>
              <a:t>Employees will spend using the apps they use today (e.g., Uber, Starbucks) &lt;replace with locally relevant examples&gt;</a:t>
            </a:r>
          </a:p>
          <a:p>
            <a:pPr marL="285750" indent="-285750">
              <a:buFont typeface="Arial" panose="020B0604020202020204" pitchFamily="34" charset="0"/>
              <a:buChar char="•"/>
            </a:pPr>
            <a:r>
              <a:rPr lang="en-US" dirty="0"/>
              <a:t>Corporate, purchasing, and virtual cards</a:t>
            </a:r>
          </a:p>
          <a:p>
            <a:pPr marL="285750" indent="-285750">
              <a:buFont typeface="Arial" panose="020B0604020202020204" pitchFamily="34" charset="0"/>
              <a:buChar char="•"/>
            </a:pPr>
            <a:r>
              <a:rPr lang="en-US" dirty="0"/>
              <a:t>Non-PO invoices</a:t>
            </a:r>
          </a:p>
          <a:p>
            <a:endParaRPr lang="en-US" dirty="0"/>
          </a:p>
          <a:p>
            <a:r>
              <a:rPr lang="en-US" dirty="0"/>
              <a:t>As a result, you can</a:t>
            </a:r>
            <a:r>
              <a:rPr lang="en-US" baseline="0" dirty="0"/>
              <a:t> make </a:t>
            </a:r>
            <a:r>
              <a:rPr lang="en-US" dirty="0"/>
              <a:t>your processes more intelligent and:</a:t>
            </a:r>
          </a:p>
          <a:p>
            <a:endParaRPr lang="en-US" dirty="0"/>
          </a:p>
          <a:p>
            <a:pPr marL="285750" indent="-285750">
              <a:buFont typeface="Arial" charset="0"/>
              <a:buChar char="•"/>
            </a:pPr>
            <a:r>
              <a:rPr lang="en-US" sz="1400" b="0" kern="1200" dirty="0">
                <a:solidFill>
                  <a:schemeClr val="tx1"/>
                </a:solidFill>
                <a:effectLst/>
                <a:latin typeface="+mn-lt"/>
                <a:ea typeface="+mn-ea"/>
                <a:cs typeface="+mn-cs"/>
              </a:rPr>
              <a:t>Digitize Data and Processes to Deliver Efficiency and Transparency</a:t>
            </a:r>
          </a:p>
          <a:p>
            <a:pPr marL="285750" indent="-285750">
              <a:buFont typeface="Arial" charset="0"/>
              <a:buChar char="•"/>
            </a:pPr>
            <a:r>
              <a:rPr lang="en-US" sz="1400" b="0" kern="1200" dirty="0">
                <a:solidFill>
                  <a:schemeClr val="tx1"/>
                </a:solidFill>
                <a:effectLst/>
                <a:latin typeface="+mn-lt"/>
                <a:ea typeface="+mn-ea"/>
                <a:cs typeface="+mn-cs"/>
              </a:rPr>
              <a:t>Improve Employee Experience  </a:t>
            </a:r>
          </a:p>
          <a:p>
            <a:pPr marL="285750" indent="-285750">
              <a:buFont typeface="Arial" charset="0"/>
              <a:buChar char="•"/>
            </a:pPr>
            <a:r>
              <a:rPr lang="en-US" sz="1400" b="0" kern="1200" dirty="0">
                <a:solidFill>
                  <a:schemeClr val="tx1"/>
                </a:solidFill>
                <a:effectLst/>
                <a:latin typeface="+mn-lt"/>
                <a:ea typeface="+mn-ea"/>
                <a:cs typeface="+mn-cs"/>
              </a:rPr>
              <a:t>Reduce Costs and Increase Savings to Improve Margins</a:t>
            </a:r>
          </a:p>
          <a:p>
            <a:pPr marL="285750" indent="-285750">
              <a:buFont typeface="Arial" charset="0"/>
              <a:buChar char="•"/>
            </a:pPr>
            <a:r>
              <a:rPr lang="en-US" sz="1400" b="0" kern="1200" dirty="0">
                <a:solidFill>
                  <a:schemeClr val="tx1"/>
                </a:solidFill>
                <a:effectLst/>
                <a:latin typeface="+mn-lt"/>
                <a:ea typeface="+mn-ea"/>
                <a:cs typeface="+mn-cs"/>
              </a:rPr>
              <a:t>Manage Risk and Fraud and Improve Compliance</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endParaRPr lang="en-US" dirty="0"/>
          </a:p>
        </p:txBody>
      </p:sp>
      <p:sp>
        <p:nvSpPr>
          <p:cNvPr id="4" name="Slide Number Placeholder 3"/>
          <p:cNvSpPr>
            <a:spLocks noGrp="1"/>
          </p:cNvSpPr>
          <p:nvPr>
            <p:ph type="sldNum" sz="quarter" idx="5"/>
          </p:nvPr>
        </p:nvSpPr>
        <p:spPr/>
        <p:txBody>
          <a:bodyPr/>
          <a:lstStyle/>
          <a:p>
            <a:fld id="{7D8C2C35-2B8A-446E-BEC0-FD36716C29AC}" type="slidenum">
              <a:rPr lang="de-DE" smtClean="0"/>
              <a:pPr/>
              <a:t>4</a:t>
            </a:fld>
            <a:endParaRPr lang="de-DE"/>
          </a:p>
        </p:txBody>
      </p:sp>
    </p:spTree>
    <p:extLst>
      <p:ext uri="{BB962C8B-B14F-4D97-AF65-F5344CB8AC3E}">
        <p14:creationId xmlns:p14="http://schemas.microsoft.com/office/powerpoint/2010/main" val="235843618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47688" y="612775"/>
            <a:ext cx="5762625" cy="32416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D8C2C35-2B8A-446E-BEC0-FD36716C29AC}" type="slidenum">
              <a:rPr lang="en-US" smtClean="0"/>
              <a:pPr/>
              <a:t>40</a:t>
            </a:fld>
            <a:endParaRPr lang="en-US"/>
          </a:p>
        </p:txBody>
      </p:sp>
    </p:spTree>
    <p:extLst>
      <p:ext uri="{BB962C8B-B14F-4D97-AF65-F5344CB8AC3E}">
        <p14:creationId xmlns:p14="http://schemas.microsoft.com/office/powerpoint/2010/main" val="167518583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400" kern="1200">
                <a:solidFill>
                  <a:schemeClr val="tx1"/>
                </a:solidFill>
                <a:effectLst/>
                <a:latin typeface="+mn-lt"/>
                <a:ea typeface="+mn-ea"/>
                <a:cs typeface="+mn-cs"/>
              </a:rPr>
              <a:t> The SAP Concur App Center has over 200 partner integrations available to help clients integrate their financial systems and manage traveler tax &amp; immigration, VAT reclaim, FCPA compliance, Mexico tax regulations, Open Payments and more. </a:t>
            </a:r>
          </a:p>
          <a:p>
            <a:endParaRPr lang="en-US"/>
          </a:p>
        </p:txBody>
      </p:sp>
      <p:sp>
        <p:nvSpPr>
          <p:cNvPr id="4" name="Slide Number Placeholder 3"/>
          <p:cNvSpPr>
            <a:spLocks noGrp="1"/>
          </p:cNvSpPr>
          <p:nvPr>
            <p:ph type="sldNum" sz="quarter" idx="5"/>
          </p:nvPr>
        </p:nvSpPr>
        <p:spPr/>
        <p:txBody>
          <a:bodyPr/>
          <a:lstStyle/>
          <a:p>
            <a:fld id="{7D8C2C35-2B8A-446E-BEC0-FD36716C29AC}" type="slidenum">
              <a:rPr lang="de-DE" smtClean="0"/>
              <a:pPr/>
              <a:t>41</a:t>
            </a:fld>
            <a:endParaRPr lang="de-DE"/>
          </a:p>
        </p:txBody>
      </p:sp>
    </p:spTree>
    <p:extLst>
      <p:ext uri="{BB962C8B-B14F-4D97-AF65-F5344CB8AC3E}">
        <p14:creationId xmlns:p14="http://schemas.microsoft.com/office/powerpoint/2010/main" val="369744243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sz="1600" b="1" i="1" kern="1200">
                <a:solidFill>
                  <a:schemeClr val="tx1"/>
                </a:solidFill>
                <a:latin typeface="+mn-lt"/>
                <a:ea typeface="+mn-ea"/>
                <a:cs typeface="+mn-cs"/>
              </a:rPr>
              <a:t>[Client]:</a:t>
            </a:r>
            <a:r>
              <a:rPr lang="en-US" sz="1600" b="1" i="1" kern="1200" baseline="0">
                <a:solidFill>
                  <a:schemeClr val="tx1"/>
                </a:solidFill>
                <a:latin typeface="+mn-lt"/>
                <a:ea typeface="+mn-ea"/>
                <a:cs typeface="+mn-cs"/>
              </a:rPr>
              <a:t> </a:t>
            </a:r>
            <a:r>
              <a:rPr lang="en-US" sz="1600" b="0" i="1" kern="1200">
                <a:solidFill>
                  <a:schemeClr val="tx1"/>
                </a:solidFill>
                <a:effectLst/>
                <a:latin typeface="+mn-lt"/>
                <a:ea typeface="+mn-ea"/>
                <a:cs typeface="+mn-cs"/>
              </a:rPr>
              <a:t>When you purchased SAP Concur, again, you were looking to solve a specific issue around efficiency through automation. We’re listening to clients like you when you tell us to solve the NEW business issues you encounter.</a:t>
            </a:r>
            <a:endParaRPr lang="en-US" sz="1600" b="0" i="1" kern="1200">
              <a:solidFill>
                <a:schemeClr val="tx1"/>
              </a:solidFill>
              <a:latin typeface="+mn-lt"/>
              <a:ea typeface="+mn-ea"/>
              <a:cs typeface="+mn-cs"/>
            </a:endParaRPr>
          </a:p>
          <a:p>
            <a:endParaRPr lang="en-US" sz="1600" kern="1200">
              <a:solidFill>
                <a:schemeClr val="tx1"/>
              </a:solidFill>
              <a:latin typeface="+mn-lt"/>
              <a:ea typeface="+mn-ea"/>
              <a:cs typeface="+mn-cs"/>
            </a:endParaRPr>
          </a:p>
          <a:p>
            <a:r>
              <a:rPr lang="en-US" sz="1600" kern="1200">
                <a:solidFill>
                  <a:schemeClr val="tx1"/>
                </a:solidFill>
                <a:latin typeface="+mn-lt"/>
                <a:ea typeface="+mn-ea"/>
                <a:cs typeface="+mn-cs"/>
              </a:rPr>
              <a:t>To put even more spending control in your hands and to let you tap into third-party solutions, we have built an ecosystem of partner apps. These apps deliver even greater insights into your total spend, simplify travel and expenses, and bring travelers closer to the ideal business trip, all while reducing costs. </a:t>
            </a:r>
          </a:p>
          <a:p>
            <a:endParaRPr lang="en-US" sz="1600" kern="1200">
              <a:solidFill>
                <a:schemeClr val="tx1"/>
              </a:solidFill>
              <a:latin typeface="+mn-lt"/>
              <a:ea typeface="+mn-ea"/>
              <a:cs typeface="+mn-cs"/>
            </a:endParaRPr>
          </a:p>
          <a:p>
            <a:r>
              <a:rPr lang="en-US" sz="1600" kern="1200">
                <a:solidFill>
                  <a:schemeClr val="tx1"/>
                </a:solidFill>
                <a:latin typeface="+mn-lt"/>
                <a:ea typeface="+mn-ea"/>
                <a:cs typeface="+mn-cs"/>
              </a:rPr>
              <a:t>We’re continually adding new apps to help you solve today’s problems and prepare for tomorrow’s challenges.  </a:t>
            </a:r>
          </a:p>
          <a:p>
            <a:endParaRPr lang="en-US" sz="1600" kern="1200">
              <a:solidFill>
                <a:schemeClr val="tx1"/>
              </a:solidFill>
              <a:latin typeface="+mn-lt"/>
              <a:ea typeface="+mn-ea"/>
              <a:cs typeface="+mn-cs"/>
            </a:endParaRPr>
          </a:p>
          <a:p>
            <a:r>
              <a:rPr lang="en-US" sz="1600" kern="1200">
                <a:solidFill>
                  <a:schemeClr val="tx1"/>
                </a:solidFill>
                <a:latin typeface="+mn-lt"/>
                <a:ea typeface="+mn-ea"/>
                <a:cs typeface="+mn-cs"/>
              </a:rPr>
              <a:t>The apps focus on six key areas:</a:t>
            </a:r>
          </a:p>
          <a:p>
            <a:endParaRPr lang="en-US" sz="1600" b="1" kern="1200">
              <a:solidFill>
                <a:schemeClr val="tx1"/>
              </a:solidFill>
              <a:latin typeface="+mn-lt"/>
              <a:ea typeface="+mn-ea"/>
              <a:cs typeface="+mn-cs"/>
            </a:endParaRPr>
          </a:p>
          <a:p>
            <a:r>
              <a:rPr lang="en-US" sz="1600" b="1" kern="1200">
                <a:solidFill>
                  <a:schemeClr val="tx1"/>
                </a:solidFill>
                <a:latin typeface="+mn-lt"/>
                <a:ea typeface="+mn-ea"/>
                <a:cs typeface="+mn-cs"/>
              </a:rPr>
              <a:t>Risk and compliance </a:t>
            </a:r>
            <a:r>
              <a:rPr lang="en-US" sz="1600" kern="1200">
                <a:solidFill>
                  <a:schemeClr val="tx1"/>
                </a:solidFill>
                <a:latin typeface="+mn-lt"/>
                <a:ea typeface="+mn-ea"/>
                <a:cs typeface="+mn-cs"/>
              </a:rPr>
              <a:t/>
            </a:r>
            <a:br>
              <a:rPr lang="en-US" sz="1600" kern="1200">
                <a:solidFill>
                  <a:schemeClr val="tx1"/>
                </a:solidFill>
                <a:latin typeface="+mn-lt"/>
                <a:ea typeface="+mn-ea"/>
                <a:cs typeface="+mn-cs"/>
              </a:rPr>
            </a:br>
            <a:r>
              <a:rPr lang="en-US" sz="1600" kern="1200">
                <a:solidFill>
                  <a:schemeClr val="tx1"/>
                </a:solidFill>
                <a:latin typeface="+mn-lt"/>
                <a:ea typeface="+mn-ea"/>
                <a:cs typeface="+mn-cs"/>
              </a:rPr>
              <a:t>SAP Concur partners help you comply with complex regulations like the Foreign Corrupt Practices Act (FPCA), Mexico e-invoice validation, and physician payment regulations in the Life Sciences industry.</a:t>
            </a:r>
          </a:p>
          <a:p>
            <a:endParaRPr lang="en-US" sz="1600" b="1" kern="1200">
              <a:solidFill>
                <a:schemeClr val="tx1"/>
              </a:solidFill>
              <a:latin typeface="+mn-lt"/>
              <a:ea typeface="+mn-ea"/>
              <a:cs typeface="+mn-cs"/>
            </a:endParaRPr>
          </a:p>
          <a:p>
            <a:r>
              <a:rPr lang="en-US" sz="1600" b="1" kern="1200">
                <a:solidFill>
                  <a:schemeClr val="tx1"/>
                </a:solidFill>
                <a:latin typeface="+mn-lt"/>
                <a:ea typeface="+mn-ea"/>
                <a:cs typeface="+mn-cs"/>
              </a:rPr>
              <a:t>Tax management </a:t>
            </a:r>
            <a:br>
              <a:rPr lang="en-US" sz="1600" b="1" kern="1200">
                <a:solidFill>
                  <a:schemeClr val="tx1"/>
                </a:solidFill>
                <a:latin typeface="+mn-lt"/>
                <a:ea typeface="+mn-ea"/>
                <a:cs typeface="+mn-cs"/>
              </a:rPr>
            </a:br>
            <a:r>
              <a:rPr lang="en-US" sz="1600" kern="1200">
                <a:solidFill>
                  <a:schemeClr val="tx1"/>
                </a:solidFill>
                <a:latin typeface="+mn-lt"/>
                <a:ea typeface="+mn-ea"/>
                <a:cs typeface="+mn-cs"/>
              </a:rPr>
              <a:t>Seamless integrations with partners and your SAP Concur data help maximize EU value added tax (VAT) refunds, minimize overpayment of U.S. sales and use tax, and identify cross-border payroll tax liabilities.</a:t>
            </a:r>
          </a:p>
          <a:p>
            <a:endParaRPr lang="en-US" sz="1600" b="1" kern="1200">
              <a:solidFill>
                <a:schemeClr val="tx1"/>
              </a:solidFill>
              <a:latin typeface="+mn-lt"/>
              <a:ea typeface="+mn-ea"/>
              <a:cs typeface="+mn-cs"/>
            </a:endParaRPr>
          </a:p>
          <a:p>
            <a:r>
              <a:rPr lang="en-US" sz="1600" b="1" kern="1200">
                <a:solidFill>
                  <a:schemeClr val="tx1"/>
                </a:solidFill>
                <a:latin typeface="+mn-lt"/>
                <a:ea typeface="+mn-ea"/>
                <a:cs typeface="+mn-cs"/>
              </a:rPr>
              <a:t>Spend optimization   </a:t>
            </a:r>
            <a:r>
              <a:rPr lang="en-US" sz="1600" kern="1200">
                <a:solidFill>
                  <a:schemeClr val="tx1"/>
                </a:solidFill>
                <a:latin typeface="+mn-lt"/>
                <a:ea typeface="+mn-ea"/>
                <a:cs typeface="+mn-cs"/>
              </a:rPr>
              <a:t/>
            </a:r>
            <a:br>
              <a:rPr lang="en-US" sz="1600" kern="1200">
                <a:solidFill>
                  <a:schemeClr val="tx1"/>
                </a:solidFill>
                <a:latin typeface="+mn-lt"/>
                <a:ea typeface="+mn-ea"/>
                <a:cs typeface="+mn-cs"/>
              </a:rPr>
            </a:br>
            <a:r>
              <a:rPr lang="en-US" sz="1600" kern="1200">
                <a:solidFill>
                  <a:schemeClr val="tx1"/>
                </a:solidFill>
                <a:latin typeface="+mn-lt"/>
                <a:ea typeface="+mn-ea"/>
                <a:cs typeface="+mn-cs"/>
              </a:rPr>
              <a:t>For example, company phone bills can feed into SAP Concur as individual expenses, allowing you to identify unnecessary spending, more closely monitor hotel and flight prices for refunds, and arrange</a:t>
            </a:r>
            <a:r>
              <a:rPr lang="en-US" sz="1600" kern="1200" baseline="0">
                <a:solidFill>
                  <a:schemeClr val="tx1"/>
                </a:solidFill>
                <a:latin typeface="+mn-lt"/>
                <a:ea typeface="+mn-ea"/>
                <a:cs typeface="+mn-cs"/>
              </a:rPr>
              <a:t> </a:t>
            </a:r>
            <a:r>
              <a:rPr lang="en-US" sz="1600" kern="1200">
                <a:solidFill>
                  <a:schemeClr val="tx1"/>
                </a:solidFill>
                <a:latin typeface="+mn-lt"/>
                <a:ea typeface="+mn-ea"/>
                <a:cs typeface="+mn-cs"/>
              </a:rPr>
              <a:t>cost-effective airport parking in advance.</a:t>
            </a:r>
          </a:p>
          <a:p>
            <a:endParaRPr lang="en-US" sz="1600" b="1" kern="1200">
              <a:solidFill>
                <a:schemeClr val="tx1"/>
              </a:solidFill>
              <a:latin typeface="+mn-lt"/>
              <a:ea typeface="+mn-ea"/>
              <a:cs typeface="+mn-cs"/>
            </a:endParaRPr>
          </a:p>
          <a:p>
            <a:r>
              <a:rPr lang="en-US" sz="1600" b="1" kern="1200">
                <a:solidFill>
                  <a:schemeClr val="tx1"/>
                </a:solidFill>
                <a:latin typeface="+mn-lt"/>
                <a:ea typeface="+mn-ea"/>
                <a:cs typeface="+mn-cs"/>
              </a:rPr>
              <a:t>Meetings and event management </a:t>
            </a:r>
            <a:r>
              <a:rPr lang="en-US" sz="1600" kern="1200">
                <a:solidFill>
                  <a:schemeClr val="tx1"/>
                </a:solidFill>
                <a:latin typeface="+mn-lt"/>
                <a:ea typeface="+mn-ea"/>
                <a:cs typeface="+mn-cs"/>
              </a:rPr>
              <a:t/>
            </a:r>
            <a:br>
              <a:rPr lang="en-US" sz="1600" kern="1200">
                <a:solidFill>
                  <a:schemeClr val="tx1"/>
                </a:solidFill>
                <a:latin typeface="+mn-lt"/>
                <a:ea typeface="+mn-ea"/>
                <a:cs typeface="+mn-cs"/>
              </a:rPr>
            </a:br>
            <a:r>
              <a:rPr lang="en-US" sz="1600" kern="1200">
                <a:solidFill>
                  <a:schemeClr val="tx1"/>
                </a:solidFill>
                <a:latin typeface="+mn-lt"/>
                <a:ea typeface="+mn-ea"/>
                <a:cs typeface="+mn-cs"/>
              </a:rPr>
              <a:t>You can integrate meeting and expense data for a complete view of event costs. You can also easily direct registrants to policy-compliant, event-related travel booking in SAP Concur.</a:t>
            </a:r>
          </a:p>
          <a:p>
            <a:endParaRPr lang="en-US" sz="1600" b="1" kern="1200">
              <a:solidFill>
                <a:schemeClr val="tx1"/>
              </a:solidFill>
              <a:latin typeface="+mn-lt"/>
              <a:ea typeface="+mn-ea"/>
              <a:cs typeface="+mn-cs"/>
            </a:endParaRPr>
          </a:p>
          <a:p>
            <a:r>
              <a:rPr lang="en-US" sz="1600" b="1" kern="1200">
                <a:solidFill>
                  <a:schemeClr val="tx1"/>
                </a:solidFill>
                <a:latin typeface="+mn-lt"/>
                <a:ea typeface="+mn-ea"/>
                <a:cs typeface="+mn-cs"/>
              </a:rPr>
              <a:t>Industry-specific solutions </a:t>
            </a:r>
            <a:r>
              <a:rPr lang="en-US" sz="1600" kern="1200">
                <a:solidFill>
                  <a:schemeClr val="tx1"/>
                </a:solidFill>
                <a:latin typeface="+mn-lt"/>
                <a:ea typeface="+mn-ea"/>
                <a:cs typeface="+mn-cs"/>
              </a:rPr>
              <a:t/>
            </a:r>
            <a:br>
              <a:rPr lang="en-US" sz="1600" kern="1200">
                <a:solidFill>
                  <a:schemeClr val="tx1"/>
                </a:solidFill>
                <a:latin typeface="+mn-lt"/>
                <a:ea typeface="+mn-ea"/>
                <a:cs typeface="+mn-cs"/>
              </a:rPr>
            </a:br>
            <a:r>
              <a:rPr lang="en-US" sz="1600" kern="1200">
                <a:solidFill>
                  <a:schemeClr val="tx1"/>
                </a:solidFill>
                <a:latin typeface="+mn-lt"/>
                <a:ea typeface="+mn-ea"/>
                <a:cs typeface="+mn-cs"/>
              </a:rPr>
              <a:t>Partner apps and services help you fulfill industry-specific requirements for Professional &amp; Financial Services, Government, Life Sciences, and Higher Education.</a:t>
            </a:r>
          </a:p>
          <a:p>
            <a:endParaRPr lang="en-US" sz="1600" b="1" kern="1200">
              <a:solidFill>
                <a:schemeClr val="tx1"/>
              </a:solidFill>
              <a:latin typeface="+mn-lt"/>
              <a:ea typeface="+mn-ea"/>
              <a:cs typeface="+mn-cs"/>
            </a:endParaRPr>
          </a:p>
          <a:p>
            <a:r>
              <a:rPr lang="en-US" sz="1600" b="1" kern="1200">
                <a:solidFill>
                  <a:schemeClr val="tx1"/>
                </a:solidFill>
                <a:latin typeface="+mn-lt"/>
                <a:ea typeface="+mn-ea"/>
                <a:cs typeface="+mn-cs"/>
              </a:rPr>
              <a:t>Traveler experience</a:t>
            </a:r>
            <a:r>
              <a:rPr lang="en-US" sz="1600" kern="1200">
                <a:solidFill>
                  <a:schemeClr val="tx1"/>
                </a:solidFill>
                <a:latin typeface="+mn-lt"/>
                <a:ea typeface="+mn-ea"/>
                <a:cs typeface="+mn-cs"/>
              </a:rPr>
              <a:t/>
            </a:r>
            <a:br>
              <a:rPr lang="en-US" sz="1600" kern="1200">
                <a:solidFill>
                  <a:schemeClr val="tx1"/>
                </a:solidFill>
                <a:latin typeface="+mn-lt"/>
                <a:ea typeface="+mn-ea"/>
                <a:cs typeface="+mn-cs"/>
              </a:rPr>
            </a:br>
            <a:r>
              <a:rPr lang="en-US" sz="1600" kern="1200">
                <a:solidFill>
                  <a:schemeClr val="tx1"/>
                </a:solidFill>
                <a:latin typeface="+mn-lt"/>
                <a:ea typeface="+mn-ea"/>
                <a:cs typeface="+mn-cs"/>
              </a:rPr>
              <a:t>Make your travelers’ experiences smoother and more satisfying with partner apps that provide trip planning, translation, safety tips, automated expense entries, and suggestions for how to optimize their free time in a new city. </a:t>
            </a:r>
          </a:p>
          <a:p>
            <a:endParaRPr lang="en-US" sz="16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FC93B84-DB01-9B41-B39F-B1E1EF437B48}" type="slidenum">
              <a:rPr lang="en-US" smtClean="0"/>
              <a:pPr/>
              <a:t>42</a:t>
            </a:fld>
            <a:endParaRPr lang="en-US"/>
          </a:p>
        </p:txBody>
      </p:sp>
    </p:spTree>
    <p:extLst>
      <p:ext uri="{BB962C8B-B14F-4D97-AF65-F5344CB8AC3E}">
        <p14:creationId xmlns:p14="http://schemas.microsoft.com/office/powerpoint/2010/main" val="190464261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400" kern="1200">
                <a:solidFill>
                  <a:schemeClr val="tx1"/>
                </a:solidFill>
                <a:effectLst/>
                <a:latin typeface="+mn-lt"/>
                <a:ea typeface="+mn-ea"/>
                <a:cs typeface="+mn-cs"/>
              </a:rPr>
              <a:t>Our solutions use APIs to allow third party apps to integrate and enhance spending across a global economy.</a:t>
            </a:r>
            <a:r>
              <a:rPr lang="en-US" sz="1400" kern="1200" baseline="0">
                <a:solidFill>
                  <a:schemeClr val="tx1"/>
                </a:solidFill>
                <a:effectLst/>
                <a:latin typeface="+mn-lt"/>
                <a:ea typeface="+mn-ea"/>
                <a:cs typeface="+mn-cs"/>
              </a:rPr>
              <a:t> </a:t>
            </a:r>
            <a:r>
              <a:rPr lang="en-US" sz="1400" kern="1200">
                <a:solidFill>
                  <a:schemeClr val="tx1"/>
                </a:solidFill>
                <a:effectLst/>
                <a:latin typeface="+mn-lt"/>
                <a:ea typeface="+mn-ea"/>
                <a:cs typeface="+mn-cs"/>
              </a:rPr>
              <a:t>Our connected ecosystem of partner applications and services use SAP Concur data to help your business manage compliance, risk, spend management and the traveler experience. </a:t>
            </a:r>
            <a:r>
              <a:rPr lang="en-US" sz="1400" kern="1200">
                <a:solidFill>
                  <a:schemeClr val="tx1"/>
                </a:solidFill>
                <a:latin typeface="+mn-lt"/>
                <a:ea typeface="+mn-ea"/>
                <a:cs typeface="+mn-cs"/>
              </a:rPr>
              <a:t>These apps deliver even greater insights into your total spend, simplify travel and expenses, and bring travelers closer to the perfect</a:t>
            </a:r>
            <a:r>
              <a:rPr lang="en-US" sz="1400" kern="1200" baseline="0">
                <a:solidFill>
                  <a:schemeClr val="tx1"/>
                </a:solidFill>
                <a:latin typeface="+mn-lt"/>
                <a:ea typeface="+mn-ea"/>
                <a:cs typeface="+mn-cs"/>
              </a:rPr>
              <a:t> </a:t>
            </a:r>
            <a:r>
              <a:rPr lang="en-US" sz="1400" kern="1200">
                <a:solidFill>
                  <a:schemeClr val="tx1"/>
                </a:solidFill>
                <a:latin typeface="+mn-lt"/>
                <a:ea typeface="+mn-ea"/>
                <a:cs typeface="+mn-cs"/>
              </a:rPr>
              <a:t>trip. </a:t>
            </a:r>
            <a:r>
              <a:rPr lang="en-US" sz="1400" b="0" i="0" kern="1200">
                <a:solidFill>
                  <a:schemeClr val="tx1"/>
                </a:solidFill>
                <a:effectLst/>
                <a:latin typeface="+mn-lt"/>
                <a:ea typeface="+mn-ea"/>
                <a:cs typeface="+mn-cs"/>
              </a:rPr>
              <a:t>We recognize that groundbreaking solutions can come from anywhere, at anytime, which is why we continually grow our partner ecosystem to help you solve today’s problems and prepare for tomorrow’s challenges.</a:t>
            </a:r>
          </a:p>
        </p:txBody>
      </p:sp>
      <p:sp>
        <p:nvSpPr>
          <p:cNvPr id="4" name="Slide Number Placeholder 3"/>
          <p:cNvSpPr>
            <a:spLocks noGrp="1"/>
          </p:cNvSpPr>
          <p:nvPr>
            <p:ph type="sldNum" sz="quarter" idx="10"/>
          </p:nvPr>
        </p:nvSpPr>
        <p:spPr/>
        <p:txBody>
          <a:bodyPr/>
          <a:lstStyle/>
          <a:p>
            <a:fld id="{7D8C2C35-2B8A-446E-BEC0-FD36716C29AC}" type="slidenum">
              <a:rPr smtClean="0">
                <a:solidFill>
                  <a:srgbClr val="000000"/>
                </a:solidFill>
              </a:rPr>
              <a:pPr/>
              <a:t>43</a:t>
            </a:fld>
            <a:endParaRPr>
              <a:solidFill>
                <a:srgbClr val="000000"/>
              </a:solidFill>
            </a:endParaRPr>
          </a:p>
        </p:txBody>
      </p:sp>
    </p:spTree>
    <p:extLst>
      <p:ext uri="{BB962C8B-B14F-4D97-AF65-F5344CB8AC3E}">
        <p14:creationId xmlns:p14="http://schemas.microsoft.com/office/powerpoint/2010/main" val="168759327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kern="1200">
                <a:solidFill>
                  <a:schemeClr val="tx1"/>
                </a:solidFill>
                <a:effectLst/>
                <a:latin typeface="+mn-lt"/>
                <a:ea typeface="+mn-ea"/>
                <a:cs typeface="+mn-cs"/>
              </a:rPr>
              <a:t>Employees and leaders across functions like HR, IT, Tax, Marketing, Compliance, and Payroll will find enterprise apps that effortlessly reduce costs and automate some of the most complex business processes,</a:t>
            </a:r>
            <a:r>
              <a:rPr lang="en-US" sz="1600" kern="1200" baseline="0">
                <a:solidFill>
                  <a:schemeClr val="tx1"/>
                </a:solidFill>
                <a:effectLst/>
                <a:latin typeface="+mn-lt"/>
                <a:ea typeface="+mn-ea"/>
                <a:cs typeface="+mn-cs"/>
              </a:rPr>
              <a:t> while travelers can tap into all their favorite services—from Starbucks to Uber to </a:t>
            </a:r>
            <a:r>
              <a:rPr lang="en-US" sz="1600" kern="1200" baseline="0" err="1">
                <a:solidFill>
                  <a:schemeClr val="tx1"/>
                </a:solidFill>
                <a:effectLst/>
                <a:latin typeface="+mn-lt"/>
                <a:ea typeface="+mn-ea"/>
                <a:cs typeface="+mn-cs"/>
              </a:rPr>
              <a:t>AirBnB</a:t>
            </a:r>
            <a:r>
              <a:rPr lang="en-US" sz="1600" kern="1200" baseline="0">
                <a:solidFill>
                  <a:schemeClr val="tx1"/>
                </a:solidFill>
                <a:effectLst/>
                <a:latin typeface="+mn-lt"/>
                <a:ea typeface="+mn-ea"/>
                <a:cs typeface="+mn-cs"/>
              </a:rPr>
              <a:t>.</a:t>
            </a:r>
            <a:endParaRPr lang="en-US"/>
          </a:p>
        </p:txBody>
      </p:sp>
      <p:sp>
        <p:nvSpPr>
          <p:cNvPr id="4" name="Slide Number Placeholder 3"/>
          <p:cNvSpPr>
            <a:spLocks noGrp="1"/>
          </p:cNvSpPr>
          <p:nvPr>
            <p:ph type="sldNum" sz="quarter" idx="10"/>
          </p:nvPr>
        </p:nvSpPr>
        <p:spPr/>
        <p:txBody>
          <a:bodyPr/>
          <a:lstStyle/>
          <a:p>
            <a:fld id="{2FC93B84-DB01-9B41-B39F-B1E1EF437B48}" type="slidenum">
              <a:rPr lang="en-US" smtClean="0"/>
              <a:pPr/>
              <a:t>45</a:t>
            </a:fld>
            <a:endParaRPr lang="en-US"/>
          </a:p>
        </p:txBody>
      </p:sp>
    </p:spTree>
    <p:extLst>
      <p:ext uri="{BB962C8B-B14F-4D97-AF65-F5344CB8AC3E}">
        <p14:creationId xmlns:p14="http://schemas.microsoft.com/office/powerpoint/2010/main" val="180662812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US" sz="1400" kern="1200">
                <a:solidFill>
                  <a:schemeClr val="tx1"/>
                </a:solidFill>
                <a:effectLst/>
                <a:latin typeface="+mn-lt"/>
                <a:ea typeface="+mn-ea"/>
                <a:cs typeface="+mn-cs"/>
              </a:rPr>
              <a:t>With the unique processes under control, now you can get to a rolled-up view of spending across categories—without cobbling together reports from different systems.</a:t>
            </a:r>
            <a:endParaRPr lang="en-US" sz="1600" kern="1200">
              <a:solidFill>
                <a:schemeClr val="tx1"/>
              </a:solidFill>
              <a:effectLst/>
              <a:latin typeface="+mn-lt"/>
              <a:ea typeface="+mn-ea"/>
              <a:cs typeface="+mn-cs"/>
            </a:endParaRPr>
          </a:p>
          <a:p>
            <a:r>
              <a:rPr lang="en-US" sz="1400" kern="1200">
                <a:solidFill>
                  <a:schemeClr val="tx1"/>
                </a:solidFill>
                <a:effectLst/>
                <a:latin typeface="+mn-lt"/>
                <a:ea typeface="+mn-ea"/>
                <a:cs typeface="+mn-cs"/>
              </a:rPr>
              <a:t>SAP Concur consolidates spending data from the best-in-class system managing each process and presents it in a single, unified view, so you can see where every bit of your budgets is going, and:</a:t>
            </a:r>
            <a:endParaRPr lang="en-US" sz="1600" kern="1200">
              <a:solidFill>
                <a:schemeClr val="tx1"/>
              </a:solidFill>
              <a:effectLst/>
              <a:latin typeface="+mn-lt"/>
              <a:ea typeface="+mn-ea"/>
              <a:cs typeface="+mn-cs"/>
            </a:endParaRPr>
          </a:p>
          <a:p>
            <a:pPr lvl="1"/>
            <a:r>
              <a:rPr lang="en-US" sz="1400" kern="1200">
                <a:solidFill>
                  <a:schemeClr val="tx1"/>
                </a:solidFill>
                <a:effectLst/>
                <a:latin typeface="+mn-lt"/>
                <a:ea typeface="+mn-ea"/>
                <a:cs typeface="+mn-cs"/>
              </a:rPr>
              <a:t>Make sure your spend lines up with your corporate priorities. You’re asked to fund innovation while still funding the growth or your core business, and managing that balance requires the best data and most precision possible.</a:t>
            </a:r>
            <a:endParaRPr lang="en-US" sz="1600" kern="1200">
              <a:solidFill>
                <a:schemeClr val="tx1"/>
              </a:solidFill>
              <a:effectLst/>
              <a:latin typeface="+mn-lt"/>
              <a:ea typeface="+mn-ea"/>
              <a:cs typeface="+mn-cs"/>
            </a:endParaRPr>
          </a:p>
          <a:p>
            <a:pPr lvl="1"/>
            <a:r>
              <a:rPr lang="en-US" sz="1400" kern="1200">
                <a:solidFill>
                  <a:schemeClr val="tx1"/>
                </a:solidFill>
                <a:effectLst/>
                <a:latin typeface="+mn-lt"/>
                <a:ea typeface="+mn-ea"/>
                <a:cs typeface="+mn-cs"/>
              </a:rPr>
              <a:t>With this visibility, you can get up-to-date visibility into all your KPIs, analyze the data in whatever way you wish, then dive in to take action and quickly adapt as priorities change.</a:t>
            </a:r>
            <a:endParaRPr lang="en-US" sz="1600" kern="1200">
              <a:solidFill>
                <a:schemeClr val="tx1"/>
              </a:solidFill>
              <a:effectLst/>
              <a:latin typeface="+mn-lt"/>
              <a:ea typeface="+mn-ea"/>
              <a:cs typeface="+mn-cs"/>
            </a:endParaRPr>
          </a:p>
          <a:p>
            <a:pPr lvl="1"/>
            <a:r>
              <a:rPr lang="en-US" sz="1400" kern="1200">
                <a:solidFill>
                  <a:schemeClr val="tx1"/>
                </a:solidFill>
                <a:effectLst/>
                <a:latin typeface="+mn-lt"/>
                <a:ea typeface="+mn-ea"/>
                <a:cs typeface="+mn-cs"/>
              </a:rPr>
              <a:t>You can conduct ad-hoc analyzes leveraging predictive algorithms</a:t>
            </a:r>
            <a:endParaRPr lang="en-US" sz="1600" kern="1200">
              <a:solidFill>
                <a:schemeClr val="tx1"/>
              </a:solidFill>
              <a:effectLst/>
              <a:latin typeface="+mn-lt"/>
              <a:ea typeface="+mn-ea"/>
              <a:cs typeface="+mn-cs"/>
            </a:endParaRPr>
          </a:p>
          <a:p>
            <a:pPr lvl="1"/>
            <a:r>
              <a:rPr lang="en-US" sz="1400" kern="1200">
                <a:solidFill>
                  <a:schemeClr val="tx1"/>
                </a:solidFill>
                <a:effectLst/>
                <a:latin typeface="+mn-lt"/>
                <a:ea typeface="+mn-ea"/>
                <a:cs typeface="+mn-cs"/>
              </a:rPr>
              <a:t>And because discretionary employee spending can be captured and managed far earlier in the process, you now see what has been spent in time to manage it more proactively and give your front-line managers more powerful tools to spend wisely.</a:t>
            </a:r>
            <a:endParaRPr lang="en-US" sz="1600" kern="1200">
              <a:solidFill>
                <a:schemeClr val="tx1"/>
              </a:solidFill>
              <a:effectLst/>
              <a:latin typeface="+mn-lt"/>
              <a:ea typeface="+mn-ea"/>
              <a:cs typeface="+mn-cs"/>
            </a:endParaRPr>
          </a:p>
          <a:p>
            <a:r>
              <a:rPr lang="en-US" sz="1400" b="1" kern="1200">
                <a:solidFill>
                  <a:schemeClr val="tx1"/>
                </a:solidFill>
                <a:effectLst/>
                <a:latin typeface="+mn-lt"/>
                <a:ea typeface="+mn-ea"/>
                <a:cs typeface="+mn-cs"/>
              </a:rPr>
              <a:t> </a:t>
            </a:r>
            <a:endParaRPr lang="en-US" sz="1600" kern="1200">
              <a:solidFill>
                <a:schemeClr val="tx1"/>
              </a:solidFill>
              <a:effectLst/>
              <a:latin typeface="+mn-lt"/>
              <a:ea typeface="+mn-ea"/>
              <a:cs typeface="+mn-cs"/>
            </a:endParaRPr>
          </a:p>
          <a:p>
            <a:r>
              <a:rPr lang="en-US" sz="1400" kern="1200">
                <a:solidFill>
                  <a:schemeClr val="tx1"/>
                </a:solidFill>
                <a:effectLst/>
                <a:latin typeface="+mn-lt"/>
                <a:ea typeface="+mn-ea"/>
                <a:cs typeface="+mn-cs"/>
              </a:rPr>
              <a:t>Then SAP Concur feeds spending data from across spend categories back into supplier management, giving you a continuous, holistic set of spending information to inform your next round of negotiation and contacts.</a:t>
            </a:r>
            <a:endParaRPr lang="en-US" sz="1600" kern="1200">
              <a:solidFill>
                <a:schemeClr val="tx1"/>
              </a:solidFill>
              <a:effectLst/>
              <a:latin typeface="+mn-lt"/>
              <a:ea typeface="+mn-ea"/>
              <a:cs typeface="+mn-cs"/>
            </a:endParaRPr>
          </a:p>
          <a:p>
            <a:r>
              <a:rPr lang="en-US" sz="1400" kern="1200">
                <a:solidFill>
                  <a:schemeClr val="tx1"/>
                </a:solidFill>
                <a:effectLst/>
                <a:latin typeface="+mn-lt"/>
                <a:ea typeface="+mn-ea"/>
                <a:cs typeface="+mn-cs"/>
              </a:rPr>
              <a:t> </a:t>
            </a:r>
            <a:endParaRPr lang="en-US" sz="1600" kern="1200">
              <a:solidFill>
                <a:schemeClr val="tx1"/>
              </a:solidFill>
              <a:effectLst/>
              <a:latin typeface="+mn-lt"/>
              <a:ea typeface="+mn-ea"/>
              <a:cs typeface="+mn-cs"/>
            </a:endParaRPr>
          </a:p>
          <a:p>
            <a:r>
              <a:rPr lang="en-US" sz="1400" kern="1200">
                <a:solidFill>
                  <a:schemeClr val="tx1"/>
                </a:solidFill>
                <a:effectLst/>
                <a:latin typeface="+mn-lt"/>
                <a:ea typeface="+mn-ea"/>
                <a:cs typeface="+mn-cs"/>
              </a:rPr>
              <a:t>This creates a closed loop of continuous improvement-</a:t>
            </a:r>
            <a:r>
              <a:rPr lang="en-US" sz="1400" b="1" kern="1200">
                <a:solidFill>
                  <a:schemeClr val="tx1"/>
                </a:solidFill>
                <a:effectLst/>
                <a:latin typeface="+mn-lt"/>
                <a:ea typeface="+mn-ea"/>
                <a:cs typeface="+mn-cs"/>
              </a:rPr>
              <a:t>–</a:t>
            </a:r>
            <a:r>
              <a:rPr lang="en-US" sz="1400" kern="1200">
                <a:solidFill>
                  <a:schemeClr val="tx1"/>
                </a:solidFill>
                <a:effectLst/>
                <a:latin typeface="+mn-lt"/>
                <a:ea typeface="+mn-ea"/>
                <a:cs typeface="+mn-cs"/>
              </a:rPr>
              <a:t>where learning and insights from across categories help you more effectively manage and control all your spending. </a:t>
            </a:r>
            <a:endParaRPr lang="en-US" sz="1600" kern="1200">
              <a:solidFill>
                <a:schemeClr val="tx1"/>
              </a:solidFill>
              <a:effectLst/>
              <a:latin typeface="+mn-lt"/>
              <a:ea typeface="+mn-ea"/>
              <a:cs typeface="+mn-cs"/>
            </a:endParaRPr>
          </a:p>
          <a:p>
            <a:pPr lvl="0"/>
            <a:r>
              <a:rPr lang="en-US" sz="1400" kern="1200">
                <a:solidFill>
                  <a:schemeClr val="tx1"/>
                </a:solidFill>
                <a:effectLst/>
                <a:latin typeface="+mn-lt"/>
                <a:ea typeface="+mn-ea"/>
                <a:cs typeface="+mn-cs"/>
              </a:rPr>
              <a:t>For example, your audits continually get better as our machine learning powered systems learn your organizations categorizations and spending policies, making auditing more and more precise over time, and also guiding employees to the right choices up front.</a:t>
            </a:r>
            <a:endParaRPr lang="en-US" sz="1600" kern="1200">
              <a:solidFill>
                <a:schemeClr val="tx1"/>
              </a:solidFill>
              <a:effectLst/>
              <a:latin typeface="+mn-lt"/>
              <a:ea typeface="+mn-ea"/>
              <a:cs typeface="+mn-cs"/>
            </a:endParaRPr>
          </a:p>
          <a:p>
            <a:r>
              <a:rPr lang="en-US" sz="1400" b="1" kern="1200">
                <a:solidFill>
                  <a:schemeClr val="tx1"/>
                </a:solidFill>
                <a:effectLst/>
                <a:latin typeface="+mn-lt"/>
                <a:ea typeface="+mn-ea"/>
                <a:cs typeface="+mn-cs"/>
              </a:rPr>
              <a:t> </a:t>
            </a:r>
            <a:endParaRPr lang="en-US" sz="1600" kern="1200">
              <a:solidFill>
                <a:schemeClr val="tx1"/>
              </a:solidFill>
              <a:effectLst/>
              <a:latin typeface="+mn-lt"/>
              <a:ea typeface="+mn-ea"/>
              <a:cs typeface="+mn-cs"/>
            </a:endParaRPr>
          </a:p>
          <a:p>
            <a:pPr marL="0" indent="0">
              <a:buClr>
                <a:schemeClr val="accent1"/>
              </a:buClr>
              <a:buFont typeface="Wingdings" pitchFamily="2" charset="2"/>
              <a:buNone/>
            </a:pPr>
            <a:r>
              <a:rPr lang="en-US" sz="1400"/>
              <a:t>STORIES:</a:t>
            </a:r>
          </a:p>
          <a:p>
            <a:pPr marL="0" marR="0" lvl="0" indent="0" algn="l" defTabSz="1088776" rtl="0" eaLnBrk="1" fontAlgn="auto" latinLnBrk="0" hangingPunct="1">
              <a:lnSpc>
                <a:spcPct val="100000"/>
              </a:lnSpc>
              <a:spcBef>
                <a:spcPts val="0"/>
              </a:spcBef>
              <a:spcAft>
                <a:spcPts val="0"/>
              </a:spcAft>
              <a:buClr>
                <a:schemeClr val="accent1"/>
              </a:buClr>
              <a:buSzTx/>
              <a:buFont typeface="Wingdings" pitchFamily="2" charset="2"/>
              <a:buNone/>
              <a:tabLst/>
              <a:defRPr/>
            </a:pPr>
            <a:r>
              <a:rPr lang="en-GB" sz="1400" kern="1200">
                <a:solidFill>
                  <a:schemeClr val="tx1"/>
                </a:solidFill>
                <a:effectLst/>
                <a:latin typeface="+mn-lt"/>
                <a:ea typeface="+mn-ea"/>
                <a:cs typeface="+mn-cs"/>
              </a:rPr>
              <a:t>A CFO from an energy company used to have 10 years to make an investment decision in a power plant; now the incremental investment is one windmill.  They are running to keep up.  The data they used to pull together over a month is now needed at their fingertips. They need the capability to bring their spending data together in a way that is accurate and unified.</a:t>
            </a:r>
          </a:p>
          <a:p>
            <a:pPr marL="0" indent="0">
              <a:buClr>
                <a:schemeClr val="accent1"/>
              </a:buClr>
              <a:buFont typeface="Wingdings" pitchFamily="2" charset="2"/>
              <a:buNone/>
            </a:pPr>
            <a:endParaRPr lang="en-US" sz="1400"/>
          </a:p>
          <a:p>
            <a:r>
              <a:rPr lang="en-US" sz="1400" b="0" i="0" kern="1200">
                <a:solidFill>
                  <a:schemeClr val="tx1"/>
                </a:solidFill>
                <a:effectLst/>
                <a:latin typeface="+mn-lt"/>
                <a:ea typeface="+mn-ea"/>
                <a:cs typeface="+mn-cs"/>
              </a:rPr>
              <a:t>Also, every CFO wants to be seen as more strategic. They don’t </a:t>
            </a:r>
            <a:r>
              <a:rPr lang="en-US" sz="1400" b="0" i="1" kern="1200">
                <a:solidFill>
                  <a:schemeClr val="tx1"/>
                </a:solidFill>
                <a:effectLst/>
                <a:latin typeface="+mn-lt"/>
                <a:ea typeface="+mn-ea"/>
                <a:cs typeface="+mn-cs"/>
              </a:rPr>
              <a:t>want</a:t>
            </a:r>
            <a:r>
              <a:rPr lang="en-US" sz="1400" b="0" i="0" kern="1200">
                <a:solidFill>
                  <a:schemeClr val="tx1"/>
                </a:solidFill>
                <a:effectLst/>
                <a:latin typeface="+mn-lt"/>
                <a:ea typeface="+mn-ea"/>
                <a:cs typeface="+mn-cs"/>
              </a:rPr>
              <a:t> to say no but instead want to find a way to make things work. When we say “capture data every time money is spent,” it’s giving them the power to be that facilitator and NOT just the people that say “no.” Think about what that allows them to do and how it will change how they are perceived within their companies.</a:t>
            </a:r>
            <a:endParaRPr lang="en-US" sz="1400"/>
          </a:p>
          <a:p>
            <a:endParaRPr lang="en-US" sz="1400" kern="1200">
              <a:solidFill>
                <a:schemeClr val="tx1"/>
              </a:solidFill>
              <a:effectLst/>
              <a:latin typeface="+mn-lt"/>
              <a:ea typeface="+mn-ea"/>
              <a:cs typeface="+mn-cs"/>
            </a:endParaRPr>
          </a:p>
          <a:p>
            <a:pPr marL="0" indent="0">
              <a:buFont typeface="Arial" panose="020B0604020202020204" pitchFamily="34" charset="0"/>
              <a:buNone/>
            </a:pPr>
            <a:endParaRPr lang="en-US" sz="1400"/>
          </a:p>
          <a:p>
            <a:endParaRPr lang="en-US"/>
          </a:p>
        </p:txBody>
      </p:sp>
      <p:sp>
        <p:nvSpPr>
          <p:cNvPr id="4" name="Slide Number Placeholder 3"/>
          <p:cNvSpPr>
            <a:spLocks noGrp="1"/>
          </p:cNvSpPr>
          <p:nvPr>
            <p:ph type="sldNum" sz="quarter" idx="5"/>
          </p:nvPr>
        </p:nvSpPr>
        <p:spPr/>
        <p:txBody>
          <a:bodyPr/>
          <a:lstStyle/>
          <a:p>
            <a:fld id="{7D8C2C35-2B8A-446E-BEC0-FD36716C29AC}" type="slidenum">
              <a:rPr lang="de-DE" smtClean="0"/>
              <a:pPr/>
              <a:t>47</a:t>
            </a:fld>
            <a:endParaRPr lang="de-DE"/>
          </a:p>
        </p:txBody>
      </p:sp>
    </p:spTree>
    <p:extLst>
      <p:ext uri="{BB962C8B-B14F-4D97-AF65-F5344CB8AC3E}">
        <p14:creationId xmlns:p14="http://schemas.microsoft.com/office/powerpoint/2010/main" val="91430955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400" kern="1200" dirty="0">
                <a:solidFill>
                  <a:schemeClr val="tx1"/>
                </a:solidFill>
                <a:latin typeface="+mn-lt"/>
                <a:ea typeface="+mn-ea"/>
                <a:cs typeface="+mn-cs"/>
              </a:rPr>
              <a:t>And now we get to the most powerful layer: business intelligence. This is why SAP Concur is designed to capture data: because with the right data—and all the data, down to the last detail, in real time—you gain a clear understanding of employee and expense trends and gain insight, and ultimately make informed decisions on how manage your spend effectively and intelligently.</a:t>
            </a:r>
          </a:p>
          <a:p>
            <a:endParaRPr lang="en-US" sz="1400" kern="1200" dirty="0">
              <a:solidFill>
                <a:schemeClr val="tx1"/>
              </a:solidFill>
              <a:latin typeface="+mn-lt"/>
              <a:ea typeface="+mn-ea"/>
              <a:cs typeface="+mn-cs"/>
            </a:endParaRPr>
          </a:p>
          <a:p>
            <a:r>
              <a:rPr lang="en-US" sz="1400" kern="1200" dirty="0">
                <a:solidFill>
                  <a:schemeClr val="tx1"/>
                </a:solidFill>
                <a:latin typeface="+mn-lt"/>
                <a:ea typeface="+mn-ea"/>
                <a:cs typeface="+mn-cs"/>
              </a:rPr>
              <a:t>With SAP Concur, you:</a:t>
            </a:r>
          </a:p>
          <a:p>
            <a:endParaRPr lang="en-US" sz="1400" b="1" kern="1200" dirty="0">
              <a:solidFill>
                <a:schemeClr val="tx1"/>
              </a:solidFill>
              <a:latin typeface="+mn-lt"/>
              <a:ea typeface="+mn-ea"/>
              <a:cs typeface="+mn-cs"/>
            </a:endParaRPr>
          </a:p>
          <a:p>
            <a:r>
              <a:rPr lang="en-US" sz="1400" b="1" kern="1200" dirty="0">
                <a:solidFill>
                  <a:schemeClr val="tx1"/>
                </a:solidFill>
                <a:latin typeface="+mn-lt"/>
                <a:ea typeface="+mn-ea"/>
                <a:cs typeface="+mn-cs"/>
              </a:rPr>
              <a:t>Get a simple view of the metrics that matter. </a:t>
            </a:r>
            <a:endParaRPr lang="en-US" sz="1400" kern="1200" dirty="0">
              <a:solidFill>
                <a:schemeClr val="tx1"/>
              </a:solidFill>
              <a:latin typeface="+mn-lt"/>
              <a:ea typeface="+mn-ea"/>
              <a:cs typeface="+mn-cs"/>
            </a:endParaRPr>
          </a:p>
          <a:p>
            <a:r>
              <a:rPr lang="en-US" sz="1400" kern="1200" dirty="0">
                <a:solidFill>
                  <a:schemeClr val="tx1"/>
                </a:solidFill>
                <a:latin typeface="+mn-lt"/>
                <a:ea typeface="+mn-ea"/>
                <a:cs typeface="+mn-cs"/>
              </a:rPr>
              <a:t>Our dashboards allow you to quickly see what’s being spent where, so you can easily track the key metrics that matter to managers, executives, and travel administrators, as well as your procurement and finance departments.</a:t>
            </a:r>
          </a:p>
          <a:p>
            <a:endParaRPr lang="en-US" sz="1400" b="1" kern="1200" dirty="0">
              <a:solidFill>
                <a:schemeClr val="tx1"/>
              </a:solidFill>
              <a:latin typeface="+mn-lt"/>
              <a:ea typeface="+mn-ea"/>
              <a:cs typeface="+mn-cs"/>
            </a:endParaRPr>
          </a:p>
          <a:p>
            <a:r>
              <a:rPr lang="en-US" sz="1400" b="1" kern="1200" dirty="0">
                <a:solidFill>
                  <a:schemeClr val="tx1"/>
                </a:solidFill>
                <a:latin typeface="+mn-lt"/>
                <a:ea typeface="+mn-ea"/>
                <a:cs typeface="+mn-cs"/>
              </a:rPr>
              <a:t>Get data and insight delivered right to your inbox. </a:t>
            </a:r>
            <a:endParaRPr lang="en-US" sz="1400" kern="1200" dirty="0">
              <a:solidFill>
                <a:schemeClr val="tx1"/>
              </a:solidFill>
              <a:latin typeface="+mn-lt"/>
              <a:ea typeface="+mn-ea"/>
              <a:cs typeface="+mn-cs"/>
            </a:endParaRPr>
          </a:p>
          <a:p>
            <a:pPr lvl="0">
              <a:buFont typeface="Arial" pitchFamily="34" charset="0"/>
              <a:buChar char="•"/>
            </a:pPr>
            <a:r>
              <a:rPr lang="en-US" sz="1400" kern="1200" dirty="0">
                <a:solidFill>
                  <a:schemeClr val="tx1"/>
                </a:solidFill>
                <a:latin typeface="+mn-lt"/>
                <a:ea typeface="+mn-ea"/>
                <a:cs typeface="+mn-cs"/>
              </a:rPr>
              <a:t>Managers get a weekly summary of all their expenses, travel spending, and budget accruals. </a:t>
            </a:r>
          </a:p>
          <a:p>
            <a:pPr lvl="0">
              <a:buFont typeface="Arial" pitchFamily="34" charset="0"/>
              <a:buChar char="•"/>
            </a:pPr>
            <a:r>
              <a:rPr lang="en-US" sz="1400" kern="1200" dirty="0">
                <a:solidFill>
                  <a:schemeClr val="tx1"/>
                </a:solidFill>
                <a:latin typeface="+mn-lt"/>
                <a:ea typeface="+mn-ea"/>
                <a:cs typeface="+mn-cs"/>
              </a:rPr>
              <a:t>They get budget-based trigger warnings when they reach a certain percentage of their budget. </a:t>
            </a:r>
          </a:p>
          <a:p>
            <a:pPr lvl="0">
              <a:buFont typeface="Arial" pitchFamily="34" charset="0"/>
              <a:buChar char="•"/>
            </a:pPr>
            <a:r>
              <a:rPr lang="en-US" sz="1400" kern="1200" dirty="0">
                <a:solidFill>
                  <a:schemeClr val="tx1"/>
                </a:solidFill>
                <a:latin typeface="+mn-lt"/>
                <a:ea typeface="+mn-ea"/>
                <a:cs typeface="+mn-cs"/>
              </a:rPr>
              <a:t>And they get next-day notification about purchases that may violate corporate policy. </a:t>
            </a:r>
          </a:p>
          <a:p>
            <a:endParaRPr lang="en-US" sz="1400" kern="1200" dirty="0">
              <a:solidFill>
                <a:schemeClr val="tx1"/>
              </a:solidFill>
              <a:latin typeface="+mn-lt"/>
              <a:ea typeface="+mn-ea"/>
              <a:cs typeface="+mn-cs"/>
            </a:endParaRPr>
          </a:p>
          <a:p>
            <a:pPr marL="0" marR="0" indent="0" algn="l" defTabSz="609493" rtl="0" eaLnBrk="1" fontAlgn="auto" latinLnBrk="0" hangingPunct="1">
              <a:lnSpc>
                <a:spcPct val="100000"/>
              </a:lnSpc>
              <a:spcBef>
                <a:spcPts val="0"/>
              </a:spcBef>
              <a:spcAft>
                <a:spcPts val="0"/>
              </a:spcAft>
              <a:buClrTx/>
              <a:buSzTx/>
              <a:buFontTx/>
              <a:buNone/>
              <a:tabLst/>
              <a:defRPr/>
            </a:pPr>
            <a:r>
              <a:rPr lang="en-US" sz="1400" b="1" kern="1200" dirty="0">
                <a:solidFill>
                  <a:schemeClr val="tx1"/>
                </a:solidFill>
                <a:latin typeface="+mn-lt"/>
                <a:ea typeface="+mn-ea"/>
                <a:cs typeface="+mn-cs"/>
              </a:rPr>
              <a:t>Easily compare company-wide spending levels and trends</a:t>
            </a:r>
            <a:r>
              <a:rPr lang="en-US" sz="1400" kern="1200" dirty="0">
                <a:solidFill>
                  <a:schemeClr val="tx1"/>
                </a:solidFill>
                <a:latin typeface="+mn-lt"/>
                <a:ea typeface="+mn-ea"/>
                <a:cs typeface="+mn-cs"/>
              </a:rPr>
              <a:t> so you can see how each line of business stacks up.</a:t>
            </a:r>
          </a:p>
          <a:p>
            <a:endParaRPr lang="en-US" sz="1400" b="1" kern="1200" dirty="0">
              <a:solidFill>
                <a:schemeClr val="tx1"/>
              </a:solidFill>
              <a:latin typeface="+mn-lt"/>
              <a:ea typeface="+mn-ea"/>
              <a:cs typeface="+mn-cs"/>
            </a:endParaRPr>
          </a:p>
          <a:p>
            <a:r>
              <a:rPr lang="en-US" sz="1400" b="1" kern="1200" dirty="0">
                <a:solidFill>
                  <a:schemeClr val="tx1"/>
                </a:solidFill>
                <a:latin typeface="+mn-lt"/>
                <a:ea typeface="+mn-ea"/>
                <a:cs typeface="+mn-cs"/>
              </a:rPr>
              <a:t>Have</a:t>
            </a:r>
            <a:r>
              <a:rPr lang="en-US" sz="1400" kern="1200" dirty="0">
                <a:solidFill>
                  <a:schemeClr val="tx1"/>
                </a:solidFill>
                <a:latin typeface="+mn-lt"/>
                <a:ea typeface="+mn-ea"/>
                <a:cs typeface="+mn-cs"/>
              </a:rPr>
              <a:t> </a:t>
            </a:r>
            <a:r>
              <a:rPr lang="en-US" sz="1400" b="1" kern="1200" dirty="0">
                <a:solidFill>
                  <a:schemeClr val="tx1"/>
                </a:solidFill>
                <a:latin typeface="+mn-lt"/>
                <a:ea typeface="+mn-ea"/>
                <a:cs typeface="+mn-cs"/>
              </a:rPr>
              <a:t>more</a:t>
            </a:r>
            <a:r>
              <a:rPr lang="en-US" sz="1400" kern="1200" dirty="0">
                <a:solidFill>
                  <a:schemeClr val="tx1"/>
                </a:solidFill>
                <a:latin typeface="+mn-lt"/>
                <a:ea typeface="+mn-ea"/>
                <a:cs typeface="+mn-cs"/>
              </a:rPr>
              <a:t> </a:t>
            </a:r>
            <a:r>
              <a:rPr lang="en-US" sz="1400" b="1" kern="1200" dirty="0">
                <a:solidFill>
                  <a:schemeClr val="tx1"/>
                </a:solidFill>
                <a:latin typeface="+mn-lt"/>
                <a:ea typeface="+mn-ea"/>
                <a:cs typeface="+mn-cs"/>
              </a:rPr>
              <a:t>power to negotiate discounts</a:t>
            </a:r>
            <a:r>
              <a:rPr lang="en-US" sz="1400" kern="1200" dirty="0">
                <a:solidFill>
                  <a:schemeClr val="tx1"/>
                </a:solidFill>
                <a:latin typeface="+mn-lt"/>
                <a:ea typeface="+mn-ea"/>
                <a:cs typeface="+mn-cs"/>
              </a:rPr>
              <a:t> because you’ll have the data at your fingertips that shows exactly what you’re spending with each hotel chain, airline, or other providers. Every corporate card data feed represents vendor names differently, but SAP Concur normalizes vendor information using a unique combination of merchant attributes, so that you get the full picture.</a:t>
            </a:r>
          </a:p>
          <a:p>
            <a:endParaRPr lang="en-US" sz="1400" kern="1200" dirty="0">
              <a:solidFill>
                <a:schemeClr val="tx1"/>
              </a:solidFill>
              <a:latin typeface="+mn-lt"/>
              <a:ea typeface="+mn-ea"/>
              <a:cs typeface="+mn-cs"/>
            </a:endParaRPr>
          </a:p>
          <a:p>
            <a:r>
              <a:rPr lang="en-US" sz="1400" kern="1200" dirty="0">
                <a:solidFill>
                  <a:schemeClr val="tx1"/>
                </a:solidFill>
                <a:latin typeface="+mn-lt"/>
                <a:ea typeface="+mn-ea"/>
                <a:cs typeface="+mn-cs"/>
              </a:rPr>
              <a:t>The University of Colorado, for example, has leveraged aggregated airfare data to negotiate new vendor discounts</a:t>
            </a:r>
            <a:r>
              <a:rPr lang="en-US" sz="1400" kern="1200" baseline="0" dirty="0">
                <a:solidFill>
                  <a:schemeClr val="tx1"/>
                </a:solidFill>
                <a:latin typeface="+mn-lt"/>
                <a:ea typeface="+mn-ea"/>
                <a:cs typeface="+mn-cs"/>
              </a:rPr>
              <a:t> amounting to </a:t>
            </a:r>
            <a:r>
              <a:rPr lang="en-US" sz="1400" kern="1200" dirty="0">
                <a:solidFill>
                  <a:schemeClr val="tx1"/>
                </a:solidFill>
                <a:latin typeface="+mn-lt"/>
                <a:ea typeface="+mn-ea"/>
                <a:cs typeface="+mn-cs"/>
              </a:rPr>
              <a:t>$215,000 in savings.</a:t>
            </a:r>
            <a:r>
              <a:rPr lang="en-US" sz="1400" kern="1200" baseline="0" dirty="0">
                <a:solidFill>
                  <a:schemeClr val="tx1"/>
                </a:solidFill>
                <a:latin typeface="+mn-lt"/>
                <a:ea typeface="+mn-ea"/>
                <a:cs typeface="+mn-cs"/>
              </a:rPr>
              <a:t> CareerBuilder saved even more ($500,000) thanks to improved vendor negotiations.</a:t>
            </a:r>
            <a:endParaRPr lang="en-US" sz="1400" b="1"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7D8C2C35-2B8A-446E-BEC0-FD36716C29AC}" type="slidenum">
              <a:rPr lang="de-DE" smtClean="0"/>
              <a:pPr/>
              <a:t>48</a:t>
            </a:fld>
            <a:endParaRPr lang="de-DE"/>
          </a:p>
        </p:txBody>
      </p:sp>
    </p:spTree>
    <p:extLst>
      <p:ext uri="{BB962C8B-B14F-4D97-AF65-F5344CB8AC3E}">
        <p14:creationId xmlns:p14="http://schemas.microsoft.com/office/powerpoint/2010/main" val="7454386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SAP Analytics Cloud provides customers with a comprehensive analytics platform allowing them to pull data across their different SAP applications. This is SAP’s primary analytics offering. A proof-of-concept connector has already been built as a “phase one” to pull SAP Concur spend data into the Digital Boardroom. </a:t>
            </a:r>
          </a:p>
          <a:p>
            <a:endParaRPr lang="en-US" dirty="0"/>
          </a:p>
          <a:p>
            <a:r>
              <a:rPr lang="en-US" dirty="0"/>
              <a:t>NOTE: KNOWN LIMITATIONS EXIST PREVENTING US FROM SCALING THIS ACROSS OUR BUSINESS. NEW CONNECTOR IS ANTICIPATED IN LATE Q2 2019. UNTIL AN OFFICIAL ANNOUNCEMENT OF THE AVAILABILITY PHASE TWO IS MADE, WE SHOULD ONLY POSITION THIS CONNECTOR IF THE DEAL HINGES ON IT.</a:t>
            </a:r>
          </a:p>
        </p:txBody>
      </p:sp>
      <p:sp>
        <p:nvSpPr>
          <p:cNvPr id="4" name="Slide Number Placeholder 3"/>
          <p:cNvSpPr>
            <a:spLocks noGrp="1"/>
          </p:cNvSpPr>
          <p:nvPr>
            <p:ph type="sldNum" sz="quarter" idx="10"/>
          </p:nvPr>
        </p:nvSpPr>
        <p:spPr/>
        <p:txBody>
          <a:bodyPr/>
          <a:lstStyle/>
          <a:p>
            <a:fld id="{7D8C2C35-2B8A-446E-BEC0-FD36716C29AC}" type="slidenum">
              <a:rPr lang="de-DE" smtClean="0"/>
              <a:pPr/>
              <a:t>49</a:t>
            </a:fld>
            <a:endParaRPr lang="de-DE" dirty="0"/>
          </a:p>
        </p:txBody>
      </p:sp>
    </p:spTree>
    <p:extLst>
      <p:ext uri="{BB962C8B-B14F-4D97-AF65-F5344CB8AC3E}">
        <p14:creationId xmlns:p14="http://schemas.microsoft.com/office/powerpoint/2010/main" val="114433963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400" kern="1200">
                <a:solidFill>
                  <a:schemeClr val="tx1"/>
                </a:solidFill>
                <a:effectLst/>
                <a:latin typeface="+mn-lt"/>
                <a:ea typeface="+mn-ea"/>
                <a:cs typeface="+mn-cs"/>
              </a:rPr>
              <a:t>Compatible systems</a:t>
            </a:r>
          </a:p>
        </p:txBody>
      </p:sp>
      <p:sp>
        <p:nvSpPr>
          <p:cNvPr id="4" name="Slide Number Placeholder 3"/>
          <p:cNvSpPr>
            <a:spLocks noGrp="1"/>
          </p:cNvSpPr>
          <p:nvPr>
            <p:ph type="sldNum" sz="quarter" idx="10"/>
          </p:nvPr>
        </p:nvSpPr>
        <p:spPr/>
        <p:txBody>
          <a:bodyPr/>
          <a:lstStyle/>
          <a:p>
            <a:fld id="{7D8C2C35-2B8A-446E-BEC0-FD36716C29AC}" type="slidenum">
              <a:rPr lang="de-DE" smtClean="0"/>
              <a:pPr/>
              <a:t>51</a:t>
            </a:fld>
            <a:endParaRPr lang="de-DE"/>
          </a:p>
        </p:txBody>
      </p:sp>
    </p:spTree>
    <p:extLst>
      <p:ext uri="{BB962C8B-B14F-4D97-AF65-F5344CB8AC3E}">
        <p14:creationId xmlns:p14="http://schemas.microsoft.com/office/powerpoint/2010/main" val="51996895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088776" rtl="0" eaLnBrk="1" fontAlgn="auto" latinLnBrk="0" hangingPunct="1">
              <a:lnSpc>
                <a:spcPct val="100000"/>
              </a:lnSpc>
              <a:spcBef>
                <a:spcPts val="0"/>
              </a:spcBef>
              <a:spcAft>
                <a:spcPts val="0"/>
              </a:spcAft>
              <a:buClrTx/>
              <a:buSzTx/>
              <a:buFontTx/>
              <a:buNone/>
              <a:tabLst/>
              <a:defRPr/>
            </a:pPr>
            <a:r>
              <a:rPr lang="en-US" sz="1400" kern="1200" dirty="0">
                <a:solidFill>
                  <a:schemeClr val="tx1"/>
                </a:solidFill>
                <a:effectLst/>
                <a:latin typeface="+mn-lt"/>
                <a:ea typeface="+mn-ea"/>
                <a:cs typeface="+mn-cs"/>
              </a:rPr>
              <a:t>Control your finances with end-to-end, automated data synchronization between SAP Concur and your SAP business applications on SAP ERP 6.0+ or SAP S/4HANA. Integrating the world’s most powerful spend management tool with your SAP business applications means you can more effortlessly and accurately manage expenses to get a complete view of your finances in one place.</a:t>
            </a:r>
          </a:p>
          <a:p>
            <a:pPr marL="0" marR="0" indent="0" algn="l" defTabSz="1088776" rtl="0" eaLnBrk="1" fontAlgn="auto" latinLnBrk="0" hangingPunct="1">
              <a:lnSpc>
                <a:spcPct val="100000"/>
              </a:lnSpc>
              <a:spcBef>
                <a:spcPts val="0"/>
              </a:spcBef>
              <a:spcAft>
                <a:spcPts val="0"/>
              </a:spcAft>
              <a:buClrTx/>
              <a:buSzTx/>
              <a:buFontTx/>
              <a:buNone/>
              <a:tabLst/>
              <a:defRPr/>
            </a:pPr>
            <a:r>
              <a:rPr lang="en-US" sz="1400" kern="1200" dirty="0">
                <a:solidFill>
                  <a:schemeClr val="tx1"/>
                </a:solidFill>
                <a:effectLst/>
                <a:latin typeface="+mn-lt"/>
                <a:ea typeface="+mn-ea"/>
                <a:cs typeface="+mn-cs"/>
              </a:rPr>
              <a:t/>
            </a:r>
            <a:br>
              <a:rPr lang="en-US" sz="1400" kern="1200" dirty="0">
                <a:solidFill>
                  <a:schemeClr val="tx1"/>
                </a:solidFill>
                <a:effectLst/>
                <a:latin typeface="+mn-lt"/>
                <a:ea typeface="+mn-ea"/>
                <a:cs typeface="+mn-cs"/>
              </a:rPr>
            </a:br>
            <a:r>
              <a:rPr lang="en-US" sz="1400" kern="1200" dirty="0">
                <a:solidFill>
                  <a:schemeClr val="tx1"/>
                </a:solidFill>
                <a:effectLst/>
                <a:latin typeface="+mn-lt"/>
                <a:ea typeface="+mn-ea"/>
                <a:cs typeface="+mn-cs"/>
              </a:rPr>
              <a:t>SAP Concur automates and connects the entire spending process—from pre-spend approval to reconciliation, reporting and analytics—right into your SAP systems. The direct data exchange between these systems enable you to accurately post Concur Expense data in your SAP financial systems, establish continual communication between systems, reimburse your employees faster and free up your employees for more important initiatives.</a:t>
            </a:r>
          </a:p>
        </p:txBody>
      </p:sp>
      <p:sp>
        <p:nvSpPr>
          <p:cNvPr id="4" name="Slide Number Placeholder 3"/>
          <p:cNvSpPr>
            <a:spLocks noGrp="1"/>
          </p:cNvSpPr>
          <p:nvPr>
            <p:ph type="sldNum" sz="quarter" idx="10"/>
          </p:nvPr>
        </p:nvSpPr>
        <p:spPr/>
        <p:txBody>
          <a:bodyPr/>
          <a:lstStyle/>
          <a:p>
            <a:fld id="{7D8C2C35-2B8A-446E-BEC0-FD36716C29AC}" type="slidenum">
              <a:rPr smtClean="0">
                <a:solidFill>
                  <a:srgbClr val="000000"/>
                </a:solidFill>
              </a:rPr>
              <a:pPr/>
              <a:t>52</a:t>
            </a:fld>
            <a:endParaRPr>
              <a:solidFill>
                <a:srgbClr val="000000"/>
              </a:solidFill>
            </a:endParaRPr>
          </a:p>
        </p:txBody>
      </p:sp>
    </p:spTree>
    <p:extLst>
      <p:ext uri="{BB962C8B-B14F-4D97-AF65-F5344CB8AC3E}">
        <p14:creationId xmlns:p14="http://schemas.microsoft.com/office/powerpoint/2010/main" val="41651735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sz="1400" b="1" kern="1200" dirty="0">
                <a:solidFill>
                  <a:schemeClr val="tx1"/>
                </a:solidFill>
                <a:effectLst/>
                <a:latin typeface="+mn-lt"/>
                <a:ea typeface="+mn-ea"/>
                <a:cs typeface="+mn-cs"/>
              </a:rPr>
              <a:t>Take control of T&amp;E spending to keep the process lean, keep costs under control and keep employees focused on customers.</a:t>
            </a:r>
            <a:endParaRPr lang="en-US" sz="1400" kern="1200" dirty="0">
              <a:solidFill>
                <a:schemeClr val="tx1"/>
              </a:solidFill>
              <a:effectLst/>
              <a:latin typeface="+mn-lt"/>
              <a:ea typeface="+mn-ea"/>
              <a:cs typeface="+mn-cs"/>
            </a:endParaRPr>
          </a:p>
          <a:p>
            <a:r>
              <a:rPr lang="en-US" sz="1400" kern="1200" dirty="0">
                <a:solidFill>
                  <a:schemeClr val="tx1"/>
                </a:solidFill>
                <a:effectLst/>
                <a:latin typeface="+mn-lt"/>
                <a:ea typeface="+mn-ea"/>
                <a:cs typeface="+mn-cs"/>
              </a:rPr>
              <a:t>SAP Concur</a:t>
            </a:r>
            <a:r>
              <a:rPr lang="en-US" sz="1400" kern="1200" baseline="0" dirty="0">
                <a:solidFill>
                  <a:schemeClr val="tx1"/>
                </a:solidFill>
                <a:effectLst/>
                <a:latin typeface="+mn-lt"/>
                <a:ea typeface="+mn-ea"/>
                <a:cs typeface="+mn-cs"/>
              </a:rPr>
              <a:t> allows you to take</a:t>
            </a:r>
            <a:r>
              <a:rPr lang="en-US" sz="1400" kern="1200" dirty="0">
                <a:solidFill>
                  <a:schemeClr val="tx1"/>
                </a:solidFill>
                <a:effectLst/>
                <a:latin typeface="+mn-lt"/>
                <a:ea typeface="+mn-ea"/>
                <a:cs typeface="+mn-cs"/>
              </a:rPr>
              <a:t> T&amp;E to the cloud,</a:t>
            </a:r>
            <a:r>
              <a:rPr lang="en-US" sz="1400" kern="1200" baseline="0" dirty="0">
                <a:solidFill>
                  <a:schemeClr val="tx1"/>
                </a:solidFill>
                <a:effectLst/>
                <a:latin typeface="+mn-lt"/>
                <a:ea typeface="+mn-ea"/>
                <a:cs typeface="+mn-cs"/>
              </a:rPr>
              <a:t> delivering a </a:t>
            </a:r>
            <a:r>
              <a:rPr lang="en-US" sz="1400" kern="1200" dirty="0">
                <a:solidFill>
                  <a:schemeClr val="tx1"/>
                </a:solidFill>
                <a:effectLst/>
                <a:latin typeface="+mn-lt"/>
                <a:ea typeface="+mn-ea"/>
                <a:cs typeface="+mn-cs"/>
              </a:rPr>
              <a:t>simple way to improve a core financial function that impacts many parts of the company. SAP Concur puts consumer products companies in control of the process, the policies and the impact T&amp;E has on both employee satisfaction and the bottom line.  </a:t>
            </a:r>
          </a:p>
          <a:p>
            <a:endParaRPr lang="en-US" sz="1400" kern="1200" dirty="0">
              <a:solidFill>
                <a:schemeClr val="tx1"/>
              </a:solidFill>
              <a:latin typeface="+mn-lt"/>
              <a:ea typeface="+mn-ea"/>
              <a:cs typeface="+mn-cs"/>
            </a:endParaRPr>
          </a:p>
          <a:p>
            <a:r>
              <a:rPr lang="en-US" sz="1400" b="1" kern="1200" dirty="0">
                <a:solidFill>
                  <a:schemeClr val="tx1"/>
                </a:solidFill>
                <a:effectLst/>
                <a:latin typeface="+mn-lt"/>
                <a:ea typeface="+mn-ea"/>
                <a:cs typeface="+mn-cs"/>
              </a:rPr>
              <a:t>Digitize Data and Processes to Deliver Efficiency and Transparency</a:t>
            </a:r>
            <a:endParaRPr lang="en-US" sz="1400" kern="1200" dirty="0">
              <a:solidFill>
                <a:schemeClr val="tx1"/>
              </a:solidFill>
              <a:effectLst/>
              <a:latin typeface="+mn-lt"/>
              <a:ea typeface="+mn-ea"/>
              <a:cs typeface="+mn-cs"/>
            </a:endParaRPr>
          </a:p>
          <a:p>
            <a:r>
              <a:rPr lang="en-US" sz="1400" kern="1200" dirty="0">
                <a:solidFill>
                  <a:schemeClr val="tx1"/>
                </a:solidFill>
                <a:effectLst/>
                <a:latin typeface="+mn-lt"/>
                <a:ea typeface="+mn-ea"/>
                <a:cs typeface="+mn-cs"/>
              </a:rPr>
              <a:t>SAP Concur continuously develops new ways to integrate and automate travel and expense processes to bring more efficiency and visibility to your finance team. </a:t>
            </a:r>
          </a:p>
          <a:p>
            <a:endParaRPr lang="en-US" sz="1400" b="1" kern="1200" dirty="0">
              <a:solidFill>
                <a:schemeClr val="tx1"/>
              </a:solidFill>
              <a:effectLst/>
              <a:latin typeface="+mn-lt"/>
              <a:ea typeface="+mn-ea"/>
              <a:cs typeface="+mn-cs"/>
            </a:endParaRPr>
          </a:p>
          <a:p>
            <a:r>
              <a:rPr lang="en-US" sz="1400" b="1" kern="1200" dirty="0">
                <a:solidFill>
                  <a:schemeClr val="tx1"/>
                </a:solidFill>
                <a:effectLst/>
                <a:latin typeface="+mn-lt"/>
                <a:ea typeface="+mn-ea"/>
                <a:cs typeface="+mn-cs"/>
              </a:rPr>
              <a:t>Improve Employee Experience  </a:t>
            </a:r>
            <a:endParaRPr lang="en-US" sz="1400" kern="1200" dirty="0">
              <a:solidFill>
                <a:schemeClr val="tx1"/>
              </a:solidFill>
              <a:effectLst/>
              <a:latin typeface="+mn-lt"/>
              <a:ea typeface="+mn-ea"/>
              <a:cs typeface="+mn-cs"/>
            </a:endParaRPr>
          </a:p>
          <a:p>
            <a:r>
              <a:rPr lang="en-US" sz="1400" kern="1200" dirty="0">
                <a:solidFill>
                  <a:schemeClr val="tx1"/>
                </a:solidFill>
                <a:effectLst/>
                <a:latin typeface="+mn-lt"/>
                <a:ea typeface="+mn-ea"/>
                <a:cs typeface="+mn-cs"/>
              </a:rPr>
              <a:t>SAP Concur reinvents the employee experience, giving your teams consumer-grade tools they’ll be eager to use  and saving them time they can devote to taking care of your customers.  </a:t>
            </a:r>
          </a:p>
          <a:p>
            <a:endParaRPr lang="en-US" sz="1400" b="1" kern="1200" dirty="0">
              <a:solidFill>
                <a:schemeClr val="tx1"/>
              </a:solidFill>
              <a:effectLst/>
              <a:latin typeface="+mn-lt"/>
              <a:ea typeface="+mn-ea"/>
              <a:cs typeface="+mn-cs"/>
            </a:endParaRPr>
          </a:p>
          <a:p>
            <a:r>
              <a:rPr lang="en-US" sz="1400" b="1" kern="1200" dirty="0">
                <a:solidFill>
                  <a:schemeClr val="tx1"/>
                </a:solidFill>
                <a:effectLst/>
                <a:latin typeface="+mn-lt"/>
                <a:ea typeface="+mn-ea"/>
                <a:cs typeface="+mn-cs"/>
              </a:rPr>
              <a:t>Reduce Costs and Increase Savings to Improve Margins</a:t>
            </a:r>
            <a:endParaRPr lang="en-US" sz="1400" kern="1200" dirty="0">
              <a:solidFill>
                <a:schemeClr val="tx1"/>
              </a:solidFill>
              <a:effectLst/>
              <a:latin typeface="+mn-lt"/>
              <a:ea typeface="+mn-ea"/>
              <a:cs typeface="+mn-cs"/>
            </a:endParaRPr>
          </a:p>
          <a:p>
            <a:r>
              <a:rPr lang="en-US" sz="1400" kern="1200" dirty="0">
                <a:solidFill>
                  <a:schemeClr val="tx1"/>
                </a:solidFill>
                <a:effectLst/>
                <a:latin typeface="+mn-lt"/>
                <a:ea typeface="+mn-ea"/>
                <a:cs typeface="+mn-cs"/>
              </a:rPr>
              <a:t>SAP Concur gives you the insight to drive any excess cost out of your travel and expense budgets and identify new sources of savings, so you can more effectively manage net margin and profit targets. </a:t>
            </a:r>
          </a:p>
          <a:p>
            <a:endParaRPr lang="en-US" sz="1400" b="1" kern="1200" dirty="0">
              <a:solidFill>
                <a:schemeClr val="tx1"/>
              </a:solidFill>
              <a:effectLst/>
              <a:latin typeface="+mn-lt"/>
              <a:ea typeface="+mn-ea"/>
              <a:cs typeface="+mn-cs"/>
            </a:endParaRPr>
          </a:p>
          <a:p>
            <a:r>
              <a:rPr lang="en-US" sz="1400" b="1" kern="1200" dirty="0">
                <a:solidFill>
                  <a:schemeClr val="tx1"/>
                </a:solidFill>
                <a:effectLst/>
                <a:latin typeface="+mn-lt"/>
                <a:ea typeface="+mn-ea"/>
                <a:cs typeface="+mn-cs"/>
              </a:rPr>
              <a:t>Manage Risk and Fraud and Improve Compliance</a:t>
            </a:r>
            <a:endParaRPr lang="en-US" sz="1400" kern="1200" dirty="0">
              <a:solidFill>
                <a:schemeClr val="tx1"/>
              </a:solidFill>
              <a:effectLst/>
              <a:latin typeface="+mn-lt"/>
              <a:ea typeface="+mn-ea"/>
              <a:cs typeface="+mn-cs"/>
            </a:endParaRPr>
          </a:p>
          <a:p>
            <a:r>
              <a:rPr lang="en-US" sz="1400" kern="1200" dirty="0">
                <a:solidFill>
                  <a:schemeClr val="tx1"/>
                </a:solidFill>
                <a:effectLst/>
                <a:latin typeface="+mn-lt"/>
                <a:ea typeface="+mn-ea"/>
                <a:cs typeface="+mn-cs"/>
              </a:rPr>
              <a:t>SAP Concur makes policy and regulatory compliance an automatic part of the process, bringing more oversight to your spending without adding overhead. </a:t>
            </a:r>
          </a:p>
          <a:p>
            <a:endParaRPr lang="en-US" sz="14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7D8C2C35-2B8A-446E-BEC0-FD36716C29AC}" type="slidenum">
              <a:rPr lang="de-DE" smtClean="0"/>
              <a:pPr/>
              <a:t>5</a:t>
            </a:fld>
            <a:endParaRPr lang="de-DE"/>
          </a:p>
        </p:txBody>
      </p:sp>
    </p:spTree>
    <p:extLst>
      <p:ext uri="{BB962C8B-B14F-4D97-AF65-F5344CB8AC3E}">
        <p14:creationId xmlns:p14="http://schemas.microsoft.com/office/powerpoint/2010/main" val="47369804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400" kern="1200">
                <a:solidFill>
                  <a:schemeClr val="tx1"/>
                </a:solidFill>
                <a:effectLst/>
                <a:latin typeface="+mn-lt"/>
                <a:ea typeface="+mn-ea"/>
                <a:cs typeface="+mn-cs"/>
              </a:rPr>
              <a:t>SAP Concur consolidates global</a:t>
            </a:r>
            <a:r>
              <a:rPr lang="en-US" sz="1400" kern="1200" baseline="0">
                <a:solidFill>
                  <a:schemeClr val="tx1"/>
                </a:solidFill>
                <a:effectLst/>
                <a:latin typeface="+mn-lt"/>
                <a:ea typeface="+mn-ea"/>
                <a:cs typeface="+mn-cs"/>
              </a:rPr>
              <a:t> </a:t>
            </a:r>
            <a:r>
              <a:rPr lang="en-US" sz="1400" kern="1200">
                <a:solidFill>
                  <a:schemeClr val="tx1"/>
                </a:solidFill>
                <a:effectLst/>
                <a:latin typeface="+mn-lt"/>
                <a:ea typeface="+mn-ea"/>
                <a:cs typeface="+mn-cs"/>
              </a:rPr>
              <a:t>business spend data so you can make smarter financial decisions</a:t>
            </a:r>
            <a:r>
              <a:rPr lang="en-US" sz="1400" kern="1200" baseline="0">
                <a:solidFill>
                  <a:schemeClr val="tx1"/>
                </a:solidFill>
                <a:effectLst/>
                <a:latin typeface="+mn-lt"/>
                <a:ea typeface="+mn-ea"/>
                <a:cs typeface="+mn-cs"/>
              </a:rPr>
              <a:t> </a:t>
            </a:r>
            <a:r>
              <a:rPr lang="en-US" sz="1400" kern="1200">
                <a:solidFill>
                  <a:schemeClr val="tx1"/>
                </a:solidFill>
                <a:effectLst/>
                <a:latin typeface="+mn-lt"/>
                <a:ea typeface="+mn-ea"/>
                <a:cs typeface="+mn-cs"/>
              </a:rPr>
              <a:t>in near</a:t>
            </a:r>
            <a:r>
              <a:rPr lang="en-US" sz="1400" kern="1200" baseline="0">
                <a:solidFill>
                  <a:schemeClr val="tx1"/>
                </a:solidFill>
                <a:effectLst/>
                <a:latin typeface="+mn-lt"/>
                <a:ea typeface="+mn-ea"/>
                <a:cs typeface="+mn-cs"/>
              </a:rPr>
              <a:t> real time</a:t>
            </a:r>
            <a:r>
              <a:rPr lang="en-US" sz="1400" kern="1200">
                <a:solidFill>
                  <a:schemeClr val="tx1"/>
                </a:solidFill>
                <a:effectLst/>
                <a:latin typeface="+mn-lt"/>
                <a:ea typeface="+mn-ea"/>
                <a:cs typeface="+mn-cs"/>
              </a:rPr>
              <a:t>. Our solutions use APIs to allow third party apps—as well as our own extended services—to integrate and enhance spending across a global economy.</a:t>
            </a:r>
            <a:r>
              <a:rPr lang="en-US" sz="1400" kern="1200" baseline="0">
                <a:solidFill>
                  <a:schemeClr val="tx1"/>
                </a:solidFill>
                <a:effectLst/>
                <a:latin typeface="+mn-lt"/>
                <a:ea typeface="+mn-ea"/>
                <a:cs typeface="+mn-cs"/>
              </a:rPr>
              <a:t> Ou</a:t>
            </a:r>
            <a:r>
              <a:rPr lang="en-US" sz="1400" kern="1200">
                <a:solidFill>
                  <a:schemeClr val="tx1"/>
                </a:solidFill>
                <a:effectLst/>
                <a:latin typeface="+mn-lt"/>
                <a:ea typeface="+mn-ea"/>
                <a:cs typeface="+mn-cs"/>
              </a:rPr>
              <a:t>r expense, travel, and invoice management solutions work with ERP, HR, and accounting systems to consolidate data in</a:t>
            </a:r>
            <a:r>
              <a:rPr lang="en-US" sz="1400" kern="1200" baseline="0">
                <a:solidFill>
                  <a:schemeClr val="tx1"/>
                </a:solidFill>
                <a:effectLst/>
                <a:latin typeface="+mn-lt"/>
                <a:ea typeface="+mn-ea"/>
                <a:cs typeface="+mn-cs"/>
              </a:rPr>
              <a:t> a single connected system</a:t>
            </a:r>
            <a:r>
              <a:rPr lang="en-US" sz="1400" kern="1200">
                <a:solidFill>
                  <a:schemeClr val="tx1"/>
                </a:solidFill>
                <a:effectLst/>
                <a:latin typeface="+mn-lt"/>
                <a:ea typeface="+mn-ea"/>
                <a:cs typeface="+mn-cs"/>
              </a:rPr>
              <a:t>.</a:t>
            </a:r>
          </a:p>
          <a:p>
            <a:endParaRPr lang="en-US" sz="1400" kern="1200">
              <a:solidFill>
                <a:schemeClr val="tx1"/>
              </a:solidFill>
              <a:latin typeface="+mn-lt"/>
              <a:ea typeface="+mn-ea"/>
              <a:cs typeface="+mn-cs"/>
            </a:endParaRPr>
          </a:p>
          <a:p>
            <a:pPr marL="0" marR="0" indent="0" algn="l" defTabSz="1088776" rtl="0" eaLnBrk="1" fontAlgn="auto" latinLnBrk="0" hangingPunct="1">
              <a:lnSpc>
                <a:spcPct val="100000"/>
              </a:lnSpc>
              <a:spcBef>
                <a:spcPts val="0"/>
              </a:spcBef>
              <a:spcAft>
                <a:spcPts val="0"/>
              </a:spcAft>
              <a:buClrTx/>
              <a:buSzTx/>
              <a:buFontTx/>
              <a:buNone/>
              <a:tabLst/>
              <a:defRPr/>
            </a:pPr>
            <a:r>
              <a:rPr lang="en-US" sz="1400" kern="1200">
                <a:solidFill>
                  <a:schemeClr val="tx1"/>
                </a:solidFill>
                <a:effectLst/>
                <a:latin typeface="+mn-lt"/>
                <a:ea typeface="+mn-ea"/>
                <a:cs typeface="+mn-cs"/>
              </a:rPr>
              <a:t>Our connected ecosystem of partner applications and services use SAP Concur data to help your business manage compliance, risk, spend management and the traveler experience. </a:t>
            </a:r>
            <a:r>
              <a:rPr lang="en-US" sz="1400" kern="1200">
                <a:solidFill>
                  <a:schemeClr val="tx1"/>
                </a:solidFill>
                <a:latin typeface="+mn-lt"/>
                <a:ea typeface="+mn-ea"/>
                <a:cs typeface="+mn-cs"/>
              </a:rPr>
              <a:t>These apps deliver even greater insights into your total spend, simplify travel and expenses, and bring travelers closer to the perfect</a:t>
            </a:r>
            <a:r>
              <a:rPr lang="en-US" sz="1400" kern="1200" baseline="0">
                <a:solidFill>
                  <a:schemeClr val="tx1"/>
                </a:solidFill>
                <a:latin typeface="+mn-lt"/>
                <a:ea typeface="+mn-ea"/>
                <a:cs typeface="+mn-cs"/>
              </a:rPr>
              <a:t> </a:t>
            </a:r>
            <a:r>
              <a:rPr lang="en-US" sz="1400" kern="1200">
                <a:solidFill>
                  <a:schemeClr val="tx1"/>
                </a:solidFill>
                <a:latin typeface="+mn-lt"/>
                <a:ea typeface="+mn-ea"/>
                <a:cs typeface="+mn-cs"/>
              </a:rPr>
              <a:t>trip. </a:t>
            </a:r>
            <a:r>
              <a:rPr lang="en-US" sz="1400" b="0" i="0" kern="1200">
                <a:solidFill>
                  <a:schemeClr val="tx1"/>
                </a:solidFill>
                <a:effectLst/>
                <a:latin typeface="+mn-lt"/>
                <a:ea typeface="+mn-ea"/>
                <a:cs typeface="+mn-cs"/>
              </a:rPr>
              <a:t>We recognize that groundbreaking solutions can come from anywhere, at anytime, which is why we continually grow our partner ecosystem to help you solve today’s problems and prepare for tomorrow’s challenges.</a:t>
            </a:r>
          </a:p>
          <a:p>
            <a:pPr marL="0" marR="0" indent="0" algn="l" defTabSz="1088776" rtl="0" eaLnBrk="1" fontAlgn="auto" latinLnBrk="0" hangingPunct="1">
              <a:lnSpc>
                <a:spcPct val="100000"/>
              </a:lnSpc>
              <a:spcBef>
                <a:spcPts val="0"/>
              </a:spcBef>
              <a:spcAft>
                <a:spcPts val="0"/>
              </a:spcAft>
              <a:buClrTx/>
              <a:buSzTx/>
              <a:buFontTx/>
              <a:buNone/>
              <a:tabLst/>
              <a:defRPr/>
            </a:pPr>
            <a:endParaRPr lang="en-US" sz="1400" b="0" i="0" kern="1200">
              <a:solidFill>
                <a:schemeClr val="tx1"/>
              </a:solidFill>
              <a:effectLst/>
              <a:latin typeface="+mn-lt"/>
              <a:ea typeface="+mn-ea"/>
              <a:cs typeface="+mn-cs"/>
            </a:endParaRPr>
          </a:p>
          <a:p>
            <a:pPr marL="0" marR="0" indent="0" algn="l" defTabSz="1088776" rtl="0" eaLnBrk="1" fontAlgn="auto" latinLnBrk="0" hangingPunct="1">
              <a:lnSpc>
                <a:spcPct val="100000"/>
              </a:lnSpc>
              <a:spcBef>
                <a:spcPts val="0"/>
              </a:spcBef>
              <a:spcAft>
                <a:spcPts val="0"/>
              </a:spcAft>
              <a:buClrTx/>
              <a:buSzTx/>
              <a:buFontTx/>
              <a:buNone/>
              <a:tabLst/>
              <a:defRPr/>
            </a:pPr>
            <a:r>
              <a:rPr lang="en-US" sz="1400" b="0" i="0" kern="1200">
                <a:solidFill>
                  <a:schemeClr val="tx1"/>
                </a:solidFill>
                <a:effectLst/>
                <a:latin typeface="+mn-lt"/>
                <a:ea typeface="+mn-ea"/>
                <a:cs typeface="+mn-cs"/>
              </a:rPr>
              <a:t>ALT TALK TRACK:</a:t>
            </a:r>
          </a:p>
          <a:p>
            <a:r>
              <a:rPr lang="en-US" sz="1400" kern="1200">
                <a:solidFill>
                  <a:schemeClr val="tx1"/>
                </a:solidFill>
                <a:latin typeface="+mn-lt"/>
                <a:ea typeface="+mn-ea"/>
                <a:cs typeface="+mn-cs"/>
              </a:rPr>
              <a:t>SAP Concur connects to travel suppliers, online travel agencies, credit card companies, vendors… every place and way that employees spend money.</a:t>
            </a:r>
          </a:p>
          <a:p>
            <a:endParaRPr lang="en-US" sz="1400" kern="1200">
              <a:solidFill>
                <a:schemeClr val="tx1"/>
              </a:solidFill>
              <a:latin typeface="+mn-lt"/>
              <a:ea typeface="+mn-ea"/>
              <a:cs typeface="+mn-cs"/>
            </a:endParaRPr>
          </a:p>
          <a:p>
            <a:r>
              <a:rPr lang="en-US" sz="1400" kern="1200">
                <a:solidFill>
                  <a:schemeClr val="tx1"/>
                </a:solidFill>
                <a:latin typeface="+mn-lt"/>
                <a:ea typeface="+mn-ea"/>
                <a:cs typeface="+mn-cs"/>
              </a:rPr>
              <a:t>We capture what is booked within Concur Travel, what is booked offline (through one of many travel agents that work with SAP Concur), as well as what is booked on air, hotel, and car rental websites. </a:t>
            </a:r>
          </a:p>
          <a:p>
            <a:pPr lvl="0"/>
            <a:endParaRPr lang="en-US" sz="1400" kern="1200">
              <a:solidFill>
                <a:schemeClr val="tx1"/>
              </a:solidFill>
              <a:latin typeface="+mn-lt"/>
              <a:ea typeface="+mn-ea"/>
              <a:cs typeface="+mn-cs"/>
            </a:endParaRPr>
          </a:p>
          <a:p>
            <a:pPr lvl="0"/>
            <a:r>
              <a:rPr lang="en-US" sz="1400" kern="1200">
                <a:solidFill>
                  <a:schemeClr val="tx1"/>
                </a:solidFill>
                <a:latin typeface="+mn-lt"/>
                <a:ea typeface="+mn-ea"/>
                <a:cs typeface="+mn-cs"/>
              </a:rPr>
              <a:t>All of this data flows straight into expense reports, so that they practically write themselves before the employee is back in the office. When employees get back, they can get straight to work.</a:t>
            </a:r>
          </a:p>
          <a:p>
            <a:pPr lvl="0"/>
            <a:endParaRPr lang="en-US" sz="1400" kern="1200">
              <a:solidFill>
                <a:schemeClr val="tx1"/>
              </a:solidFill>
              <a:latin typeface="+mn-lt"/>
              <a:ea typeface="+mn-ea"/>
              <a:cs typeface="+mn-cs"/>
            </a:endParaRPr>
          </a:p>
          <a:p>
            <a:pPr lvl="0"/>
            <a:r>
              <a:rPr lang="en-US" sz="1400" kern="1200">
                <a:solidFill>
                  <a:schemeClr val="tx1"/>
                </a:solidFill>
                <a:latin typeface="+mn-lt"/>
                <a:ea typeface="+mn-ea"/>
                <a:cs typeface="+mn-cs"/>
              </a:rPr>
              <a:t>Eventually, the need for expense reports will disappear entirely with automatic capture of employee spending wherever and whenever it happens. </a:t>
            </a:r>
          </a:p>
          <a:p>
            <a:endParaRPr lang="en-US" sz="1400" kern="1200">
              <a:solidFill>
                <a:schemeClr val="tx1"/>
              </a:solidFill>
              <a:latin typeface="+mn-lt"/>
              <a:ea typeface="+mn-ea"/>
              <a:cs typeface="+mn-cs"/>
            </a:endParaRPr>
          </a:p>
          <a:p>
            <a:r>
              <a:rPr lang="en-US" sz="1400" kern="1200">
                <a:solidFill>
                  <a:schemeClr val="tx1"/>
                </a:solidFill>
                <a:latin typeface="+mn-lt"/>
                <a:ea typeface="+mn-ea"/>
                <a:cs typeface="+mn-cs"/>
              </a:rPr>
              <a:t>Most of our customers see at least 10% savings in their travel programs, without making their employees travel any differently.</a:t>
            </a:r>
          </a:p>
        </p:txBody>
      </p:sp>
      <p:sp>
        <p:nvSpPr>
          <p:cNvPr id="4" name="Slide Number Placeholder 3"/>
          <p:cNvSpPr>
            <a:spLocks noGrp="1"/>
          </p:cNvSpPr>
          <p:nvPr>
            <p:ph type="sldNum" sz="quarter" idx="10"/>
          </p:nvPr>
        </p:nvSpPr>
        <p:spPr/>
        <p:txBody>
          <a:bodyPr/>
          <a:lstStyle/>
          <a:p>
            <a:fld id="{7D8C2C35-2B8A-446E-BEC0-FD36716C29AC}" type="slidenum">
              <a:rPr smtClean="0">
                <a:solidFill>
                  <a:srgbClr val="000000"/>
                </a:solidFill>
              </a:rPr>
              <a:pPr/>
              <a:t>53</a:t>
            </a:fld>
            <a:endParaRPr>
              <a:solidFill>
                <a:srgbClr val="000000"/>
              </a:solidFill>
            </a:endParaRPr>
          </a:p>
        </p:txBody>
      </p:sp>
    </p:spTree>
    <p:extLst>
      <p:ext uri="{BB962C8B-B14F-4D97-AF65-F5344CB8AC3E}">
        <p14:creationId xmlns:p14="http://schemas.microsoft.com/office/powerpoint/2010/main" val="190877836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Key customer</a:t>
            </a:r>
            <a:r>
              <a:rPr lang="en-US" b="1" baseline="0"/>
              <a:t> benefits:</a:t>
            </a:r>
          </a:p>
          <a:p>
            <a:pPr marL="228440" indent="-228440">
              <a:buClr>
                <a:srgbClr val="F0AB00"/>
              </a:buClr>
              <a:buFont typeface="Arial" panose="020B0604020202020204" pitchFamily="34" charset="0"/>
              <a:buChar char="•"/>
            </a:pPr>
            <a:r>
              <a:rPr lang="en-US" sz="1399" b="1">
                <a:solidFill>
                  <a:sysClr val="windowText" lastClr="000000"/>
                </a:solidFill>
              </a:rPr>
              <a:t>Faster financial posting, faster payments, </a:t>
            </a:r>
            <a:r>
              <a:rPr lang="en-US" sz="1399">
                <a:solidFill>
                  <a:sysClr val="windowText" lastClr="000000"/>
                </a:solidFill>
              </a:rPr>
              <a:t>and</a:t>
            </a:r>
            <a:r>
              <a:rPr lang="en-US" sz="1399" b="1">
                <a:solidFill>
                  <a:sysClr val="windowText" lastClr="000000"/>
                </a:solidFill>
              </a:rPr>
              <a:t> higher data integrity </a:t>
            </a:r>
            <a:r>
              <a:rPr lang="en-US" sz="1399">
                <a:solidFill>
                  <a:sysClr val="windowText" lastClr="000000"/>
                </a:solidFill>
              </a:rPr>
              <a:t>through</a:t>
            </a:r>
            <a:r>
              <a:rPr lang="en-US" sz="1399" b="1">
                <a:solidFill>
                  <a:sysClr val="windowText" lastClr="000000"/>
                </a:solidFill>
              </a:rPr>
              <a:t> near real time </a:t>
            </a:r>
            <a:r>
              <a:rPr lang="en-US" sz="1399">
                <a:solidFill>
                  <a:sysClr val="windowText" lastClr="000000"/>
                </a:solidFill>
              </a:rPr>
              <a:t>data integration, data consistency across systems. The new integration solution thus avoids most errors and even if an error occur it can quickly and easily be identified, analyzed and fixed.</a:t>
            </a:r>
          </a:p>
          <a:p>
            <a:pPr marL="228440" indent="-228440">
              <a:buClr>
                <a:srgbClr val="F0AB00"/>
              </a:buClr>
              <a:buFont typeface="Arial" panose="020B0604020202020204" pitchFamily="34" charset="0"/>
              <a:buChar char="•"/>
            </a:pPr>
            <a:r>
              <a:rPr lang="en-US" sz="1399" b="1">
                <a:solidFill>
                  <a:sysClr val="windowText" lastClr="000000"/>
                </a:solidFill>
              </a:rPr>
              <a:t>End-to-end, timely visibility into spending </a:t>
            </a:r>
            <a:r>
              <a:rPr lang="en-US" sz="1399">
                <a:solidFill>
                  <a:sysClr val="windowText" lastClr="000000"/>
                </a:solidFill>
              </a:rPr>
              <a:t>through</a:t>
            </a:r>
            <a:r>
              <a:rPr lang="en-US" sz="1399" b="1">
                <a:solidFill>
                  <a:sysClr val="windowText" lastClr="000000"/>
                </a:solidFill>
              </a:rPr>
              <a:t> </a:t>
            </a:r>
            <a:r>
              <a:rPr lang="en-US" sz="1399">
                <a:solidFill>
                  <a:sysClr val="windowText" lastClr="000000"/>
                </a:solidFill>
              </a:rPr>
              <a:t>fully automated, robust data integration</a:t>
            </a:r>
            <a:endParaRPr lang="en-US" sz="1399" b="1">
              <a:solidFill>
                <a:sysClr val="windowText" lastClr="000000"/>
              </a:solidFill>
            </a:endParaRPr>
          </a:p>
          <a:p>
            <a:pPr marL="228440" indent="-228440">
              <a:buClr>
                <a:srgbClr val="F0AB00"/>
              </a:buClr>
              <a:buFont typeface="Arial" panose="020B0604020202020204" pitchFamily="34" charset="0"/>
              <a:buChar char="•"/>
            </a:pPr>
            <a:r>
              <a:rPr lang="en-US" sz="1399" b="1">
                <a:solidFill>
                  <a:sysClr val="windowText" lastClr="000000"/>
                </a:solidFill>
              </a:rPr>
              <a:t>Full process transparency </a:t>
            </a:r>
            <a:r>
              <a:rPr lang="en-US" sz="1399">
                <a:solidFill>
                  <a:sysClr val="windowText" lastClr="000000"/>
                </a:solidFill>
              </a:rPr>
              <a:t>through</a:t>
            </a:r>
            <a:r>
              <a:rPr lang="en-US" sz="1399" b="1">
                <a:solidFill>
                  <a:sysClr val="windowText" lastClr="000000"/>
                </a:solidFill>
              </a:rPr>
              <a:t> </a:t>
            </a:r>
            <a:r>
              <a:rPr lang="en-US" sz="1399">
                <a:solidFill>
                  <a:sysClr val="windowText" lastClr="000000"/>
                </a:solidFill>
              </a:rPr>
              <a:t>new integration monitoring tools in both systems</a:t>
            </a:r>
          </a:p>
          <a:p>
            <a:pPr marL="228440" indent="-228440">
              <a:buClr>
                <a:srgbClr val="F0AB00"/>
              </a:buClr>
              <a:buFont typeface="Arial" panose="020B0604020202020204" pitchFamily="34" charset="0"/>
              <a:buChar char="•"/>
            </a:pPr>
            <a:r>
              <a:rPr lang="en-US" sz="1399" b="1">
                <a:solidFill>
                  <a:sysClr val="windowText" lastClr="000000"/>
                </a:solidFill>
              </a:rPr>
              <a:t>Lower Total Cost of Ownership (time and resources) </a:t>
            </a:r>
            <a:r>
              <a:rPr lang="en-US" sz="1399">
                <a:solidFill>
                  <a:sysClr val="windowText" lastClr="000000"/>
                </a:solidFill>
              </a:rPr>
              <a:t>through easy setup and maintenance and through a simplified system landscape.</a:t>
            </a:r>
          </a:p>
        </p:txBody>
      </p:sp>
      <p:sp>
        <p:nvSpPr>
          <p:cNvPr id="4" name="Slide Number Placeholder 3"/>
          <p:cNvSpPr>
            <a:spLocks noGrp="1"/>
          </p:cNvSpPr>
          <p:nvPr>
            <p:ph type="sldNum" sz="quarter" idx="10"/>
          </p:nvPr>
        </p:nvSpPr>
        <p:spPr/>
        <p:txBody>
          <a:bodyPr/>
          <a:lstStyle/>
          <a:p>
            <a:fld id="{7D8C2C35-2B8A-446E-BEC0-FD36716C29AC}" type="slidenum">
              <a:rPr lang="de-DE" smtClean="0"/>
              <a:pPr/>
              <a:t>54</a:t>
            </a:fld>
            <a:endParaRPr lang="de-DE"/>
          </a:p>
        </p:txBody>
      </p:sp>
    </p:spTree>
    <p:extLst>
      <p:ext uri="{BB962C8B-B14F-4D97-AF65-F5344CB8AC3E}">
        <p14:creationId xmlns:p14="http://schemas.microsoft.com/office/powerpoint/2010/main" val="357139969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400" dirty="0"/>
              <a:t>Your most valuable asset is your people, your second most valuable asset is your data. </a:t>
            </a:r>
          </a:p>
          <a:p>
            <a:endParaRPr lang="en-US" sz="1400" dirty="0"/>
          </a:p>
          <a:p>
            <a:r>
              <a:rPr lang="en-US" sz="1400" dirty="0"/>
              <a:t>Now administrators can truly use their data to benefit their people in more than on way. </a:t>
            </a:r>
          </a:p>
          <a:p>
            <a:endParaRPr lang="en-US" sz="1400" dirty="0"/>
          </a:p>
          <a:p>
            <a:r>
              <a:rPr lang="en-US" sz="1400" dirty="0"/>
              <a:t>SAP ANALYTICS CLOUD - Gain the </a:t>
            </a:r>
            <a:r>
              <a:rPr lang="en-US" sz="1400" b="0" i="0" kern="1200" dirty="0">
                <a:solidFill>
                  <a:schemeClr val="tx1"/>
                </a:solidFill>
                <a:effectLst/>
                <a:latin typeface="+mn-lt"/>
                <a:ea typeface="+mn-ea"/>
                <a:cs typeface="+mn-cs"/>
              </a:rPr>
              <a:t>power of integrated BI, Planning and Predictive capabilities – together on one simple cloud. A solution that provides everyone in your organization, from the boardroom or the front lines, the ability to discovery actionable insights.</a:t>
            </a:r>
          </a:p>
          <a:p>
            <a:endParaRPr lang="en-US" sz="1400" b="0" i="0" kern="1200" dirty="0">
              <a:solidFill>
                <a:schemeClr val="tx1"/>
              </a:solidFill>
              <a:effectLst/>
              <a:latin typeface="+mn-lt"/>
              <a:ea typeface="+mn-ea"/>
              <a:cs typeface="+mn-cs"/>
            </a:endParaRPr>
          </a:p>
          <a:p>
            <a:r>
              <a:rPr lang="en-US" sz="1400" b="0" i="0" kern="1200" dirty="0">
                <a:solidFill>
                  <a:schemeClr val="tx1"/>
                </a:solidFill>
                <a:effectLst/>
                <a:latin typeface="+mn-lt"/>
                <a:ea typeface="+mn-ea"/>
                <a:cs typeface="+mn-cs"/>
              </a:rPr>
              <a:t>SAP S/4HANA and S/4HANA CLOUD acts as a digital core, connecting your enterprise with people, business networks, the Internet of Things, Big Data, and more, with the scalability and security you expect in either on-premise or cloud deployment. With the power of S/4HANA you can manage budgets, verify VAT taxes, update financial statements, and analyze travel and other spend across your organization.</a:t>
            </a:r>
          </a:p>
          <a:p>
            <a:endParaRPr lang="en-US" sz="1400" dirty="0"/>
          </a:p>
        </p:txBody>
      </p:sp>
      <p:sp>
        <p:nvSpPr>
          <p:cNvPr id="4" name="Slide Number Placeholder 3"/>
          <p:cNvSpPr>
            <a:spLocks noGrp="1"/>
          </p:cNvSpPr>
          <p:nvPr>
            <p:ph type="sldNum" sz="quarter" idx="5"/>
          </p:nvPr>
        </p:nvSpPr>
        <p:spPr/>
        <p:txBody>
          <a:bodyPr/>
          <a:lstStyle/>
          <a:p>
            <a:fld id="{7D8C2C35-2B8A-446E-BEC0-FD36716C29AC}" type="slidenum">
              <a:rPr lang="de-DE" smtClean="0"/>
              <a:pPr/>
              <a:t>55</a:t>
            </a:fld>
            <a:endParaRPr lang="de-DE"/>
          </a:p>
        </p:txBody>
      </p:sp>
    </p:spTree>
    <p:extLst>
      <p:ext uri="{BB962C8B-B14F-4D97-AF65-F5344CB8AC3E}">
        <p14:creationId xmlns:p14="http://schemas.microsoft.com/office/powerpoint/2010/main" val="228046309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54" rtl="0" eaLnBrk="1" fontAlgn="auto" latinLnBrk="0" hangingPunct="1">
              <a:lnSpc>
                <a:spcPct val="100000"/>
              </a:lnSpc>
              <a:spcBef>
                <a:spcPts val="0"/>
              </a:spcBef>
              <a:spcAft>
                <a:spcPts val="0"/>
              </a:spcAft>
              <a:buClrTx/>
              <a:buSzTx/>
              <a:buFont typeface="Arial" pitchFamily="34" charset="0"/>
              <a:buNone/>
              <a:tabLst/>
              <a:defRPr/>
            </a:pPr>
            <a:r>
              <a:rPr lang="en-US" sz="1400" b="1" baseline="0">
                <a:solidFill>
                  <a:schemeClr val="tx1"/>
                </a:solidFill>
                <a:effectLst/>
                <a:latin typeface="+mn-lt"/>
                <a:ea typeface="Calibri"/>
              </a:rPr>
              <a:t>THE NEED FOR INTELLIGENT SPEND MANAGEMENT: </a:t>
            </a:r>
            <a:r>
              <a:rPr lang="en-US" sz="1400" b="1" i="1" kern="1200" baseline="0">
                <a:solidFill>
                  <a:schemeClr val="accent1"/>
                </a:solidFill>
                <a:effectLst/>
                <a:latin typeface="+mn-lt"/>
                <a:ea typeface="Calibri"/>
                <a:cs typeface="+mn-cs"/>
              </a:rPr>
              <a:t>The perfect world!</a:t>
            </a:r>
          </a:p>
          <a:p>
            <a:pPr marL="171450" marR="0" lvl="0" indent="-171450" algn="l" defTabSz="914354"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0" baseline="0">
                <a:solidFill>
                  <a:schemeClr val="tx1"/>
                </a:solidFill>
                <a:effectLst/>
                <a:latin typeface="+mn-lt"/>
                <a:ea typeface="Calibri"/>
              </a:rPr>
              <a:t>Meeting these challenges requires managing all sources of spend, with best of breed solutions and networks, so you get one unified view. </a:t>
            </a:r>
            <a:r>
              <a:rPr lang="en-US" sz="1400" b="0" u="sng" baseline="0">
                <a:solidFill>
                  <a:schemeClr val="tx1"/>
                </a:solidFill>
                <a:effectLst/>
                <a:latin typeface="+mn-lt"/>
                <a:ea typeface="Calibri"/>
              </a:rPr>
              <a:t>(Only talking about Concur scenarios, no mention of CBG)</a:t>
            </a:r>
          </a:p>
          <a:p>
            <a:pPr marL="171450" marR="0" lvl="0" indent="-171450" algn="l" defTabSz="914354"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0" baseline="0">
                <a:solidFill>
                  <a:schemeClr val="tx1"/>
                </a:solidFill>
                <a:effectLst/>
                <a:latin typeface="+mn-lt"/>
                <a:ea typeface="Calibri"/>
              </a:rPr>
              <a:t>What this will allow you to do </a:t>
            </a:r>
            <a:r>
              <a:rPr lang="en-US" sz="1400" b="0" baseline="0">
                <a:solidFill>
                  <a:schemeClr val="accent2"/>
                </a:solidFill>
                <a:effectLst/>
                <a:latin typeface="+mn-lt"/>
                <a:ea typeface="Calibri"/>
              </a:rPr>
              <a:t>(with evidence of benefit – “companies that do this get ___  great things”)</a:t>
            </a:r>
            <a:endParaRPr lang="en-US" sz="1400" b="0" baseline="0">
              <a:solidFill>
                <a:schemeClr val="tx1"/>
              </a:solidFill>
              <a:effectLst/>
              <a:latin typeface="+mn-lt"/>
              <a:ea typeface="Calibri"/>
            </a:endParaRPr>
          </a:p>
        </p:txBody>
      </p:sp>
      <p:sp>
        <p:nvSpPr>
          <p:cNvPr id="4" name="Slide Number Placeholder 3"/>
          <p:cNvSpPr>
            <a:spLocks noGrp="1"/>
          </p:cNvSpPr>
          <p:nvPr>
            <p:ph type="sldNum" sz="quarter" idx="10"/>
          </p:nvPr>
        </p:nvSpPr>
        <p:spPr/>
        <p:txBody>
          <a:bodyPr/>
          <a:lstStyle/>
          <a:p>
            <a:fld id="{7D8C2C35-2B8A-446E-BEC0-FD36716C29AC}" type="slidenum">
              <a:rPr lang="de-DE" smtClean="0"/>
              <a:pPr/>
              <a:t>56</a:t>
            </a:fld>
            <a:endParaRPr lang="de-DE"/>
          </a:p>
        </p:txBody>
      </p:sp>
    </p:spTree>
    <p:extLst>
      <p:ext uri="{BB962C8B-B14F-4D97-AF65-F5344CB8AC3E}">
        <p14:creationId xmlns:p14="http://schemas.microsoft.com/office/powerpoint/2010/main" val="206122900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400" kern="1200">
                <a:solidFill>
                  <a:schemeClr val="tx1"/>
                </a:solidFill>
                <a:effectLst/>
                <a:latin typeface="+mn-lt"/>
                <a:ea typeface="+mn-ea"/>
                <a:cs typeface="+mn-cs"/>
              </a:rPr>
              <a:t>And since all of the solutions that make up the intelligent spending management vision are part of SAP’s Intelligent Enterprise framework, your IT department gains software that integrates easily across end-to-end scenarios within your business.</a:t>
            </a:r>
          </a:p>
          <a:p>
            <a:r>
              <a:rPr lang="en-US" sz="1400" kern="1200">
                <a:solidFill>
                  <a:schemeClr val="tx1"/>
                </a:solidFill>
                <a:effectLst/>
                <a:latin typeface="+mn-lt"/>
                <a:ea typeface="+mn-ea"/>
                <a:cs typeface="+mn-cs"/>
              </a:rPr>
              <a:t> </a:t>
            </a:r>
          </a:p>
          <a:p>
            <a:r>
              <a:rPr lang="en-US" sz="1400" kern="1200">
                <a:solidFill>
                  <a:schemeClr val="tx1"/>
                </a:solidFill>
                <a:effectLst/>
                <a:latin typeface="+mn-lt"/>
                <a:ea typeface="+mn-ea"/>
                <a:cs typeface="+mn-cs"/>
              </a:rPr>
              <a:t>These solutions integrate with your core SAP systems so everything is always seamlessly in sync.</a:t>
            </a:r>
          </a:p>
          <a:p>
            <a:r>
              <a:rPr lang="en-US" sz="1400" kern="1200">
                <a:solidFill>
                  <a:schemeClr val="tx1"/>
                </a:solidFill>
                <a:effectLst/>
                <a:latin typeface="+mn-lt"/>
                <a:ea typeface="+mn-ea"/>
                <a:cs typeface="+mn-cs"/>
              </a:rPr>
              <a:t> </a:t>
            </a:r>
          </a:p>
          <a:p>
            <a:r>
              <a:rPr lang="en-US" sz="1400" kern="1200">
                <a:solidFill>
                  <a:schemeClr val="tx1"/>
                </a:solidFill>
                <a:effectLst/>
                <a:latin typeface="+mn-lt"/>
                <a:ea typeface="+mn-ea"/>
                <a:cs typeface="+mn-cs"/>
              </a:rPr>
              <a:t>They are also all tapping into the same core Digital Platform, and Intelligent Technologies, providing your with a powerful platform for custom development to meet the unique needs of your business.</a:t>
            </a:r>
          </a:p>
          <a:p>
            <a:pPr marL="0" marR="0" lvl="0" indent="0" algn="l" defTabSz="914354"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400" b="0" baseline="0">
              <a:solidFill>
                <a:schemeClr val="tx1"/>
              </a:solidFill>
              <a:effectLst/>
              <a:latin typeface="+mn-lt"/>
              <a:ea typeface="Calibri"/>
            </a:endParaRPr>
          </a:p>
        </p:txBody>
      </p:sp>
      <p:sp>
        <p:nvSpPr>
          <p:cNvPr id="4" name="Slide Number Placeholder 3"/>
          <p:cNvSpPr>
            <a:spLocks noGrp="1"/>
          </p:cNvSpPr>
          <p:nvPr>
            <p:ph type="sldNum" sz="quarter" idx="10"/>
          </p:nvPr>
        </p:nvSpPr>
        <p:spPr/>
        <p:txBody>
          <a:bodyPr/>
          <a:lstStyle/>
          <a:p>
            <a:fld id="{7D8C2C35-2B8A-446E-BEC0-FD36716C29AC}" type="slidenum">
              <a:rPr lang="de-DE" smtClean="0"/>
              <a:pPr/>
              <a:t>57</a:t>
            </a:fld>
            <a:endParaRPr lang="de-DE"/>
          </a:p>
        </p:txBody>
      </p:sp>
    </p:spTree>
    <p:extLst>
      <p:ext uri="{BB962C8B-B14F-4D97-AF65-F5344CB8AC3E}">
        <p14:creationId xmlns:p14="http://schemas.microsoft.com/office/powerpoint/2010/main" val="50230314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de-DE" smtClean="0"/>
              <a:pPr/>
              <a:t>60</a:t>
            </a:fld>
            <a:endParaRPr lang="de-DE"/>
          </a:p>
        </p:txBody>
      </p:sp>
      <p:sp>
        <p:nvSpPr>
          <p:cNvPr id="6" name="Slide Image Placeholder 5"/>
          <p:cNvSpPr>
            <a:spLocks noGrp="1" noRot="1" noChangeAspect="1"/>
          </p:cNvSpPr>
          <p:nvPr>
            <p:ph type="sldImg"/>
          </p:nvPr>
        </p:nvSpPr>
        <p:spPr>
          <a:xfrm>
            <a:off x="547688" y="612775"/>
            <a:ext cx="5762625" cy="3241675"/>
          </a:xfrm>
        </p:spPr>
      </p:sp>
      <p:sp>
        <p:nvSpPr>
          <p:cNvPr id="7" name="Notes Placeholder 6"/>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254426430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de-DE" smtClean="0"/>
              <a:pPr/>
              <a:t>61</a:t>
            </a:fld>
            <a:endParaRPr lang="de-DE"/>
          </a:p>
        </p:txBody>
      </p:sp>
      <p:sp>
        <p:nvSpPr>
          <p:cNvPr id="6" name="Slide Image Placeholder 5"/>
          <p:cNvSpPr>
            <a:spLocks noGrp="1" noRot="1" noChangeAspect="1"/>
          </p:cNvSpPr>
          <p:nvPr>
            <p:ph type="sldImg"/>
          </p:nvPr>
        </p:nvSpPr>
        <p:spPr>
          <a:xfrm>
            <a:off x="547688" y="612775"/>
            <a:ext cx="5762625" cy="3241675"/>
          </a:xfrm>
        </p:spPr>
      </p:sp>
      <p:sp>
        <p:nvSpPr>
          <p:cNvPr id="7" name="Notes Placeholder 6"/>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243862259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D8C2C35-2B8A-446E-BEC0-FD36716C29AC}" type="slidenum">
              <a:rPr lang="de-DE" smtClean="0"/>
              <a:pPr/>
              <a:t>64</a:t>
            </a:fld>
            <a:endParaRPr lang="de-DE"/>
          </a:p>
        </p:txBody>
      </p:sp>
    </p:spTree>
    <p:extLst>
      <p:ext uri="{BB962C8B-B14F-4D97-AF65-F5344CB8AC3E}">
        <p14:creationId xmlns:p14="http://schemas.microsoft.com/office/powerpoint/2010/main" val="186721253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7D8C2C35-2B8A-446E-BEC0-FD36716C29AC}" type="slidenum">
              <a:rPr kumimoji="0" lang="de-DE"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65</a:t>
            </a:fld>
            <a:endParaRPr kumimoji="0" lang="de-DE" sz="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24351110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D8C2C35-2B8A-446E-BEC0-FD36716C29AC}" type="slidenum">
              <a:rPr lang="de-DE" smtClean="0"/>
              <a:pPr/>
              <a:t>66</a:t>
            </a:fld>
            <a:endParaRPr lang="de-DE"/>
          </a:p>
        </p:txBody>
      </p:sp>
    </p:spTree>
    <p:extLst>
      <p:ext uri="{BB962C8B-B14F-4D97-AF65-F5344CB8AC3E}">
        <p14:creationId xmlns:p14="http://schemas.microsoft.com/office/powerpoint/2010/main" val="22493829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marL="0" marR="0">
              <a:lnSpc>
                <a:spcPct val="115000"/>
              </a:lnSpc>
              <a:spcBef>
                <a:spcPts val="0"/>
              </a:spcBef>
              <a:spcAft>
                <a:spcPts val="0"/>
              </a:spcAft>
            </a:pPr>
            <a:r>
              <a:rPr lang="en-US" sz="1800" b="1" dirty="0">
                <a:solidFill>
                  <a:srgbClr val="000000"/>
                </a:solidFill>
                <a:effectLst/>
                <a:latin typeface="Calibri" charset="0"/>
                <a:ea typeface="HGｺﾞｼｯｸM" charset="0"/>
                <a:cs typeface="Tahoma" charset="0"/>
              </a:rPr>
              <a:t>Digitize Data and Processes to Deliver Efficiency and Transparency</a:t>
            </a:r>
            <a:endParaRPr lang="en-US" sz="1800" dirty="0">
              <a:effectLst/>
              <a:latin typeface="Corbel" charset="0"/>
              <a:ea typeface="HGｺﾞｼｯｸM" charset="0"/>
              <a:cs typeface="Tahoma" charset="0"/>
            </a:endParaRPr>
          </a:p>
          <a:p>
            <a:pPr marL="342900" marR="0" lvl="0" indent="-342900">
              <a:lnSpc>
                <a:spcPct val="115000"/>
              </a:lnSpc>
              <a:spcBef>
                <a:spcPts val="600"/>
              </a:spcBef>
              <a:spcAft>
                <a:spcPts val="1000"/>
              </a:spcAft>
              <a:buFont typeface="Wingdings" charset="2"/>
              <a:buChar char=""/>
            </a:pPr>
            <a:r>
              <a:rPr lang="en-US" sz="1400" dirty="0">
                <a:solidFill>
                  <a:srgbClr val="000000"/>
                </a:solidFill>
                <a:effectLst/>
                <a:latin typeface="Calibri" charset="0"/>
                <a:ea typeface="HGｺﾞｼｯｸM" charset="0"/>
                <a:cs typeface="Tahoma" charset="0"/>
              </a:rPr>
              <a:t>Automate every part of the travel and expense process—from request to booking to reimbursement—eliminating clunky manual steps that bog down your team and limit your </a:t>
            </a:r>
            <a:r>
              <a:rPr lang="en-US" sz="1400" dirty="0" err="1">
                <a:solidFill>
                  <a:srgbClr val="000000"/>
                </a:solidFill>
                <a:effectLst/>
                <a:latin typeface="Calibri" charset="0"/>
                <a:ea typeface="HGｺﾞｼｯｸM" charset="0"/>
                <a:cs typeface="Tahoma" charset="0"/>
              </a:rPr>
              <a:t>visbility</a:t>
            </a:r>
            <a:r>
              <a:rPr lang="en-US" sz="1400" dirty="0">
                <a:solidFill>
                  <a:srgbClr val="000000"/>
                </a:solidFill>
                <a:effectLst/>
                <a:latin typeface="Calibri" charset="0"/>
                <a:ea typeface="HGｺﾞｼｯｸM" charset="0"/>
                <a:cs typeface="Tahoma" charset="0"/>
              </a:rPr>
              <a:t>. </a:t>
            </a:r>
            <a:endParaRPr lang="en-US" sz="1400" dirty="0">
              <a:effectLst/>
              <a:latin typeface="Corbel" charset="0"/>
              <a:ea typeface="HGｺﾞｼｯｸM" charset="0"/>
              <a:cs typeface="Tahoma" charset="0"/>
            </a:endParaRPr>
          </a:p>
          <a:p>
            <a:pPr marL="342900" marR="0" lvl="0" indent="-342900">
              <a:lnSpc>
                <a:spcPct val="115000"/>
              </a:lnSpc>
              <a:spcBef>
                <a:spcPts val="600"/>
              </a:spcBef>
              <a:spcAft>
                <a:spcPts val="1000"/>
              </a:spcAft>
              <a:buFont typeface="Wingdings" charset="2"/>
              <a:buChar char=""/>
            </a:pPr>
            <a:r>
              <a:rPr lang="en-US" sz="1400" dirty="0">
                <a:effectLst/>
                <a:latin typeface="Corbel" charset="0"/>
                <a:ea typeface="HGｺﾞｼｯｸM" charset="0"/>
                <a:cs typeface="Tahoma" charset="0"/>
              </a:rPr>
              <a:t>Automatically capture spending data no matter where, when or how transactions happen and integrate it all directly with your SAP finance systems. </a:t>
            </a:r>
          </a:p>
          <a:p>
            <a:pPr marL="342900" marR="0" lvl="0" indent="-342900">
              <a:lnSpc>
                <a:spcPct val="115000"/>
              </a:lnSpc>
              <a:spcBef>
                <a:spcPts val="600"/>
              </a:spcBef>
              <a:spcAft>
                <a:spcPts val="0"/>
              </a:spcAft>
              <a:buFont typeface="Wingdings" charset="2"/>
              <a:buChar char=""/>
            </a:pPr>
            <a:r>
              <a:rPr lang="en-US" sz="1400" dirty="0">
                <a:solidFill>
                  <a:srgbClr val="000000"/>
                </a:solidFill>
                <a:effectLst/>
                <a:latin typeface="Calibri" charset="0"/>
                <a:ea typeface="HGｺﾞｼｯｸM" charset="0"/>
                <a:cs typeface="Tahoma" charset="0"/>
              </a:rPr>
              <a:t>Use AI, Machine Learning and Natural Language Processing to automatically interpret and categorize expense charges from electronic or paper invoices and receipts, reducing errors and increasing efficiency.  </a:t>
            </a:r>
            <a:endParaRPr lang="en-US" sz="1400" dirty="0">
              <a:effectLst/>
              <a:latin typeface="Corbel" charset="0"/>
              <a:ea typeface="HGｺﾞｼｯｸM" charset="0"/>
              <a:cs typeface="Tahoma" charset="0"/>
            </a:endParaRPr>
          </a:p>
          <a:p>
            <a:pPr marL="342900" marR="0" lvl="0" indent="-342900">
              <a:lnSpc>
                <a:spcPct val="115000"/>
              </a:lnSpc>
              <a:spcBef>
                <a:spcPts val="600"/>
              </a:spcBef>
              <a:spcAft>
                <a:spcPts val="1000"/>
              </a:spcAft>
              <a:buFont typeface="Wingdings" charset="2"/>
              <a:buChar char=""/>
            </a:pPr>
            <a:r>
              <a:rPr lang="en-US" sz="1400" dirty="0">
                <a:effectLst/>
                <a:latin typeface="Corbel" charset="0"/>
                <a:ea typeface="HGｺﾞｼｯｸM" charset="0"/>
                <a:cs typeface="Tahoma" charset="0"/>
              </a:rPr>
              <a:t>Ensure spending information is always up to date in your financial system and deliver real-time budget visibility and drill-down analytics, so you can see your spending down </a:t>
            </a:r>
            <a:r>
              <a:rPr lang="en-US" sz="1400" dirty="0">
                <a:solidFill>
                  <a:srgbClr val="000000"/>
                </a:solidFill>
                <a:effectLst/>
                <a:latin typeface="Corbel" charset="0"/>
                <a:ea typeface="HGｺﾞｼｯｸM" charset="0"/>
                <a:cs typeface="Tahoma" charset="0"/>
              </a:rPr>
              <a:t>to the </a:t>
            </a:r>
            <a:r>
              <a:rPr lang="en-US" sz="1400" dirty="0">
                <a:effectLst/>
                <a:latin typeface="Corbel" charset="0"/>
                <a:ea typeface="HGｺﾞｼｯｸM" charset="0"/>
                <a:cs typeface="Tahoma" charset="0"/>
              </a:rPr>
              <a:t>last detail. </a:t>
            </a:r>
          </a:p>
          <a:p>
            <a:pPr marL="342900" marR="0" lvl="0" indent="-342900">
              <a:lnSpc>
                <a:spcPct val="115000"/>
              </a:lnSpc>
              <a:spcBef>
                <a:spcPts val="600"/>
              </a:spcBef>
              <a:spcAft>
                <a:spcPts val="1000"/>
              </a:spcAft>
              <a:buFont typeface="Wingdings" charset="2"/>
              <a:buChar char=""/>
            </a:pPr>
            <a:r>
              <a:rPr lang="en-US" sz="1400" dirty="0">
                <a:effectLst/>
                <a:latin typeface="Corbel" charset="0"/>
                <a:ea typeface="HGｺﾞｼｯｸM" charset="0"/>
                <a:cs typeface="Tahoma" charset="0"/>
              </a:rPr>
              <a:t>Combine SAP Concur with SAP </a:t>
            </a:r>
            <a:r>
              <a:rPr lang="en-US" sz="1400" dirty="0" err="1">
                <a:effectLst/>
                <a:latin typeface="Corbel" charset="0"/>
                <a:ea typeface="HGｺﾞｼｯｸM" charset="0"/>
                <a:cs typeface="Tahoma" charset="0"/>
              </a:rPr>
              <a:t>Ariba</a:t>
            </a:r>
            <a:r>
              <a:rPr lang="en-US" sz="1400" dirty="0">
                <a:effectLst/>
                <a:latin typeface="Corbel" charset="0"/>
                <a:ea typeface="HGｺﾞｼｯｸM" charset="0"/>
                <a:cs typeface="Tahoma" charset="0"/>
              </a:rPr>
              <a:t> and SAP </a:t>
            </a:r>
            <a:r>
              <a:rPr lang="en-US" sz="1400" dirty="0" err="1">
                <a:effectLst/>
                <a:latin typeface="Corbel" charset="0"/>
                <a:ea typeface="HGｺﾞｼｯｸM" charset="0"/>
                <a:cs typeface="Tahoma" charset="0"/>
              </a:rPr>
              <a:t>Fieldglass</a:t>
            </a:r>
            <a:r>
              <a:rPr lang="en-US" sz="1400" dirty="0">
                <a:effectLst/>
                <a:latin typeface="Corbel" charset="0"/>
                <a:ea typeface="HGｺﾞｼｯｸM" charset="0"/>
                <a:cs typeface="Tahoma" charset="0"/>
              </a:rPr>
              <a:t> to bring new levels of efficiency across all your top spend categories—automating and integrating processes for T&amp;E, direct/indirect and contingent and services spending. </a:t>
            </a:r>
          </a:p>
          <a:p>
            <a:endParaRPr lang="en-US" sz="14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D8C2C35-2B8A-446E-BEC0-FD36716C29AC}" type="slidenum">
              <a:rPr lang="de-DE" smtClean="0"/>
              <a:pPr/>
              <a:t>6</a:t>
            </a:fld>
            <a:endParaRPr lang="de-DE"/>
          </a:p>
        </p:txBody>
      </p:sp>
    </p:spTree>
    <p:extLst>
      <p:ext uri="{BB962C8B-B14F-4D97-AF65-F5344CB8AC3E}">
        <p14:creationId xmlns:p14="http://schemas.microsoft.com/office/powerpoint/2010/main" val="178338295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D8C2C35-2B8A-446E-BEC0-FD36716C29AC}" type="slidenum">
              <a:rPr lang="de-DE" smtClean="0"/>
              <a:pPr/>
              <a:t>67</a:t>
            </a:fld>
            <a:endParaRPr lang="de-DE"/>
          </a:p>
        </p:txBody>
      </p:sp>
    </p:spTree>
    <p:extLst>
      <p:ext uri="{BB962C8B-B14F-4D97-AF65-F5344CB8AC3E}">
        <p14:creationId xmlns:p14="http://schemas.microsoft.com/office/powerpoint/2010/main" val="358057543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D8C2C35-2B8A-446E-BEC0-FD36716C29AC}" type="slidenum">
              <a:rPr lang="de-DE" smtClean="0"/>
              <a:pPr/>
              <a:t>68</a:t>
            </a:fld>
            <a:endParaRPr lang="de-DE"/>
          </a:p>
        </p:txBody>
      </p:sp>
    </p:spTree>
    <p:extLst>
      <p:ext uri="{BB962C8B-B14F-4D97-AF65-F5344CB8AC3E}">
        <p14:creationId xmlns:p14="http://schemas.microsoft.com/office/powerpoint/2010/main" val="4190590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marL="0" marR="0">
              <a:lnSpc>
                <a:spcPct val="115000"/>
              </a:lnSpc>
              <a:spcBef>
                <a:spcPts val="0"/>
              </a:spcBef>
              <a:spcAft>
                <a:spcPts val="0"/>
              </a:spcAft>
            </a:pPr>
            <a:r>
              <a:rPr lang="en-US" sz="2400" b="1" dirty="0">
                <a:solidFill>
                  <a:srgbClr val="000000"/>
                </a:solidFill>
                <a:effectLst/>
                <a:latin typeface="Calibri" charset="0"/>
                <a:ea typeface="HGｺﾞｼｯｸM" charset="0"/>
                <a:cs typeface="Tahoma" charset="0"/>
              </a:rPr>
              <a:t>Improve Employee Experience  </a:t>
            </a:r>
            <a:endParaRPr lang="en-US" sz="2400" dirty="0">
              <a:effectLst/>
              <a:latin typeface="Corbel" charset="0"/>
              <a:ea typeface="HGｺﾞｼｯｸM" charset="0"/>
              <a:cs typeface="Tahoma" charset="0"/>
            </a:endParaRPr>
          </a:p>
          <a:p>
            <a:pPr marL="342900" marR="0" lvl="0" indent="-342900">
              <a:lnSpc>
                <a:spcPct val="115000"/>
              </a:lnSpc>
              <a:spcBef>
                <a:spcPts val="600"/>
              </a:spcBef>
              <a:spcAft>
                <a:spcPts val="1000"/>
              </a:spcAft>
              <a:buFont typeface="Wingdings" charset="2"/>
              <a:buChar char=""/>
            </a:pPr>
            <a:r>
              <a:rPr lang="en-US" sz="1800" dirty="0">
                <a:solidFill>
                  <a:srgbClr val="000000"/>
                </a:solidFill>
                <a:effectLst/>
                <a:latin typeface="Calibri" charset="0"/>
                <a:ea typeface="HGｺﾞｼｯｸM" charset="0"/>
                <a:cs typeface="Tahoma" charset="0"/>
              </a:rPr>
              <a:t>Give employees the top-rated corporate travel app that 7.1 million users rely on to book travel, manage itineraries, and submit and approve expenses/invoices, making expense filing a simple, guided experience with prepopulated forms and AI-based bots that automate repetitive tasks.</a:t>
            </a:r>
            <a:endParaRPr lang="en-US" sz="1800" dirty="0">
              <a:effectLst/>
              <a:latin typeface="Corbel" charset="0"/>
              <a:ea typeface="HGｺﾞｼｯｸM" charset="0"/>
              <a:cs typeface="Tahoma" charset="0"/>
            </a:endParaRPr>
          </a:p>
          <a:p>
            <a:pPr marL="342900" marR="0" lvl="0" indent="-342900">
              <a:lnSpc>
                <a:spcPct val="115000"/>
              </a:lnSpc>
              <a:spcBef>
                <a:spcPts val="600"/>
              </a:spcBef>
              <a:spcAft>
                <a:spcPts val="0"/>
              </a:spcAft>
              <a:buFont typeface="Wingdings" charset="2"/>
              <a:buChar char=""/>
            </a:pPr>
            <a:r>
              <a:rPr lang="en-US" sz="1800" dirty="0">
                <a:solidFill>
                  <a:srgbClr val="000000"/>
                </a:solidFill>
                <a:effectLst/>
                <a:latin typeface="Calibri" charset="0"/>
                <a:ea typeface="HGｺﾞｼｯｸM" charset="0"/>
                <a:cs typeface="Tahoma" charset="0"/>
              </a:rPr>
              <a:t>Eliminate every possible piece of paper from travel and expense processes – integrating electronic receipts from airlines, hotels and car rental companies and allowing users to snap photos of other receipts, then automatically creating, itemizing and categorizing charges in expense reports.</a:t>
            </a:r>
            <a:endParaRPr lang="en-US" sz="1800" dirty="0">
              <a:effectLst/>
              <a:latin typeface="Corbel" charset="0"/>
              <a:ea typeface="HGｺﾞｼｯｸM" charset="0"/>
              <a:cs typeface="Tahoma" charset="0"/>
            </a:endParaRPr>
          </a:p>
          <a:p>
            <a:pPr marL="342900" marR="0" lvl="0" indent="-342900">
              <a:lnSpc>
                <a:spcPct val="115000"/>
              </a:lnSpc>
              <a:spcBef>
                <a:spcPts val="600"/>
              </a:spcBef>
              <a:spcAft>
                <a:spcPts val="0"/>
              </a:spcAft>
              <a:buFont typeface="Wingdings" charset="2"/>
              <a:buChar char=""/>
            </a:pPr>
            <a:r>
              <a:rPr lang="en-US" sz="1800" dirty="0">
                <a:solidFill>
                  <a:srgbClr val="000000"/>
                </a:solidFill>
                <a:effectLst/>
                <a:latin typeface="Calibri" charset="0"/>
                <a:ea typeface="HGｺﾞｼｯｸM" charset="0"/>
                <a:cs typeface="Tahoma" charset="0"/>
              </a:rPr>
              <a:t>Connect employees to their favorite brands and Concur App Center Partners like Uber and Airbnb, so they can use apps they love and receipts flow automatically into their expense reports. </a:t>
            </a:r>
            <a:endParaRPr lang="en-US" sz="1800" dirty="0">
              <a:effectLst/>
              <a:latin typeface="Corbel" charset="0"/>
              <a:ea typeface="HGｺﾞｼｯｸM" charset="0"/>
              <a:cs typeface="Tahoma" charset="0"/>
            </a:endParaRPr>
          </a:p>
          <a:p>
            <a:pPr marL="342900" marR="0" lvl="0" indent="-342900">
              <a:lnSpc>
                <a:spcPct val="115000"/>
              </a:lnSpc>
              <a:spcBef>
                <a:spcPts val="600"/>
              </a:spcBef>
              <a:spcAft>
                <a:spcPts val="0"/>
              </a:spcAft>
              <a:buFont typeface="Wingdings" charset="2"/>
              <a:buChar char=""/>
            </a:pPr>
            <a:r>
              <a:rPr lang="en-US" sz="1800" dirty="0">
                <a:solidFill>
                  <a:srgbClr val="000000"/>
                </a:solidFill>
                <a:effectLst/>
                <a:latin typeface="Calibri" charset="0"/>
                <a:ea typeface="HGｺﾞｼｯｸM" charset="0"/>
                <a:cs typeface="Tahoma" charset="0"/>
              </a:rPr>
              <a:t>Automatically combine expense and travel data from different sources, using AI and Machine Learning technology, to precisely locate travelers when they’re on the road and need assistance.</a:t>
            </a:r>
            <a:endParaRPr lang="en-US" sz="1800" dirty="0">
              <a:effectLst/>
              <a:latin typeface="Corbel" charset="0"/>
              <a:ea typeface="HGｺﾞｼｯｸM" charset="0"/>
              <a:cs typeface="Tahoma" charset="0"/>
            </a:endParaRPr>
          </a:p>
          <a:p>
            <a:endParaRPr lang="en-US" sz="14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D8C2C35-2B8A-446E-BEC0-FD36716C29AC}" type="slidenum">
              <a:rPr lang="de-DE" smtClean="0"/>
              <a:pPr/>
              <a:t>7</a:t>
            </a:fld>
            <a:endParaRPr lang="de-DE"/>
          </a:p>
        </p:txBody>
      </p:sp>
    </p:spTree>
    <p:extLst>
      <p:ext uri="{BB962C8B-B14F-4D97-AF65-F5344CB8AC3E}">
        <p14:creationId xmlns:p14="http://schemas.microsoft.com/office/powerpoint/2010/main" val="2598130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marL="0" marR="0">
              <a:lnSpc>
                <a:spcPct val="115000"/>
              </a:lnSpc>
              <a:spcBef>
                <a:spcPts val="0"/>
              </a:spcBef>
              <a:spcAft>
                <a:spcPts val="0"/>
              </a:spcAft>
            </a:pPr>
            <a:r>
              <a:rPr lang="en-US" sz="3200" b="1" dirty="0">
                <a:solidFill>
                  <a:srgbClr val="000000"/>
                </a:solidFill>
                <a:effectLst/>
                <a:latin typeface="Calibri" charset="0"/>
                <a:ea typeface="HGｺﾞｼｯｸM" charset="0"/>
                <a:cs typeface="Tahoma" charset="0"/>
              </a:rPr>
              <a:t>Reduce Costs and Increase Savings to Improve Margins</a:t>
            </a:r>
            <a:endParaRPr lang="en-US" sz="3200" dirty="0">
              <a:effectLst/>
              <a:latin typeface="Corbel" charset="0"/>
              <a:ea typeface="HGｺﾞｼｯｸM" charset="0"/>
              <a:cs typeface="Tahoma" charset="0"/>
            </a:endParaRPr>
          </a:p>
          <a:p>
            <a:pPr marL="342900" marR="0" lvl="0" indent="-342900">
              <a:lnSpc>
                <a:spcPct val="115000"/>
              </a:lnSpc>
              <a:spcBef>
                <a:spcPts val="600"/>
              </a:spcBef>
              <a:spcAft>
                <a:spcPts val="0"/>
              </a:spcAft>
              <a:buFont typeface="Wingdings" charset="2"/>
              <a:buChar char=""/>
            </a:pPr>
            <a:r>
              <a:rPr lang="en-US" sz="2400" dirty="0">
                <a:solidFill>
                  <a:srgbClr val="000000"/>
                </a:solidFill>
                <a:effectLst/>
                <a:latin typeface="Calibri" charset="0"/>
                <a:ea typeface="HGｺﾞｼｯｸM" charset="0"/>
                <a:cs typeface="Tahoma" charset="0"/>
              </a:rPr>
              <a:t>Negotiate better rates and find new sources of savings with a complete picture of T&amp;E spending that pulls in data directly from top suppliers, credit card providers and virtually any other source.</a:t>
            </a:r>
            <a:endParaRPr lang="en-US" sz="2400" dirty="0">
              <a:effectLst/>
              <a:latin typeface="Corbel" charset="0"/>
              <a:ea typeface="HGｺﾞｼｯｸM" charset="0"/>
              <a:cs typeface="Tahoma" charset="0"/>
            </a:endParaRPr>
          </a:p>
          <a:p>
            <a:pPr marL="342900" marR="0" lvl="0" indent="-342900">
              <a:lnSpc>
                <a:spcPct val="115000"/>
              </a:lnSpc>
              <a:spcBef>
                <a:spcPts val="600"/>
              </a:spcBef>
              <a:spcAft>
                <a:spcPts val="0"/>
              </a:spcAft>
              <a:buFont typeface="Wingdings" charset="2"/>
              <a:buChar char=""/>
            </a:pPr>
            <a:r>
              <a:rPr lang="en-US" sz="2400" dirty="0">
                <a:solidFill>
                  <a:srgbClr val="000000"/>
                </a:solidFill>
                <a:effectLst/>
                <a:latin typeface="Calibri" charset="0"/>
                <a:ea typeface="HGｺﾞｼｯｸM" charset="0"/>
                <a:cs typeface="Tahoma" charset="0"/>
              </a:rPr>
              <a:t>Capture travel spending and itineraries booked outside of your corporate booking tool or travel management company (TMC), so all your travel data is connected and integrated into a single solution. </a:t>
            </a:r>
            <a:endParaRPr lang="en-US" sz="2400" dirty="0">
              <a:effectLst/>
              <a:latin typeface="Corbel" charset="0"/>
              <a:ea typeface="HGｺﾞｼｯｸM" charset="0"/>
              <a:cs typeface="Tahoma" charset="0"/>
            </a:endParaRPr>
          </a:p>
          <a:p>
            <a:pPr marL="342900" marR="0" lvl="0" indent="-342900">
              <a:lnSpc>
                <a:spcPct val="115000"/>
              </a:lnSpc>
              <a:spcBef>
                <a:spcPts val="600"/>
              </a:spcBef>
              <a:spcAft>
                <a:spcPts val="0"/>
              </a:spcAft>
              <a:buFont typeface="Wingdings" charset="2"/>
              <a:buChar char=""/>
            </a:pPr>
            <a:r>
              <a:rPr lang="en-US" sz="2400" dirty="0">
                <a:solidFill>
                  <a:srgbClr val="000000"/>
                </a:solidFill>
                <a:effectLst/>
                <a:latin typeface="Calibri" charset="0"/>
                <a:ea typeface="HGｺﾞｼｯｸM" charset="0"/>
                <a:cs typeface="Tahoma" charset="0"/>
              </a:rPr>
              <a:t>Effectively manage budget targets, control costs and make sure T&amp;E funds are put to the best use with interactive, roles-based dashboards that deliver full visibility into spending.</a:t>
            </a:r>
            <a:endParaRPr lang="en-US" sz="2400" dirty="0">
              <a:effectLst/>
              <a:latin typeface="Corbel" charset="0"/>
              <a:ea typeface="HGｺﾞｼｯｸM" charset="0"/>
              <a:cs typeface="Tahoma" charset="0"/>
            </a:endParaRPr>
          </a:p>
          <a:p>
            <a:pPr marL="342900" marR="0" lvl="0" indent="-342900">
              <a:lnSpc>
                <a:spcPct val="115000"/>
              </a:lnSpc>
              <a:spcBef>
                <a:spcPts val="600"/>
              </a:spcBef>
              <a:spcAft>
                <a:spcPts val="0"/>
              </a:spcAft>
              <a:buFont typeface="Wingdings" charset="2"/>
              <a:buChar char=""/>
            </a:pPr>
            <a:r>
              <a:rPr lang="en-US" sz="2400" dirty="0">
                <a:solidFill>
                  <a:srgbClr val="000000"/>
                </a:solidFill>
                <a:effectLst/>
                <a:latin typeface="Calibri" charset="0"/>
                <a:ea typeface="HGｺﾞｼｯｸM" charset="0"/>
                <a:cs typeface="Tahoma" charset="0"/>
              </a:rPr>
              <a:t>Allow budget owners to see what’s happened and what’s coming up, giving them the budget-management tools to approve spending only when it fits their budget as well as control and adjust budgets to changing business needs.</a:t>
            </a:r>
            <a:endParaRPr lang="en-US" sz="2400" dirty="0">
              <a:effectLst/>
              <a:latin typeface="Corbel" charset="0"/>
              <a:ea typeface="HGｺﾞｼｯｸM" charset="0"/>
              <a:cs typeface="Tahoma" charset="0"/>
            </a:endParaRPr>
          </a:p>
          <a:p>
            <a:pPr marL="342900" marR="0" lvl="0" indent="-342900">
              <a:lnSpc>
                <a:spcPct val="115000"/>
              </a:lnSpc>
              <a:spcBef>
                <a:spcPts val="600"/>
              </a:spcBef>
              <a:spcAft>
                <a:spcPts val="0"/>
              </a:spcAft>
              <a:buFont typeface="Wingdings" charset="2"/>
              <a:buChar char=""/>
            </a:pPr>
            <a:r>
              <a:rPr lang="en-US" sz="2400" dirty="0">
                <a:solidFill>
                  <a:srgbClr val="000000"/>
                </a:solidFill>
                <a:effectLst/>
                <a:latin typeface="Calibri" charset="0"/>
                <a:ea typeface="HGｺﾞｼｯｸM" charset="0"/>
                <a:cs typeface="Tahoma" charset="0"/>
              </a:rPr>
              <a:t>Use standard or custom alerts to send real-time emails to managers when spending exceeds policies or monthly/quarterly budget thresholds are met</a:t>
            </a:r>
            <a:endParaRPr lang="en-US" sz="2400" dirty="0">
              <a:effectLst/>
              <a:latin typeface="Corbel" charset="0"/>
              <a:ea typeface="HGｺﾞｼｯｸM" charset="0"/>
              <a:cs typeface="Tahoma" charset="0"/>
            </a:endParaRPr>
          </a:p>
          <a:p>
            <a:pPr marL="342900" marR="0" lvl="0" indent="-342900">
              <a:lnSpc>
                <a:spcPct val="115000"/>
              </a:lnSpc>
              <a:spcBef>
                <a:spcPts val="600"/>
              </a:spcBef>
              <a:spcAft>
                <a:spcPts val="0"/>
              </a:spcAft>
              <a:buFont typeface="Wingdings" charset="2"/>
              <a:buChar char=""/>
            </a:pPr>
            <a:r>
              <a:rPr lang="en-US" sz="2400" dirty="0">
                <a:solidFill>
                  <a:srgbClr val="000000"/>
                </a:solidFill>
                <a:effectLst/>
                <a:latin typeface="Calibri" charset="0"/>
                <a:ea typeface="HGｺﾞｼｯｸM" charset="0"/>
                <a:cs typeface="Tahoma" charset="0"/>
              </a:rPr>
              <a:t>Integrate your invoice management system with your payment channels, so approved invoices are automatically paid based on supplier terms to maximize discounts.</a:t>
            </a:r>
            <a:endParaRPr lang="en-US" sz="2400" dirty="0">
              <a:effectLst/>
              <a:latin typeface="Corbel" charset="0"/>
              <a:ea typeface="HGｺﾞｼｯｸM" charset="0"/>
              <a:cs typeface="Tahoma" charset="0"/>
            </a:endParaRPr>
          </a:p>
          <a:p>
            <a:pPr marL="342900" marR="0" lvl="0" indent="-342900">
              <a:lnSpc>
                <a:spcPct val="115000"/>
              </a:lnSpc>
              <a:spcBef>
                <a:spcPts val="600"/>
              </a:spcBef>
              <a:spcAft>
                <a:spcPts val="0"/>
              </a:spcAft>
              <a:buFont typeface="Wingdings" charset="2"/>
              <a:buChar char=""/>
            </a:pPr>
            <a:r>
              <a:rPr lang="en-US" sz="2400" dirty="0">
                <a:solidFill>
                  <a:srgbClr val="000000"/>
                </a:solidFill>
                <a:effectLst/>
                <a:latin typeface="Calibri" charset="0"/>
                <a:ea typeface="HGｺﾞｼｯｸM" charset="0"/>
                <a:cs typeface="Tahoma" charset="0"/>
              </a:rPr>
              <a:t>Improve budgeting and planning by using predictive technology to analyze past T&amp;E spend data and anticipate future expenses, seasonal fluctuations per country, etc. </a:t>
            </a:r>
            <a:endParaRPr lang="en-US" sz="2400" dirty="0">
              <a:effectLst/>
              <a:latin typeface="Corbel" charset="0"/>
              <a:ea typeface="HGｺﾞｼｯｸM" charset="0"/>
              <a:cs typeface="Tahoma" charset="0"/>
            </a:endParaRPr>
          </a:p>
          <a:p>
            <a:pPr marL="342900" marR="0" lvl="0" indent="-342900">
              <a:lnSpc>
                <a:spcPct val="115000"/>
              </a:lnSpc>
              <a:spcBef>
                <a:spcPts val="600"/>
              </a:spcBef>
              <a:spcAft>
                <a:spcPts val="1000"/>
              </a:spcAft>
              <a:buFont typeface="Wingdings" charset="2"/>
              <a:buChar char=""/>
            </a:pPr>
            <a:r>
              <a:rPr lang="en-US" sz="2400" dirty="0">
                <a:effectLst/>
                <a:latin typeface="Corbel" charset="0"/>
                <a:ea typeface="HGｺﾞｼｯｸM" charset="0"/>
                <a:cs typeface="Tahoma" charset="0"/>
              </a:rPr>
              <a:t>SAP Concur, together with SAP </a:t>
            </a:r>
            <a:r>
              <a:rPr lang="en-US" sz="2400" dirty="0" err="1">
                <a:effectLst/>
                <a:latin typeface="Corbel" charset="0"/>
                <a:ea typeface="HGｺﾞｼｯｸM" charset="0"/>
                <a:cs typeface="Tahoma" charset="0"/>
              </a:rPr>
              <a:t>Ariba</a:t>
            </a:r>
            <a:r>
              <a:rPr lang="en-US" sz="2400" dirty="0">
                <a:effectLst/>
                <a:latin typeface="Corbel" charset="0"/>
                <a:ea typeface="HGｺﾞｼｯｸM" charset="0"/>
                <a:cs typeface="Tahoma" charset="0"/>
              </a:rPr>
              <a:t> and SAP </a:t>
            </a:r>
            <a:r>
              <a:rPr lang="en-US" sz="2400" dirty="0" err="1">
                <a:effectLst/>
                <a:latin typeface="Corbel" charset="0"/>
                <a:ea typeface="HGｺﾞｼｯｸM" charset="0"/>
                <a:cs typeface="Tahoma" charset="0"/>
              </a:rPr>
              <a:t>Fieldglass</a:t>
            </a:r>
            <a:r>
              <a:rPr lang="en-US" sz="2400" dirty="0">
                <a:effectLst/>
                <a:latin typeface="Corbel" charset="0"/>
                <a:ea typeface="HGｺﾞｼｯｸM" charset="0"/>
                <a:cs typeface="Tahoma" charset="0"/>
              </a:rPr>
              <a:t>, deliver best-in-class control </a:t>
            </a:r>
            <a:r>
              <a:rPr lang="en-US" sz="2400" i="1" dirty="0">
                <a:effectLst/>
                <a:latin typeface="Corbel" charset="0"/>
                <a:ea typeface="HGｺﾞｼｯｸM" charset="0"/>
                <a:cs typeface="Tahoma" charset="0"/>
              </a:rPr>
              <a:t>across</a:t>
            </a:r>
            <a:r>
              <a:rPr lang="en-US" sz="2400" dirty="0">
                <a:effectLst/>
                <a:latin typeface="Corbel" charset="0"/>
                <a:ea typeface="HGｺﾞｼｯｸM" charset="0"/>
                <a:cs typeface="Tahoma" charset="0"/>
              </a:rPr>
              <a:t> your top spend categories—bringing T&amp;E, direct and indirect and services and contingent spending together, bringing more spend under control and bringing a unified view of spending so you can negotiate more savings.   </a:t>
            </a:r>
            <a:endParaRPr lang="en-US" sz="1800" dirty="0">
              <a:effectLst/>
              <a:latin typeface="Corbel" charset="0"/>
              <a:ea typeface="HGｺﾞｼｯｸM" charset="0"/>
              <a:cs typeface="Tahoma" charset="0"/>
            </a:endParaRPr>
          </a:p>
          <a:p>
            <a:endParaRPr lang="en-US" sz="14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D8C2C35-2B8A-446E-BEC0-FD36716C29AC}" type="slidenum">
              <a:rPr lang="de-DE" smtClean="0"/>
              <a:pPr/>
              <a:t>8</a:t>
            </a:fld>
            <a:endParaRPr lang="de-DE"/>
          </a:p>
        </p:txBody>
      </p:sp>
    </p:spTree>
    <p:extLst>
      <p:ext uri="{BB962C8B-B14F-4D97-AF65-F5344CB8AC3E}">
        <p14:creationId xmlns:p14="http://schemas.microsoft.com/office/powerpoint/2010/main" val="18423065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pPr marL="0" marR="0">
              <a:lnSpc>
                <a:spcPct val="115000"/>
              </a:lnSpc>
              <a:spcBef>
                <a:spcPts val="0"/>
              </a:spcBef>
              <a:spcAft>
                <a:spcPts val="0"/>
              </a:spcAft>
            </a:pPr>
            <a:r>
              <a:rPr lang="en-US" sz="4000" b="1" dirty="0">
                <a:solidFill>
                  <a:srgbClr val="000000"/>
                </a:solidFill>
                <a:effectLst/>
                <a:latin typeface="Calibri" charset="0"/>
                <a:ea typeface="HGｺﾞｼｯｸM" charset="0"/>
                <a:cs typeface="Tahoma" charset="0"/>
              </a:rPr>
              <a:t>Manage Risk and Fraud and Improve Compliance</a:t>
            </a:r>
            <a:endParaRPr lang="en-US" sz="4000" dirty="0">
              <a:effectLst/>
              <a:latin typeface="Corbel" charset="0"/>
              <a:ea typeface="HGｺﾞｼｯｸM" charset="0"/>
              <a:cs typeface="Tahoma" charset="0"/>
            </a:endParaRPr>
          </a:p>
          <a:p>
            <a:pPr marL="342900" marR="0" lvl="0" indent="-342900">
              <a:lnSpc>
                <a:spcPct val="115000"/>
              </a:lnSpc>
              <a:spcBef>
                <a:spcPts val="600"/>
              </a:spcBef>
              <a:spcAft>
                <a:spcPts val="0"/>
              </a:spcAft>
              <a:buFont typeface="Wingdings" charset="2"/>
              <a:buChar char=""/>
            </a:pPr>
            <a:r>
              <a:rPr lang="en-US" sz="3200" dirty="0">
                <a:solidFill>
                  <a:srgbClr val="000000"/>
                </a:solidFill>
                <a:effectLst/>
                <a:latin typeface="Calibri" charset="0"/>
                <a:ea typeface="HGｺﾞｼｯｸM" charset="0"/>
                <a:cs typeface="Tahoma" charset="0"/>
              </a:rPr>
              <a:t>Automatically apply spending controls and targeted audit rules to every transaction – whenever it happens – bringing tighter control over spending, policy compliance and fraud.</a:t>
            </a:r>
            <a:endParaRPr lang="en-US" sz="3200" dirty="0">
              <a:effectLst/>
              <a:latin typeface="Corbel" charset="0"/>
              <a:ea typeface="HGｺﾞｼｯｸM" charset="0"/>
              <a:cs typeface="Tahoma" charset="0"/>
            </a:endParaRPr>
          </a:p>
          <a:p>
            <a:pPr marL="342900" marR="0" lvl="0" indent="-342900">
              <a:lnSpc>
                <a:spcPct val="115000"/>
              </a:lnSpc>
              <a:spcBef>
                <a:spcPts val="600"/>
              </a:spcBef>
              <a:spcAft>
                <a:spcPts val="1000"/>
              </a:spcAft>
              <a:buFont typeface="Wingdings" charset="2"/>
              <a:buChar char=""/>
            </a:pPr>
            <a:r>
              <a:rPr lang="en-US" sz="3200" dirty="0">
                <a:solidFill>
                  <a:srgbClr val="000000"/>
                </a:solidFill>
                <a:effectLst/>
                <a:latin typeface="Calibri" charset="0"/>
                <a:ea typeface="HGｺﾞｼｯｸM" charset="0"/>
                <a:cs typeface="Tahoma" charset="0"/>
              </a:rPr>
              <a:t>Blend a team of experts with the latest AI technology to review expense reports across currencies and languages, auditing for fraud and compliance errors based on your internal policies and regulatory requirements.</a:t>
            </a:r>
            <a:endParaRPr lang="en-US" sz="3200" dirty="0">
              <a:effectLst/>
              <a:latin typeface="Corbel" charset="0"/>
              <a:ea typeface="HGｺﾞｼｯｸM" charset="0"/>
              <a:cs typeface="Tahoma" charset="0"/>
            </a:endParaRPr>
          </a:p>
          <a:p>
            <a:pPr marL="342900" marR="0" lvl="0" indent="-342900">
              <a:lnSpc>
                <a:spcPct val="115000"/>
              </a:lnSpc>
              <a:spcBef>
                <a:spcPts val="600"/>
              </a:spcBef>
              <a:spcAft>
                <a:spcPts val="0"/>
              </a:spcAft>
              <a:buFont typeface="Wingdings" charset="2"/>
              <a:buChar char=""/>
            </a:pPr>
            <a:r>
              <a:rPr lang="en-US" sz="3200" dirty="0">
                <a:solidFill>
                  <a:srgbClr val="000000"/>
                </a:solidFill>
                <a:effectLst/>
                <a:latin typeface="Calibri" charset="0"/>
                <a:ea typeface="HGｺﾞｼｯｸM" charset="0"/>
                <a:cs typeface="Tahoma" charset="0"/>
              </a:rPr>
              <a:t>Stay in compliance with internal policies as well as local, international and industry regulations in each market where you do business by automating detailed approval and review processes, spending thresholds and policy protocols.</a:t>
            </a:r>
            <a:endParaRPr lang="en-US" sz="3200" dirty="0">
              <a:effectLst/>
              <a:latin typeface="Corbel" charset="0"/>
              <a:ea typeface="HGｺﾞｼｯｸM" charset="0"/>
              <a:cs typeface="Tahoma" charset="0"/>
            </a:endParaRPr>
          </a:p>
          <a:p>
            <a:pPr marL="342900" marR="0" lvl="0" indent="-342900">
              <a:lnSpc>
                <a:spcPct val="115000"/>
              </a:lnSpc>
              <a:spcBef>
                <a:spcPts val="600"/>
              </a:spcBef>
              <a:spcAft>
                <a:spcPts val="0"/>
              </a:spcAft>
              <a:buFont typeface="Wingdings" charset="2"/>
              <a:buChar char=""/>
            </a:pPr>
            <a:r>
              <a:rPr lang="en-US" sz="3200" dirty="0">
                <a:solidFill>
                  <a:srgbClr val="000000"/>
                </a:solidFill>
                <a:effectLst/>
                <a:latin typeface="Calibri" charset="0"/>
                <a:ea typeface="HGｺﾞｼｯｸM" charset="0"/>
                <a:cs typeface="Tahoma" charset="0"/>
              </a:rPr>
              <a:t>Automatically track and reclaim cross-border VAT and proactively manage tax deductibility and liability with Concur App Center Partners that use your T&amp;E data to increase compliance and savings.</a:t>
            </a:r>
            <a:endParaRPr lang="en-US" sz="3200" dirty="0">
              <a:effectLst/>
              <a:latin typeface="Corbel" charset="0"/>
              <a:ea typeface="HGｺﾞｼｯｸM" charset="0"/>
              <a:cs typeface="Tahoma" charset="0"/>
            </a:endParaRPr>
          </a:p>
          <a:p>
            <a:pPr marL="342900" marR="0" lvl="0" indent="-342900">
              <a:lnSpc>
                <a:spcPct val="115000"/>
              </a:lnSpc>
              <a:spcBef>
                <a:spcPts val="600"/>
              </a:spcBef>
              <a:spcAft>
                <a:spcPts val="0"/>
              </a:spcAft>
              <a:buFont typeface="Wingdings" charset="2"/>
              <a:buChar char=""/>
            </a:pPr>
            <a:r>
              <a:rPr lang="en-US" sz="3200" dirty="0">
                <a:solidFill>
                  <a:srgbClr val="000000"/>
                </a:solidFill>
                <a:effectLst/>
                <a:latin typeface="Calibri" charset="0"/>
                <a:ea typeface="HGｺﾞｼｯｸM" charset="0"/>
                <a:cs typeface="Tahoma" charset="0"/>
              </a:rPr>
              <a:t>Review multiple documents per expense report, reconciling expense data, receipt and credit card data together to ensure accurate payments. </a:t>
            </a:r>
            <a:endParaRPr lang="en-US" sz="3200" dirty="0">
              <a:effectLst/>
              <a:latin typeface="Corbel" charset="0"/>
              <a:ea typeface="HGｺﾞｼｯｸM" charset="0"/>
              <a:cs typeface="Tahoma" charset="0"/>
            </a:endParaRPr>
          </a:p>
          <a:p>
            <a:pPr marL="342900" marR="0" lvl="0" indent="-342900">
              <a:lnSpc>
                <a:spcPct val="115000"/>
              </a:lnSpc>
              <a:spcBef>
                <a:spcPts val="600"/>
              </a:spcBef>
              <a:spcAft>
                <a:spcPts val="1000"/>
              </a:spcAft>
              <a:buFont typeface="Wingdings" charset="2"/>
              <a:buChar char=""/>
            </a:pPr>
            <a:r>
              <a:rPr lang="en-US" sz="3200" dirty="0">
                <a:solidFill>
                  <a:srgbClr val="000000"/>
                </a:solidFill>
                <a:effectLst/>
                <a:latin typeface="Calibri" charset="0"/>
                <a:ea typeface="HGｺﾞｼｯｸM" charset="0"/>
                <a:cs typeface="Tahoma" charset="0"/>
              </a:rPr>
              <a:t>Integrate SAP Concur with SAP </a:t>
            </a:r>
            <a:r>
              <a:rPr lang="en-US" sz="3200" dirty="0" err="1">
                <a:solidFill>
                  <a:srgbClr val="000000"/>
                </a:solidFill>
                <a:effectLst/>
                <a:latin typeface="Calibri" charset="0"/>
                <a:ea typeface="HGｺﾞｼｯｸM" charset="0"/>
                <a:cs typeface="Tahoma" charset="0"/>
              </a:rPr>
              <a:t>Ariba</a:t>
            </a:r>
            <a:r>
              <a:rPr lang="en-US" sz="3200" dirty="0">
                <a:solidFill>
                  <a:srgbClr val="000000"/>
                </a:solidFill>
                <a:effectLst/>
                <a:latin typeface="Calibri" charset="0"/>
                <a:ea typeface="HGｺﾞｼｯｸM" charset="0"/>
                <a:cs typeface="Tahoma" charset="0"/>
              </a:rPr>
              <a:t> and SAP </a:t>
            </a:r>
            <a:r>
              <a:rPr lang="en-US" sz="3200" dirty="0" err="1">
                <a:solidFill>
                  <a:srgbClr val="000000"/>
                </a:solidFill>
                <a:effectLst/>
                <a:latin typeface="Calibri" charset="0"/>
                <a:ea typeface="HGｺﾞｼｯｸM" charset="0"/>
                <a:cs typeface="Tahoma" charset="0"/>
              </a:rPr>
              <a:t>Fieldglass</a:t>
            </a:r>
            <a:r>
              <a:rPr lang="en-US" sz="3200" dirty="0">
                <a:solidFill>
                  <a:srgbClr val="000000"/>
                </a:solidFill>
                <a:effectLst/>
                <a:latin typeface="Calibri" charset="0"/>
                <a:ea typeface="HGｺﾞｼｯｸM" charset="0"/>
                <a:cs typeface="Tahoma" charset="0"/>
              </a:rPr>
              <a:t> to consistently apply policies, manage tax and other regulatory requirement and </a:t>
            </a:r>
            <a:r>
              <a:rPr lang="en-US" sz="3200" dirty="0" err="1">
                <a:solidFill>
                  <a:srgbClr val="000000"/>
                </a:solidFill>
                <a:effectLst/>
                <a:latin typeface="Calibri" charset="0"/>
                <a:ea typeface="HGｺﾞｼｯｸM" charset="0"/>
                <a:cs typeface="Tahoma" charset="0"/>
              </a:rPr>
              <a:t>consistenly</a:t>
            </a:r>
            <a:r>
              <a:rPr lang="en-US" sz="3200" dirty="0">
                <a:solidFill>
                  <a:srgbClr val="000000"/>
                </a:solidFill>
                <a:effectLst/>
                <a:latin typeface="Calibri" charset="0"/>
                <a:ea typeface="HGｺﾞｼｯｸM" charset="0"/>
                <a:cs typeface="Tahoma" charset="0"/>
              </a:rPr>
              <a:t> apply sourcing best practices across T&amp;E, direct/indirect as well as contingent and services spending categories. </a:t>
            </a:r>
            <a:endParaRPr lang="en-US" sz="3200" dirty="0">
              <a:effectLst/>
              <a:latin typeface="Corbel" charset="0"/>
              <a:ea typeface="HGｺﾞｼｯｸM" charset="0"/>
              <a:cs typeface="Tahoma" charset="0"/>
            </a:endParaRPr>
          </a:p>
          <a:p>
            <a:endParaRPr lang="en-US" sz="14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D8C2C35-2B8A-446E-BEC0-FD36716C29AC}" type="slidenum">
              <a:rPr lang="de-DE" smtClean="0"/>
              <a:pPr/>
              <a:t>9</a:t>
            </a:fld>
            <a:endParaRPr lang="de-DE"/>
          </a:p>
        </p:txBody>
      </p:sp>
    </p:spTree>
    <p:extLst>
      <p:ext uri="{BB962C8B-B14F-4D97-AF65-F5344CB8AC3E}">
        <p14:creationId xmlns:p14="http://schemas.microsoft.com/office/powerpoint/2010/main" val="103606180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e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4.jpe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11" Type="http://schemas.openxmlformats.org/officeDocument/2006/relationships/hyperlink" Target="https://www.facebook.com/SAPConcur/" TargetMode="External"/><Relationship Id="rId12" Type="http://schemas.openxmlformats.org/officeDocument/2006/relationships/image" Target="../media/image12.png"/><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hyperlink" Target="https://www.sap.com/copyright" TargetMode="External"/><Relationship Id="rId4" Type="http://schemas.openxmlformats.org/officeDocument/2006/relationships/hyperlink" Target="https://www.concur.com/" TargetMode="External"/><Relationship Id="rId5" Type="http://schemas.openxmlformats.org/officeDocument/2006/relationships/hyperlink" Target="https://www.linkedin.com/company/sapconcur/" TargetMode="External"/><Relationship Id="rId6" Type="http://schemas.openxmlformats.org/officeDocument/2006/relationships/image" Target="../media/image9.png"/><Relationship Id="rId7" Type="http://schemas.openxmlformats.org/officeDocument/2006/relationships/hyperlink" Target="https://www.youtube.com/user/ConcurTechnologies" TargetMode="External"/><Relationship Id="rId8" Type="http://schemas.openxmlformats.org/officeDocument/2006/relationships/image" Target="../media/image10.png"/><Relationship Id="rId9" Type="http://schemas.openxmlformats.org/officeDocument/2006/relationships/hyperlink" Target="https://twitter.com/sapconcur" TargetMode="External"/><Relationship Id="rId10" Type="http://schemas.openxmlformats.org/officeDocument/2006/relationships/image" Target="../media/image11.png"/></Relationships>
</file>

<file path=ppt/slideLayouts/_rels/slideLayout27.xml.rels><?xml version="1.0" encoding="UTF-8" standalone="yes"?>
<Relationships xmlns="http://schemas.openxmlformats.org/package/2006/relationships"><Relationship Id="rId11" Type="http://schemas.openxmlformats.org/officeDocument/2006/relationships/hyperlink" Target="https://www.facebook.com/SAP" TargetMode="External"/><Relationship Id="rId12" Type="http://schemas.openxmlformats.org/officeDocument/2006/relationships/image" Target="../media/image12.png"/><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hyperlink" Target="http://www.sap.com/copyright" TargetMode="External"/><Relationship Id="rId4" Type="http://schemas.openxmlformats.org/officeDocument/2006/relationships/hyperlink" Target="https://www.sap.com/registration/contact.html" TargetMode="External"/><Relationship Id="rId5" Type="http://schemas.openxmlformats.org/officeDocument/2006/relationships/hyperlink" Target="https://www.linkedin.com/company/sap" TargetMode="External"/><Relationship Id="rId6" Type="http://schemas.openxmlformats.org/officeDocument/2006/relationships/image" Target="../media/image9.png"/><Relationship Id="rId7" Type="http://schemas.openxmlformats.org/officeDocument/2006/relationships/hyperlink" Target="https://www.youtube.com/user/SAP" TargetMode="External"/><Relationship Id="rId8" Type="http://schemas.openxmlformats.org/officeDocument/2006/relationships/image" Target="../media/image13.png"/><Relationship Id="rId9" Type="http://schemas.openxmlformats.org/officeDocument/2006/relationships/hyperlink" Target="https://twitter.com/sap" TargetMode="External"/><Relationship Id="rId10" Type="http://schemas.openxmlformats.org/officeDocument/2006/relationships/image" Target="../media/image11.png"/></Relationships>
</file>

<file path=ppt/slideLayouts/_rels/slideLayout28.xml.rels><?xml version="1.0" encoding="UTF-8" standalone="yes"?>
<Relationships xmlns="http://schemas.openxmlformats.org/package/2006/relationships"><Relationship Id="rId11" Type="http://schemas.openxmlformats.org/officeDocument/2006/relationships/hyperlink" Target="https://www.facebook.com/SAP" TargetMode="External"/><Relationship Id="rId12" Type="http://schemas.openxmlformats.org/officeDocument/2006/relationships/image" Target="../media/image12.png"/><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hyperlink" Target="https://www.sap.com/corporate/de/legal/copyright.html" TargetMode="External"/><Relationship Id="rId4" Type="http://schemas.openxmlformats.org/officeDocument/2006/relationships/hyperlink" Target="http://www.sap.com/germany/contactsap" TargetMode="External"/><Relationship Id="rId5" Type="http://schemas.openxmlformats.org/officeDocument/2006/relationships/hyperlink" Target="https://www.linkedin.com/company/sap" TargetMode="External"/><Relationship Id="rId6" Type="http://schemas.openxmlformats.org/officeDocument/2006/relationships/image" Target="../media/image9.png"/><Relationship Id="rId7" Type="http://schemas.openxmlformats.org/officeDocument/2006/relationships/hyperlink" Target="https://www.youtube.com/user/SAP" TargetMode="External"/><Relationship Id="rId8" Type="http://schemas.openxmlformats.org/officeDocument/2006/relationships/image" Target="../media/image13.png"/><Relationship Id="rId9" Type="http://schemas.openxmlformats.org/officeDocument/2006/relationships/hyperlink" Target="https://twitter.com/sap" TargetMode="External"/><Relationship Id="rId10" Type="http://schemas.openxmlformats.org/officeDocument/2006/relationships/image" Target="../media/image11.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5.jpe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hyperlink" Target="https://www.sapbrandtools.com/imagelibrary/index.html#/" TargetMode="External"/><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8.xml.rels><?xml version="1.0" encoding="UTF-8" standalone="yes"?>
<Relationships xmlns="http://schemas.openxmlformats.org/package/2006/relationships"><Relationship Id="rId3" Type="http://schemas.openxmlformats.org/officeDocument/2006/relationships/hyperlink" Target="https://www.sapbrandtools.com/imagelibrary/index.html#/" TargetMode="External"/><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with Image Opt. 1">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491326DE-85C0-FD4B-B267-C9305641091B}"/>
              </a:ext>
            </a:extLst>
          </p:cNvPr>
          <p:cNvPicPr>
            <a:picLocks noChangeAspect="1"/>
          </p:cNvPicPr>
          <p:nvPr userDrawn="1"/>
        </p:nvPicPr>
        <p:blipFill rotWithShape="1">
          <a:blip r:embed="rId2"/>
          <a:srcRect t="17774" b="17904"/>
          <a:stretch/>
        </p:blipFill>
        <p:spPr>
          <a:xfrm>
            <a:off x="-3" y="6974"/>
            <a:ext cx="12188825" cy="3434139"/>
          </a:xfrm>
          <a:prstGeom prst="rect">
            <a:avLst/>
          </a:prstGeom>
        </p:spPr>
      </p:pic>
      <p:sp>
        <p:nvSpPr>
          <p:cNvPr id="13" name="Classification"/>
          <p:cNvSpPr txBox="1"/>
          <p:nvPr userDrawn="1"/>
        </p:nvSpPr>
        <p:spPr>
          <a:xfrm>
            <a:off x="496630" y="5769667"/>
            <a:ext cx="4202666" cy="138499"/>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900"/>
              <a:t>PUBLIC</a:t>
            </a:r>
          </a:p>
        </p:txBody>
      </p:sp>
      <p:sp>
        <p:nvSpPr>
          <p:cNvPr id="19" name="Speaker"/>
          <p:cNvSpPr>
            <a:spLocks noGrp="1"/>
          </p:cNvSpPr>
          <p:nvPr userDrawn="1">
            <p:ph type="subTitle" idx="1" hasCustomPrompt="1"/>
          </p:nvPr>
        </p:nvSpPr>
        <p:spPr bwMode="gray">
          <a:xfrm>
            <a:off x="496629" y="5130490"/>
            <a:ext cx="11200154" cy="430887"/>
          </a:xfrm>
        </p:spPr>
        <p:txBody>
          <a:bodyPr wrap="square" anchor="t" anchorCtr="0">
            <a:noAutofit/>
          </a:bodyPr>
          <a:lstStyle>
            <a:lvl1pPr marL="0" marR="0" indent="0" algn="l" defTabSz="1088558"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279" indent="0" algn="ctr">
              <a:buNone/>
              <a:defRPr>
                <a:solidFill>
                  <a:schemeClr val="tx1">
                    <a:tint val="75000"/>
                  </a:schemeClr>
                </a:solidFill>
              </a:defRPr>
            </a:lvl2pPr>
            <a:lvl3pPr marL="1088558" indent="0" algn="ctr">
              <a:buNone/>
              <a:defRPr>
                <a:solidFill>
                  <a:schemeClr val="tx1">
                    <a:tint val="75000"/>
                  </a:schemeClr>
                </a:solidFill>
              </a:defRPr>
            </a:lvl3pPr>
            <a:lvl4pPr marL="1632837" indent="0" algn="ctr">
              <a:buNone/>
              <a:defRPr>
                <a:solidFill>
                  <a:schemeClr val="tx1">
                    <a:tint val="75000"/>
                  </a:schemeClr>
                </a:solidFill>
              </a:defRPr>
            </a:lvl4pPr>
            <a:lvl5pPr marL="2177116" indent="0" algn="ctr">
              <a:buNone/>
              <a:defRPr>
                <a:solidFill>
                  <a:schemeClr val="tx1">
                    <a:tint val="75000"/>
                  </a:schemeClr>
                </a:solidFill>
              </a:defRPr>
            </a:lvl5pPr>
            <a:lvl6pPr marL="2721396" indent="0" algn="ctr">
              <a:buNone/>
              <a:defRPr>
                <a:solidFill>
                  <a:schemeClr val="tx1">
                    <a:tint val="75000"/>
                  </a:schemeClr>
                </a:solidFill>
              </a:defRPr>
            </a:lvl6pPr>
            <a:lvl7pPr marL="3265675" indent="0" algn="ctr">
              <a:buNone/>
              <a:defRPr>
                <a:solidFill>
                  <a:schemeClr val="tx1">
                    <a:tint val="75000"/>
                  </a:schemeClr>
                </a:solidFill>
              </a:defRPr>
            </a:lvl7pPr>
            <a:lvl8pPr marL="3809954" indent="0" algn="ctr">
              <a:buNone/>
              <a:defRPr>
                <a:solidFill>
                  <a:schemeClr val="tx1">
                    <a:tint val="75000"/>
                  </a:schemeClr>
                </a:solidFill>
              </a:defRPr>
            </a:lvl8pPr>
            <a:lvl9pPr marL="4354233" indent="0" algn="ctr">
              <a:buNone/>
              <a:defRPr>
                <a:solidFill>
                  <a:schemeClr val="tx1">
                    <a:tint val="75000"/>
                  </a:schemeClr>
                </a:solidFill>
              </a:defRPr>
            </a:lvl9pPr>
          </a:lstStyle>
          <a:p>
            <a:r>
              <a:rPr lang="en-US"/>
              <a:t>Speaker’s Name, SAP </a:t>
            </a:r>
            <a:br>
              <a:rPr lang="en-US"/>
            </a:br>
            <a:r>
              <a:rPr lang="en-US"/>
              <a:t>Month 00, 2019 </a:t>
            </a:r>
          </a:p>
        </p:txBody>
      </p:sp>
      <p:sp>
        <p:nvSpPr>
          <p:cNvPr id="20" name="Presentation Title"/>
          <p:cNvSpPr>
            <a:spLocks noGrp="1"/>
          </p:cNvSpPr>
          <p:nvPr userDrawn="1">
            <p:ph type="body" sz="quarter" idx="14" hasCustomPrompt="1"/>
          </p:nvPr>
        </p:nvSpPr>
        <p:spPr>
          <a:xfrm>
            <a:off x="496629" y="4024430"/>
            <a:ext cx="11198484" cy="997196"/>
          </a:xfrm>
        </p:spPr>
        <p:txBody>
          <a:bodyPr wrap="square">
            <a:spAutoFit/>
          </a:bodyPr>
          <a:lstStyle>
            <a:lvl1pPr>
              <a:lnSpc>
                <a:spcPct val="90000"/>
              </a:lnSpc>
              <a:spcBef>
                <a:spcPts val="0"/>
              </a:spcBef>
              <a:defRPr sz="3600" b="1" baseline="0"/>
            </a:lvl1pPr>
          </a:lstStyle>
          <a:p>
            <a:pPr lvl="0"/>
            <a:r>
              <a:rPr lang="en-US"/>
              <a:t>Presentation Title </a:t>
            </a:r>
            <a:br>
              <a:rPr lang="en-US"/>
            </a:br>
            <a:r>
              <a:rPr lang="en-US"/>
              <a:t>Goes Here and Here.</a:t>
            </a:r>
          </a:p>
        </p:txBody>
      </p:sp>
      <p:pic>
        <p:nvPicPr>
          <p:cNvPr id="12" name="Picture 11"/>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496629" y="3646728"/>
            <a:ext cx="1202973" cy="215887"/>
          </a:xfrm>
          <a:prstGeom prst="rect">
            <a:avLst/>
          </a:prstGeom>
        </p:spPr>
      </p:pic>
      <p:pic>
        <p:nvPicPr>
          <p:cNvPr id="14" name="SAP Logo" descr="SAP Logo" title="SAP Logo"/>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9731478" y="6144694"/>
            <a:ext cx="1963635" cy="360000"/>
          </a:xfrm>
          <a:prstGeom prst="rect">
            <a:avLst/>
          </a:prstGeom>
        </p:spPr>
      </p:pic>
    </p:spTree>
    <p:extLst>
      <p:ext uri="{BB962C8B-B14F-4D97-AF65-F5344CB8AC3E}">
        <p14:creationId xmlns:p14="http://schemas.microsoft.com/office/powerpoint/2010/main" val="2452717617"/>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3" pos="311" userDrawn="1">
          <p15:clr>
            <a:srgbClr val="FBAE40"/>
          </p15:clr>
        </p15:guide>
        <p15:guide id="4" pos="7367" userDrawn="1">
          <p15:clr>
            <a:srgbClr val="FBAE40"/>
          </p15:clr>
        </p15:guide>
        <p15:guide id="5" orient="horz" pos="398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Divider Page">
    <p:spTree>
      <p:nvGrpSpPr>
        <p:cNvPr id="1" name=""/>
        <p:cNvGrpSpPr/>
        <p:nvPr/>
      </p:nvGrpSpPr>
      <p:grpSpPr>
        <a:xfrm>
          <a:off x="0" y="0"/>
          <a:ext cx="0" cy="0"/>
          <a:chOff x="0" y="0"/>
          <a:chExt cx="0" cy="0"/>
        </a:xfrm>
      </p:grpSpPr>
      <p:sp>
        <p:nvSpPr>
          <p:cNvPr id="2" name="Divider text"/>
          <p:cNvSpPr>
            <a:spLocks noGrp="1"/>
          </p:cNvSpPr>
          <p:nvPr>
            <p:ph type="ctrTitle" hasCustomPrompt="1"/>
          </p:nvPr>
        </p:nvSpPr>
        <p:spPr bwMode="gray">
          <a:xfrm>
            <a:off x="503738" y="3090446"/>
            <a:ext cx="11179376" cy="677108"/>
          </a:xfrm>
        </p:spPr>
        <p:txBody>
          <a:bodyPr anchor="ctr" anchorCtr="0">
            <a:noAutofit/>
          </a:bodyPr>
          <a:lstStyle>
            <a:lvl1pPr>
              <a:defRPr sz="4400">
                <a:solidFill>
                  <a:schemeClr val="tx1"/>
                </a:solidFill>
                <a:latin typeface="+mj-lt"/>
              </a:defRPr>
            </a:lvl1pPr>
          </a:lstStyle>
          <a:p>
            <a:r>
              <a:rPr lang="en-US"/>
              <a:t>Divider Page</a:t>
            </a:r>
            <a:endParaRPr lang="de-DE"/>
          </a:p>
        </p:txBody>
      </p:sp>
    </p:spTree>
    <p:extLst>
      <p:ext uri="{BB962C8B-B14F-4D97-AF65-F5344CB8AC3E}">
        <p14:creationId xmlns:p14="http://schemas.microsoft.com/office/powerpoint/2010/main" val="4109527874"/>
      </p:ext>
    </p:extLst>
  </p:cSld>
  <p:clrMapOvr>
    <a:masterClrMapping/>
  </p:clrMapOvr>
  <p:hf sldNum="0" hdr="0" ftr="0" dt="0"/>
  <p:extLst mod="1">
    <p:ext uri="{DCECCB84-F9BA-43D5-87BE-67443E8EF086}">
      <p15:sldGuideLst xmlns:p15="http://schemas.microsoft.com/office/powerpoint/2012/main">
        <p15:guide id="1" orient="horz" pos="216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Divider Page with Image">
    <p:spTree>
      <p:nvGrpSpPr>
        <p:cNvPr id="1" name=""/>
        <p:cNvGrpSpPr/>
        <p:nvPr/>
      </p:nvGrpSpPr>
      <p:grpSpPr>
        <a:xfrm>
          <a:off x="0" y="0"/>
          <a:ext cx="0" cy="0"/>
          <a:chOff x="0" y="0"/>
          <a:chExt cx="0" cy="0"/>
        </a:xfrm>
      </p:grpSpPr>
      <p:pic>
        <p:nvPicPr>
          <p:cNvPr id="6" name="Picture Placeholder 3"/>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bwMode="gray">
          <a:xfrm>
            <a:off x="1" y="3429000"/>
            <a:ext cx="12188824" cy="3429000"/>
          </a:xfrm>
          <a:prstGeom prst="rect">
            <a:avLst/>
          </a:prstGeom>
        </p:spPr>
      </p:pic>
      <p:sp>
        <p:nvSpPr>
          <p:cNvPr id="2" name="Divider text"/>
          <p:cNvSpPr>
            <a:spLocks noGrp="1"/>
          </p:cNvSpPr>
          <p:nvPr>
            <p:ph type="ctrTitle" hasCustomPrompt="1"/>
          </p:nvPr>
        </p:nvSpPr>
        <p:spPr bwMode="gray">
          <a:xfrm>
            <a:off x="503738" y="1375046"/>
            <a:ext cx="11179376" cy="677108"/>
          </a:xfrm>
        </p:spPr>
        <p:txBody>
          <a:bodyPr anchor="t" anchorCtr="0">
            <a:noAutofit/>
          </a:bodyPr>
          <a:lstStyle>
            <a:lvl1pPr>
              <a:defRPr sz="4400">
                <a:solidFill>
                  <a:schemeClr val="tx1"/>
                </a:solidFill>
                <a:latin typeface="+mj-lt"/>
              </a:defRPr>
            </a:lvl1pPr>
          </a:lstStyle>
          <a:p>
            <a:r>
              <a:rPr lang="en-US"/>
              <a:t>Divider Page</a:t>
            </a:r>
            <a:endParaRPr lang="de-DE"/>
          </a:p>
        </p:txBody>
      </p:sp>
    </p:spTree>
    <p:extLst>
      <p:ext uri="{BB962C8B-B14F-4D97-AF65-F5344CB8AC3E}">
        <p14:creationId xmlns:p14="http://schemas.microsoft.com/office/powerpoint/2010/main" val="1438399782"/>
      </p:ext>
    </p:extLst>
  </p:cSld>
  <p:clrMapOvr>
    <a:masterClrMapping/>
  </p:clrMapOvr>
  <p:hf sldNum="0" hdr="0" ftr="0" dt="0"/>
  <p:extLst mod="1">
    <p:ext uri="{DCECCB84-F9BA-43D5-87BE-67443E8EF086}">
      <p15:sldGuideLst xmlns:p15="http://schemas.microsoft.com/office/powerpoint/2012/main">
        <p15:guide id="1" orient="horz" pos="2160" userDrawn="1">
          <p15:clr>
            <a:srgbClr val="FBAE40"/>
          </p15:clr>
        </p15:guide>
        <p15:guide id="2" orient="horz" pos="864"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 Placeholder 1"/>
          <p:cNvSpPr>
            <a:spLocks noGrp="1"/>
          </p:cNvSpPr>
          <p:nvPr>
            <p:ph type="title" hasCustomPrompt="1"/>
          </p:nvPr>
        </p:nvSpPr>
        <p:spPr bwMode="gray">
          <a:xfrm>
            <a:off x="496630" y="533400"/>
            <a:ext cx="11183001" cy="381000"/>
          </a:xfrm>
          <a:prstGeom prst="rect">
            <a:avLst/>
          </a:prstGeom>
        </p:spPr>
        <p:txBody>
          <a:bodyPr vert="horz" wrap="square" lIns="0" tIns="0" rIns="0" bIns="0" rtlCol="0" anchor="t" anchorCtr="0">
            <a:spAutoFit/>
          </a:bodyPr>
          <a:lstStyle>
            <a:lvl1pPr>
              <a:defRPr/>
            </a:lvl1pPr>
          </a:lstStyle>
          <a:p>
            <a:r>
              <a:rPr lang="en-US" noProof="0"/>
              <a:t>Insert Page Title </a:t>
            </a:r>
          </a:p>
        </p:txBody>
      </p:sp>
    </p:spTree>
    <p:extLst>
      <p:ext uri="{BB962C8B-B14F-4D97-AF65-F5344CB8AC3E}">
        <p14:creationId xmlns:p14="http://schemas.microsoft.com/office/powerpoint/2010/main" val="2466743634"/>
      </p:ext>
    </p:extLst>
  </p:cSld>
  <p:clrMapOvr>
    <a:masterClrMapping/>
  </p:clrMapOvr>
  <p:extLst mod="1">
    <p:ext uri="{DCECCB84-F9BA-43D5-87BE-67443E8EF086}">
      <p15:sldGuideLst xmlns:p15="http://schemas.microsoft.com/office/powerpoint/2012/main">
        <p15:guide id="1" pos="7368" userDrawn="1">
          <p15:clr>
            <a:srgbClr val="FBAE40"/>
          </p15:clr>
        </p15:guide>
        <p15:guide id="2" orient="horz" pos="576" userDrawn="1">
          <p15:clr>
            <a:srgbClr val="FBAE40"/>
          </p15:clr>
        </p15:guide>
        <p15:guide id="3" orient="horz" pos="3984" userDrawn="1">
          <p15:clr>
            <a:srgbClr val="FBAE40"/>
          </p15:clr>
        </p15:guide>
        <p15:guide id="4" orient="horz" pos="336" userDrawn="1">
          <p15:clr>
            <a:srgbClr val="FBAE40"/>
          </p15:clr>
        </p15:guide>
        <p15:guide id="5" pos="306"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498475" y="1602788"/>
            <a:ext cx="11196638" cy="4721811"/>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5" name="Title Placeholder 1"/>
          <p:cNvSpPr>
            <a:spLocks noGrp="1"/>
          </p:cNvSpPr>
          <p:nvPr>
            <p:ph type="title" hasCustomPrompt="1"/>
          </p:nvPr>
        </p:nvSpPr>
        <p:spPr bwMode="gray">
          <a:xfrm>
            <a:off x="496630" y="533400"/>
            <a:ext cx="11198483" cy="381000"/>
          </a:xfrm>
          <a:prstGeom prst="rect">
            <a:avLst/>
          </a:prstGeom>
        </p:spPr>
        <p:txBody>
          <a:bodyPr vert="horz" wrap="square" lIns="0" tIns="0" rIns="0" bIns="0" rtlCol="0" anchor="t" anchorCtr="0">
            <a:spAutoFit/>
          </a:bodyPr>
          <a:lstStyle>
            <a:lvl1pPr>
              <a:defRPr/>
            </a:lvl1pPr>
          </a:lstStyle>
          <a:p>
            <a:r>
              <a:rPr lang="en-US" noProof="0"/>
              <a:t>Insert Page Title</a:t>
            </a:r>
          </a:p>
        </p:txBody>
      </p:sp>
    </p:spTree>
    <p:extLst>
      <p:ext uri="{BB962C8B-B14F-4D97-AF65-F5344CB8AC3E}">
        <p14:creationId xmlns:p14="http://schemas.microsoft.com/office/powerpoint/2010/main" val="2129332223"/>
      </p:ext>
    </p:extLst>
  </p:cSld>
  <p:clrMapOvr>
    <a:masterClrMapping/>
  </p:clrMapOvr>
  <p:extLst mod="1">
    <p:ext uri="{DCECCB84-F9BA-43D5-87BE-67443E8EF086}">
      <p15:sldGuideLst xmlns:p15="http://schemas.microsoft.com/office/powerpoint/2012/main">
        <p15:guide id="2" orient="horz" pos="1008" userDrawn="1">
          <p15:clr>
            <a:srgbClr val="FBAE40"/>
          </p15:clr>
        </p15:guide>
        <p15:guide id="3" pos="7368" userDrawn="1">
          <p15:clr>
            <a:srgbClr val="FBAE40"/>
          </p15:clr>
        </p15:guide>
        <p15:guide id="4" pos="306" userDrawn="1">
          <p15:clr>
            <a:srgbClr val="FBAE40"/>
          </p15:clr>
        </p15:guide>
        <p15:guide id="5" orient="horz" pos="3984"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Text: 2 Columns">
    <p:spTree>
      <p:nvGrpSpPr>
        <p:cNvPr id="1" name=""/>
        <p:cNvGrpSpPr/>
        <p:nvPr/>
      </p:nvGrpSpPr>
      <p:grpSpPr>
        <a:xfrm>
          <a:off x="0" y="0"/>
          <a:ext cx="0" cy="0"/>
          <a:chOff x="0" y="0"/>
          <a:chExt cx="0" cy="0"/>
        </a:xfrm>
      </p:grpSpPr>
      <p:sp>
        <p:nvSpPr>
          <p:cNvPr id="5" name="Text placeholder - column 1"/>
          <p:cNvSpPr>
            <a:spLocks noGrp="1"/>
          </p:cNvSpPr>
          <p:nvPr>
            <p:ph type="body" sz="quarter" idx="11" hasCustomPrompt="1"/>
          </p:nvPr>
        </p:nvSpPr>
        <p:spPr>
          <a:xfrm>
            <a:off x="6277292" y="1604124"/>
            <a:ext cx="5407098" cy="4720475"/>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6" name="Title Placeholder 1"/>
          <p:cNvSpPr>
            <a:spLocks noGrp="1"/>
          </p:cNvSpPr>
          <p:nvPr>
            <p:ph type="title" hasCustomPrompt="1"/>
          </p:nvPr>
        </p:nvSpPr>
        <p:spPr bwMode="gray">
          <a:xfrm>
            <a:off x="496630" y="533400"/>
            <a:ext cx="11183001" cy="381000"/>
          </a:xfrm>
          <a:prstGeom prst="rect">
            <a:avLst/>
          </a:prstGeom>
        </p:spPr>
        <p:txBody>
          <a:bodyPr vert="horz" wrap="square" lIns="0" tIns="0" rIns="0" bIns="0" rtlCol="0" anchor="t" anchorCtr="0">
            <a:spAutoFit/>
          </a:bodyPr>
          <a:lstStyle>
            <a:lvl1pPr>
              <a:defRPr/>
            </a:lvl1pPr>
          </a:lstStyle>
          <a:p>
            <a:r>
              <a:rPr lang="en-US" noProof="0"/>
              <a:t>Insert Page Title</a:t>
            </a:r>
          </a:p>
        </p:txBody>
      </p:sp>
      <p:sp>
        <p:nvSpPr>
          <p:cNvPr id="7" name="Text placeholder - column 2"/>
          <p:cNvSpPr>
            <a:spLocks noGrp="1"/>
          </p:cNvSpPr>
          <p:nvPr>
            <p:ph type="body" sz="quarter" idx="10" hasCustomPrompt="1"/>
          </p:nvPr>
        </p:nvSpPr>
        <p:spPr>
          <a:xfrm>
            <a:off x="498475" y="1602788"/>
            <a:ext cx="5413057" cy="4721811"/>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30481451"/>
      </p:ext>
    </p:extLst>
  </p:cSld>
  <p:clrMapOvr>
    <a:masterClrMapping/>
  </p:clrMapOvr>
  <p:extLst mod="1">
    <p:ext uri="{DCECCB84-F9BA-43D5-87BE-67443E8EF086}">
      <p15:sldGuideLst xmlns:p15="http://schemas.microsoft.com/office/powerpoint/2012/main">
        <p15:guide id="1" pos="3726" userDrawn="1">
          <p15:clr>
            <a:srgbClr val="FBAE40"/>
          </p15:clr>
        </p15:guide>
        <p15:guide id="2" orient="horz" pos="3984" userDrawn="1">
          <p15:clr>
            <a:srgbClr val="FBAE40"/>
          </p15:clr>
        </p15:guide>
        <p15:guide id="3" orient="horz" pos="1008" userDrawn="1">
          <p15:clr>
            <a:srgbClr val="FBAE40"/>
          </p15:clr>
        </p15:guide>
        <p15:guide id="4" orient="horz" pos="576" userDrawn="1">
          <p15:clr>
            <a:srgbClr val="FBAE40"/>
          </p15:clr>
        </p15:guide>
        <p15:guide id="5" orient="horz" pos="336" userDrawn="1">
          <p15:clr>
            <a:srgbClr val="FBAE40"/>
          </p15:clr>
        </p15:guide>
        <p15:guide id="6" pos="306" userDrawn="1">
          <p15:clr>
            <a:srgbClr val="FBAE40"/>
          </p15:clr>
        </p15:guide>
        <p15:guide id="7" pos="7368" userDrawn="1">
          <p15:clr>
            <a:srgbClr val="FBAE40"/>
          </p15:clr>
        </p15:guide>
        <p15:guide id="8" pos="3954"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Text: 3 Columns">
    <p:spTree>
      <p:nvGrpSpPr>
        <p:cNvPr id="1" name=""/>
        <p:cNvGrpSpPr/>
        <p:nvPr/>
      </p:nvGrpSpPr>
      <p:grpSpPr>
        <a:xfrm>
          <a:off x="0" y="0"/>
          <a:ext cx="0" cy="0"/>
          <a:chOff x="0" y="0"/>
          <a:chExt cx="0" cy="0"/>
        </a:xfrm>
      </p:grpSpPr>
      <p:sp>
        <p:nvSpPr>
          <p:cNvPr id="7" name="Text Placeholder - column 3"/>
          <p:cNvSpPr>
            <a:spLocks noGrp="1"/>
          </p:cNvSpPr>
          <p:nvPr>
            <p:ph type="body" sz="quarter" idx="13" hasCustomPrompt="1"/>
          </p:nvPr>
        </p:nvSpPr>
        <p:spPr>
          <a:xfrm>
            <a:off x="8220393" y="1602788"/>
            <a:ext cx="3474720" cy="4704599"/>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6" name="Text Placeholder - column 2"/>
          <p:cNvSpPr>
            <a:spLocks noGrp="1"/>
          </p:cNvSpPr>
          <p:nvPr>
            <p:ph type="body" sz="quarter" idx="12" hasCustomPrompt="1"/>
          </p:nvPr>
        </p:nvSpPr>
        <p:spPr>
          <a:xfrm>
            <a:off x="4357052" y="1602788"/>
            <a:ext cx="3474720" cy="4704599"/>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8" name="Title Placeholder 1"/>
          <p:cNvSpPr>
            <a:spLocks noGrp="1"/>
          </p:cNvSpPr>
          <p:nvPr>
            <p:ph type="title" hasCustomPrompt="1"/>
          </p:nvPr>
        </p:nvSpPr>
        <p:spPr bwMode="gray">
          <a:xfrm>
            <a:off x="496630" y="533400"/>
            <a:ext cx="11183001" cy="381000"/>
          </a:xfrm>
          <a:prstGeom prst="rect">
            <a:avLst/>
          </a:prstGeom>
        </p:spPr>
        <p:txBody>
          <a:bodyPr vert="horz" wrap="square" lIns="0" tIns="0" rIns="0" bIns="0" rtlCol="0" anchor="t" anchorCtr="0">
            <a:spAutoFit/>
          </a:bodyPr>
          <a:lstStyle>
            <a:lvl1pPr>
              <a:defRPr/>
            </a:lvl1pPr>
          </a:lstStyle>
          <a:p>
            <a:r>
              <a:rPr lang="en-US" noProof="0"/>
              <a:t>Insert Page Title </a:t>
            </a:r>
          </a:p>
        </p:txBody>
      </p:sp>
      <p:sp>
        <p:nvSpPr>
          <p:cNvPr id="10" name="Text placeholder - column 2"/>
          <p:cNvSpPr>
            <a:spLocks noGrp="1"/>
          </p:cNvSpPr>
          <p:nvPr>
            <p:ph type="body" sz="quarter" idx="10" hasCustomPrompt="1"/>
          </p:nvPr>
        </p:nvSpPr>
        <p:spPr>
          <a:xfrm>
            <a:off x="498476" y="1602788"/>
            <a:ext cx="3474720" cy="4721811"/>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66416376"/>
      </p:ext>
    </p:extLst>
  </p:cSld>
  <p:clrMapOvr>
    <a:masterClrMapping/>
  </p:clrMapOvr>
  <p:extLst mod="1">
    <p:ext uri="{DCECCB84-F9BA-43D5-87BE-67443E8EF086}">
      <p15:sldGuideLst xmlns:p15="http://schemas.microsoft.com/office/powerpoint/2012/main">
        <p15:guide id="1" pos="5178" userDrawn="1">
          <p15:clr>
            <a:srgbClr val="FBAE40"/>
          </p15:clr>
        </p15:guide>
        <p15:guide id="2" orient="horz" pos="1008" userDrawn="1">
          <p15:clr>
            <a:srgbClr val="FBAE40"/>
          </p15:clr>
        </p15:guide>
        <p15:guide id="3" orient="horz" pos="576" userDrawn="1">
          <p15:clr>
            <a:srgbClr val="FBAE40"/>
          </p15:clr>
        </p15:guide>
        <p15:guide id="4" orient="horz" pos="336" userDrawn="1">
          <p15:clr>
            <a:srgbClr val="FBAE40"/>
          </p15:clr>
        </p15:guide>
        <p15:guide id="5" orient="horz" pos="3984" userDrawn="1">
          <p15:clr>
            <a:srgbClr val="FBAE40"/>
          </p15:clr>
        </p15:guide>
        <p15:guide id="6" pos="306" userDrawn="1">
          <p15:clr>
            <a:srgbClr val="FBAE40"/>
          </p15:clr>
        </p15:guide>
        <p15:guide id="7" pos="7368" userDrawn="1">
          <p15:clr>
            <a:srgbClr val="FBAE40"/>
          </p15:clr>
        </p15:guide>
        <p15:guide id="8" pos="2514" userDrawn="1">
          <p15:clr>
            <a:srgbClr val="FBAE40"/>
          </p15:clr>
        </p15:guide>
        <p15:guide id="9" pos="2742" userDrawn="1">
          <p15:clr>
            <a:srgbClr val="FBAE40"/>
          </p15:clr>
        </p15:guide>
        <p15:guide id="10" pos="4938"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Text and Image: 2 Columns">
    <p:spTree>
      <p:nvGrpSpPr>
        <p:cNvPr id="1" name=""/>
        <p:cNvGrpSpPr/>
        <p:nvPr/>
      </p:nvGrpSpPr>
      <p:grpSpPr>
        <a:xfrm>
          <a:off x="0" y="0"/>
          <a:ext cx="0" cy="0"/>
          <a:chOff x="0" y="0"/>
          <a:chExt cx="0" cy="0"/>
        </a:xfrm>
      </p:grpSpPr>
      <p:sp>
        <p:nvSpPr>
          <p:cNvPr id="3" name="Text placeholder - column 2"/>
          <p:cNvSpPr>
            <a:spLocks noGrp="1"/>
          </p:cNvSpPr>
          <p:nvPr>
            <p:ph type="body" sz="quarter" idx="10" hasCustomPrompt="1"/>
          </p:nvPr>
        </p:nvSpPr>
        <p:spPr>
          <a:xfrm>
            <a:off x="503737" y="4616760"/>
            <a:ext cx="5407446" cy="170784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5" name="Picture Placeholder 4"/>
          <p:cNvSpPr>
            <a:spLocks noGrp="1"/>
          </p:cNvSpPr>
          <p:nvPr>
            <p:ph type="pic" sz="quarter" idx="12" hasCustomPrompt="1"/>
          </p:nvPr>
        </p:nvSpPr>
        <p:spPr bwMode="gray">
          <a:xfrm>
            <a:off x="503737" y="1620000"/>
            <a:ext cx="5407446" cy="2631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a:t>
            </a:r>
            <a:endParaRPr lang="de-DE"/>
          </a:p>
        </p:txBody>
      </p:sp>
      <p:sp>
        <p:nvSpPr>
          <p:cNvPr id="17" name="Text placeholder - column 2"/>
          <p:cNvSpPr>
            <a:spLocks noGrp="1"/>
          </p:cNvSpPr>
          <p:nvPr>
            <p:ph type="body" sz="quarter" idx="13" hasCustomPrompt="1"/>
          </p:nvPr>
        </p:nvSpPr>
        <p:spPr>
          <a:xfrm>
            <a:off x="6276943" y="4616760"/>
            <a:ext cx="5407447" cy="170784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8" name="Picture Placeholder 4"/>
          <p:cNvSpPr>
            <a:spLocks noGrp="1"/>
          </p:cNvSpPr>
          <p:nvPr>
            <p:ph type="pic" sz="quarter" idx="14" hasCustomPrompt="1"/>
          </p:nvPr>
        </p:nvSpPr>
        <p:spPr bwMode="gray">
          <a:xfrm>
            <a:off x="6276943" y="1620000"/>
            <a:ext cx="5407447" cy="2631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a:t>
            </a:r>
            <a:endParaRPr lang="de-DE"/>
          </a:p>
        </p:txBody>
      </p:sp>
      <p:sp>
        <p:nvSpPr>
          <p:cNvPr id="7" name="Title Placeholder 1"/>
          <p:cNvSpPr>
            <a:spLocks noGrp="1"/>
          </p:cNvSpPr>
          <p:nvPr>
            <p:ph type="title" hasCustomPrompt="1"/>
          </p:nvPr>
        </p:nvSpPr>
        <p:spPr bwMode="gray">
          <a:xfrm>
            <a:off x="496630" y="533400"/>
            <a:ext cx="11183001" cy="381000"/>
          </a:xfrm>
          <a:prstGeom prst="rect">
            <a:avLst/>
          </a:prstGeom>
        </p:spPr>
        <p:txBody>
          <a:bodyPr vert="horz" wrap="square" lIns="0" tIns="0" rIns="0" bIns="0" rtlCol="0" anchor="t" anchorCtr="0">
            <a:spAutoFit/>
          </a:bodyPr>
          <a:lstStyle>
            <a:lvl1pPr>
              <a:defRPr/>
            </a:lvl1pPr>
          </a:lstStyle>
          <a:p>
            <a:r>
              <a:rPr lang="en-US" noProof="0"/>
              <a:t>Insert Page Title </a:t>
            </a:r>
          </a:p>
        </p:txBody>
      </p:sp>
    </p:spTree>
    <p:extLst>
      <p:ext uri="{BB962C8B-B14F-4D97-AF65-F5344CB8AC3E}">
        <p14:creationId xmlns:p14="http://schemas.microsoft.com/office/powerpoint/2010/main" val="2504941297"/>
      </p:ext>
    </p:extLst>
  </p:cSld>
  <p:clrMapOvr>
    <a:masterClrMapping/>
  </p:clrMapOvr>
  <p:extLst mod="1">
    <p:ext uri="{DCECCB84-F9BA-43D5-87BE-67443E8EF086}">
      <p15:sldGuideLst xmlns:p15="http://schemas.microsoft.com/office/powerpoint/2012/main">
        <p15:guide id="1" pos="3726" userDrawn="1">
          <p15:clr>
            <a:srgbClr val="FBAE40"/>
          </p15:clr>
        </p15:guide>
        <p15:guide id="2" orient="horz" pos="336" userDrawn="1">
          <p15:clr>
            <a:srgbClr val="FBAE40"/>
          </p15:clr>
        </p15:guide>
        <p15:guide id="3" pos="306" userDrawn="1">
          <p15:clr>
            <a:srgbClr val="FBAE40"/>
          </p15:clr>
        </p15:guide>
        <p15:guide id="4" pos="7368" userDrawn="1">
          <p15:clr>
            <a:srgbClr val="FBAE40"/>
          </p15:clr>
        </p15:guide>
        <p15:guide id="5" pos="3954" userDrawn="1">
          <p15:clr>
            <a:srgbClr val="FBAE40"/>
          </p15:clr>
        </p15:guide>
        <p15:guide id="6" orient="horz" pos="576" userDrawn="1">
          <p15:clr>
            <a:srgbClr val="FBAE40"/>
          </p15:clr>
        </p15:guide>
        <p15:guide id="7" orient="horz" pos="1008" userDrawn="1">
          <p15:clr>
            <a:srgbClr val="FBAE40"/>
          </p15:clr>
        </p15:guide>
        <p15:guide id="8" orient="horz" pos="3984"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Text and Image: 3 Columns">
    <p:spTree>
      <p:nvGrpSpPr>
        <p:cNvPr id="1" name=""/>
        <p:cNvGrpSpPr/>
        <p:nvPr/>
      </p:nvGrpSpPr>
      <p:grpSpPr>
        <a:xfrm>
          <a:off x="0" y="0"/>
          <a:ext cx="0" cy="0"/>
          <a:chOff x="0" y="0"/>
          <a:chExt cx="0" cy="0"/>
        </a:xfrm>
      </p:grpSpPr>
      <p:sp>
        <p:nvSpPr>
          <p:cNvPr id="3" name="Text placeholder - column 2"/>
          <p:cNvSpPr>
            <a:spLocks noGrp="1"/>
          </p:cNvSpPr>
          <p:nvPr>
            <p:ph type="body" sz="quarter" idx="10" hasCustomPrompt="1"/>
          </p:nvPr>
        </p:nvSpPr>
        <p:spPr>
          <a:xfrm>
            <a:off x="503738" y="4200548"/>
            <a:ext cx="3464692" cy="2124052"/>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5" name="Picture Placeholder 4"/>
          <p:cNvSpPr>
            <a:spLocks noGrp="1"/>
          </p:cNvSpPr>
          <p:nvPr>
            <p:ph type="pic" sz="quarter" idx="12" hasCustomPrompt="1"/>
          </p:nvPr>
        </p:nvSpPr>
        <p:spPr bwMode="gray">
          <a:xfrm>
            <a:off x="503737" y="1602788"/>
            <a:ext cx="3464693" cy="2232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a:t>
            </a:r>
            <a:endParaRPr lang="de-DE"/>
          </a:p>
        </p:txBody>
      </p:sp>
      <p:sp>
        <p:nvSpPr>
          <p:cNvPr id="17" name="Text placeholder - column 2"/>
          <p:cNvSpPr>
            <a:spLocks noGrp="1"/>
          </p:cNvSpPr>
          <p:nvPr>
            <p:ph type="body" sz="quarter" idx="13" hasCustomPrompt="1"/>
          </p:nvPr>
        </p:nvSpPr>
        <p:spPr>
          <a:xfrm>
            <a:off x="8220393" y="4200548"/>
            <a:ext cx="3474720" cy="2124052"/>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8" name="Picture Placeholder 4"/>
          <p:cNvSpPr>
            <a:spLocks noGrp="1"/>
          </p:cNvSpPr>
          <p:nvPr>
            <p:ph type="pic" sz="quarter" idx="14" hasCustomPrompt="1"/>
          </p:nvPr>
        </p:nvSpPr>
        <p:spPr bwMode="gray">
          <a:xfrm>
            <a:off x="8220393" y="1602788"/>
            <a:ext cx="3474720" cy="2232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a:t>
            </a:r>
            <a:endParaRPr lang="de-DE"/>
          </a:p>
        </p:txBody>
      </p:sp>
      <p:sp>
        <p:nvSpPr>
          <p:cNvPr id="9" name="Text placeholder - column 2"/>
          <p:cNvSpPr>
            <a:spLocks noGrp="1"/>
          </p:cNvSpPr>
          <p:nvPr>
            <p:ph type="body" sz="quarter" idx="15" hasCustomPrompt="1"/>
          </p:nvPr>
        </p:nvSpPr>
        <p:spPr>
          <a:xfrm>
            <a:off x="4357052" y="4200548"/>
            <a:ext cx="3474720" cy="2124052"/>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0" name="Picture Placeholder 4"/>
          <p:cNvSpPr>
            <a:spLocks noGrp="1"/>
          </p:cNvSpPr>
          <p:nvPr>
            <p:ph type="pic" sz="quarter" idx="16" hasCustomPrompt="1"/>
          </p:nvPr>
        </p:nvSpPr>
        <p:spPr bwMode="gray">
          <a:xfrm>
            <a:off x="4357052" y="1602788"/>
            <a:ext cx="3474720" cy="2232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a:t>
            </a:r>
            <a:endParaRPr lang="de-DE"/>
          </a:p>
        </p:txBody>
      </p:sp>
      <p:sp>
        <p:nvSpPr>
          <p:cNvPr id="11" name="Title Placeholder 1"/>
          <p:cNvSpPr>
            <a:spLocks noGrp="1"/>
          </p:cNvSpPr>
          <p:nvPr>
            <p:ph type="title" hasCustomPrompt="1"/>
          </p:nvPr>
        </p:nvSpPr>
        <p:spPr bwMode="gray">
          <a:xfrm>
            <a:off x="496630" y="533400"/>
            <a:ext cx="11198483" cy="381000"/>
          </a:xfrm>
          <a:prstGeom prst="rect">
            <a:avLst/>
          </a:prstGeom>
        </p:spPr>
        <p:txBody>
          <a:bodyPr vert="horz" wrap="square" lIns="0" tIns="0" rIns="0" bIns="0" rtlCol="0" anchor="t" anchorCtr="0">
            <a:spAutoFit/>
          </a:bodyPr>
          <a:lstStyle>
            <a:lvl1pPr>
              <a:defRPr/>
            </a:lvl1pPr>
          </a:lstStyle>
          <a:p>
            <a:r>
              <a:rPr lang="en-US" noProof="0"/>
              <a:t>Insert Page Title </a:t>
            </a:r>
          </a:p>
        </p:txBody>
      </p:sp>
    </p:spTree>
    <p:extLst>
      <p:ext uri="{BB962C8B-B14F-4D97-AF65-F5344CB8AC3E}">
        <p14:creationId xmlns:p14="http://schemas.microsoft.com/office/powerpoint/2010/main" val="727667599"/>
      </p:ext>
    </p:extLst>
  </p:cSld>
  <p:clrMapOvr>
    <a:masterClrMapping/>
  </p:clrMapOvr>
  <p:extLst mod="1">
    <p:ext uri="{DCECCB84-F9BA-43D5-87BE-67443E8EF086}">
      <p15:sldGuideLst xmlns:p15="http://schemas.microsoft.com/office/powerpoint/2012/main">
        <p15:guide id="1" pos="4938" userDrawn="1">
          <p15:clr>
            <a:srgbClr val="FBAE40"/>
          </p15:clr>
        </p15:guide>
        <p15:guide id="3" pos="306" userDrawn="1">
          <p15:clr>
            <a:srgbClr val="FBAE40"/>
          </p15:clr>
        </p15:guide>
        <p15:guide id="4" pos="7368" userDrawn="1">
          <p15:clr>
            <a:srgbClr val="FBAE40"/>
          </p15:clr>
        </p15:guide>
        <p15:guide id="5" pos="2502" userDrawn="1">
          <p15:clr>
            <a:srgbClr val="FBAE40"/>
          </p15:clr>
        </p15:guide>
        <p15:guide id="6" pos="2736" userDrawn="1">
          <p15:clr>
            <a:srgbClr val="FBAE40"/>
          </p15:clr>
        </p15:guide>
        <p15:guide id="7" pos="5178" userDrawn="1">
          <p15:clr>
            <a:srgbClr val="FBAE40"/>
          </p15:clr>
        </p15:guide>
        <p15:guide id="8" orient="horz" pos="336" userDrawn="1">
          <p15:clr>
            <a:srgbClr val="FBAE40"/>
          </p15:clr>
        </p15:guide>
        <p15:guide id="9" orient="horz" pos="576" userDrawn="1">
          <p15:clr>
            <a:srgbClr val="FBAE40"/>
          </p15:clr>
        </p15:guide>
        <p15:guide id="10" orient="horz" pos="1008" userDrawn="1">
          <p15:clr>
            <a:srgbClr val="FBAE40"/>
          </p15:clr>
        </p15:guide>
        <p15:guide id="11" orient="horz" pos="2418" userDrawn="1">
          <p15:clr>
            <a:srgbClr val="FBAE40"/>
          </p15:clr>
        </p15:guide>
        <p15:guide id="12" orient="horz" pos="2646" userDrawn="1">
          <p15:clr>
            <a:srgbClr val="FBAE40"/>
          </p15:clr>
        </p15:guide>
        <p15:guide id="13" orient="horz" pos="3984"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Text and Image: 4 Columns">
    <p:spTree>
      <p:nvGrpSpPr>
        <p:cNvPr id="1" name=""/>
        <p:cNvGrpSpPr/>
        <p:nvPr/>
      </p:nvGrpSpPr>
      <p:grpSpPr>
        <a:xfrm>
          <a:off x="0" y="0"/>
          <a:ext cx="0" cy="0"/>
          <a:chOff x="0" y="0"/>
          <a:chExt cx="0" cy="0"/>
        </a:xfrm>
      </p:grpSpPr>
      <p:sp>
        <p:nvSpPr>
          <p:cNvPr id="3" name="Text placeholder - column 2"/>
          <p:cNvSpPr>
            <a:spLocks noGrp="1"/>
          </p:cNvSpPr>
          <p:nvPr>
            <p:ph type="body" sz="quarter" idx="10" hasCustomPrompt="1"/>
          </p:nvPr>
        </p:nvSpPr>
        <p:spPr>
          <a:xfrm>
            <a:off x="503737" y="3713758"/>
            <a:ext cx="2496637" cy="2610841"/>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5" name="Picture Placeholder 4"/>
          <p:cNvSpPr>
            <a:spLocks noGrp="1"/>
          </p:cNvSpPr>
          <p:nvPr>
            <p:ph type="pic" sz="quarter" idx="12" hasCustomPrompt="1"/>
          </p:nvPr>
        </p:nvSpPr>
        <p:spPr bwMode="gray">
          <a:xfrm>
            <a:off x="503738" y="1620000"/>
            <a:ext cx="2487168" cy="1728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a:t>
            </a:r>
            <a:endParaRPr lang="de-DE"/>
          </a:p>
        </p:txBody>
      </p:sp>
      <p:sp>
        <p:nvSpPr>
          <p:cNvPr id="17" name="Text placeholder - column 2"/>
          <p:cNvSpPr>
            <a:spLocks noGrp="1"/>
          </p:cNvSpPr>
          <p:nvPr>
            <p:ph type="body" sz="quarter" idx="13" hasCustomPrompt="1"/>
          </p:nvPr>
        </p:nvSpPr>
        <p:spPr>
          <a:xfrm>
            <a:off x="9192462" y="3713759"/>
            <a:ext cx="2504237" cy="2610841"/>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8" name="Picture Placeholder 4"/>
          <p:cNvSpPr>
            <a:spLocks noGrp="1"/>
          </p:cNvSpPr>
          <p:nvPr>
            <p:ph type="pic" sz="quarter" idx="14" hasCustomPrompt="1"/>
          </p:nvPr>
        </p:nvSpPr>
        <p:spPr bwMode="gray">
          <a:xfrm>
            <a:off x="9192463" y="1620000"/>
            <a:ext cx="2487168" cy="1728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a:t>
            </a:r>
            <a:endParaRPr lang="de-DE"/>
          </a:p>
        </p:txBody>
      </p:sp>
      <p:sp>
        <p:nvSpPr>
          <p:cNvPr id="9" name="Text placeholder - column 2"/>
          <p:cNvSpPr>
            <a:spLocks noGrp="1"/>
          </p:cNvSpPr>
          <p:nvPr>
            <p:ph type="body" sz="quarter" idx="15" hasCustomPrompt="1"/>
          </p:nvPr>
        </p:nvSpPr>
        <p:spPr>
          <a:xfrm>
            <a:off x="3399979" y="3713759"/>
            <a:ext cx="2503933" cy="2610841"/>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0" name="Picture Placeholder 4"/>
          <p:cNvSpPr>
            <a:spLocks noGrp="1"/>
          </p:cNvSpPr>
          <p:nvPr>
            <p:ph type="pic" sz="quarter" idx="16" hasCustomPrompt="1"/>
          </p:nvPr>
        </p:nvSpPr>
        <p:spPr bwMode="gray">
          <a:xfrm>
            <a:off x="3399980" y="1620000"/>
            <a:ext cx="2487168" cy="1728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a:t>
            </a:r>
            <a:endParaRPr lang="de-DE"/>
          </a:p>
        </p:txBody>
      </p:sp>
      <p:sp>
        <p:nvSpPr>
          <p:cNvPr id="13" name="Text placeholder - column 2"/>
          <p:cNvSpPr>
            <a:spLocks noGrp="1"/>
          </p:cNvSpPr>
          <p:nvPr>
            <p:ph type="body" sz="quarter" idx="17" hasCustomPrompt="1"/>
          </p:nvPr>
        </p:nvSpPr>
        <p:spPr>
          <a:xfrm>
            <a:off x="6296221" y="3713759"/>
            <a:ext cx="2495353" cy="2610841"/>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4" name="Picture Placeholder 4"/>
          <p:cNvSpPr>
            <a:spLocks noGrp="1"/>
          </p:cNvSpPr>
          <p:nvPr>
            <p:ph type="pic" sz="quarter" idx="18" hasCustomPrompt="1"/>
          </p:nvPr>
        </p:nvSpPr>
        <p:spPr bwMode="gray">
          <a:xfrm>
            <a:off x="6296222" y="1620000"/>
            <a:ext cx="2487168" cy="1728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a:t>
            </a:r>
            <a:endParaRPr lang="de-DE"/>
          </a:p>
        </p:txBody>
      </p:sp>
      <p:sp>
        <p:nvSpPr>
          <p:cNvPr id="11" name="Title Placeholder 1"/>
          <p:cNvSpPr>
            <a:spLocks noGrp="1"/>
          </p:cNvSpPr>
          <p:nvPr>
            <p:ph type="title" hasCustomPrompt="1"/>
          </p:nvPr>
        </p:nvSpPr>
        <p:spPr bwMode="gray">
          <a:xfrm>
            <a:off x="496630" y="533400"/>
            <a:ext cx="11183001" cy="381000"/>
          </a:xfrm>
          <a:prstGeom prst="rect">
            <a:avLst/>
          </a:prstGeom>
        </p:spPr>
        <p:txBody>
          <a:bodyPr vert="horz" wrap="square" lIns="0" tIns="0" rIns="0" bIns="0" rtlCol="0" anchor="t" anchorCtr="0">
            <a:spAutoFit/>
          </a:bodyPr>
          <a:lstStyle>
            <a:lvl1pPr>
              <a:defRPr/>
            </a:lvl1pPr>
          </a:lstStyle>
          <a:p>
            <a:r>
              <a:rPr lang="en-US" noProof="0"/>
              <a:t>Insert Page Title</a:t>
            </a:r>
          </a:p>
        </p:txBody>
      </p:sp>
    </p:spTree>
    <p:extLst>
      <p:ext uri="{BB962C8B-B14F-4D97-AF65-F5344CB8AC3E}">
        <p14:creationId xmlns:p14="http://schemas.microsoft.com/office/powerpoint/2010/main" val="2680594478"/>
      </p:ext>
    </p:extLst>
  </p:cSld>
  <p:clrMapOvr>
    <a:masterClrMapping/>
  </p:clrMapOvr>
  <p:extLst mod="1">
    <p:ext uri="{DCECCB84-F9BA-43D5-87BE-67443E8EF086}">
      <p15:sldGuideLst xmlns:p15="http://schemas.microsoft.com/office/powerpoint/2012/main">
        <p15:guide id="1" pos="3966" userDrawn="1">
          <p15:clr>
            <a:srgbClr val="FBAE40"/>
          </p15:clr>
        </p15:guide>
        <p15:guide id="2" orient="horz" pos="2112" userDrawn="1">
          <p15:clr>
            <a:srgbClr val="FBAE40"/>
          </p15:clr>
        </p15:guide>
        <p15:guide id="3" pos="311" userDrawn="1">
          <p15:clr>
            <a:srgbClr val="FBAE40"/>
          </p15:clr>
        </p15:guide>
        <p15:guide id="4" pos="7368" userDrawn="1">
          <p15:clr>
            <a:srgbClr val="FBAE40"/>
          </p15:clr>
        </p15:guide>
        <p15:guide id="5" pos="1890" userDrawn="1">
          <p15:clr>
            <a:srgbClr val="FBAE40"/>
          </p15:clr>
        </p15:guide>
        <p15:guide id="6" pos="2136" userDrawn="1">
          <p15:clr>
            <a:srgbClr val="FBAE40"/>
          </p15:clr>
        </p15:guide>
        <p15:guide id="7" pos="3719" userDrawn="1">
          <p15:clr>
            <a:srgbClr val="FBAE40"/>
          </p15:clr>
        </p15:guide>
        <p15:guide id="8" pos="5538" userDrawn="1">
          <p15:clr>
            <a:srgbClr val="FBAE40"/>
          </p15:clr>
        </p15:guide>
        <p15:guide id="9" pos="5790" userDrawn="1">
          <p15:clr>
            <a:srgbClr val="FBAE40"/>
          </p15:clr>
        </p15:guide>
        <p15:guide id="10" orient="horz" pos="2334" userDrawn="1">
          <p15:clr>
            <a:srgbClr val="FBAE40"/>
          </p15:clr>
        </p15:guide>
        <p15:guide id="11" orient="horz" pos="3984"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Quote">
    <p:bg>
      <p:bgPr>
        <a:solidFill>
          <a:schemeClr val="bg1"/>
        </a:solidFill>
        <a:effectLst/>
      </p:bgPr>
    </p:bg>
    <p:spTree>
      <p:nvGrpSpPr>
        <p:cNvPr id="1" name=""/>
        <p:cNvGrpSpPr/>
        <p:nvPr/>
      </p:nvGrpSpPr>
      <p:grpSpPr>
        <a:xfrm>
          <a:off x="0" y="0"/>
          <a:ext cx="0" cy="0"/>
          <a:chOff x="0" y="0"/>
          <a:chExt cx="0" cy="0"/>
        </a:xfrm>
      </p:grpSpPr>
      <p:sp>
        <p:nvSpPr>
          <p:cNvPr id="5" name="Quote placeholder"/>
          <p:cNvSpPr>
            <a:spLocks noGrp="1"/>
          </p:cNvSpPr>
          <p:nvPr>
            <p:ph type="body" sz="quarter" idx="10" hasCustomPrompt="1"/>
          </p:nvPr>
        </p:nvSpPr>
        <p:spPr>
          <a:xfrm>
            <a:off x="503738" y="1600200"/>
            <a:ext cx="11179376" cy="3285032"/>
          </a:xfrm>
        </p:spPr>
        <p:txBody>
          <a:bodyPr/>
          <a:lstStyle>
            <a:lvl1pPr marL="395921" indent="-395921">
              <a:lnSpc>
                <a:spcPct val="90000"/>
              </a:lnSpc>
              <a:spcBef>
                <a:spcPts val="600"/>
              </a:spcBef>
              <a:defRPr sz="5999" b="1">
                <a:solidFill>
                  <a:schemeClr val="tx1"/>
                </a:solidFill>
              </a:defRPr>
            </a:lvl1pPr>
            <a:lvl2pPr marL="395921" indent="0">
              <a:buNone/>
              <a:defRPr sz="1600">
                <a:solidFill>
                  <a:schemeClr val="tx1"/>
                </a:solidFill>
              </a:defRPr>
            </a:lvl2pPr>
          </a:lstStyle>
          <a:p>
            <a:pPr lvl="0"/>
            <a:r>
              <a:rPr lang="en-US" noProof="0"/>
              <a:t>“Quote goes here </a:t>
            </a:r>
            <a:br>
              <a:rPr lang="en-US" noProof="0"/>
            </a:br>
            <a:r>
              <a:rPr lang="en-US" noProof="0"/>
              <a:t>and here.”</a:t>
            </a:r>
          </a:p>
          <a:p>
            <a:pPr lvl="1"/>
            <a:r>
              <a:rPr lang="en-US" noProof="0"/>
              <a:t>Source</a:t>
            </a:r>
          </a:p>
        </p:txBody>
      </p:sp>
    </p:spTree>
    <p:extLst>
      <p:ext uri="{BB962C8B-B14F-4D97-AF65-F5344CB8AC3E}">
        <p14:creationId xmlns:p14="http://schemas.microsoft.com/office/powerpoint/2010/main" val="932785900"/>
      </p:ext>
    </p:extLst>
  </p:cSld>
  <p:clrMapOvr>
    <a:masterClrMapping/>
  </p:clrMapOvr>
  <p:extLst mod="1">
    <p:ext uri="{DCECCB84-F9BA-43D5-87BE-67443E8EF086}">
      <p15:sldGuideLst xmlns:p15="http://schemas.microsoft.com/office/powerpoint/2012/main">
        <p15:guide id="1" pos="7368" userDrawn="1">
          <p15:clr>
            <a:srgbClr val="FBAE40"/>
          </p15:clr>
        </p15:guide>
        <p15:guide id="2" orient="horz" pos="1008" userDrawn="1">
          <p15:clr>
            <a:srgbClr val="FBAE40"/>
          </p15:clr>
        </p15:guide>
        <p15:guide id="3" orient="horz" pos="3984" userDrawn="1">
          <p15:clr>
            <a:srgbClr val="FBAE40"/>
          </p15:clr>
        </p15:guide>
        <p15:guide id="4" pos="306"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with Image Opt. 2">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188820" cy="3425371"/>
          </a:xfrm>
          <a:prstGeom prst="rect">
            <a:avLst/>
          </a:prstGeom>
        </p:spPr>
      </p:pic>
      <p:sp>
        <p:nvSpPr>
          <p:cNvPr id="13" name="Classification"/>
          <p:cNvSpPr txBox="1"/>
          <p:nvPr userDrawn="1"/>
        </p:nvSpPr>
        <p:spPr>
          <a:xfrm>
            <a:off x="496630" y="5769667"/>
            <a:ext cx="4202666" cy="138499"/>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900"/>
              <a:t>INTERNAL</a:t>
            </a:r>
          </a:p>
        </p:txBody>
      </p:sp>
      <p:sp>
        <p:nvSpPr>
          <p:cNvPr id="19" name="Speaker"/>
          <p:cNvSpPr>
            <a:spLocks noGrp="1"/>
          </p:cNvSpPr>
          <p:nvPr userDrawn="1">
            <p:ph type="subTitle" idx="1" hasCustomPrompt="1"/>
          </p:nvPr>
        </p:nvSpPr>
        <p:spPr bwMode="gray">
          <a:xfrm>
            <a:off x="496629" y="5130490"/>
            <a:ext cx="11200154" cy="430887"/>
          </a:xfrm>
        </p:spPr>
        <p:txBody>
          <a:bodyPr wrap="square" anchor="t" anchorCtr="0">
            <a:noAutofit/>
          </a:bodyPr>
          <a:lstStyle>
            <a:lvl1pPr marL="0" marR="0" indent="0" algn="l" defTabSz="1088558"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279" indent="0" algn="ctr">
              <a:buNone/>
              <a:defRPr>
                <a:solidFill>
                  <a:schemeClr val="tx1">
                    <a:tint val="75000"/>
                  </a:schemeClr>
                </a:solidFill>
              </a:defRPr>
            </a:lvl2pPr>
            <a:lvl3pPr marL="1088558" indent="0" algn="ctr">
              <a:buNone/>
              <a:defRPr>
                <a:solidFill>
                  <a:schemeClr val="tx1">
                    <a:tint val="75000"/>
                  </a:schemeClr>
                </a:solidFill>
              </a:defRPr>
            </a:lvl3pPr>
            <a:lvl4pPr marL="1632837" indent="0" algn="ctr">
              <a:buNone/>
              <a:defRPr>
                <a:solidFill>
                  <a:schemeClr val="tx1">
                    <a:tint val="75000"/>
                  </a:schemeClr>
                </a:solidFill>
              </a:defRPr>
            </a:lvl4pPr>
            <a:lvl5pPr marL="2177116" indent="0" algn="ctr">
              <a:buNone/>
              <a:defRPr>
                <a:solidFill>
                  <a:schemeClr val="tx1">
                    <a:tint val="75000"/>
                  </a:schemeClr>
                </a:solidFill>
              </a:defRPr>
            </a:lvl5pPr>
            <a:lvl6pPr marL="2721396" indent="0" algn="ctr">
              <a:buNone/>
              <a:defRPr>
                <a:solidFill>
                  <a:schemeClr val="tx1">
                    <a:tint val="75000"/>
                  </a:schemeClr>
                </a:solidFill>
              </a:defRPr>
            </a:lvl6pPr>
            <a:lvl7pPr marL="3265675" indent="0" algn="ctr">
              <a:buNone/>
              <a:defRPr>
                <a:solidFill>
                  <a:schemeClr val="tx1">
                    <a:tint val="75000"/>
                  </a:schemeClr>
                </a:solidFill>
              </a:defRPr>
            </a:lvl7pPr>
            <a:lvl8pPr marL="3809954" indent="0" algn="ctr">
              <a:buNone/>
              <a:defRPr>
                <a:solidFill>
                  <a:schemeClr val="tx1">
                    <a:tint val="75000"/>
                  </a:schemeClr>
                </a:solidFill>
              </a:defRPr>
            </a:lvl8pPr>
            <a:lvl9pPr marL="4354233" indent="0" algn="ctr">
              <a:buNone/>
              <a:defRPr>
                <a:solidFill>
                  <a:schemeClr val="tx1">
                    <a:tint val="75000"/>
                  </a:schemeClr>
                </a:solidFill>
              </a:defRPr>
            </a:lvl9pPr>
          </a:lstStyle>
          <a:p>
            <a:r>
              <a:rPr lang="en-US"/>
              <a:t>Speaker’s Name, SAP </a:t>
            </a:r>
            <a:br>
              <a:rPr lang="en-US"/>
            </a:br>
            <a:r>
              <a:rPr lang="en-US"/>
              <a:t>Month 00, 2019 </a:t>
            </a:r>
          </a:p>
        </p:txBody>
      </p:sp>
      <p:sp>
        <p:nvSpPr>
          <p:cNvPr id="20" name="Presentation Title"/>
          <p:cNvSpPr>
            <a:spLocks noGrp="1"/>
          </p:cNvSpPr>
          <p:nvPr userDrawn="1">
            <p:ph type="body" sz="quarter" idx="14" hasCustomPrompt="1"/>
          </p:nvPr>
        </p:nvSpPr>
        <p:spPr>
          <a:xfrm>
            <a:off x="496629" y="4024430"/>
            <a:ext cx="11198484" cy="997196"/>
          </a:xfrm>
        </p:spPr>
        <p:txBody>
          <a:bodyPr wrap="square">
            <a:spAutoFit/>
          </a:bodyPr>
          <a:lstStyle>
            <a:lvl1pPr>
              <a:lnSpc>
                <a:spcPct val="90000"/>
              </a:lnSpc>
              <a:spcBef>
                <a:spcPts val="0"/>
              </a:spcBef>
              <a:defRPr sz="3600" b="1" baseline="0"/>
            </a:lvl1pPr>
          </a:lstStyle>
          <a:p>
            <a:pPr lvl="0"/>
            <a:r>
              <a:rPr lang="en-US"/>
              <a:t>Presentation Title </a:t>
            </a:r>
            <a:br>
              <a:rPr lang="en-US"/>
            </a:br>
            <a:r>
              <a:rPr lang="en-US"/>
              <a:t>Goes Here and Here.</a:t>
            </a:r>
          </a:p>
        </p:txBody>
      </p:sp>
      <p:pic>
        <p:nvPicPr>
          <p:cNvPr id="12" name="Picture 11"/>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496629" y="3646728"/>
            <a:ext cx="1202973" cy="215887"/>
          </a:xfrm>
          <a:prstGeom prst="rect">
            <a:avLst/>
          </a:prstGeom>
        </p:spPr>
      </p:pic>
      <p:pic>
        <p:nvPicPr>
          <p:cNvPr id="15" name="SAP Logo" descr="SAP Logo" title="SAP Logo"/>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9731478" y="6144694"/>
            <a:ext cx="1963635" cy="360000"/>
          </a:xfrm>
          <a:prstGeom prst="rect">
            <a:avLst/>
          </a:prstGeom>
        </p:spPr>
      </p:pic>
    </p:spTree>
    <p:extLst>
      <p:ext uri="{BB962C8B-B14F-4D97-AF65-F5344CB8AC3E}">
        <p14:creationId xmlns:p14="http://schemas.microsoft.com/office/powerpoint/2010/main" val="2255555829"/>
      </p:ext>
    </p:extLst>
  </p:cSld>
  <p:clrMapOvr>
    <a:masterClrMapping/>
  </p:clrMapOvr>
  <p:extLst mod="1">
    <p:ext uri="{DCECCB84-F9BA-43D5-87BE-67443E8EF086}">
      <p15:sldGuideLst xmlns:p15="http://schemas.microsoft.com/office/powerpoint/2012/main">
        <p15:guide id="1" orient="horz" pos="2160">
          <p15:clr>
            <a:srgbClr val="FBAE40"/>
          </p15:clr>
        </p15:guide>
        <p15:guide id="2" pos="311">
          <p15:clr>
            <a:srgbClr val="FBAE40"/>
          </p15:clr>
        </p15:guide>
        <p15:guide id="3" pos="7367">
          <p15:clr>
            <a:srgbClr val="FBAE40"/>
          </p15:clr>
        </p15:guide>
        <p15:guide id="4" orient="horz" pos="3984">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Text and Image Opt. 1">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bwMode="gray">
          <a:xfrm>
            <a:off x="8122943" y="0"/>
            <a:ext cx="4065882" cy="6858000"/>
          </a:xfrm>
          <a:no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a:t>
            </a:r>
            <a:endParaRPr lang="de-DE"/>
          </a:p>
        </p:txBody>
      </p:sp>
      <p:sp>
        <p:nvSpPr>
          <p:cNvPr id="6" name="Title Placeholder 1"/>
          <p:cNvSpPr>
            <a:spLocks noGrp="1"/>
          </p:cNvSpPr>
          <p:nvPr>
            <p:ph type="title" hasCustomPrompt="1"/>
          </p:nvPr>
        </p:nvSpPr>
        <p:spPr bwMode="gray">
          <a:xfrm>
            <a:off x="496630" y="533400"/>
            <a:ext cx="7247195" cy="381000"/>
          </a:xfrm>
          <a:prstGeom prst="rect">
            <a:avLst/>
          </a:prstGeom>
        </p:spPr>
        <p:txBody>
          <a:bodyPr vert="horz" wrap="square" lIns="0" tIns="0" rIns="0" bIns="0" rtlCol="0" anchor="t" anchorCtr="0">
            <a:spAutoFit/>
          </a:bodyPr>
          <a:lstStyle>
            <a:lvl1pPr>
              <a:defRPr/>
            </a:lvl1pPr>
          </a:lstStyle>
          <a:p>
            <a:r>
              <a:rPr lang="en-US" noProof="0"/>
              <a:t>Insert Page Title</a:t>
            </a:r>
          </a:p>
        </p:txBody>
      </p:sp>
      <p:sp>
        <p:nvSpPr>
          <p:cNvPr id="8" name="Text placeholder - column 2"/>
          <p:cNvSpPr>
            <a:spLocks noGrp="1"/>
          </p:cNvSpPr>
          <p:nvPr>
            <p:ph type="body" sz="quarter" idx="11" hasCustomPrompt="1"/>
          </p:nvPr>
        </p:nvSpPr>
        <p:spPr>
          <a:xfrm>
            <a:off x="498475" y="1602788"/>
            <a:ext cx="7245353" cy="4721811"/>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25020262"/>
      </p:ext>
    </p:extLst>
  </p:cSld>
  <p:clrMapOvr>
    <a:masterClrMapping/>
  </p:clrMapOvr>
  <p:extLst mod="1">
    <p:ext uri="{DCECCB84-F9BA-43D5-87BE-67443E8EF086}">
      <p15:sldGuideLst xmlns:p15="http://schemas.microsoft.com/office/powerpoint/2012/main">
        <p15:guide id="1" pos="7367" userDrawn="1">
          <p15:clr>
            <a:srgbClr val="FBAE40"/>
          </p15:clr>
        </p15:guide>
        <p15:guide id="2" orient="horz" pos="576" userDrawn="1">
          <p15:clr>
            <a:srgbClr val="FBAE40"/>
          </p15:clr>
        </p15:guide>
        <p15:guide id="3" orient="horz" pos="336" userDrawn="1">
          <p15:clr>
            <a:srgbClr val="FBAE40"/>
          </p15:clr>
        </p15:guide>
        <p15:guide id="4" orient="horz" pos="1008" userDrawn="1">
          <p15:clr>
            <a:srgbClr val="FBAE40"/>
          </p15:clr>
        </p15:guide>
        <p15:guide id="5" orient="horz" pos="3984" userDrawn="1">
          <p15:clr>
            <a:srgbClr val="FBAE40"/>
          </p15:clr>
        </p15:guide>
        <p15:guide id="6" pos="311" userDrawn="1">
          <p15:clr>
            <a:srgbClr val="FBAE40"/>
          </p15:clr>
        </p15:guide>
        <p15:guide id="7" pos="5111" userDrawn="1">
          <p15:clr>
            <a:srgbClr val="FBAE40"/>
          </p15:clr>
        </p15:guide>
        <p15:guide id="8" pos="4878"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Text and Image Opt. 2">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bwMode="gray">
          <a:xfrm>
            <a:off x="6107993" y="0"/>
            <a:ext cx="6080832" cy="6858000"/>
          </a:xfrm>
          <a:no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a:t>
            </a:r>
            <a:endParaRPr lang="de-DE"/>
          </a:p>
        </p:txBody>
      </p:sp>
      <p:sp>
        <p:nvSpPr>
          <p:cNvPr id="6" name="Title Placeholder 1"/>
          <p:cNvSpPr>
            <a:spLocks noGrp="1"/>
          </p:cNvSpPr>
          <p:nvPr>
            <p:ph type="title" hasCustomPrompt="1"/>
          </p:nvPr>
        </p:nvSpPr>
        <p:spPr bwMode="gray">
          <a:xfrm>
            <a:off x="496630" y="533400"/>
            <a:ext cx="5227889" cy="381000"/>
          </a:xfrm>
          <a:prstGeom prst="rect">
            <a:avLst/>
          </a:prstGeom>
        </p:spPr>
        <p:txBody>
          <a:bodyPr vert="horz" wrap="square" lIns="0" tIns="0" rIns="0" bIns="0" rtlCol="0" anchor="t" anchorCtr="0">
            <a:spAutoFit/>
          </a:bodyPr>
          <a:lstStyle>
            <a:lvl1pPr>
              <a:defRPr/>
            </a:lvl1pPr>
          </a:lstStyle>
          <a:p>
            <a:r>
              <a:rPr lang="en-US" noProof="0"/>
              <a:t>Insert Page Title </a:t>
            </a:r>
          </a:p>
        </p:txBody>
      </p:sp>
      <p:sp>
        <p:nvSpPr>
          <p:cNvPr id="9" name="Text placeholder - column 2"/>
          <p:cNvSpPr>
            <a:spLocks noGrp="1"/>
          </p:cNvSpPr>
          <p:nvPr>
            <p:ph type="body" sz="quarter" idx="11" hasCustomPrompt="1"/>
          </p:nvPr>
        </p:nvSpPr>
        <p:spPr>
          <a:xfrm>
            <a:off x="498475" y="1602788"/>
            <a:ext cx="5226050" cy="4721811"/>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52787710"/>
      </p:ext>
    </p:extLst>
  </p:cSld>
  <p:clrMapOvr>
    <a:masterClrMapping/>
  </p:clrMapOvr>
  <p:extLst mod="1">
    <p:ext uri="{DCECCB84-F9BA-43D5-87BE-67443E8EF086}">
      <p15:sldGuideLst xmlns:p15="http://schemas.microsoft.com/office/powerpoint/2012/main">
        <p15:guide id="1" pos="3839" userDrawn="1">
          <p15:clr>
            <a:srgbClr val="FBAE40"/>
          </p15:clr>
        </p15:guide>
        <p15:guide id="2" orient="horz" pos="336" userDrawn="1">
          <p15:clr>
            <a:srgbClr val="FBAE40"/>
          </p15:clr>
        </p15:guide>
        <p15:guide id="3" orient="horz" pos="576" userDrawn="1">
          <p15:clr>
            <a:srgbClr val="FBAE40"/>
          </p15:clr>
        </p15:guide>
        <p15:guide id="4" orient="horz" pos="1008" userDrawn="1">
          <p15:clr>
            <a:srgbClr val="FBAE40"/>
          </p15:clr>
        </p15:guide>
        <p15:guide id="5" orient="horz" pos="3984" userDrawn="1">
          <p15:clr>
            <a:srgbClr val="FBAE40"/>
          </p15:clr>
        </p15:guide>
        <p15:guide id="6" pos="3606" userDrawn="1">
          <p15:clr>
            <a:srgbClr val="FBAE40"/>
          </p15:clr>
        </p15:guide>
        <p15:guide id="7" pos="311" userDrawn="1">
          <p15:clr>
            <a:srgbClr val="FBAE40"/>
          </p15:clr>
        </p15:guide>
        <p15:guide id="8" pos="7367"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Text and Image Opt. 3">
    <p:spTree>
      <p:nvGrpSpPr>
        <p:cNvPr id="1" name=""/>
        <p:cNvGrpSpPr/>
        <p:nvPr/>
      </p:nvGrpSpPr>
      <p:grpSpPr>
        <a:xfrm>
          <a:off x="0" y="0"/>
          <a:ext cx="0" cy="0"/>
          <a:chOff x="0" y="0"/>
          <a:chExt cx="0" cy="0"/>
        </a:xfrm>
      </p:grpSpPr>
      <p:sp>
        <p:nvSpPr>
          <p:cNvPr id="5" name="Picture Placeholder 4"/>
          <p:cNvSpPr>
            <a:spLocks noGrp="1"/>
          </p:cNvSpPr>
          <p:nvPr>
            <p:ph type="pic" sz="quarter" idx="13" hasCustomPrompt="1"/>
          </p:nvPr>
        </p:nvSpPr>
        <p:spPr bwMode="gray">
          <a:xfrm>
            <a:off x="6276943" y="1601628"/>
            <a:ext cx="5407447" cy="4722972"/>
          </a:xfrm>
          <a:noFill/>
        </p:spPr>
        <p:txBody>
          <a:bodyPr vert="horz" lIns="0" tIns="1512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screenshot</a:t>
            </a:r>
            <a:endParaRPr lang="de-DE"/>
          </a:p>
        </p:txBody>
      </p:sp>
      <p:sp>
        <p:nvSpPr>
          <p:cNvPr id="4" name="Text Placeholder 3"/>
          <p:cNvSpPr>
            <a:spLocks noGrp="1"/>
          </p:cNvSpPr>
          <p:nvPr>
            <p:ph type="body" sz="quarter" idx="10" hasCustomPrompt="1"/>
          </p:nvPr>
        </p:nvSpPr>
        <p:spPr>
          <a:xfrm>
            <a:off x="498475" y="1602788"/>
            <a:ext cx="5407446" cy="4721812"/>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6" name="Title Placeholder 1"/>
          <p:cNvSpPr>
            <a:spLocks noGrp="1"/>
          </p:cNvSpPr>
          <p:nvPr>
            <p:ph type="title" hasCustomPrompt="1"/>
          </p:nvPr>
        </p:nvSpPr>
        <p:spPr bwMode="gray">
          <a:xfrm>
            <a:off x="496630" y="533400"/>
            <a:ext cx="11183001" cy="381000"/>
          </a:xfrm>
          <a:prstGeom prst="rect">
            <a:avLst/>
          </a:prstGeom>
        </p:spPr>
        <p:txBody>
          <a:bodyPr vert="horz" wrap="square" lIns="0" tIns="0" rIns="0" bIns="0" rtlCol="0" anchor="t" anchorCtr="0">
            <a:spAutoFit/>
          </a:bodyPr>
          <a:lstStyle>
            <a:lvl1pPr>
              <a:defRPr/>
            </a:lvl1pPr>
          </a:lstStyle>
          <a:p>
            <a:r>
              <a:rPr lang="en-US" noProof="0"/>
              <a:t>Insert Page Title</a:t>
            </a:r>
          </a:p>
        </p:txBody>
      </p:sp>
    </p:spTree>
    <p:extLst>
      <p:ext uri="{BB962C8B-B14F-4D97-AF65-F5344CB8AC3E}">
        <p14:creationId xmlns:p14="http://schemas.microsoft.com/office/powerpoint/2010/main" val="1287227243"/>
      </p:ext>
    </p:extLst>
  </p:cSld>
  <p:clrMapOvr>
    <a:masterClrMapping/>
  </p:clrMapOvr>
  <p:extLst mod="1">
    <p:ext uri="{DCECCB84-F9BA-43D5-87BE-67443E8EF086}">
      <p15:sldGuideLst xmlns:p15="http://schemas.microsoft.com/office/powerpoint/2012/main">
        <p15:guide id="1" pos="3954" userDrawn="1">
          <p15:clr>
            <a:srgbClr val="FBAE40"/>
          </p15:clr>
        </p15:guide>
        <p15:guide id="2" orient="horz" pos="3984" userDrawn="1">
          <p15:clr>
            <a:srgbClr val="FBAE40"/>
          </p15:clr>
        </p15:guide>
        <p15:guide id="3" pos="311" userDrawn="1">
          <p15:clr>
            <a:srgbClr val="FBAE40"/>
          </p15:clr>
        </p15:guide>
        <p15:guide id="4" pos="7367" userDrawn="1">
          <p15:clr>
            <a:srgbClr val="FBAE40"/>
          </p15:clr>
        </p15:guide>
        <p15:guide id="5" pos="3726" userDrawn="1">
          <p15:clr>
            <a:srgbClr val="FBAE40"/>
          </p15:clr>
        </p15:guide>
        <p15:guide id="6" orient="horz" pos="336" userDrawn="1">
          <p15:clr>
            <a:srgbClr val="FBAE40"/>
          </p15:clr>
        </p15:guide>
        <p15:guide id="7" orient="horz" pos="576" userDrawn="1">
          <p15:clr>
            <a:srgbClr val="FBAE40"/>
          </p15:clr>
        </p15:guide>
        <p15:guide id="8" orient="horz" pos="1008"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Full bleed image ">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bwMode="gray">
          <a:xfrm>
            <a:off x="1" y="0"/>
            <a:ext cx="12188825" cy="6858000"/>
          </a:xfrm>
          <a:noFill/>
        </p:spPr>
        <p:txBody>
          <a:bodyPr vert="horz" lIns="0" tIns="2448000" rIns="0" bIns="0" rtlCol="0" anchor="t" anchorCtr="0">
            <a:noAutofit/>
          </a:bodyPr>
          <a:lstStyle>
            <a:lvl1pPr marL="0" indent="0" algn="ctr" defTabSz="1088014" rtl="0" eaLnBrk="1" latinLnBrk="0" hangingPunct="1">
              <a:spcBef>
                <a:spcPts val="1928"/>
              </a:spcBef>
              <a:buClr>
                <a:schemeClr val="accent1"/>
              </a:buClr>
              <a:buSzPct val="80000"/>
              <a:buFontTx/>
              <a:buNone/>
              <a:defRPr lang="de-DE" sz="1599" b="0" kern="1200" dirty="0">
                <a:solidFill>
                  <a:schemeClr val="tx1"/>
                </a:solidFill>
                <a:latin typeface="+mn-lt"/>
                <a:ea typeface="+mn-ea"/>
                <a:cs typeface="+mn-cs"/>
              </a:defRPr>
            </a:lvl1pPr>
          </a:lstStyle>
          <a:p>
            <a:r>
              <a:rPr lang="en-US"/>
              <a:t>Click icon to add image</a:t>
            </a:r>
            <a:endParaRPr lang="de-DE"/>
          </a:p>
        </p:txBody>
      </p:sp>
    </p:spTree>
    <p:extLst>
      <p:ext uri="{BB962C8B-B14F-4D97-AF65-F5344CB8AC3E}">
        <p14:creationId xmlns:p14="http://schemas.microsoft.com/office/powerpoint/2010/main" val="363806274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738" y="1620000"/>
            <a:ext cx="11179376" cy="4704600"/>
          </a:xfrm>
          <a:noFill/>
        </p:spPr>
        <p:txBody>
          <a:bodyPr tIns="1368000"/>
          <a:lstStyle>
            <a:lvl1pPr algn="ctr">
              <a:defRPr sz="1400" b="0"/>
            </a:lvl1pPr>
          </a:lstStyle>
          <a:p>
            <a:pPr lvl="0"/>
            <a:r>
              <a:rPr lang="en-US"/>
              <a:t>Click to add content</a:t>
            </a:r>
          </a:p>
        </p:txBody>
      </p:sp>
      <p:sp>
        <p:nvSpPr>
          <p:cNvPr id="4" name="Title Placeholder 1"/>
          <p:cNvSpPr>
            <a:spLocks noGrp="1"/>
          </p:cNvSpPr>
          <p:nvPr>
            <p:ph type="title" hasCustomPrompt="1"/>
          </p:nvPr>
        </p:nvSpPr>
        <p:spPr bwMode="gray">
          <a:xfrm>
            <a:off x="496630" y="533400"/>
            <a:ext cx="11183001" cy="381000"/>
          </a:xfrm>
          <a:prstGeom prst="rect">
            <a:avLst/>
          </a:prstGeom>
        </p:spPr>
        <p:txBody>
          <a:bodyPr vert="horz" wrap="square" lIns="0" tIns="0" rIns="0" bIns="0" rtlCol="0" anchor="t" anchorCtr="0">
            <a:spAutoFit/>
          </a:bodyPr>
          <a:lstStyle>
            <a:lvl1pPr>
              <a:defRPr/>
            </a:lvl1pPr>
          </a:lstStyle>
          <a:p>
            <a:r>
              <a:rPr lang="en-US" noProof="0"/>
              <a:t>Insert Page Title</a:t>
            </a:r>
          </a:p>
        </p:txBody>
      </p:sp>
    </p:spTree>
    <p:extLst>
      <p:ext uri="{BB962C8B-B14F-4D97-AF65-F5344CB8AC3E}">
        <p14:creationId xmlns:p14="http://schemas.microsoft.com/office/powerpoint/2010/main" val="4186098743"/>
      </p:ext>
    </p:extLst>
  </p:cSld>
  <p:clrMapOvr>
    <a:masterClrMapping/>
  </p:clrMapOvr>
  <p:extLst mod="1">
    <p:ext uri="{DCECCB84-F9BA-43D5-87BE-67443E8EF086}">
      <p15:sldGuideLst xmlns:p15="http://schemas.microsoft.com/office/powerpoint/2012/main">
        <p15:guide id="1" pos="7367" userDrawn="1">
          <p15:clr>
            <a:srgbClr val="FBAE40"/>
          </p15:clr>
        </p15:guide>
        <p15:guide id="2" orient="horz" pos="3984" userDrawn="1">
          <p15:clr>
            <a:srgbClr val="FBAE40"/>
          </p15:clr>
        </p15:guide>
        <p15:guide id="3" orient="horz" pos="336" userDrawn="1">
          <p15:clr>
            <a:srgbClr val="FBAE40"/>
          </p15:clr>
        </p15:guide>
        <p15:guide id="4" orient="horz" pos="576" userDrawn="1">
          <p15:clr>
            <a:srgbClr val="FBAE40"/>
          </p15:clr>
        </p15:guide>
        <p15:guide id="5" orient="horz" pos="1008" userDrawn="1">
          <p15:clr>
            <a:srgbClr val="FBAE40"/>
          </p15:clr>
        </p15:guide>
        <p15:guide id="6" pos="311"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Thank You/Closing Contact">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737" y="2905487"/>
            <a:ext cx="5590676"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a:t>Contact information:</a:t>
            </a:r>
          </a:p>
          <a:p>
            <a:pPr lvl="1"/>
            <a:r>
              <a:rPr lang="en-US"/>
              <a:t>F name L name</a:t>
            </a:r>
          </a:p>
          <a:p>
            <a:pPr lvl="1"/>
            <a:r>
              <a:rPr lang="en-US"/>
              <a:t>Title</a:t>
            </a:r>
          </a:p>
          <a:p>
            <a:pPr lvl="1"/>
            <a:r>
              <a:rPr lang="en-US"/>
              <a:t>Address</a:t>
            </a:r>
          </a:p>
          <a:p>
            <a:pPr lvl="1"/>
            <a:r>
              <a:rPr lang="en-US"/>
              <a:t>Phone number</a:t>
            </a:r>
          </a:p>
        </p:txBody>
      </p:sp>
      <p:sp>
        <p:nvSpPr>
          <p:cNvPr id="2" name="Thank you"/>
          <p:cNvSpPr>
            <a:spLocks noGrp="1"/>
          </p:cNvSpPr>
          <p:nvPr>
            <p:ph type="ctrTitle" hasCustomPrompt="1"/>
          </p:nvPr>
        </p:nvSpPr>
        <p:spPr bwMode="gray">
          <a:xfrm>
            <a:off x="503737" y="1600200"/>
            <a:ext cx="5590676" cy="923116"/>
          </a:xfrm>
        </p:spPr>
        <p:txBody>
          <a:bodyPr anchor="t" anchorCtr="0">
            <a:noAutofit/>
          </a:bodyPr>
          <a:lstStyle>
            <a:lvl1pPr>
              <a:defRPr sz="5500">
                <a:solidFill>
                  <a:schemeClr val="accent1"/>
                </a:solidFill>
                <a:latin typeface="+mj-lt"/>
              </a:defRPr>
            </a:lvl1pPr>
          </a:lstStyle>
          <a:p>
            <a:r>
              <a:rPr lang="en-US"/>
              <a:t>Thank You.</a:t>
            </a:r>
            <a:endParaRPr lang="de-DE"/>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503738" y="533456"/>
            <a:ext cx="1202973" cy="215887"/>
          </a:xfrm>
          <a:prstGeom prst="rect">
            <a:avLst/>
          </a:prstGeom>
        </p:spPr>
      </p:pic>
      <p:pic>
        <p:nvPicPr>
          <p:cNvPr id="7" name="SAP Logo" descr="SAP Logo" title="SAP Logo"/>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9731478" y="6144694"/>
            <a:ext cx="1963635" cy="360000"/>
          </a:xfrm>
          <a:prstGeom prst="rect">
            <a:avLst/>
          </a:prstGeom>
        </p:spPr>
      </p:pic>
    </p:spTree>
    <p:extLst>
      <p:ext uri="{BB962C8B-B14F-4D97-AF65-F5344CB8AC3E}">
        <p14:creationId xmlns:p14="http://schemas.microsoft.com/office/powerpoint/2010/main" val="781090314"/>
      </p:ext>
    </p:extLst>
  </p:cSld>
  <p:clrMapOvr>
    <a:masterClrMapping/>
  </p:clrMapOvr>
  <p:hf sldNum="0" hdr="0" ftr="0" dt="0"/>
  <p:extLst mod="1">
    <p:ext uri="{DCECCB84-F9BA-43D5-87BE-67443E8EF086}">
      <p15:sldGuideLst xmlns:p15="http://schemas.microsoft.com/office/powerpoint/2012/main">
        <p15:guide id="1" pos="3839" userDrawn="1">
          <p15:clr>
            <a:srgbClr val="FBAE40"/>
          </p15:clr>
        </p15:guide>
        <p15:guide id="3" orient="horz" pos="3984" userDrawn="1">
          <p15:clr>
            <a:srgbClr val="FBAE40"/>
          </p15:clr>
        </p15:guide>
        <p15:guide id="4" pos="311" userDrawn="1">
          <p15:clr>
            <a:srgbClr val="FBAE40"/>
          </p15:clr>
        </p15:guide>
        <p15:guide id="5" pos="7367" userDrawn="1">
          <p15:clr>
            <a:srgbClr val="FBAE40"/>
          </p15:clr>
        </p15:guide>
        <p15:guide id="6" orient="horz" pos="1008" userDrawn="1">
          <p15:clr>
            <a:srgbClr val="FBAE40"/>
          </p15:clr>
        </p15:guide>
        <p15:guide id="7" orient="horz" pos="336"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SAP Concur Copyright (English)">
    <p:spTree>
      <p:nvGrpSpPr>
        <p:cNvPr id="1" name=""/>
        <p:cNvGrpSpPr/>
        <p:nvPr/>
      </p:nvGrpSpPr>
      <p:grpSpPr>
        <a:xfrm>
          <a:off x="0" y="0"/>
          <a:ext cx="0" cy="0"/>
          <a:chOff x="0" y="0"/>
          <a:chExt cx="0" cy="0"/>
        </a:xfrm>
      </p:grpSpPr>
      <p:pic>
        <p:nvPicPr>
          <p:cNvPr id="10" name="SAP Logo" descr="SAP Logo" title="SAP Logo"/>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9731478" y="6144694"/>
            <a:ext cx="1963635" cy="360000"/>
          </a:xfrm>
          <a:prstGeom prst="rect">
            <a:avLst/>
          </a:prstGeom>
        </p:spPr>
      </p:pic>
      <p:sp>
        <p:nvSpPr>
          <p:cNvPr id="25" name="Copyright information English"/>
          <p:cNvSpPr txBox="1"/>
          <p:nvPr userDrawn="1"/>
        </p:nvSpPr>
        <p:spPr bwMode="black">
          <a:xfrm>
            <a:off x="503238" y="2645292"/>
            <a:ext cx="5872310" cy="3708708"/>
          </a:xfrm>
          <a:prstGeom prst="rect">
            <a:avLst/>
          </a:prstGeom>
          <a:noFill/>
        </p:spPr>
        <p:txBody>
          <a:bodyPr wrap="square" lIns="0" tIns="0" rIns="0" bIns="0" rtlCol="0" anchor="b">
            <a:noAutofit/>
          </a:bodyPr>
          <a:lstStyle/>
          <a:p>
            <a:pPr marL="0" marR="0" lvl="0" indent="0" algn="l" defTabSz="1088776" rtl="0" eaLnBrk="1" fontAlgn="auto" latinLnBrk="0" hangingPunct="1">
              <a:lnSpc>
                <a:spcPct val="100000"/>
              </a:lnSpc>
              <a:spcBef>
                <a:spcPts val="1200"/>
              </a:spcBef>
              <a:spcAft>
                <a:spcPts val="0"/>
              </a:spcAft>
              <a:buClrTx/>
              <a:buSzTx/>
              <a:buFontTx/>
              <a:buNone/>
              <a:tabLst/>
              <a:defRPr/>
            </a:pPr>
            <a:r>
              <a:rPr lang="en-US" sz="800" b="0" noProof="0"/>
              <a:t>© 2019 SAP SE or an SAP affiliate company. All rights reserved.</a:t>
            </a:r>
            <a:endParaRPr lang="de-DE" sz="800" kern="0">
              <a:ea typeface="Arial Unicode MS" pitchFamily="34" charset="-128"/>
              <a:cs typeface="Arial Unicode MS" pitchFamily="34" charset="-128"/>
            </a:endParaRPr>
          </a:p>
          <a:p>
            <a:pPr>
              <a:spcBef>
                <a:spcPts val="600"/>
              </a:spcBef>
            </a:pPr>
            <a:r>
              <a:rPr lang="en-US" sz="800" kern="1200">
                <a:solidFill>
                  <a:schemeClr val="tx1"/>
                </a:solidFill>
                <a:latin typeface="Arial"/>
                <a:ea typeface="Arial Unicode MS" panose="020B0604020202020204" pitchFamily="34" charset="-128"/>
                <a:cs typeface="+mn-cs"/>
              </a:rPr>
              <a:t>No part of this publication may be reproduced or transmitted in any form or for any purpose without the express permission of SAP SE or an SAP affiliate company.</a:t>
            </a:r>
          </a:p>
          <a:p>
            <a:pPr>
              <a:spcBef>
                <a:spcPts val="600"/>
              </a:spcBef>
            </a:pPr>
            <a:r>
              <a:rPr lang="en-US" sz="800" kern="1200">
                <a:solidFill>
                  <a:schemeClr val="tx1"/>
                </a:solidFill>
                <a:latin typeface="Arial"/>
                <a:ea typeface="Arial Unicode MS" panose="020B0604020202020204" pitchFamily="34" charset="-128"/>
                <a:cs typeface="+mn-cs"/>
              </a:rPr>
              <a:t>The information contained herein may be changed without prior notice. Some software products marketed by SAP SE and its distributors contain proprietary software components of other software vendors. National product specifications may vary.</a:t>
            </a:r>
          </a:p>
          <a:p>
            <a:pPr>
              <a:spcBef>
                <a:spcPts val="600"/>
              </a:spcBef>
            </a:pPr>
            <a:r>
              <a:rPr lang="en-US" sz="800" kern="1200">
                <a:solidFill>
                  <a:schemeClr val="tx1"/>
                </a:solidFill>
                <a:latin typeface="Arial"/>
                <a:ea typeface="Arial Unicode MS" panose="020B0604020202020204" pitchFamily="34" charset="-128"/>
                <a:cs typeface="+mn-cs"/>
              </a:rPr>
              <a:t>These materials are provided by SAP SE or an SAP affiliate company for informational purposes only, without representation or warranty of any kind, and SAP or its affiliated companies shall not be liable for errors or omissions with respect to the materials. The only warranties for SAP or SAP affiliate company products and services are those that are set forth in the express warranty statements accompanying such products and services, if any. Nothing herein should be construed as constituting an additional warranty. </a:t>
            </a:r>
          </a:p>
          <a:p>
            <a:pPr>
              <a:spcBef>
                <a:spcPts val="600"/>
              </a:spcBef>
            </a:pPr>
            <a:r>
              <a:rPr lang="en-US" sz="800" kern="1200">
                <a:solidFill>
                  <a:schemeClr val="tx1"/>
                </a:solidFill>
                <a:latin typeface="Arial"/>
                <a:ea typeface="Arial Unicode MS" panose="020B0604020202020204" pitchFamily="34" charset="-128"/>
                <a:cs typeface="+mn-cs"/>
              </a:rPr>
              <a:t>In particular, SAP SE or its affiliated companies have no obligation to pursue any course of business outlined in this document or any related presentation, or to develop or release any functionality mentioned therein. This document, or any related presentation, and SAP SE’s or its affiliated companies’ strategy and possible future developments, products, and/or platforms, directions, and functionality are all subject to change and may be changed by SAP SE or its affiliated companies at any time for any reason without notice. The information in this document is not a commitment, promise, or legal obligation to deliver any material, code, or functionality. All forward-looking statements are subject to various</a:t>
            </a:r>
            <a:r>
              <a:rPr lang="en-US" sz="800" kern="1200" baseline="0">
                <a:solidFill>
                  <a:schemeClr val="tx1"/>
                </a:solidFill>
                <a:latin typeface="Arial"/>
                <a:ea typeface="Arial Unicode MS" panose="020B0604020202020204" pitchFamily="34" charset="-128"/>
                <a:cs typeface="+mn-cs"/>
              </a:rPr>
              <a:t> </a:t>
            </a:r>
            <a:r>
              <a:rPr lang="en-US" sz="800" kern="1200">
                <a:solidFill>
                  <a:schemeClr val="tx1"/>
                </a:solidFill>
                <a:latin typeface="Arial"/>
                <a:ea typeface="Arial Unicode MS" panose="020B0604020202020204" pitchFamily="34" charset="-128"/>
                <a:cs typeface="+mn-cs"/>
              </a:rPr>
              <a:t>risks and uncertainties that could cause actual results to differ materially from expectations. Readers are cautioned not to place undue reliance on these forward-looking statements, and they should not be relied upon in making purchasing decisions.</a:t>
            </a:r>
          </a:p>
          <a:p>
            <a:pPr>
              <a:spcBef>
                <a:spcPts val="600"/>
              </a:spcBef>
            </a:pPr>
            <a:r>
              <a:rPr lang="en-US" sz="800" kern="1200">
                <a:solidFill>
                  <a:schemeClr val="tx1"/>
                </a:solidFill>
                <a:latin typeface="Arial"/>
                <a:ea typeface="Arial Unicode MS" panose="020B0604020202020204" pitchFamily="34" charset="-128"/>
                <a:cs typeface="+mn-cs"/>
              </a:rPr>
              <a:t>SAP and other SAP products and services mentioned herein as well as their respective logos are trademarks or registered trademarks of SAP SE (or an SAP affiliate company) in Germany and other countries. All other product and service names mentioned are the trademarks of their respective companies. </a:t>
            </a:r>
          </a:p>
          <a:p>
            <a:pPr>
              <a:spcBef>
                <a:spcPts val="600"/>
              </a:spcBef>
            </a:pPr>
            <a:r>
              <a:rPr lang="en-US" sz="800" kern="1200">
                <a:solidFill>
                  <a:schemeClr val="tx1"/>
                </a:solidFill>
                <a:latin typeface="Arial"/>
                <a:ea typeface="Arial Unicode MS" panose="020B0604020202020204" pitchFamily="34" charset="-128"/>
                <a:cs typeface="+mn-cs"/>
              </a:rPr>
              <a:t>See </a:t>
            </a:r>
            <a:r>
              <a:rPr lang="en-US" sz="800" kern="1200">
                <a:solidFill>
                  <a:schemeClr val="tx2"/>
                </a:solidFill>
                <a:latin typeface="Arial"/>
                <a:ea typeface="Arial Unicode MS" panose="020B0604020202020204" pitchFamily="34" charset="-128"/>
                <a:cs typeface="+mn-cs"/>
                <a:hlinkClick r:id="rId3" tooltip="https://www.sap.com/copyright"/>
              </a:rPr>
              <a:t>www.sap.com/copyright</a:t>
            </a:r>
            <a:r>
              <a:rPr lang="en-US" sz="800" kern="1200">
                <a:solidFill>
                  <a:schemeClr val="tx2"/>
                </a:solidFill>
                <a:latin typeface="Arial"/>
                <a:ea typeface="Arial Unicode MS" panose="020B0604020202020204" pitchFamily="34" charset="-128"/>
                <a:cs typeface="+mn-cs"/>
              </a:rPr>
              <a:t> </a:t>
            </a:r>
            <a:r>
              <a:rPr lang="en-US" sz="800" kern="1200">
                <a:solidFill>
                  <a:schemeClr val="tx1"/>
                </a:solidFill>
                <a:latin typeface="Arial"/>
                <a:ea typeface="Arial Unicode MS" panose="020B0604020202020204" pitchFamily="34" charset="-128"/>
                <a:cs typeface="+mn-cs"/>
              </a:rPr>
              <a:t>for additional trademark information and notices.</a:t>
            </a:r>
          </a:p>
        </p:txBody>
      </p:sp>
      <p:sp>
        <p:nvSpPr>
          <p:cNvPr id="33" name="www.sap.com - contact SAP link">
            <a:hlinkClick r:id="rId4" tooltip="concur.com"/>
          </p:cNvPr>
          <p:cNvSpPr txBox="1"/>
          <p:nvPr userDrawn="1"/>
        </p:nvSpPr>
        <p:spPr bwMode="black">
          <a:xfrm>
            <a:off x="503998" y="2461398"/>
            <a:ext cx="2215390" cy="169277"/>
          </a:xfrm>
          <a:prstGeom prst="rect">
            <a:avLst/>
          </a:prstGeom>
          <a:noFill/>
        </p:spPr>
        <p:txBody>
          <a:bodyPr wrap="square" lIns="0" tIns="0" rIns="0" bIns="0" rtlCol="0" anchor="b">
            <a:noAutofit/>
          </a:bodyPr>
          <a:lstStyle/>
          <a:p>
            <a:pPr marL="0" marR="0" lvl="0" indent="0" algn="l" defTabSz="1088776" rtl="0" eaLnBrk="1" fontAlgn="auto" latinLnBrk="0" hangingPunct="1">
              <a:lnSpc>
                <a:spcPct val="100000"/>
              </a:lnSpc>
              <a:spcBef>
                <a:spcPts val="1200"/>
              </a:spcBef>
              <a:spcAft>
                <a:spcPts val="0"/>
              </a:spcAft>
              <a:buClrTx/>
              <a:buSzTx/>
              <a:buFontTx/>
              <a:buNone/>
              <a:tabLst/>
              <a:defRPr/>
            </a:pPr>
            <a:r>
              <a:rPr lang="en-US" sz="1100" b="1" kern="1200">
                <a:solidFill>
                  <a:schemeClr val="tx1"/>
                </a:solidFill>
                <a:latin typeface="Arial"/>
                <a:ea typeface="Arial Unicode MS" panose="020B0604020202020204" pitchFamily="34" charset="-128"/>
                <a:cs typeface="+mn-cs"/>
              </a:rPr>
              <a:t>Learn more at </a:t>
            </a:r>
            <a:r>
              <a:rPr lang="en-US" sz="1100" b="1" kern="1200">
                <a:solidFill>
                  <a:schemeClr val="accent1"/>
                </a:solidFill>
                <a:latin typeface="Arial"/>
                <a:ea typeface="Arial Unicode MS" panose="020B0604020202020204" pitchFamily="34" charset="-128"/>
                <a:cs typeface="+mn-cs"/>
              </a:rPr>
              <a:t>concur.com</a:t>
            </a:r>
          </a:p>
        </p:txBody>
      </p:sp>
      <p:sp>
        <p:nvSpPr>
          <p:cNvPr id="34" name="Follow all of SAP"/>
          <p:cNvSpPr txBox="1"/>
          <p:nvPr userDrawn="1"/>
        </p:nvSpPr>
        <p:spPr bwMode="black">
          <a:xfrm>
            <a:off x="504757" y="1461001"/>
            <a:ext cx="1769146" cy="169277"/>
          </a:xfrm>
          <a:prstGeom prst="rect">
            <a:avLst/>
          </a:prstGeom>
          <a:noFill/>
        </p:spPr>
        <p:txBody>
          <a:bodyPr wrap="square" lIns="0" tIns="0" rIns="0" bIns="0" rtlCol="0" anchor="b">
            <a:noAutofit/>
          </a:bodyPr>
          <a:lstStyle/>
          <a:p>
            <a:pPr marL="0" marR="0" lvl="0" indent="0" algn="l" defTabSz="1088776" rtl="0" eaLnBrk="1" fontAlgn="auto" latinLnBrk="0" hangingPunct="1">
              <a:lnSpc>
                <a:spcPct val="100000"/>
              </a:lnSpc>
              <a:spcBef>
                <a:spcPts val="1200"/>
              </a:spcBef>
              <a:spcAft>
                <a:spcPts val="0"/>
              </a:spcAft>
              <a:buClrTx/>
              <a:buSzTx/>
              <a:buFontTx/>
              <a:buNone/>
              <a:tabLst/>
              <a:defRPr/>
            </a:pPr>
            <a:r>
              <a:rPr lang="en-US" sz="1100" b="0" kern="1200">
                <a:solidFill>
                  <a:schemeClr val="tx1"/>
                </a:solidFill>
                <a:latin typeface="Arial"/>
                <a:ea typeface="Arial Unicode MS" panose="020B0604020202020204" pitchFamily="34" charset="-128"/>
                <a:cs typeface="+mn-cs"/>
              </a:rPr>
              <a:t>Follow all of</a:t>
            </a:r>
            <a:r>
              <a:rPr lang="en-US" sz="1100" b="0" kern="1200" baseline="0">
                <a:solidFill>
                  <a:schemeClr val="tx1"/>
                </a:solidFill>
                <a:latin typeface="Arial"/>
                <a:ea typeface="Arial Unicode MS" panose="020B0604020202020204" pitchFamily="34" charset="-128"/>
                <a:cs typeface="+mn-cs"/>
              </a:rPr>
              <a:t> SAP Concur </a:t>
            </a:r>
            <a:endParaRPr lang="en-US" sz="1100" b="0" kern="1200">
              <a:solidFill>
                <a:schemeClr val="tx1"/>
              </a:solidFill>
              <a:latin typeface="Arial"/>
              <a:ea typeface="Arial Unicode MS" panose="020B0604020202020204" pitchFamily="34" charset="-128"/>
              <a:cs typeface="+mn-cs"/>
            </a:endParaRPr>
          </a:p>
        </p:txBody>
      </p:sp>
      <p:pic>
        <p:nvPicPr>
          <p:cNvPr id="36" name="Linkedin icon with link" descr="Linkedin icon " title="Linkedin icon ">
            <a:hlinkClick r:id="rId5"/>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2273903" y="1751480"/>
            <a:ext cx="363600" cy="363600"/>
          </a:xfrm>
          <a:prstGeom prst="ellipse">
            <a:avLst/>
          </a:prstGeom>
        </p:spPr>
      </p:pic>
      <p:pic>
        <p:nvPicPr>
          <p:cNvPr id="37" name="YouTube icon with link">
            <a:hlinkClick r:id="rId7"/>
          </p:cNvPr>
          <p:cNvPicPr>
            <a:picLocks noChangeAspect="1"/>
          </p:cNvPicPr>
          <p:nvPr userDrawn="1"/>
        </p:nvPicPr>
        <p:blipFill rotWithShape="1">
          <a:blip r:embed="rId8" cstate="print">
            <a:extLst>
              <a:ext uri="{28A0092B-C50C-407E-A947-70E740481C1C}">
                <a14:useLocalDpi xmlns:a14="http://schemas.microsoft.com/office/drawing/2010/main"/>
              </a:ext>
            </a:extLst>
          </a:blip>
          <a:srcRect/>
          <a:stretch/>
        </p:blipFill>
        <p:spPr>
          <a:xfrm>
            <a:off x="1683587" y="1751480"/>
            <a:ext cx="364501" cy="363600"/>
          </a:xfrm>
          <a:prstGeom prst="ellipse">
            <a:avLst/>
          </a:prstGeom>
        </p:spPr>
      </p:pic>
      <p:pic>
        <p:nvPicPr>
          <p:cNvPr id="38" name="Twitter icon with link" descr="Twitter icon" title="Twitter icon">
            <a:hlinkClick r:id="rId9"/>
          </p:cNvPr>
          <p:cNvPicPr>
            <a:picLocks noChangeAspect="1"/>
          </p:cNvPicPr>
          <p:nvPr userDrawn="1"/>
        </p:nvPicPr>
        <p:blipFill>
          <a:blip r:embed="rId10" cstate="print">
            <a:extLst>
              <a:ext uri="{28A0092B-C50C-407E-A947-70E740481C1C}">
                <a14:useLocalDpi xmlns:a14="http://schemas.microsoft.com/office/drawing/2010/main"/>
              </a:ext>
            </a:extLst>
          </a:blip>
          <a:stretch>
            <a:fillRect/>
          </a:stretch>
        </p:blipFill>
        <p:spPr>
          <a:xfrm>
            <a:off x="1094172" y="1751480"/>
            <a:ext cx="363600" cy="363600"/>
          </a:xfrm>
          <a:prstGeom prst="ellipse">
            <a:avLst/>
          </a:prstGeom>
        </p:spPr>
      </p:pic>
      <p:pic>
        <p:nvPicPr>
          <p:cNvPr id="39" name="Facebook icon with link">
            <a:hlinkClick r:id="rId11"/>
          </p:cNvPr>
          <p:cNvPicPr>
            <a:picLocks noChangeAspect="1"/>
          </p:cNvPicPr>
          <p:nvPr userDrawn="1"/>
        </p:nvPicPr>
        <p:blipFill>
          <a:blip r:embed="rId12" cstate="print">
            <a:extLst>
              <a:ext uri="{28A0092B-C50C-407E-A947-70E740481C1C}">
                <a14:useLocalDpi xmlns:a14="http://schemas.microsoft.com/office/drawing/2010/main"/>
              </a:ext>
            </a:extLst>
          </a:blip>
          <a:stretch>
            <a:fillRect/>
          </a:stretch>
        </p:blipFill>
        <p:spPr>
          <a:xfrm>
            <a:off x="504757" y="1751480"/>
            <a:ext cx="363600" cy="363600"/>
          </a:xfrm>
          <a:prstGeom prst="rect">
            <a:avLst/>
          </a:prstGeom>
        </p:spPr>
      </p:pic>
    </p:spTree>
    <p:extLst>
      <p:ext uri="{BB962C8B-B14F-4D97-AF65-F5344CB8AC3E}">
        <p14:creationId xmlns:p14="http://schemas.microsoft.com/office/powerpoint/2010/main" val="45192519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Copyright (English)">
    <p:spTree>
      <p:nvGrpSpPr>
        <p:cNvPr id="1" name=""/>
        <p:cNvGrpSpPr/>
        <p:nvPr/>
      </p:nvGrpSpPr>
      <p:grpSpPr>
        <a:xfrm>
          <a:off x="0" y="0"/>
          <a:ext cx="0" cy="0"/>
          <a:chOff x="0" y="0"/>
          <a:chExt cx="0" cy="0"/>
        </a:xfrm>
      </p:grpSpPr>
      <p:pic>
        <p:nvPicPr>
          <p:cNvPr id="10" name="SAP Logo" descr="SAP Logo" title="SAP Logo"/>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9731478" y="6144694"/>
            <a:ext cx="1963635" cy="360000"/>
          </a:xfrm>
          <a:prstGeom prst="rect">
            <a:avLst/>
          </a:prstGeom>
        </p:spPr>
      </p:pic>
      <p:sp>
        <p:nvSpPr>
          <p:cNvPr id="9" name="Copyright information English"/>
          <p:cNvSpPr txBox="1"/>
          <p:nvPr userDrawn="1"/>
        </p:nvSpPr>
        <p:spPr bwMode="black">
          <a:xfrm>
            <a:off x="503238" y="2645292"/>
            <a:ext cx="5872310" cy="3708708"/>
          </a:xfrm>
          <a:prstGeom prst="rect">
            <a:avLst/>
          </a:prstGeom>
          <a:noFill/>
        </p:spPr>
        <p:txBody>
          <a:bodyPr wrap="square" lIns="0" tIns="0" rIns="0" bIns="0" rtlCol="0" anchor="b">
            <a:noAutofit/>
          </a:bodyPr>
          <a:lstStyle/>
          <a:p>
            <a:pPr marL="0" marR="0" lvl="0" indent="0" algn="l" defTabSz="1088776" rtl="0" eaLnBrk="1" fontAlgn="auto" latinLnBrk="0" hangingPunct="1">
              <a:lnSpc>
                <a:spcPct val="100000"/>
              </a:lnSpc>
              <a:spcBef>
                <a:spcPts val="1200"/>
              </a:spcBef>
              <a:spcAft>
                <a:spcPts val="0"/>
              </a:spcAft>
              <a:buClrTx/>
              <a:buSzTx/>
              <a:buFontTx/>
              <a:buNone/>
              <a:tabLst/>
              <a:defRPr/>
            </a:pPr>
            <a:r>
              <a:rPr lang="en-US" sz="800" b="0" noProof="0"/>
              <a:t>© 2019 SAP SE or an SAP affiliate company. All rights reserved.</a:t>
            </a:r>
            <a:endParaRPr lang="de-DE" sz="800" kern="0">
              <a:ea typeface="Arial Unicode MS" pitchFamily="34" charset="-128"/>
              <a:cs typeface="Arial Unicode MS" pitchFamily="34" charset="-128"/>
            </a:endParaRPr>
          </a:p>
          <a:p>
            <a:pPr>
              <a:spcBef>
                <a:spcPts val="600"/>
              </a:spcBef>
            </a:pPr>
            <a:r>
              <a:rPr lang="en-US" sz="800" kern="1200">
                <a:solidFill>
                  <a:schemeClr val="tx1"/>
                </a:solidFill>
                <a:latin typeface="Arial"/>
                <a:ea typeface="Arial Unicode MS" panose="020B0604020202020204" pitchFamily="34" charset="-128"/>
                <a:cs typeface="+mn-cs"/>
              </a:rPr>
              <a:t>No part of this publication may be reproduced or transmitted in any form or for any purpose without the express permission of SAP SE or an SAP affiliate company.</a:t>
            </a:r>
          </a:p>
          <a:p>
            <a:pPr>
              <a:spcBef>
                <a:spcPts val="600"/>
              </a:spcBef>
            </a:pPr>
            <a:r>
              <a:rPr lang="en-US" sz="800" kern="1200">
                <a:solidFill>
                  <a:schemeClr val="tx1"/>
                </a:solidFill>
                <a:latin typeface="Arial"/>
                <a:ea typeface="Arial Unicode MS" panose="020B0604020202020204" pitchFamily="34" charset="-128"/>
                <a:cs typeface="+mn-cs"/>
              </a:rPr>
              <a:t>The information contained herein may be changed without prior notice. Some software products marketed by SAP SE and its distributors contain proprietary software components of other software vendors. National product specifications may vary.</a:t>
            </a:r>
          </a:p>
          <a:p>
            <a:pPr>
              <a:spcBef>
                <a:spcPts val="600"/>
              </a:spcBef>
            </a:pPr>
            <a:r>
              <a:rPr lang="en-US" sz="800" kern="1200">
                <a:solidFill>
                  <a:schemeClr val="tx1"/>
                </a:solidFill>
                <a:latin typeface="Arial"/>
                <a:ea typeface="Arial Unicode MS" panose="020B0604020202020204" pitchFamily="34" charset="-128"/>
                <a:cs typeface="+mn-cs"/>
              </a:rPr>
              <a:t>These materials are provided by SAP SE or an SAP affiliate company for informational purposes only, without representation or warranty of any kind, and SAP or its affiliated companies shall not be liable for errors or omissions with respect to the materials. The only warranties for SAP or SAP affiliate company products and services are those that are set forth in the express warranty statements accompanying such products and services, if any. Nothing herein should be construed as constituting an additional warranty. </a:t>
            </a:r>
          </a:p>
          <a:p>
            <a:pPr>
              <a:spcBef>
                <a:spcPts val="600"/>
              </a:spcBef>
            </a:pPr>
            <a:r>
              <a:rPr lang="en-US" sz="800" kern="1200">
                <a:solidFill>
                  <a:schemeClr val="tx1"/>
                </a:solidFill>
                <a:latin typeface="Arial"/>
                <a:ea typeface="Arial Unicode MS" panose="020B0604020202020204" pitchFamily="34" charset="-128"/>
                <a:cs typeface="+mn-cs"/>
              </a:rPr>
              <a:t>In particular, SAP SE or its affiliated companies have no obligation to pursue any course of business outlined in this document or any related presentation, or to develop or release any functionality mentioned therein. This document, or any related presentation, and SAP SE’s or its affiliated companies’ strategy and possible future developments, products, and/or platforms, directions, and functionality are all subject to change and may be changed by SAP SE or its affiliated companies at any time for any reason without notice. The information in this document is not a commitment, promise, or legal obligation to deliver any material, code, or functionality. All forward-looking statements are subject to various</a:t>
            </a:r>
            <a:r>
              <a:rPr lang="en-US" sz="800" kern="1200" baseline="0">
                <a:solidFill>
                  <a:schemeClr val="tx1"/>
                </a:solidFill>
                <a:latin typeface="Arial"/>
                <a:ea typeface="Arial Unicode MS" panose="020B0604020202020204" pitchFamily="34" charset="-128"/>
                <a:cs typeface="+mn-cs"/>
              </a:rPr>
              <a:t> </a:t>
            </a:r>
            <a:r>
              <a:rPr lang="en-US" sz="800" kern="1200">
                <a:solidFill>
                  <a:schemeClr val="tx1"/>
                </a:solidFill>
                <a:latin typeface="Arial"/>
                <a:ea typeface="Arial Unicode MS" panose="020B0604020202020204" pitchFamily="34" charset="-128"/>
                <a:cs typeface="+mn-cs"/>
              </a:rPr>
              <a:t>risks and uncertainties that could cause actual results to differ materially from expectations. Readers are cautioned not to place undue reliance on these forward-looking statements, and they should not be relied upon in making purchasing decisions.</a:t>
            </a:r>
          </a:p>
          <a:p>
            <a:pPr>
              <a:spcBef>
                <a:spcPts val="600"/>
              </a:spcBef>
            </a:pPr>
            <a:r>
              <a:rPr lang="en-US" sz="800" kern="1200">
                <a:solidFill>
                  <a:schemeClr val="tx1"/>
                </a:solidFill>
                <a:latin typeface="Arial"/>
                <a:ea typeface="Arial Unicode MS" panose="020B0604020202020204" pitchFamily="34" charset="-128"/>
                <a:cs typeface="+mn-cs"/>
              </a:rPr>
              <a:t>SAP and other SAP products and services mentioned herein as well as their respective logos are trademarks or registered trademarks of SAP SE (or an SAP affiliate company) in Germany and other countries. All other product and service names mentioned are the trademarks of their respective companies. </a:t>
            </a:r>
          </a:p>
          <a:p>
            <a:pPr>
              <a:spcBef>
                <a:spcPts val="600"/>
              </a:spcBef>
            </a:pPr>
            <a:r>
              <a:rPr lang="en-US" sz="800" kern="1200">
                <a:solidFill>
                  <a:schemeClr val="tx1"/>
                </a:solidFill>
                <a:latin typeface="Arial"/>
                <a:ea typeface="Arial Unicode MS" panose="020B0604020202020204" pitchFamily="34" charset="-128"/>
                <a:cs typeface="+mn-cs"/>
              </a:rPr>
              <a:t>See </a:t>
            </a:r>
            <a:r>
              <a:rPr lang="en-US" sz="800" kern="1200">
                <a:solidFill>
                  <a:schemeClr val="tx2"/>
                </a:solidFill>
                <a:latin typeface="Arial"/>
                <a:ea typeface="Arial Unicode MS" panose="020B0604020202020204" pitchFamily="34" charset="-128"/>
                <a:cs typeface="+mn-cs"/>
                <a:hlinkClick r:id="rId3" tooltip="https://www.sap.com/copyright"/>
              </a:rPr>
              <a:t>www.sap.com/copyright</a:t>
            </a:r>
            <a:r>
              <a:rPr lang="en-US" sz="800" kern="1200">
                <a:solidFill>
                  <a:schemeClr val="tx2"/>
                </a:solidFill>
                <a:latin typeface="Arial"/>
                <a:ea typeface="Arial Unicode MS" panose="020B0604020202020204" pitchFamily="34" charset="-128"/>
                <a:cs typeface="+mn-cs"/>
              </a:rPr>
              <a:t> </a:t>
            </a:r>
            <a:r>
              <a:rPr lang="en-US" sz="800" kern="1200">
                <a:solidFill>
                  <a:schemeClr val="tx1"/>
                </a:solidFill>
                <a:latin typeface="Arial"/>
                <a:ea typeface="Arial Unicode MS" panose="020B0604020202020204" pitchFamily="34" charset="-128"/>
                <a:cs typeface="+mn-cs"/>
              </a:rPr>
              <a:t>for additional trademark information and notices.</a:t>
            </a:r>
          </a:p>
        </p:txBody>
      </p:sp>
      <p:sp>
        <p:nvSpPr>
          <p:cNvPr id="11" name="www.sap.com - contact SAP link">
            <a:hlinkClick r:id="rId4" tooltip="www.sap.com/contactsap"/>
          </p:cNvPr>
          <p:cNvSpPr txBox="1"/>
          <p:nvPr userDrawn="1"/>
        </p:nvSpPr>
        <p:spPr bwMode="black">
          <a:xfrm>
            <a:off x="503238" y="2461398"/>
            <a:ext cx="2215390" cy="169277"/>
          </a:xfrm>
          <a:prstGeom prst="rect">
            <a:avLst/>
          </a:prstGeom>
          <a:noFill/>
        </p:spPr>
        <p:txBody>
          <a:bodyPr wrap="square" lIns="0" tIns="0" rIns="0" bIns="0" rtlCol="0" anchor="b">
            <a:noAutofit/>
          </a:bodyPr>
          <a:lstStyle/>
          <a:p>
            <a:pPr marL="0" marR="0" lvl="0" indent="0" algn="l" defTabSz="1088776" rtl="0" eaLnBrk="1" fontAlgn="auto" latinLnBrk="0" hangingPunct="1">
              <a:lnSpc>
                <a:spcPct val="100000"/>
              </a:lnSpc>
              <a:spcBef>
                <a:spcPts val="1200"/>
              </a:spcBef>
              <a:spcAft>
                <a:spcPts val="0"/>
              </a:spcAft>
              <a:buClrTx/>
              <a:buSzTx/>
              <a:buFontTx/>
              <a:buNone/>
              <a:tabLst/>
              <a:defRPr/>
            </a:pPr>
            <a:r>
              <a:rPr lang="en-US" sz="1100" b="1" kern="1200">
                <a:solidFill>
                  <a:schemeClr val="accent1"/>
                </a:solidFill>
                <a:latin typeface="Arial"/>
                <a:ea typeface="Arial Unicode MS" panose="020B0604020202020204" pitchFamily="34" charset="-128"/>
                <a:cs typeface="+mn-cs"/>
              </a:rPr>
              <a:t>www.sap.com</a:t>
            </a:r>
            <a:r>
              <a:rPr lang="en-US" sz="1100" b="1" kern="1200">
                <a:solidFill>
                  <a:schemeClr val="tx1"/>
                </a:solidFill>
                <a:latin typeface="Arial"/>
                <a:ea typeface="Arial Unicode MS" panose="020B0604020202020204" pitchFamily="34" charset="-128"/>
                <a:cs typeface="+mn-cs"/>
              </a:rPr>
              <a:t>/contactsap</a:t>
            </a:r>
          </a:p>
        </p:txBody>
      </p:sp>
      <p:pic>
        <p:nvPicPr>
          <p:cNvPr id="13" name="Linkedin icon with link">
            <a:hlinkClick r:id="rId5"/>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2273814" y="1749959"/>
            <a:ext cx="361809" cy="361809"/>
          </a:xfrm>
          <a:prstGeom prst="rect">
            <a:avLst/>
          </a:prstGeom>
        </p:spPr>
      </p:pic>
      <p:pic>
        <p:nvPicPr>
          <p:cNvPr id="14" name="YouTube icon with link">
            <a:hlinkClick r:id="rId7"/>
          </p:cNvPr>
          <p:cNvPicPr>
            <a:picLocks noChangeAspect="1"/>
          </p:cNvPicPr>
          <p:nvPr userDrawn="1"/>
        </p:nvPicPr>
        <p:blipFill>
          <a:blip r:embed="rId8" cstate="print">
            <a:extLst>
              <a:ext uri="{28A0092B-C50C-407E-A947-70E740481C1C}">
                <a14:useLocalDpi xmlns:a14="http://schemas.microsoft.com/office/drawing/2010/main"/>
              </a:ext>
            </a:extLst>
          </a:blip>
          <a:stretch>
            <a:fillRect/>
          </a:stretch>
        </p:blipFill>
        <p:spPr>
          <a:xfrm>
            <a:off x="1683278" y="1749063"/>
            <a:ext cx="363600" cy="363600"/>
          </a:xfrm>
          <a:prstGeom prst="rect">
            <a:avLst/>
          </a:prstGeom>
        </p:spPr>
      </p:pic>
      <p:pic>
        <p:nvPicPr>
          <p:cNvPr id="15" name="Twitter icon with link">
            <a:hlinkClick r:id="rId9" tooltip="https://twitter.com/sap"/>
          </p:cNvPr>
          <p:cNvPicPr>
            <a:picLocks noChangeAspect="1"/>
          </p:cNvPicPr>
          <p:nvPr userDrawn="1"/>
        </p:nvPicPr>
        <p:blipFill>
          <a:blip r:embed="rId10" cstate="print">
            <a:extLst>
              <a:ext uri="{28A0092B-C50C-407E-A947-70E740481C1C}">
                <a14:useLocalDpi xmlns:a14="http://schemas.microsoft.com/office/drawing/2010/main"/>
              </a:ext>
            </a:extLst>
          </a:blip>
          <a:stretch>
            <a:fillRect/>
          </a:stretch>
        </p:blipFill>
        <p:spPr>
          <a:xfrm>
            <a:off x="1094533" y="1749959"/>
            <a:ext cx="361809" cy="361809"/>
          </a:xfrm>
          <a:prstGeom prst="rect">
            <a:avLst/>
          </a:prstGeom>
        </p:spPr>
      </p:pic>
      <p:pic>
        <p:nvPicPr>
          <p:cNvPr id="22" name="Facebook icon with link">
            <a:hlinkClick r:id="rId11"/>
          </p:cNvPr>
          <p:cNvPicPr>
            <a:picLocks noChangeAspect="1"/>
          </p:cNvPicPr>
          <p:nvPr userDrawn="1"/>
        </p:nvPicPr>
        <p:blipFill>
          <a:blip r:embed="rId12" cstate="print">
            <a:extLst>
              <a:ext uri="{28A0092B-C50C-407E-A947-70E740481C1C}">
                <a14:useLocalDpi xmlns:a14="http://schemas.microsoft.com/office/drawing/2010/main"/>
              </a:ext>
            </a:extLst>
          </a:blip>
          <a:stretch>
            <a:fillRect/>
          </a:stretch>
        </p:blipFill>
        <p:spPr>
          <a:xfrm>
            <a:off x="503997" y="1749063"/>
            <a:ext cx="363600" cy="363600"/>
          </a:xfrm>
          <a:prstGeom prst="rect">
            <a:avLst/>
          </a:prstGeom>
        </p:spPr>
      </p:pic>
      <p:sp>
        <p:nvSpPr>
          <p:cNvPr id="23" name="Follow all of SAP"/>
          <p:cNvSpPr txBox="1"/>
          <p:nvPr userDrawn="1"/>
        </p:nvSpPr>
        <p:spPr bwMode="black">
          <a:xfrm>
            <a:off x="503238" y="1461001"/>
            <a:ext cx="1228549" cy="169277"/>
          </a:xfrm>
          <a:prstGeom prst="rect">
            <a:avLst/>
          </a:prstGeom>
          <a:noFill/>
        </p:spPr>
        <p:txBody>
          <a:bodyPr wrap="square" lIns="0" tIns="0" rIns="0" bIns="0" rtlCol="0" anchor="b">
            <a:noAutofit/>
          </a:bodyPr>
          <a:lstStyle/>
          <a:p>
            <a:pPr marL="0" marR="0" lvl="0" indent="0" algn="l" defTabSz="1088776" rtl="0" eaLnBrk="1" fontAlgn="auto" latinLnBrk="0" hangingPunct="1">
              <a:lnSpc>
                <a:spcPct val="100000"/>
              </a:lnSpc>
              <a:spcBef>
                <a:spcPts val="1200"/>
              </a:spcBef>
              <a:spcAft>
                <a:spcPts val="0"/>
              </a:spcAft>
              <a:buClrTx/>
              <a:buSzTx/>
              <a:buFontTx/>
              <a:buNone/>
              <a:tabLst/>
              <a:defRPr/>
            </a:pPr>
            <a:r>
              <a:rPr lang="en-US" sz="1100" b="0" kern="1200">
                <a:solidFill>
                  <a:schemeClr val="tx1"/>
                </a:solidFill>
                <a:latin typeface="Arial"/>
                <a:ea typeface="Arial Unicode MS" panose="020B0604020202020204" pitchFamily="34" charset="-128"/>
                <a:cs typeface="+mn-cs"/>
              </a:rPr>
              <a:t>Follow all of</a:t>
            </a:r>
            <a:r>
              <a:rPr lang="en-US" sz="1100" b="0" kern="1200" baseline="0">
                <a:solidFill>
                  <a:schemeClr val="tx1"/>
                </a:solidFill>
                <a:latin typeface="Arial"/>
                <a:ea typeface="Arial Unicode MS" panose="020B0604020202020204" pitchFamily="34" charset="-128"/>
                <a:cs typeface="+mn-cs"/>
              </a:rPr>
              <a:t> SAP</a:t>
            </a:r>
            <a:endParaRPr lang="en-US" sz="1100" b="0" kern="1200">
              <a:solidFill>
                <a:schemeClr val="tx1"/>
              </a:solidFill>
              <a:latin typeface="Arial"/>
              <a:ea typeface="Arial Unicode MS" panose="020B0604020202020204" pitchFamily="34" charset="-128"/>
              <a:cs typeface="+mn-cs"/>
            </a:endParaRPr>
          </a:p>
        </p:txBody>
      </p:sp>
    </p:spTree>
    <p:extLst>
      <p:ext uri="{BB962C8B-B14F-4D97-AF65-F5344CB8AC3E}">
        <p14:creationId xmlns:p14="http://schemas.microsoft.com/office/powerpoint/2010/main" val="150899056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p:cSld name="Copyright (German)">
    <p:spTree>
      <p:nvGrpSpPr>
        <p:cNvPr id="1" name=""/>
        <p:cNvGrpSpPr/>
        <p:nvPr/>
      </p:nvGrpSpPr>
      <p:grpSpPr>
        <a:xfrm>
          <a:off x="0" y="0"/>
          <a:ext cx="0" cy="0"/>
          <a:chOff x="0" y="0"/>
          <a:chExt cx="0" cy="0"/>
        </a:xfrm>
      </p:grpSpPr>
      <p:pic>
        <p:nvPicPr>
          <p:cNvPr id="10" name="SAP Logo" descr="SAP Logo" title="SAP Logo"/>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9731478" y="6144694"/>
            <a:ext cx="1963635" cy="360000"/>
          </a:xfrm>
          <a:prstGeom prst="rect">
            <a:avLst/>
          </a:prstGeom>
        </p:spPr>
      </p:pic>
      <p:sp>
        <p:nvSpPr>
          <p:cNvPr id="25" name="Copyright information-German"/>
          <p:cNvSpPr txBox="1"/>
          <p:nvPr userDrawn="1"/>
        </p:nvSpPr>
        <p:spPr bwMode="black">
          <a:xfrm>
            <a:off x="503998" y="2645292"/>
            <a:ext cx="6076808" cy="3708708"/>
          </a:xfrm>
          <a:prstGeom prst="rect">
            <a:avLst/>
          </a:prstGeom>
          <a:noFill/>
        </p:spPr>
        <p:txBody>
          <a:bodyPr wrap="square" lIns="0" tIns="0" rIns="0" bIns="0" rtlCol="0" anchor="b">
            <a:noAutofit/>
          </a:bodyPr>
          <a:lstStyle/>
          <a:p>
            <a:pPr marL="0" marR="0" lvl="0" indent="0" algn="l" defTabSz="1088776" rtl="0" eaLnBrk="1" fontAlgn="auto" latinLnBrk="0" hangingPunct="1">
              <a:lnSpc>
                <a:spcPct val="100000"/>
              </a:lnSpc>
              <a:spcBef>
                <a:spcPts val="1200"/>
              </a:spcBef>
              <a:spcAft>
                <a:spcPts val="0"/>
              </a:spcAft>
              <a:buClrTx/>
              <a:buSzTx/>
              <a:buFontTx/>
              <a:buNone/>
              <a:tabLst/>
              <a:defRPr/>
            </a:pPr>
            <a:r>
              <a:rPr lang="en-US" sz="800" b="0" noProof="0"/>
              <a:t>© 2019 SAP SE </a:t>
            </a:r>
            <a:r>
              <a:rPr lang="de-DE" sz="800" b="0" noProof="0"/>
              <a:t>oder ein SAP-Konzernunternehmen. Alle Rechte vorbehalten</a:t>
            </a:r>
            <a:r>
              <a:rPr lang="en-US" sz="800" b="0" noProof="0"/>
              <a:t>.</a:t>
            </a:r>
            <a:endParaRPr lang="de-DE" sz="800" kern="0">
              <a:ea typeface="Arial Unicode MS" pitchFamily="34" charset="-128"/>
              <a:cs typeface="Arial Unicode MS" pitchFamily="34" charset="-128"/>
            </a:endParaRPr>
          </a:p>
          <a:p>
            <a:pPr>
              <a:spcBef>
                <a:spcPts val="600"/>
              </a:spcBef>
            </a:pPr>
            <a:r>
              <a:rPr lang="de-DE" sz="800" kern="1200" noProof="0">
                <a:solidFill>
                  <a:schemeClr val="tx1"/>
                </a:solidFill>
                <a:effectLst/>
                <a:latin typeface="Arial"/>
                <a:ea typeface="+mn-ea"/>
                <a:cs typeface="+mn-cs"/>
              </a:rPr>
              <a:t>Weitergabe und Vervielfältigung dieser Publikation oder von Teilen daraus sind, zu welchem Zweck und in welcher Form auch immer, ohne die ausdrückliche schriftliche Genehmigung durch SAP SE oder ein SAP-Konzernunternehmen nicht gestattet.</a:t>
            </a:r>
          </a:p>
          <a:p>
            <a:pPr>
              <a:spcBef>
                <a:spcPts val="600"/>
              </a:spcBef>
            </a:pPr>
            <a:r>
              <a:rPr lang="de-DE" sz="800" kern="1200" noProof="0">
                <a:solidFill>
                  <a:schemeClr val="tx1"/>
                </a:solidFill>
                <a:effectLst/>
                <a:latin typeface="Arial"/>
                <a:ea typeface="+mn-ea"/>
                <a:cs typeface="+mn-cs"/>
              </a:rPr>
              <a:t>In dieser Publikation enthaltene Informationen können ohne vorherige Ankündigung geändert werden. Die von SAP SE oder deren Vertriebsfirmen angebotenen Softwareprodukte können Softwarekomponenten auch anderer Softwarehersteller enthalten. Produkte können länderspezifische Unterschiede aufweisen.</a:t>
            </a:r>
          </a:p>
          <a:p>
            <a:pPr>
              <a:spcBef>
                <a:spcPts val="600"/>
              </a:spcBef>
            </a:pPr>
            <a:r>
              <a:rPr lang="de-DE" sz="800" kern="1200" noProof="0">
                <a:solidFill>
                  <a:schemeClr val="tx1"/>
                </a:solidFill>
                <a:effectLst/>
                <a:latin typeface="Arial"/>
                <a:ea typeface="+mn-ea"/>
                <a:cs typeface="+mn-cs"/>
              </a:rPr>
              <a:t>Die vorliegenden Unterlagen werden von der SAP SE oder einem SAP-Konzernunternehmen bereitgestellt und dienen ausschließlich zu Informationszwecken. Die SAP SE oder ihre Konzernunternehmen übernehmen keinerlei Haftung oder Gewährleistung für Fehler oder Unvollständigkeiten in dieser Publikation. Die SAP SE oder ein SAP-Konzernunternehmen steht lediglich für Produkte und Dienstleistungen nach der Maßgabe ein, die in der Vereinbarung über die jeweiligen Produkte und Dienstleistungen ausdrücklich geregelt ist. Keine der hierin enthaltenen Informationen ist als zusätzliche Garantie zu interpretieren. </a:t>
            </a:r>
          </a:p>
          <a:p>
            <a:pPr>
              <a:spcBef>
                <a:spcPts val="600"/>
              </a:spcBef>
            </a:pPr>
            <a:r>
              <a:rPr lang="de-DE" sz="800" kern="1200" noProof="0">
                <a:solidFill>
                  <a:schemeClr val="tx1"/>
                </a:solidFill>
                <a:effectLst/>
                <a:latin typeface="Arial"/>
                <a:ea typeface="+mn-ea"/>
                <a:cs typeface="+mn-cs"/>
              </a:rPr>
              <a:t>Insbesondere sind die SAP SE oder ihre Konzernunternehmen in keiner Weise verpflichtet, in dieser Publikation oder einer zugehörigen Präsentation dargestellte Geschäftsabläufe zu verfolgen oder hierin wiedergegebene Funktionen zu entwickeln oder zu veröffentlichen. Diese Publikation oder eine zugehörige Präsentation, die Strategie und etwaige künftige Entwicklungen, Produkte und/oder Plattformen der SAP SE oder ihrer Konzernunternehmen können von der SAP SE oder ihren Konzernunternehmen jederzeit und ohne Angabe von Gründen unangekündigt geändert werden. Die in dieser Publikation enthaltenen Informationen stellen keine Zusage, kein Versprechen und keine rechtliche Verpflichtung zur Lieferung von Material, Code oder Funktionen dar. Sämtliche vorausschauenden Aussagen unterliegen unterschiedlichen Risiken und Unsicherheiten, durch die die tatsächlichen Ergebnisse von den Erwartungen abweichen können. Dem Leser wird empfohlen, diesen vorausschauenden Aussagen kein übertriebenes Vertrauen zu schenken und sich bei Kaufentscheidungen nicht auf sie zu stützen.</a:t>
            </a:r>
          </a:p>
          <a:p>
            <a:pPr>
              <a:spcBef>
                <a:spcPts val="600"/>
              </a:spcBef>
            </a:pPr>
            <a:r>
              <a:rPr lang="de-DE" sz="800" kern="1200" noProof="0">
                <a:solidFill>
                  <a:schemeClr val="tx1"/>
                </a:solidFill>
                <a:effectLst/>
                <a:latin typeface="Arial"/>
                <a:ea typeface="+mn-ea"/>
                <a:cs typeface="+mn-cs"/>
              </a:rPr>
              <a:t>SAP und andere in diesem Dokument erwähnte Produkte und Dienstleistungen von SAP sowie die dazugehörigen Logos sind Marken oder eingetragene Marken der SAP SE (oder von einem SAP-Konzernunternehmen) in Deutschland und verschiedenen anderen Ländern weltweit.</a:t>
            </a:r>
            <a:r>
              <a:rPr lang="de-DE" sz="800" kern="1200" baseline="0" noProof="0">
                <a:solidFill>
                  <a:schemeClr val="tx1"/>
                </a:solidFill>
                <a:effectLst/>
                <a:latin typeface="Arial"/>
                <a:ea typeface="+mn-ea"/>
                <a:cs typeface="+mn-cs"/>
              </a:rPr>
              <a:t> </a:t>
            </a:r>
            <a:r>
              <a:rPr lang="de-DE" sz="800" kern="1200" noProof="0">
                <a:solidFill>
                  <a:schemeClr val="tx1"/>
                </a:solidFill>
                <a:effectLst/>
                <a:latin typeface="Arial"/>
                <a:ea typeface="+mn-ea"/>
                <a:cs typeface="+mn-cs"/>
              </a:rPr>
              <a:t>Alle anderen Namen von Produkten und Dienstleistungen sind Marken der jeweiligen Firmen. </a:t>
            </a:r>
          </a:p>
          <a:p>
            <a:pPr>
              <a:spcBef>
                <a:spcPts val="600"/>
              </a:spcBef>
            </a:pPr>
            <a:r>
              <a:rPr lang="de-DE" sz="800" kern="1200" noProof="0">
                <a:solidFill>
                  <a:schemeClr val="tx1"/>
                </a:solidFill>
                <a:effectLst/>
                <a:latin typeface="Arial"/>
                <a:ea typeface="+mn-ea"/>
                <a:cs typeface="+mn-cs"/>
              </a:rPr>
              <a:t>Zusätzliche Informationen zur Marke und Vermerke finden Sie auf der Seite </a:t>
            </a:r>
            <a:r>
              <a:rPr lang="de-DE" sz="800" kern="1200" noProof="0">
                <a:solidFill>
                  <a:schemeClr val="tx1"/>
                </a:solidFill>
                <a:effectLst/>
                <a:latin typeface="Arial"/>
                <a:ea typeface="+mn-ea"/>
                <a:cs typeface="+mn-cs"/>
                <a:hlinkClick r:id="rId3"/>
              </a:rPr>
              <a:t>www.sap.com/corporate/de/legal/copyright.html</a:t>
            </a:r>
            <a:r>
              <a:rPr lang="de-DE" sz="800" kern="1200" noProof="0">
                <a:solidFill>
                  <a:schemeClr val="tx1"/>
                </a:solidFill>
                <a:effectLst/>
                <a:latin typeface="Arial"/>
                <a:ea typeface="+mn-ea"/>
                <a:cs typeface="+mn-cs"/>
              </a:rPr>
              <a:t>.</a:t>
            </a:r>
          </a:p>
        </p:txBody>
      </p:sp>
      <p:sp>
        <p:nvSpPr>
          <p:cNvPr id="26" name="www.sap.com - contact SAP link">
            <a:hlinkClick r:id="rId4" tooltip="www.sap.com/germany/contactsap"/>
          </p:cNvPr>
          <p:cNvSpPr txBox="1"/>
          <p:nvPr userDrawn="1"/>
        </p:nvSpPr>
        <p:spPr bwMode="black">
          <a:xfrm>
            <a:off x="503238" y="2461398"/>
            <a:ext cx="2468880" cy="169277"/>
          </a:xfrm>
          <a:prstGeom prst="rect">
            <a:avLst/>
          </a:prstGeom>
          <a:noFill/>
        </p:spPr>
        <p:txBody>
          <a:bodyPr wrap="square" lIns="0" tIns="0" rIns="0" bIns="0" rtlCol="0" anchor="b">
            <a:noAutofit/>
          </a:bodyPr>
          <a:lstStyle/>
          <a:p>
            <a:pPr marL="0" marR="0" lvl="0" indent="0" algn="l" defTabSz="1088776" rtl="0" eaLnBrk="1" fontAlgn="auto" latinLnBrk="0" hangingPunct="1">
              <a:lnSpc>
                <a:spcPct val="100000"/>
              </a:lnSpc>
              <a:spcBef>
                <a:spcPts val="1200"/>
              </a:spcBef>
              <a:spcAft>
                <a:spcPts val="0"/>
              </a:spcAft>
              <a:buClrTx/>
              <a:buSzTx/>
              <a:buFontTx/>
              <a:buNone/>
              <a:tabLst/>
              <a:defRPr/>
            </a:pPr>
            <a:r>
              <a:rPr lang="en-US" sz="1100" b="1" kern="1200">
                <a:solidFill>
                  <a:schemeClr val="accent1"/>
                </a:solidFill>
                <a:latin typeface="Arial"/>
                <a:ea typeface="Arial Unicode MS" panose="020B0604020202020204" pitchFamily="34" charset="-128"/>
                <a:cs typeface="+mn-cs"/>
              </a:rPr>
              <a:t>www.sap.com</a:t>
            </a:r>
            <a:r>
              <a:rPr lang="en-US" sz="1100" b="1" kern="1200">
                <a:solidFill>
                  <a:schemeClr val="tx1"/>
                </a:solidFill>
                <a:latin typeface="Arial"/>
                <a:ea typeface="Arial Unicode MS" panose="020B0604020202020204" pitchFamily="34" charset="-128"/>
                <a:cs typeface="+mn-cs"/>
              </a:rPr>
              <a:t>/german/contactsap</a:t>
            </a:r>
          </a:p>
        </p:txBody>
      </p:sp>
      <p:pic>
        <p:nvPicPr>
          <p:cNvPr id="28" name="Linkedin icon with link">
            <a:hlinkClick r:id="rId5"/>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2273814" y="1749959"/>
            <a:ext cx="361809" cy="361809"/>
          </a:xfrm>
          <a:prstGeom prst="rect">
            <a:avLst/>
          </a:prstGeom>
        </p:spPr>
      </p:pic>
      <p:pic>
        <p:nvPicPr>
          <p:cNvPr id="29" name="YouTube icon with link">
            <a:hlinkClick r:id="rId7"/>
          </p:cNvPr>
          <p:cNvPicPr>
            <a:picLocks noChangeAspect="1"/>
          </p:cNvPicPr>
          <p:nvPr userDrawn="1"/>
        </p:nvPicPr>
        <p:blipFill>
          <a:blip r:embed="rId8" cstate="print">
            <a:extLst>
              <a:ext uri="{28A0092B-C50C-407E-A947-70E740481C1C}">
                <a14:useLocalDpi xmlns:a14="http://schemas.microsoft.com/office/drawing/2010/main"/>
              </a:ext>
            </a:extLst>
          </a:blip>
          <a:stretch>
            <a:fillRect/>
          </a:stretch>
        </p:blipFill>
        <p:spPr>
          <a:xfrm>
            <a:off x="1683278" y="1749063"/>
            <a:ext cx="363600" cy="363600"/>
          </a:xfrm>
          <a:prstGeom prst="rect">
            <a:avLst/>
          </a:prstGeom>
        </p:spPr>
      </p:pic>
      <p:pic>
        <p:nvPicPr>
          <p:cNvPr id="30" name="Twitter icon with link">
            <a:hlinkClick r:id="rId9" tooltip="https://twitter.com/sap"/>
          </p:cNvPr>
          <p:cNvPicPr>
            <a:picLocks noChangeAspect="1"/>
          </p:cNvPicPr>
          <p:nvPr userDrawn="1"/>
        </p:nvPicPr>
        <p:blipFill>
          <a:blip r:embed="rId10" cstate="print">
            <a:extLst>
              <a:ext uri="{28A0092B-C50C-407E-A947-70E740481C1C}">
                <a14:useLocalDpi xmlns:a14="http://schemas.microsoft.com/office/drawing/2010/main"/>
              </a:ext>
            </a:extLst>
          </a:blip>
          <a:stretch>
            <a:fillRect/>
          </a:stretch>
        </p:blipFill>
        <p:spPr>
          <a:xfrm>
            <a:off x="1094533" y="1749959"/>
            <a:ext cx="361809" cy="361809"/>
          </a:xfrm>
          <a:prstGeom prst="rect">
            <a:avLst/>
          </a:prstGeom>
        </p:spPr>
      </p:pic>
      <p:pic>
        <p:nvPicPr>
          <p:cNvPr id="31" name="Facebook icon with link">
            <a:hlinkClick r:id="rId11"/>
          </p:cNvPr>
          <p:cNvPicPr>
            <a:picLocks noChangeAspect="1"/>
          </p:cNvPicPr>
          <p:nvPr userDrawn="1"/>
        </p:nvPicPr>
        <p:blipFill>
          <a:blip r:embed="rId12" cstate="print">
            <a:extLst>
              <a:ext uri="{28A0092B-C50C-407E-A947-70E740481C1C}">
                <a14:useLocalDpi xmlns:a14="http://schemas.microsoft.com/office/drawing/2010/main"/>
              </a:ext>
            </a:extLst>
          </a:blip>
          <a:stretch>
            <a:fillRect/>
          </a:stretch>
        </p:blipFill>
        <p:spPr>
          <a:xfrm>
            <a:off x="503997" y="1749063"/>
            <a:ext cx="363600" cy="363600"/>
          </a:xfrm>
          <a:prstGeom prst="rect">
            <a:avLst/>
          </a:prstGeom>
        </p:spPr>
      </p:pic>
      <p:sp>
        <p:nvSpPr>
          <p:cNvPr id="32" name="SAP folgen auf"/>
          <p:cNvSpPr txBox="1"/>
          <p:nvPr userDrawn="1"/>
        </p:nvSpPr>
        <p:spPr bwMode="black">
          <a:xfrm>
            <a:off x="503997" y="1461001"/>
            <a:ext cx="1228549" cy="169277"/>
          </a:xfrm>
          <a:prstGeom prst="rect">
            <a:avLst/>
          </a:prstGeom>
          <a:noFill/>
        </p:spPr>
        <p:txBody>
          <a:bodyPr wrap="square" lIns="0" tIns="0" rIns="0" bIns="0" rtlCol="0" anchor="b">
            <a:noAutofit/>
          </a:bodyPr>
          <a:lstStyle/>
          <a:p>
            <a:pPr marL="0" marR="0" lvl="0" indent="0" algn="l" defTabSz="1088776" rtl="0" eaLnBrk="1" fontAlgn="auto" latinLnBrk="0" hangingPunct="1">
              <a:lnSpc>
                <a:spcPct val="100000"/>
              </a:lnSpc>
              <a:spcBef>
                <a:spcPts val="1200"/>
              </a:spcBef>
              <a:spcAft>
                <a:spcPts val="0"/>
              </a:spcAft>
              <a:buClrTx/>
              <a:buSzTx/>
              <a:buFontTx/>
              <a:buNone/>
              <a:tabLst/>
              <a:defRPr/>
            </a:pPr>
            <a:r>
              <a:rPr lang="de-DE" sz="1100" b="0" kern="1200" noProof="0">
                <a:solidFill>
                  <a:schemeClr val="tx1"/>
                </a:solidFill>
                <a:latin typeface="Arial"/>
                <a:ea typeface="Arial Unicode MS" panose="020B0604020202020204" pitchFamily="34" charset="-128"/>
                <a:cs typeface="+mn-cs"/>
              </a:rPr>
              <a:t>SAP folgen auf</a:t>
            </a:r>
          </a:p>
        </p:txBody>
      </p:sp>
    </p:spTree>
    <p:extLst>
      <p:ext uri="{BB962C8B-B14F-4D97-AF65-F5344CB8AC3E}">
        <p14:creationId xmlns:p14="http://schemas.microsoft.com/office/powerpoint/2010/main" val="191186275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Title and Quote">
    <p:bg>
      <p:bgPr>
        <a:solidFill>
          <a:schemeClr val="bg1"/>
        </a:solidFill>
        <a:effectLst/>
      </p:bgPr>
    </p:bg>
    <p:spTree>
      <p:nvGrpSpPr>
        <p:cNvPr id="1" name=""/>
        <p:cNvGrpSpPr/>
        <p:nvPr/>
      </p:nvGrpSpPr>
      <p:grpSpPr>
        <a:xfrm>
          <a:off x="0" y="0"/>
          <a:ext cx="0" cy="0"/>
          <a:chOff x="0" y="0"/>
          <a:chExt cx="0" cy="0"/>
        </a:xfrm>
      </p:grpSpPr>
      <p:sp>
        <p:nvSpPr>
          <p:cNvPr id="5" name="Quote placeholder"/>
          <p:cNvSpPr>
            <a:spLocks noGrp="1"/>
          </p:cNvSpPr>
          <p:nvPr>
            <p:ph type="body" sz="quarter" idx="10" hasCustomPrompt="1"/>
          </p:nvPr>
        </p:nvSpPr>
        <p:spPr>
          <a:xfrm>
            <a:off x="503738" y="1600200"/>
            <a:ext cx="11179376" cy="3285032"/>
          </a:xfrm>
        </p:spPr>
        <p:txBody>
          <a:bodyPr/>
          <a:lstStyle>
            <a:lvl1pPr marL="395921" indent="-395921">
              <a:lnSpc>
                <a:spcPct val="90000"/>
              </a:lnSpc>
              <a:spcBef>
                <a:spcPts val="600"/>
              </a:spcBef>
              <a:defRPr sz="5999" b="1">
                <a:solidFill>
                  <a:schemeClr val="tx1"/>
                </a:solidFill>
              </a:defRPr>
            </a:lvl1pPr>
            <a:lvl2pPr marL="395921" indent="0">
              <a:buNone/>
              <a:defRPr sz="1200">
                <a:solidFill>
                  <a:schemeClr val="tx1"/>
                </a:solidFill>
              </a:defRPr>
            </a:lvl2pPr>
          </a:lstStyle>
          <a:p>
            <a:pPr lvl="0"/>
            <a:r>
              <a:rPr lang="en-US" noProof="0"/>
              <a:t>“Quote goes here </a:t>
            </a:r>
            <a:br>
              <a:rPr lang="en-US" noProof="0"/>
            </a:br>
            <a:r>
              <a:rPr lang="en-US" noProof="0"/>
              <a:t>and here.”</a:t>
            </a:r>
          </a:p>
          <a:p>
            <a:pPr lvl="1"/>
            <a:r>
              <a:rPr lang="en-US" noProof="0"/>
              <a:t>Source</a:t>
            </a:r>
          </a:p>
        </p:txBody>
      </p:sp>
      <p:sp>
        <p:nvSpPr>
          <p:cNvPr id="2" name="Title 1"/>
          <p:cNvSpPr>
            <a:spLocks noGrp="1"/>
          </p:cNvSpPr>
          <p:nvPr>
            <p:ph type="title" hasCustomPrompt="1"/>
          </p:nvPr>
        </p:nvSpPr>
        <p:spPr/>
        <p:txBody>
          <a:bodyPr/>
          <a:lstStyle>
            <a:lvl1pPr>
              <a:defRPr>
                <a:solidFill>
                  <a:schemeClr val="tx1"/>
                </a:solidFill>
              </a:defRPr>
            </a:lvl1pPr>
          </a:lstStyle>
          <a:p>
            <a:r>
              <a:rPr lang="en-US" noProof="0"/>
              <a:t>Insert page title (sentence case)</a:t>
            </a:r>
            <a:endParaRPr lang="en-US"/>
          </a:p>
        </p:txBody>
      </p:sp>
    </p:spTree>
    <p:extLst>
      <p:ext uri="{BB962C8B-B14F-4D97-AF65-F5344CB8AC3E}">
        <p14:creationId xmlns:p14="http://schemas.microsoft.com/office/powerpoint/2010/main" val="3955419258"/>
      </p:ext>
    </p:extLst>
  </p:cSld>
  <p:clrMapOvr>
    <a:masterClrMapping/>
  </p:clrMapOvr>
  <p:extLst>
    <p:ext uri="{DCECCB84-F9BA-43D5-87BE-67443E8EF086}">
      <p15:sldGuideLst xmlns:p15="http://schemas.microsoft.com/office/powerpoint/2012/main">
        <p15:guide id="2" orient="horz" pos="1008">
          <p15:clr>
            <a:srgbClr val="FBAE40"/>
          </p15:clr>
        </p15:guide>
        <p15:guide id="3" pos="311">
          <p15:clr>
            <a:srgbClr val="FBAE40"/>
          </p15:clr>
        </p15:guide>
        <p15:guide id="4" pos="7367">
          <p15:clr>
            <a:srgbClr val="FBAE40"/>
          </p15:clr>
        </p15:guide>
        <p15:guide id="5" orient="horz" pos="336">
          <p15:clr>
            <a:srgbClr val="FBAE40"/>
          </p15:clr>
        </p15:guide>
        <p15:guide id="6" orient="horz" pos="576">
          <p15:clr>
            <a:srgbClr val="FBAE40"/>
          </p15:clr>
        </p15:guide>
        <p15:guide id="7" orient="horz" pos="3984">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with Image Opt. 3">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188820" cy="3425371"/>
          </a:xfrm>
          <a:prstGeom prst="rect">
            <a:avLst/>
          </a:prstGeom>
        </p:spPr>
      </p:pic>
      <p:sp>
        <p:nvSpPr>
          <p:cNvPr id="13" name="Classification"/>
          <p:cNvSpPr txBox="1"/>
          <p:nvPr userDrawn="1"/>
        </p:nvSpPr>
        <p:spPr>
          <a:xfrm>
            <a:off x="496630" y="5769667"/>
            <a:ext cx="4202666" cy="138499"/>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900"/>
              <a:t>INTERNAL</a:t>
            </a:r>
          </a:p>
        </p:txBody>
      </p:sp>
      <p:sp>
        <p:nvSpPr>
          <p:cNvPr id="19" name="Speaker"/>
          <p:cNvSpPr>
            <a:spLocks noGrp="1"/>
          </p:cNvSpPr>
          <p:nvPr userDrawn="1">
            <p:ph type="subTitle" idx="1" hasCustomPrompt="1"/>
          </p:nvPr>
        </p:nvSpPr>
        <p:spPr bwMode="gray">
          <a:xfrm>
            <a:off x="496629" y="5130490"/>
            <a:ext cx="11200154" cy="430887"/>
          </a:xfrm>
        </p:spPr>
        <p:txBody>
          <a:bodyPr wrap="square" anchor="t" anchorCtr="0">
            <a:noAutofit/>
          </a:bodyPr>
          <a:lstStyle>
            <a:lvl1pPr marL="0" marR="0" indent="0" algn="l" defTabSz="1088558"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279" indent="0" algn="ctr">
              <a:buNone/>
              <a:defRPr>
                <a:solidFill>
                  <a:schemeClr val="tx1">
                    <a:tint val="75000"/>
                  </a:schemeClr>
                </a:solidFill>
              </a:defRPr>
            </a:lvl2pPr>
            <a:lvl3pPr marL="1088558" indent="0" algn="ctr">
              <a:buNone/>
              <a:defRPr>
                <a:solidFill>
                  <a:schemeClr val="tx1">
                    <a:tint val="75000"/>
                  </a:schemeClr>
                </a:solidFill>
              </a:defRPr>
            </a:lvl3pPr>
            <a:lvl4pPr marL="1632837" indent="0" algn="ctr">
              <a:buNone/>
              <a:defRPr>
                <a:solidFill>
                  <a:schemeClr val="tx1">
                    <a:tint val="75000"/>
                  </a:schemeClr>
                </a:solidFill>
              </a:defRPr>
            </a:lvl4pPr>
            <a:lvl5pPr marL="2177116" indent="0" algn="ctr">
              <a:buNone/>
              <a:defRPr>
                <a:solidFill>
                  <a:schemeClr val="tx1">
                    <a:tint val="75000"/>
                  </a:schemeClr>
                </a:solidFill>
              </a:defRPr>
            </a:lvl5pPr>
            <a:lvl6pPr marL="2721396" indent="0" algn="ctr">
              <a:buNone/>
              <a:defRPr>
                <a:solidFill>
                  <a:schemeClr val="tx1">
                    <a:tint val="75000"/>
                  </a:schemeClr>
                </a:solidFill>
              </a:defRPr>
            </a:lvl6pPr>
            <a:lvl7pPr marL="3265675" indent="0" algn="ctr">
              <a:buNone/>
              <a:defRPr>
                <a:solidFill>
                  <a:schemeClr val="tx1">
                    <a:tint val="75000"/>
                  </a:schemeClr>
                </a:solidFill>
              </a:defRPr>
            </a:lvl7pPr>
            <a:lvl8pPr marL="3809954" indent="0" algn="ctr">
              <a:buNone/>
              <a:defRPr>
                <a:solidFill>
                  <a:schemeClr val="tx1">
                    <a:tint val="75000"/>
                  </a:schemeClr>
                </a:solidFill>
              </a:defRPr>
            </a:lvl8pPr>
            <a:lvl9pPr marL="4354233" indent="0" algn="ctr">
              <a:buNone/>
              <a:defRPr>
                <a:solidFill>
                  <a:schemeClr val="tx1">
                    <a:tint val="75000"/>
                  </a:schemeClr>
                </a:solidFill>
              </a:defRPr>
            </a:lvl9pPr>
          </a:lstStyle>
          <a:p>
            <a:r>
              <a:rPr lang="en-US"/>
              <a:t>Speaker’s Name, SAP </a:t>
            </a:r>
            <a:br>
              <a:rPr lang="en-US"/>
            </a:br>
            <a:r>
              <a:rPr lang="en-US"/>
              <a:t>Month 00, 2019</a:t>
            </a:r>
          </a:p>
        </p:txBody>
      </p:sp>
      <p:sp>
        <p:nvSpPr>
          <p:cNvPr id="20" name="Presentation Title"/>
          <p:cNvSpPr>
            <a:spLocks noGrp="1"/>
          </p:cNvSpPr>
          <p:nvPr userDrawn="1">
            <p:ph type="body" sz="quarter" idx="14" hasCustomPrompt="1"/>
          </p:nvPr>
        </p:nvSpPr>
        <p:spPr>
          <a:xfrm>
            <a:off x="496629" y="4024430"/>
            <a:ext cx="11198484" cy="997196"/>
          </a:xfrm>
        </p:spPr>
        <p:txBody>
          <a:bodyPr wrap="square">
            <a:spAutoFit/>
          </a:bodyPr>
          <a:lstStyle>
            <a:lvl1pPr>
              <a:lnSpc>
                <a:spcPct val="90000"/>
              </a:lnSpc>
              <a:spcBef>
                <a:spcPts val="0"/>
              </a:spcBef>
              <a:defRPr sz="3600" b="1" baseline="0"/>
            </a:lvl1pPr>
          </a:lstStyle>
          <a:p>
            <a:pPr lvl="0"/>
            <a:r>
              <a:rPr lang="en-US"/>
              <a:t>Presentation Title </a:t>
            </a:r>
            <a:br>
              <a:rPr lang="en-US"/>
            </a:br>
            <a:r>
              <a:rPr lang="en-US"/>
              <a:t>Goes Here and Here.</a:t>
            </a:r>
          </a:p>
        </p:txBody>
      </p:sp>
      <p:pic>
        <p:nvPicPr>
          <p:cNvPr id="12" name="Picture 11"/>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496629" y="3646728"/>
            <a:ext cx="1202973" cy="215887"/>
          </a:xfrm>
          <a:prstGeom prst="rect">
            <a:avLst/>
          </a:prstGeom>
        </p:spPr>
      </p:pic>
      <p:pic>
        <p:nvPicPr>
          <p:cNvPr id="15" name="SAP Logo" descr="SAP Logo" title="SAP Logo"/>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9731478" y="6144694"/>
            <a:ext cx="1963635" cy="360000"/>
          </a:xfrm>
          <a:prstGeom prst="rect">
            <a:avLst/>
          </a:prstGeom>
        </p:spPr>
      </p:pic>
    </p:spTree>
    <p:extLst>
      <p:ext uri="{BB962C8B-B14F-4D97-AF65-F5344CB8AC3E}">
        <p14:creationId xmlns:p14="http://schemas.microsoft.com/office/powerpoint/2010/main" val="232315271"/>
      </p:ext>
    </p:extLst>
  </p:cSld>
  <p:clrMapOvr>
    <a:masterClrMapping/>
  </p:clrMapOvr>
  <p:extLst mod="1">
    <p:ext uri="{DCECCB84-F9BA-43D5-87BE-67443E8EF086}">
      <p15:sldGuideLst xmlns:p15="http://schemas.microsoft.com/office/powerpoint/2012/main">
        <p15:guide id="1" orient="horz" pos="2160">
          <p15:clr>
            <a:srgbClr val="FBAE40"/>
          </p15:clr>
        </p15:guide>
        <p15:guide id="2" pos="311">
          <p15:clr>
            <a:srgbClr val="FBAE40"/>
          </p15:clr>
        </p15:guide>
        <p15:guide id="3" pos="7367">
          <p15:clr>
            <a:srgbClr val="FBAE40"/>
          </p15:clr>
        </p15:guide>
        <p15:guide id="4" orient="horz" pos="3984">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Titel u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498475" y="1602788"/>
            <a:ext cx="11196638" cy="4721811"/>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Placeholder 1"/>
          <p:cNvSpPr>
            <a:spLocks noGrp="1"/>
          </p:cNvSpPr>
          <p:nvPr>
            <p:ph type="title"/>
          </p:nvPr>
        </p:nvSpPr>
        <p:spPr bwMode="gray">
          <a:xfrm>
            <a:off x="496630" y="533400"/>
            <a:ext cx="11198483" cy="381000"/>
          </a:xfrm>
          <a:prstGeom prst="rect">
            <a:avLst/>
          </a:prstGeom>
        </p:spPr>
        <p:txBody>
          <a:bodyPr vert="horz" wrap="square" lIns="0" tIns="0" rIns="0" bIns="0" rtlCol="0" anchor="t" anchorCtr="0">
            <a:spAutoFit/>
          </a:bodyPr>
          <a:lstStyle/>
          <a:p>
            <a:r>
              <a:rPr lang="de-DE" noProof="0"/>
              <a:t>Titelmasterformat durch Klicken bearbeiten</a:t>
            </a:r>
            <a:endParaRPr lang="en-US" noProof="0" dirty="0"/>
          </a:p>
        </p:txBody>
      </p:sp>
    </p:spTree>
    <p:extLst>
      <p:ext uri="{BB962C8B-B14F-4D97-AF65-F5344CB8AC3E}">
        <p14:creationId xmlns:p14="http://schemas.microsoft.com/office/powerpoint/2010/main" val="2925407921"/>
      </p:ext>
    </p:extLst>
  </p:cSld>
  <p:clrMapOvr>
    <a:masterClrMapping/>
  </p:clrMapOvr>
  <p:extLst>
    <p:ext uri="{DCECCB84-F9BA-43D5-87BE-67443E8EF086}">
      <p15:sldGuideLst xmlns:p15="http://schemas.microsoft.com/office/powerpoint/2012/main">
        <p15:guide id="2" orient="horz" pos="1008">
          <p15:clr>
            <a:srgbClr val="FBAE40"/>
          </p15:clr>
        </p15:guide>
        <p15:guide id="3" pos="7368">
          <p15:clr>
            <a:srgbClr val="FBAE40"/>
          </p15:clr>
        </p15:guide>
        <p15:guide id="4" pos="306">
          <p15:clr>
            <a:srgbClr val="FBAE40"/>
          </p15:clr>
        </p15:guide>
        <p15:guide id="5" orient="horz" pos="3984">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with Image Custom">
    <p:spTree>
      <p:nvGrpSpPr>
        <p:cNvPr id="1" name=""/>
        <p:cNvGrpSpPr/>
        <p:nvPr/>
      </p:nvGrpSpPr>
      <p:grpSpPr>
        <a:xfrm>
          <a:off x="0" y="0"/>
          <a:ext cx="0" cy="0"/>
          <a:chOff x="0" y="0"/>
          <a:chExt cx="0" cy="0"/>
        </a:xfrm>
      </p:grpSpPr>
      <p:sp>
        <p:nvSpPr>
          <p:cNvPr id="15" name="Cover Image Placeholder"/>
          <p:cNvSpPr>
            <a:spLocks noGrp="1"/>
          </p:cNvSpPr>
          <p:nvPr>
            <p:ph type="pic" sz="quarter" idx="12" hasCustomPrompt="1"/>
          </p:nvPr>
        </p:nvSpPr>
        <p:spPr>
          <a:xfrm>
            <a:off x="1" y="0"/>
            <a:ext cx="12195175" cy="3430006"/>
          </a:xfrm>
          <a:noFill/>
        </p:spPr>
        <p:txBody>
          <a:bodyPr tIns="504000"/>
          <a:lstStyle>
            <a:lvl1pPr algn="ctr">
              <a:defRPr sz="1600">
                <a:solidFill>
                  <a:schemeClr val="tx1"/>
                </a:solidFill>
              </a:defRPr>
            </a:lvl1pPr>
          </a:lstStyle>
          <a:p>
            <a:r>
              <a:rPr lang="en-US"/>
              <a:t>Click to insert title image</a:t>
            </a:r>
          </a:p>
        </p:txBody>
      </p:sp>
      <p:sp>
        <p:nvSpPr>
          <p:cNvPr id="13" name="Classification"/>
          <p:cNvSpPr txBox="1"/>
          <p:nvPr userDrawn="1"/>
        </p:nvSpPr>
        <p:spPr>
          <a:xfrm>
            <a:off x="496630" y="5769667"/>
            <a:ext cx="4202666" cy="138499"/>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900"/>
              <a:t>INTERNAL</a:t>
            </a:r>
          </a:p>
        </p:txBody>
      </p:sp>
      <p:sp>
        <p:nvSpPr>
          <p:cNvPr id="19" name="Speaker"/>
          <p:cNvSpPr>
            <a:spLocks noGrp="1"/>
          </p:cNvSpPr>
          <p:nvPr userDrawn="1">
            <p:ph type="subTitle" idx="1" hasCustomPrompt="1"/>
          </p:nvPr>
        </p:nvSpPr>
        <p:spPr bwMode="gray">
          <a:xfrm>
            <a:off x="496629" y="5130490"/>
            <a:ext cx="11200154" cy="430887"/>
          </a:xfrm>
        </p:spPr>
        <p:txBody>
          <a:bodyPr wrap="square" anchor="t" anchorCtr="0">
            <a:noAutofit/>
          </a:bodyPr>
          <a:lstStyle>
            <a:lvl1pPr marL="0" marR="0" indent="0" algn="l" defTabSz="1088558"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279" indent="0" algn="ctr">
              <a:buNone/>
              <a:defRPr>
                <a:solidFill>
                  <a:schemeClr val="tx1">
                    <a:tint val="75000"/>
                  </a:schemeClr>
                </a:solidFill>
              </a:defRPr>
            </a:lvl2pPr>
            <a:lvl3pPr marL="1088558" indent="0" algn="ctr">
              <a:buNone/>
              <a:defRPr>
                <a:solidFill>
                  <a:schemeClr val="tx1">
                    <a:tint val="75000"/>
                  </a:schemeClr>
                </a:solidFill>
              </a:defRPr>
            </a:lvl3pPr>
            <a:lvl4pPr marL="1632837" indent="0" algn="ctr">
              <a:buNone/>
              <a:defRPr>
                <a:solidFill>
                  <a:schemeClr val="tx1">
                    <a:tint val="75000"/>
                  </a:schemeClr>
                </a:solidFill>
              </a:defRPr>
            </a:lvl4pPr>
            <a:lvl5pPr marL="2177116" indent="0" algn="ctr">
              <a:buNone/>
              <a:defRPr>
                <a:solidFill>
                  <a:schemeClr val="tx1">
                    <a:tint val="75000"/>
                  </a:schemeClr>
                </a:solidFill>
              </a:defRPr>
            </a:lvl5pPr>
            <a:lvl6pPr marL="2721396" indent="0" algn="ctr">
              <a:buNone/>
              <a:defRPr>
                <a:solidFill>
                  <a:schemeClr val="tx1">
                    <a:tint val="75000"/>
                  </a:schemeClr>
                </a:solidFill>
              </a:defRPr>
            </a:lvl6pPr>
            <a:lvl7pPr marL="3265675" indent="0" algn="ctr">
              <a:buNone/>
              <a:defRPr>
                <a:solidFill>
                  <a:schemeClr val="tx1">
                    <a:tint val="75000"/>
                  </a:schemeClr>
                </a:solidFill>
              </a:defRPr>
            </a:lvl7pPr>
            <a:lvl8pPr marL="3809954" indent="0" algn="ctr">
              <a:buNone/>
              <a:defRPr>
                <a:solidFill>
                  <a:schemeClr val="tx1">
                    <a:tint val="75000"/>
                  </a:schemeClr>
                </a:solidFill>
              </a:defRPr>
            </a:lvl8pPr>
            <a:lvl9pPr marL="4354233" indent="0" algn="ctr">
              <a:buNone/>
              <a:defRPr>
                <a:solidFill>
                  <a:schemeClr val="tx1">
                    <a:tint val="75000"/>
                  </a:schemeClr>
                </a:solidFill>
              </a:defRPr>
            </a:lvl9pPr>
          </a:lstStyle>
          <a:p>
            <a:r>
              <a:rPr lang="en-US"/>
              <a:t>Speaker’s Name, SAP </a:t>
            </a:r>
            <a:br>
              <a:rPr lang="en-US"/>
            </a:br>
            <a:r>
              <a:rPr lang="en-US"/>
              <a:t>Month 00, 2019 </a:t>
            </a:r>
          </a:p>
        </p:txBody>
      </p:sp>
      <p:sp>
        <p:nvSpPr>
          <p:cNvPr id="20" name="Presentation Title"/>
          <p:cNvSpPr>
            <a:spLocks noGrp="1"/>
          </p:cNvSpPr>
          <p:nvPr userDrawn="1">
            <p:ph type="body" sz="quarter" idx="14" hasCustomPrompt="1"/>
          </p:nvPr>
        </p:nvSpPr>
        <p:spPr>
          <a:xfrm>
            <a:off x="496629" y="4024430"/>
            <a:ext cx="11198484" cy="997196"/>
          </a:xfrm>
        </p:spPr>
        <p:txBody>
          <a:bodyPr wrap="square">
            <a:spAutoFit/>
          </a:bodyPr>
          <a:lstStyle>
            <a:lvl1pPr>
              <a:lnSpc>
                <a:spcPct val="90000"/>
              </a:lnSpc>
              <a:spcBef>
                <a:spcPts val="0"/>
              </a:spcBef>
              <a:defRPr sz="3600" b="1" baseline="0"/>
            </a:lvl1pPr>
          </a:lstStyle>
          <a:p>
            <a:pPr lvl="0"/>
            <a:r>
              <a:rPr lang="en-US"/>
              <a:t>Presentation Title </a:t>
            </a:r>
            <a:br>
              <a:rPr lang="en-US"/>
            </a:br>
            <a:r>
              <a:rPr lang="en-US"/>
              <a:t>Goes Here and Here.</a:t>
            </a:r>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96629" y="3646728"/>
            <a:ext cx="1202973" cy="215887"/>
          </a:xfrm>
          <a:prstGeom prst="rect">
            <a:avLst/>
          </a:prstGeom>
        </p:spPr>
      </p:pic>
      <p:sp>
        <p:nvSpPr>
          <p:cNvPr id="14" name="Rounded Rectangle 13"/>
          <p:cNvSpPr/>
          <p:nvPr userDrawn="1"/>
        </p:nvSpPr>
        <p:spPr bwMode="gray">
          <a:xfrm>
            <a:off x="493713" y="1941178"/>
            <a:ext cx="3727178" cy="1357383"/>
          </a:xfrm>
          <a:prstGeom prst="roundRect">
            <a:avLst>
              <a:gd name="adj" fmla="val 16667"/>
            </a:avLst>
          </a:prstGeom>
          <a:solidFill>
            <a:srgbClr val="FFFF00"/>
          </a:solidFill>
          <a:ln>
            <a:noFill/>
            <a:headEnd/>
            <a:tailEnd/>
          </a:ln>
          <a:effectLst/>
        </p:spPr>
        <p:style>
          <a:lnRef idx="3">
            <a:schemeClr val="lt1"/>
          </a:lnRef>
          <a:fillRef idx="1">
            <a:schemeClr val="accent6"/>
          </a:fillRef>
          <a:effectRef idx="1">
            <a:schemeClr val="accent6"/>
          </a:effectRef>
          <a:fontRef idx="minor">
            <a:schemeClr val="lt1"/>
          </a:fontRef>
        </p:style>
        <p:txBody>
          <a:bodyPr wrap="square" lIns="36000" tIns="36000" rIns="36000" bIns="36000" rtlCol="0" anchor="ctr">
            <a:spAutoFit/>
          </a:bodyPr>
          <a:lstStyle/>
          <a:p>
            <a:pPr fontAlgn="base">
              <a:spcBef>
                <a:spcPct val="50000"/>
              </a:spcBef>
              <a:spcAft>
                <a:spcPct val="0"/>
              </a:spcAft>
              <a:buClr>
                <a:srgbClr val="F0AB00"/>
              </a:buClr>
              <a:buSzPct val="80000"/>
            </a:pPr>
            <a:r>
              <a:rPr lang="en-US" sz="1000" b="1" kern="0">
                <a:solidFill>
                  <a:sysClr val="windowText" lastClr="000000"/>
                </a:solidFill>
                <a:ea typeface="Arial Unicode MS" pitchFamily="34" charset="-128"/>
                <a:cs typeface="Arial Unicode MS" pitchFamily="34" charset="-128"/>
                <a:sym typeface="Arial"/>
              </a:rPr>
              <a:t>NOTE: </a:t>
            </a:r>
            <a:r>
              <a:rPr lang="en-US" sz="1000" kern="0">
                <a:solidFill>
                  <a:sysClr val="windowText" lastClr="000000"/>
                </a:solidFill>
                <a:ea typeface="Arial Unicode MS" pitchFamily="34" charset="-128"/>
                <a:cs typeface="Arial Unicode MS" pitchFamily="34" charset="-128"/>
                <a:sym typeface="Arial"/>
              </a:rPr>
              <a:t>Delete the yellow stickers</a:t>
            </a:r>
            <a:r>
              <a:rPr lang="en-US" sz="1000" kern="0" baseline="0">
                <a:solidFill>
                  <a:sysClr val="windowText" lastClr="000000"/>
                </a:solidFill>
                <a:ea typeface="Arial Unicode MS" pitchFamily="34" charset="-128"/>
                <a:cs typeface="Arial Unicode MS" pitchFamily="34" charset="-128"/>
                <a:sym typeface="Arial"/>
              </a:rPr>
              <a:t> when finished.</a:t>
            </a:r>
            <a:endParaRPr lang="en-US" sz="1000" kern="0">
              <a:solidFill>
                <a:sysClr val="windowText" lastClr="000000"/>
              </a:solidFill>
              <a:ea typeface="Arial Unicode MS" pitchFamily="34" charset="-128"/>
              <a:cs typeface="Arial Unicode MS" pitchFamily="34" charset="-128"/>
              <a:sym typeface="Arial"/>
            </a:endParaRPr>
          </a:p>
          <a:p>
            <a:pPr marL="0" marR="0" lvl="0" indent="0" algn="l" defTabSz="1088776" rtl="0" eaLnBrk="1" fontAlgn="base" latinLnBrk="0" hangingPunct="1">
              <a:lnSpc>
                <a:spcPct val="100000"/>
              </a:lnSpc>
              <a:spcBef>
                <a:spcPts val="600"/>
              </a:spcBef>
              <a:spcAft>
                <a:spcPct val="0"/>
              </a:spcAft>
              <a:buClr>
                <a:srgbClr val="F0AB00"/>
              </a:buClr>
              <a:buSzPct val="80000"/>
              <a:buFontTx/>
              <a:buNone/>
              <a:tabLst/>
              <a:defRPr/>
            </a:pPr>
            <a:r>
              <a:rPr lang="en-US" sz="1000" kern="0">
                <a:solidFill>
                  <a:sysClr val="windowText" lastClr="000000"/>
                </a:solidFill>
                <a:ea typeface="Arial Unicode MS" pitchFamily="34" charset="-128"/>
                <a:cs typeface="Arial Unicode MS" pitchFamily="34" charset="-128"/>
                <a:sym typeface="Arial"/>
              </a:rPr>
              <a:t>Samples of a title slide with</a:t>
            </a:r>
            <a:r>
              <a:rPr lang="en-US" sz="1000" kern="0" baseline="0">
                <a:solidFill>
                  <a:sysClr val="windowText" lastClr="000000"/>
                </a:solidFill>
                <a:ea typeface="Arial Unicode MS" pitchFamily="34" charset="-128"/>
                <a:cs typeface="Arial Unicode MS" pitchFamily="34" charset="-128"/>
                <a:sym typeface="Arial"/>
              </a:rPr>
              <a:t> an image are also available in this template.</a:t>
            </a:r>
          </a:p>
          <a:p>
            <a:pPr fontAlgn="base">
              <a:spcBef>
                <a:spcPts val="600"/>
              </a:spcBef>
              <a:spcAft>
                <a:spcPct val="0"/>
              </a:spcAft>
              <a:buClr>
                <a:srgbClr val="F0AB00"/>
              </a:buClr>
              <a:buSzPct val="80000"/>
            </a:pPr>
            <a:r>
              <a:rPr lang="en-US" sz="1000" kern="0" baseline="0">
                <a:solidFill>
                  <a:sysClr val="windowText" lastClr="000000"/>
                </a:solidFill>
                <a:ea typeface="Arial Unicode MS" pitchFamily="34" charset="-128"/>
                <a:cs typeface="Arial Unicode MS" pitchFamily="34" charset="-128"/>
                <a:sym typeface="Arial"/>
              </a:rPr>
              <a:t>Once the custom photo is inserted, click send to back in the Slide Master, so the motion band is on top of the photo.</a:t>
            </a:r>
          </a:p>
          <a:p>
            <a:pPr fontAlgn="base">
              <a:spcBef>
                <a:spcPts val="600"/>
              </a:spcBef>
              <a:spcAft>
                <a:spcPct val="0"/>
              </a:spcAft>
              <a:buClr>
                <a:srgbClr val="F0AB00"/>
              </a:buClr>
              <a:buSzPct val="80000"/>
            </a:pPr>
            <a:r>
              <a:rPr lang="en-US" sz="1000" kern="0">
                <a:solidFill>
                  <a:sysClr val="windowText" lastClr="000000"/>
                </a:solidFill>
                <a:ea typeface="Arial Unicode MS" pitchFamily="34" charset="-128"/>
                <a:cs typeface="Arial Unicode MS" pitchFamily="34" charset="-128"/>
                <a:sym typeface="Arial"/>
              </a:rPr>
              <a:t>See </a:t>
            </a:r>
            <a:r>
              <a:rPr lang="en-US" sz="1000" kern="0">
                <a:solidFill>
                  <a:sysClr val="windowText" lastClr="000000"/>
                </a:solidFill>
                <a:ea typeface="Arial Unicode MS" pitchFamily="34" charset="-128"/>
                <a:cs typeface="Arial Unicode MS" pitchFamily="34" charset="-128"/>
                <a:sym typeface="Arial"/>
                <a:hlinkClick r:id="rId3"/>
              </a:rPr>
              <a:t>SAP Image Library</a:t>
            </a:r>
            <a:r>
              <a:rPr lang="en-US" sz="1000" kern="0">
                <a:solidFill>
                  <a:sysClr val="windowText" lastClr="000000"/>
                </a:solidFill>
                <a:ea typeface="Arial Unicode MS" pitchFamily="34" charset="-128"/>
                <a:cs typeface="Arial Unicode MS" pitchFamily="34" charset="-128"/>
                <a:sym typeface="Arial"/>
              </a:rPr>
              <a:t> for other available images</a:t>
            </a:r>
          </a:p>
        </p:txBody>
      </p:sp>
      <p:pic>
        <p:nvPicPr>
          <p:cNvPr id="21" name="SAP Logo" descr="SAP Logo" title="SAP Logo"/>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9731478" y="6144694"/>
            <a:ext cx="1963635" cy="360000"/>
          </a:xfrm>
          <a:prstGeom prst="rect">
            <a:avLst/>
          </a:prstGeom>
        </p:spPr>
      </p:pic>
    </p:spTree>
    <p:extLst>
      <p:ext uri="{BB962C8B-B14F-4D97-AF65-F5344CB8AC3E}">
        <p14:creationId xmlns:p14="http://schemas.microsoft.com/office/powerpoint/2010/main" val="43267552"/>
      </p:ext>
    </p:extLst>
  </p:cSld>
  <p:clrMapOvr>
    <a:masterClrMapping/>
  </p:clrMapOvr>
  <p:extLst mod="1">
    <p:ext uri="{DCECCB84-F9BA-43D5-87BE-67443E8EF086}">
      <p15:sldGuideLst xmlns:p15="http://schemas.microsoft.com/office/powerpoint/2012/main">
        <p15:guide id="1" orient="horz" pos="2160">
          <p15:clr>
            <a:srgbClr val="FBAE40"/>
          </p15:clr>
        </p15:guide>
        <p15:guide id="2" pos="311">
          <p15:clr>
            <a:srgbClr val="FBAE40"/>
          </p15:clr>
        </p15:guide>
        <p15:guide id="3" pos="7367">
          <p15:clr>
            <a:srgbClr val="FBAE40"/>
          </p15:clr>
        </p15:guide>
        <p15:guide id="4" orient="horz" pos="3984">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p:spTree>
      <p:nvGrpSpPr>
        <p:cNvPr id="1" name=""/>
        <p:cNvGrpSpPr/>
        <p:nvPr/>
      </p:nvGrpSpPr>
      <p:grpSpPr>
        <a:xfrm>
          <a:off x="0" y="0"/>
          <a:ext cx="0" cy="0"/>
          <a:chOff x="0" y="0"/>
          <a:chExt cx="0" cy="0"/>
        </a:xfrm>
      </p:grpSpPr>
      <p:sp>
        <p:nvSpPr>
          <p:cNvPr id="24" name="Classification"/>
          <p:cNvSpPr txBox="1"/>
          <p:nvPr userDrawn="1"/>
        </p:nvSpPr>
        <p:spPr>
          <a:xfrm>
            <a:off x="496630" y="5093865"/>
            <a:ext cx="4202666" cy="153852"/>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900"/>
              <a:t>INTERNAL</a:t>
            </a:r>
          </a:p>
        </p:txBody>
      </p:sp>
      <p:sp>
        <p:nvSpPr>
          <p:cNvPr id="6" name="Speaker"/>
          <p:cNvSpPr>
            <a:spLocks noGrp="1"/>
          </p:cNvSpPr>
          <p:nvPr userDrawn="1">
            <p:ph type="subTitle" idx="1" hasCustomPrompt="1"/>
          </p:nvPr>
        </p:nvSpPr>
        <p:spPr bwMode="gray">
          <a:xfrm>
            <a:off x="496630" y="4268504"/>
            <a:ext cx="11200070" cy="430887"/>
          </a:xfrm>
        </p:spPr>
        <p:txBody>
          <a:bodyPr wrap="square" anchor="t" anchorCtr="0">
            <a:noAutofit/>
          </a:bodyPr>
          <a:lstStyle>
            <a:lvl1pPr marL="0" marR="0" indent="0" algn="l" defTabSz="1088558"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279" indent="0" algn="ctr">
              <a:buNone/>
              <a:defRPr>
                <a:solidFill>
                  <a:schemeClr val="tx1">
                    <a:tint val="75000"/>
                  </a:schemeClr>
                </a:solidFill>
              </a:defRPr>
            </a:lvl2pPr>
            <a:lvl3pPr marL="1088558" indent="0" algn="ctr">
              <a:buNone/>
              <a:defRPr>
                <a:solidFill>
                  <a:schemeClr val="tx1">
                    <a:tint val="75000"/>
                  </a:schemeClr>
                </a:solidFill>
              </a:defRPr>
            </a:lvl3pPr>
            <a:lvl4pPr marL="1632837" indent="0" algn="ctr">
              <a:buNone/>
              <a:defRPr>
                <a:solidFill>
                  <a:schemeClr val="tx1">
                    <a:tint val="75000"/>
                  </a:schemeClr>
                </a:solidFill>
              </a:defRPr>
            </a:lvl4pPr>
            <a:lvl5pPr marL="2177116" indent="0" algn="ctr">
              <a:buNone/>
              <a:defRPr>
                <a:solidFill>
                  <a:schemeClr val="tx1">
                    <a:tint val="75000"/>
                  </a:schemeClr>
                </a:solidFill>
              </a:defRPr>
            </a:lvl5pPr>
            <a:lvl6pPr marL="2721396" indent="0" algn="ctr">
              <a:buNone/>
              <a:defRPr>
                <a:solidFill>
                  <a:schemeClr val="tx1">
                    <a:tint val="75000"/>
                  </a:schemeClr>
                </a:solidFill>
              </a:defRPr>
            </a:lvl6pPr>
            <a:lvl7pPr marL="3265675" indent="0" algn="ctr">
              <a:buNone/>
              <a:defRPr>
                <a:solidFill>
                  <a:schemeClr val="tx1">
                    <a:tint val="75000"/>
                  </a:schemeClr>
                </a:solidFill>
              </a:defRPr>
            </a:lvl7pPr>
            <a:lvl8pPr marL="3809954" indent="0" algn="ctr">
              <a:buNone/>
              <a:defRPr>
                <a:solidFill>
                  <a:schemeClr val="tx1">
                    <a:tint val="75000"/>
                  </a:schemeClr>
                </a:solidFill>
              </a:defRPr>
            </a:lvl8pPr>
            <a:lvl9pPr marL="4354233" indent="0" algn="ctr">
              <a:buNone/>
              <a:defRPr>
                <a:solidFill>
                  <a:schemeClr val="tx1">
                    <a:tint val="75000"/>
                  </a:schemeClr>
                </a:solidFill>
              </a:defRPr>
            </a:lvl9pPr>
          </a:lstStyle>
          <a:p>
            <a:r>
              <a:rPr lang="en-US"/>
              <a:t>Speaker’s Name, SAP</a:t>
            </a:r>
          </a:p>
          <a:p>
            <a:pPr marL="0" marR="0" lvl="0" indent="0" algn="l" defTabSz="1088558" rtl="0" eaLnBrk="1" fontAlgn="auto" latinLnBrk="0" hangingPunct="1">
              <a:lnSpc>
                <a:spcPct val="100000"/>
              </a:lnSpc>
              <a:spcBef>
                <a:spcPts val="0"/>
              </a:spcBef>
              <a:spcAft>
                <a:spcPts val="0"/>
              </a:spcAft>
              <a:buClr>
                <a:schemeClr val="accent1"/>
              </a:buClr>
              <a:buSzPct val="80000"/>
              <a:buFontTx/>
              <a:buNone/>
              <a:tabLst/>
              <a:defRPr/>
            </a:pPr>
            <a:r>
              <a:rPr lang="en-US"/>
              <a:t>Month 00, 2019</a:t>
            </a:r>
          </a:p>
        </p:txBody>
      </p:sp>
      <p:sp>
        <p:nvSpPr>
          <p:cNvPr id="10" name="Presentation Title"/>
          <p:cNvSpPr>
            <a:spLocks noGrp="1"/>
          </p:cNvSpPr>
          <p:nvPr>
            <p:ph type="body" sz="quarter" idx="14" hasCustomPrompt="1"/>
          </p:nvPr>
        </p:nvSpPr>
        <p:spPr>
          <a:xfrm>
            <a:off x="496630" y="2706317"/>
            <a:ext cx="11200070" cy="997196"/>
          </a:xfrm>
        </p:spPr>
        <p:txBody>
          <a:bodyPr wrap="square">
            <a:noAutofit/>
          </a:bodyPr>
          <a:lstStyle>
            <a:lvl1pPr>
              <a:lnSpc>
                <a:spcPct val="90000"/>
              </a:lnSpc>
              <a:spcBef>
                <a:spcPts val="0"/>
              </a:spcBef>
              <a:defRPr sz="3600" b="1" baseline="0"/>
            </a:lvl1pPr>
          </a:lstStyle>
          <a:p>
            <a:pPr lvl="0"/>
            <a:r>
              <a:rPr lang="en-US"/>
              <a:t>Title Goes Here </a:t>
            </a:r>
            <a:br>
              <a:rPr lang="en-US"/>
            </a:br>
            <a:r>
              <a:rPr lang="en-US"/>
              <a:t>and Here and Here.</a:t>
            </a:r>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96629" y="1880291"/>
            <a:ext cx="1202973" cy="215887"/>
          </a:xfrm>
          <a:prstGeom prst="rect">
            <a:avLst/>
          </a:prstGeom>
        </p:spPr>
      </p:pic>
      <p:pic>
        <p:nvPicPr>
          <p:cNvPr id="13" name="SAP Logo" descr="SAP Logo" title="SAP Logo">
            <a:extLst>
              <a:ext uri="{FF2B5EF4-FFF2-40B4-BE49-F238E27FC236}">
                <a16:creationId xmlns:a16="http://schemas.microsoft.com/office/drawing/2014/main" xmlns="" id="{4574B45C-834A-49E8-BB76-4FB67B560314}"/>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9731478" y="6144694"/>
            <a:ext cx="1963635" cy="360000"/>
          </a:xfrm>
          <a:prstGeom prst="rect">
            <a:avLst/>
          </a:prstGeom>
        </p:spPr>
      </p:pic>
    </p:spTree>
    <p:extLst>
      <p:ext uri="{BB962C8B-B14F-4D97-AF65-F5344CB8AC3E}">
        <p14:creationId xmlns:p14="http://schemas.microsoft.com/office/powerpoint/2010/main" val="1982410628"/>
      </p:ext>
    </p:extLst>
  </p:cSld>
  <p:clrMapOvr>
    <a:masterClrMapping/>
  </p:clrMapOvr>
  <p:extLst mod="1">
    <p:ext uri="{DCECCB84-F9BA-43D5-87BE-67443E8EF086}">
      <p15:sldGuideLst xmlns:p15="http://schemas.microsoft.com/office/powerpoint/2012/main">
        <p15:guide id="1" pos="312" userDrawn="1">
          <p15:clr>
            <a:srgbClr val="FBAE40"/>
          </p15:clr>
        </p15:guide>
        <p15:guide id="4" orient="horz" pos="336" userDrawn="1">
          <p15:clr>
            <a:srgbClr val="FBAE40"/>
          </p15:clr>
        </p15:guide>
        <p15:guide id="5" orient="horz" pos="3984" userDrawn="1">
          <p15:clr>
            <a:srgbClr val="FBAE40"/>
          </p15:clr>
        </p15:guide>
        <p15:guide id="6" pos="7368" userDrawn="1">
          <p15:clr>
            <a:srgbClr val="FBAE40"/>
          </p15:clr>
        </p15:guide>
        <p15:guide id="7" pos="311"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with Pictogram Opt. 1">
    <p:spTree>
      <p:nvGrpSpPr>
        <p:cNvPr id="1" name=""/>
        <p:cNvGrpSpPr/>
        <p:nvPr/>
      </p:nvGrpSpPr>
      <p:grpSpPr>
        <a:xfrm>
          <a:off x="0" y="0"/>
          <a:ext cx="0" cy="0"/>
          <a:chOff x="0" y="0"/>
          <a:chExt cx="0" cy="0"/>
        </a:xfrm>
      </p:grpSpPr>
      <p:sp>
        <p:nvSpPr>
          <p:cNvPr id="24" name="Classification"/>
          <p:cNvSpPr txBox="1"/>
          <p:nvPr userDrawn="1"/>
        </p:nvSpPr>
        <p:spPr>
          <a:xfrm>
            <a:off x="496630" y="5103390"/>
            <a:ext cx="4202666" cy="153852"/>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900"/>
              <a:t>INTERNAL</a:t>
            </a:r>
          </a:p>
        </p:txBody>
      </p:sp>
      <p:sp>
        <p:nvSpPr>
          <p:cNvPr id="6" name="Speaker"/>
          <p:cNvSpPr>
            <a:spLocks noGrp="1"/>
          </p:cNvSpPr>
          <p:nvPr userDrawn="1">
            <p:ph type="subTitle" idx="1" hasCustomPrompt="1"/>
          </p:nvPr>
        </p:nvSpPr>
        <p:spPr bwMode="gray">
          <a:xfrm>
            <a:off x="496630" y="4268504"/>
            <a:ext cx="6580445" cy="430887"/>
          </a:xfrm>
        </p:spPr>
        <p:txBody>
          <a:bodyPr wrap="square" anchor="t" anchorCtr="0">
            <a:noAutofit/>
          </a:bodyPr>
          <a:lstStyle>
            <a:lvl1pPr marL="0" marR="0" indent="0" algn="l" defTabSz="1088558"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279" indent="0" algn="ctr">
              <a:buNone/>
              <a:defRPr>
                <a:solidFill>
                  <a:schemeClr val="tx1">
                    <a:tint val="75000"/>
                  </a:schemeClr>
                </a:solidFill>
              </a:defRPr>
            </a:lvl2pPr>
            <a:lvl3pPr marL="1088558" indent="0" algn="ctr">
              <a:buNone/>
              <a:defRPr>
                <a:solidFill>
                  <a:schemeClr val="tx1">
                    <a:tint val="75000"/>
                  </a:schemeClr>
                </a:solidFill>
              </a:defRPr>
            </a:lvl3pPr>
            <a:lvl4pPr marL="1632837" indent="0" algn="ctr">
              <a:buNone/>
              <a:defRPr>
                <a:solidFill>
                  <a:schemeClr val="tx1">
                    <a:tint val="75000"/>
                  </a:schemeClr>
                </a:solidFill>
              </a:defRPr>
            </a:lvl4pPr>
            <a:lvl5pPr marL="2177116" indent="0" algn="ctr">
              <a:buNone/>
              <a:defRPr>
                <a:solidFill>
                  <a:schemeClr val="tx1">
                    <a:tint val="75000"/>
                  </a:schemeClr>
                </a:solidFill>
              </a:defRPr>
            </a:lvl5pPr>
            <a:lvl6pPr marL="2721396" indent="0" algn="ctr">
              <a:buNone/>
              <a:defRPr>
                <a:solidFill>
                  <a:schemeClr val="tx1">
                    <a:tint val="75000"/>
                  </a:schemeClr>
                </a:solidFill>
              </a:defRPr>
            </a:lvl6pPr>
            <a:lvl7pPr marL="3265675" indent="0" algn="ctr">
              <a:buNone/>
              <a:defRPr>
                <a:solidFill>
                  <a:schemeClr val="tx1">
                    <a:tint val="75000"/>
                  </a:schemeClr>
                </a:solidFill>
              </a:defRPr>
            </a:lvl7pPr>
            <a:lvl8pPr marL="3809954" indent="0" algn="ctr">
              <a:buNone/>
              <a:defRPr>
                <a:solidFill>
                  <a:schemeClr val="tx1">
                    <a:tint val="75000"/>
                  </a:schemeClr>
                </a:solidFill>
              </a:defRPr>
            </a:lvl8pPr>
            <a:lvl9pPr marL="4354233" indent="0" algn="ctr">
              <a:buNone/>
              <a:defRPr>
                <a:solidFill>
                  <a:schemeClr val="tx1">
                    <a:tint val="75000"/>
                  </a:schemeClr>
                </a:solidFill>
              </a:defRPr>
            </a:lvl9pPr>
          </a:lstStyle>
          <a:p>
            <a:r>
              <a:rPr lang="en-US"/>
              <a:t>Speaker’s Name, SAP </a:t>
            </a:r>
            <a:br>
              <a:rPr lang="en-US"/>
            </a:br>
            <a:r>
              <a:rPr lang="en-US"/>
              <a:t>Month 00, 2019</a:t>
            </a:r>
          </a:p>
        </p:txBody>
      </p:sp>
      <p:sp>
        <p:nvSpPr>
          <p:cNvPr id="10" name="Presentation Title"/>
          <p:cNvSpPr>
            <a:spLocks noGrp="1"/>
          </p:cNvSpPr>
          <p:nvPr>
            <p:ph type="body" sz="quarter" idx="14" hasCustomPrompt="1"/>
          </p:nvPr>
        </p:nvSpPr>
        <p:spPr>
          <a:xfrm>
            <a:off x="496630" y="2706317"/>
            <a:ext cx="6580445" cy="997196"/>
          </a:xfrm>
        </p:spPr>
        <p:txBody>
          <a:bodyPr wrap="square">
            <a:noAutofit/>
          </a:bodyPr>
          <a:lstStyle>
            <a:lvl1pPr>
              <a:lnSpc>
                <a:spcPct val="90000"/>
              </a:lnSpc>
              <a:spcBef>
                <a:spcPts val="0"/>
              </a:spcBef>
              <a:defRPr sz="3600" b="1" baseline="0"/>
            </a:lvl1pPr>
          </a:lstStyle>
          <a:p>
            <a:pPr lvl="0"/>
            <a:r>
              <a:rPr lang="en-US"/>
              <a:t>Title Goes Here </a:t>
            </a:r>
            <a:br>
              <a:rPr lang="en-US"/>
            </a:br>
            <a:r>
              <a:rPr lang="en-US"/>
              <a:t>and Here and Here.</a:t>
            </a: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96629" y="1609781"/>
            <a:ext cx="1202973" cy="215887"/>
          </a:xfrm>
          <a:prstGeom prst="rect">
            <a:avLst/>
          </a:prstGeom>
        </p:spPr>
      </p:pic>
      <p:pic>
        <p:nvPicPr>
          <p:cNvPr id="12" name="Picture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70788" y="1609725"/>
            <a:ext cx="3651919" cy="3651919"/>
          </a:xfrm>
          <a:prstGeom prst="rect">
            <a:avLst/>
          </a:prstGeom>
        </p:spPr>
      </p:pic>
      <p:pic>
        <p:nvPicPr>
          <p:cNvPr id="9" name="SAP Logo" descr="SAP Logo" title="SAP Logo"/>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9731478" y="6144694"/>
            <a:ext cx="1963635" cy="360000"/>
          </a:xfrm>
          <a:prstGeom prst="rect">
            <a:avLst/>
          </a:prstGeom>
        </p:spPr>
      </p:pic>
    </p:spTree>
    <p:extLst>
      <p:ext uri="{BB962C8B-B14F-4D97-AF65-F5344CB8AC3E}">
        <p14:creationId xmlns:p14="http://schemas.microsoft.com/office/powerpoint/2010/main" val="3048046299"/>
      </p:ext>
    </p:extLst>
  </p:cSld>
  <p:clrMapOvr>
    <a:masterClrMapping/>
  </p:clrMapOvr>
  <p:extLst mod="1">
    <p:ext uri="{DCECCB84-F9BA-43D5-87BE-67443E8EF086}">
      <p15:sldGuideLst xmlns:p15="http://schemas.microsoft.com/office/powerpoint/2012/main">
        <p15:guide id="1" pos="7368" userDrawn="1">
          <p15:clr>
            <a:srgbClr val="FBAE40"/>
          </p15:clr>
        </p15:guide>
        <p15:guide id="2" orient="horz" pos="3312" userDrawn="1">
          <p15:clr>
            <a:srgbClr val="FBAE40"/>
          </p15:clr>
        </p15:guide>
        <p15:guide id="3" pos="312" userDrawn="1">
          <p15:clr>
            <a:srgbClr val="FBAE40"/>
          </p15:clr>
        </p15:guide>
        <p15:guide id="4" orient="horz" pos="3984" userDrawn="1">
          <p15:clr>
            <a:srgbClr val="FBAE40"/>
          </p15:clr>
        </p15:guide>
        <p15:guide id="5" orient="horz" pos="1008" userDrawn="1">
          <p15:clr>
            <a:srgbClr val="FBAE40"/>
          </p15:clr>
        </p15:guide>
        <p15:guide id="6" pos="4458"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with Pictogram Opt. 2">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552045" y="1609725"/>
            <a:ext cx="3670662" cy="3670662"/>
          </a:xfrm>
          <a:prstGeom prst="rect">
            <a:avLst/>
          </a:prstGeom>
        </p:spPr>
      </p:pic>
      <p:sp>
        <p:nvSpPr>
          <p:cNvPr id="24" name="Classification"/>
          <p:cNvSpPr txBox="1"/>
          <p:nvPr userDrawn="1"/>
        </p:nvSpPr>
        <p:spPr>
          <a:xfrm>
            <a:off x="496630" y="5103390"/>
            <a:ext cx="4202666" cy="153852"/>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900"/>
              <a:t>INTERNAL</a:t>
            </a:r>
          </a:p>
        </p:txBody>
      </p:sp>
      <p:sp>
        <p:nvSpPr>
          <p:cNvPr id="6" name="Speaker"/>
          <p:cNvSpPr>
            <a:spLocks noGrp="1"/>
          </p:cNvSpPr>
          <p:nvPr userDrawn="1">
            <p:ph type="subTitle" idx="1" hasCustomPrompt="1"/>
          </p:nvPr>
        </p:nvSpPr>
        <p:spPr bwMode="gray">
          <a:xfrm>
            <a:off x="496630" y="4268504"/>
            <a:ext cx="6580445" cy="430887"/>
          </a:xfrm>
        </p:spPr>
        <p:txBody>
          <a:bodyPr wrap="square" anchor="t" anchorCtr="0">
            <a:noAutofit/>
          </a:bodyPr>
          <a:lstStyle>
            <a:lvl1pPr marL="0" marR="0" indent="0" algn="l" defTabSz="1088558"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279" indent="0" algn="ctr">
              <a:buNone/>
              <a:defRPr>
                <a:solidFill>
                  <a:schemeClr val="tx1">
                    <a:tint val="75000"/>
                  </a:schemeClr>
                </a:solidFill>
              </a:defRPr>
            </a:lvl2pPr>
            <a:lvl3pPr marL="1088558" indent="0" algn="ctr">
              <a:buNone/>
              <a:defRPr>
                <a:solidFill>
                  <a:schemeClr val="tx1">
                    <a:tint val="75000"/>
                  </a:schemeClr>
                </a:solidFill>
              </a:defRPr>
            </a:lvl3pPr>
            <a:lvl4pPr marL="1632837" indent="0" algn="ctr">
              <a:buNone/>
              <a:defRPr>
                <a:solidFill>
                  <a:schemeClr val="tx1">
                    <a:tint val="75000"/>
                  </a:schemeClr>
                </a:solidFill>
              </a:defRPr>
            </a:lvl4pPr>
            <a:lvl5pPr marL="2177116" indent="0" algn="ctr">
              <a:buNone/>
              <a:defRPr>
                <a:solidFill>
                  <a:schemeClr val="tx1">
                    <a:tint val="75000"/>
                  </a:schemeClr>
                </a:solidFill>
              </a:defRPr>
            </a:lvl5pPr>
            <a:lvl6pPr marL="2721396" indent="0" algn="ctr">
              <a:buNone/>
              <a:defRPr>
                <a:solidFill>
                  <a:schemeClr val="tx1">
                    <a:tint val="75000"/>
                  </a:schemeClr>
                </a:solidFill>
              </a:defRPr>
            </a:lvl6pPr>
            <a:lvl7pPr marL="3265675" indent="0" algn="ctr">
              <a:buNone/>
              <a:defRPr>
                <a:solidFill>
                  <a:schemeClr val="tx1">
                    <a:tint val="75000"/>
                  </a:schemeClr>
                </a:solidFill>
              </a:defRPr>
            </a:lvl7pPr>
            <a:lvl8pPr marL="3809954" indent="0" algn="ctr">
              <a:buNone/>
              <a:defRPr>
                <a:solidFill>
                  <a:schemeClr val="tx1">
                    <a:tint val="75000"/>
                  </a:schemeClr>
                </a:solidFill>
              </a:defRPr>
            </a:lvl8pPr>
            <a:lvl9pPr marL="4354233" indent="0" algn="ctr">
              <a:buNone/>
              <a:defRPr>
                <a:solidFill>
                  <a:schemeClr val="tx1">
                    <a:tint val="75000"/>
                  </a:schemeClr>
                </a:solidFill>
              </a:defRPr>
            </a:lvl9pPr>
          </a:lstStyle>
          <a:p>
            <a:r>
              <a:rPr lang="en-US"/>
              <a:t>Speaker’s Name, SAP </a:t>
            </a:r>
            <a:br>
              <a:rPr lang="en-US"/>
            </a:br>
            <a:r>
              <a:rPr lang="en-US"/>
              <a:t>Month 00, 2019</a:t>
            </a:r>
          </a:p>
        </p:txBody>
      </p:sp>
      <p:sp>
        <p:nvSpPr>
          <p:cNvPr id="10" name="Presentation Title"/>
          <p:cNvSpPr>
            <a:spLocks noGrp="1"/>
          </p:cNvSpPr>
          <p:nvPr>
            <p:ph type="body" sz="quarter" idx="14" hasCustomPrompt="1"/>
          </p:nvPr>
        </p:nvSpPr>
        <p:spPr>
          <a:xfrm>
            <a:off x="496630" y="2706317"/>
            <a:ext cx="6580445" cy="997196"/>
          </a:xfrm>
        </p:spPr>
        <p:txBody>
          <a:bodyPr wrap="square">
            <a:noAutofit/>
          </a:bodyPr>
          <a:lstStyle>
            <a:lvl1pPr>
              <a:lnSpc>
                <a:spcPct val="90000"/>
              </a:lnSpc>
              <a:spcBef>
                <a:spcPts val="0"/>
              </a:spcBef>
              <a:defRPr sz="3600" b="1" baseline="0"/>
            </a:lvl1pPr>
          </a:lstStyle>
          <a:p>
            <a:pPr lvl="0"/>
            <a:r>
              <a:rPr lang="en-US"/>
              <a:t>Title Goes Here </a:t>
            </a:r>
            <a:br>
              <a:rPr lang="en-US"/>
            </a:br>
            <a:r>
              <a:rPr lang="en-US"/>
              <a:t>and Here and Here.</a:t>
            </a:r>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496629" y="1609781"/>
            <a:ext cx="1202973" cy="215887"/>
          </a:xfrm>
          <a:prstGeom prst="rect">
            <a:avLst/>
          </a:prstGeom>
        </p:spPr>
      </p:pic>
      <p:pic>
        <p:nvPicPr>
          <p:cNvPr id="9" name="SAP Logo" descr="SAP Logo" title="SAP Logo"/>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9731478" y="6144694"/>
            <a:ext cx="1963635" cy="360000"/>
          </a:xfrm>
          <a:prstGeom prst="rect">
            <a:avLst/>
          </a:prstGeom>
        </p:spPr>
      </p:pic>
    </p:spTree>
    <p:extLst>
      <p:ext uri="{BB962C8B-B14F-4D97-AF65-F5344CB8AC3E}">
        <p14:creationId xmlns:p14="http://schemas.microsoft.com/office/powerpoint/2010/main" val="475007464"/>
      </p:ext>
    </p:extLst>
  </p:cSld>
  <p:clrMapOvr>
    <a:masterClrMapping/>
  </p:clrMapOvr>
  <p:extLst mod="1">
    <p:ext uri="{DCECCB84-F9BA-43D5-87BE-67443E8EF086}">
      <p15:sldGuideLst xmlns:p15="http://schemas.microsoft.com/office/powerpoint/2012/main">
        <p15:guide id="1" pos="7368">
          <p15:clr>
            <a:srgbClr val="FBAE40"/>
          </p15:clr>
        </p15:guide>
        <p15:guide id="2" orient="horz" pos="3312">
          <p15:clr>
            <a:srgbClr val="FBAE40"/>
          </p15:clr>
        </p15:guide>
        <p15:guide id="3" pos="312">
          <p15:clr>
            <a:srgbClr val="FBAE40"/>
          </p15:clr>
        </p15:guide>
        <p15:guide id="4" orient="horz" pos="3984">
          <p15:clr>
            <a:srgbClr val="FBAE40"/>
          </p15:clr>
        </p15:guide>
        <p15:guide id="5" orient="horz" pos="1008">
          <p15:clr>
            <a:srgbClr val="FBAE40"/>
          </p15:clr>
        </p15:guide>
        <p15:guide id="6" pos="4458">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with Pictogram Custom">
    <p:spTree>
      <p:nvGrpSpPr>
        <p:cNvPr id="1" name=""/>
        <p:cNvGrpSpPr/>
        <p:nvPr/>
      </p:nvGrpSpPr>
      <p:grpSpPr>
        <a:xfrm>
          <a:off x="0" y="0"/>
          <a:ext cx="0" cy="0"/>
          <a:chOff x="0" y="0"/>
          <a:chExt cx="0" cy="0"/>
        </a:xfrm>
      </p:grpSpPr>
      <p:sp>
        <p:nvSpPr>
          <p:cNvPr id="24" name="Classification"/>
          <p:cNvSpPr txBox="1"/>
          <p:nvPr userDrawn="1"/>
        </p:nvSpPr>
        <p:spPr>
          <a:xfrm>
            <a:off x="496630" y="5103390"/>
            <a:ext cx="4202666" cy="153852"/>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900"/>
              <a:t>INTERNAL</a:t>
            </a:r>
          </a:p>
        </p:txBody>
      </p:sp>
      <p:sp>
        <p:nvSpPr>
          <p:cNvPr id="6" name="Speaker"/>
          <p:cNvSpPr>
            <a:spLocks noGrp="1"/>
          </p:cNvSpPr>
          <p:nvPr userDrawn="1">
            <p:ph type="subTitle" idx="1" hasCustomPrompt="1"/>
          </p:nvPr>
        </p:nvSpPr>
        <p:spPr bwMode="gray">
          <a:xfrm>
            <a:off x="496630" y="4268504"/>
            <a:ext cx="6580445" cy="430887"/>
          </a:xfrm>
        </p:spPr>
        <p:txBody>
          <a:bodyPr wrap="square" anchor="t" anchorCtr="0">
            <a:noAutofit/>
          </a:bodyPr>
          <a:lstStyle>
            <a:lvl1pPr marL="0" marR="0" indent="0" algn="l" defTabSz="1088558"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279" indent="0" algn="ctr">
              <a:buNone/>
              <a:defRPr>
                <a:solidFill>
                  <a:schemeClr val="tx1">
                    <a:tint val="75000"/>
                  </a:schemeClr>
                </a:solidFill>
              </a:defRPr>
            </a:lvl2pPr>
            <a:lvl3pPr marL="1088558" indent="0" algn="ctr">
              <a:buNone/>
              <a:defRPr>
                <a:solidFill>
                  <a:schemeClr val="tx1">
                    <a:tint val="75000"/>
                  </a:schemeClr>
                </a:solidFill>
              </a:defRPr>
            </a:lvl3pPr>
            <a:lvl4pPr marL="1632837" indent="0" algn="ctr">
              <a:buNone/>
              <a:defRPr>
                <a:solidFill>
                  <a:schemeClr val="tx1">
                    <a:tint val="75000"/>
                  </a:schemeClr>
                </a:solidFill>
              </a:defRPr>
            </a:lvl4pPr>
            <a:lvl5pPr marL="2177116" indent="0" algn="ctr">
              <a:buNone/>
              <a:defRPr>
                <a:solidFill>
                  <a:schemeClr val="tx1">
                    <a:tint val="75000"/>
                  </a:schemeClr>
                </a:solidFill>
              </a:defRPr>
            </a:lvl5pPr>
            <a:lvl6pPr marL="2721396" indent="0" algn="ctr">
              <a:buNone/>
              <a:defRPr>
                <a:solidFill>
                  <a:schemeClr val="tx1">
                    <a:tint val="75000"/>
                  </a:schemeClr>
                </a:solidFill>
              </a:defRPr>
            </a:lvl6pPr>
            <a:lvl7pPr marL="3265675" indent="0" algn="ctr">
              <a:buNone/>
              <a:defRPr>
                <a:solidFill>
                  <a:schemeClr val="tx1">
                    <a:tint val="75000"/>
                  </a:schemeClr>
                </a:solidFill>
              </a:defRPr>
            </a:lvl7pPr>
            <a:lvl8pPr marL="3809954" indent="0" algn="ctr">
              <a:buNone/>
              <a:defRPr>
                <a:solidFill>
                  <a:schemeClr val="tx1">
                    <a:tint val="75000"/>
                  </a:schemeClr>
                </a:solidFill>
              </a:defRPr>
            </a:lvl8pPr>
            <a:lvl9pPr marL="4354233" indent="0" algn="ctr">
              <a:buNone/>
              <a:defRPr>
                <a:solidFill>
                  <a:schemeClr val="tx1">
                    <a:tint val="75000"/>
                  </a:schemeClr>
                </a:solidFill>
              </a:defRPr>
            </a:lvl9pPr>
          </a:lstStyle>
          <a:p>
            <a:r>
              <a:rPr lang="en-US"/>
              <a:t>Speaker’s Name, SAP </a:t>
            </a:r>
            <a:br>
              <a:rPr lang="en-US"/>
            </a:br>
            <a:r>
              <a:rPr lang="en-US"/>
              <a:t>Month 00, 2019</a:t>
            </a:r>
          </a:p>
        </p:txBody>
      </p:sp>
      <p:sp>
        <p:nvSpPr>
          <p:cNvPr id="10" name="Presentation Title"/>
          <p:cNvSpPr>
            <a:spLocks noGrp="1"/>
          </p:cNvSpPr>
          <p:nvPr>
            <p:ph type="body" sz="quarter" idx="14" hasCustomPrompt="1"/>
          </p:nvPr>
        </p:nvSpPr>
        <p:spPr>
          <a:xfrm>
            <a:off x="496630" y="2706317"/>
            <a:ext cx="6580445" cy="997196"/>
          </a:xfrm>
        </p:spPr>
        <p:txBody>
          <a:bodyPr wrap="square">
            <a:noAutofit/>
          </a:bodyPr>
          <a:lstStyle>
            <a:lvl1pPr>
              <a:lnSpc>
                <a:spcPct val="90000"/>
              </a:lnSpc>
              <a:spcBef>
                <a:spcPts val="0"/>
              </a:spcBef>
              <a:defRPr sz="3600" b="1" baseline="0"/>
            </a:lvl1pPr>
          </a:lstStyle>
          <a:p>
            <a:pPr lvl="0"/>
            <a:r>
              <a:rPr lang="en-US"/>
              <a:t>Title Goes Here </a:t>
            </a:r>
            <a:br>
              <a:rPr lang="en-US"/>
            </a:br>
            <a:r>
              <a:rPr lang="en-US"/>
              <a:t>and Here and Here.</a:t>
            </a: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96629" y="1609781"/>
            <a:ext cx="1202973" cy="215887"/>
          </a:xfrm>
          <a:prstGeom prst="rect">
            <a:avLst/>
          </a:prstGeom>
        </p:spPr>
      </p:pic>
      <p:sp>
        <p:nvSpPr>
          <p:cNvPr id="12" name="Picture Placeholder 3"/>
          <p:cNvSpPr>
            <a:spLocks noGrp="1"/>
          </p:cNvSpPr>
          <p:nvPr>
            <p:ph type="pic" sz="quarter" idx="15"/>
          </p:nvPr>
        </p:nvSpPr>
        <p:spPr>
          <a:xfrm>
            <a:off x="7594419" y="1593669"/>
            <a:ext cx="3657600" cy="3657600"/>
          </a:xfrm>
        </p:spPr>
        <p:txBody>
          <a:bodyPr/>
          <a:lstStyle/>
          <a:p>
            <a:r>
              <a:rPr lang="en-US"/>
              <a:t>Click icon to add picture</a:t>
            </a:r>
            <a:endParaRPr lang="de-DE"/>
          </a:p>
        </p:txBody>
      </p:sp>
      <p:sp>
        <p:nvSpPr>
          <p:cNvPr id="11" name="Rounded Rectangle 10"/>
          <p:cNvSpPr/>
          <p:nvPr userDrawn="1"/>
        </p:nvSpPr>
        <p:spPr bwMode="gray">
          <a:xfrm>
            <a:off x="7909611" y="3803579"/>
            <a:ext cx="3027216" cy="1272253"/>
          </a:xfrm>
          <a:prstGeom prst="roundRect">
            <a:avLst>
              <a:gd name="adj" fmla="val 16667"/>
            </a:avLst>
          </a:prstGeom>
          <a:solidFill>
            <a:srgbClr val="FFFF00"/>
          </a:solidFill>
          <a:ln>
            <a:noFill/>
            <a:headEnd/>
            <a:tailEnd/>
          </a:ln>
          <a:effectLst/>
        </p:spPr>
        <p:style>
          <a:lnRef idx="3">
            <a:schemeClr val="lt1"/>
          </a:lnRef>
          <a:fillRef idx="1">
            <a:schemeClr val="accent6"/>
          </a:fillRef>
          <a:effectRef idx="1">
            <a:schemeClr val="accent6"/>
          </a:effectRef>
          <a:fontRef idx="minor">
            <a:schemeClr val="lt1"/>
          </a:fontRef>
        </p:style>
        <p:txBody>
          <a:bodyPr wrap="square" lIns="36000" tIns="36000" rIns="36000" bIns="36000" rtlCol="0" anchor="ctr">
            <a:spAutoFit/>
          </a:bodyPr>
          <a:lstStyle/>
          <a:p>
            <a:pPr fontAlgn="base">
              <a:spcBef>
                <a:spcPct val="50000"/>
              </a:spcBef>
              <a:spcAft>
                <a:spcPct val="0"/>
              </a:spcAft>
              <a:buClr>
                <a:srgbClr val="F0AB00"/>
              </a:buClr>
              <a:buSzPct val="80000"/>
            </a:pPr>
            <a:r>
              <a:rPr lang="en-US" sz="1000" b="1" kern="0">
                <a:solidFill>
                  <a:sysClr val="windowText" lastClr="000000"/>
                </a:solidFill>
                <a:ea typeface="Arial Unicode MS" pitchFamily="34" charset="-128"/>
                <a:cs typeface="Arial Unicode MS" pitchFamily="34" charset="-128"/>
                <a:sym typeface="Arial"/>
              </a:rPr>
              <a:t>NOTE: </a:t>
            </a:r>
            <a:r>
              <a:rPr lang="en-US" sz="1000" kern="0">
                <a:solidFill>
                  <a:sysClr val="windowText" lastClr="000000"/>
                </a:solidFill>
                <a:ea typeface="Arial Unicode MS" pitchFamily="34" charset="-128"/>
                <a:cs typeface="Arial Unicode MS" pitchFamily="34" charset="-128"/>
                <a:sym typeface="Arial"/>
              </a:rPr>
              <a:t>Delete the yellow stickers</a:t>
            </a:r>
            <a:r>
              <a:rPr lang="en-US" sz="1000" kern="0" baseline="0">
                <a:solidFill>
                  <a:sysClr val="windowText" lastClr="000000"/>
                </a:solidFill>
                <a:ea typeface="Arial Unicode MS" pitchFamily="34" charset="-128"/>
                <a:cs typeface="Arial Unicode MS" pitchFamily="34" charset="-128"/>
                <a:sym typeface="Arial"/>
              </a:rPr>
              <a:t> when finished.</a:t>
            </a:r>
            <a:endParaRPr lang="en-US" sz="1000" kern="0">
              <a:solidFill>
                <a:sysClr val="windowText" lastClr="000000"/>
              </a:solidFill>
              <a:ea typeface="Arial Unicode MS" pitchFamily="34" charset="-128"/>
              <a:cs typeface="Arial Unicode MS" pitchFamily="34" charset="-128"/>
              <a:sym typeface="Arial"/>
            </a:endParaRPr>
          </a:p>
          <a:p>
            <a:pPr marL="0" marR="0" lvl="0" indent="0" algn="l" defTabSz="1088776" rtl="0" eaLnBrk="1" fontAlgn="base" latinLnBrk="0" hangingPunct="1">
              <a:lnSpc>
                <a:spcPct val="100000"/>
              </a:lnSpc>
              <a:spcBef>
                <a:spcPts val="600"/>
              </a:spcBef>
              <a:spcAft>
                <a:spcPct val="0"/>
              </a:spcAft>
              <a:buClr>
                <a:srgbClr val="F0AB00"/>
              </a:buClr>
              <a:buSzPct val="80000"/>
              <a:buFontTx/>
              <a:buNone/>
              <a:tabLst/>
              <a:defRPr/>
            </a:pPr>
            <a:r>
              <a:rPr lang="en-US" sz="1000" kern="0">
                <a:solidFill>
                  <a:sysClr val="windowText" lastClr="000000"/>
                </a:solidFill>
                <a:ea typeface="Arial Unicode MS" pitchFamily="34" charset="-128"/>
                <a:cs typeface="Arial Unicode MS" pitchFamily="34" charset="-128"/>
                <a:sym typeface="Arial"/>
              </a:rPr>
              <a:t>Samples of a title slide with</a:t>
            </a:r>
            <a:r>
              <a:rPr lang="en-US" sz="1000" kern="0" baseline="0">
                <a:solidFill>
                  <a:sysClr val="windowText" lastClr="000000"/>
                </a:solidFill>
                <a:ea typeface="Arial Unicode MS" pitchFamily="34" charset="-128"/>
                <a:cs typeface="Arial Unicode MS" pitchFamily="34" charset="-128"/>
                <a:sym typeface="Arial"/>
              </a:rPr>
              <a:t> a pictogram are also available in this template.</a:t>
            </a:r>
          </a:p>
          <a:p>
            <a:pPr marL="0" marR="0" lvl="0" indent="0" algn="l" defTabSz="1088776" rtl="0" eaLnBrk="1" fontAlgn="base" latinLnBrk="0" hangingPunct="1">
              <a:lnSpc>
                <a:spcPct val="100000"/>
              </a:lnSpc>
              <a:spcBef>
                <a:spcPts val="600"/>
              </a:spcBef>
              <a:spcAft>
                <a:spcPct val="0"/>
              </a:spcAft>
              <a:buClr>
                <a:srgbClr val="F0AB00"/>
              </a:buClr>
              <a:buSzPct val="80000"/>
              <a:buFontTx/>
              <a:buNone/>
              <a:tabLst/>
              <a:defRPr/>
            </a:pPr>
            <a:r>
              <a:rPr lang="en-US" sz="1000" kern="0">
                <a:solidFill>
                  <a:sysClr val="windowText" lastClr="000000"/>
                </a:solidFill>
                <a:ea typeface="Arial Unicode MS" pitchFamily="34" charset="-128"/>
                <a:cs typeface="Arial Unicode MS" pitchFamily="34" charset="-128"/>
                <a:sym typeface="Arial"/>
              </a:rPr>
              <a:t>See </a:t>
            </a:r>
            <a:r>
              <a:rPr lang="en-US" sz="1000" kern="0">
                <a:solidFill>
                  <a:sysClr val="windowText" lastClr="000000"/>
                </a:solidFill>
                <a:ea typeface="Arial Unicode MS" pitchFamily="34" charset="-128"/>
                <a:cs typeface="Arial Unicode MS" pitchFamily="34" charset="-128"/>
                <a:sym typeface="Arial"/>
                <a:hlinkClick r:id="rId3"/>
              </a:rPr>
              <a:t>SAP Image Library</a:t>
            </a:r>
            <a:r>
              <a:rPr lang="en-US" sz="1000" kern="0">
                <a:solidFill>
                  <a:sysClr val="windowText" lastClr="000000"/>
                </a:solidFill>
                <a:ea typeface="Arial Unicode MS" pitchFamily="34" charset="-128"/>
                <a:cs typeface="Arial Unicode MS" pitchFamily="34" charset="-128"/>
                <a:sym typeface="Arial"/>
              </a:rPr>
              <a:t> for other available images you can sort</a:t>
            </a:r>
            <a:r>
              <a:rPr lang="en-US" sz="1000" kern="0" baseline="0">
                <a:solidFill>
                  <a:sysClr val="windowText" lastClr="000000"/>
                </a:solidFill>
                <a:ea typeface="Arial Unicode MS" pitchFamily="34" charset="-128"/>
                <a:cs typeface="Arial Unicode MS" pitchFamily="34" charset="-128"/>
                <a:sym typeface="Arial"/>
              </a:rPr>
              <a:t> using the drop down menu and selecting illustration options. </a:t>
            </a:r>
            <a:endParaRPr lang="en-US" sz="1000" kern="0">
              <a:solidFill>
                <a:sysClr val="windowText" lastClr="000000"/>
              </a:solidFill>
              <a:ea typeface="Arial Unicode MS" pitchFamily="34" charset="-128"/>
              <a:cs typeface="Arial Unicode MS" pitchFamily="34" charset="-128"/>
              <a:sym typeface="Arial"/>
            </a:endParaRPr>
          </a:p>
        </p:txBody>
      </p:sp>
      <p:pic>
        <p:nvPicPr>
          <p:cNvPr id="9" name="SAP Logo" descr="SAP Logo" title="SAP Logo"/>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9731478" y="6144694"/>
            <a:ext cx="1963635" cy="360000"/>
          </a:xfrm>
          <a:prstGeom prst="rect">
            <a:avLst/>
          </a:prstGeom>
        </p:spPr>
      </p:pic>
    </p:spTree>
    <p:extLst>
      <p:ext uri="{BB962C8B-B14F-4D97-AF65-F5344CB8AC3E}">
        <p14:creationId xmlns:p14="http://schemas.microsoft.com/office/powerpoint/2010/main" val="3936512226"/>
      </p:ext>
    </p:extLst>
  </p:cSld>
  <p:clrMapOvr>
    <a:masterClrMapping/>
  </p:clrMapOvr>
  <p:extLst mod="1">
    <p:ext uri="{DCECCB84-F9BA-43D5-87BE-67443E8EF086}">
      <p15:sldGuideLst xmlns:p15="http://schemas.microsoft.com/office/powerpoint/2012/main">
        <p15:guide id="1" pos="7368">
          <p15:clr>
            <a:srgbClr val="FBAE40"/>
          </p15:clr>
        </p15:guide>
        <p15:guide id="2" orient="horz" pos="3312">
          <p15:clr>
            <a:srgbClr val="FBAE40"/>
          </p15:clr>
        </p15:guide>
        <p15:guide id="3" pos="312">
          <p15:clr>
            <a:srgbClr val="FBAE40"/>
          </p15:clr>
        </p15:guide>
        <p15:guide id="4" orient="horz" pos="3984">
          <p15:clr>
            <a:srgbClr val="FBAE40"/>
          </p15:clr>
        </p15:guide>
        <p15:guide id="5" orient="horz" pos="1008">
          <p15:clr>
            <a:srgbClr val="FBAE40"/>
          </p15:clr>
        </p15:guide>
        <p15:guide id="6" pos="4458">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498442" y="1602581"/>
            <a:ext cx="11179376" cy="4704600"/>
          </a:xfrm>
        </p:spPr>
        <p:txBody>
          <a:bodyPr>
            <a:noAutofit/>
          </a:bodyPr>
          <a:lstStyle>
            <a:lvl1pPr marL="0" marR="0" indent="0" algn="l" defTabSz="1088558" rtl="0" eaLnBrk="1" fontAlgn="auto" latinLnBrk="0" hangingPunct="1">
              <a:lnSpc>
                <a:spcPct val="100000"/>
              </a:lnSpc>
              <a:spcBef>
                <a:spcPts val="3000"/>
              </a:spcBef>
              <a:spcAft>
                <a:spcPts val="0"/>
              </a:spcAft>
              <a:buClr>
                <a:schemeClr val="accent1"/>
              </a:buClr>
              <a:buSzPct val="80000"/>
              <a:buFontTx/>
              <a:buNone/>
              <a:tabLst/>
              <a:defRPr sz="2000" b="0"/>
            </a:lvl1pPr>
            <a:lvl2pPr marL="179964" marR="0" indent="-179964" algn="l" defTabSz="1088558"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800"/>
            </a:lvl2pPr>
            <a:lvl3pPr marL="359928" marR="0" indent="-179352" algn="l" defTabSz="1088558" rtl="0" eaLnBrk="1" fontAlgn="auto" latinLnBrk="0" hangingPunct="1">
              <a:lnSpc>
                <a:spcPct val="100000"/>
              </a:lnSpc>
              <a:spcBef>
                <a:spcPts val="400"/>
              </a:spcBef>
              <a:spcAft>
                <a:spcPts val="0"/>
              </a:spcAft>
              <a:buClr>
                <a:schemeClr val="tx1"/>
              </a:buClr>
              <a:buSzPct val="100000"/>
              <a:buFont typeface="Arial" pitchFamily="34" charset="0"/>
              <a:buChar char="–"/>
              <a:tabLst/>
              <a:defRPr sz="1800" baseline="0"/>
            </a:lvl3pPr>
            <a:lvl4pPr marL="539892" marR="0" indent="-179964" algn="l" defTabSz="1088558"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a:t>Agenda Item/Divider Headline</a:t>
            </a:r>
          </a:p>
          <a:p>
            <a:pPr lvl="1"/>
            <a:r>
              <a:rPr lang="en-US"/>
              <a:t>Details</a:t>
            </a:r>
          </a:p>
        </p:txBody>
      </p:sp>
      <p:sp>
        <p:nvSpPr>
          <p:cNvPr id="6" name="Title Placeholder 1"/>
          <p:cNvSpPr>
            <a:spLocks noGrp="1"/>
          </p:cNvSpPr>
          <p:nvPr>
            <p:ph type="title" hasCustomPrompt="1"/>
          </p:nvPr>
        </p:nvSpPr>
        <p:spPr bwMode="gray">
          <a:xfrm>
            <a:off x="496630" y="533400"/>
            <a:ext cx="11183001" cy="381000"/>
          </a:xfrm>
          <a:prstGeom prst="rect">
            <a:avLst/>
          </a:prstGeom>
        </p:spPr>
        <p:txBody>
          <a:bodyPr vert="horz" wrap="square" lIns="0" tIns="0" rIns="0" bIns="0" rtlCol="0" anchor="t" anchorCtr="0">
            <a:spAutoFit/>
          </a:bodyPr>
          <a:lstStyle>
            <a:lvl1pPr>
              <a:defRPr/>
            </a:lvl1pPr>
          </a:lstStyle>
          <a:p>
            <a:r>
              <a:rPr lang="en-US" noProof="0"/>
              <a:t>Agenda</a:t>
            </a:r>
          </a:p>
        </p:txBody>
      </p:sp>
    </p:spTree>
    <p:extLst>
      <p:ext uri="{BB962C8B-B14F-4D97-AF65-F5344CB8AC3E}">
        <p14:creationId xmlns:p14="http://schemas.microsoft.com/office/powerpoint/2010/main" val="1859360619"/>
      </p:ext>
    </p:extLst>
  </p:cSld>
  <p:clrMapOvr>
    <a:masterClrMapping/>
  </p:clrMapOvr>
  <p:extLst mod="1">
    <p:ext uri="{DCECCB84-F9BA-43D5-87BE-67443E8EF086}">
      <p15:sldGuideLst xmlns:p15="http://schemas.microsoft.com/office/powerpoint/2012/main">
        <p15:guide id="1" pos="311" userDrawn="1">
          <p15:clr>
            <a:srgbClr val="FBAE40"/>
          </p15:clr>
        </p15:guide>
        <p15:guide id="3" orient="horz" pos="336" userDrawn="1">
          <p15:clr>
            <a:srgbClr val="FBAE40"/>
          </p15:clr>
        </p15:guide>
        <p15:guide id="4" orient="horz" pos="576" userDrawn="1">
          <p15:clr>
            <a:srgbClr val="FBAE40"/>
          </p15:clr>
        </p15:guide>
        <p15:guide id="5" orient="horz" pos="1008" userDrawn="1">
          <p15:clr>
            <a:srgbClr val="FBAE40"/>
          </p15:clr>
        </p15:guide>
        <p15:guide id="6" orient="horz" pos="3984" userDrawn="1">
          <p15:clr>
            <a:srgbClr val="FBAE40"/>
          </p15:clr>
        </p15:guide>
        <p15:guide id="7" pos="7367" userDrawn="1">
          <p15:clr>
            <a:srgbClr val="FBAE40"/>
          </p15:clr>
        </p15:guide>
      </p15:sldGuideLst>
    </p:ext>
  </p:extLs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slideLayout" Target="../slideLayouts/slideLayout23.xml"/><Relationship Id="rId24" Type="http://schemas.openxmlformats.org/officeDocument/2006/relationships/slideLayout" Target="../slideLayouts/slideLayout24.xml"/><Relationship Id="rId25" Type="http://schemas.openxmlformats.org/officeDocument/2006/relationships/slideLayout" Target="../slideLayouts/slideLayout25.xml"/><Relationship Id="rId26" Type="http://schemas.openxmlformats.org/officeDocument/2006/relationships/slideLayout" Target="../slideLayouts/slideLayout26.xml"/><Relationship Id="rId27" Type="http://schemas.openxmlformats.org/officeDocument/2006/relationships/slideLayout" Target="../slideLayouts/slideLayout27.xml"/><Relationship Id="rId28" Type="http://schemas.openxmlformats.org/officeDocument/2006/relationships/slideLayout" Target="../slideLayouts/slideLayout28.xml"/><Relationship Id="rId29" Type="http://schemas.openxmlformats.org/officeDocument/2006/relationships/slideLayout" Target="../slideLayouts/slideLayout29.xml"/><Relationship Id="rId30" Type="http://schemas.openxmlformats.org/officeDocument/2006/relationships/slideLayout" Target="../slideLayouts/slideLayout30.xml"/><Relationship Id="rId31" Type="http://schemas.openxmlformats.org/officeDocument/2006/relationships/theme" Target="../theme/theme1.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Ref idx="1001">
        <a:schemeClr val="bg1"/>
      </p:bgRef>
    </p:bg>
    <p:spTree>
      <p:nvGrpSpPr>
        <p:cNvPr id="1" name=""/>
        <p:cNvGrpSpPr/>
        <p:nvPr/>
      </p:nvGrpSpPr>
      <p:grpSpPr>
        <a:xfrm>
          <a:off x="0" y="0"/>
          <a:ext cx="0" cy="0"/>
          <a:chOff x="0" y="0"/>
          <a:chExt cx="0" cy="0"/>
        </a:xfrm>
      </p:grpSpPr>
      <p:sp>
        <p:nvSpPr>
          <p:cNvPr id="34" name="Slide number"/>
          <p:cNvSpPr txBox="1"/>
          <p:nvPr userDrawn="1"/>
        </p:nvSpPr>
        <p:spPr bwMode="black">
          <a:xfrm>
            <a:off x="11543399" y="6536752"/>
            <a:ext cx="140991"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pPr marL="0" lvl="0" indent="0" algn="r">
                <a:buNone/>
              </a:pPr>
              <a:t>‹#›</a:t>
            </a:fld>
            <a:endParaRPr lang="en-US" sz="900" noProof="0"/>
          </a:p>
        </p:txBody>
      </p:sp>
      <p:sp>
        <p:nvSpPr>
          <p:cNvPr id="11" name="Classification"/>
          <p:cNvSpPr txBox="1"/>
          <p:nvPr userDrawn="1"/>
        </p:nvSpPr>
        <p:spPr bwMode="black">
          <a:xfrm>
            <a:off x="2813190" y="6559835"/>
            <a:ext cx="278923" cy="92333"/>
          </a:xfrm>
          <a:prstGeom prst="rect">
            <a:avLst/>
          </a:prstGeom>
          <a:noFill/>
        </p:spPr>
        <p:txBody>
          <a:bodyPr wrap="none" lIns="0" tIns="0" rIns="0" bIns="0" rtlCol="0">
            <a:spAutoFit/>
          </a:bodyPr>
          <a:lstStyle/>
          <a:p>
            <a:pPr marL="0" marR="0" indent="0" algn="l" defTabSz="1088558" rtl="0" eaLnBrk="1" fontAlgn="auto" latinLnBrk="0" hangingPunct="1">
              <a:lnSpc>
                <a:spcPct val="100000"/>
              </a:lnSpc>
              <a:spcBef>
                <a:spcPts val="0"/>
              </a:spcBef>
              <a:spcAft>
                <a:spcPts val="0"/>
              </a:spcAft>
              <a:buClr>
                <a:schemeClr val="tx1"/>
              </a:buClr>
              <a:buSzTx/>
              <a:buFont typeface="Arial" pitchFamily="34" charset="0"/>
              <a:buNone/>
              <a:tabLst/>
              <a:defRPr/>
            </a:pPr>
            <a:r>
              <a:rPr kumimoji="0" lang="en-US" sz="600" b="0" i="0" u="none" kern="0" baseline="0">
                <a:solidFill>
                  <a:schemeClr val="tx1"/>
                </a:solidFill>
                <a:latin typeface="Arial"/>
                <a:ea typeface="Arial Unicode MS"/>
                <a:cs typeface="Arial Unicode MS" pitchFamily="34" charset="-128"/>
                <a:sym typeface="Arial"/>
              </a:rPr>
              <a:t>PUBLIC</a:t>
            </a:r>
          </a:p>
        </p:txBody>
      </p:sp>
      <p:sp>
        <p:nvSpPr>
          <p:cNvPr id="10" name="Copyright"/>
          <p:cNvSpPr txBox="1"/>
          <p:nvPr userDrawn="1"/>
        </p:nvSpPr>
        <p:spPr bwMode="black">
          <a:xfrm>
            <a:off x="503739" y="6559835"/>
            <a:ext cx="2268497" cy="92333"/>
          </a:xfrm>
          <a:prstGeom prst="rect">
            <a:avLst/>
          </a:prstGeom>
          <a:noFill/>
        </p:spPr>
        <p:txBody>
          <a:bodyPr wrap="square" lIns="0" tIns="0" rIns="0" bIns="0" rtlCol="0">
            <a:spAutoFit/>
          </a:bodyPr>
          <a:lstStyle/>
          <a:p>
            <a:pPr marL="84121" marR="0" indent="-84121" algn="l" defTabSz="1088558"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a:solidFill>
                  <a:schemeClr val="tx1"/>
                </a:solidFill>
              </a:rPr>
              <a:t>2019 SAP SE or an SAP affiliate company. All rights reserved.  </a:t>
            </a:r>
            <a:r>
              <a:rPr kumimoji="0" lang="en-US" sz="600" b="0" i="0" u="none" kern="0" baseline="0">
                <a:solidFill>
                  <a:schemeClr val="tx1"/>
                </a:solidFill>
                <a:latin typeface="Arial"/>
                <a:ea typeface="Arial Unicode MS"/>
                <a:cs typeface="Arial Unicode MS" pitchFamily="34" charset="-128"/>
                <a:sym typeface="Arial"/>
              </a:rPr>
              <a:t>ǀ</a:t>
            </a:r>
          </a:p>
        </p:txBody>
      </p:sp>
      <p:sp>
        <p:nvSpPr>
          <p:cNvPr id="3" name="Text Placeholder 2"/>
          <p:cNvSpPr>
            <a:spLocks noGrp="1"/>
          </p:cNvSpPr>
          <p:nvPr userDrawn="1">
            <p:ph type="body" idx="1"/>
          </p:nvPr>
        </p:nvSpPr>
        <p:spPr bwMode="gray">
          <a:xfrm>
            <a:off x="498977" y="1600201"/>
            <a:ext cx="11192961" cy="4724399"/>
          </a:xfrm>
          <a:prstGeom prst="rect">
            <a:avLst/>
          </a:prstGeom>
        </p:spPr>
        <p:txBody>
          <a:bodyPr vert="horz" lIns="0" tIns="0" rIns="0" bIns="0" rtlCol="0">
            <a:noAutofit/>
          </a:bodyPr>
          <a:lstStyle/>
          <a:p>
            <a:pPr lvl="0"/>
            <a:r>
              <a:rPr lang="en-US" noProof="0"/>
              <a:t>First level</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 name="Title Placeholder 1"/>
          <p:cNvSpPr>
            <a:spLocks noGrp="1"/>
          </p:cNvSpPr>
          <p:nvPr userDrawn="1">
            <p:ph type="title"/>
          </p:nvPr>
        </p:nvSpPr>
        <p:spPr bwMode="gray">
          <a:xfrm>
            <a:off x="496630" y="533400"/>
            <a:ext cx="11198483" cy="381000"/>
          </a:xfrm>
          <a:prstGeom prst="rect">
            <a:avLst/>
          </a:prstGeom>
        </p:spPr>
        <p:txBody>
          <a:bodyPr vert="horz" wrap="square" lIns="0" tIns="0" rIns="0" bIns="0" rtlCol="0" anchor="t" anchorCtr="0">
            <a:spAutoFit/>
          </a:bodyPr>
          <a:lstStyle/>
          <a:p>
            <a:r>
              <a:rPr lang="en-US" noProof="0"/>
              <a:t>Insert Page Title </a:t>
            </a:r>
          </a:p>
        </p:txBody>
      </p:sp>
    </p:spTree>
    <p:extLst>
      <p:ext uri="{BB962C8B-B14F-4D97-AF65-F5344CB8AC3E}">
        <p14:creationId xmlns:p14="http://schemas.microsoft.com/office/powerpoint/2010/main" val="3408294523"/>
      </p:ext>
    </p:extLst>
  </p:cSld>
  <p:clrMap bg1="lt1" tx1="dk1" bg2="lt2" tx2="dk2" accent1="accent1" accent2="accent2" accent3="accent3" accent4="accent4" accent5="accent5" accent6="accent6" hlink="hlink" folHlink="folHlink"/>
  <p:sldLayoutIdLst>
    <p:sldLayoutId id="2147483772" r:id="rId1"/>
    <p:sldLayoutId id="2147483777" r:id="rId2"/>
    <p:sldLayoutId id="2147483778" r:id="rId3"/>
    <p:sldLayoutId id="2147483779" r:id="rId4"/>
    <p:sldLayoutId id="2147483773" r:id="rId5"/>
    <p:sldLayoutId id="2147483775" r:id="rId6"/>
    <p:sldLayoutId id="2147483781" r:id="rId7"/>
    <p:sldLayoutId id="2147483782" r:id="rId8"/>
    <p:sldLayoutId id="2147483741" r:id="rId9"/>
    <p:sldLayoutId id="2147483765" r:id="rId10"/>
    <p:sldLayoutId id="2147483783" r:id="rId11"/>
    <p:sldLayoutId id="2147483743" r:id="rId12"/>
    <p:sldLayoutId id="2147483774" r:id="rId13"/>
    <p:sldLayoutId id="2147483745" r:id="rId14"/>
    <p:sldLayoutId id="2147483760" r:id="rId15"/>
    <p:sldLayoutId id="2147483768" r:id="rId16"/>
    <p:sldLayoutId id="2147483769" r:id="rId17"/>
    <p:sldLayoutId id="2147483770" r:id="rId18"/>
    <p:sldLayoutId id="2147483744" r:id="rId19"/>
    <p:sldLayoutId id="2147483757" r:id="rId20"/>
    <p:sldLayoutId id="2147483748" r:id="rId21"/>
    <p:sldLayoutId id="2147483763" r:id="rId22"/>
    <p:sldLayoutId id="2147483785" r:id="rId23"/>
    <p:sldLayoutId id="2147483751" r:id="rId24"/>
    <p:sldLayoutId id="2147483740" r:id="rId25"/>
    <p:sldLayoutId id="2147483754" r:id="rId26"/>
    <p:sldLayoutId id="2147483786" r:id="rId27"/>
    <p:sldLayoutId id="2147483755" r:id="rId28"/>
    <p:sldLayoutId id="2147483788" r:id="rId29"/>
    <p:sldLayoutId id="2147483789" r:id="rId30"/>
  </p:sldLayoutIdLst>
  <p:hf hdr="0" ftr="0" dt="0"/>
  <p:txStyles>
    <p:titleStyle>
      <a:lvl1pPr algn="l" defTabSz="1088558" rtl="0" eaLnBrk="1" latinLnBrk="0" hangingPunct="1">
        <a:spcBef>
          <a:spcPct val="0"/>
        </a:spcBef>
        <a:buNone/>
        <a:defRPr sz="2400" b="1" kern="1200" baseline="0">
          <a:solidFill>
            <a:schemeClr val="tx1"/>
          </a:solidFill>
          <a:latin typeface="+mj-lt"/>
          <a:ea typeface="+mj-ea"/>
          <a:cs typeface="+mj-cs"/>
        </a:defRPr>
      </a:lvl1pPr>
    </p:titleStyle>
    <p:body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de-DE"/>
      </a:defPPr>
      <a:lvl1pPr marL="0" algn="l" defTabSz="1088558" rtl="0" eaLnBrk="1" latinLnBrk="0" hangingPunct="1">
        <a:defRPr sz="2100" kern="1200">
          <a:solidFill>
            <a:schemeClr val="tx1"/>
          </a:solidFill>
          <a:latin typeface="+mn-lt"/>
          <a:ea typeface="+mn-ea"/>
          <a:cs typeface="+mn-cs"/>
        </a:defRPr>
      </a:lvl1pPr>
      <a:lvl2pPr marL="544279" algn="l" defTabSz="1088558" rtl="0" eaLnBrk="1" latinLnBrk="0" hangingPunct="1">
        <a:defRPr sz="2100" kern="1200">
          <a:solidFill>
            <a:schemeClr val="tx1"/>
          </a:solidFill>
          <a:latin typeface="+mn-lt"/>
          <a:ea typeface="+mn-ea"/>
          <a:cs typeface="+mn-cs"/>
        </a:defRPr>
      </a:lvl2pPr>
      <a:lvl3pPr marL="1088558" algn="l" defTabSz="1088558" rtl="0" eaLnBrk="1" latinLnBrk="0" hangingPunct="1">
        <a:defRPr sz="2100" kern="1200">
          <a:solidFill>
            <a:schemeClr val="tx1"/>
          </a:solidFill>
          <a:latin typeface="+mn-lt"/>
          <a:ea typeface="+mn-ea"/>
          <a:cs typeface="+mn-cs"/>
        </a:defRPr>
      </a:lvl3pPr>
      <a:lvl4pPr marL="1632837" algn="l" defTabSz="1088558" rtl="0" eaLnBrk="1" latinLnBrk="0" hangingPunct="1">
        <a:defRPr sz="2100" kern="1200">
          <a:solidFill>
            <a:schemeClr val="tx1"/>
          </a:solidFill>
          <a:latin typeface="+mn-lt"/>
          <a:ea typeface="+mn-ea"/>
          <a:cs typeface="+mn-cs"/>
        </a:defRPr>
      </a:lvl4pPr>
      <a:lvl5pPr marL="2177116" algn="l" defTabSz="1088558" rtl="0" eaLnBrk="1" latinLnBrk="0" hangingPunct="1">
        <a:defRPr sz="2100" kern="1200">
          <a:solidFill>
            <a:schemeClr val="tx1"/>
          </a:solidFill>
          <a:latin typeface="+mn-lt"/>
          <a:ea typeface="+mn-ea"/>
          <a:cs typeface="+mn-cs"/>
        </a:defRPr>
      </a:lvl5pPr>
      <a:lvl6pPr marL="2721396" algn="l" defTabSz="1088558" rtl="0" eaLnBrk="1" latinLnBrk="0" hangingPunct="1">
        <a:defRPr sz="2100" kern="1200">
          <a:solidFill>
            <a:schemeClr val="tx1"/>
          </a:solidFill>
          <a:latin typeface="+mn-lt"/>
          <a:ea typeface="+mn-ea"/>
          <a:cs typeface="+mn-cs"/>
        </a:defRPr>
      </a:lvl6pPr>
      <a:lvl7pPr marL="3265675" algn="l" defTabSz="1088558" rtl="0" eaLnBrk="1" latinLnBrk="0" hangingPunct="1">
        <a:defRPr sz="2100" kern="1200">
          <a:solidFill>
            <a:schemeClr val="tx1"/>
          </a:solidFill>
          <a:latin typeface="+mn-lt"/>
          <a:ea typeface="+mn-ea"/>
          <a:cs typeface="+mn-cs"/>
        </a:defRPr>
      </a:lvl7pPr>
      <a:lvl8pPr marL="3809954" algn="l" defTabSz="1088558" rtl="0" eaLnBrk="1" latinLnBrk="0" hangingPunct="1">
        <a:defRPr sz="2100" kern="1200">
          <a:solidFill>
            <a:schemeClr val="tx1"/>
          </a:solidFill>
          <a:latin typeface="+mn-lt"/>
          <a:ea typeface="+mn-ea"/>
          <a:cs typeface="+mn-cs"/>
        </a:defRPr>
      </a:lvl8pPr>
      <a:lvl9pPr marL="4354233" algn="l" defTabSz="1088558" rtl="0" eaLnBrk="1" latinLnBrk="0" hangingPunct="1">
        <a:defRPr sz="21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26.png"/><Relationship Id="rId5" Type="http://schemas.openxmlformats.org/officeDocument/2006/relationships/image" Target="../media/image27.png"/><Relationship Id="rId6" Type="http://schemas.openxmlformats.org/officeDocument/2006/relationships/comments" Target="../comments/comment3.xml"/><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29.png"/><Relationship Id="rId5" Type="http://schemas.openxmlformats.org/officeDocument/2006/relationships/image" Target="../media/image30.png"/><Relationship Id="rId6" Type="http://schemas.openxmlformats.org/officeDocument/2006/relationships/image" Target="../media/image31.png"/><Relationship Id="rId7" Type="http://schemas.openxmlformats.org/officeDocument/2006/relationships/image" Target="../media/image32.png"/><Relationship Id="rId8" Type="http://schemas.openxmlformats.org/officeDocument/2006/relationships/image" Target="../media/image33.png"/><Relationship Id="rId9" Type="http://schemas.openxmlformats.org/officeDocument/2006/relationships/image" Target="../media/image34.png"/><Relationship Id="rId10" Type="http://schemas.openxmlformats.org/officeDocument/2006/relationships/image" Target="../media/image35.png"/><Relationship Id="rId1" Type="http://schemas.openxmlformats.org/officeDocument/2006/relationships/slideLayout" Target="../slideLayouts/slideLayout29.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36.png"/><Relationship Id="rId4" Type="http://schemas.openxmlformats.org/officeDocument/2006/relationships/image" Target="../media/image37.png"/><Relationship Id="rId5" Type="http://schemas.openxmlformats.org/officeDocument/2006/relationships/image" Target="../media/image38.png"/><Relationship Id="rId6" Type="http://schemas.openxmlformats.org/officeDocument/2006/relationships/image" Target="../media/image39.png"/><Relationship Id="rId7" Type="http://schemas.openxmlformats.org/officeDocument/2006/relationships/image" Target="../media/image40.png"/><Relationship Id="rId8" Type="http://schemas.openxmlformats.org/officeDocument/2006/relationships/image" Target="../media/image41.png"/><Relationship Id="rId9" Type="http://schemas.openxmlformats.org/officeDocument/2006/relationships/image" Target="../media/image42.png"/><Relationship Id="rId1" Type="http://schemas.openxmlformats.org/officeDocument/2006/relationships/slideLayout" Target="../slideLayouts/slideLayout29.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43.png"/><Relationship Id="rId4" Type="http://schemas.openxmlformats.org/officeDocument/2006/relationships/image" Target="../media/image44.png"/><Relationship Id="rId5" Type="http://schemas.openxmlformats.org/officeDocument/2006/relationships/image" Target="../media/image45.png"/><Relationship Id="rId6" Type="http://schemas.openxmlformats.org/officeDocument/2006/relationships/image" Target="../media/image46.png"/><Relationship Id="rId7" Type="http://schemas.openxmlformats.org/officeDocument/2006/relationships/image" Target="../media/image47.png"/><Relationship Id="rId1" Type="http://schemas.openxmlformats.org/officeDocument/2006/relationships/slideLayout" Target="../slideLayouts/slideLayout1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1" Type="http://schemas.openxmlformats.org/officeDocument/2006/relationships/image" Target="../media/image50.png"/><Relationship Id="rId12" Type="http://schemas.openxmlformats.org/officeDocument/2006/relationships/image" Target="../media/image51.png"/><Relationship Id="rId13" Type="http://schemas.openxmlformats.org/officeDocument/2006/relationships/comments" Target="../comments/comment4.xml"/><Relationship Id="rId1" Type="http://schemas.openxmlformats.org/officeDocument/2006/relationships/slideLayout" Target="../slideLayouts/slideLayout12.xml"/><Relationship Id="rId2" Type="http://schemas.openxmlformats.org/officeDocument/2006/relationships/notesSlide" Target="../notesSlides/notesSlide14.xml"/><Relationship Id="rId3" Type="http://schemas.openxmlformats.org/officeDocument/2006/relationships/image" Target="../media/image43.png"/><Relationship Id="rId4" Type="http://schemas.openxmlformats.org/officeDocument/2006/relationships/image" Target="../media/image44.png"/><Relationship Id="rId5" Type="http://schemas.openxmlformats.org/officeDocument/2006/relationships/image" Target="../media/image45.png"/><Relationship Id="rId6" Type="http://schemas.openxmlformats.org/officeDocument/2006/relationships/image" Target="../media/image46.png"/><Relationship Id="rId7" Type="http://schemas.openxmlformats.org/officeDocument/2006/relationships/image" Target="../media/image47.png"/><Relationship Id="rId8" Type="http://schemas.openxmlformats.org/officeDocument/2006/relationships/image" Target="../media/image48.png"/><Relationship Id="rId9" Type="http://schemas.openxmlformats.org/officeDocument/2006/relationships/image" Target="../media/image25.png"/><Relationship Id="rId10" Type="http://schemas.openxmlformats.org/officeDocument/2006/relationships/image" Target="../media/image49.png"/></Relationships>
</file>

<file path=ppt/slides/_rels/slide15.xml.rels><?xml version="1.0" encoding="UTF-8" standalone="yes"?>
<Relationships xmlns="http://schemas.openxmlformats.org/package/2006/relationships"><Relationship Id="rId11" Type="http://schemas.openxmlformats.org/officeDocument/2006/relationships/image" Target="../media/image32.png"/><Relationship Id="rId12" Type="http://schemas.openxmlformats.org/officeDocument/2006/relationships/image" Target="../media/image33.png"/><Relationship Id="rId1" Type="http://schemas.openxmlformats.org/officeDocument/2006/relationships/slideLayout" Target="../slideLayouts/slideLayout13.xml"/><Relationship Id="rId2" Type="http://schemas.openxmlformats.org/officeDocument/2006/relationships/notesSlide" Target="../notesSlides/notesSlide15.xml"/><Relationship Id="rId3" Type="http://schemas.openxmlformats.org/officeDocument/2006/relationships/image" Target="../media/image52.png"/><Relationship Id="rId4" Type="http://schemas.openxmlformats.org/officeDocument/2006/relationships/image" Target="../media/image38.png"/><Relationship Id="rId5" Type="http://schemas.openxmlformats.org/officeDocument/2006/relationships/image" Target="../media/image40.png"/><Relationship Id="rId6" Type="http://schemas.openxmlformats.org/officeDocument/2006/relationships/image" Target="../media/image53.png"/><Relationship Id="rId7" Type="http://schemas.openxmlformats.org/officeDocument/2006/relationships/image" Target="../media/image54.png"/><Relationship Id="rId8" Type="http://schemas.openxmlformats.org/officeDocument/2006/relationships/image" Target="../media/image55.png"/><Relationship Id="rId9" Type="http://schemas.openxmlformats.org/officeDocument/2006/relationships/image" Target="../media/image56.png"/><Relationship Id="rId10" Type="http://schemas.openxmlformats.org/officeDocument/2006/relationships/image" Target="../media/image31.png"/></Relationships>
</file>

<file path=ppt/slides/_rels/slide16.xml.rels><?xml version="1.0" encoding="UTF-8" standalone="yes"?>
<Relationships xmlns="http://schemas.openxmlformats.org/package/2006/relationships"><Relationship Id="rId3" Type="http://schemas.openxmlformats.org/officeDocument/2006/relationships/hyperlink" Target="NULL" TargetMode="External"/><Relationship Id="rId4" Type="http://schemas.openxmlformats.org/officeDocument/2006/relationships/image" Target="../media/image57.png"/><Relationship Id="rId5" Type="http://schemas.openxmlformats.org/officeDocument/2006/relationships/image" Target="../media/image58.png"/><Relationship Id="rId6" Type="http://schemas.openxmlformats.org/officeDocument/2006/relationships/image" Target="../media/image59.png"/><Relationship Id="rId1" Type="http://schemas.openxmlformats.org/officeDocument/2006/relationships/slideLayout" Target="../slideLayouts/slideLayout1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7.xml"/><Relationship Id="rId3" Type="http://schemas.openxmlformats.org/officeDocument/2006/relationships/image" Target="../media/image60.jpeg"/></Relationships>
</file>

<file path=ppt/slides/_rels/slide18.xml.rels><?xml version="1.0" encoding="UTF-8" standalone="yes"?>
<Relationships xmlns="http://schemas.openxmlformats.org/package/2006/relationships"><Relationship Id="rId3" Type="http://schemas.openxmlformats.org/officeDocument/2006/relationships/image" Target="../media/image61.tiff"/><Relationship Id="rId4" Type="http://schemas.openxmlformats.org/officeDocument/2006/relationships/image" Target="../media/image62.tiff"/><Relationship Id="rId5" Type="http://schemas.openxmlformats.org/officeDocument/2006/relationships/image" Target="../media/image63.png"/><Relationship Id="rId6" Type="http://schemas.openxmlformats.org/officeDocument/2006/relationships/image" Target="../media/image64.png"/><Relationship Id="rId7" Type="http://schemas.openxmlformats.org/officeDocument/2006/relationships/image" Target="../media/image65.png"/><Relationship Id="rId8" Type="http://schemas.openxmlformats.org/officeDocument/2006/relationships/hyperlink" Target="https://download.cnet.com/news/the-10-most-important-iphone-apps-of-all-time/" TargetMode="External"/><Relationship Id="rId1" Type="http://schemas.openxmlformats.org/officeDocument/2006/relationships/slideLayout" Target="../slideLayouts/slideLayout1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66.png"/><Relationship Id="rId4" Type="http://schemas.openxmlformats.org/officeDocument/2006/relationships/image" Target="../media/image67.png"/><Relationship Id="rId1" Type="http://schemas.openxmlformats.org/officeDocument/2006/relationships/slideLayout" Target="../slideLayouts/slideLayout10.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hyperlink" Target="mailto:john.barton02@SAP.com" TargetMode="External"/><Relationship Id="rId4" Type="http://schemas.openxmlformats.org/officeDocument/2006/relationships/comments" Target="../comments/comment1.xml"/><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68.png"/><Relationship Id="rId4" Type="http://schemas.openxmlformats.org/officeDocument/2006/relationships/image" Target="../media/image69.png"/><Relationship Id="rId5" Type="http://schemas.openxmlformats.org/officeDocument/2006/relationships/image" Target="../media/image70.png"/><Relationship Id="rId1" Type="http://schemas.openxmlformats.org/officeDocument/2006/relationships/slideLayout" Target="../slideLayouts/slideLayout1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image" Target="../media/image71.jpeg"/><Relationship Id="rId4" Type="http://schemas.openxmlformats.org/officeDocument/2006/relationships/image" Target="../media/image72.png"/><Relationship Id="rId5" Type="http://schemas.openxmlformats.org/officeDocument/2006/relationships/image" Target="../media/image73.png"/><Relationship Id="rId6" Type="http://schemas.openxmlformats.org/officeDocument/2006/relationships/image" Target="../media/image74.png"/><Relationship Id="rId7" Type="http://schemas.openxmlformats.org/officeDocument/2006/relationships/image" Target="../media/image75.png"/><Relationship Id="rId8" Type="http://schemas.openxmlformats.org/officeDocument/2006/relationships/image" Target="../media/image76.png"/><Relationship Id="rId1" Type="http://schemas.openxmlformats.org/officeDocument/2006/relationships/slideLayout" Target="../slideLayouts/slideLayout1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2.xml"/><Relationship Id="rId3" Type="http://schemas.openxmlformats.org/officeDocument/2006/relationships/chart" Target="../charts/chart1.xml"/></Relationships>
</file>

<file path=ppt/slides/_rels/slide23.xml.rels><?xml version="1.0" encoding="UTF-8" standalone="yes"?>
<Relationships xmlns="http://schemas.openxmlformats.org/package/2006/relationships"><Relationship Id="rId3" Type="http://schemas.openxmlformats.org/officeDocument/2006/relationships/image" Target="../media/image77.png"/><Relationship Id="rId4" Type="http://schemas.openxmlformats.org/officeDocument/2006/relationships/image" Target="../media/image78.png"/><Relationship Id="rId5" Type="http://schemas.openxmlformats.org/officeDocument/2006/relationships/image" Target="../media/image79.png"/><Relationship Id="rId1" Type="http://schemas.openxmlformats.org/officeDocument/2006/relationships/slideLayout" Target="../slideLayouts/slideLayout14.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image" Target="../media/image80.png"/><Relationship Id="rId4" Type="http://schemas.openxmlformats.org/officeDocument/2006/relationships/image" Target="../media/image81.png"/><Relationship Id="rId5" Type="http://schemas.openxmlformats.org/officeDocument/2006/relationships/image" Target="../media/image82.png"/><Relationship Id="rId6" Type="http://schemas.openxmlformats.org/officeDocument/2006/relationships/image" Target="../media/image83.png"/><Relationship Id="rId7" Type="http://schemas.openxmlformats.org/officeDocument/2006/relationships/image" Target="../media/image84.png"/><Relationship Id="rId1" Type="http://schemas.openxmlformats.org/officeDocument/2006/relationships/slideLayout" Target="../slideLayouts/slideLayout15.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image" Target="../media/image85.png"/><Relationship Id="rId4" Type="http://schemas.openxmlformats.org/officeDocument/2006/relationships/image" Target="../media/image86.png"/><Relationship Id="rId5" Type="http://schemas.openxmlformats.org/officeDocument/2006/relationships/image" Target="../media/image87.png"/><Relationship Id="rId6" Type="http://schemas.openxmlformats.org/officeDocument/2006/relationships/image" Target="../media/image88.png"/><Relationship Id="rId1" Type="http://schemas.openxmlformats.org/officeDocument/2006/relationships/slideLayout" Target="../slideLayouts/slideLayout18.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image" Target="../media/image89.png"/><Relationship Id="rId4" Type="http://schemas.openxmlformats.org/officeDocument/2006/relationships/image" Target="../media/image90.png"/><Relationship Id="rId5" Type="http://schemas.openxmlformats.org/officeDocument/2006/relationships/image" Target="../media/image91.emf"/><Relationship Id="rId6" Type="http://schemas.openxmlformats.org/officeDocument/2006/relationships/image" Target="../media/image92.png"/><Relationship Id="rId1" Type="http://schemas.openxmlformats.org/officeDocument/2006/relationships/slideLayout" Target="../slideLayouts/slideLayout1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7.xml"/><Relationship Id="rId3" Type="http://schemas.openxmlformats.org/officeDocument/2006/relationships/hyperlink" Target="https://www.youtube.com/watch?v=gNx2JsRwBVQ&amp;t=32s"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93.jpeg"/><Relationship Id="rId4" Type="http://schemas.openxmlformats.org/officeDocument/2006/relationships/image" Target="../media/image72.png"/><Relationship Id="rId5" Type="http://schemas.openxmlformats.org/officeDocument/2006/relationships/image" Target="../media/image73.png"/><Relationship Id="rId6" Type="http://schemas.openxmlformats.org/officeDocument/2006/relationships/image" Target="../media/image74.png"/><Relationship Id="rId7" Type="http://schemas.openxmlformats.org/officeDocument/2006/relationships/image" Target="../media/image75.png"/><Relationship Id="rId8" Type="http://schemas.openxmlformats.org/officeDocument/2006/relationships/image" Target="../media/image76.png"/><Relationship Id="rId1" Type="http://schemas.openxmlformats.org/officeDocument/2006/relationships/slideLayout" Target="../slideLayouts/slideLayout1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3" Type="http://schemas.openxmlformats.org/officeDocument/2006/relationships/image" Target="../media/image94.png"/><Relationship Id="rId4" Type="http://schemas.openxmlformats.org/officeDocument/2006/relationships/image" Target="../media/image95.png"/><Relationship Id="rId5" Type="http://schemas.openxmlformats.org/officeDocument/2006/relationships/image" Target="../media/image96.png"/><Relationship Id="rId1" Type="http://schemas.openxmlformats.org/officeDocument/2006/relationships/slideLayout" Target="../slideLayouts/slideLayout1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14.jpg"/></Relationships>
</file>

<file path=ppt/slides/_rels/slide30.xml.rels><?xml version="1.0" encoding="UTF-8" standalone="yes"?>
<Relationships xmlns="http://schemas.openxmlformats.org/package/2006/relationships"><Relationship Id="rId3" Type="http://schemas.openxmlformats.org/officeDocument/2006/relationships/image" Target="../media/image97.png"/><Relationship Id="rId4" Type="http://schemas.openxmlformats.org/officeDocument/2006/relationships/image" Target="../media/image98.png"/><Relationship Id="rId5" Type="http://schemas.openxmlformats.org/officeDocument/2006/relationships/image" Target="../media/image79.png"/><Relationship Id="rId1" Type="http://schemas.openxmlformats.org/officeDocument/2006/relationships/slideLayout" Target="../slideLayouts/slideLayout1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3" Type="http://schemas.openxmlformats.org/officeDocument/2006/relationships/image" Target="../media/image99.png"/><Relationship Id="rId4" Type="http://schemas.openxmlformats.org/officeDocument/2006/relationships/image" Target="../media/image100.png"/><Relationship Id="rId5" Type="http://schemas.openxmlformats.org/officeDocument/2006/relationships/image" Target="../media/image101.png"/><Relationship Id="rId6" Type="http://schemas.openxmlformats.org/officeDocument/2006/relationships/image" Target="../media/image102.png"/><Relationship Id="rId1" Type="http://schemas.openxmlformats.org/officeDocument/2006/relationships/slideLayout" Target="../slideLayouts/slideLayout18.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2.xml"/><Relationship Id="rId3" Type="http://schemas.openxmlformats.org/officeDocument/2006/relationships/image" Target="../media/image10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3.xml"/><Relationship Id="rId3" Type="http://schemas.openxmlformats.org/officeDocument/2006/relationships/hyperlink" Target="https://www.youtube.com/watch?v=gNx2JsRwBVQ&amp;t=32s"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104.jpeg"/><Relationship Id="rId4" Type="http://schemas.openxmlformats.org/officeDocument/2006/relationships/image" Target="../media/image72.png"/><Relationship Id="rId5" Type="http://schemas.openxmlformats.org/officeDocument/2006/relationships/image" Target="../media/image73.png"/><Relationship Id="rId6" Type="http://schemas.openxmlformats.org/officeDocument/2006/relationships/image" Target="../media/image74.png"/><Relationship Id="rId7" Type="http://schemas.openxmlformats.org/officeDocument/2006/relationships/image" Target="../media/image75.png"/><Relationship Id="rId8" Type="http://schemas.openxmlformats.org/officeDocument/2006/relationships/image" Target="../media/image76.png"/><Relationship Id="rId1" Type="http://schemas.openxmlformats.org/officeDocument/2006/relationships/slideLayout" Target="../slideLayouts/slideLayout1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3" Type="http://schemas.openxmlformats.org/officeDocument/2006/relationships/chart" Target="../charts/chart2.xml"/><Relationship Id="rId4" Type="http://schemas.openxmlformats.org/officeDocument/2006/relationships/image" Target="../media/image105.png"/><Relationship Id="rId5" Type="http://schemas.openxmlformats.org/officeDocument/2006/relationships/image" Target="../media/image106.png"/><Relationship Id="rId6" Type="http://schemas.openxmlformats.org/officeDocument/2006/relationships/image" Target="../media/image107.png"/><Relationship Id="rId1" Type="http://schemas.openxmlformats.org/officeDocument/2006/relationships/slideLayout" Target="../slideLayouts/slideLayout1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3" Type="http://schemas.openxmlformats.org/officeDocument/2006/relationships/image" Target="../media/image108.png"/><Relationship Id="rId4" Type="http://schemas.openxmlformats.org/officeDocument/2006/relationships/image" Target="../media/image109.png"/><Relationship Id="rId5" Type="http://schemas.openxmlformats.org/officeDocument/2006/relationships/image" Target="../media/image79.png"/><Relationship Id="rId1" Type="http://schemas.openxmlformats.org/officeDocument/2006/relationships/slideLayout" Target="../slideLayouts/slideLayout12.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7.xml"/><Relationship Id="rId3" Type="http://schemas.openxmlformats.org/officeDocument/2006/relationships/image" Target="../media/image110.jpeg"/></Relationships>
</file>

<file path=ppt/slides/_rels/slide38.xml.rels><?xml version="1.0" encoding="UTF-8" standalone="yes"?>
<Relationships xmlns="http://schemas.openxmlformats.org/package/2006/relationships"><Relationship Id="rId3" Type="http://schemas.openxmlformats.org/officeDocument/2006/relationships/image" Target="../media/image111.png"/><Relationship Id="rId4" Type="http://schemas.openxmlformats.org/officeDocument/2006/relationships/image" Target="../media/image112.png"/><Relationship Id="rId5" Type="http://schemas.openxmlformats.org/officeDocument/2006/relationships/image" Target="../media/image113.png"/><Relationship Id="rId6" Type="http://schemas.openxmlformats.org/officeDocument/2006/relationships/image" Target="../media/image114.png"/><Relationship Id="rId7" Type="http://schemas.openxmlformats.org/officeDocument/2006/relationships/image" Target="../media/image115.png"/><Relationship Id="rId8" Type="http://schemas.openxmlformats.org/officeDocument/2006/relationships/image" Target="../media/image116.png"/><Relationship Id="rId1" Type="http://schemas.openxmlformats.org/officeDocument/2006/relationships/slideLayout" Target="../slideLayouts/slideLayout12.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3" Type="http://schemas.openxmlformats.org/officeDocument/2006/relationships/image" Target="../media/image117.png"/><Relationship Id="rId4" Type="http://schemas.openxmlformats.org/officeDocument/2006/relationships/image" Target="../media/image118.png"/><Relationship Id="rId5" Type="http://schemas.openxmlformats.org/officeDocument/2006/relationships/image" Target="../media/image119.png"/><Relationship Id="rId1" Type="http://schemas.openxmlformats.org/officeDocument/2006/relationships/slideLayout" Target="../slideLayouts/slideLayout14.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15.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0.xml"/><Relationship Id="rId3" Type="http://schemas.openxmlformats.org/officeDocument/2006/relationships/hyperlink" Target="https://www.youtube.com/watch?v=gNx2JsRwBVQ&amp;t=32s"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120.jpeg"/><Relationship Id="rId4" Type="http://schemas.openxmlformats.org/officeDocument/2006/relationships/image" Target="../media/image72.png"/><Relationship Id="rId5" Type="http://schemas.openxmlformats.org/officeDocument/2006/relationships/image" Target="../media/image73.png"/><Relationship Id="rId6" Type="http://schemas.openxmlformats.org/officeDocument/2006/relationships/image" Target="../media/image74.png"/><Relationship Id="rId7" Type="http://schemas.openxmlformats.org/officeDocument/2006/relationships/image" Target="../media/image75.png"/><Relationship Id="rId8" Type="http://schemas.openxmlformats.org/officeDocument/2006/relationships/image" Target="../media/image76.png"/><Relationship Id="rId1" Type="http://schemas.openxmlformats.org/officeDocument/2006/relationships/slideLayout" Target="../slideLayouts/slideLayout12.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3" Type="http://schemas.openxmlformats.org/officeDocument/2006/relationships/image" Target="../media/image121.png"/><Relationship Id="rId4" Type="http://schemas.openxmlformats.org/officeDocument/2006/relationships/image" Target="../media/image69.png"/><Relationship Id="rId5" Type="http://schemas.openxmlformats.org/officeDocument/2006/relationships/image" Target="../media/image70.png"/><Relationship Id="rId1" Type="http://schemas.openxmlformats.org/officeDocument/2006/relationships/slideLayout" Target="../slideLayouts/slideLayout12.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9" Type="http://schemas.openxmlformats.org/officeDocument/2006/relationships/image" Target="../media/image127.png"/><Relationship Id="rId20" Type="http://schemas.openxmlformats.org/officeDocument/2006/relationships/image" Target="../media/image138.png"/><Relationship Id="rId21" Type="http://schemas.openxmlformats.org/officeDocument/2006/relationships/image" Target="../media/image139.png"/><Relationship Id="rId22" Type="http://schemas.openxmlformats.org/officeDocument/2006/relationships/image" Target="../media/image140.png"/><Relationship Id="rId23" Type="http://schemas.openxmlformats.org/officeDocument/2006/relationships/image" Target="../media/image141.png"/><Relationship Id="rId24" Type="http://schemas.openxmlformats.org/officeDocument/2006/relationships/image" Target="../media/image142.png"/><Relationship Id="rId10" Type="http://schemas.openxmlformats.org/officeDocument/2006/relationships/image" Target="../media/image128.png"/><Relationship Id="rId11" Type="http://schemas.openxmlformats.org/officeDocument/2006/relationships/image" Target="../media/image129.png"/><Relationship Id="rId12" Type="http://schemas.openxmlformats.org/officeDocument/2006/relationships/image" Target="../media/image130.png"/><Relationship Id="rId13" Type="http://schemas.openxmlformats.org/officeDocument/2006/relationships/image" Target="../media/image131.jpeg"/><Relationship Id="rId14" Type="http://schemas.openxmlformats.org/officeDocument/2006/relationships/image" Target="../media/image132.png"/><Relationship Id="rId15" Type="http://schemas.openxmlformats.org/officeDocument/2006/relationships/image" Target="../media/image133.png"/><Relationship Id="rId16" Type="http://schemas.openxmlformats.org/officeDocument/2006/relationships/image" Target="../media/image134.tiff"/><Relationship Id="rId17" Type="http://schemas.openxmlformats.org/officeDocument/2006/relationships/image" Target="../media/image135.tiff"/><Relationship Id="rId18" Type="http://schemas.openxmlformats.org/officeDocument/2006/relationships/image" Target="../media/image136.tiff"/><Relationship Id="rId19" Type="http://schemas.openxmlformats.org/officeDocument/2006/relationships/image" Target="../media/image137.tiff"/><Relationship Id="rId1" Type="http://schemas.openxmlformats.org/officeDocument/2006/relationships/slideLayout" Target="../slideLayouts/slideLayout13.xml"/><Relationship Id="rId2" Type="http://schemas.openxmlformats.org/officeDocument/2006/relationships/notesSlide" Target="../notesSlides/notesSlide43.xml"/><Relationship Id="rId3" Type="http://schemas.openxmlformats.org/officeDocument/2006/relationships/image" Target="../media/image122.png"/><Relationship Id="rId4" Type="http://schemas.openxmlformats.org/officeDocument/2006/relationships/image" Target="../media/image123.png"/><Relationship Id="rId5" Type="http://schemas.openxmlformats.org/officeDocument/2006/relationships/image" Target="../media/image124.png"/><Relationship Id="rId6" Type="http://schemas.openxmlformats.org/officeDocument/2006/relationships/hyperlink" Target="https://www.concur.com/en-us/app-center" TargetMode="External"/><Relationship Id="rId7" Type="http://schemas.openxmlformats.org/officeDocument/2006/relationships/image" Target="../media/image125.png"/><Relationship Id="rId8" Type="http://schemas.openxmlformats.org/officeDocument/2006/relationships/image" Target="../media/image126.png"/></Relationships>
</file>

<file path=ppt/slides/_rels/slide44.xml.rels><?xml version="1.0" encoding="UTF-8" standalone="yes"?>
<Relationships xmlns="http://schemas.openxmlformats.org/package/2006/relationships"><Relationship Id="rId20" Type="http://schemas.openxmlformats.org/officeDocument/2006/relationships/image" Target="../media/image161.jpeg"/><Relationship Id="rId21" Type="http://schemas.openxmlformats.org/officeDocument/2006/relationships/image" Target="../media/image162.png"/><Relationship Id="rId22" Type="http://schemas.openxmlformats.org/officeDocument/2006/relationships/image" Target="../media/image163.png"/><Relationship Id="rId23" Type="http://schemas.openxmlformats.org/officeDocument/2006/relationships/image" Target="../media/image164.jpeg"/><Relationship Id="rId24" Type="http://schemas.openxmlformats.org/officeDocument/2006/relationships/image" Target="../media/image165.png"/><Relationship Id="rId25" Type="http://schemas.openxmlformats.org/officeDocument/2006/relationships/image" Target="../media/image166.png"/><Relationship Id="rId26" Type="http://schemas.openxmlformats.org/officeDocument/2006/relationships/image" Target="../media/image167.png"/><Relationship Id="rId27" Type="http://schemas.openxmlformats.org/officeDocument/2006/relationships/image" Target="../media/image168.png"/><Relationship Id="rId28" Type="http://schemas.openxmlformats.org/officeDocument/2006/relationships/image" Target="../media/image169.png"/><Relationship Id="rId29" Type="http://schemas.openxmlformats.org/officeDocument/2006/relationships/image" Target="../media/image170.png"/><Relationship Id="rId1" Type="http://schemas.openxmlformats.org/officeDocument/2006/relationships/slideLayout" Target="../slideLayouts/slideLayout12.xml"/><Relationship Id="rId2" Type="http://schemas.openxmlformats.org/officeDocument/2006/relationships/image" Target="../media/image143.jpeg"/><Relationship Id="rId3" Type="http://schemas.openxmlformats.org/officeDocument/2006/relationships/image" Target="../media/image144.png"/><Relationship Id="rId4" Type="http://schemas.openxmlformats.org/officeDocument/2006/relationships/image" Target="../media/image145.emf"/><Relationship Id="rId5" Type="http://schemas.openxmlformats.org/officeDocument/2006/relationships/image" Target="../media/image146.png"/><Relationship Id="rId30" Type="http://schemas.openxmlformats.org/officeDocument/2006/relationships/image" Target="../media/image171.gif"/><Relationship Id="rId31" Type="http://schemas.openxmlformats.org/officeDocument/2006/relationships/image" Target="../media/image172.jpeg"/><Relationship Id="rId32" Type="http://schemas.openxmlformats.org/officeDocument/2006/relationships/image" Target="../media/image173.png"/><Relationship Id="rId9" Type="http://schemas.openxmlformats.org/officeDocument/2006/relationships/image" Target="../media/image150.png"/><Relationship Id="rId6" Type="http://schemas.openxmlformats.org/officeDocument/2006/relationships/image" Target="../media/image147.png"/><Relationship Id="rId7" Type="http://schemas.openxmlformats.org/officeDocument/2006/relationships/image" Target="../media/image148.png"/><Relationship Id="rId8" Type="http://schemas.openxmlformats.org/officeDocument/2006/relationships/image" Target="../media/image149.jpeg"/><Relationship Id="rId33" Type="http://schemas.openxmlformats.org/officeDocument/2006/relationships/hyperlink" Target="https://www.appzen.com/automated-expense-report-audit/" TargetMode="External"/><Relationship Id="rId34" Type="http://schemas.openxmlformats.org/officeDocument/2006/relationships/image" Target="../media/image174.png"/><Relationship Id="rId35" Type="http://schemas.openxmlformats.org/officeDocument/2006/relationships/image" Target="../media/image175.png"/><Relationship Id="rId36" Type="http://schemas.openxmlformats.org/officeDocument/2006/relationships/image" Target="../media/image121.png"/><Relationship Id="rId10" Type="http://schemas.openxmlformats.org/officeDocument/2006/relationships/image" Target="../media/image151.tiff"/><Relationship Id="rId11" Type="http://schemas.openxmlformats.org/officeDocument/2006/relationships/image" Target="../media/image152.png"/><Relationship Id="rId12" Type="http://schemas.openxmlformats.org/officeDocument/2006/relationships/image" Target="../media/image153.png"/><Relationship Id="rId13" Type="http://schemas.openxmlformats.org/officeDocument/2006/relationships/image" Target="../media/image154.png"/><Relationship Id="rId14" Type="http://schemas.openxmlformats.org/officeDocument/2006/relationships/image" Target="../media/image155.png"/><Relationship Id="rId15" Type="http://schemas.openxmlformats.org/officeDocument/2006/relationships/image" Target="../media/image156.png"/><Relationship Id="rId16" Type="http://schemas.openxmlformats.org/officeDocument/2006/relationships/image" Target="../media/image157.png"/><Relationship Id="rId17" Type="http://schemas.openxmlformats.org/officeDocument/2006/relationships/image" Target="../media/image158.jpeg"/><Relationship Id="rId18" Type="http://schemas.openxmlformats.org/officeDocument/2006/relationships/image" Target="../media/image159.png"/><Relationship Id="rId19" Type="http://schemas.openxmlformats.org/officeDocument/2006/relationships/image" Target="../media/image160.png"/><Relationship Id="rId37" Type="http://schemas.openxmlformats.org/officeDocument/2006/relationships/image" Target="../media/image69.png"/><Relationship Id="rId38" Type="http://schemas.openxmlformats.org/officeDocument/2006/relationships/image" Target="../media/image70.png"/></Relationships>
</file>

<file path=ppt/slides/_rels/slide45.xml.rels><?xml version="1.0" encoding="UTF-8" standalone="yes"?>
<Relationships xmlns="http://schemas.openxmlformats.org/package/2006/relationships"><Relationship Id="rId20" Type="http://schemas.openxmlformats.org/officeDocument/2006/relationships/image" Target="../media/image192.emf"/><Relationship Id="rId21" Type="http://schemas.openxmlformats.org/officeDocument/2006/relationships/image" Target="../media/image193.emf"/><Relationship Id="rId22" Type="http://schemas.openxmlformats.org/officeDocument/2006/relationships/image" Target="../media/image194.tiff"/><Relationship Id="rId23" Type="http://schemas.openxmlformats.org/officeDocument/2006/relationships/image" Target="../media/image195.emf"/><Relationship Id="rId24" Type="http://schemas.openxmlformats.org/officeDocument/2006/relationships/image" Target="../media/image196.emf"/><Relationship Id="rId25" Type="http://schemas.openxmlformats.org/officeDocument/2006/relationships/image" Target="../media/image197.tiff"/><Relationship Id="rId26" Type="http://schemas.openxmlformats.org/officeDocument/2006/relationships/image" Target="../media/image159.png"/><Relationship Id="rId27" Type="http://schemas.openxmlformats.org/officeDocument/2006/relationships/image" Target="../media/image198.emf"/><Relationship Id="rId28" Type="http://schemas.openxmlformats.org/officeDocument/2006/relationships/image" Target="../media/image199.emf"/><Relationship Id="rId29" Type="http://schemas.openxmlformats.org/officeDocument/2006/relationships/image" Target="../media/image200.tiff"/><Relationship Id="rId1" Type="http://schemas.openxmlformats.org/officeDocument/2006/relationships/slideLayout" Target="../slideLayouts/slideLayout14.xml"/><Relationship Id="rId2" Type="http://schemas.openxmlformats.org/officeDocument/2006/relationships/notesSlide" Target="../notesSlides/notesSlide44.xml"/><Relationship Id="rId3" Type="http://schemas.openxmlformats.org/officeDocument/2006/relationships/image" Target="../media/image176.emf"/><Relationship Id="rId4" Type="http://schemas.openxmlformats.org/officeDocument/2006/relationships/image" Target="../media/image177.png"/><Relationship Id="rId5" Type="http://schemas.openxmlformats.org/officeDocument/2006/relationships/image" Target="../media/image178.emf"/><Relationship Id="rId30" Type="http://schemas.openxmlformats.org/officeDocument/2006/relationships/image" Target="../media/image169.png"/><Relationship Id="rId31" Type="http://schemas.openxmlformats.org/officeDocument/2006/relationships/image" Target="../media/image170.png"/><Relationship Id="rId32" Type="http://schemas.openxmlformats.org/officeDocument/2006/relationships/image" Target="../media/image201.emf"/><Relationship Id="rId9" Type="http://schemas.openxmlformats.org/officeDocument/2006/relationships/image" Target="../media/image181.tiff"/><Relationship Id="rId6" Type="http://schemas.openxmlformats.org/officeDocument/2006/relationships/image" Target="../media/image153.png"/><Relationship Id="rId7" Type="http://schemas.openxmlformats.org/officeDocument/2006/relationships/image" Target="../media/image179.emf"/><Relationship Id="rId8" Type="http://schemas.openxmlformats.org/officeDocument/2006/relationships/image" Target="../media/image180.emf"/><Relationship Id="rId33" Type="http://schemas.openxmlformats.org/officeDocument/2006/relationships/image" Target="../media/image202.emf"/><Relationship Id="rId34" Type="http://schemas.openxmlformats.org/officeDocument/2006/relationships/image" Target="../media/image203.emf"/><Relationship Id="rId35" Type="http://schemas.openxmlformats.org/officeDocument/2006/relationships/image" Target="../media/image204.png"/><Relationship Id="rId10" Type="http://schemas.openxmlformats.org/officeDocument/2006/relationships/image" Target="../media/image182.png"/><Relationship Id="rId11" Type="http://schemas.openxmlformats.org/officeDocument/2006/relationships/image" Target="../media/image183.png"/><Relationship Id="rId12" Type="http://schemas.openxmlformats.org/officeDocument/2006/relationships/image" Target="../media/image184.png"/><Relationship Id="rId13" Type="http://schemas.openxmlformats.org/officeDocument/2006/relationships/image" Target="../media/image185.jpeg"/><Relationship Id="rId14" Type="http://schemas.openxmlformats.org/officeDocument/2006/relationships/image" Target="../media/image186.jpeg"/><Relationship Id="rId15" Type="http://schemas.openxmlformats.org/officeDocument/2006/relationships/image" Target="../media/image187.emf"/><Relationship Id="rId16" Type="http://schemas.openxmlformats.org/officeDocument/2006/relationships/image" Target="../media/image188.emf"/><Relationship Id="rId17" Type="http://schemas.openxmlformats.org/officeDocument/2006/relationships/image" Target="../media/image189.tiff"/><Relationship Id="rId18" Type="http://schemas.openxmlformats.org/officeDocument/2006/relationships/image" Target="../media/image190.tiff"/><Relationship Id="rId19" Type="http://schemas.openxmlformats.org/officeDocument/2006/relationships/image" Target="../media/image191.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205.jpeg"/></Relationships>
</file>

<file path=ppt/slides/_rels/slide47.xml.rels><?xml version="1.0" encoding="UTF-8" standalone="yes"?>
<Relationships xmlns="http://schemas.openxmlformats.org/package/2006/relationships"><Relationship Id="rId11" Type="http://schemas.openxmlformats.org/officeDocument/2006/relationships/image" Target="../media/image32.png"/><Relationship Id="rId12" Type="http://schemas.openxmlformats.org/officeDocument/2006/relationships/image" Target="../media/image33.png"/><Relationship Id="rId1" Type="http://schemas.openxmlformats.org/officeDocument/2006/relationships/slideLayout" Target="../slideLayouts/slideLayout13.xml"/><Relationship Id="rId2" Type="http://schemas.openxmlformats.org/officeDocument/2006/relationships/notesSlide" Target="../notesSlides/notesSlide45.xml"/><Relationship Id="rId3" Type="http://schemas.openxmlformats.org/officeDocument/2006/relationships/image" Target="../media/image52.png"/><Relationship Id="rId4" Type="http://schemas.openxmlformats.org/officeDocument/2006/relationships/image" Target="../media/image38.png"/><Relationship Id="rId5" Type="http://schemas.openxmlformats.org/officeDocument/2006/relationships/image" Target="../media/image40.png"/><Relationship Id="rId6" Type="http://schemas.openxmlformats.org/officeDocument/2006/relationships/image" Target="../media/image53.png"/><Relationship Id="rId7" Type="http://schemas.openxmlformats.org/officeDocument/2006/relationships/image" Target="../media/image54.png"/><Relationship Id="rId8" Type="http://schemas.openxmlformats.org/officeDocument/2006/relationships/image" Target="../media/image55.png"/><Relationship Id="rId9" Type="http://schemas.openxmlformats.org/officeDocument/2006/relationships/image" Target="../media/image56.png"/><Relationship Id="rId10" Type="http://schemas.openxmlformats.org/officeDocument/2006/relationships/image" Target="../media/image31.png"/></Relationships>
</file>

<file path=ppt/slides/_rels/slide48.xml.rels><?xml version="1.0" encoding="UTF-8" standalone="yes"?>
<Relationships xmlns="http://schemas.openxmlformats.org/package/2006/relationships"><Relationship Id="rId3" Type="http://schemas.openxmlformats.org/officeDocument/2006/relationships/image" Target="../media/image206.png"/><Relationship Id="rId4" Type="http://schemas.openxmlformats.org/officeDocument/2006/relationships/image" Target="../media/image207.png"/><Relationship Id="rId5" Type="http://schemas.openxmlformats.org/officeDocument/2006/relationships/image" Target="../media/image208.png"/><Relationship Id="rId6" Type="http://schemas.openxmlformats.org/officeDocument/2006/relationships/image" Target="../media/image209.png"/><Relationship Id="rId7" Type="http://schemas.openxmlformats.org/officeDocument/2006/relationships/image" Target="../media/image210.png"/><Relationship Id="rId8" Type="http://schemas.openxmlformats.org/officeDocument/2006/relationships/image" Target="../media/image211.png"/><Relationship Id="rId1" Type="http://schemas.openxmlformats.org/officeDocument/2006/relationships/slideLayout" Target="../slideLayouts/slideLayout12.xml"/><Relationship Id="rId2" Type="http://schemas.openxmlformats.org/officeDocument/2006/relationships/notesSlide" Target="../notesSlides/notesSlide46.xml"/></Relationships>
</file>

<file path=ppt/slides/_rels/slide49.xml.rels><?xml version="1.0" encoding="UTF-8" standalone="yes"?>
<Relationships xmlns="http://schemas.openxmlformats.org/package/2006/relationships"><Relationship Id="rId3" Type="http://schemas.openxmlformats.org/officeDocument/2006/relationships/image" Target="../media/image212.png"/><Relationship Id="rId4" Type="http://schemas.openxmlformats.org/officeDocument/2006/relationships/image" Target="../media/image213.png"/><Relationship Id="rId5" Type="http://schemas.openxmlformats.org/officeDocument/2006/relationships/image" Target="../media/image214.png"/><Relationship Id="rId6" Type="http://schemas.openxmlformats.org/officeDocument/2006/relationships/image" Target="../media/image215.png"/><Relationship Id="rId7" Type="http://schemas.openxmlformats.org/officeDocument/2006/relationships/image" Target="../media/image216.png"/><Relationship Id="rId8" Type="http://schemas.openxmlformats.org/officeDocument/2006/relationships/image" Target="../media/image217.png"/><Relationship Id="rId9" Type="http://schemas.openxmlformats.org/officeDocument/2006/relationships/image" Target="../media/image218.png"/><Relationship Id="rId1" Type="http://schemas.openxmlformats.org/officeDocument/2006/relationships/slideLayout" Target="../slideLayouts/slideLayout13.xml"/><Relationship Id="rId2" Type="http://schemas.openxmlformats.org/officeDocument/2006/relationships/notesSlide" Target="../notesSlides/notesSlide47.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5" Type="http://schemas.openxmlformats.org/officeDocument/2006/relationships/image" Target="../media/image18.png"/><Relationship Id="rId6" Type="http://schemas.openxmlformats.org/officeDocument/2006/relationships/image" Target="../media/image19.png"/><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219.jpeg"/></Relationships>
</file>

<file path=ppt/slides/_rels/slide51.xml.rels><?xml version="1.0" encoding="UTF-8" standalone="yes"?>
<Relationships xmlns="http://schemas.openxmlformats.org/package/2006/relationships"><Relationship Id="rId3" Type="http://schemas.openxmlformats.org/officeDocument/2006/relationships/image" Target="../media/image89.png"/><Relationship Id="rId4" Type="http://schemas.openxmlformats.org/officeDocument/2006/relationships/image" Target="../media/image90.png"/><Relationship Id="rId5" Type="http://schemas.openxmlformats.org/officeDocument/2006/relationships/image" Target="../media/image91.emf"/><Relationship Id="rId6" Type="http://schemas.openxmlformats.org/officeDocument/2006/relationships/image" Target="../media/image92.png"/><Relationship Id="rId1" Type="http://schemas.openxmlformats.org/officeDocument/2006/relationships/slideLayout" Target="../slideLayouts/slideLayout12.xml"/><Relationship Id="rId2" Type="http://schemas.openxmlformats.org/officeDocument/2006/relationships/notesSlide" Target="../notesSlides/notesSlide48.xml"/></Relationships>
</file>

<file path=ppt/slides/_rels/slide52.xml.rels><?xml version="1.0" encoding="UTF-8" standalone="yes"?>
<Relationships xmlns="http://schemas.openxmlformats.org/package/2006/relationships"><Relationship Id="rId3" Type="http://schemas.openxmlformats.org/officeDocument/2006/relationships/image" Target="../media/image220.png"/><Relationship Id="rId4" Type="http://schemas.openxmlformats.org/officeDocument/2006/relationships/image" Target="../media/image221.png"/><Relationship Id="rId5" Type="http://schemas.openxmlformats.org/officeDocument/2006/relationships/image" Target="../media/image222.png"/><Relationship Id="rId1" Type="http://schemas.openxmlformats.org/officeDocument/2006/relationships/slideLayout" Target="../slideLayouts/slideLayout12.xml"/><Relationship Id="rId2" Type="http://schemas.openxmlformats.org/officeDocument/2006/relationships/notesSlide" Target="../notesSlides/notesSlide49.xml"/></Relationships>
</file>

<file path=ppt/slides/_rels/slide53.xml.rels><?xml version="1.0" encoding="UTF-8" standalone="yes"?>
<Relationships xmlns="http://schemas.openxmlformats.org/package/2006/relationships"><Relationship Id="rId9" Type="http://schemas.openxmlformats.org/officeDocument/2006/relationships/image" Target="../media/image130.png"/><Relationship Id="rId20" Type="http://schemas.openxmlformats.org/officeDocument/2006/relationships/image" Target="../media/image141.png"/><Relationship Id="rId21" Type="http://schemas.openxmlformats.org/officeDocument/2006/relationships/image" Target="../media/image142.png"/><Relationship Id="rId22" Type="http://schemas.openxmlformats.org/officeDocument/2006/relationships/image" Target="../media/image221.png"/><Relationship Id="rId23" Type="http://schemas.openxmlformats.org/officeDocument/2006/relationships/image" Target="../media/image220.png"/><Relationship Id="rId24" Type="http://schemas.openxmlformats.org/officeDocument/2006/relationships/image" Target="../media/image222.png"/><Relationship Id="rId25" Type="http://schemas.openxmlformats.org/officeDocument/2006/relationships/image" Target="../media/image223.png"/><Relationship Id="rId26" Type="http://schemas.openxmlformats.org/officeDocument/2006/relationships/image" Target="../media/image224.png"/><Relationship Id="rId27" Type="http://schemas.openxmlformats.org/officeDocument/2006/relationships/image" Target="../media/image225.png"/><Relationship Id="rId10" Type="http://schemas.openxmlformats.org/officeDocument/2006/relationships/image" Target="../media/image131.jpeg"/><Relationship Id="rId11" Type="http://schemas.openxmlformats.org/officeDocument/2006/relationships/image" Target="../media/image132.png"/><Relationship Id="rId12" Type="http://schemas.openxmlformats.org/officeDocument/2006/relationships/image" Target="../media/image133.png"/><Relationship Id="rId13" Type="http://schemas.openxmlformats.org/officeDocument/2006/relationships/image" Target="../media/image134.tiff"/><Relationship Id="rId14" Type="http://schemas.openxmlformats.org/officeDocument/2006/relationships/image" Target="../media/image135.tiff"/><Relationship Id="rId15" Type="http://schemas.openxmlformats.org/officeDocument/2006/relationships/image" Target="../media/image136.tiff"/><Relationship Id="rId16" Type="http://schemas.openxmlformats.org/officeDocument/2006/relationships/image" Target="../media/image137.tiff"/><Relationship Id="rId17" Type="http://schemas.openxmlformats.org/officeDocument/2006/relationships/image" Target="../media/image138.png"/><Relationship Id="rId18" Type="http://schemas.openxmlformats.org/officeDocument/2006/relationships/image" Target="../media/image139.png"/><Relationship Id="rId19" Type="http://schemas.openxmlformats.org/officeDocument/2006/relationships/image" Target="../media/image140.png"/><Relationship Id="rId1" Type="http://schemas.openxmlformats.org/officeDocument/2006/relationships/slideLayout" Target="../slideLayouts/slideLayout12.xml"/><Relationship Id="rId2" Type="http://schemas.openxmlformats.org/officeDocument/2006/relationships/notesSlide" Target="../notesSlides/notesSlide50.xml"/><Relationship Id="rId3" Type="http://schemas.openxmlformats.org/officeDocument/2006/relationships/hyperlink" Target="https://www.concur.com/en-us/app-center" TargetMode="External"/><Relationship Id="rId4" Type="http://schemas.openxmlformats.org/officeDocument/2006/relationships/image" Target="../media/image125.png"/><Relationship Id="rId5" Type="http://schemas.openxmlformats.org/officeDocument/2006/relationships/image" Target="../media/image126.png"/><Relationship Id="rId6" Type="http://schemas.openxmlformats.org/officeDocument/2006/relationships/image" Target="../media/image127.png"/><Relationship Id="rId7" Type="http://schemas.openxmlformats.org/officeDocument/2006/relationships/image" Target="../media/image128.png"/><Relationship Id="rId8" Type="http://schemas.openxmlformats.org/officeDocument/2006/relationships/image" Target="../media/image129.png"/></Relationships>
</file>

<file path=ppt/slides/_rels/slide54.xml.rels><?xml version="1.0" encoding="UTF-8" standalone="yes"?>
<Relationships xmlns="http://schemas.openxmlformats.org/package/2006/relationships"><Relationship Id="rId3" Type="http://schemas.openxmlformats.org/officeDocument/2006/relationships/image" Target="../media/image226.png"/><Relationship Id="rId4" Type="http://schemas.openxmlformats.org/officeDocument/2006/relationships/image" Target="../media/image227.png"/><Relationship Id="rId5" Type="http://schemas.openxmlformats.org/officeDocument/2006/relationships/image" Target="../media/image228.png"/><Relationship Id="rId6" Type="http://schemas.openxmlformats.org/officeDocument/2006/relationships/image" Target="../media/image229.png"/><Relationship Id="rId1" Type="http://schemas.openxmlformats.org/officeDocument/2006/relationships/slideLayout" Target="../slideLayouts/slideLayout12.xml"/><Relationship Id="rId2" Type="http://schemas.openxmlformats.org/officeDocument/2006/relationships/notesSlide" Target="../notesSlides/notesSlide51.xml"/></Relationships>
</file>

<file path=ppt/slides/_rels/slide55.xml.rels><?xml version="1.0" encoding="UTF-8" standalone="yes"?>
<Relationships xmlns="http://schemas.openxmlformats.org/package/2006/relationships"><Relationship Id="rId3" Type="http://schemas.openxmlformats.org/officeDocument/2006/relationships/image" Target="../media/image230.png"/><Relationship Id="rId4" Type="http://schemas.openxmlformats.org/officeDocument/2006/relationships/image" Target="../media/image231.png"/><Relationship Id="rId5" Type="http://schemas.openxmlformats.org/officeDocument/2006/relationships/image" Target="../media/image232.png"/><Relationship Id="rId6" Type="http://schemas.openxmlformats.org/officeDocument/2006/relationships/image" Target="../media/image233.png"/><Relationship Id="rId7" Type="http://schemas.openxmlformats.org/officeDocument/2006/relationships/image" Target="../media/image234.png"/><Relationship Id="rId1" Type="http://schemas.openxmlformats.org/officeDocument/2006/relationships/slideLayout" Target="../slideLayouts/slideLayout13.xml"/><Relationship Id="rId2" Type="http://schemas.openxmlformats.org/officeDocument/2006/relationships/notesSlide" Target="../notesSlides/notesSlide52.xml"/></Relationships>
</file>

<file path=ppt/slides/_rels/slide56.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29.png"/><Relationship Id="rId5" Type="http://schemas.openxmlformats.org/officeDocument/2006/relationships/image" Target="../media/image30.png"/><Relationship Id="rId6" Type="http://schemas.openxmlformats.org/officeDocument/2006/relationships/image" Target="../media/image31.png"/><Relationship Id="rId7" Type="http://schemas.openxmlformats.org/officeDocument/2006/relationships/image" Target="../media/image32.png"/><Relationship Id="rId8" Type="http://schemas.openxmlformats.org/officeDocument/2006/relationships/image" Target="../media/image33.png"/><Relationship Id="rId9" Type="http://schemas.openxmlformats.org/officeDocument/2006/relationships/image" Target="../media/image34.png"/><Relationship Id="rId10" Type="http://schemas.openxmlformats.org/officeDocument/2006/relationships/image" Target="../media/image35.png"/><Relationship Id="rId1" Type="http://schemas.openxmlformats.org/officeDocument/2006/relationships/slideLayout" Target="../slideLayouts/slideLayout29.xml"/><Relationship Id="rId2" Type="http://schemas.openxmlformats.org/officeDocument/2006/relationships/notesSlide" Target="../notesSlides/notesSlide53.xml"/></Relationships>
</file>

<file path=ppt/slides/_rels/slide57.xml.rels><?xml version="1.0" encoding="UTF-8" standalone="yes"?>
<Relationships xmlns="http://schemas.openxmlformats.org/package/2006/relationships"><Relationship Id="rId11" Type="http://schemas.openxmlformats.org/officeDocument/2006/relationships/image" Target="../media/image240.png"/><Relationship Id="rId12" Type="http://schemas.openxmlformats.org/officeDocument/2006/relationships/image" Target="../media/image34.png"/><Relationship Id="rId1" Type="http://schemas.openxmlformats.org/officeDocument/2006/relationships/slideLayout" Target="../slideLayouts/slideLayout29.xml"/><Relationship Id="rId2" Type="http://schemas.openxmlformats.org/officeDocument/2006/relationships/notesSlide" Target="../notesSlides/notesSlide54.xml"/><Relationship Id="rId3" Type="http://schemas.openxmlformats.org/officeDocument/2006/relationships/image" Target="../media/image29.png"/><Relationship Id="rId4" Type="http://schemas.openxmlformats.org/officeDocument/2006/relationships/image" Target="../media/image30.png"/><Relationship Id="rId5" Type="http://schemas.openxmlformats.org/officeDocument/2006/relationships/image" Target="../media/image235.png"/><Relationship Id="rId6" Type="http://schemas.openxmlformats.org/officeDocument/2006/relationships/image" Target="../media/image236.png"/><Relationship Id="rId7" Type="http://schemas.openxmlformats.org/officeDocument/2006/relationships/image" Target="../media/image237.png"/><Relationship Id="rId8" Type="http://schemas.openxmlformats.org/officeDocument/2006/relationships/image" Target="../media/image3.png"/><Relationship Id="rId9" Type="http://schemas.openxmlformats.org/officeDocument/2006/relationships/image" Target="../media/image238.png"/><Relationship Id="rId10" Type="http://schemas.openxmlformats.org/officeDocument/2006/relationships/image" Target="../media/image239.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20.jpg"/><Relationship Id="rId1" Type="http://schemas.openxmlformats.org/officeDocument/2006/relationships/slideLayout" Target="../slideLayouts/slideLayout12.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5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5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7.xml"/><Relationship Id="rId3" Type="http://schemas.openxmlformats.org/officeDocument/2006/relationships/image" Target="../media/image241.PNG"/></Relationships>
</file>

<file path=ppt/slides/_rels/slide65.xml.rels><?xml version="1.0" encoding="UTF-8" standalone="yes"?>
<Relationships xmlns="http://schemas.openxmlformats.org/package/2006/relationships"><Relationship Id="rId3" Type="http://schemas.openxmlformats.org/officeDocument/2006/relationships/image" Target="../media/image242.png"/><Relationship Id="rId4" Type="http://schemas.openxmlformats.org/officeDocument/2006/relationships/image" Target="../media/image243.png"/><Relationship Id="rId5" Type="http://schemas.openxmlformats.org/officeDocument/2006/relationships/image" Target="../media/image244.png"/><Relationship Id="rId6" Type="http://schemas.openxmlformats.org/officeDocument/2006/relationships/image" Target="../media/image245.png"/><Relationship Id="rId7" Type="http://schemas.openxmlformats.org/officeDocument/2006/relationships/image" Target="../media/image246.png"/><Relationship Id="rId8" Type="http://schemas.openxmlformats.org/officeDocument/2006/relationships/image" Target="../media/image247.png"/><Relationship Id="rId1" Type="http://schemas.openxmlformats.org/officeDocument/2006/relationships/slideLayout" Target="../slideLayouts/slideLayout22.xml"/><Relationship Id="rId2" Type="http://schemas.openxmlformats.org/officeDocument/2006/relationships/notesSlide" Target="../notesSlides/notesSlide58.xml"/></Relationships>
</file>

<file path=ppt/slides/_rels/slide66.xml.rels><?xml version="1.0" encoding="UTF-8" standalone="yes"?>
<Relationships xmlns="http://schemas.openxmlformats.org/package/2006/relationships"><Relationship Id="rId3" Type="http://schemas.openxmlformats.org/officeDocument/2006/relationships/image" Target="../media/image248.png"/><Relationship Id="rId4" Type="http://schemas.openxmlformats.org/officeDocument/2006/relationships/image" Target="../media/image213.png"/><Relationship Id="rId5" Type="http://schemas.openxmlformats.org/officeDocument/2006/relationships/image" Target="../media/image214.png"/><Relationship Id="rId6" Type="http://schemas.openxmlformats.org/officeDocument/2006/relationships/image" Target="../media/image249.png"/><Relationship Id="rId1" Type="http://schemas.openxmlformats.org/officeDocument/2006/relationships/slideLayout" Target="../slideLayouts/slideLayout22.xml"/><Relationship Id="rId2" Type="http://schemas.openxmlformats.org/officeDocument/2006/relationships/notesSlide" Target="../notesSlides/notesSlide59.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60.xml"/><Relationship Id="rId3" Type="http://schemas.openxmlformats.org/officeDocument/2006/relationships/image" Target="../media/image215.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61.xml"/><Relationship Id="rId3" Type="http://schemas.openxmlformats.org/officeDocument/2006/relationships/image" Target="../media/image250.png"/></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png"/><Relationship Id="rId5" Type="http://schemas.openxmlformats.org/officeDocument/2006/relationships/image" Target="../media/image16.png"/><Relationship Id="rId1" Type="http://schemas.openxmlformats.org/officeDocument/2006/relationships/slideLayout" Target="../slideLayouts/slideLayout15.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4.jpeg"/><Relationship Id="rId5" Type="http://schemas.openxmlformats.org/officeDocument/2006/relationships/image" Target="../media/image17.png"/><Relationship Id="rId1" Type="http://schemas.openxmlformats.org/officeDocument/2006/relationships/slideLayout" Target="../slideLayouts/slideLayout15.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3.png"/><Relationship Id="rId5" Type="http://schemas.openxmlformats.org/officeDocument/2006/relationships/comments" Target="../comments/comment2.xml"/><Relationship Id="rId1" Type="http://schemas.openxmlformats.org/officeDocument/2006/relationships/slideLayout" Target="../slideLayouts/slideLayout15.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Subtitle 34"/>
          <p:cNvSpPr>
            <a:spLocks noGrp="1"/>
          </p:cNvSpPr>
          <p:nvPr>
            <p:ph type="subTitle" idx="1"/>
          </p:nvPr>
        </p:nvSpPr>
        <p:spPr/>
        <p:txBody>
          <a:bodyPr/>
          <a:lstStyle/>
          <a:p>
            <a:r>
              <a:rPr lang="en-US"/>
              <a:t>Speaker’s Name, SAP </a:t>
            </a:r>
            <a:br>
              <a:rPr lang="en-US"/>
            </a:br>
            <a:r>
              <a:rPr lang="en-US"/>
              <a:t>Month 00, 2019 </a:t>
            </a:r>
          </a:p>
        </p:txBody>
      </p:sp>
      <p:sp>
        <p:nvSpPr>
          <p:cNvPr id="10" name="Text Placeholder 9"/>
          <p:cNvSpPr>
            <a:spLocks noGrp="1"/>
          </p:cNvSpPr>
          <p:nvPr>
            <p:ph type="body" sz="quarter" idx="14"/>
          </p:nvPr>
        </p:nvSpPr>
        <p:spPr/>
        <p:txBody>
          <a:bodyPr/>
          <a:lstStyle/>
          <a:p>
            <a:r>
              <a:rPr lang="en-US" dirty="0"/>
              <a:t>SAP Concur Intelligent Spend Management</a:t>
            </a:r>
          </a:p>
          <a:p>
            <a:r>
              <a:rPr lang="en-US" dirty="0">
                <a:solidFill>
                  <a:schemeClr val="accent1"/>
                </a:solidFill>
              </a:rPr>
              <a:t>Solution Deep Dive (L1) for Consumer Products</a:t>
            </a:r>
          </a:p>
        </p:txBody>
      </p:sp>
      <p:sp>
        <p:nvSpPr>
          <p:cNvPr id="4" name="Rectangle 3">
            <a:extLst>
              <a:ext uri="{FF2B5EF4-FFF2-40B4-BE49-F238E27FC236}">
                <a16:creationId xmlns:a16="http://schemas.microsoft.com/office/drawing/2014/main" xmlns="" id="{408E95BD-3B31-4F20-A67A-2B1DD17A28A5}"/>
              </a:ext>
            </a:extLst>
          </p:cNvPr>
          <p:cNvSpPr/>
          <p:nvPr/>
        </p:nvSpPr>
        <p:spPr bwMode="gray">
          <a:xfrm>
            <a:off x="12188825" y="0"/>
            <a:ext cx="2517775" cy="1696994"/>
          </a:xfrm>
          <a:prstGeom prst="rect">
            <a:avLst/>
          </a:prstGeom>
          <a:solidFill>
            <a:srgbClr val="92D050"/>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kumimoji="0" lang="en-US" sz="1200" b="0" i="0" u="none" strike="noStrike" kern="0" cap="none" spc="0" normalizeH="0" baseline="0" noProof="0" dirty="0">
                <a:ln>
                  <a:noFill/>
                </a:ln>
                <a:solidFill>
                  <a:schemeClr val="bg1"/>
                </a:solidFill>
                <a:effectLst/>
                <a:uLnTx/>
                <a:uFillTx/>
                <a:ea typeface="Arial Unicode MS" pitchFamily="34" charset="-128"/>
                <a:cs typeface="Arial Unicode MS" pitchFamily="34" charset="-128"/>
              </a:rPr>
              <a:t>Swap out image for more Consumer Products appropriate</a:t>
            </a:r>
          </a:p>
        </p:txBody>
      </p:sp>
    </p:spTree>
    <p:extLst>
      <p:ext uri="{BB962C8B-B14F-4D97-AF65-F5344CB8AC3E}">
        <p14:creationId xmlns:p14="http://schemas.microsoft.com/office/powerpoint/2010/main" val="3643956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54">
            <a:extLst>
              <a:ext uri="{FF2B5EF4-FFF2-40B4-BE49-F238E27FC236}">
                <a16:creationId xmlns:a16="http://schemas.microsoft.com/office/drawing/2014/main" xmlns="" id="{AD393C8E-AEB2-5D43-AD54-FA83E6502523}"/>
              </a:ext>
            </a:extLst>
          </p:cNvPr>
          <p:cNvGrpSpPr/>
          <p:nvPr/>
        </p:nvGrpSpPr>
        <p:grpSpPr>
          <a:xfrm>
            <a:off x="9223726" y="1419898"/>
            <a:ext cx="1809983" cy="553998"/>
            <a:chOff x="6817999" y="2137074"/>
            <a:chExt cx="1809983" cy="553998"/>
          </a:xfrm>
        </p:grpSpPr>
        <p:sp>
          <p:nvSpPr>
            <p:cNvPr id="56" name="TextBox 55">
              <a:extLst>
                <a:ext uri="{FF2B5EF4-FFF2-40B4-BE49-F238E27FC236}">
                  <a16:creationId xmlns:a16="http://schemas.microsoft.com/office/drawing/2014/main" xmlns="" id="{F5B8E14C-1B28-564C-8BFF-E967CC87A146}"/>
                </a:ext>
              </a:extLst>
            </p:cNvPr>
            <p:cNvSpPr txBox="1"/>
            <p:nvPr/>
          </p:nvSpPr>
          <p:spPr>
            <a:xfrm>
              <a:off x="7415524" y="2137074"/>
              <a:ext cx="1212458" cy="553998"/>
            </a:xfrm>
            <a:prstGeom prst="rect">
              <a:avLst/>
            </a:prstGeom>
            <a:noFill/>
          </p:spPr>
          <p:txBody>
            <a:bodyPr wrap="square" lIns="0" tIns="0" rIns="0" bIns="0" rtlCol="0" anchor="ctr">
              <a:spAutoFit/>
            </a:bodyPr>
            <a:lstStyle/>
            <a:p>
              <a:pPr fontAlgn="base">
                <a:spcBef>
                  <a:spcPct val="50000"/>
                </a:spcBef>
                <a:spcAft>
                  <a:spcPct val="0"/>
                </a:spcAft>
                <a:buClr>
                  <a:srgbClr val="F0AB00"/>
                </a:buClr>
                <a:buSzPct val="80000"/>
              </a:pPr>
              <a:r>
                <a:rPr lang="en-US" sz="1200" b="1" kern="0">
                  <a:ea typeface="Arial Unicode MS" pitchFamily="34" charset="-128"/>
                  <a:cs typeface="Arial Unicode MS" pitchFamily="34" charset="-128"/>
                </a:rPr>
                <a:t>6.8 million </a:t>
              </a:r>
              <a:r>
                <a:rPr lang="en-US" sz="1200" kern="0">
                  <a:ea typeface="Arial Unicode MS" pitchFamily="34" charset="-128"/>
                  <a:cs typeface="Arial Unicode MS" pitchFamily="34" charset="-128"/>
                </a:rPr>
                <a:t>users have enabled </a:t>
              </a:r>
              <a:r>
                <a:rPr lang="en-US" sz="1200" kern="0" err="1">
                  <a:ea typeface="Arial Unicode MS" pitchFamily="34" charset="-128"/>
                  <a:cs typeface="Arial Unicode MS" pitchFamily="34" charset="-128"/>
                </a:rPr>
                <a:t>TripLink</a:t>
              </a:r>
              <a:endParaRPr lang="en-US" sz="1200" kern="0">
                <a:ea typeface="Arial Unicode MS" pitchFamily="34" charset="-128"/>
                <a:cs typeface="Arial Unicode MS" pitchFamily="34" charset="-128"/>
              </a:endParaRPr>
            </a:p>
          </p:txBody>
        </p:sp>
        <p:pic>
          <p:nvPicPr>
            <p:cNvPr id="57" name="Picture 56">
              <a:extLst>
                <a:ext uri="{FF2B5EF4-FFF2-40B4-BE49-F238E27FC236}">
                  <a16:creationId xmlns:a16="http://schemas.microsoft.com/office/drawing/2014/main" xmlns="" id="{0BBBA36D-A006-6341-97B0-3DD63F84BD14}"/>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817999" y="2177475"/>
              <a:ext cx="461885" cy="461885"/>
            </a:xfrm>
            <a:prstGeom prst="rect">
              <a:avLst/>
            </a:prstGeom>
            <a:solidFill>
              <a:schemeClr val="bg1"/>
            </a:solidFill>
          </p:spPr>
        </p:pic>
      </p:grpSp>
      <p:sp>
        <p:nvSpPr>
          <p:cNvPr id="3" name="Rectangle 2">
            <a:extLst>
              <a:ext uri="{FF2B5EF4-FFF2-40B4-BE49-F238E27FC236}">
                <a16:creationId xmlns:a16="http://schemas.microsoft.com/office/drawing/2014/main" xmlns="" id="{D98E55A1-BAB5-466A-8E86-FDE4F28B9FD0}"/>
              </a:ext>
            </a:extLst>
          </p:cNvPr>
          <p:cNvSpPr/>
          <p:nvPr/>
        </p:nvSpPr>
        <p:spPr bwMode="gray">
          <a:xfrm>
            <a:off x="3012129" y="386499"/>
            <a:ext cx="1030350" cy="738664"/>
          </a:xfrm>
          <a:prstGeom prst="rect">
            <a:avLst/>
          </a:prstGeom>
          <a:solidFill>
            <a:srgbClr val="FFFFFF"/>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8" name="Title 7">
            <a:extLst>
              <a:ext uri="{FF2B5EF4-FFF2-40B4-BE49-F238E27FC236}">
                <a16:creationId xmlns:a16="http://schemas.microsoft.com/office/drawing/2014/main" xmlns="" id="{D91B0E09-5E79-4EF0-AF0D-FA440F61E0BE}"/>
              </a:ext>
            </a:extLst>
          </p:cNvPr>
          <p:cNvSpPr>
            <a:spLocks noGrp="1"/>
          </p:cNvSpPr>
          <p:nvPr>
            <p:ph type="title"/>
          </p:nvPr>
        </p:nvSpPr>
        <p:spPr/>
        <p:txBody>
          <a:bodyPr/>
          <a:lstStyle/>
          <a:p>
            <a:endParaRPr lang="en-US"/>
          </a:p>
        </p:txBody>
      </p:sp>
      <p:pic>
        <p:nvPicPr>
          <p:cNvPr id="9" name="Picture 8">
            <a:extLst>
              <a:ext uri="{FF2B5EF4-FFF2-40B4-BE49-F238E27FC236}">
                <a16:creationId xmlns:a16="http://schemas.microsoft.com/office/drawing/2014/main" xmlns="" id="{8399430E-1049-4544-85C8-DDE87FBDE1B7}"/>
              </a:ext>
            </a:extLst>
          </p:cNvPr>
          <p:cNvPicPr>
            <a:picLocks noChangeAspect="1"/>
          </p:cNvPicPr>
          <p:nvPr/>
        </p:nvPicPr>
        <p:blipFill>
          <a:blip r:embed="rId4"/>
          <a:stretch>
            <a:fillRect/>
          </a:stretch>
        </p:blipFill>
        <p:spPr>
          <a:xfrm>
            <a:off x="1052945" y="2239819"/>
            <a:ext cx="7201188" cy="3622241"/>
          </a:xfrm>
          <a:prstGeom prst="rect">
            <a:avLst/>
          </a:prstGeom>
        </p:spPr>
      </p:pic>
      <p:pic>
        <p:nvPicPr>
          <p:cNvPr id="10" name="Picture 9">
            <a:extLst>
              <a:ext uri="{FF2B5EF4-FFF2-40B4-BE49-F238E27FC236}">
                <a16:creationId xmlns:a16="http://schemas.microsoft.com/office/drawing/2014/main" xmlns="" id="{20B4D4BB-34F7-4725-8CD0-D67AE373D3E9}"/>
              </a:ext>
            </a:extLst>
          </p:cNvPr>
          <p:cNvPicPr>
            <a:picLocks noChangeAspect="1"/>
          </p:cNvPicPr>
          <p:nvPr/>
        </p:nvPicPr>
        <p:blipFill>
          <a:blip r:embed="rId5"/>
          <a:stretch>
            <a:fillRect/>
          </a:stretch>
        </p:blipFill>
        <p:spPr>
          <a:xfrm>
            <a:off x="3645913" y="2681501"/>
            <a:ext cx="5577813" cy="3180559"/>
          </a:xfrm>
          <a:prstGeom prst="rect">
            <a:avLst/>
          </a:prstGeom>
        </p:spPr>
      </p:pic>
      <p:sp>
        <p:nvSpPr>
          <p:cNvPr id="58" name="Rectangle 57">
            <a:extLst>
              <a:ext uri="{FF2B5EF4-FFF2-40B4-BE49-F238E27FC236}">
                <a16:creationId xmlns:a16="http://schemas.microsoft.com/office/drawing/2014/main" xmlns="" id="{27BE4B82-E766-4668-896F-293FD16A715F}"/>
              </a:ext>
            </a:extLst>
          </p:cNvPr>
          <p:cNvSpPr/>
          <p:nvPr/>
        </p:nvSpPr>
        <p:spPr bwMode="gray">
          <a:xfrm>
            <a:off x="7271001" y="27563"/>
            <a:ext cx="4917824" cy="4866195"/>
          </a:xfrm>
          <a:prstGeom prst="rect">
            <a:avLst/>
          </a:prstGeom>
          <a:solidFill>
            <a:srgbClr val="FF0000"/>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US" sz="2000" kern="0" dirty="0">
                <a:solidFill>
                  <a:schemeClr val="bg1"/>
                </a:solidFill>
                <a:ea typeface="Arial Unicode MS" pitchFamily="34" charset="-128"/>
                <a:cs typeface="Arial Unicode MS" pitchFamily="34" charset="-128"/>
              </a:rPr>
              <a:t>CREATE/COPY: feels like we’re missing a high-level ‘overall integration’ slide that illustrates SAP Concur &gt; SAP Ariba &gt; SAP Fieldglass &gt; SAP ERP (a version of slide 56?)…(the speaker notes speak to this, but we need an illustration)</a:t>
            </a:r>
          </a:p>
          <a:p>
            <a:pPr marR="0" algn="ctr" defTabSz="914400" eaLnBrk="1" fontAlgn="base" latinLnBrk="0" hangingPunct="1">
              <a:lnSpc>
                <a:spcPct val="100000"/>
              </a:lnSpc>
              <a:spcBef>
                <a:spcPct val="50000"/>
              </a:spcBef>
              <a:spcAft>
                <a:spcPct val="0"/>
              </a:spcAft>
              <a:buClr>
                <a:srgbClr val="F0AB00"/>
              </a:buClr>
              <a:buSzPct val="80000"/>
              <a:tabLst/>
            </a:pPr>
            <a:endParaRPr lang="en-US" sz="2000" kern="0" dirty="0">
              <a:solidFill>
                <a:schemeClr val="bg1"/>
              </a:solidFill>
              <a:ea typeface="Arial Unicode MS" pitchFamily="34" charset="-128"/>
              <a:cs typeface="Arial Unicode MS" pitchFamily="34" charset="-128"/>
            </a:endParaRPr>
          </a:p>
          <a:p>
            <a:pPr marR="0" algn="ctr" defTabSz="914400" eaLnBrk="1" fontAlgn="base" latinLnBrk="0" hangingPunct="1">
              <a:lnSpc>
                <a:spcPct val="100000"/>
              </a:lnSpc>
              <a:spcBef>
                <a:spcPct val="50000"/>
              </a:spcBef>
              <a:spcAft>
                <a:spcPct val="0"/>
              </a:spcAft>
              <a:buClr>
                <a:srgbClr val="F0AB00"/>
              </a:buClr>
              <a:buSzPct val="80000"/>
              <a:tabLst/>
            </a:pPr>
            <a:r>
              <a:rPr lang="en-US" sz="2000" kern="0" dirty="0">
                <a:solidFill>
                  <a:schemeClr val="bg1"/>
                </a:solidFill>
                <a:ea typeface="Arial Unicode MS" pitchFamily="34" charset="-128"/>
                <a:cs typeface="Arial Unicode MS" pitchFamily="34" charset="-128"/>
              </a:rPr>
              <a:t>Dawn: I’d say slide 57 is </a:t>
            </a:r>
            <a:r>
              <a:rPr lang="en-US" sz="2000" kern="0" dirty="0" smtClean="0">
                <a:solidFill>
                  <a:schemeClr val="bg1"/>
                </a:solidFill>
                <a:ea typeface="Arial Unicode MS" pitchFamily="34" charset="-128"/>
                <a:cs typeface="Arial Unicode MS" pitchFamily="34" charset="-128"/>
              </a:rPr>
              <a:t>what we want to use. </a:t>
            </a:r>
            <a:r>
              <a:rPr lang="en-US" sz="2000" kern="0" dirty="0">
                <a:solidFill>
                  <a:schemeClr val="bg1"/>
                </a:solidFill>
                <a:ea typeface="Arial Unicode MS" pitchFamily="34" charset="-128"/>
                <a:cs typeface="Arial Unicode MS" pitchFamily="34" charset="-128"/>
              </a:rPr>
              <a:t>It’s basically the same as this one, without the Concur + SAP graphic, which, to me, isn’t necessary.</a:t>
            </a:r>
          </a:p>
        </p:txBody>
      </p:sp>
    </p:spTree>
    <p:extLst>
      <p:ext uri="{BB962C8B-B14F-4D97-AF65-F5344CB8AC3E}">
        <p14:creationId xmlns:p14="http://schemas.microsoft.com/office/powerpoint/2010/main" val="3701918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Oval 68">
            <a:extLst>
              <a:ext uri="{FF2B5EF4-FFF2-40B4-BE49-F238E27FC236}">
                <a16:creationId xmlns:a16="http://schemas.microsoft.com/office/drawing/2014/main" xmlns="" id="{6A95199E-AF49-9349-8C67-F655AE36A39E}"/>
              </a:ext>
            </a:extLst>
          </p:cNvPr>
          <p:cNvSpPr/>
          <p:nvPr/>
        </p:nvSpPr>
        <p:spPr bwMode="gray">
          <a:xfrm>
            <a:off x="3348632" y="1121139"/>
            <a:ext cx="5405088" cy="5405088"/>
          </a:xfrm>
          <a:prstGeom prst="ellipse">
            <a:avLst/>
          </a:prstGeom>
          <a:solidFill>
            <a:schemeClr val="bg1"/>
          </a:solidFill>
          <a:ln w="6350" algn="ctr">
            <a:noFill/>
            <a:miter lim="800000"/>
            <a:headEnd/>
            <a:tailEnd/>
          </a:ln>
          <a:effectLst>
            <a:outerShdw blurRad="825500" sx="102000" sy="102000" algn="ctr" rotWithShape="0">
              <a:schemeClr val="tx2">
                <a:lumMod val="75000"/>
                <a:alpha val="40000"/>
              </a:scheme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70" name="Arc 69">
            <a:extLst>
              <a:ext uri="{FF2B5EF4-FFF2-40B4-BE49-F238E27FC236}">
                <a16:creationId xmlns:a16="http://schemas.microsoft.com/office/drawing/2014/main" xmlns="" id="{96928928-7A94-F545-BE50-485FCB18CE11}"/>
              </a:ext>
            </a:extLst>
          </p:cNvPr>
          <p:cNvSpPr/>
          <p:nvPr/>
        </p:nvSpPr>
        <p:spPr>
          <a:xfrm>
            <a:off x="1790964" y="2939145"/>
            <a:ext cx="8475780" cy="4238065"/>
          </a:xfrm>
          <a:prstGeom prst="arc">
            <a:avLst>
              <a:gd name="adj1" fmla="val 11612035"/>
              <a:gd name="adj2" fmla="val 20867525"/>
            </a:avLst>
          </a:prstGeom>
          <a:ln w="19050">
            <a:solidFill>
              <a:schemeClr val="tx1"/>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3" name="TextBox 202">
            <a:extLst>
              <a:ext uri="{FF2B5EF4-FFF2-40B4-BE49-F238E27FC236}">
                <a16:creationId xmlns:a16="http://schemas.microsoft.com/office/drawing/2014/main" xmlns="" id="{888B8460-AE96-CA44-84A7-1555006B97BD}"/>
              </a:ext>
            </a:extLst>
          </p:cNvPr>
          <p:cNvSpPr txBox="1"/>
          <p:nvPr/>
        </p:nvSpPr>
        <p:spPr>
          <a:xfrm>
            <a:off x="422796" y="2629989"/>
            <a:ext cx="1823377" cy="215444"/>
          </a:xfrm>
          <a:prstGeom prst="rect">
            <a:avLst/>
          </a:prstGeom>
          <a:noFill/>
        </p:spPr>
        <p:txBody>
          <a:bodyPr wrap="square" lIns="0" tIns="0" rIns="182880" bIns="0" rtlCol="0">
            <a:spAutoFit/>
          </a:bodyPr>
          <a:lstStyle/>
          <a:p>
            <a:pPr algn="r" fontAlgn="base">
              <a:spcAft>
                <a:spcPts val="1199"/>
              </a:spcAft>
              <a:buClr>
                <a:srgbClr val="F0AB00"/>
              </a:buClr>
              <a:buSzPct val="80000"/>
            </a:pPr>
            <a:r>
              <a:rPr lang="en-US" sz="1400" kern="0">
                <a:solidFill>
                  <a:schemeClr val="accent1"/>
                </a:solidFill>
                <a:ea typeface="Arial Unicode MS" pitchFamily="34" charset="-128"/>
                <a:cs typeface="Arial Unicode MS" pitchFamily="34" charset="-128"/>
              </a:rPr>
              <a:t>TMC Transactions</a:t>
            </a:r>
          </a:p>
        </p:txBody>
      </p:sp>
      <p:sp>
        <p:nvSpPr>
          <p:cNvPr id="204" name="TextBox 203">
            <a:extLst>
              <a:ext uri="{FF2B5EF4-FFF2-40B4-BE49-F238E27FC236}">
                <a16:creationId xmlns:a16="http://schemas.microsoft.com/office/drawing/2014/main" xmlns="" id="{3F834C96-FD5D-8A49-BCAC-831DE9EBB452}"/>
              </a:ext>
            </a:extLst>
          </p:cNvPr>
          <p:cNvSpPr txBox="1"/>
          <p:nvPr/>
        </p:nvSpPr>
        <p:spPr>
          <a:xfrm>
            <a:off x="468173" y="3006852"/>
            <a:ext cx="1713758" cy="215444"/>
          </a:xfrm>
          <a:prstGeom prst="rect">
            <a:avLst/>
          </a:prstGeom>
          <a:noFill/>
        </p:spPr>
        <p:txBody>
          <a:bodyPr wrap="square" lIns="0" tIns="0" rIns="182880" bIns="0" rtlCol="0">
            <a:spAutoFit/>
          </a:bodyPr>
          <a:lstStyle/>
          <a:p>
            <a:pPr algn="r" fontAlgn="base">
              <a:spcAft>
                <a:spcPts val="1199"/>
              </a:spcAft>
              <a:buClr>
                <a:srgbClr val="F0AB00"/>
              </a:buClr>
              <a:buSzPct val="80000"/>
            </a:pPr>
            <a:r>
              <a:rPr lang="en-US" sz="1400" kern="0">
                <a:solidFill>
                  <a:schemeClr val="accent1"/>
                </a:solidFill>
                <a:ea typeface="Arial Unicode MS" pitchFamily="34" charset="-128"/>
                <a:cs typeface="Arial Unicode MS" pitchFamily="34" charset="-128"/>
              </a:rPr>
              <a:t>Direct Bookings</a:t>
            </a:r>
          </a:p>
        </p:txBody>
      </p:sp>
      <p:sp>
        <p:nvSpPr>
          <p:cNvPr id="205" name="TextBox 204">
            <a:extLst>
              <a:ext uri="{FF2B5EF4-FFF2-40B4-BE49-F238E27FC236}">
                <a16:creationId xmlns:a16="http://schemas.microsoft.com/office/drawing/2014/main" xmlns="" id="{38D43082-597C-FB4B-88DC-B147C13DD82B}"/>
              </a:ext>
            </a:extLst>
          </p:cNvPr>
          <p:cNvSpPr txBox="1"/>
          <p:nvPr/>
        </p:nvSpPr>
        <p:spPr>
          <a:xfrm>
            <a:off x="648182" y="3383711"/>
            <a:ext cx="1514098" cy="215444"/>
          </a:xfrm>
          <a:prstGeom prst="rect">
            <a:avLst/>
          </a:prstGeom>
          <a:noFill/>
        </p:spPr>
        <p:txBody>
          <a:bodyPr wrap="square" lIns="0" tIns="0" rIns="182880" bIns="0" rtlCol="0">
            <a:spAutoFit/>
          </a:bodyPr>
          <a:lstStyle/>
          <a:p>
            <a:pPr algn="r" fontAlgn="base">
              <a:spcAft>
                <a:spcPts val="1199"/>
              </a:spcAft>
              <a:buClr>
                <a:srgbClr val="F0AB00"/>
              </a:buClr>
              <a:buSzPct val="80000"/>
            </a:pPr>
            <a:r>
              <a:rPr lang="en-US" sz="1400" kern="0">
                <a:solidFill>
                  <a:schemeClr val="accent1"/>
                </a:solidFill>
                <a:ea typeface="Arial Unicode MS" pitchFamily="34" charset="-128"/>
                <a:cs typeface="Arial Unicode MS" pitchFamily="34" charset="-128"/>
              </a:rPr>
              <a:t>Invisible Spend</a:t>
            </a:r>
          </a:p>
        </p:txBody>
      </p:sp>
      <p:sp>
        <p:nvSpPr>
          <p:cNvPr id="211" name="TextBox 210">
            <a:extLst>
              <a:ext uri="{FF2B5EF4-FFF2-40B4-BE49-F238E27FC236}">
                <a16:creationId xmlns:a16="http://schemas.microsoft.com/office/drawing/2014/main" xmlns="" id="{9818179A-5267-1640-ADD7-50EBA83A7F5A}"/>
              </a:ext>
            </a:extLst>
          </p:cNvPr>
          <p:cNvSpPr txBox="1"/>
          <p:nvPr/>
        </p:nvSpPr>
        <p:spPr>
          <a:xfrm>
            <a:off x="445021" y="4137435"/>
            <a:ext cx="1713766" cy="215440"/>
          </a:xfrm>
          <a:prstGeom prst="rect">
            <a:avLst/>
          </a:prstGeom>
          <a:noFill/>
        </p:spPr>
        <p:txBody>
          <a:bodyPr wrap="square" lIns="0" tIns="0" rIns="182880" bIns="0" rtlCol="0">
            <a:spAutoFit/>
          </a:bodyPr>
          <a:lstStyle/>
          <a:p>
            <a:pPr algn="r" fontAlgn="base">
              <a:spcAft>
                <a:spcPts val="1199"/>
              </a:spcAft>
              <a:buClr>
                <a:srgbClr val="F0AB00"/>
              </a:buClr>
              <a:buSzPct val="80000"/>
            </a:pPr>
            <a:r>
              <a:rPr lang="en-US" sz="1400" kern="0">
                <a:solidFill>
                  <a:schemeClr val="accent1"/>
                </a:solidFill>
                <a:ea typeface="Arial Unicode MS" pitchFamily="34" charset="-128"/>
                <a:cs typeface="Arial Unicode MS" pitchFamily="34" charset="-128"/>
              </a:rPr>
              <a:t>Travel Apps</a:t>
            </a:r>
          </a:p>
        </p:txBody>
      </p:sp>
      <p:sp>
        <p:nvSpPr>
          <p:cNvPr id="212" name="TextBox 211">
            <a:extLst>
              <a:ext uri="{FF2B5EF4-FFF2-40B4-BE49-F238E27FC236}">
                <a16:creationId xmlns:a16="http://schemas.microsoft.com/office/drawing/2014/main" xmlns="" id="{36C46CDF-9B4A-4C48-8C4F-CA0AC4FACBE8}"/>
              </a:ext>
            </a:extLst>
          </p:cNvPr>
          <p:cNvSpPr txBox="1"/>
          <p:nvPr/>
        </p:nvSpPr>
        <p:spPr>
          <a:xfrm>
            <a:off x="522535" y="4514294"/>
            <a:ext cx="1713766" cy="215442"/>
          </a:xfrm>
          <a:prstGeom prst="rect">
            <a:avLst/>
          </a:prstGeom>
          <a:noFill/>
        </p:spPr>
        <p:txBody>
          <a:bodyPr wrap="square" lIns="0" tIns="0" rIns="182880" bIns="0" rtlCol="0">
            <a:spAutoFit/>
          </a:bodyPr>
          <a:lstStyle/>
          <a:p>
            <a:pPr algn="r" fontAlgn="base">
              <a:spcAft>
                <a:spcPts val="1199"/>
              </a:spcAft>
              <a:buClr>
                <a:srgbClr val="F0AB00"/>
              </a:buClr>
              <a:buSzPct val="80000"/>
            </a:pPr>
            <a:r>
              <a:rPr lang="en-US" sz="1400" kern="0">
                <a:solidFill>
                  <a:schemeClr val="accent1"/>
                </a:solidFill>
                <a:ea typeface="Arial Unicode MS" pitchFamily="34" charset="-128"/>
                <a:cs typeface="Arial Unicode MS" pitchFamily="34" charset="-128"/>
              </a:rPr>
              <a:t>P-Card</a:t>
            </a:r>
          </a:p>
        </p:txBody>
      </p:sp>
      <p:sp>
        <p:nvSpPr>
          <p:cNvPr id="213" name="TextBox 212">
            <a:extLst>
              <a:ext uri="{FF2B5EF4-FFF2-40B4-BE49-F238E27FC236}">
                <a16:creationId xmlns:a16="http://schemas.microsoft.com/office/drawing/2014/main" xmlns="" id="{08D119E9-60F1-2446-A346-F9DC138394A7}"/>
              </a:ext>
            </a:extLst>
          </p:cNvPr>
          <p:cNvSpPr txBox="1"/>
          <p:nvPr/>
        </p:nvSpPr>
        <p:spPr>
          <a:xfrm>
            <a:off x="452296" y="3760572"/>
            <a:ext cx="1713760" cy="215444"/>
          </a:xfrm>
          <a:prstGeom prst="rect">
            <a:avLst/>
          </a:prstGeom>
          <a:noFill/>
        </p:spPr>
        <p:txBody>
          <a:bodyPr wrap="square" lIns="0" tIns="0" rIns="182880" bIns="0" rtlCol="0">
            <a:spAutoFit/>
          </a:bodyPr>
          <a:lstStyle/>
          <a:p>
            <a:pPr algn="r" fontAlgn="base">
              <a:spcAft>
                <a:spcPts val="1199"/>
              </a:spcAft>
              <a:buClr>
                <a:srgbClr val="F0AB00"/>
              </a:buClr>
              <a:buSzPct val="80000"/>
            </a:pPr>
            <a:r>
              <a:rPr lang="en-US" sz="1400" kern="0">
                <a:solidFill>
                  <a:schemeClr val="accent1"/>
                </a:solidFill>
                <a:ea typeface="Arial Unicode MS" pitchFamily="34" charset="-128"/>
                <a:cs typeface="Arial Unicode MS" pitchFamily="34" charset="-128"/>
              </a:rPr>
              <a:t>Non-PO Invoices</a:t>
            </a:r>
          </a:p>
        </p:txBody>
      </p:sp>
      <p:sp>
        <p:nvSpPr>
          <p:cNvPr id="214" name="TextBox 213">
            <a:extLst>
              <a:ext uri="{FF2B5EF4-FFF2-40B4-BE49-F238E27FC236}">
                <a16:creationId xmlns:a16="http://schemas.microsoft.com/office/drawing/2014/main" xmlns="" id="{37DFB599-1F55-5A49-8D48-92F1176114F7}"/>
              </a:ext>
            </a:extLst>
          </p:cNvPr>
          <p:cNvSpPr txBox="1"/>
          <p:nvPr/>
        </p:nvSpPr>
        <p:spPr>
          <a:xfrm>
            <a:off x="624838" y="4891159"/>
            <a:ext cx="1713766" cy="215442"/>
          </a:xfrm>
          <a:prstGeom prst="rect">
            <a:avLst/>
          </a:prstGeom>
          <a:noFill/>
        </p:spPr>
        <p:txBody>
          <a:bodyPr wrap="square" lIns="0" tIns="0" rIns="182880" bIns="0" rtlCol="0">
            <a:spAutoFit/>
          </a:bodyPr>
          <a:lstStyle/>
          <a:p>
            <a:pPr algn="r" fontAlgn="base">
              <a:spcAft>
                <a:spcPts val="1199"/>
              </a:spcAft>
              <a:buClr>
                <a:srgbClr val="F0AB00"/>
              </a:buClr>
              <a:buSzPct val="80000"/>
            </a:pPr>
            <a:r>
              <a:rPr lang="en-US" sz="1400" kern="0">
                <a:solidFill>
                  <a:schemeClr val="accent1"/>
                </a:solidFill>
                <a:ea typeface="Arial Unicode MS" pitchFamily="34" charset="-128"/>
                <a:cs typeface="Arial Unicode MS" pitchFamily="34" charset="-128"/>
              </a:rPr>
              <a:t>Virtual Card</a:t>
            </a:r>
          </a:p>
        </p:txBody>
      </p:sp>
      <p:sp>
        <p:nvSpPr>
          <p:cNvPr id="68" name="Oval 67">
            <a:extLst>
              <a:ext uri="{FF2B5EF4-FFF2-40B4-BE49-F238E27FC236}">
                <a16:creationId xmlns:a16="http://schemas.microsoft.com/office/drawing/2014/main" xmlns="" id="{01893F8A-931B-4546-920A-FBB470905326}"/>
              </a:ext>
            </a:extLst>
          </p:cNvPr>
          <p:cNvSpPr/>
          <p:nvPr/>
        </p:nvSpPr>
        <p:spPr bwMode="gray">
          <a:xfrm>
            <a:off x="5343148" y="2198422"/>
            <a:ext cx="1478082" cy="1478082"/>
          </a:xfrm>
          <a:prstGeom prst="ellipse">
            <a:avLst/>
          </a:prstGeom>
          <a:solidFill>
            <a:schemeClr val="bg1"/>
          </a:solidFill>
          <a:ln w="6350" algn="ctr">
            <a:noFill/>
            <a:miter lim="800000"/>
            <a:headEnd/>
            <a:tailEnd/>
          </a:ln>
          <a:effectLst>
            <a:glow rad="254000">
              <a:schemeClr val="tx2">
                <a:alpha val="35000"/>
              </a:schemeClr>
            </a:glow>
            <a:outerShdw blurRad="825500" sx="102000" sy="102000" algn="ctr" rotWithShape="0">
              <a:schemeClr val="tx2">
                <a:lumMod val="75000"/>
                <a:alpha val="40000"/>
              </a:scheme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96" name="Oval 95">
            <a:extLst>
              <a:ext uri="{FF2B5EF4-FFF2-40B4-BE49-F238E27FC236}">
                <a16:creationId xmlns:a16="http://schemas.microsoft.com/office/drawing/2014/main" xmlns="" id="{A0E04625-3F15-044D-A7B5-D9D2747774E5}"/>
              </a:ext>
            </a:extLst>
          </p:cNvPr>
          <p:cNvSpPr/>
          <p:nvPr/>
        </p:nvSpPr>
        <p:spPr bwMode="gray">
          <a:xfrm>
            <a:off x="3650346" y="2533197"/>
            <a:ext cx="1483960" cy="1483960"/>
          </a:xfrm>
          <a:prstGeom prst="ellipse">
            <a:avLst/>
          </a:prstGeom>
          <a:solidFill>
            <a:schemeClr val="bg1"/>
          </a:solidFill>
          <a:ln w="0" cmpd="sng" algn="ctr">
            <a:noFill/>
            <a:prstDash val="sysDot"/>
            <a:round/>
            <a:headEnd/>
            <a:tailEnd/>
          </a:ln>
          <a:effectLst>
            <a:glow rad="254000">
              <a:schemeClr val="tx2">
                <a:alpha val="35000"/>
              </a:schemeClr>
            </a:glow>
          </a:effectLst>
        </p:spPr>
        <p:txBody>
          <a:bodyPr lIns="89953" tIns="71963" rIns="89953" bIns="71963" rtlCol="0" anchor="ctr"/>
          <a:lstStyle/>
          <a:p>
            <a:pPr algn="ctr" defTabSz="913943" fontAlgn="base">
              <a:spcBef>
                <a:spcPct val="50000"/>
              </a:spcBef>
              <a:spcAft>
                <a:spcPct val="0"/>
              </a:spcAft>
              <a:buClr>
                <a:srgbClr val="F0AB00"/>
              </a:buClr>
              <a:buSzPct val="80000"/>
            </a:pPr>
            <a:endParaRPr lang="en-US" sz="1799" kern="0" err="1">
              <a:ea typeface="Arial Unicode MS" pitchFamily="34" charset="-128"/>
              <a:cs typeface="Arial Unicode MS" pitchFamily="34" charset="-128"/>
            </a:endParaRPr>
          </a:p>
        </p:txBody>
      </p:sp>
      <p:sp>
        <p:nvSpPr>
          <p:cNvPr id="10" name="Title 1">
            <a:extLst>
              <a:ext uri="{FF2B5EF4-FFF2-40B4-BE49-F238E27FC236}">
                <a16:creationId xmlns:a16="http://schemas.microsoft.com/office/drawing/2014/main" xmlns="" id="{72205F4B-1FC4-3440-B19B-BC7FC522BAC7}"/>
              </a:ext>
            </a:extLst>
          </p:cNvPr>
          <p:cNvSpPr>
            <a:spLocks noGrp="1"/>
          </p:cNvSpPr>
          <p:nvPr>
            <p:ph type="title"/>
          </p:nvPr>
        </p:nvSpPr>
        <p:spPr/>
        <p:txBody>
          <a:bodyPr/>
          <a:lstStyle/>
          <a:p>
            <a:r>
              <a:rPr lang="en-US" kern="0" dirty="0">
                <a:ea typeface="Arial Unicode MS"/>
                <a:cs typeface="Arial Unicode MS"/>
              </a:rPr>
              <a:t>Comprehensive, </a:t>
            </a:r>
            <a:r>
              <a:rPr lang="en-US" kern="0" dirty="0">
                <a:solidFill>
                  <a:schemeClr val="accent1"/>
                </a:solidFill>
                <a:ea typeface="Arial Unicode MS"/>
              </a:rPr>
              <a:t>Intelligent </a:t>
            </a:r>
            <a:r>
              <a:rPr lang="en-US" kern="0" dirty="0">
                <a:solidFill>
                  <a:schemeClr val="accent1"/>
                </a:solidFill>
                <a:ea typeface="Arial Unicode MS"/>
                <a:cs typeface="Arial Unicode MS"/>
              </a:rPr>
              <a:t>Spend Management</a:t>
            </a:r>
            <a:endParaRPr lang="en-US" kern="0" dirty="0">
              <a:solidFill>
                <a:schemeClr val="accent1"/>
              </a:solidFill>
              <a:ea typeface="Arial Unicode MS" pitchFamily="34" charset="-128"/>
              <a:cs typeface="Arial Unicode MS" pitchFamily="34" charset="-128"/>
            </a:endParaRPr>
          </a:p>
        </p:txBody>
      </p:sp>
      <p:pic>
        <p:nvPicPr>
          <p:cNvPr id="264" name="Picture 263">
            <a:extLst>
              <a:ext uri="{FF2B5EF4-FFF2-40B4-BE49-F238E27FC236}">
                <a16:creationId xmlns:a16="http://schemas.microsoft.com/office/drawing/2014/main" xmlns="" id="{FF0860EF-8417-3742-8FF3-3E7C367394E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619807" y="2273869"/>
            <a:ext cx="935890" cy="935888"/>
          </a:xfrm>
          <a:prstGeom prst="rect">
            <a:avLst/>
          </a:prstGeom>
          <a:effectLst>
            <a:glow rad="127000">
              <a:schemeClr val="bg1"/>
            </a:glow>
          </a:effectLst>
        </p:spPr>
      </p:pic>
      <p:sp>
        <p:nvSpPr>
          <p:cNvPr id="42" name="Oval 41">
            <a:extLst>
              <a:ext uri="{FF2B5EF4-FFF2-40B4-BE49-F238E27FC236}">
                <a16:creationId xmlns:a16="http://schemas.microsoft.com/office/drawing/2014/main" xmlns="" id="{4C8F20D3-5673-6E43-82E9-BB02E87E567E}"/>
              </a:ext>
            </a:extLst>
          </p:cNvPr>
          <p:cNvSpPr/>
          <p:nvPr/>
        </p:nvSpPr>
        <p:spPr bwMode="gray">
          <a:xfrm>
            <a:off x="7024691" y="2533197"/>
            <a:ext cx="1483960" cy="1483960"/>
          </a:xfrm>
          <a:prstGeom prst="ellipse">
            <a:avLst/>
          </a:prstGeom>
          <a:solidFill>
            <a:schemeClr val="bg1"/>
          </a:solidFill>
          <a:ln w="0" cmpd="sng" algn="ctr">
            <a:noFill/>
            <a:prstDash val="solid"/>
            <a:round/>
            <a:headEnd/>
            <a:tailEnd/>
          </a:ln>
          <a:effectLst>
            <a:glow rad="254000">
              <a:schemeClr val="tx2">
                <a:alpha val="35000"/>
              </a:schemeClr>
            </a:glow>
          </a:effectLst>
        </p:spPr>
        <p:txBody>
          <a:bodyPr lIns="89953" tIns="71963" rIns="89953" bIns="71963" rtlCol="0" anchor="ctr"/>
          <a:lstStyle/>
          <a:p>
            <a:pPr algn="ctr" defTabSz="913943" fontAlgn="base">
              <a:spcBef>
                <a:spcPct val="50000"/>
              </a:spcBef>
              <a:spcAft>
                <a:spcPct val="0"/>
              </a:spcAft>
              <a:buClr>
                <a:srgbClr val="F0AB00"/>
              </a:buClr>
              <a:buSzPct val="80000"/>
            </a:pPr>
            <a:endParaRPr lang="en-US" sz="1799" kern="0" err="1">
              <a:ea typeface="Arial Unicode MS" pitchFamily="34" charset="-128"/>
              <a:cs typeface="Arial Unicode MS" pitchFamily="34" charset="-128"/>
            </a:endParaRPr>
          </a:p>
        </p:txBody>
      </p:sp>
      <p:sp>
        <p:nvSpPr>
          <p:cNvPr id="43" name="TextBox 42">
            <a:extLst>
              <a:ext uri="{FF2B5EF4-FFF2-40B4-BE49-F238E27FC236}">
                <a16:creationId xmlns:a16="http://schemas.microsoft.com/office/drawing/2014/main" xmlns="" id="{EDFCEEB1-94C1-824A-8FD8-899107BB01CE}"/>
              </a:ext>
            </a:extLst>
          </p:cNvPr>
          <p:cNvSpPr txBox="1"/>
          <p:nvPr/>
        </p:nvSpPr>
        <p:spPr>
          <a:xfrm>
            <a:off x="7341198" y="3586506"/>
            <a:ext cx="850946" cy="323165"/>
          </a:xfrm>
          <a:prstGeom prst="rect">
            <a:avLst/>
          </a:prstGeom>
          <a:noFill/>
        </p:spPr>
        <p:txBody>
          <a:bodyPr wrap="square" lIns="0" tIns="0" rIns="0" bIns="0" rtlCol="0">
            <a:spAutoFit/>
          </a:bodyPr>
          <a:lstStyle/>
          <a:p>
            <a:pPr algn="ctr" fontAlgn="base">
              <a:spcAft>
                <a:spcPts val="1199"/>
              </a:spcAft>
              <a:buClr>
                <a:srgbClr val="F0AB00"/>
              </a:buClr>
              <a:buSzPct val="80000"/>
            </a:pPr>
            <a:r>
              <a:rPr lang="en-US" sz="1050" kern="0">
                <a:ea typeface="Arial Unicode MS" pitchFamily="34" charset="-128"/>
                <a:cs typeface="Arial Unicode MS" pitchFamily="34" charset="-128"/>
              </a:rPr>
              <a:t>Unified View of Spend</a:t>
            </a:r>
          </a:p>
        </p:txBody>
      </p:sp>
      <p:pic>
        <p:nvPicPr>
          <p:cNvPr id="263" name="Picture 262">
            <a:extLst>
              <a:ext uri="{FF2B5EF4-FFF2-40B4-BE49-F238E27FC236}">
                <a16:creationId xmlns:a16="http://schemas.microsoft.com/office/drawing/2014/main" xmlns="" id="{5EA9132C-46C0-A640-9D4C-96FFE1CA9A6C}"/>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351761" y="2707477"/>
            <a:ext cx="829820" cy="829820"/>
          </a:xfrm>
          <a:prstGeom prst="rect">
            <a:avLst/>
          </a:prstGeom>
        </p:spPr>
      </p:pic>
      <p:sp>
        <p:nvSpPr>
          <p:cNvPr id="93" name="TextBox 92">
            <a:extLst>
              <a:ext uri="{FF2B5EF4-FFF2-40B4-BE49-F238E27FC236}">
                <a16:creationId xmlns:a16="http://schemas.microsoft.com/office/drawing/2014/main" xmlns="" id="{BBA5357E-4418-6F4B-BDDC-AB28951D3620}"/>
              </a:ext>
            </a:extLst>
          </p:cNvPr>
          <p:cNvSpPr txBox="1"/>
          <p:nvPr/>
        </p:nvSpPr>
        <p:spPr>
          <a:xfrm>
            <a:off x="3773211" y="3562676"/>
            <a:ext cx="1238232" cy="323165"/>
          </a:xfrm>
          <a:prstGeom prst="rect">
            <a:avLst/>
          </a:prstGeom>
          <a:noFill/>
        </p:spPr>
        <p:txBody>
          <a:bodyPr wrap="square" lIns="0" tIns="0" rIns="0" bIns="0" rtlCol="0">
            <a:spAutoFit/>
          </a:bodyPr>
          <a:lstStyle/>
          <a:p>
            <a:pPr algn="ctr" fontAlgn="base">
              <a:spcAft>
                <a:spcPts val="1199"/>
              </a:spcAft>
              <a:buClr>
                <a:srgbClr val="F0AB00"/>
              </a:buClr>
              <a:buSzPct val="80000"/>
            </a:pPr>
            <a:r>
              <a:rPr lang="en-US" sz="1050" kern="0">
                <a:ea typeface="Arial Unicode MS" pitchFamily="34" charset="-128"/>
                <a:cs typeface="Arial Unicode MS" pitchFamily="34" charset="-128"/>
              </a:rPr>
              <a:t>Manage Every</a:t>
            </a:r>
            <a:br>
              <a:rPr lang="en-US" sz="1050" kern="0">
                <a:ea typeface="Arial Unicode MS" pitchFamily="34" charset="-128"/>
                <a:cs typeface="Arial Unicode MS" pitchFamily="34" charset="-128"/>
              </a:rPr>
            </a:br>
            <a:r>
              <a:rPr lang="en-US" sz="1050" kern="0">
                <a:ea typeface="Arial Unicode MS" pitchFamily="34" charset="-128"/>
                <a:cs typeface="Arial Unicode MS" pitchFamily="34" charset="-128"/>
              </a:rPr>
              <a:t>Source</a:t>
            </a:r>
          </a:p>
        </p:txBody>
      </p:sp>
      <p:pic>
        <p:nvPicPr>
          <p:cNvPr id="94" name="Picture 93">
            <a:extLst>
              <a:ext uri="{FF2B5EF4-FFF2-40B4-BE49-F238E27FC236}">
                <a16:creationId xmlns:a16="http://schemas.microsoft.com/office/drawing/2014/main" xmlns="" id="{33D7E0DC-6990-B84E-8A4C-50C15FBA70C8}"/>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012173" y="2728217"/>
            <a:ext cx="757685" cy="757685"/>
          </a:xfrm>
          <a:prstGeom prst="rect">
            <a:avLst/>
          </a:prstGeom>
        </p:spPr>
      </p:pic>
      <p:sp>
        <p:nvSpPr>
          <p:cNvPr id="95" name="TextBox 94">
            <a:extLst>
              <a:ext uri="{FF2B5EF4-FFF2-40B4-BE49-F238E27FC236}">
                <a16:creationId xmlns:a16="http://schemas.microsoft.com/office/drawing/2014/main" xmlns="" id="{F5E1221C-E5A7-B04C-8F91-5ADFEFF20BBA}"/>
              </a:ext>
            </a:extLst>
          </p:cNvPr>
          <p:cNvSpPr txBox="1"/>
          <p:nvPr/>
        </p:nvSpPr>
        <p:spPr>
          <a:xfrm>
            <a:off x="10730865" y="2680575"/>
            <a:ext cx="1106937" cy="215444"/>
          </a:xfrm>
          <a:prstGeom prst="rect">
            <a:avLst/>
          </a:prstGeom>
          <a:noFill/>
        </p:spPr>
        <p:txBody>
          <a:bodyPr wrap="square" lIns="0" tIns="0" rIns="0" bIns="0" rtlCol="0">
            <a:spAutoFit/>
          </a:bodyPr>
          <a:lstStyle/>
          <a:p>
            <a:pPr fontAlgn="base">
              <a:spcAft>
                <a:spcPts val="1199"/>
              </a:spcAft>
              <a:buClr>
                <a:srgbClr val="F0AB00"/>
              </a:buClr>
              <a:buSzPct val="80000"/>
            </a:pPr>
            <a:r>
              <a:rPr lang="en-US" sz="1400" kern="0">
                <a:ea typeface="Arial Unicode MS" pitchFamily="34" charset="-128"/>
                <a:cs typeface="Arial Unicode MS" pitchFamily="34" charset="-128"/>
              </a:rPr>
              <a:t>Visibility</a:t>
            </a:r>
          </a:p>
        </p:txBody>
      </p:sp>
      <p:sp>
        <p:nvSpPr>
          <p:cNvPr id="97" name="TextBox 96">
            <a:extLst>
              <a:ext uri="{FF2B5EF4-FFF2-40B4-BE49-F238E27FC236}">
                <a16:creationId xmlns:a16="http://schemas.microsoft.com/office/drawing/2014/main" xmlns="" id="{F562C19F-F352-5D41-8D92-0A712CDEC43E}"/>
              </a:ext>
            </a:extLst>
          </p:cNvPr>
          <p:cNvSpPr txBox="1"/>
          <p:nvPr/>
        </p:nvSpPr>
        <p:spPr>
          <a:xfrm>
            <a:off x="10819160" y="3732248"/>
            <a:ext cx="1106937" cy="215444"/>
          </a:xfrm>
          <a:prstGeom prst="rect">
            <a:avLst/>
          </a:prstGeom>
          <a:noFill/>
        </p:spPr>
        <p:txBody>
          <a:bodyPr wrap="square" lIns="0" tIns="0" rIns="0" bIns="0" rtlCol="0">
            <a:spAutoFit/>
          </a:bodyPr>
          <a:lstStyle/>
          <a:p>
            <a:pPr fontAlgn="base">
              <a:spcAft>
                <a:spcPts val="1199"/>
              </a:spcAft>
              <a:buClr>
                <a:srgbClr val="F0AB00"/>
              </a:buClr>
              <a:buSzPct val="80000"/>
            </a:pPr>
            <a:r>
              <a:rPr lang="en-US" sz="1400" kern="0">
                <a:ea typeface="Arial Unicode MS" pitchFamily="34" charset="-128"/>
                <a:cs typeface="Arial Unicode MS" pitchFamily="34" charset="-128"/>
              </a:rPr>
              <a:t>Control</a:t>
            </a:r>
          </a:p>
        </p:txBody>
      </p:sp>
      <p:sp>
        <p:nvSpPr>
          <p:cNvPr id="98" name="TextBox 97">
            <a:extLst>
              <a:ext uri="{FF2B5EF4-FFF2-40B4-BE49-F238E27FC236}">
                <a16:creationId xmlns:a16="http://schemas.microsoft.com/office/drawing/2014/main" xmlns="" id="{5F28DDAB-791B-2F48-8A4D-8251478A9039}"/>
              </a:ext>
            </a:extLst>
          </p:cNvPr>
          <p:cNvSpPr txBox="1"/>
          <p:nvPr/>
        </p:nvSpPr>
        <p:spPr>
          <a:xfrm>
            <a:off x="10730865" y="4649157"/>
            <a:ext cx="1083871" cy="430887"/>
          </a:xfrm>
          <a:prstGeom prst="rect">
            <a:avLst/>
          </a:prstGeom>
          <a:noFill/>
        </p:spPr>
        <p:txBody>
          <a:bodyPr wrap="square" lIns="0" tIns="0" rIns="0" bIns="0" rtlCol="0">
            <a:spAutoFit/>
          </a:bodyPr>
          <a:lstStyle/>
          <a:p>
            <a:pPr fontAlgn="base">
              <a:spcAft>
                <a:spcPts val="1199"/>
              </a:spcAft>
              <a:buClr>
                <a:srgbClr val="F0AB00"/>
              </a:buClr>
              <a:buSzPct val="80000"/>
            </a:pPr>
            <a:r>
              <a:rPr lang="en-US" sz="1400" kern="0">
                <a:ea typeface="Arial Unicode MS" pitchFamily="34" charset="-128"/>
                <a:cs typeface="Arial Unicode MS" pitchFamily="34" charset="-128"/>
              </a:rPr>
              <a:t>Intelligent Decisions</a:t>
            </a:r>
          </a:p>
        </p:txBody>
      </p:sp>
      <p:pic>
        <p:nvPicPr>
          <p:cNvPr id="99" name="Picture 98">
            <a:extLst>
              <a:ext uri="{FF2B5EF4-FFF2-40B4-BE49-F238E27FC236}">
                <a16:creationId xmlns:a16="http://schemas.microsoft.com/office/drawing/2014/main" xmlns="" id="{800B069F-A89D-1140-B787-F495FAA8CCAD}"/>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156071" y="2529930"/>
            <a:ext cx="525369" cy="525369"/>
          </a:xfrm>
          <a:prstGeom prst="rect">
            <a:avLst/>
          </a:prstGeom>
        </p:spPr>
      </p:pic>
      <p:pic>
        <p:nvPicPr>
          <p:cNvPr id="100" name="Picture 99">
            <a:extLst>
              <a:ext uri="{FF2B5EF4-FFF2-40B4-BE49-F238E27FC236}">
                <a16:creationId xmlns:a16="http://schemas.microsoft.com/office/drawing/2014/main" xmlns="" id="{BF84654F-44A4-E44A-AAB4-7049FEE88AFC}"/>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0244366" y="3568849"/>
            <a:ext cx="525369" cy="525369"/>
          </a:xfrm>
          <a:prstGeom prst="rect">
            <a:avLst/>
          </a:prstGeom>
        </p:spPr>
      </p:pic>
      <p:pic>
        <p:nvPicPr>
          <p:cNvPr id="101" name="Picture 100">
            <a:extLst>
              <a:ext uri="{FF2B5EF4-FFF2-40B4-BE49-F238E27FC236}">
                <a16:creationId xmlns:a16="http://schemas.microsoft.com/office/drawing/2014/main" xmlns="" id="{B86F20B7-7AAD-A546-8922-9876153365D7}"/>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10103432" y="4586431"/>
            <a:ext cx="630648" cy="630648"/>
          </a:xfrm>
          <a:prstGeom prst="rect">
            <a:avLst/>
          </a:prstGeom>
        </p:spPr>
      </p:pic>
      <p:sp>
        <p:nvSpPr>
          <p:cNvPr id="109" name="TextBox 108">
            <a:extLst>
              <a:ext uri="{FF2B5EF4-FFF2-40B4-BE49-F238E27FC236}">
                <a16:creationId xmlns:a16="http://schemas.microsoft.com/office/drawing/2014/main" xmlns="" id="{F9A01236-1C7E-CC46-91FA-E6B179DA7960}"/>
              </a:ext>
            </a:extLst>
          </p:cNvPr>
          <p:cNvSpPr txBox="1"/>
          <p:nvPr/>
        </p:nvSpPr>
        <p:spPr>
          <a:xfrm>
            <a:off x="5525197" y="3162738"/>
            <a:ext cx="1138118" cy="323165"/>
          </a:xfrm>
          <a:prstGeom prst="rect">
            <a:avLst/>
          </a:prstGeom>
          <a:noFill/>
        </p:spPr>
        <p:txBody>
          <a:bodyPr wrap="square" lIns="0" tIns="0" rIns="0" bIns="0" rtlCol="0">
            <a:spAutoFit/>
          </a:bodyPr>
          <a:lstStyle/>
          <a:p>
            <a:pPr algn="ctr" fontAlgn="base">
              <a:spcAft>
                <a:spcPts val="1199"/>
              </a:spcAft>
              <a:buClr>
                <a:srgbClr val="F0AB00"/>
              </a:buClr>
              <a:buSzPct val="80000"/>
            </a:pPr>
            <a:r>
              <a:rPr lang="en-US" sz="1050" kern="0">
                <a:ea typeface="Arial Unicode MS" pitchFamily="34" charset="-128"/>
                <a:cs typeface="Arial Unicode MS" pitchFamily="34" charset="-128"/>
              </a:rPr>
              <a:t>Manage Every</a:t>
            </a:r>
            <a:br>
              <a:rPr lang="en-US" sz="1050" kern="0">
                <a:ea typeface="Arial Unicode MS" pitchFamily="34" charset="-128"/>
                <a:cs typeface="Arial Unicode MS" pitchFamily="34" charset="-128"/>
              </a:rPr>
            </a:br>
            <a:r>
              <a:rPr lang="en-US" sz="1050" kern="0">
                <a:ea typeface="Arial Unicode MS" pitchFamily="34" charset="-128"/>
                <a:cs typeface="Arial Unicode MS" pitchFamily="34" charset="-128"/>
              </a:rPr>
              <a:t>Category</a:t>
            </a:r>
          </a:p>
        </p:txBody>
      </p:sp>
      <p:sp>
        <p:nvSpPr>
          <p:cNvPr id="47" name="Arc 46">
            <a:extLst>
              <a:ext uri="{FF2B5EF4-FFF2-40B4-BE49-F238E27FC236}">
                <a16:creationId xmlns:a16="http://schemas.microsoft.com/office/drawing/2014/main" xmlns="" id="{F48C0096-26F5-7A45-A3EF-FBCBDF7A161B}"/>
              </a:ext>
            </a:extLst>
          </p:cNvPr>
          <p:cNvSpPr/>
          <p:nvPr/>
        </p:nvSpPr>
        <p:spPr>
          <a:xfrm>
            <a:off x="2173328" y="-124089"/>
            <a:ext cx="7769324" cy="7769322"/>
          </a:xfrm>
          <a:prstGeom prst="arc">
            <a:avLst>
              <a:gd name="adj1" fmla="val 9468497"/>
              <a:gd name="adj2" fmla="val 11900443"/>
            </a:avLst>
          </a:prstGeom>
          <a:noFill/>
          <a:ln w="19050" algn="ctr">
            <a:solidFill>
              <a:schemeClr val="tx1"/>
            </a:solidFill>
            <a:prstDash val="dash"/>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endParaRPr lang="en-US" sz="1800" kern="0">
              <a:latin typeface="Arial"/>
              <a:ea typeface="Arial Unicode MS" pitchFamily="34" charset="-128"/>
              <a:cs typeface="Arial Unicode MS" pitchFamily="34" charset="-128"/>
            </a:endParaRPr>
          </a:p>
        </p:txBody>
      </p:sp>
      <p:sp>
        <p:nvSpPr>
          <p:cNvPr id="48" name="Arc 47">
            <a:extLst>
              <a:ext uri="{FF2B5EF4-FFF2-40B4-BE49-F238E27FC236}">
                <a16:creationId xmlns:a16="http://schemas.microsoft.com/office/drawing/2014/main" xmlns="" id="{89B8DF96-F0A3-524C-B009-87BDB47C994B}"/>
              </a:ext>
            </a:extLst>
          </p:cNvPr>
          <p:cNvSpPr/>
          <p:nvPr/>
        </p:nvSpPr>
        <p:spPr>
          <a:xfrm>
            <a:off x="2173328" y="-124089"/>
            <a:ext cx="7769324" cy="7769322"/>
          </a:xfrm>
          <a:prstGeom prst="arc">
            <a:avLst>
              <a:gd name="adj1" fmla="val 20485692"/>
              <a:gd name="adj2" fmla="val 1296843"/>
            </a:avLst>
          </a:prstGeom>
          <a:noFill/>
          <a:ln w="19050" algn="ctr">
            <a:solidFill>
              <a:schemeClr val="tx1"/>
            </a:solidFill>
            <a:prstDash val="dash"/>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endParaRPr lang="en-US" sz="1800" kern="0">
              <a:latin typeface="Arial"/>
              <a:ea typeface="Arial Unicode MS" pitchFamily="34" charset="-128"/>
              <a:cs typeface="Arial Unicode MS" pitchFamily="34" charset="-128"/>
            </a:endParaRPr>
          </a:p>
        </p:txBody>
      </p:sp>
      <p:grpSp>
        <p:nvGrpSpPr>
          <p:cNvPr id="60" name="Group 59">
            <a:extLst>
              <a:ext uri="{FF2B5EF4-FFF2-40B4-BE49-F238E27FC236}">
                <a16:creationId xmlns:a16="http://schemas.microsoft.com/office/drawing/2014/main" xmlns="" id="{0428201D-2E02-EF47-8CA9-5E6E8E2C9E4B}"/>
              </a:ext>
            </a:extLst>
          </p:cNvPr>
          <p:cNvGrpSpPr/>
          <p:nvPr/>
        </p:nvGrpSpPr>
        <p:grpSpPr>
          <a:xfrm>
            <a:off x="3070822" y="4273155"/>
            <a:ext cx="6002575" cy="5447898"/>
            <a:chOff x="3000042" y="4290363"/>
            <a:chExt cx="6005702" cy="5450736"/>
          </a:xfrm>
        </p:grpSpPr>
        <p:sp>
          <p:nvSpPr>
            <p:cNvPr id="61" name="TextBox 60">
              <a:extLst>
                <a:ext uri="{FF2B5EF4-FFF2-40B4-BE49-F238E27FC236}">
                  <a16:creationId xmlns:a16="http://schemas.microsoft.com/office/drawing/2014/main" xmlns="" id="{0B57C8FB-8938-864B-9AD2-26BFF7A842CE}"/>
                </a:ext>
              </a:extLst>
            </p:cNvPr>
            <p:cNvSpPr txBox="1"/>
            <p:nvPr/>
          </p:nvSpPr>
          <p:spPr>
            <a:xfrm>
              <a:off x="5115388" y="4538927"/>
              <a:ext cx="1766509" cy="184666"/>
            </a:xfrm>
            <a:prstGeom prst="rect">
              <a:avLst/>
            </a:prstGeom>
            <a:noFill/>
          </p:spPr>
          <p:txBody>
            <a:bodyPr wrap="none" lIns="0" tIns="0" rIns="0" bIns="0" rtlCol="0">
              <a:spAutoFit/>
            </a:bodyPr>
            <a:lstStyle/>
            <a:p>
              <a:pPr algn="ctr" defTabSz="1088232" fontAlgn="base">
                <a:spcBef>
                  <a:spcPct val="50000"/>
                </a:spcBef>
                <a:spcAft>
                  <a:spcPct val="0"/>
                </a:spcAft>
                <a:buClr>
                  <a:srgbClr val="F0AB00"/>
                </a:buClr>
                <a:buSzPct val="80000"/>
                <a:defRPr/>
              </a:pPr>
              <a:r>
                <a:rPr lang="en-US" sz="1199" b="1" kern="0">
                  <a:ea typeface="Arial Unicode MS" pitchFamily="34" charset="-128"/>
                  <a:cs typeface="Arial Unicode MS" pitchFamily="34" charset="-128"/>
                </a:rPr>
                <a:t>Intelligent Technologies</a:t>
              </a:r>
            </a:p>
          </p:txBody>
        </p:sp>
        <p:grpSp>
          <p:nvGrpSpPr>
            <p:cNvPr id="62" name="Group 61">
              <a:extLst>
                <a:ext uri="{FF2B5EF4-FFF2-40B4-BE49-F238E27FC236}">
                  <a16:creationId xmlns:a16="http://schemas.microsoft.com/office/drawing/2014/main" xmlns="" id="{B6D04C40-DD01-F840-AB07-1E8C0B131117}"/>
                </a:ext>
              </a:extLst>
            </p:cNvPr>
            <p:cNvGrpSpPr/>
            <p:nvPr/>
          </p:nvGrpSpPr>
          <p:grpSpPr>
            <a:xfrm>
              <a:off x="3000042" y="4290363"/>
              <a:ext cx="6005702" cy="5450736"/>
              <a:chOff x="3000042" y="4385249"/>
              <a:chExt cx="6005702" cy="5450736"/>
            </a:xfrm>
          </p:grpSpPr>
          <p:sp>
            <p:nvSpPr>
              <p:cNvPr id="63" name="TextBox 62">
                <a:extLst>
                  <a:ext uri="{FF2B5EF4-FFF2-40B4-BE49-F238E27FC236}">
                    <a16:creationId xmlns:a16="http://schemas.microsoft.com/office/drawing/2014/main" xmlns="" id="{FD59426F-B136-0B43-8F97-6EF50AB9C3E1}"/>
                  </a:ext>
                </a:extLst>
              </p:cNvPr>
              <p:cNvSpPr txBox="1"/>
              <p:nvPr/>
            </p:nvSpPr>
            <p:spPr>
              <a:xfrm>
                <a:off x="4558831" y="4929512"/>
                <a:ext cx="3064942" cy="377026"/>
              </a:xfrm>
              <a:prstGeom prst="rect">
                <a:avLst/>
              </a:prstGeom>
              <a:noFill/>
            </p:spPr>
            <p:txBody>
              <a:bodyPr wrap="none" lIns="0" tIns="0" rIns="0" bIns="0" rtlCol="0">
                <a:spAutoFit/>
              </a:bodyPr>
              <a:lstStyle/>
              <a:p>
                <a:pPr algn="ctr" defTabSz="1088232" fontAlgn="base">
                  <a:spcAft>
                    <a:spcPts val="300"/>
                  </a:spcAft>
                  <a:buClr>
                    <a:srgbClr val="F0AB00"/>
                  </a:buClr>
                  <a:buSzPct val="80000"/>
                  <a:defRPr/>
                </a:pPr>
                <a:r>
                  <a:rPr lang="en-US" sz="1099" kern="0">
                    <a:ea typeface="Arial Unicode MS" pitchFamily="34" charset="-128"/>
                    <a:cs typeface="Arial Unicode MS" pitchFamily="34" charset="-128"/>
                  </a:rPr>
                  <a:t>Platform |  Machine Learning  |  Digital Assistants</a:t>
                </a:r>
              </a:p>
              <a:p>
                <a:pPr algn="ctr" defTabSz="1088232" fontAlgn="base">
                  <a:spcAft>
                    <a:spcPts val="300"/>
                  </a:spcAft>
                  <a:buClr>
                    <a:srgbClr val="F0AB00"/>
                  </a:buClr>
                  <a:buSzPct val="80000"/>
                  <a:defRPr/>
                </a:pPr>
                <a:r>
                  <a:rPr lang="en-US" sz="1099" kern="0">
                    <a:ea typeface="Arial Unicode MS" pitchFamily="34" charset="-128"/>
                    <a:cs typeface="Arial Unicode MS" pitchFamily="34" charset="-128"/>
                  </a:rPr>
                  <a:t>Partner Ecosystem  |  Analytics</a:t>
                </a:r>
              </a:p>
            </p:txBody>
          </p:sp>
          <p:sp>
            <p:nvSpPr>
              <p:cNvPr id="64" name="Arc 63">
                <a:extLst>
                  <a:ext uri="{FF2B5EF4-FFF2-40B4-BE49-F238E27FC236}">
                    <a16:creationId xmlns:a16="http://schemas.microsoft.com/office/drawing/2014/main" xmlns="" id="{2544D22E-352E-6249-823B-912ED96F1FD2}"/>
                  </a:ext>
                </a:extLst>
              </p:cNvPr>
              <p:cNvSpPr/>
              <p:nvPr/>
            </p:nvSpPr>
            <p:spPr>
              <a:xfrm>
                <a:off x="3000042" y="4385249"/>
                <a:ext cx="6005702" cy="5450736"/>
              </a:xfrm>
              <a:prstGeom prst="arc">
                <a:avLst>
                  <a:gd name="adj1" fmla="val 14062830"/>
                  <a:gd name="adj2" fmla="val 18393458"/>
                </a:avLst>
              </a:prstGeom>
              <a:ln w="9525">
                <a:solidFill>
                  <a:schemeClr val="tx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defTabSz="1088232">
                  <a:defRPr/>
                </a:pPr>
                <a:endParaRPr lang="en-US" sz="2099">
                  <a:latin typeface="Arial"/>
                </a:endParaRPr>
              </a:p>
            </p:txBody>
          </p:sp>
        </p:grpSp>
      </p:grpSp>
      <p:grpSp>
        <p:nvGrpSpPr>
          <p:cNvPr id="65" name="Group 64">
            <a:extLst>
              <a:ext uri="{FF2B5EF4-FFF2-40B4-BE49-F238E27FC236}">
                <a16:creationId xmlns:a16="http://schemas.microsoft.com/office/drawing/2014/main" xmlns="" id="{69198648-B089-B24C-BBDB-E228C10E08BC}"/>
              </a:ext>
            </a:extLst>
          </p:cNvPr>
          <p:cNvGrpSpPr/>
          <p:nvPr/>
        </p:nvGrpSpPr>
        <p:grpSpPr>
          <a:xfrm>
            <a:off x="3070822" y="5503751"/>
            <a:ext cx="6002575" cy="5447898"/>
            <a:chOff x="3043746" y="5508840"/>
            <a:chExt cx="6005702" cy="5450736"/>
          </a:xfrm>
        </p:grpSpPr>
        <p:sp>
          <p:nvSpPr>
            <p:cNvPr id="66" name="Arc 65">
              <a:extLst>
                <a:ext uri="{FF2B5EF4-FFF2-40B4-BE49-F238E27FC236}">
                  <a16:creationId xmlns:a16="http://schemas.microsoft.com/office/drawing/2014/main" xmlns="" id="{81018875-017A-7543-8556-76FEA51C125C}"/>
                </a:ext>
              </a:extLst>
            </p:cNvPr>
            <p:cNvSpPr/>
            <p:nvPr/>
          </p:nvSpPr>
          <p:spPr>
            <a:xfrm>
              <a:off x="3043746" y="5508840"/>
              <a:ext cx="6005702" cy="5450736"/>
            </a:xfrm>
            <a:prstGeom prst="arc">
              <a:avLst>
                <a:gd name="adj1" fmla="val 14703759"/>
                <a:gd name="adj2" fmla="val 17856071"/>
              </a:avLst>
            </a:prstGeom>
            <a:ln w="9525">
              <a:solidFill>
                <a:schemeClr val="tx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defTabSz="1088232">
                <a:defRPr/>
              </a:pPr>
              <a:endParaRPr lang="en-US" sz="2099">
                <a:solidFill>
                  <a:srgbClr val="FFFFFF"/>
                </a:solidFill>
                <a:latin typeface="Arial"/>
              </a:endParaRPr>
            </a:p>
          </p:txBody>
        </p:sp>
        <p:sp>
          <p:nvSpPr>
            <p:cNvPr id="67" name="TextBox 66">
              <a:extLst>
                <a:ext uri="{FF2B5EF4-FFF2-40B4-BE49-F238E27FC236}">
                  <a16:creationId xmlns:a16="http://schemas.microsoft.com/office/drawing/2014/main" xmlns="" id="{DDAF51B6-A0B4-5D49-85EE-529A60C829E7}"/>
                </a:ext>
              </a:extLst>
            </p:cNvPr>
            <p:cNvSpPr txBox="1"/>
            <p:nvPr/>
          </p:nvSpPr>
          <p:spPr>
            <a:xfrm>
              <a:off x="4920519" y="6033592"/>
              <a:ext cx="2282676" cy="169277"/>
            </a:xfrm>
            <a:prstGeom prst="rect">
              <a:avLst/>
            </a:prstGeom>
            <a:noFill/>
          </p:spPr>
          <p:txBody>
            <a:bodyPr wrap="none" lIns="0" tIns="0" rIns="0" bIns="0" rtlCol="0">
              <a:spAutoFit/>
            </a:bodyPr>
            <a:lstStyle/>
            <a:p>
              <a:pPr algn="ctr" defTabSz="1088232" fontAlgn="base">
                <a:spcBef>
                  <a:spcPct val="50000"/>
                </a:spcBef>
                <a:spcAft>
                  <a:spcPct val="0"/>
                </a:spcAft>
                <a:buClr>
                  <a:srgbClr val="F0AB00"/>
                </a:buClr>
                <a:buSzPct val="80000"/>
                <a:defRPr/>
              </a:pPr>
              <a:r>
                <a:rPr lang="en-US" sz="1099" kern="0">
                  <a:ea typeface="Arial Unicode MS" pitchFamily="34" charset="-128"/>
                  <a:cs typeface="Arial Unicode MS" pitchFamily="34" charset="-128"/>
                </a:rPr>
                <a:t>Data Management  |  Cloud Platform</a:t>
              </a:r>
            </a:p>
          </p:txBody>
        </p:sp>
        <p:sp>
          <p:nvSpPr>
            <p:cNvPr id="75" name="TextBox 74">
              <a:extLst>
                <a:ext uri="{FF2B5EF4-FFF2-40B4-BE49-F238E27FC236}">
                  <a16:creationId xmlns:a16="http://schemas.microsoft.com/office/drawing/2014/main" xmlns="" id="{E946ED16-559C-FF47-B02F-0903A6D537A1}"/>
                </a:ext>
              </a:extLst>
            </p:cNvPr>
            <p:cNvSpPr txBox="1"/>
            <p:nvPr/>
          </p:nvSpPr>
          <p:spPr>
            <a:xfrm>
              <a:off x="5433067" y="5782437"/>
              <a:ext cx="1138133" cy="184666"/>
            </a:xfrm>
            <a:prstGeom prst="rect">
              <a:avLst/>
            </a:prstGeom>
            <a:noFill/>
          </p:spPr>
          <p:txBody>
            <a:bodyPr wrap="none" lIns="0" tIns="0" rIns="0" bIns="0" rtlCol="0">
              <a:spAutoFit/>
            </a:bodyPr>
            <a:lstStyle/>
            <a:p>
              <a:pPr algn="ctr" defTabSz="1088232" fontAlgn="base">
                <a:spcBef>
                  <a:spcPct val="50000"/>
                </a:spcBef>
                <a:spcAft>
                  <a:spcPct val="0"/>
                </a:spcAft>
                <a:buClr>
                  <a:srgbClr val="F0AB00"/>
                </a:buClr>
                <a:buSzPct val="80000"/>
                <a:defRPr/>
              </a:pPr>
              <a:r>
                <a:rPr lang="en-US" sz="1199" b="1" kern="0">
                  <a:ea typeface="Arial Unicode MS" pitchFamily="34" charset="-128"/>
                  <a:cs typeface="Arial Unicode MS" pitchFamily="34" charset="-128"/>
                </a:rPr>
                <a:t>Digital Platform</a:t>
              </a:r>
            </a:p>
          </p:txBody>
        </p:sp>
      </p:grpSp>
      <p:pic>
        <p:nvPicPr>
          <p:cNvPr id="76" name="Picture 75">
            <a:extLst>
              <a:ext uri="{FF2B5EF4-FFF2-40B4-BE49-F238E27FC236}">
                <a16:creationId xmlns:a16="http://schemas.microsoft.com/office/drawing/2014/main" xmlns="" id="{05C6A60C-F32D-8E4C-B7FE-4EB83F2599AC}"/>
              </a:ext>
            </a:extLst>
          </p:cNvPr>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5786186" y="4100007"/>
            <a:ext cx="596966" cy="346296"/>
          </a:xfrm>
          <a:prstGeom prst="rect">
            <a:avLst/>
          </a:prstGeom>
          <a:solidFill>
            <a:schemeClr val="bg1"/>
          </a:solidFill>
        </p:spPr>
      </p:pic>
      <p:pic>
        <p:nvPicPr>
          <p:cNvPr id="77" name="Picture 76">
            <a:extLst>
              <a:ext uri="{FF2B5EF4-FFF2-40B4-BE49-F238E27FC236}">
                <a16:creationId xmlns:a16="http://schemas.microsoft.com/office/drawing/2014/main" xmlns="" id="{A53BAC8C-A7B5-8243-9F92-AD0745F4282A}"/>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5834428" y="5249799"/>
            <a:ext cx="466284" cy="466284"/>
          </a:xfrm>
          <a:prstGeom prst="rect">
            <a:avLst/>
          </a:prstGeom>
          <a:solidFill>
            <a:schemeClr val="bg1"/>
          </a:solidFill>
        </p:spPr>
      </p:pic>
      <p:sp>
        <p:nvSpPr>
          <p:cNvPr id="2" name="TextBox 1">
            <a:extLst>
              <a:ext uri="{FF2B5EF4-FFF2-40B4-BE49-F238E27FC236}">
                <a16:creationId xmlns:a16="http://schemas.microsoft.com/office/drawing/2014/main" xmlns="" id="{79D19218-CDE2-4881-B94D-5432B0664B18}"/>
              </a:ext>
            </a:extLst>
          </p:cNvPr>
          <p:cNvSpPr txBox="1"/>
          <p:nvPr/>
        </p:nvSpPr>
        <p:spPr>
          <a:xfrm>
            <a:off x="4904800" y="1499223"/>
            <a:ext cx="2274750" cy="430887"/>
          </a:xfrm>
          <a:prstGeom prst="rect">
            <a:avLst/>
          </a:prstGeom>
          <a:noFill/>
          <a:effectLst/>
        </p:spPr>
        <p:txBody>
          <a:bodyPr wrap="square" lIns="0" tIns="0" rIns="0" bIns="0" rtlCol="0" anchor="t">
            <a:spAutoFit/>
          </a:bodyPr>
          <a:lstStyle/>
          <a:p>
            <a:pPr algn="ctr" fontAlgn="base">
              <a:spcAft>
                <a:spcPts val="1199"/>
              </a:spcAft>
              <a:buClr>
                <a:srgbClr val="F0AB00"/>
              </a:buClr>
              <a:buSzPct val="80000"/>
            </a:pPr>
            <a:r>
              <a:rPr lang="en-US" sz="1400" b="1" kern="0">
                <a:solidFill>
                  <a:schemeClr val="accent3"/>
                </a:solidFill>
                <a:ea typeface="Arial Unicode MS"/>
                <a:cs typeface="Arial Unicode MS"/>
              </a:rPr>
              <a:t>Intelligent Spend Management</a:t>
            </a:r>
            <a:endParaRPr lang="en-US" sz="1400" b="1" kern="0">
              <a:solidFill>
                <a:schemeClr val="accent3"/>
              </a:solidFill>
              <a:ea typeface="Arial Unicode MS" pitchFamily="34" charset="-128"/>
              <a:cs typeface="Arial Unicode MS" pitchFamily="34" charset="-128"/>
            </a:endParaRPr>
          </a:p>
        </p:txBody>
      </p:sp>
    </p:spTree>
    <p:extLst>
      <p:ext uri="{BB962C8B-B14F-4D97-AF65-F5344CB8AC3E}">
        <p14:creationId xmlns:p14="http://schemas.microsoft.com/office/powerpoint/2010/main" val="23215229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Oval 219">
            <a:extLst>
              <a:ext uri="{FF2B5EF4-FFF2-40B4-BE49-F238E27FC236}">
                <a16:creationId xmlns:a16="http://schemas.microsoft.com/office/drawing/2014/main" xmlns="" id="{3911E402-82E0-8448-986A-32D2876A8C68}"/>
              </a:ext>
            </a:extLst>
          </p:cNvPr>
          <p:cNvSpPr/>
          <p:nvPr/>
        </p:nvSpPr>
        <p:spPr bwMode="gray">
          <a:xfrm>
            <a:off x="4585487" y="2403700"/>
            <a:ext cx="2985664" cy="2985664"/>
          </a:xfrm>
          <a:prstGeom prst="ellipse">
            <a:avLst/>
          </a:prstGeom>
          <a:noFill/>
          <a:ln w="28575" algn="ctr">
            <a:solidFill>
              <a:schemeClr val="tx2"/>
            </a:solidFill>
            <a:prstDash val="sysDot"/>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cxnSp>
        <p:nvCxnSpPr>
          <p:cNvPr id="181" name="Straight Connector 180">
            <a:extLst>
              <a:ext uri="{FF2B5EF4-FFF2-40B4-BE49-F238E27FC236}">
                <a16:creationId xmlns:a16="http://schemas.microsoft.com/office/drawing/2014/main" xmlns="" id="{518CBCB3-03EA-0246-B865-AF07991CBEDB}"/>
              </a:ext>
            </a:extLst>
          </p:cNvPr>
          <p:cNvCxnSpPr>
            <a:cxnSpLocks/>
          </p:cNvCxnSpPr>
          <p:nvPr/>
        </p:nvCxnSpPr>
        <p:spPr>
          <a:xfrm>
            <a:off x="2166056" y="3921605"/>
            <a:ext cx="10022769" cy="0"/>
          </a:xfrm>
          <a:prstGeom prst="line">
            <a:avLst/>
          </a:prstGeom>
          <a:ln w="19050">
            <a:solidFill>
              <a:schemeClr val="tx1"/>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xmlns="" id="{3FC3C919-30FB-AB49-8241-5B9B2BE9FEA7}"/>
              </a:ext>
            </a:extLst>
          </p:cNvPr>
          <p:cNvGrpSpPr/>
          <p:nvPr/>
        </p:nvGrpSpPr>
        <p:grpSpPr>
          <a:xfrm>
            <a:off x="7080771" y="4941737"/>
            <a:ext cx="4611427" cy="1209913"/>
            <a:chOff x="7080771" y="4941737"/>
            <a:chExt cx="4611427" cy="1209913"/>
          </a:xfrm>
        </p:grpSpPr>
        <p:pic>
          <p:nvPicPr>
            <p:cNvPr id="88" name="Picture 87">
              <a:extLst>
                <a:ext uri="{FF2B5EF4-FFF2-40B4-BE49-F238E27FC236}">
                  <a16:creationId xmlns:a16="http://schemas.microsoft.com/office/drawing/2014/main" xmlns="" id="{9B40270E-8DC9-BA4D-B528-F887486BBE1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49463" y="5203690"/>
              <a:ext cx="947962" cy="947960"/>
            </a:xfrm>
            <a:prstGeom prst="rect">
              <a:avLst/>
            </a:prstGeom>
          </p:spPr>
        </p:pic>
        <p:grpSp>
          <p:nvGrpSpPr>
            <p:cNvPr id="26" name="Group 25">
              <a:extLst>
                <a:ext uri="{FF2B5EF4-FFF2-40B4-BE49-F238E27FC236}">
                  <a16:creationId xmlns:a16="http://schemas.microsoft.com/office/drawing/2014/main" xmlns="" id="{07CE3E18-DA97-B34F-BD70-6DE7771E1757}"/>
                </a:ext>
              </a:extLst>
            </p:cNvPr>
            <p:cNvGrpSpPr/>
            <p:nvPr/>
          </p:nvGrpSpPr>
          <p:grpSpPr>
            <a:xfrm>
              <a:off x="7080771" y="4941737"/>
              <a:ext cx="4611427" cy="1056479"/>
              <a:chOff x="7080771" y="4941737"/>
              <a:chExt cx="4611427" cy="1056479"/>
            </a:xfrm>
          </p:grpSpPr>
          <p:grpSp>
            <p:nvGrpSpPr>
              <p:cNvPr id="230" name="Group 229">
                <a:extLst>
                  <a:ext uri="{FF2B5EF4-FFF2-40B4-BE49-F238E27FC236}">
                    <a16:creationId xmlns:a16="http://schemas.microsoft.com/office/drawing/2014/main" xmlns="" id="{588A001B-94DD-AF4B-8FA0-9AC8983C74AD}"/>
                  </a:ext>
                </a:extLst>
              </p:cNvPr>
              <p:cNvGrpSpPr/>
              <p:nvPr/>
            </p:nvGrpSpPr>
            <p:grpSpPr>
              <a:xfrm flipH="1" flipV="1">
                <a:off x="7080771" y="4941737"/>
                <a:ext cx="1187976" cy="697596"/>
                <a:chOff x="3887891" y="2141799"/>
                <a:chExt cx="1187976" cy="697596"/>
              </a:xfrm>
            </p:grpSpPr>
            <p:cxnSp>
              <p:nvCxnSpPr>
                <p:cNvPr id="231" name="Straight Connector 230">
                  <a:extLst>
                    <a:ext uri="{FF2B5EF4-FFF2-40B4-BE49-F238E27FC236}">
                      <a16:creationId xmlns:a16="http://schemas.microsoft.com/office/drawing/2014/main" xmlns="" id="{E6FA35C4-F2C0-8A46-BC2C-73933D8486BC}"/>
                    </a:ext>
                  </a:extLst>
                </p:cNvPr>
                <p:cNvCxnSpPr>
                  <a:cxnSpLocks/>
                </p:cNvCxnSpPr>
                <p:nvPr/>
              </p:nvCxnSpPr>
              <p:spPr>
                <a:xfrm>
                  <a:off x="3887891" y="2141799"/>
                  <a:ext cx="490380" cy="0"/>
                </a:xfrm>
                <a:prstGeom prst="line">
                  <a:avLst/>
                </a:prstGeom>
                <a:noFill/>
                <a:ln w="28575" algn="ctr">
                  <a:solidFill>
                    <a:schemeClr val="tx2"/>
                  </a:solidFill>
                  <a:prstDash val="sysDot"/>
                  <a:miter lim="800000"/>
                  <a:headEnd/>
                  <a:tailEnd/>
                </a:ln>
              </p:spPr>
            </p:cxnSp>
            <p:cxnSp>
              <p:nvCxnSpPr>
                <p:cNvPr id="232" name="Straight Connector 231">
                  <a:extLst>
                    <a:ext uri="{FF2B5EF4-FFF2-40B4-BE49-F238E27FC236}">
                      <a16:creationId xmlns:a16="http://schemas.microsoft.com/office/drawing/2014/main" xmlns="" id="{4290D8FD-E55F-1540-A90F-207132AD5326}"/>
                    </a:ext>
                  </a:extLst>
                </p:cNvPr>
                <p:cNvCxnSpPr>
                  <a:cxnSpLocks/>
                </p:cNvCxnSpPr>
                <p:nvPr/>
              </p:nvCxnSpPr>
              <p:spPr>
                <a:xfrm>
                  <a:off x="4378271" y="2141799"/>
                  <a:ext cx="697596" cy="697596"/>
                </a:xfrm>
                <a:prstGeom prst="line">
                  <a:avLst/>
                </a:prstGeom>
                <a:noFill/>
                <a:ln w="28575" algn="ctr">
                  <a:solidFill>
                    <a:schemeClr val="tx2"/>
                  </a:solidFill>
                  <a:prstDash val="sysDot"/>
                  <a:miter lim="800000"/>
                  <a:headEnd/>
                  <a:tailEnd/>
                </a:ln>
              </p:spPr>
            </p:cxnSp>
          </p:grpSp>
          <p:sp>
            <p:nvSpPr>
              <p:cNvPr id="48" name="TextBox 47">
                <a:extLst>
                  <a:ext uri="{FF2B5EF4-FFF2-40B4-BE49-F238E27FC236}">
                    <a16:creationId xmlns:a16="http://schemas.microsoft.com/office/drawing/2014/main" xmlns="" id="{2A37C8B0-118C-6849-B7AF-8B69902EBBAE}"/>
                  </a:ext>
                </a:extLst>
              </p:cNvPr>
              <p:cNvSpPr txBox="1"/>
              <p:nvPr/>
            </p:nvSpPr>
            <p:spPr>
              <a:xfrm>
                <a:off x="9389201" y="5351885"/>
                <a:ext cx="2302997" cy="646331"/>
              </a:xfrm>
              <a:prstGeom prst="rect">
                <a:avLst/>
              </a:prstGeom>
              <a:noFill/>
            </p:spPr>
            <p:txBody>
              <a:bodyPr wrap="square" lIns="0" tIns="0" rIns="0" bIns="0" rtlCol="0" anchor="ctr">
                <a:spAutoFit/>
              </a:bodyPr>
              <a:lstStyle/>
              <a:p>
                <a:pPr fontAlgn="base">
                  <a:spcAft>
                    <a:spcPts val="1199"/>
                  </a:spcAft>
                  <a:buClr>
                    <a:srgbClr val="F0AB00"/>
                  </a:buClr>
                  <a:buSzPct val="80000"/>
                </a:pPr>
                <a:r>
                  <a:rPr lang="en-US" sz="1400" kern="0">
                    <a:ea typeface="Arial Unicode MS" pitchFamily="34" charset="-128"/>
                    <a:cs typeface="Arial Unicode MS" pitchFamily="34" charset="-128"/>
                  </a:rPr>
                  <a:t>Apply policies, facilitate audits consistently </a:t>
                </a:r>
                <a:br>
                  <a:rPr lang="en-US" sz="1400" kern="0">
                    <a:ea typeface="Arial Unicode MS" pitchFamily="34" charset="-128"/>
                    <a:cs typeface="Arial Unicode MS" pitchFamily="34" charset="-128"/>
                  </a:rPr>
                </a:br>
                <a:r>
                  <a:rPr lang="en-US" sz="1400" kern="0">
                    <a:ea typeface="Arial Unicode MS" pitchFamily="34" charset="-128"/>
                    <a:cs typeface="Arial Unicode MS" pitchFamily="34" charset="-128"/>
                  </a:rPr>
                  <a:t>and easily</a:t>
                </a:r>
              </a:p>
            </p:txBody>
          </p:sp>
        </p:grpSp>
      </p:grpSp>
      <p:grpSp>
        <p:nvGrpSpPr>
          <p:cNvPr id="4" name="Group 3">
            <a:extLst>
              <a:ext uri="{FF2B5EF4-FFF2-40B4-BE49-F238E27FC236}">
                <a16:creationId xmlns:a16="http://schemas.microsoft.com/office/drawing/2014/main" xmlns="" id="{074D346C-095B-1E4A-9259-2D5F72393E37}"/>
              </a:ext>
            </a:extLst>
          </p:cNvPr>
          <p:cNvGrpSpPr/>
          <p:nvPr/>
        </p:nvGrpSpPr>
        <p:grpSpPr>
          <a:xfrm>
            <a:off x="7080771" y="1726571"/>
            <a:ext cx="4611426" cy="1112824"/>
            <a:chOff x="7080771" y="1726571"/>
            <a:chExt cx="4611426" cy="1112824"/>
          </a:xfrm>
        </p:grpSpPr>
        <p:pic>
          <p:nvPicPr>
            <p:cNvPr id="76" name="Picture 75">
              <a:extLst>
                <a:ext uri="{FF2B5EF4-FFF2-40B4-BE49-F238E27FC236}">
                  <a16:creationId xmlns:a16="http://schemas.microsoft.com/office/drawing/2014/main" xmlns="" id="{F29FADC9-8A1D-6C4D-8826-C7D6D99FA92E}"/>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283288" y="1726571"/>
              <a:ext cx="924193" cy="924193"/>
            </a:xfrm>
            <a:prstGeom prst="rect">
              <a:avLst/>
            </a:prstGeom>
          </p:spPr>
        </p:pic>
        <p:grpSp>
          <p:nvGrpSpPr>
            <p:cNvPr id="25" name="Group 24">
              <a:extLst>
                <a:ext uri="{FF2B5EF4-FFF2-40B4-BE49-F238E27FC236}">
                  <a16:creationId xmlns:a16="http://schemas.microsoft.com/office/drawing/2014/main" xmlns="" id="{916843C4-04B8-2C48-857D-72B53F733282}"/>
                </a:ext>
              </a:extLst>
            </p:cNvPr>
            <p:cNvGrpSpPr/>
            <p:nvPr/>
          </p:nvGrpSpPr>
          <p:grpSpPr>
            <a:xfrm>
              <a:off x="7080771" y="1898516"/>
              <a:ext cx="4611426" cy="940879"/>
              <a:chOff x="7080771" y="1898516"/>
              <a:chExt cx="4611426" cy="940879"/>
            </a:xfrm>
          </p:grpSpPr>
          <p:grpSp>
            <p:nvGrpSpPr>
              <p:cNvPr id="224" name="Group 223">
                <a:extLst>
                  <a:ext uri="{FF2B5EF4-FFF2-40B4-BE49-F238E27FC236}">
                    <a16:creationId xmlns:a16="http://schemas.microsoft.com/office/drawing/2014/main" xmlns="" id="{46FB0839-E2A6-3C41-8E7A-10A3FFBA5708}"/>
                  </a:ext>
                </a:extLst>
              </p:cNvPr>
              <p:cNvGrpSpPr/>
              <p:nvPr/>
            </p:nvGrpSpPr>
            <p:grpSpPr>
              <a:xfrm flipH="1">
                <a:off x="7080771" y="2141799"/>
                <a:ext cx="1187976" cy="697596"/>
                <a:chOff x="3887891" y="2141799"/>
                <a:chExt cx="1187976" cy="697596"/>
              </a:xfrm>
            </p:grpSpPr>
            <p:cxnSp>
              <p:nvCxnSpPr>
                <p:cNvPr id="225" name="Straight Connector 224">
                  <a:extLst>
                    <a:ext uri="{FF2B5EF4-FFF2-40B4-BE49-F238E27FC236}">
                      <a16:creationId xmlns:a16="http://schemas.microsoft.com/office/drawing/2014/main" xmlns="" id="{3F23A081-42B9-DF4E-807F-1C260709AEED}"/>
                    </a:ext>
                  </a:extLst>
                </p:cNvPr>
                <p:cNvCxnSpPr>
                  <a:cxnSpLocks/>
                </p:cNvCxnSpPr>
                <p:nvPr/>
              </p:nvCxnSpPr>
              <p:spPr>
                <a:xfrm>
                  <a:off x="3887891" y="2141799"/>
                  <a:ext cx="490380" cy="0"/>
                </a:xfrm>
                <a:prstGeom prst="line">
                  <a:avLst/>
                </a:prstGeom>
                <a:noFill/>
                <a:ln w="28575" algn="ctr">
                  <a:solidFill>
                    <a:schemeClr val="tx2"/>
                  </a:solidFill>
                  <a:prstDash val="sysDot"/>
                  <a:miter lim="800000"/>
                  <a:headEnd/>
                  <a:tailEnd/>
                </a:ln>
              </p:spPr>
            </p:cxnSp>
            <p:cxnSp>
              <p:nvCxnSpPr>
                <p:cNvPr id="226" name="Straight Connector 225">
                  <a:extLst>
                    <a:ext uri="{FF2B5EF4-FFF2-40B4-BE49-F238E27FC236}">
                      <a16:creationId xmlns:a16="http://schemas.microsoft.com/office/drawing/2014/main" xmlns="" id="{AC2F4D8D-83DA-3A44-8EF9-65A1052E8BC0}"/>
                    </a:ext>
                  </a:extLst>
                </p:cNvPr>
                <p:cNvCxnSpPr>
                  <a:cxnSpLocks/>
                </p:cNvCxnSpPr>
                <p:nvPr/>
              </p:nvCxnSpPr>
              <p:spPr>
                <a:xfrm>
                  <a:off x="4378271" y="2141799"/>
                  <a:ext cx="697596" cy="697596"/>
                </a:xfrm>
                <a:prstGeom prst="line">
                  <a:avLst/>
                </a:prstGeom>
                <a:noFill/>
                <a:ln w="28575" algn="ctr">
                  <a:solidFill>
                    <a:schemeClr val="tx2"/>
                  </a:solidFill>
                  <a:prstDash val="sysDot"/>
                  <a:miter lim="800000"/>
                  <a:headEnd/>
                  <a:tailEnd/>
                </a:ln>
              </p:spPr>
            </p:cxnSp>
          </p:grpSp>
          <p:sp>
            <p:nvSpPr>
              <p:cNvPr id="46" name="TextBox 45">
                <a:extLst>
                  <a:ext uri="{FF2B5EF4-FFF2-40B4-BE49-F238E27FC236}">
                    <a16:creationId xmlns:a16="http://schemas.microsoft.com/office/drawing/2014/main" xmlns="" id="{9BB6E37E-9E60-EA45-991C-3CB18CDD7877}"/>
                  </a:ext>
                </a:extLst>
              </p:cNvPr>
              <p:cNvSpPr txBox="1"/>
              <p:nvPr/>
            </p:nvSpPr>
            <p:spPr>
              <a:xfrm>
                <a:off x="9379019" y="1898516"/>
                <a:ext cx="2313178" cy="430887"/>
              </a:xfrm>
              <a:prstGeom prst="rect">
                <a:avLst/>
              </a:prstGeom>
              <a:noFill/>
            </p:spPr>
            <p:txBody>
              <a:bodyPr wrap="square" lIns="0" tIns="0" rIns="0" bIns="0" rtlCol="0" anchor="ctr">
                <a:spAutoFit/>
              </a:bodyPr>
              <a:lstStyle/>
              <a:p>
                <a:pPr fontAlgn="base">
                  <a:spcAft>
                    <a:spcPts val="1199"/>
                  </a:spcAft>
                  <a:buClr>
                    <a:srgbClr val="F0AB00"/>
                  </a:buClr>
                  <a:buSzPct val="80000"/>
                </a:pPr>
                <a:r>
                  <a:rPr lang="en-US" sz="1400" kern="0">
                    <a:ea typeface="Arial Unicode MS" pitchFamily="34" charset="-128"/>
                    <a:cs typeface="Arial Unicode MS" pitchFamily="34" charset="-128"/>
                  </a:rPr>
                  <a:t>Keep track of where and when money is spent</a:t>
                </a:r>
              </a:p>
            </p:txBody>
          </p:sp>
        </p:grpSp>
      </p:grpSp>
      <p:sp>
        <p:nvSpPr>
          <p:cNvPr id="10" name="Title 1">
            <a:extLst>
              <a:ext uri="{FF2B5EF4-FFF2-40B4-BE49-F238E27FC236}">
                <a16:creationId xmlns:a16="http://schemas.microsoft.com/office/drawing/2014/main" xmlns="" id="{72205F4B-1FC4-3440-B19B-BC7FC522BAC7}"/>
              </a:ext>
            </a:extLst>
          </p:cNvPr>
          <p:cNvSpPr>
            <a:spLocks noGrp="1"/>
          </p:cNvSpPr>
          <p:nvPr>
            <p:ph type="title"/>
          </p:nvPr>
        </p:nvSpPr>
        <p:spPr>
          <a:xfrm>
            <a:off x="496630" y="533400"/>
            <a:ext cx="11198483" cy="677108"/>
          </a:xfrm>
        </p:spPr>
        <p:txBody>
          <a:bodyPr/>
          <a:lstStyle/>
          <a:p>
            <a:r>
              <a:rPr lang="en-US"/>
              <a:t>Capture the Data Every Time Money is Spent</a:t>
            </a:r>
            <a:br>
              <a:rPr lang="en-US"/>
            </a:br>
            <a:r>
              <a:rPr lang="en-US" sz="2000" b="0"/>
              <a:t>See Spending Inside and Outside Approved Channels</a:t>
            </a:r>
            <a:endParaRPr lang="en-US" sz="2000" b="0" kern="0">
              <a:ea typeface="Arial Unicode MS" pitchFamily="34" charset="-128"/>
              <a:cs typeface="Arial Unicode MS" pitchFamily="34" charset="-128"/>
            </a:endParaRPr>
          </a:p>
        </p:txBody>
      </p:sp>
      <p:sp>
        <p:nvSpPr>
          <p:cNvPr id="182" name="Oval 181">
            <a:extLst>
              <a:ext uri="{FF2B5EF4-FFF2-40B4-BE49-F238E27FC236}">
                <a16:creationId xmlns:a16="http://schemas.microsoft.com/office/drawing/2014/main" xmlns="" id="{A2679295-0FE6-0C46-B3AD-71A18560B41B}"/>
              </a:ext>
            </a:extLst>
          </p:cNvPr>
          <p:cNvSpPr/>
          <p:nvPr/>
        </p:nvSpPr>
        <p:spPr bwMode="gray">
          <a:xfrm>
            <a:off x="12660895" y="2839895"/>
            <a:ext cx="2178910" cy="2178910"/>
          </a:xfrm>
          <a:prstGeom prst="ellipse">
            <a:avLst/>
          </a:prstGeom>
          <a:solidFill>
            <a:schemeClr val="bg1"/>
          </a:solidFill>
          <a:ln w="6350" algn="ctr">
            <a:noFill/>
            <a:miter lim="800000"/>
            <a:headEnd/>
            <a:tailEnd/>
          </a:ln>
          <a:effectLst>
            <a:glow rad="254000">
              <a:schemeClr val="tx2">
                <a:alpha val="35000"/>
              </a:schemeClr>
            </a:glow>
            <a:outerShdw blurRad="825500" sx="102000" sy="102000" algn="ctr" rotWithShape="0">
              <a:schemeClr val="tx2">
                <a:lumMod val="75000"/>
                <a:alpha val="40000"/>
              </a:scheme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183" name="Oval 182">
            <a:extLst>
              <a:ext uri="{FF2B5EF4-FFF2-40B4-BE49-F238E27FC236}">
                <a16:creationId xmlns:a16="http://schemas.microsoft.com/office/drawing/2014/main" xmlns="" id="{D35123F9-DE23-5E42-A8CC-E160DFF7F1CD}"/>
              </a:ext>
            </a:extLst>
          </p:cNvPr>
          <p:cNvSpPr/>
          <p:nvPr/>
        </p:nvSpPr>
        <p:spPr bwMode="gray">
          <a:xfrm>
            <a:off x="4965585" y="2824520"/>
            <a:ext cx="2187576" cy="2187576"/>
          </a:xfrm>
          <a:prstGeom prst="ellipse">
            <a:avLst/>
          </a:prstGeom>
          <a:solidFill>
            <a:schemeClr val="bg1"/>
          </a:solidFill>
          <a:ln w="0" cmpd="sng" algn="ctr">
            <a:noFill/>
            <a:prstDash val="sysDot"/>
            <a:round/>
            <a:headEnd/>
            <a:tailEnd/>
          </a:ln>
          <a:effectLst>
            <a:glow rad="254000">
              <a:schemeClr val="tx2">
                <a:alpha val="35000"/>
              </a:schemeClr>
            </a:glow>
          </a:effectLst>
        </p:spPr>
        <p:txBody>
          <a:bodyPr lIns="89953" tIns="71963" rIns="89953" bIns="71963" rtlCol="0" anchor="ctr"/>
          <a:lstStyle/>
          <a:p>
            <a:pPr algn="ctr" defTabSz="913943" fontAlgn="base">
              <a:spcBef>
                <a:spcPct val="50000"/>
              </a:spcBef>
              <a:spcAft>
                <a:spcPct val="0"/>
              </a:spcAft>
              <a:buClr>
                <a:srgbClr val="F0AB00"/>
              </a:buClr>
              <a:buSzPct val="80000"/>
            </a:pPr>
            <a:endParaRPr lang="en-US" sz="1799" kern="0" err="1">
              <a:ea typeface="Arial Unicode MS" pitchFamily="34" charset="-128"/>
              <a:cs typeface="Arial Unicode MS" pitchFamily="34" charset="-128"/>
            </a:endParaRPr>
          </a:p>
        </p:txBody>
      </p:sp>
      <p:pic>
        <p:nvPicPr>
          <p:cNvPr id="184" name="Picture 183">
            <a:extLst>
              <a:ext uri="{FF2B5EF4-FFF2-40B4-BE49-F238E27FC236}">
                <a16:creationId xmlns:a16="http://schemas.microsoft.com/office/drawing/2014/main" xmlns="" id="{06C1620C-3911-3547-9CDE-4019F3DD8BEE}"/>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3066093" y="3001546"/>
            <a:ext cx="1379640" cy="1379638"/>
          </a:xfrm>
          <a:prstGeom prst="rect">
            <a:avLst/>
          </a:prstGeom>
          <a:effectLst>
            <a:glow rad="127000">
              <a:schemeClr val="bg1"/>
            </a:glow>
          </a:effectLst>
        </p:spPr>
      </p:pic>
      <p:sp>
        <p:nvSpPr>
          <p:cNvPr id="185" name="Oval 184">
            <a:extLst>
              <a:ext uri="{FF2B5EF4-FFF2-40B4-BE49-F238E27FC236}">
                <a16:creationId xmlns:a16="http://schemas.microsoft.com/office/drawing/2014/main" xmlns="" id="{0AFBD08F-EBFB-1948-BAFA-BFA2E56C32F9}"/>
              </a:ext>
            </a:extLst>
          </p:cNvPr>
          <p:cNvSpPr/>
          <p:nvPr/>
        </p:nvSpPr>
        <p:spPr bwMode="gray">
          <a:xfrm>
            <a:off x="16349797" y="2835562"/>
            <a:ext cx="2187576" cy="2187576"/>
          </a:xfrm>
          <a:prstGeom prst="ellipse">
            <a:avLst/>
          </a:prstGeom>
          <a:solidFill>
            <a:schemeClr val="bg1"/>
          </a:solidFill>
          <a:ln w="0" cmpd="sng" algn="ctr">
            <a:noFill/>
            <a:prstDash val="solid"/>
            <a:round/>
            <a:headEnd/>
            <a:tailEnd/>
          </a:ln>
          <a:effectLst>
            <a:glow rad="254000">
              <a:schemeClr val="tx2">
                <a:alpha val="35000"/>
              </a:schemeClr>
            </a:glow>
          </a:effectLst>
        </p:spPr>
        <p:txBody>
          <a:bodyPr lIns="89953" tIns="71963" rIns="89953" bIns="71963" rtlCol="0" anchor="ctr"/>
          <a:lstStyle/>
          <a:p>
            <a:pPr algn="ctr" defTabSz="913943" fontAlgn="base">
              <a:spcBef>
                <a:spcPct val="50000"/>
              </a:spcBef>
              <a:spcAft>
                <a:spcPct val="0"/>
              </a:spcAft>
              <a:buClr>
                <a:srgbClr val="F0AB00"/>
              </a:buClr>
              <a:buSzPct val="80000"/>
            </a:pPr>
            <a:endParaRPr lang="en-US" sz="1799" kern="0" err="1">
              <a:ea typeface="Arial Unicode MS" pitchFamily="34" charset="-128"/>
              <a:cs typeface="Arial Unicode MS" pitchFamily="34" charset="-128"/>
            </a:endParaRPr>
          </a:p>
        </p:txBody>
      </p:sp>
      <p:sp>
        <p:nvSpPr>
          <p:cNvPr id="186" name="TextBox 185">
            <a:extLst>
              <a:ext uri="{FF2B5EF4-FFF2-40B4-BE49-F238E27FC236}">
                <a16:creationId xmlns:a16="http://schemas.microsoft.com/office/drawing/2014/main" xmlns="" id="{635ED221-28B7-C247-B345-A09505296E85}"/>
              </a:ext>
            </a:extLst>
          </p:cNvPr>
          <p:cNvSpPr txBox="1"/>
          <p:nvPr/>
        </p:nvSpPr>
        <p:spPr>
          <a:xfrm>
            <a:off x="16816375" y="4316629"/>
            <a:ext cx="1254420" cy="323165"/>
          </a:xfrm>
          <a:prstGeom prst="rect">
            <a:avLst/>
          </a:prstGeom>
          <a:noFill/>
        </p:spPr>
        <p:txBody>
          <a:bodyPr wrap="square" lIns="0" tIns="0" rIns="0" bIns="0" rtlCol="0">
            <a:spAutoFit/>
          </a:bodyPr>
          <a:lstStyle/>
          <a:p>
            <a:pPr algn="ctr" fontAlgn="base">
              <a:spcAft>
                <a:spcPts val="1199"/>
              </a:spcAft>
              <a:buClr>
                <a:srgbClr val="F0AB00"/>
              </a:buClr>
              <a:buSzPct val="80000"/>
            </a:pPr>
            <a:r>
              <a:rPr lang="en-US" sz="1050" kern="0">
                <a:ea typeface="Arial Unicode MS" pitchFamily="34" charset="-128"/>
                <a:cs typeface="Arial Unicode MS" pitchFamily="34" charset="-128"/>
              </a:rPr>
              <a:t>Unified View of Spend</a:t>
            </a:r>
          </a:p>
        </p:txBody>
      </p:sp>
      <p:pic>
        <p:nvPicPr>
          <p:cNvPr id="187" name="Picture 186">
            <a:extLst>
              <a:ext uri="{FF2B5EF4-FFF2-40B4-BE49-F238E27FC236}">
                <a16:creationId xmlns:a16="http://schemas.microsoft.com/office/drawing/2014/main" xmlns="" id="{5B57B9C7-22F0-5A48-A89C-94EED1911190}"/>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6831946" y="3122586"/>
            <a:ext cx="1223278" cy="1223278"/>
          </a:xfrm>
          <a:prstGeom prst="rect">
            <a:avLst/>
          </a:prstGeom>
        </p:spPr>
      </p:pic>
      <p:sp>
        <p:nvSpPr>
          <p:cNvPr id="188" name="TextBox 187">
            <a:extLst>
              <a:ext uri="{FF2B5EF4-FFF2-40B4-BE49-F238E27FC236}">
                <a16:creationId xmlns:a16="http://schemas.microsoft.com/office/drawing/2014/main" xmlns="" id="{3DF2FBAD-C86B-5C45-A7F8-EBE52F5DEF2E}"/>
              </a:ext>
            </a:extLst>
          </p:cNvPr>
          <p:cNvSpPr txBox="1"/>
          <p:nvPr/>
        </p:nvSpPr>
        <p:spPr>
          <a:xfrm>
            <a:off x="5166962" y="4308660"/>
            <a:ext cx="1825336" cy="323165"/>
          </a:xfrm>
          <a:prstGeom prst="rect">
            <a:avLst/>
          </a:prstGeom>
          <a:noFill/>
        </p:spPr>
        <p:txBody>
          <a:bodyPr wrap="square" lIns="0" tIns="0" rIns="0" bIns="0" rtlCol="0">
            <a:spAutoFit/>
          </a:bodyPr>
          <a:lstStyle/>
          <a:p>
            <a:pPr algn="ctr" fontAlgn="base">
              <a:spcAft>
                <a:spcPts val="1199"/>
              </a:spcAft>
              <a:buClr>
                <a:srgbClr val="F0AB00"/>
              </a:buClr>
              <a:buSzPct val="80000"/>
            </a:pPr>
            <a:r>
              <a:rPr lang="en-US" sz="1050" kern="0">
                <a:ea typeface="Arial Unicode MS" pitchFamily="34" charset="-128"/>
                <a:cs typeface="Arial Unicode MS" pitchFamily="34" charset="-128"/>
              </a:rPr>
              <a:t>Manage Every</a:t>
            </a:r>
            <a:br>
              <a:rPr lang="en-US" sz="1050" kern="0">
                <a:ea typeface="Arial Unicode MS" pitchFamily="34" charset="-128"/>
                <a:cs typeface="Arial Unicode MS" pitchFamily="34" charset="-128"/>
              </a:rPr>
            </a:br>
            <a:r>
              <a:rPr lang="en-US" sz="1050" kern="0">
                <a:ea typeface="Arial Unicode MS" pitchFamily="34" charset="-128"/>
                <a:cs typeface="Arial Unicode MS" pitchFamily="34" charset="-128"/>
              </a:rPr>
              <a:t>Source</a:t>
            </a:r>
          </a:p>
        </p:txBody>
      </p:sp>
      <p:pic>
        <p:nvPicPr>
          <p:cNvPr id="189" name="Picture 188">
            <a:extLst>
              <a:ext uri="{FF2B5EF4-FFF2-40B4-BE49-F238E27FC236}">
                <a16:creationId xmlns:a16="http://schemas.microsoft.com/office/drawing/2014/main" xmlns="" id="{6E9D04D4-64AE-4840-BD85-698F9A12E9D8}"/>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519849" y="3191722"/>
            <a:ext cx="1116940" cy="1116938"/>
          </a:xfrm>
          <a:prstGeom prst="rect">
            <a:avLst/>
          </a:prstGeom>
        </p:spPr>
      </p:pic>
      <p:sp>
        <p:nvSpPr>
          <p:cNvPr id="190" name="TextBox 189">
            <a:extLst>
              <a:ext uri="{FF2B5EF4-FFF2-40B4-BE49-F238E27FC236}">
                <a16:creationId xmlns:a16="http://schemas.microsoft.com/office/drawing/2014/main" xmlns="" id="{1B42DFDE-AD0C-E046-A8A4-E477ACD8CEE6}"/>
              </a:ext>
            </a:extLst>
          </p:cNvPr>
          <p:cNvSpPr txBox="1"/>
          <p:nvPr/>
        </p:nvSpPr>
        <p:spPr>
          <a:xfrm>
            <a:off x="12923540" y="4306211"/>
            <a:ext cx="1677754" cy="323165"/>
          </a:xfrm>
          <a:prstGeom prst="rect">
            <a:avLst/>
          </a:prstGeom>
          <a:noFill/>
        </p:spPr>
        <p:txBody>
          <a:bodyPr wrap="square" lIns="0" tIns="0" rIns="0" bIns="0" rtlCol="0">
            <a:spAutoFit/>
          </a:bodyPr>
          <a:lstStyle/>
          <a:p>
            <a:pPr algn="ctr" fontAlgn="base">
              <a:spcAft>
                <a:spcPts val="1199"/>
              </a:spcAft>
              <a:buClr>
                <a:srgbClr val="F0AB00"/>
              </a:buClr>
              <a:buSzPct val="80000"/>
            </a:pPr>
            <a:r>
              <a:rPr lang="en-US" sz="1050" kern="0">
                <a:ea typeface="Arial Unicode MS" pitchFamily="34" charset="-128"/>
                <a:cs typeface="Arial Unicode MS" pitchFamily="34" charset="-128"/>
              </a:rPr>
              <a:t>Manage Every</a:t>
            </a:r>
            <a:br>
              <a:rPr lang="en-US" sz="1050" kern="0">
                <a:ea typeface="Arial Unicode MS" pitchFamily="34" charset="-128"/>
                <a:cs typeface="Arial Unicode MS" pitchFamily="34" charset="-128"/>
              </a:rPr>
            </a:br>
            <a:r>
              <a:rPr lang="en-US" sz="1050" kern="0">
                <a:ea typeface="Arial Unicode MS" pitchFamily="34" charset="-128"/>
                <a:cs typeface="Arial Unicode MS" pitchFamily="34" charset="-128"/>
              </a:rPr>
              <a:t>Category</a:t>
            </a:r>
          </a:p>
        </p:txBody>
      </p:sp>
      <p:sp>
        <p:nvSpPr>
          <p:cNvPr id="59" name="TextBox 58">
            <a:extLst>
              <a:ext uri="{FF2B5EF4-FFF2-40B4-BE49-F238E27FC236}">
                <a16:creationId xmlns:a16="http://schemas.microsoft.com/office/drawing/2014/main" xmlns="" id="{A0258F79-0CEE-5045-8963-018897BC50D7}"/>
              </a:ext>
            </a:extLst>
          </p:cNvPr>
          <p:cNvSpPr txBox="1"/>
          <p:nvPr/>
        </p:nvSpPr>
        <p:spPr>
          <a:xfrm>
            <a:off x="422796" y="2754078"/>
            <a:ext cx="1823377" cy="215444"/>
          </a:xfrm>
          <a:prstGeom prst="rect">
            <a:avLst/>
          </a:prstGeom>
          <a:noFill/>
        </p:spPr>
        <p:txBody>
          <a:bodyPr wrap="square" lIns="0" tIns="0" rIns="182880" bIns="0" rtlCol="0">
            <a:spAutoFit/>
          </a:bodyPr>
          <a:lstStyle/>
          <a:p>
            <a:pPr algn="r" fontAlgn="base">
              <a:spcAft>
                <a:spcPts val="1199"/>
              </a:spcAft>
              <a:buClr>
                <a:srgbClr val="F0AB00"/>
              </a:buClr>
              <a:buSzPct val="80000"/>
            </a:pPr>
            <a:r>
              <a:rPr lang="en-US" sz="1400" kern="0">
                <a:solidFill>
                  <a:schemeClr val="accent1"/>
                </a:solidFill>
                <a:ea typeface="Arial Unicode MS" pitchFamily="34" charset="-128"/>
                <a:cs typeface="Arial Unicode MS" pitchFamily="34" charset="-128"/>
              </a:rPr>
              <a:t>TMC Transactions</a:t>
            </a:r>
          </a:p>
        </p:txBody>
      </p:sp>
      <p:sp>
        <p:nvSpPr>
          <p:cNvPr id="60" name="TextBox 59">
            <a:extLst>
              <a:ext uri="{FF2B5EF4-FFF2-40B4-BE49-F238E27FC236}">
                <a16:creationId xmlns:a16="http://schemas.microsoft.com/office/drawing/2014/main" xmlns="" id="{219935E2-0DFC-D14E-BFD3-EB9490A56A48}"/>
              </a:ext>
            </a:extLst>
          </p:cNvPr>
          <p:cNvSpPr txBox="1"/>
          <p:nvPr/>
        </p:nvSpPr>
        <p:spPr>
          <a:xfrm>
            <a:off x="468173" y="3130941"/>
            <a:ext cx="1713758" cy="215444"/>
          </a:xfrm>
          <a:prstGeom prst="rect">
            <a:avLst/>
          </a:prstGeom>
          <a:noFill/>
        </p:spPr>
        <p:txBody>
          <a:bodyPr wrap="square" lIns="0" tIns="0" rIns="182880" bIns="0" rtlCol="0">
            <a:spAutoFit/>
          </a:bodyPr>
          <a:lstStyle/>
          <a:p>
            <a:pPr algn="r" fontAlgn="base">
              <a:spcAft>
                <a:spcPts val="1199"/>
              </a:spcAft>
              <a:buClr>
                <a:srgbClr val="F0AB00"/>
              </a:buClr>
              <a:buSzPct val="80000"/>
            </a:pPr>
            <a:r>
              <a:rPr lang="en-US" sz="1400" kern="0">
                <a:solidFill>
                  <a:schemeClr val="accent1"/>
                </a:solidFill>
                <a:ea typeface="Arial Unicode MS" pitchFamily="34" charset="-128"/>
                <a:cs typeface="Arial Unicode MS" pitchFamily="34" charset="-128"/>
              </a:rPr>
              <a:t>Direct Bookings</a:t>
            </a:r>
          </a:p>
        </p:txBody>
      </p:sp>
      <p:sp>
        <p:nvSpPr>
          <p:cNvPr id="61" name="TextBox 60">
            <a:extLst>
              <a:ext uri="{FF2B5EF4-FFF2-40B4-BE49-F238E27FC236}">
                <a16:creationId xmlns:a16="http://schemas.microsoft.com/office/drawing/2014/main" xmlns="" id="{7F48738B-5AA9-E94E-BA65-7491F8CD99D2}"/>
              </a:ext>
            </a:extLst>
          </p:cNvPr>
          <p:cNvSpPr txBox="1"/>
          <p:nvPr/>
        </p:nvSpPr>
        <p:spPr>
          <a:xfrm>
            <a:off x="648182" y="3507800"/>
            <a:ext cx="1514098" cy="215444"/>
          </a:xfrm>
          <a:prstGeom prst="rect">
            <a:avLst/>
          </a:prstGeom>
          <a:noFill/>
        </p:spPr>
        <p:txBody>
          <a:bodyPr wrap="square" lIns="0" tIns="0" rIns="182880" bIns="0" rtlCol="0">
            <a:spAutoFit/>
          </a:bodyPr>
          <a:lstStyle/>
          <a:p>
            <a:pPr algn="r" fontAlgn="base">
              <a:spcAft>
                <a:spcPts val="1199"/>
              </a:spcAft>
              <a:buClr>
                <a:srgbClr val="F0AB00"/>
              </a:buClr>
              <a:buSzPct val="80000"/>
            </a:pPr>
            <a:r>
              <a:rPr lang="en-US" sz="1400" kern="0">
                <a:solidFill>
                  <a:schemeClr val="accent1"/>
                </a:solidFill>
                <a:ea typeface="Arial Unicode MS" pitchFamily="34" charset="-128"/>
                <a:cs typeface="Arial Unicode MS" pitchFamily="34" charset="-128"/>
              </a:rPr>
              <a:t>Invisible Spend</a:t>
            </a:r>
          </a:p>
        </p:txBody>
      </p:sp>
      <p:sp>
        <p:nvSpPr>
          <p:cNvPr id="62" name="TextBox 61">
            <a:extLst>
              <a:ext uri="{FF2B5EF4-FFF2-40B4-BE49-F238E27FC236}">
                <a16:creationId xmlns:a16="http://schemas.microsoft.com/office/drawing/2014/main" xmlns="" id="{D2D7FE94-7F4B-9841-AB6B-EC193783C471}"/>
              </a:ext>
            </a:extLst>
          </p:cNvPr>
          <p:cNvSpPr txBox="1"/>
          <p:nvPr/>
        </p:nvSpPr>
        <p:spPr>
          <a:xfrm>
            <a:off x="445021" y="4261524"/>
            <a:ext cx="1713766" cy="215440"/>
          </a:xfrm>
          <a:prstGeom prst="rect">
            <a:avLst/>
          </a:prstGeom>
          <a:noFill/>
        </p:spPr>
        <p:txBody>
          <a:bodyPr wrap="square" lIns="0" tIns="0" rIns="182880" bIns="0" rtlCol="0">
            <a:spAutoFit/>
          </a:bodyPr>
          <a:lstStyle/>
          <a:p>
            <a:pPr algn="r" fontAlgn="base">
              <a:spcAft>
                <a:spcPts val="1199"/>
              </a:spcAft>
              <a:buClr>
                <a:srgbClr val="F0AB00"/>
              </a:buClr>
              <a:buSzPct val="80000"/>
            </a:pPr>
            <a:r>
              <a:rPr lang="en-US" sz="1400" kern="0">
                <a:solidFill>
                  <a:schemeClr val="accent1"/>
                </a:solidFill>
                <a:ea typeface="Arial Unicode MS" pitchFamily="34" charset="-128"/>
                <a:cs typeface="Arial Unicode MS" pitchFamily="34" charset="-128"/>
              </a:rPr>
              <a:t>Travel Apps</a:t>
            </a:r>
          </a:p>
        </p:txBody>
      </p:sp>
      <p:sp>
        <p:nvSpPr>
          <p:cNvPr id="63" name="TextBox 62">
            <a:extLst>
              <a:ext uri="{FF2B5EF4-FFF2-40B4-BE49-F238E27FC236}">
                <a16:creationId xmlns:a16="http://schemas.microsoft.com/office/drawing/2014/main" xmlns="" id="{6039F1E7-9EBD-EA4B-B6EE-78B1AC1802A1}"/>
              </a:ext>
            </a:extLst>
          </p:cNvPr>
          <p:cNvSpPr txBox="1"/>
          <p:nvPr/>
        </p:nvSpPr>
        <p:spPr>
          <a:xfrm>
            <a:off x="522535" y="4638383"/>
            <a:ext cx="1713766" cy="215442"/>
          </a:xfrm>
          <a:prstGeom prst="rect">
            <a:avLst/>
          </a:prstGeom>
          <a:noFill/>
        </p:spPr>
        <p:txBody>
          <a:bodyPr wrap="square" lIns="0" tIns="0" rIns="182880" bIns="0" rtlCol="0">
            <a:spAutoFit/>
          </a:bodyPr>
          <a:lstStyle/>
          <a:p>
            <a:pPr algn="r" fontAlgn="base">
              <a:spcAft>
                <a:spcPts val="1199"/>
              </a:spcAft>
              <a:buClr>
                <a:srgbClr val="F0AB00"/>
              </a:buClr>
              <a:buSzPct val="80000"/>
            </a:pPr>
            <a:r>
              <a:rPr lang="en-US" sz="1400" kern="0">
                <a:solidFill>
                  <a:schemeClr val="accent1"/>
                </a:solidFill>
                <a:ea typeface="Arial Unicode MS" pitchFamily="34" charset="-128"/>
                <a:cs typeface="Arial Unicode MS" pitchFamily="34" charset="-128"/>
              </a:rPr>
              <a:t>P-Card</a:t>
            </a:r>
          </a:p>
        </p:txBody>
      </p:sp>
      <p:sp>
        <p:nvSpPr>
          <p:cNvPr id="64" name="TextBox 63">
            <a:extLst>
              <a:ext uri="{FF2B5EF4-FFF2-40B4-BE49-F238E27FC236}">
                <a16:creationId xmlns:a16="http://schemas.microsoft.com/office/drawing/2014/main" xmlns="" id="{41C3C895-B0E9-A044-8D03-3D1149564893}"/>
              </a:ext>
            </a:extLst>
          </p:cNvPr>
          <p:cNvSpPr txBox="1"/>
          <p:nvPr/>
        </p:nvSpPr>
        <p:spPr>
          <a:xfrm>
            <a:off x="452296" y="3884661"/>
            <a:ext cx="1713760" cy="215444"/>
          </a:xfrm>
          <a:prstGeom prst="rect">
            <a:avLst/>
          </a:prstGeom>
          <a:noFill/>
        </p:spPr>
        <p:txBody>
          <a:bodyPr wrap="square" lIns="0" tIns="0" rIns="182880" bIns="0" rtlCol="0">
            <a:spAutoFit/>
          </a:bodyPr>
          <a:lstStyle/>
          <a:p>
            <a:pPr algn="r" fontAlgn="base">
              <a:spcAft>
                <a:spcPts val="1199"/>
              </a:spcAft>
              <a:buClr>
                <a:srgbClr val="F0AB00"/>
              </a:buClr>
              <a:buSzPct val="80000"/>
            </a:pPr>
            <a:r>
              <a:rPr lang="en-US" sz="1400" kern="0">
                <a:solidFill>
                  <a:schemeClr val="accent1"/>
                </a:solidFill>
                <a:ea typeface="Arial Unicode MS" pitchFamily="34" charset="-128"/>
                <a:cs typeface="Arial Unicode MS" pitchFamily="34" charset="-128"/>
              </a:rPr>
              <a:t>Non-PO Invoices</a:t>
            </a:r>
          </a:p>
        </p:txBody>
      </p:sp>
      <p:sp>
        <p:nvSpPr>
          <p:cNvPr id="65" name="TextBox 64">
            <a:extLst>
              <a:ext uri="{FF2B5EF4-FFF2-40B4-BE49-F238E27FC236}">
                <a16:creationId xmlns:a16="http://schemas.microsoft.com/office/drawing/2014/main" xmlns="" id="{BF52A231-D152-FF45-AFBD-6884021E89FE}"/>
              </a:ext>
            </a:extLst>
          </p:cNvPr>
          <p:cNvSpPr txBox="1"/>
          <p:nvPr/>
        </p:nvSpPr>
        <p:spPr>
          <a:xfrm>
            <a:off x="624838" y="5015248"/>
            <a:ext cx="1713766" cy="215442"/>
          </a:xfrm>
          <a:prstGeom prst="rect">
            <a:avLst/>
          </a:prstGeom>
          <a:noFill/>
        </p:spPr>
        <p:txBody>
          <a:bodyPr wrap="square" lIns="0" tIns="0" rIns="182880" bIns="0" rtlCol="0">
            <a:spAutoFit/>
          </a:bodyPr>
          <a:lstStyle/>
          <a:p>
            <a:pPr algn="r" fontAlgn="base">
              <a:spcAft>
                <a:spcPts val="1199"/>
              </a:spcAft>
              <a:buClr>
                <a:srgbClr val="F0AB00"/>
              </a:buClr>
              <a:buSzPct val="80000"/>
            </a:pPr>
            <a:r>
              <a:rPr lang="en-US" sz="1400" kern="0">
                <a:solidFill>
                  <a:schemeClr val="accent1"/>
                </a:solidFill>
                <a:ea typeface="Arial Unicode MS" pitchFamily="34" charset="-128"/>
                <a:cs typeface="Arial Unicode MS" pitchFamily="34" charset="-128"/>
              </a:rPr>
              <a:t>Virtual Card</a:t>
            </a:r>
          </a:p>
        </p:txBody>
      </p:sp>
      <p:sp>
        <p:nvSpPr>
          <p:cNvPr id="66" name="Arc 65">
            <a:extLst>
              <a:ext uri="{FF2B5EF4-FFF2-40B4-BE49-F238E27FC236}">
                <a16:creationId xmlns:a16="http://schemas.microsoft.com/office/drawing/2014/main" xmlns="" id="{D02582F2-7EB4-1C4C-B088-EDF66D5FB52F}"/>
              </a:ext>
            </a:extLst>
          </p:cNvPr>
          <p:cNvSpPr/>
          <p:nvPr/>
        </p:nvSpPr>
        <p:spPr>
          <a:xfrm>
            <a:off x="2173328" y="22302"/>
            <a:ext cx="7769324" cy="7769322"/>
          </a:xfrm>
          <a:prstGeom prst="arc">
            <a:avLst>
              <a:gd name="adj1" fmla="val 9575839"/>
              <a:gd name="adj2" fmla="val 11900443"/>
            </a:avLst>
          </a:prstGeom>
          <a:noFill/>
          <a:ln w="19050" algn="ctr">
            <a:solidFill>
              <a:schemeClr val="tx1"/>
            </a:solidFill>
            <a:prstDash val="dash"/>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endParaRPr lang="en-US" sz="1800" kern="0">
              <a:latin typeface="Arial"/>
              <a:ea typeface="Arial Unicode MS" pitchFamily="34" charset="-128"/>
              <a:cs typeface="Arial Unicode MS" pitchFamily="34" charset="-128"/>
            </a:endParaRPr>
          </a:p>
        </p:txBody>
      </p:sp>
      <p:grpSp>
        <p:nvGrpSpPr>
          <p:cNvPr id="68" name="Group 67">
            <a:extLst>
              <a:ext uri="{FF2B5EF4-FFF2-40B4-BE49-F238E27FC236}">
                <a16:creationId xmlns:a16="http://schemas.microsoft.com/office/drawing/2014/main" xmlns="" id="{CC0814D3-5555-1B44-A620-0F0D753B1DCA}"/>
              </a:ext>
            </a:extLst>
          </p:cNvPr>
          <p:cNvGrpSpPr/>
          <p:nvPr/>
        </p:nvGrpSpPr>
        <p:grpSpPr>
          <a:xfrm>
            <a:off x="7533259" y="2755875"/>
            <a:ext cx="4158938" cy="924193"/>
            <a:chOff x="7533259" y="1655905"/>
            <a:chExt cx="4158938" cy="924193"/>
          </a:xfrm>
        </p:grpSpPr>
        <p:grpSp>
          <p:nvGrpSpPr>
            <p:cNvPr id="69" name="Group 68">
              <a:extLst>
                <a:ext uri="{FF2B5EF4-FFF2-40B4-BE49-F238E27FC236}">
                  <a16:creationId xmlns:a16="http://schemas.microsoft.com/office/drawing/2014/main" xmlns="" id="{79242ACA-0915-A845-8794-BD2F43471461}"/>
                </a:ext>
              </a:extLst>
            </p:cNvPr>
            <p:cNvGrpSpPr/>
            <p:nvPr/>
          </p:nvGrpSpPr>
          <p:grpSpPr>
            <a:xfrm flipH="1">
              <a:off x="7533259" y="2141799"/>
              <a:ext cx="735488" cy="245108"/>
              <a:chOff x="3887891" y="2141799"/>
              <a:chExt cx="735488" cy="245108"/>
            </a:xfrm>
          </p:grpSpPr>
          <p:cxnSp>
            <p:nvCxnSpPr>
              <p:cNvPr id="73" name="Straight Connector 72">
                <a:extLst>
                  <a:ext uri="{FF2B5EF4-FFF2-40B4-BE49-F238E27FC236}">
                    <a16:creationId xmlns:a16="http://schemas.microsoft.com/office/drawing/2014/main" xmlns="" id="{508B970F-F7F6-7C45-B714-679C06115A15}"/>
                  </a:ext>
                </a:extLst>
              </p:cNvPr>
              <p:cNvCxnSpPr>
                <a:cxnSpLocks/>
              </p:cNvCxnSpPr>
              <p:nvPr/>
            </p:nvCxnSpPr>
            <p:spPr>
              <a:xfrm>
                <a:off x="3887891" y="2141799"/>
                <a:ext cx="490380" cy="0"/>
              </a:xfrm>
              <a:prstGeom prst="line">
                <a:avLst/>
              </a:prstGeom>
              <a:noFill/>
              <a:ln w="28575" algn="ctr">
                <a:solidFill>
                  <a:schemeClr val="tx2"/>
                </a:solidFill>
                <a:prstDash val="sysDot"/>
                <a:miter lim="800000"/>
                <a:headEnd/>
                <a:tailEnd/>
              </a:ln>
            </p:spPr>
          </p:cxnSp>
          <p:cxnSp>
            <p:nvCxnSpPr>
              <p:cNvPr id="74" name="Straight Connector 73">
                <a:extLst>
                  <a:ext uri="{FF2B5EF4-FFF2-40B4-BE49-F238E27FC236}">
                    <a16:creationId xmlns:a16="http://schemas.microsoft.com/office/drawing/2014/main" xmlns="" id="{3ED2B9DE-B07C-6747-AFCF-B1BAD56E313D}"/>
                  </a:ext>
                </a:extLst>
              </p:cNvPr>
              <p:cNvCxnSpPr>
                <a:cxnSpLocks/>
              </p:cNvCxnSpPr>
              <p:nvPr/>
            </p:nvCxnSpPr>
            <p:spPr>
              <a:xfrm>
                <a:off x="4378270" y="2141799"/>
                <a:ext cx="245109" cy="245108"/>
              </a:xfrm>
              <a:prstGeom prst="line">
                <a:avLst/>
              </a:prstGeom>
              <a:noFill/>
              <a:ln w="28575" algn="ctr">
                <a:solidFill>
                  <a:schemeClr val="tx2"/>
                </a:solidFill>
                <a:prstDash val="sysDot"/>
                <a:miter lim="800000"/>
                <a:headEnd/>
                <a:tailEnd/>
              </a:ln>
            </p:spPr>
          </p:cxnSp>
        </p:grpSp>
        <p:grpSp>
          <p:nvGrpSpPr>
            <p:cNvPr id="70" name="Group 69">
              <a:extLst>
                <a:ext uri="{FF2B5EF4-FFF2-40B4-BE49-F238E27FC236}">
                  <a16:creationId xmlns:a16="http://schemas.microsoft.com/office/drawing/2014/main" xmlns="" id="{C698BC53-AB74-0F4F-819F-0108C43B8EB1}"/>
                </a:ext>
              </a:extLst>
            </p:cNvPr>
            <p:cNvGrpSpPr/>
            <p:nvPr/>
          </p:nvGrpSpPr>
          <p:grpSpPr>
            <a:xfrm>
              <a:off x="8303535" y="1655905"/>
              <a:ext cx="3388662" cy="924193"/>
              <a:chOff x="7368903" y="2406578"/>
              <a:chExt cx="1926327" cy="525369"/>
            </a:xfrm>
          </p:grpSpPr>
          <p:sp>
            <p:nvSpPr>
              <p:cNvPr id="71" name="TextBox 70">
                <a:extLst>
                  <a:ext uri="{FF2B5EF4-FFF2-40B4-BE49-F238E27FC236}">
                    <a16:creationId xmlns:a16="http://schemas.microsoft.com/office/drawing/2014/main" xmlns="" id="{A67B63FD-FFC7-B542-8BCC-186D1E624F45}"/>
                  </a:ext>
                </a:extLst>
              </p:cNvPr>
              <p:cNvSpPr txBox="1"/>
              <p:nvPr/>
            </p:nvSpPr>
            <p:spPr>
              <a:xfrm>
                <a:off x="7980275" y="2544493"/>
                <a:ext cx="1314955" cy="244943"/>
              </a:xfrm>
              <a:prstGeom prst="rect">
                <a:avLst/>
              </a:prstGeom>
              <a:noFill/>
            </p:spPr>
            <p:txBody>
              <a:bodyPr wrap="square" lIns="0" tIns="0" rIns="0" bIns="0" rtlCol="0" anchor="ctr">
                <a:spAutoFit/>
              </a:bodyPr>
              <a:lstStyle/>
              <a:p>
                <a:pPr fontAlgn="base">
                  <a:spcAft>
                    <a:spcPts val="1199"/>
                  </a:spcAft>
                  <a:buClr>
                    <a:srgbClr val="F0AB00"/>
                  </a:buClr>
                  <a:buSzPct val="80000"/>
                </a:pPr>
                <a:r>
                  <a:rPr lang="en-US" sz="1400" kern="0">
                    <a:ea typeface="Arial Unicode MS" pitchFamily="34" charset="-128"/>
                    <a:cs typeface="Arial Unicode MS" pitchFamily="34" charset="-128"/>
                  </a:rPr>
                  <a:t>See invisible spend clearly and manage it proactively</a:t>
                </a:r>
              </a:p>
            </p:txBody>
          </p:sp>
          <p:pic>
            <p:nvPicPr>
              <p:cNvPr id="72" name="Picture 71">
                <a:extLst>
                  <a:ext uri="{FF2B5EF4-FFF2-40B4-BE49-F238E27FC236}">
                    <a16:creationId xmlns:a16="http://schemas.microsoft.com/office/drawing/2014/main" xmlns="" id="{EAA19502-6635-6E49-B830-6C60D13E23E9}"/>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368903" y="2406578"/>
                <a:ext cx="525369" cy="525369"/>
              </a:xfrm>
              <a:prstGeom prst="rect">
                <a:avLst/>
              </a:prstGeom>
            </p:spPr>
          </p:pic>
        </p:grpSp>
      </p:grpSp>
      <p:grpSp>
        <p:nvGrpSpPr>
          <p:cNvPr id="79" name="Group 78">
            <a:extLst>
              <a:ext uri="{FF2B5EF4-FFF2-40B4-BE49-F238E27FC236}">
                <a16:creationId xmlns:a16="http://schemas.microsoft.com/office/drawing/2014/main" xmlns="" id="{DCDBDA05-0F77-BD42-9755-35B5EBB5298F}"/>
              </a:ext>
            </a:extLst>
          </p:cNvPr>
          <p:cNvGrpSpPr/>
          <p:nvPr/>
        </p:nvGrpSpPr>
        <p:grpSpPr>
          <a:xfrm>
            <a:off x="7525555" y="4224685"/>
            <a:ext cx="4166643" cy="1014136"/>
            <a:chOff x="7525555" y="5234911"/>
            <a:chExt cx="4166643" cy="1014136"/>
          </a:xfrm>
        </p:grpSpPr>
        <p:grpSp>
          <p:nvGrpSpPr>
            <p:cNvPr id="80" name="Group 79">
              <a:extLst>
                <a:ext uri="{FF2B5EF4-FFF2-40B4-BE49-F238E27FC236}">
                  <a16:creationId xmlns:a16="http://schemas.microsoft.com/office/drawing/2014/main" xmlns="" id="{D6428380-97A9-FF4A-A4D4-93F57A13D686}"/>
                </a:ext>
              </a:extLst>
            </p:cNvPr>
            <p:cNvGrpSpPr/>
            <p:nvPr/>
          </p:nvGrpSpPr>
          <p:grpSpPr>
            <a:xfrm flipH="1" flipV="1">
              <a:off x="7525555" y="5386521"/>
              <a:ext cx="743192" cy="252812"/>
              <a:chOff x="3887891" y="2141799"/>
              <a:chExt cx="743192" cy="252812"/>
            </a:xfrm>
          </p:grpSpPr>
          <p:cxnSp>
            <p:nvCxnSpPr>
              <p:cNvPr id="84" name="Straight Connector 83">
                <a:extLst>
                  <a:ext uri="{FF2B5EF4-FFF2-40B4-BE49-F238E27FC236}">
                    <a16:creationId xmlns:a16="http://schemas.microsoft.com/office/drawing/2014/main" xmlns="" id="{26E9B800-50B1-3A42-A9EF-CC936AE79828}"/>
                  </a:ext>
                </a:extLst>
              </p:cNvPr>
              <p:cNvCxnSpPr>
                <a:cxnSpLocks/>
              </p:cNvCxnSpPr>
              <p:nvPr/>
            </p:nvCxnSpPr>
            <p:spPr>
              <a:xfrm>
                <a:off x="3887891" y="2141799"/>
                <a:ext cx="490380" cy="0"/>
              </a:xfrm>
              <a:prstGeom prst="line">
                <a:avLst/>
              </a:prstGeom>
              <a:noFill/>
              <a:ln w="28575" algn="ctr">
                <a:solidFill>
                  <a:schemeClr val="tx2"/>
                </a:solidFill>
                <a:prstDash val="sysDot"/>
                <a:miter lim="800000"/>
                <a:headEnd/>
                <a:tailEnd/>
              </a:ln>
            </p:spPr>
          </p:cxnSp>
          <p:cxnSp>
            <p:nvCxnSpPr>
              <p:cNvPr id="85" name="Straight Connector 84">
                <a:extLst>
                  <a:ext uri="{FF2B5EF4-FFF2-40B4-BE49-F238E27FC236}">
                    <a16:creationId xmlns:a16="http://schemas.microsoft.com/office/drawing/2014/main" xmlns="" id="{804A8D48-8DBF-EB44-94FA-282908FB0E8C}"/>
                  </a:ext>
                </a:extLst>
              </p:cNvPr>
              <p:cNvCxnSpPr>
                <a:cxnSpLocks/>
              </p:cNvCxnSpPr>
              <p:nvPr/>
            </p:nvCxnSpPr>
            <p:spPr>
              <a:xfrm>
                <a:off x="4378271" y="2141799"/>
                <a:ext cx="252812" cy="252812"/>
              </a:xfrm>
              <a:prstGeom prst="line">
                <a:avLst/>
              </a:prstGeom>
              <a:noFill/>
              <a:ln w="28575" algn="ctr">
                <a:solidFill>
                  <a:schemeClr val="tx2"/>
                </a:solidFill>
                <a:prstDash val="sysDot"/>
                <a:miter lim="800000"/>
                <a:headEnd/>
                <a:tailEnd/>
              </a:ln>
            </p:spPr>
          </p:cxnSp>
        </p:grpSp>
        <p:grpSp>
          <p:nvGrpSpPr>
            <p:cNvPr id="81" name="Group 80">
              <a:extLst>
                <a:ext uri="{FF2B5EF4-FFF2-40B4-BE49-F238E27FC236}">
                  <a16:creationId xmlns:a16="http://schemas.microsoft.com/office/drawing/2014/main" xmlns="" id="{FC61D5E3-60A9-1E43-BAB6-091B98FC48F0}"/>
                </a:ext>
              </a:extLst>
            </p:cNvPr>
            <p:cNvGrpSpPr/>
            <p:nvPr/>
          </p:nvGrpSpPr>
          <p:grpSpPr>
            <a:xfrm>
              <a:off x="8268748" y="5234911"/>
              <a:ext cx="3423450" cy="1014136"/>
              <a:chOff x="7383583" y="4749032"/>
              <a:chExt cx="1946102" cy="576498"/>
            </a:xfrm>
          </p:grpSpPr>
          <p:sp>
            <p:nvSpPr>
              <p:cNvPr id="82" name="TextBox 81">
                <a:extLst>
                  <a:ext uri="{FF2B5EF4-FFF2-40B4-BE49-F238E27FC236}">
                    <a16:creationId xmlns:a16="http://schemas.microsoft.com/office/drawing/2014/main" xmlns="" id="{6D04A0F2-B4A0-DE48-BCFC-0ABB52C5D826}"/>
                  </a:ext>
                </a:extLst>
              </p:cNvPr>
              <p:cNvSpPr txBox="1"/>
              <p:nvPr/>
            </p:nvSpPr>
            <p:spPr>
              <a:xfrm>
                <a:off x="8020518" y="4910028"/>
                <a:ext cx="1309167" cy="244943"/>
              </a:xfrm>
              <a:prstGeom prst="rect">
                <a:avLst/>
              </a:prstGeom>
              <a:noFill/>
            </p:spPr>
            <p:txBody>
              <a:bodyPr wrap="square" lIns="0" tIns="0" rIns="0" bIns="0" rtlCol="0" anchor="ctr">
                <a:spAutoFit/>
              </a:bodyPr>
              <a:lstStyle/>
              <a:p>
                <a:pPr fontAlgn="base">
                  <a:spcAft>
                    <a:spcPts val="1199"/>
                  </a:spcAft>
                  <a:buClr>
                    <a:srgbClr val="F0AB00"/>
                  </a:buClr>
                  <a:buSzPct val="80000"/>
                </a:pPr>
                <a:r>
                  <a:rPr lang="en-US" sz="1400" kern="0">
                    <a:ea typeface="Arial Unicode MS" pitchFamily="34" charset="-128"/>
                    <a:cs typeface="Arial Unicode MS" pitchFamily="34" charset="-128"/>
                  </a:rPr>
                  <a:t>Ensure negotiated rates are applied</a:t>
                </a:r>
              </a:p>
            </p:txBody>
          </p:sp>
          <p:pic>
            <p:nvPicPr>
              <p:cNvPr id="83" name="Picture 82">
                <a:extLst>
                  <a:ext uri="{FF2B5EF4-FFF2-40B4-BE49-F238E27FC236}">
                    <a16:creationId xmlns:a16="http://schemas.microsoft.com/office/drawing/2014/main" xmlns="" id="{B81A46E7-7D4E-9A4D-AB69-69B2BEDD6322}"/>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383583" y="4749032"/>
                <a:ext cx="576498" cy="576498"/>
              </a:xfrm>
              <a:prstGeom prst="rect">
                <a:avLst/>
              </a:prstGeom>
            </p:spPr>
          </p:pic>
        </p:grpSp>
      </p:grpSp>
    </p:spTree>
    <p:extLst>
      <p:ext uri="{BB962C8B-B14F-4D97-AF65-F5344CB8AC3E}">
        <p14:creationId xmlns:p14="http://schemas.microsoft.com/office/powerpoint/2010/main" val="35344907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20"/>
                                        </p:tgtEl>
                                        <p:attrNameLst>
                                          <p:attrName>style.visibility</p:attrName>
                                        </p:attrNameLst>
                                      </p:cBhvr>
                                      <p:to>
                                        <p:strVal val="visible"/>
                                      </p:to>
                                    </p:set>
                                    <p:animEffect transition="in" filter="wheel(1)">
                                      <p:cBhvr>
                                        <p:cTn id="7" dur="1000"/>
                                        <p:tgtEl>
                                          <p:spTgt spid="220"/>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68"/>
                                        </p:tgtEl>
                                        <p:attrNameLst>
                                          <p:attrName>style.visibility</p:attrName>
                                        </p:attrNameLst>
                                      </p:cBhvr>
                                      <p:to>
                                        <p:strVal val="visible"/>
                                      </p:to>
                                    </p:set>
                                    <p:animEffect transition="in" filter="fade">
                                      <p:cBhvr>
                                        <p:cTn id="15" dur="500"/>
                                        <p:tgtEl>
                                          <p:spTgt spid="68"/>
                                        </p:tgtEl>
                                      </p:cBhvr>
                                    </p:animEffect>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79"/>
                                        </p:tgtEl>
                                        <p:attrNameLst>
                                          <p:attrName>style.visibility</p:attrName>
                                        </p:attrNameLst>
                                      </p:cBhvr>
                                      <p:to>
                                        <p:strVal val="visible"/>
                                      </p:to>
                                    </p:set>
                                    <p:animEffect transition="in" filter="fade">
                                      <p:cBhvr>
                                        <p:cTn id="19" dur="500"/>
                                        <p:tgtEl>
                                          <p:spTgt spid="79"/>
                                        </p:tgtEl>
                                      </p:cBhvr>
                                    </p:animEffect>
                                  </p:childTnLst>
                                </p:cTn>
                              </p:par>
                            </p:childTnLst>
                          </p:cTn>
                        </p:par>
                        <p:par>
                          <p:cTn id="20" fill="hold">
                            <p:stCondLst>
                              <p:cond delay="2500"/>
                            </p:stCondLst>
                            <p:childTnLst>
                              <p:par>
                                <p:cTn id="21" presetID="10" presetClass="entr" presetSubtype="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1" name="Straight Connector 120">
            <a:extLst>
              <a:ext uri="{FF2B5EF4-FFF2-40B4-BE49-F238E27FC236}">
                <a16:creationId xmlns:a16="http://schemas.microsoft.com/office/drawing/2014/main" xmlns="" id="{B3F93182-6DF4-674D-9B9A-99EA424F01D6}"/>
              </a:ext>
            </a:extLst>
          </p:cNvPr>
          <p:cNvCxnSpPr>
            <a:cxnSpLocks/>
          </p:cNvCxnSpPr>
          <p:nvPr/>
        </p:nvCxnSpPr>
        <p:spPr>
          <a:xfrm>
            <a:off x="0" y="3921605"/>
            <a:ext cx="12188825" cy="0"/>
          </a:xfrm>
          <a:prstGeom prst="line">
            <a:avLst/>
          </a:prstGeom>
          <a:ln w="19050">
            <a:solidFill>
              <a:schemeClr val="tx1"/>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22" name="Oval 121">
            <a:extLst>
              <a:ext uri="{FF2B5EF4-FFF2-40B4-BE49-F238E27FC236}">
                <a16:creationId xmlns:a16="http://schemas.microsoft.com/office/drawing/2014/main" xmlns="" id="{4295B43B-5FE7-AA4B-AE5A-856CCA94D5A2}"/>
              </a:ext>
            </a:extLst>
          </p:cNvPr>
          <p:cNvSpPr/>
          <p:nvPr/>
        </p:nvSpPr>
        <p:spPr bwMode="gray">
          <a:xfrm>
            <a:off x="5005556" y="2839895"/>
            <a:ext cx="2178910" cy="2178910"/>
          </a:xfrm>
          <a:prstGeom prst="ellipse">
            <a:avLst/>
          </a:prstGeom>
          <a:solidFill>
            <a:schemeClr val="bg1"/>
          </a:solidFill>
          <a:ln w="6350" algn="ctr">
            <a:noFill/>
            <a:miter lim="800000"/>
            <a:headEnd/>
            <a:tailEnd/>
          </a:ln>
          <a:effectLst>
            <a:glow rad="254000">
              <a:schemeClr val="tx2">
                <a:alpha val="35000"/>
              </a:schemeClr>
            </a:glow>
            <a:outerShdw blurRad="825500" sx="102000" sy="102000" algn="ctr" rotWithShape="0">
              <a:schemeClr val="tx2">
                <a:lumMod val="75000"/>
                <a:alpha val="40000"/>
              </a:scheme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pic>
        <p:nvPicPr>
          <p:cNvPr id="15" name="Picture 14">
            <a:extLst>
              <a:ext uri="{FF2B5EF4-FFF2-40B4-BE49-F238E27FC236}">
                <a16:creationId xmlns:a16="http://schemas.microsoft.com/office/drawing/2014/main" xmlns="" id="{366D33A5-03A4-D541-9DA0-83FCDB453CA7}"/>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444562" y="3261425"/>
            <a:ext cx="1286379" cy="1286379"/>
          </a:xfrm>
          <a:prstGeom prst="rect">
            <a:avLst/>
          </a:prstGeom>
          <a:effectLst>
            <a:glow rad="127000">
              <a:schemeClr val="bg1"/>
            </a:glow>
          </a:effectLst>
        </p:spPr>
      </p:pic>
      <p:sp>
        <p:nvSpPr>
          <p:cNvPr id="12" name="TextBox 11">
            <a:extLst>
              <a:ext uri="{FF2B5EF4-FFF2-40B4-BE49-F238E27FC236}">
                <a16:creationId xmlns:a16="http://schemas.microsoft.com/office/drawing/2014/main" xmlns="" id="{DA879A32-395C-7746-A5DD-A32086ED7A7C}"/>
              </a:ext>
            </a:extLst>
          </p:cNvPr>
          <p:cNvSpPr txBox="1"/>
          <p:nvPr/>
        </p:nvSpPr>
        <p:spPr>
          <a:xfrm>
            <a:off x="6304029" y="3292597"/>
            <a:ext cx="553008" cy="184666"/>
          </a:xfrm>
          <a:prstGeom prst="rect">
            <a:avLst/>
          </a:prstGeom>
          <a:noFill/>
        </p:spPr>
        <p:txBody>
          <a:bodyPr wrap="square" lIns="0" tIns="0" rIns="0" bIns="0" rtlCol="0">
            <a:spAutoFit/>
          </a:bodyPr>
          <a:lstStyle/>
          <a:p>
            <a:pPr fontAlgn="base">
              <a:spcAft>
                <a:spcPts val="1199"/>
              </a:spcAft>
              <a:buClr>
                <a:srgbClr val="F0AB00"/>
              </a:buClr>
              <a:buSzPct val="80000"/>
            </a:pPr>
            <a:r>
              <a:rPr lang="en-US" sz="1200" kern="0">
                <a:solidFill>
                  <a:schemeClr val="accent3"/>
                </a:solidFill>
                <a:ea typeface="Arial Unicode MS" pitchFamily="34" charset="-128"/>
                <a:cs typeface="Arial Unicode MS" pitchFamily="34" charset="-128"/>
              </a:rPr>
              <a:t>Travel</a:t>
            </a:r>
          </a:p>
        </p:txBody>
      </p:sp>
      <p:sp>
        <p:nvSpPr>
          <p:cNvPr id="13" name="TextBox 12">
            <a:extLst>
              <a:ext uri="{FF2B5EF4-FFF2-40B4-BE49-F238E27FC236}">
                <a16:creationId xmlns:a16="http://schemas.microsoft.com/office/drawing/2014/main" xmlns="" id="{A0C7DC28-9C37-EE48-AA12-1EF64FEFC2DE}"/>
              </a:ext>
            </a:extLst>
          </p:cNvPr>
          <p:cNvSpPr txBox="1"/>
          <p:nvPr/>
        </p:nvSpPr>
        <p:spPr>
          <a:xfrm>
            <a:off x="5318747" y="3292597"/>
            <a:ext cx="733828" cy="184666"/>
          </a:xfrm>
          <a:prstGeom prst="rect">
            <a:avLst/>
          </a:prstGeom>
          <a:noFill/>
        </p:spPr>
        <p:txBody>
          <a:bodyPr wrap="square" lIns="0" tIns="0" rIns="0" bIns="0" rtlCol="0">
            <a:spAutoFit/>
          </a:bodyPr>
          <a:lstStyle/>
          <a:p>
            <a:pPr fontAlgn="base">
              <a:spcAft>
                <a:spcPts val="1199"/>
              </a:spcAft>
              <a:buClr>
                <a:srgbClr val="F0AB00"/>
              </a:buClr>
              <a:buSzPct val="80000"/>
            </a:pPr>
            <a:r>
              <a:rPr lang="en-US" sz="1200" kern="0">
                <a:solidFill>
                  <a:schemeClr val="accent6"/>
                </a:solidFill>
                <a:ea typeface="Arial Unicode MS" pitchFamily="34" charset="-128"/>
                <a:cs typeface="Arial Unicode MS" pitchFamily="34" charset="-128"/>
              </a:rPr>
              <a:t>Expense</a:t>
            </a:r>
          </a:p>
        </p:txBody>
      </p:sp>
      <p:sp>
        <p:nvSpPr>
          <p:cNvPr id="14" name="TextBox 13">
            <a:extLst>
              <a:ext uri="{FF2B5EF4-FFF2-40B4-BE49-F238E27FC236}">
                <a16:creationId xmlns:a16="http://schemas.microsoft.com/office/drawing/2014/main" xmlns="" id="{8B2FEB3C-5CBC-0143-B0AB-3A980EA62F19}"/>
              </a:ext>
            </a:extLst>
          </p:cNvPr>
          <p:cNvSpPr txBox="1"/>
          <p:nvPr/>
        </p:nvSpPr>
        <p:spPr>
          <a:xfrm>
            <a:off x="6347176" y="4339988"/>
            <a:ext cx="589853" cy="184666"/>
          </a:xfrm>
          <a:prstGeom prst="rect">
            <a:avLst/>
          </a:prstGeom>
          <a:noFill/>
        </p:spPr>
        <p:txBody>
          <a:bodyPr wrap="square" lIns="0" tIns="0" rIns="0" bIns="0" rtlCol="0">
            <a:spAutoFit/>
          </a:bodyPr>
          <a:lstStyle/>
          <a:p>
            <a:pPr fontAlgn="base">
              <a:spcAft>
                <a:spcPts val="1199"/>
              </a:spcAft>
              <a:buClr>
                <a:srgbClr val="F0AB00"/>
              </a:buClr>
              <a:buSzPct val="80000"/>
            </a:pPr>
            <a:r>
              <a:rPr lang="en-US" sz="1200" kern="0">
                <a:solidFill>
                  <a:schemeClr val="accent4"/>
                </a:solidFill>
                <a:ea typeface="Arial Unicode MS" pitchFamily="34" charset="-128"/>
                <a:cs typeface="Arial Unicode MS" pitchFamily="34" charset="-128"/>
              </a:rPr>
              <a:t>Invoice</a:t>
            </a:r>
          </a:p>
        </p:txBody>
      </p:sp>
      <p:sp>
        <p:nvSpPr>
          <p:cNvPr id="11" name="TextBox 10">
            <a:extLst>
              <a:ext uri="{FF2B5EF4-FFF2-40B4-BE49-F238E27FC236}">
                <a16:creationId xmlns:a16="http://schemas.microsoft.com/office/drawing/2014/main" xmlns="" id="{E50812C4-5203-804C-BD7F-3C645B7EC85A}"/>
              </a:ext>
            </a:extLst>
          </p:cNvPr>
          <p:cNvSpPr txBox="1"/>
          <p:nvPr/>
        </p:nvSpPr>
        <p:spPr>
          <a:xfrm>
            <a:off x="5288005" y="4339988"/>
            <a:ext cx="589853" cy="184666"/>
          </a:xfrm>
          <a:prstGeom prst="rect">
            <a:avLst/>
          </a:prstGeom>
          <a:noFill/>
          <a:ln>
            <a:noFill/>
          </a:ln>
          <a:effectLst/>
        </p:spPr>
        <p:txBody>
          <a:bodyPr wrap="square" lIns="0" tIns="0" rIns="0" bIns="0" rtlCol="0">
            <a:spAutoFit/>
          </a:bodyPr>
          <a:lstStyle/>
          <a:p>
            <a:pPr fontAlgn="base">
              <a:spcAft>
                <a:spcPts val="1199"/>
              </a:spcAft>
              <a:buClr>
                <a:srgbClr val="F0AB00"/>
              </a:buClr>
              <a:buSzPct val="80000"/>
            </a:pPr>
            <a:r>
              <a:rPr lang="en-US" sz="1200" kern="0">
                <a:solidFill>
                  <a:schemeClr val="accent5"/>
                </a:solidFill>
                <a:ea typeface="Arial Unicode MS" pitchFamily="34" charset="-128"/>
                <a:cs typeface="Arial Unicode MS" pitchFamily="34" charset="-128"/>
              </a:rPr>
              <a:t>Network</a:t>
            </a:r>
          </a:p>
        </p:txBody>
      </p:sp>
      <p:grpSp>
        <p:nvGrpSpPr>
          <p:cNvPr id="115" name="Group 114">
            <a:extLst>
              <a:ext uri="{FF2B5EF4-FFF2-40B4-BE49-F238E27FC236}">
                <a16:creationId xmlns:a16="http://schemas.microsoft.com/office/drawing/2014/main" xmlns="" id="{1C60F924-E5DB-944E-910B-5175AFAB0583}"/>
              </a:ext>
            </a:extLst>
          </p:cNvPr>
          <p:cNvGrpSpPr/>
          <p:nvPr/>
        </p:nvGrpSpPr>
        <p:grpSpPr>
          <a:xfrm>
            <a:off x="1822114" y="2001445"/>
            <a:ext cx="5712538" cy="3348095"/>
            <a:chOff x="1822114" y="2001445"/>
            <a:chExt cx="5712538" cy="3348095"/>
          </a:xfrm>
        </p:grpSpPr>
        <p:grpSp>
          <p:nvGrpSpPr>
            <p:cNvPr id="27" name="Group 26">
              <a:extLst>
                <a:ext uri="{FF2B5EF4-FFF2-40B4-BE49-F238E27FC236}">
                  <a16:creationId xmlns:a16="http://schemas.microsoft.com/office/drawing/2014/main" xmlns="" id="{A54B9441-C1AE-A24B-8F34-F19058BD5DBB}"/>
                </a:ext>
              </a:extLst>
            </p:cNvPr>
            <p:cNvGrpSpPr/>
            <p:nvPr/>
          </p:nvGrpSpPr>
          <p:grpSpPr>
            <a:xfrm rot="16200000">
              <a:off x="4640841" y="2455729"/>
              <a:ext cx="2893811" cy="2893811"/>
              <a:chOff x="4640844" y="2455730"/>
              <a:chExt cx="2893811" cy="2893811"/>
            </a:xfrm>
          </p:grpSpPr>
          <p:sp>
            <p:nvSpPr>
              <p:cNvPr id="28" name="Arc 27">
                <a:extLst>
                  <a:ext uri="{FF2B5EF4-FFF2-40B4-BE49-F238E27FC236}">
                    <a16:creationId xmlns:a16="http://schemas.microsoft.com/office/drawing/2014/main" xmlns="" id="{2BF26499-13B9-EA4A-938A-8A69B09220E2}"/>
                  </a:ext>
                </a:extLst>
              </p:cNvPr>
              <p:cNvSpPr/>
              <p:nvPr/>
            </p:nvSpPr>
            <p:spPr>
              <a:xfrm>
                <a:off x="4640844" y="2455730"/>
                <a:ext cx="2893811" cy="2893811"/>
              </a:xfrm>
              <a:prstGeom prst="arc">
                <a:avLst>
                  <a:gd name="adj1" fmla="val 16645083"/>
                  <a:gd name="adj2" fmla="val 21339153"/>
                </a:avLst>
              </a:prstGeom>
              <a:ln w="19050">
                <a:solidFill>
                  <a:schemeClr val="accent6"/>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9" name="Straight Connector 28">
                <a:extLst>
                  <a:ext uri="{FF2B5EF4-FFF2-40B4-BE49-F238E27FC236}">
                    <a16:creationId xmlns:a16="http://schemas.microsoft.com/office/drawing/2014/main" xmlns="" id="{3A2B9014-9586-A54B-A7C7-B96020530257}"/>
                  </a:ext>
                </a:extLst>
              </p:cNvPr>
              <p:cNvCxnSpPr>
                <a:cxnSpLocks/>
              </p:cNvCxnSpPr>
              <p:nvPr/>
            </p:nvCxnSpPr>
            <p:spPr>
              <a:xfrm flipH="1">
                <a:off x="6901218" y="2884164"/>
                <a:ext cx="205007" cy="205006"/>
              </a:xfrm>
              <a:prstGeom prst="line">
                <a:avLst/>
              </a:prstGeom>
              <a:ln w="19050">
                <a:solidFill>
                  <a:schemeClr val="accent6"/>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75" name="Group 74">
              <a:extLst>
                <a:ext uri="{FF2B5EF4-FFF2-40B4-BE49-F238E27FC236}">
                  <a16:creationId xmlns:a16="http://schemas.microsoft.com/office/drawing/2014/main" xmlns="" id="{46095941-D573-5D40-9A4A-86A767BCBF1C}"/>
                </a:ext>
              </a:extLst>
            </p:cNvPr>
            <p:cNvGrpSpPr/>
            <p:nvPr/>
          </p:nvGrpSpPr>
          <p:grpSpPr>
            <a:xfrm>
              <a:off x="1822114" y="2001445"/>
              <a:ext cx="3206839" cy="900069"/>
              <a:chOff x="3183526" y="2400623"/>
              <a:chExt cx="3206839" cy="900069"/>
            </a:xfrm>
          </p:grpSpPr>
          <p:sp>
            <p:nvSpPr>
              <p:cNvPr id="76" name="TextBox 75">
                <a:extLst>
                  <a:ext uri="{FF2B5EF4-FFF2-40B4-BE49-F238E27FC236}">
                    <a16:creationId xmlns:a16="http://schemas.microsoft.com/office/drawing/2014/main" xmlns="" id="{864EBC9A-C959-0946-946A-5B4014513577}"/>
                  </a:ext>
                </a:extLst>
              </p:cNvPr>
              <p:cNvSpPr txBox="1"/>
              <p:nvPr/>
            </p:nvSpPr>
            <p:spPr>
              <a:xfrm>
                <a:off x="3183526" y="2459607"/>
                <a:ext cx="1998707" cy="738664"/>
              </a:xfrm>
              <a:prstGeom prst="rect">
                <a:avLst/>
              </a:prstGeom>
              <a:noFill/>
            </p:spPr>
            <p:txBody>
              <a:bodyPr wrap="square" lIns="0" tIns="0" rIns="0" bIns="0" rtlCol="0" anchor="ctr">
                <a:spAutoFit/>
              </a:bodyPr>
              <a:lstStyle/>
              <a:p>
                <a:pPr algn="r" fontAlgn="base">
                  <a:spcAft>
                    <a:spcPct val="0"/>
                  </a:spcAft>
                  <a:buClr>
                    <a:srgbClr val="F0AB00"/>
                  </a:buClr>
                  <a:buSzPct val="80000"/>
                </a:pPr>
                <a:r>
                  <a:rPr lang="en-US" sz="1600" b="1" kern="0">
                    <a:ea typeface="Arial Unicode MS" pitchFamily="34" charset="-128"/>
                    <a:cs typeface="Arial Unicode MS" pitchFamily="34" charset="-128"/>
                  </a:rPr>
                  <a:t>Expense:</a:t>
                </a:r>
              </a:p>
              <a:p>
                <a:pPr algn="r" fontAlgn="base">
                  <a:spcAft>
                    <a:spcPct val="0"/>
                  </a:spcAft>
                  <a:buClr>
                    <a:srgbClr val="F0AB00"/>
                  </a:buClr>
                  <a:buSzPct val="80000"/>
                </a:pPr>
                <a:r>
                  <a:rPr lang="en-US" sz="1600" kern="0">
                    <a:ea typeface="Arial Unicode MS" pitchFamily="34" charset="-128"/>
                    <a:cs typeface="Arial Unicode MS" pitchFamily="34" charset="-128"/>
                  </a:rPr>
                  <a:t>Manage employee-initiated spend</a:t>
                </a:r>
              </a:p>
            </p:txBody>
          </p:sp>
          <p:pic>
            <p:nvPicPr>
              <p:cNvPr id="77" name="Picture 76">
                <a:extLst>
                  <a:ext uri="{FF2B5EF4-FFF2-40B4-BE49-F238E27FC236}">
                    <a16:creationId xmlns:a16="http://schemas.microsoft.com/office/drawing/2014/main" xmlns="" id="{E37B73EC-FFF1-EE4E-8705-ED4A29E77B7F}"/>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490296" y="2400623"/>
                <a:ext cx="900069" cy="900069"/>
              </a:xfrm>
              <a:prstGeom prst="rect">
                <a:avLst/>
              </a:prstGeom>
            </p:spPr>
          </p:pic>
        </p:grpSp>
      </p:grpSp>
      <p:grpSp>
        <p:nvGrpSpPr>
          <p:cNvPr id="114" name="Group 113">
            <a:extLst>
              <a:ext uri="{FF2B5EF4-FFF2-40B4-BE49-F238E27FC236}">
                <a16:creationId xmlns:a16="http://schemas.microsoft.com/office/drawing/2014/main" xmlns="" id="{D8DB777A-B240-034E-8C76-4841FE42189A}"/>
              </a:ext>
            </a:extLst>
          </p:cNvPr>
          <p:cNvGrpSpPr/>
          <p:nvPr/>
        </p:nvGrpSpPr>
        <p:grpSpPr>
          <a:xfrm>
            <a:off x="4640844" y="2004695"/>
            <a:ext cx="3373289" cy="3344846"/>
            <a:chOff x="4640844" y="2004695"/>
            <a:chExt cx="3373289" cy="3344846"/>
          </a:xfrm>
        </p:grpSpPr>
        <p:grpSp>
          <p:nvGrpSpPr>
            <p:cNvPr id="20" name="Group 19">
              <a:extLst>
                <a:ext uri="{FF2B5EF4-FFF2-40B4-BE49-F238E27FC236}">
                  <a16:creationId xmlns:a16="http://schemas.microsoft.com/office/drawing/2014/main" xmlns="" id="{7E024013-ACA0-5D49-89F2-CC26C3BE4578}"/>
                </a:ext>
              </a:extLst>
            </p:cNvPr>
            <p:cNvGrpSpPr/>
            <p:nvPr/>
          </p:nvGrpSpPr>
          <p:grpSpPr>
            <a:xfrm>
              <a:off x="4640844" y="2455730"/>
              <a:ext cx="2893811" cy="2893811"/>
              <a:chOff x="4640844" y="2455730"/>
              <a:chExt cx="2893811" cy="2893811"/>
            </a:xfrm>
          </p:grpSpPr>
          <p:sp>
            <p:nvSpPr>
              <p:cNvPr id="4" name="Arc 3">
                <a:extLst>
                  <a:ext uri="{FF2B5EF4-FFF2-40B4-BE49-F238E27FC236}">
                    <a16:creationId xmlns:a16="http://schemas.microsoft.com/office/drawing/2014/main" xmlns="" id="{C9EA8177-3CEA-004E-A19B-D2355BD2E37A}"/>
                  </a:ext>
                </a:extLst>
              </p:cNvPr>
              <p:cNvSpPr/>
              <p:nvPr/>
            </p:nvSpPr>
            <p:spPr>
              <a:xfrm>
                <a:off x="4640844" y="2455730"/>
                <a:ext cx="2893811" cy="2893811"/>
              </a:xfrm>
              <a:prstGeom prst="arc">
                <a:avLst>
                  <a:gd name="adj1" fmla="val 16558881"/>
                  <a:gd name="adj2" fmla="val 21242773"/>
                </a:avLst>
              </a:prstGeom>
              <a:ln w="19050">
                <a:solidFill>
                  <a:schemeClr val="accent3"/>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7" name="Straight Connector 16">
                <a:extLst>
                  <a:ext uri="{FF2B5EF4-FFF2-40B4-BE49-F238E27FC236}">
                    <a16:creationId xmlns:a16="http://schemas.microsoft.com/office/drawing/2014/main" xmlns="" id="{FB9D3E2D-F6DD-9F44-95A4-74D5246F781D}"/>
                  </a:ext>
                </a:extLst>
              </p:cNvPr>
              <p:cNvCxnSpPr>
                <a:cxnSpLocks/>
              </p:cNvCxnSpPr>
              <p:nvPr/>
            </p:nvCxnSpPr>
            <p:spPr>
              <a:xfrm flipH="1">
                <a:off x="6901218" y="2884164"/>
                <a:ext cx="205007" cy="205006"/>
              </a:xfrm>
              <a:prstGeom prst="line">
                <a:avLst/>
              </a:prstGeom>
              <a:ln w="19050">
                <a:solidFill>
                  <a:schemeClr val="accent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pic>
          <p:nvPicPr>
            <p:cNvPr id="80" name="Picture 79">
              <a:extLst>
                <a:ext uri="{FF2B5EF4-FFF2-40B4-BE49-F238E27FC236}">
                  <a16:creationId xmlns:a16="http://schemas.microsoft.com/office/drawing/2014/main" xmlns="" id="{A2AD13AC-836F-614D-8006-657065A466DF}"/>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114065" y="2004695"/>
              <a:ext cx="900068" cy="900068"/>
            </a:xfrm>
            <a:prstGeom prst="rect">
              <a:avLst/>
            </a:prstGeom>
          </p:spPr>
        </p:pic>
      </p:grpSp>
      <p:grpSp>
        <p:nvGrpSpPr>
          <p:cNvPr id="117" name="Group 116">
            <a:extLst>
              <a:ext uri="{FF2B5EF4-FFF2-40B4-BE49-F238E27FC236}">
                <a16:creationId xmlns:a16="http://schemas.microsoft.com/office/drawing/2014/main" xmlns="" id="{3ED2EA10-C073-A947-8B6D-31A18C2D413E}"/>
              </a:ext>
            </a:extLst>
          </p:cNvPr>
          <p:cNvGrpSpPr/>
          <p:nvPr/>
        </p:nvGrpSpPr>
        <p:grpSpPr>
          <a:xfrm>
            <a:off x="4640843" y="2455730"/>
            <a:ext cx="3369304" cy="3270722"/>
            <a:chOff x="4640843" y="2455730"/>
            <a:chExt cx="3369304" cy="3270722"/>
          </a:xfrm>
        </p:grpSpPr>
        <p:grpSp>
          <p:nvGrpSpPr>
            <p:cNvPr id="21" name="Group 20">
              <a:extLst>
                <a:ext uri="{FF2B5EF4-FFF2-40B4-BE49-F238E27FC236}">
                  <a16:creationId xmlns:a16="http://schemas.microsoft.com/office/drawing/2014/main" xmlns="" id="{20C7C338-7EA7-B840-AE48-3DD3B59278B0}"/>
                </a:ext>
              </a:extLst>
            </p:cNvPr>
            <p:cNvGrpSpPr/>
            <p:nvPr/>
          </p:nvGrpSpPr>
          <p:grpSpPr>
            <a:xfrm rot="5400000">
              <a:off x="4640843" y="2455730"/>
              <a:ext cx="2893811" cy="2893811"/>
              <a:chOff x="4640844" y="2455730"/>
              <a:chExt cx="2893811" cy="2893811"/>
            </a:xfrm>
          </p:grpSpPr>
          <p:sp>
            <p:nvSpPr>
              <p:cNvPr id="22" name="Arc 21">
                <a:extLst>
                  <a:ext uri="{FF2B5EF4-FFF2-40B4-BE49-F238E27FC236}">
                    <a16:creationId xmlns:a16="http://schemas.microsoft.com/office/drawing/2014/main" xmlns="" id="{F5508C26-9AFE-DB4A-8666-76D1FE6F11E1}"/>
                  </a:ext>
                </a:extLst>
              </p:cNvPr>
              <p:cNvSpPr/>
              <p:nvPr/>
            </p:nvSpPr>
            <p:spPr>
              <a:xfrm>
                <a:off x="4640844" y="2455730"/>
                <a:ext cx="2893811" cy="2893811"/>
              </a:xfrm>
              <a:prstGeom prst="arc">
                <a:avLst>
                  <a:gd name="adj1" fmla="val 16615087"/>
                  <a:gd name="adj2" fmla="val 21243842"/>
                </a:avLst>
              </a:prstGeom>
              <a:ln w="19050">
                <a:solidFill>
                  <a:schemeClr val="accent4"/>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3" name="Straight Connector 22">
                <a:extLst>
                  <a:ext uri="{FF2B5EF4-FFF2-40B4-BE49-F238E27FC236}">
                    <a16:creationId xmlns:a16="http://schemas.microsoft.com/office/drawing/2014/main" xmlns="" id="{386265AE-1DEE-5746-97FC-F3F3F04A28B1}"/>
                  </a:ext>
                </a:extLst>
              </p:cNvPr>
              <p:cNvCxnSpPr>
                <a:cxnSpLocks/>
              </p:cNvCxnSpPr>
              <p:nvPr/>
            </p:nvCxnSpPr>
            <p:spPr>
              <a:xfrm flipH="1">
                <a:off x="6901218" y="2884164"/>
                <a:ext cx="205007" cy="205006"/>
              </a:xfrm>
              <a:prstGeom prst="line">
                <a:avLst/>
              </a:prstGeom>
              <a:ln w="19050">
                <a:solidFill>
                  <a:schemeClr val="accent4"/>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pic>
          <p:nvPicPr>
            <p:cNvPr id="83" name="Picture 82">
              <a:extLst>
                <a:ext uri="{FF2B5EF4-FFF2-40B4-BE49-F238E27FC236}">
                  <a16:creationId xmlns:a16="http://schemas.microsoft.com/office/drawing/2014/main" xmlns="" id="{85B2EBFD-F7FF-1143-9BF0-B7E27A3BD7BE}"/>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116707" y="4833012"/>
              <a:ext cx="893440" cy="893440"/>
            </a:xfrm>
            <a:prstGeom prst="rect">
              <a:avLst/>
            </a:prstGeom>
          </p:spPr>
        </p:pic>
      </p:grpSp>
      <p:grpSp>
        <p:nvGrpSpPr>
          <p:cNvPr id="116" name="Group 115">
            <a:extLst>
              <a:ext uri="{FF2B5EF4-FFF2-40B4-BE49-F238E27FC236}">
                <a16:creationId xmlns:a16="http://schemas.microsoft.com/office/drawing/2014/main" xmlns="" id="{647FE2F7-6708-6B45-BC86-8C65E8BF4A28}"/>
              </a:ext>
            </a:extLst>
          </p:cNvPr>
          <p:cNvGrpSpPr/>
          <p:nvPr/>
        </p:nvGrpSpPr>
        <p:grpSpPr>
          <a:xfrm>
            <a:off x="4158078" y="2455730"/>
            <a:ext cx="3376576" cy="3174137"/>
            <a:chOff x="4158078" y="2455730"/>
            <a:chExt cx="3376576" cy="3174137"/>
          </a:xfrm>
        </p:grpSpPr>
        <p:grpSp>
          <p:nvGrpSpPr>
            <p:cNvPr id="24" name="Group 23">
              <a:extLst>
                <a:ext uri="{FF2B5EF4-FFF2-40B4-BE49-F238E27FC236}">
                  <a16:creationId xmlns:a16="http://schemas.microsoft.com/office/drawing/2014/main" xmlns="" id="{EFD6013C-BFEE-6249-92B5-AEA23DC10ABF}"/>
                </a:ext>
              </a:extLst>
            </p:cNvPr>
            <p:cNvGrpSpPr/>
            <p:nvPr/>
          </p:nvGrpSpPr>
          <p:grpSpPr>
            <a:xfrm rot="10800000">
              <a:off x="4640843" y="2455730"/>
              <a:ext cx="2893811" cy="2893811"/>
              <a:chOff x="4640844" y="2455730"/>
              <a:chExt cx="2893811" cy="2893811"/>
            </a:xfrm>
          </p:grpSpPr>
          <p:sp>
            <p:nvSpPr>
              <p:cNvPr id="25" name="Arc 24">
                <a:extLst>
                  <a:ext uri="{FF2B5EF4-FFF2-40B4-BE49-F238E27FC236}">
                    <a16:creationId xmlns:a16="http://schemas.microsoft.com/office/drawing/2014/main" xmlns="" id="{E7B5F653-AC70-AC43-8F60-7E4600B64B82}"/>
                  </a:ext>
                </a:extLst>
              </p:cNvPr>
              <p:cNvSpPr/>
              <p:nvPr/>
            </p:nvSpPr>
            <p:spPr>
              <a:xfrm>
                <a:off x="4640844" y="2455730"/>
                <a:ext cx="2893811" cy="2893811"/>
              </a:xfrm>
              <a:prstGeom prst="arc">
                <a:avLst>
                  <a:gd name="adj1" fmla="val 16467190"/>
                  <a:gd name="adj2" fmla="val 21229330"/>
                </a:avLst>
              </a:prstGeom>
              <a:ln w="19050">
                <a:solidFill>
                  <a:schemeClr val="accent5"/>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6" name="Straight Connector 25">
                <a:extLst>
                  <a:ext uri="{FF2B5EF4-FFF2-40B4-BE49-F238E27FC236}">
                    <a16:creationId xmlns:a16="http://schemas.microsoft.com/office/drawing/2014/main" xmlns="" id="{02C2CE5E-B06D-9649-8BEF-022A0A4E7BFE}"/>
                  </a:ext>
                </a:extLst>
              </p:cNvPr>
              <p:cNvCxnSpPr>
                <a:cxnSpLocks/>
              </p:cNvCxnSpPr>
              <p:nvPr/>
            </p:nvCxnSpPr>
            <p:spPr>
              <a:xfrm flipH="1">
                <a:off x="6901218" y="2884164"/>
                <a:ext cx="205007" cy="205006"/>
              </a:xfrm>
              <a:prstGeom prst="line">
                <a:avLst/>
              </a:prstGeom>
              <a:ln w="19050">
                <a:solidFill>
                  <a:schemeClr val="accent5"/>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pic>
          <p:nvPicPr>
            <p:cNvPr id="109" name="Picture 108">
              <a:extLst>
                <a:ext uri="{FF2B5EF4-FFF2-40B4-BE49-F238E27FC236}">
                  <a16:creationId xmlns:a16="http://schemas.microsoft.com/office/drawing/2014/main" xmlns="" id="{E5E00639-3438-4D47-90ED-7F4C6946D829}"/>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158078" y="4788032"/>
              <a:ext cx="841835" cy="841835"/>
            </a:xfrm>
            <a:prstGeom prst="rect">
              <a:avLst/>
            </a:prstGeom>
          </p:spPr>
        </p:pic>
      </p:grpSp>
      <p:sp>
        <p:nvSpPr>
          <p:cNvPr id="3" name="Rectangle 2">
            <a:extLst>
              <a:ext uri="{FF2B5EF4-FFF2-40B4-BE49-F238E27FC236}">
                <a16:creationId xmlns:a16="http://schemas.microsoft.com/office/drawing/2014/main" xmlns="" id="{D98E55A1-BAB5-466A-8E86-FDE4F28B9FD0}"/>
              </a:ext>
            </a:extLst>
          </p:cNvPr>
          <p:cNvSpPr/>
          <p:nvPr/>
        </p:nvSpPr>
        <p:spPr bwMode="gray">
          <a:xfrm>
            <a:off x="3268494" y="533400"/>
            <a:ext cx="515566" cy="369332"/>
          </a:xfrm>
          <a:prstGeom prst="rect">
            <a:avLst/>
          </a:prstGeom>
          <a:solidFill>
            <a:srgbClr val="FFFFFF"/>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2" name="Title 1">
            <a:extLst>
              <a:ext uri="{FF2B5EF4-FFF2-40B4-BE49-F238E27FC236}">
                <a16:creationId xmlns:a16="http://schemas.microsoft.com/office/drawing/2014/main" xmlns="" id="{338FC523-7F5E-8545-91D9-B9B6556A2916}"/>
              </a:ext>
            </a:extLst>
          </p:cNvPr>
          <p:cNvSpPr>
            <a:spLocks noGrp="1"/>
          </p:cNvSpPr>
          <p:nvPr>
            <p:ph type="title"/>
          </p:nvPr>
        </p:nvSpPr>
        <p:spPr>
          <a:xfrm>
            <a:off x="496630" y="533400"/>
            <a:ext cx="11183001" cy="369332"/>
          </a:xfrm>
        </p:spPr>
        <p:txBody>
          <a:bodyPr/>
          <a:lstStyle/>
          <a:p>
            <a:r>
              <a:rPr lang="en-US"/>
              <a:t>Integrated End-to-End</a:t>
            </a:r>
          </a:p>
        </p:txBody>
      </p:sp>
      <p:sp>
        <p:nvSpPr>
          <p:cNvPr id="36" name="TextBox 35">
            <a:extLst>
              <a:ext uri="{FF2B5EF4-FFF2-40B4-BE49-F238E27FC236}">
                <a16:creationId xmlns:a16="http://schemas.microsoft.com/office/drawing/2014/main" xmlns="" id="{89ABE9A5-34E9-E548-A90F-C9A68C1CA023}"/>
              </a:ext>
            </a:extLst>
          </p:cNvPr>
          <p:cNvSpPr txBox="1"/>
          <p:nvPr/>
        </p:nvSpPr>
        <p:spPr>
          <a:xfrm>
            <a:off x="1684962" y="4768094"/>
            <a:ext cx="2135859" cy="984885"/>
          </a:xfrm>
          <a:prstGeom prst="rect">
            <a:avLst/>
          </a:prstGeom>
          <a:noFill/>
        </p:spPr>
        <p:txBody>
          <a:bodyPr wrap="square" lIns="0" tIns="0" rIns="0" bIns="0" rtlCol="0" anchor="ctr">
            <a:spAutoFit/>
          </a:bodyPr>
          <a:lstStyle/>
          <a:p>
            <a:pPr algn="r" fontAlgn="base">
              <a:spcAft>
                <a:spcPct val="0"/>
              </a:spcAft>
              <a:buClr>
                <a:srgbClr val="F0AB00"/>
              </a:buClr>
              <a:buSzPct val="80000"/>
            </a:pPr>
            <a:r>
              <a:rPr lang="en-US" sz="1600" b="1" kern="0">
                <a:ea typeface="Arial Unicode MS" pitchFamily="34" charset="-128"/>
                <a:cs typeface="Arial Unicode MS" pitchFamily="34" charset="-128"/>
              </a:rPr>
              <a:t>Network:</a:t>
            </a:r>
            <a:br>
              <a:rPr lang="en-US" sz="1600" b="1" kern="0">
                <a:ea typeface="Arial Unicode MS" pitchFamily="34" charset="-128"/>
                <a:cs typeface="Arial Unicode MS" pitchFamily="34" charset="-128"/>
              </a:rPr>
            </a:br>
            <a:r>
              <a:rPr lang="en-US" sz="1600" kern="0">
                <a:ea typeface="Arial Unicode MS" pitchFamily="34" charset="-128"/>
                <a:cs typeface="Arial Unicode MS" pitchFamily="34" charset="-128"/>
              </a:rPr>
              <a:t>Leverage 200+ innovative partner apps </a:t>
            </a:r>
            <a:br>
              <a:rPr lang="en-US" sz="1600" kern="0">
                <a:ea typeface="Arial Unicode MS" pitchFamily="34" charset="-128"/>
                <a:cs typeface="Arial Unicode MS" pitchFamily="34" charset="-128"/>
              </a:rPr>
            </a:br>
            <a:endParaRPr lang="en-US" sz="1600" kern="0">
              <a:ea typeface="Arial Unicode MS" pitchFamily="34" charset="-128"/>
              <a:cs typeface="Arial Unicode MS" pitchFamily="34" charset="-128"/>
            </a:endParaRPr>
          </a:p>
        </p:txBody>
      </p:sp>
      <p:sp>
        <p:nvSpPr>
          <p:cNvPr id="37" name="TextBox 36">
            <a:extLst>
              <a:ext uri="{FF2B5EF4-FFF2-40B4-BE49-F238E27FC236}">
                <a16:creationId xmlns:a16="http://schemas.microsoft.com/office/drawing/2014/main" xmlns="" id="{B36F09CF-8323-5443-8B14-2ADBCE68A2A1}"/>
              </a:ext>
            </a:extLst>
          </p:cNvPr>
          <p:cNvSpPr txBox="1"/>
          <p:nvPr/>
        </p:nvSpPr>
        <p:spPr>
          <a:xfrm>
            <a:off x="8258501" y="2060429"/>
            <a:ext cx="2853327" cy="738664"/>
          </a:xfrm>
          <a:prstGeom prst="rect">
            <a:avLst/>
          </a:prstGeom>
          <a:noFill/>
        </p:spPr>
        <p:txBody>
          <a:bodyPr wrap="square" lIns="0" tIns="0" rIns="0" bIns="0" rtlCol="0" anchor="ctr">
            <a:spAutoFit/>
          </a:bodyPr>
          <a:lstStyle/>
          <a:p>
            <a:pPr fontAlgn="base">
              <a:spcAft>
                <a:spcPct val="0"/>
              </a:spcAft>
              <a:buClr>
                <a:srgbClr val="F0AB00"/>
              </a:buClr>
              <a:buSzPct val="80000"/>
            </a:pPr>
            <a:r>
              <a:rPr lang="en-US" sz="1600" b="1" kern="0">
                <a:ea typeface="Arial Unicode MS" pitchFamily="34" charset="-128"/>
                <a:cs typeface="Arial Unicode MS" pitchFamily="34" charset="-128"/>
              </a:rPr>
              <a:t>Travel:</a:t>
            </a:r>
          </a:p>
          <a:p>
            <a:pPr fontAlgn="base">
              <a:spcAft>
                <a:spcPct val="0"/>
              </a:spcAft>
              <a:buClr>
                <a:srgbClr val="F0AB00"/>
              </a:buClr>
              <a:buSzPct val="80000"/>
            </a:pPr>
            <a:r>
              <a:rPr lang="en-US" sz="1600" kern="0">
                <a:ea typeface="Arial Unicode MS" pitchFamily="34" charset="-128"/>
                <a:cs typeface="Arial Unicode MS" pitchFamily="34" charset="-128"/>
              </a:rPr>
              <a:t>Effectively manage and control your travel program</a:t>
            </a:r>
          </a:p>
        </p:txBody>
      </p:sp>
      <p:sp>
        <p:nvSpPr>
          <p:cNvPr id="38" name="TextBox 37">
            <a:extLst>
              <a:ext uri="{FF2B5EF4-FFF2-40B4-BE49-F238E27FC236}">
                <a16:creationId xmlns:a16="http://schemas.microsoft.com/office/drawing/2014/main" xmlns="" id="{65E57B7C-3BE0-8742-B615-95F58787DC16}"/>
              </a:ext>
            </a:extLst>
          </p:cNvPr>
          <p:cNvSpPr txBox="1"/>
          <p:nvPr/>
        </p:nvSpPr>
        <p:spPr>
          <a:xfrm>
            <a:off x="8218018" y="4891205"/>
            <a:ext cx="2893810" cy="738664"/>
          </a:xfrm>
          <a:prstGeom prst="rect">
            <a:avLst/>
          </a:prstGeom>
          <a:noFill/>
        </p:spPr>
        <p:txBody>
          <a:bodyPr wrap="square" lIns="0" tIns="0" rIns="0" bIns="0" rtlCol="0" anchor="ctr">
            <a:spAutoFit/>
          </a:bodyPr>
          <a:lstStyle/>
          <a:p>
            <a:pPr fontAlgn="base">
              <a:spcAft>
                <a:spcPct val="0"/>
              </a:spcAft>
              <a:buClr>
                <a:srgbClr val="F0AB00"/>
              </a:buClr>
              <a:buSzPct val="80000"/>
            </a:pPr>
            <a:r>
              <a:rPr lang="en-US" sz="1600" b="1" kern="0">
                <a:ea typeface="Arial Unicode MS" pitchFamily="34" charset="-128"/>
                <a:cs typeface="Arial Unicode MS" pitchFamily="34" charset="-128"/>
              </a:rPr>
              <a:t>Invoice:</a:t>
            </a:r>
          </a:p>
          <a:p>
            <a:pPr fontAlgn="base">
              <a:spcAft>
                <a:spcPct val="0"/>
              </a:spcAft>
              <a:buClr>
                <a:srgbClr val="F0AB00"/>
              </a:buClr>
              <a:buSzPct val="80000"/>
            </a:pPr>
            <a:r>
              <a:rPr lang="en-US" sz="1600" kern="0">
                <a:ea typeface="Arial Unicode MS" pitchFamily="34" charset="-128"/>
                <a:cs typeface="Arial Unicode MS" pitchFamily="34" charset="-128"/>
              </a:rPr>
              <a:t>Complete invoice management from capture to payment </a:t>
            </a:r>
          </a:p>
        </p:txBody>
      </p:sp>
    </p:spTree>
    <p:extLst>
      <p:ext uri="{BB962C8B-B14F-4D97-AF65-F5344CB8AC3E}">
        <p14:creationId xmlns:p14="http://schemas.microsoft.com/office/powerpoint/2010/main" val="198212998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5"/>
                                        </p:tgtEl>
                                        <p:attrNameLst>
                                          <p:attrName>style.visibility</p:attrName>
                                        </p:attrNameLst>
                                      </p:cBhvr>
                                      <p:to>
                                        <p:strVal val="visible"/>
                                      </p:to>
                                    </p:set>
                                    <p:animEffect transition="in" filter="fade">
                                      <p:cBhvr>
                                        <p:cTn id="7" dur="500"/>
                                        <p:tgtEl>
                                          <p:spTgt spid="1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114"/>
                                        </p:tgtEl>
                                        <p:attrNameLst>
                                          <p:attrName>style.visibility</p:attrName>
                                        </p:attrNameLst>
                                      </p:cBhvr>
                                      <p:to>
                                        <p:strVal val="visible"/>
                                      </p:to>
                                    </p:set>
                                    <p:animEffect transition="in" filter="fade">
                                      <p:cBhvr>
                                        <p:cTn id="14" dur="500"/>
                                        <p:tgtEl>
                                          <p:spTgt spid="114"/>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117"/>
                                        </p:tgtEl>
                                        <p:attrNameLst>
                                          <p:attrName>style.visibility</p:attrName>
                                        </p:attrNameLst>
                                      </p:cBhvr>
                                      <p:to>
                                        <p:strVal val="visible"/>
                                      </p:to>
                                    </p:set>
                                    <p:animEffect transition="in" filter="fade">
                                      <p:cBhvr>
                                        <p:cTn id="24" dur="500"/>
                                        <p:tgtEl>
                                          <p:spTgt spid="11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8"/>
                                        </p:tgtEl>
                                        <p:attrNameLst>
                                          <p:attrName>style.visibility</p:attrName>
                                        </p:attrNameLst>
                                      </p:cBhvr>
                                      <p:to>
                                        <p:strVal val="visible"/>
                                      </p:to>
                                    </p:set>
                                    <p:animEffect transition="in" filter="fade">
                                      <p:cBhvr>
                                        <p:cTn id="30" dur="500"/>
                                        <p:tgtEl>
                                          <p:spTgt spid="38"/>
                                        </p:tgtEl>
                                      </p:cBhvr>
                                    </p:animEffect>
                                  </p:childTnLst>
                                </p:cTn>
                              </p:par>
                            </p:childTnLst>
                          </p:cTn>
                        </p:par>
                        <p:par>
                          <p:cTn id="31" fill="hold">
                            <p:stCondLst>
                              <p:cond delay="1500"/>
                            </p:stCondLst>
                            <p:childTnLst>
                              <p:par>
                                <p:cTn id="32" presetID="10" presetClass="entr" presetSubtype="0" fill="hold" nodeType="afterEffect">
                                  <p:stCondLst>
                                    <p:cond delay="0"/>
                                  </p:stCondLst>
                                  <p:childTnLst>
                                    <p:set>
                                      <p:cBhvr>
                                        <p:cTn id="33" dur="1" fill="hold">
                                          <p:stCondLst>
                                            <p:cond delay="0"/>
                                          </p:stCondLst>
                                        </p:cTn>
                                        <p:tgtEl>
                                          <p:spTgt spid="116"/>
                                        </p:tgtEl>
                                        <p:attrNameLst>
                                          <p:attrName>style.visibility</p:attrName>
                                        </p:attrNameLst>
                                      </p:cBhvr>
                                      <p:to>
                                        <p:strVal val="visible"/>
                                      </p:to>
                                    </p:set>
                                    <p:animEffect transition="in" filter="fade">
                                      <p:cBhvr>
                                        <p:cTn id="34" dur="500"/>
                                        <p:tgtEl>
                                          <p:spTgt spid="11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fade">
                                      <p:cBhvr>
                                        <p:cTn id="40"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1" grpId="0"/>
      <p:bldP spid="36" grpId="0"/>
      <p:bldP spid="37" grpId="0"/>
      <p:bldP spid="3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1" name="Straight Connector 120">
            <a:extLst>
              <a:ext uri="{FF2B5EF4-FFF2-40B4-BE49-F238E27FC236}">
                <a16:creationId xmlns:a16="http://schemas.microsoft.com/office/drawing/2014/main" xmlns="" id="{B3F93182-6DF4-674D-9B9A-99EA424F01D6}"/>
              </a:ext>
            </a:extLst>
          </p:cNvPr>
          <p:cNvCxnSpPr>
            <a:cxnSpLocks/>
          </p:cNvCxnSpPr>
          <p:nvPr/>
        </p:nvCxnSpPr>
        <p:spPr>
          <a:xfrm>
            <a:off x="0" y="3921605"/>
            <a:ext cx="12188825" cy="0"/>
          </a:xfrm>
          <a:prstGeom prst="line">
            <a:avLst/>
          </a:prstGeom>
          <a:ln w="19050">
            <a:solidFill>
              <a:schemeClr val="tx1"/>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22" name="Oval 121">
            <a:extLst>
              <a:ext uri="{FF2B5EF4-FFF2-40B4-BE49-F238E27FC236}">
                <a16:creationId xmlns:a16="http://schemas.microsoft.com/office/drawing/2014/main" xmlns="" id="{4295B43B-5FE7-AA4B-AE5A-856CCA94D5A2}"/>
              </a:ext>
            </a:extLst>
          </p:cNvPr>
          <p:cNvSpPr/>
          <p:nvPr/>
        </p:nvSpPr>
        <p:spPr bwMode="gray">
          <a:xfrm>
            <a:off x="5005556" y="2839895"/>
            <a:ext cx="2178910" cy="2178910"/>
          </a:xfrm>
          <a:prstGeom prst="ellipse">
            <a:avLst/>
          </a:prstGeom>
          <a:solidFill>
            <a:schemeClr val="bg1"/>
          </a:solidFill>
          <a:ln w="6350" algn="ctr">
            <a:noFill/>
            <a:miter lim="800000"/>
            <a:headEnd/>
            <a:tailEnd/>
          </a:ln>
          <a:effectLst>
            <a:glow rad="254000">
              <a:schemeClr val="tx2">
                <a:alpha val="35000"/>
              </a:schemeClr>
            </a:glow>
            <a:outerShdw blurRad="825500" sx="102000" sy="102000" algn="ctr" rotWithShape="0">
              <a:schemeClr val="tx2">
                <a:lumMod val="75000"/>
                <a:alpha val="40000"/>
              </a:scheme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pic>
        <p:nvPicPr>
          <p:cNvPr id="15" name="Picture 14">
            <a:extLst>
              <a:ext uri="{FF2B5EF4-FFF2-40B4-BE49-F238E27FC236}">
                <a16:creationId xmlns:a16="http://schemas.microsoft.com/office/drawing/2014/main" xmlns="" id="{366D33A5-03A4-D541-9DA0-83FCDB453CA7}"/>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444562" y="3261425"/>
            <a:ext cx="1286379" cy="1286379"/>
          </a:xfrm>
          <a:prstGeom prst="rect">
            <a:avLst/>
          </a:prstGeom>
          <a:effectLst>
            <a:glow rad="127000">
              <a:schemeClr val="bg1"/>
            </a:glow>
          </a:effectLst>
        </p:spPr>
      </p:pic>
      <p:sp>
        <p:nvSpPr>
          <p:cNvPr id="113" name="Oval 112">
            <a:extLst>
              <a:ext uri="{FF2B5EF4-FFF2-40B4-BE49-F238E27FC236}">
                <a16:creationId xmlns:a16="http://schemas.microsoft.com/office/drawing/2014/main" xmlns="" id="{872F53B9-0254-D747-8C1E-D2D05AE8419F}"/>
              </a:ext>
            </a:extLst>
          </p:cNvPr>
          <p:cNvSpPr/>
          <p:nvPr/>
        </p:nvSpPr>
        <p:spPr bwMode="gray">
          <a:xfrm>
            <a:off x="2053592" y="-145695"/>
            <a:ext cx="8068308" cy="8068306"/>
          </a:xfrm>
          <a:prstGeom prst="ellipse">
            <a:avLst/>
          </a:prstGeom>
          <a:noFill/>
          <a:ln w="28575" algn="ctr">
            <a:solidFill>
              <a:schemeClr val="tx2"/>
            </a:solidFill>
            <a:prstDash val="sysDot"/>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12" name="TextBox 11">
            <a:extLst>
              <a:ext uri="{FF2B5EF4-FFF2-40B4-BE49-F238E27FC236}">
                <a16:creationId xmlns:a16="http://schemas.microsoft.com/office/drawing/2014/main" xmlns="" id="{DA879A32-395C-7746-A5DD-A32086ED7A7C}"/>
              </a:ext>
            </a:extLst>
          </p:cNvPr>
          <p:cNvSpPr txBox="1"/>
          <p:nvPr/>
        </p:nvSpPr>
        <p:spPr>
          <a:xfrm>
            <a:off x="6304029" y="3292597"/>
            <a:ext cx="553008" cy="184666"/>
          </a:xfrm>
          <a:prstGeom prst="rect">
            <a:avLst/>
          </a:prstGeom>
          <a:noFill/>
        </p:spPr>
        <p:txBody>
          <a:bodyPr wrap="square" lIns="0" tIns="0" rIns="0" bIns="0" rtlCol="0">
            <a:spAutoFit/>
          </a:bodyPr>
          <a:lstStyle/>
          <a:p>
            <a:pPr fontAlgn="base">
              <a:spcAft>
                <a:spcPts val="1199"/>
              </a:spcAft>
              <a:buClr>
                <a:srgbClr val="F0AB00"/>
              </a:buClr>
              <a:buSzPct val="80000"/>
            </a:pPr>
            <a:r>
              <a:rPr lang="en-US" sz="1200" kern="0">
                <a:solidFill>
                  <a:schemeClr val="accent3"/>
                </a:solidFill>
                <a:ea typeface="Arial Unicode MS" pitchFamily="34" charset="-128"/>
                <a:cs typeface="Arial Unicode MS" pitchFamily="34" charset="-128"/>
              </a:rPr>
              <a:t>Travel</a:t>
            </a:r>
          </a:p>
        </p:txBody>
      </p:sp>
      <p:sp>
        <p:nvSpPr>
          <p:cNvPr id="13" name="TextBox 12">
            <a:extLst>
              <a:ext uri="{FF2B5EF4-FFF2-40B4-BE49-F238E27FC236}">
                <a16:creationId xmlns:a16="http://schemas.microsoft.com/office/drawing/2014/main" xmlns="" id="{A0C7DC28-9C37-EE48-AA12-1EF64FEFC2DE}"/>
              </a:ext>
            </a:extLst>
          </p:cNvPr>
          <p:cNvSpPr txBox="1"/>
          <p:nvPr/>
        </p:nvSpPr>
        <p:spPr>
          <a:xfrm>
            <a:off x="5318747" y="3292597"/>
            <a:ext cx="733828" cy="184666"/>
          </a:xfrm>
          <a:prstGeom prst="rect">
            <a:avLst/>
          </a:prstGeom>
          <a:noFill/>
        </p:spPr>
        <p:txBody>
          <a:bodyPr wrap="square" lIns="0" tIns="0" rIns="0" bIns="0" rtlCol="0">
            <a:spAutoFit/>
          </a:bodyPr>
          <a:lstStyle/>
          <a:p>
            <a:pPr fontAlgn="base">
              <a:spcAft>
                <a:spcPts val="1199"/>
              </a:spcAft>
              <a:buClr>
                <a:srgbClr val="F0AB00"/>
              </a:buClr>
              <a:buSzPct val="80000"/>
            </a:pPr>
            <a:r>
              <a:rPr lang="en-US" sz="1200" kern="0">
                <a:solidFill>
                  <a:schemeClr val="accent6"/>
                </a:solidFill>
                <a:ea typeface="Arial Unicode MS" pitchFamily="34" charset="-128"/>
                <a:cs typeface="Arial Unicode MS" pitchFamily="34" charset="-128"/>
              </a:rPr>
              <a:t>Expense</a:t>
            </a:r>
          </a:p>
        </p:txBody>
      </p:sp>
      <p:sp>
        <p:nvSpPr>
          <p:cNvPr id="14" name="TextBox 13">
            <a:extLst>
              <a:ext uri="{FF2B5EF4-FFF2-40B4-BE49-F238E27FC236}">
                <a16:creationId xmlns:a16="http://schemas.microsoft.com/office/drawing/2014/main" xmlns="" id="{8B2FEB3C-5CBC-0143-B0AB-3A980EA62F19}"/>
              </a:ext>
            </a:extLst>
          </p:cNvPr>
          <p:cNvSpPr txBox="1"/>
          <p:nvPr/>
        </p:nvSpPr>
        <p:spPr>
          <a:xfrm>
            <a:off x="6347176" y="4339988"/>
            <a:ext cx="589853" cy="184666"/>
          </a:xfrm>
          <a:prstGeom prst="rect">
            <a:avLst/>
          </a:prstGeom>
          <a:noFill/>
        </p:spPr>
        <p:txBody>
          <a:bodyPr wrap="square" lIns="0" tIns="0" rIns="0" bIns="0" rtlCol="0">
            <a:spAutoFit/>
          </a:bodyPr>
          <a:lstStyle/>
          <a:p>
            <a:pPr fontAlgn="base">
              <a:spcAft>
                <a:spcPts val="1199"/>
              </a:spcAft>
              <a:buClr>
                <a:srgbClr val="F0AB00"/>
              </a:buClr>
              <a:buSzPct val="80000"/>
            </a:pPr>
            <a:r>
              <a:rPr lang="en-US" sz="1200" kern="0">
                <a:solidFill>
                  <a:schemeClr val="accent4"/>
                </a:solidFill>
                <a:ea typeface="Arial Unicode MS" pitchFamily="34" charset="-128"/>
                <a:cs typeface="Arial Unicode MS" pitchFamily="34" charset="-128"/>
              </a:rPr>
              <a:t>Invoice</a:t>
            </a:r>
          </a:p>
        </p:txBody>
      </p:sp>
      <p:sp>
        <p:nvSpPr>
          <p:cNvPr id="11" name="TextBox 10">
            <a:extLst>
              <a:ext uri="{FF2B5EF4-FFF2-40B4-BE49-F238E27FC236}">
                <a16:creationId xmlns:a16="http://schemas.microsoft.com/office/drawing/2014/main" xmlns="" id="{E50812C4-5203-804C-BD7F-3C645B7EC85A}"/>
              </a:ext>
            </a:extLst>
          </p:cNvPr>
          <p:cNvSpPr txBox="1"/>
          <p:nvPr/>
        </p:nvSpPr>
        <p:spPr>
          <a:xfrm>
            <a:off x="5288005" y="4339988"/>
            <a:ext cx="589853" cy="184666"/>
          </a:xfrm>
          <a:prstGeom prst="rect">
            <a:avLst/>
          </a:prstGeom>
          <a:noFill/>
          <a:ln>
            <a:noFill/>
          </a:ln>
          <a:effectLst/>
        </p:spPr>
        <p:txBody>
          <a:bodyPr wrap="square" lIns="0" tIns="0" rIns="0" bIns="0" rtlCol="0">
            <a:spAutoFit/>
          </a:bodyPr>
          <a:lstStyle/>
          <a:p>
            <a:pPr fontAlgn="base">
              <a:spcAft>
                <a:spcPts val="1199"/>
              </a:spcAft>
              <a:buClr>
                <a:srgbClr val="F0AB00"/>
              </a:buClr>
              <a:buSzPct val="80000"/>
            </a:pPr>
            <a:r>
              <a:rPr lang="en-US" sz="1200" kern="0">
                <a:solidFill>
                  <a:schemeClr val="accent5"/>
                </a:solidFill>
                <a:ea typeface="Arial Unicode MS" pitchFamily="34" charset="-128"/>
                <a:cs typeface="Arial Unicode MS" pitchFamily="34" charset="-128"/>
              </a:rPr>
              <a:t>Network</a:t>
            </a:r>
          </a:p>
        </p:txBody>
      </p:sp>
      <p:grpSp>
        <p:nvGrpSpPr>
          <p:cNvPr id="115" name="Group 114">
            <a:extLst>
              <a:ext uri="{FF2B5EF4-FFF2-40B4-BE49-F238E27FC236}">
                <a16:creationId xmlns:a16="http://schemas.microsoft.com/office/drawing/2014/main" xmlns="" id="{1C60F924-E5DB-944E-910B-5175AFAB0583}"/>
              </a:ext>
            </a:extLst>
          </p:cNvPr>
          <p:cNvGrpSpPr/>
          <p:nvPr/>
        </p:nvGrpSpPr>
        <p:grpSpPr>
          <a:xfrm>
            <a:off x="2648801" y="1995755"/>
            <a:ext cx="4885851" cy="3353785"/>
            <a:chOff x="2648801" y="1995755"/>
            <a:chExt cx="4885851" cy="3353785"/>
          </a:xfrm>
        </p:grpSpPr>
        <p:grpSp>
          <p:nvGrpSpPr>
            <p:cNvPr id="27" name="Group 26">
              <a:extLst>
                <a:ext uri="{FF2B5EF4-FFF2-40B4-BE49-F238E27FC236}">
                  <a16:creationId xmlns:a16="http://schemas.microsoft.com/office/drawing/2014/main" xmlns="" id="{A54B9441-C1AE-A24B-8F34-F19058BD5DBB}"/>
                </a:ext>
              </a:extLst>
            </p:cNvPr>
            <p:cNvGrpSpPr/>
            <p:nvPr/>
          </p:nvGrpSpPr>
          <p:grpSpPr>
            <a:xfrm rot="16200000">
              <a:off x="4640841" y="2455729"/>
              <a:ext cx="2893811" cy="2893811"/>
              <a:chOff x="4640844" y="2455730"/>
              <a:chExt cx="2893811" cy="2893811"/>
            </a:xfrm>
          </p:grpSpPr>
          <p:sp>
            <p:nvSpPr>
              <p:cNvPr id="28" name="Arc 27">
                <a:extLst>
                  <a:ext uri="{FF2B5EF4-FFF2-40B4-BE49-F238E27FC236}">
                    <a16:creationId xmlns:a16="http://schemas.microsoft.com/office/drawing/2014/main" xmlns="" id="{2BF26499-13B9-EA4A-938A-8A69B09220E2}"/>
                  </a:ext>
                </a:extLst>
              </p:cNvPr>
              <p:cNvSpPr/>
              <p:nvPr/>
            </p:nvSpPr>
            <p:spPr>
              <a:xfrm>
                <a:off x="4640844" y="2455730"/>
                <a:ext cx="2893811" cy="2893811"/>
              </a:xfrm>
              <a:prstGeom prst="arc">
                <a:avLst>
                  <a:gd name="adj1" fmla="val 16645083"/>
                  <a:gd name="adj2" fmla="val 21339153"/>
                </a:avLst>
              </a:prstGeom>
              <a:ln w="19050">
                <a:solidFill>
                  <a:schemeClr val="accent6"/>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9" name="Straight Connector 28">
                <a:extLst>
                  <a:ext uri="{FF2B5EF4-FFF2-40B4-BE49-F238E27FC236}">
                    <a16:creationId xmlns:a16="http://schemas.microsoft.com/office/drawing/2014/main" xmlns="" id="{3A2B9014-9586-A54B-A7C7-B96020530257}"/>
                  </a:ext>
                </a:extLst>
              </p:cNvPr>
              <p:cNvCxnSpPr>
                <a:cxnSpLocks/>
              </p:cNvCxnSpPr>
              <p:nvPr/>
            </p:nvCxnSpPr>
            <p:spPr>
              <a:xfrm flipH="1">
                <a:off x="6901218" y="2884164"/>
                <a:ext cx="205007" cy="205006"/>
              </a:xfrm>
              <a:prstGeom prst="line">
                <a:avLst/>
              </a:prstGeom>
              <a:ln w="19050">
                <a:solidFill>
                  <a:schemeClr val="accent6"/>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75" name="Group 74">
              <a:extLst>
                <a:ext uri="{FF2B5EF4-FFF2-40B4-BE49-F238E27FC236}">
                  <a16:creationId xmlns:a16="http://schemas.microsoft.com/office/drawing/2014/main" xmlns="" id="{46095941-D573-5D40-9A4A-86A767BCBF1C}"/>
                </a:ext>
              </a:extLst>
            </p:cNvPr>
            <p:cNvGrpSpPr/>
            <p:nvPr/>
          </p:nvGrpSpPr>
          <p:grpSpPr>
            <a:xfrm>
              <a:off x="2648801" y="1995755"/>
              <a:ext cx="2380152" cy="923330"/>
              <a:chOff x="4010213" y="2394933"/>
              <a:chExt cx="2380152" cy="923330"/>
            </a:xfrm>
          </p:grpSpPr>
          <p:sp>
            <p:nvSpPr>
              <p:cNvPr id="76" name="TextBox 75">
                <a:extLst>
                  <a:ext uri="{FF2B5EF4-FFF2-40B4-BE49-F238E27FC236}">
                    <a16:creationId xmlns:a16="http://schemas.microsoft.com/office/drawing/2014/main" xmlns="" id="{864EBC9A-C959-0946-946A-5B4014513577}"/>
                  </a:ext>
                </a:extLst>
              </p:cNvPr>
              <p:cNvSpPr txBox="1"/>
              <p:nvPr/>
            </p:nvSpPr>
            <p:spPr>
              <a:xfrm>
                <a:off x="4010213" y="2394933"/>
                <a:ext cx="1393678" cy="923330"/>
              </a:xfrm>
              <a:prstGeom prst="rect">
                <a:avLst/>
              </a:prstGeom>
              <a:noFill/>
            </p:spPr>
            <p:txBody>
              <a:bodyPr wrap="square" lIns="0" tIns="0" rIns="0" bIns="0" rtlCol="0" anchor="ctr">
                <a:spAutoFit/>
              </a:bodyPr>
              <a:lstStyle/>
              <a:p>
                <a:pPr algn="r" fontAlgn="base">
                  <a:spcBef>
                    <a:spcPct val="50000"/>
                  </a:spcBef>
                  <a:spcAft>
                    <a:spcPct val="0"/>
                  </a:spcAft>
                  <a:buClr>
                    <a:srgbClr val="F0AB00"/>
                  </a:buClr>
                  <a:buSzPct val="80000"/>
                </a:pPr>
                <a:r>
                  <a:rPr lang="en-US" sz="1200" kern="0">
                    <a:ea typeface="Arial Unicode MS" pitchFamily="34" charset="-128"/>
                    <a:cs typeface="Arial Unicode MS" pitchFamily="34" charset="-128"/>
                  </a:rPr>
                  <a:t>Concur Expense customers file more than </a:t>
                </a:r>
                <a:r>
                  <a:rPr lang="en-US" sz="1200" b="1" kern="0">
                    <a:ea typeface="Arial Unicode MS" pitchFamily="34" charset="-128"/>
                    <a:cs typeface="Arial Unicode MS" pitchFamily="34" charset="-128"/>
                  </a:rPr>
                  <a:t>548,000</a:t>
                </a:r>
                <a:r>
                  <a:rPr lang="en-US" sz="1200" kern="0">
                    <a:ea typeface="Arial Unicode MS" pitchFamily="34" charset="-128"/>
                    <a:cs typeface="Arial Unicode MS" pitchFamily="34" charset="-128"/>
                  </a:rPr>
                  <a:t> expense reports on a busy day</a:t>
                </a:r>
              </a:p>
            </p:txBody>
          </p:sp>
          <p:pic>
            <p:nvPicPr>
              <p:cNvPr id="77" name="Picture 76">
                <a:extLst>
                  <a:ext uri="{FF2B5EF4-FFF2-40B4-BE49-F238E27FC236}">
                    <a16:creationId xmlns:a16="http://schemas.microsoft.com/office/drawing/2014/main" xmlns="" id="{E37B73EC-FFF1-EE4E-8705-ED4A29E77B7F}"/>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490296" y="2400623"/>
                <a:ext cx="900069" cy="900069"/>
              </a:xfrm>
              <a:prstGeom prst="rect">
                <a:avLst/>
              </a:prstGeom>
            </p:spPr>
          </p:pic>
        </p:grpSp>
      </p:grpSp>
      <p:grpSp>
        <p:nvGrpSpPr>
          <p:cNvPr id="114" name="Group 113">
            <a:extLst>
              <a:ext uri="{FF2B5EF4-FFF2-40B4-BE49-F238E27FC236}">
                <a16:creationId xmlns:a16="http://schemas.microsoft.com/office/drawing/2014/main" xmlns="" id="{D8DB777A-B240-034E-8C76-4841FE42189A}"/>
              </a:ext>
            </a:extLst>
          </p:cNvPr>
          <p:cNvGrpSpPr/>
          <p:nvPr/>
        </p:nvGrpSpPr>
        <p:grpSpPr>
          <a:xfrm>
            <a:off x="4640844" y="2004695"/>
            <a:ext cx="4886399" cy="3344846"/>
            <a:chOff x="4640844" y="2004695"/>
            <a:chExt cx="4886399" cy="3344846"/>
          </a:xfrm>
        </p:grpSpPr>
        <p:grpSp>
          <p:nvGrpSpPr>
            <p:cNvPr id="20" name="Group 19">
              <a:extLst>
                <a:ext uri="{FF2B5EF4-FFF2-40B4-BE49-F238E27FC236}">
                  <a16:creationId xmlns:a16="http://schemas.microsoft.com/office/drawing/2014/main" xmlns="" id="{7E024013-ACA0-5D49-89F2-CC26C3BE4578}"/>
                </a:ext>
              </a:extLst>
            </p:cNvPr>
            <p:cNvGrpSpPr/>
            <p:nvPr/>
          </p:nvGrpSpPr>
          <p:grpSpPr>
            <a:xfrm>
              <a:off x="4640844" y="2455730"/>
              <a:ext cx="2893811" cy="2893811"/>
              <a:chOff x="4640844" y="2455730"/>
              <a:chExt cx="2893811" cy="2893811"/>
            </a:xfrm>
          </p:grpSpPr>
          <p:sp>
            <p:nvSpPr>
              <p:cNvPr id="4" name="Arc 3">
                <a:extLst>
                  <a:ext uri="{FF2B5EF4-FFF2-40B4-BE49-F238E27FC236}">
                    <a16:creationId xmlns:a16="http://schemas.microsoft.com/office/drawing/2014/main" xmlns="" id="{C9EA8177-3CEA-004E-A19B-D2355BD2E37A}"/>
                  </a:ext>
                </a:extLst>
              </p:cNvPr>
              <p:cNvSpPr/>
              <p:nvPr/>
            </p:nvSpPr>
            <p:spPr>
              <a:xfrm>
                <a:off x="4640844" y="2455730"/>
                <a:ext cx="2893811" cy="2893811"/>
              </a:xfrm>
              <a:prstGeom prst="arc">
                <a:avLst>
                  <a:gd name="adj1" fmla="val 16558881"/>
                  <a:gd name="adj2" fmla="val 21242773"/>
                </a:avLst>
              </a:prstGeom>
              <a:ln w="19050">
                <a:solidFill>
                  <a:schemeClr val="accent3"/>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7" name="Straight Connector 16">
                <a:extLst>
                  <a:ext uri="{FF2B5EF4-FFF2-40B4-BE49-F238E27FC236}">
                    <a16:creationId xmlns:a16="http://schemas.microsoft.com/office/drawing/2014/main" xmlns="" id="{FB9D3E2D-F6DD-9F44-95A4-74D5246F781D}"/>
                  </a:ext>
                </a:extLst>
              </p:cNvPr>
              <p:cNvCxnSpPr>
                <a:cxnSpLocks/>
              </p:cNvCxnSpPr>
              <p:nvPr/>
            </p:nvCxnSpPr>
            <p:spPr>
              <a:xfrm flipH="1">
                <a:off x="6901218" y="2884164"/>
                <a:ext cx="205007" cy="205006"/>
              </a:xfrm>
              <a:prstGeom prst="line">
                <a:avLst/>
              </a:prstGeom>
              <a:ln w="19050">
                <a:solidFill>
                  <a:schemeClr val="accent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78" name="Group 77">
              <a:extLst>
                <a:ext uri="{FF2B5EF4-FFF2-40B4-BE49-F238E27FC236}">
                  <a16:creationId xmlns:a16="http://schemas.microsoft.com/office/drawing/2014/main" xmlns="" id="{B21E73A0-B95B-5E4C-8B57-1820F1EA5945}"/>
                </a:ext>
              </a:extLst>
            </p:cNvPr>
            <p:cNvGrpSpPr/>
            <p:nvPr/>
          </p:nvGrpSpPr>
          <p:grpSpPr>
            <a:xfrm>
              <a:off x="7114065" y="2004695"/>
              <a:ext cx="2413178" cy="900068"/>
              <a:chOff x="7605917" y="2421508"/>
              <a:chExt cx="2413178" cy="900068"/>
            </a:xfrm>
          </p:grpSpPr>
          <p:sp>
            <p:nvSpPr>
              <p:cNvPr id="79" name="TextBox 78">
                <a:extLst>
                  <a:ext uri="{FF2B5EF4-FFF2-40B4-BE49-F238E27FC236}">
                    <a16:creationId xmlns:a16="http://schemas.microsoft.com/office/drawing/2014/main" xmlns="" id="{B7CA5DDD-4461-2E4B-9C16-F20A8BEB13A2}"/>
                  </a:ext>
                </a:extLst>
              </p:cNvPr>
              <p:cNvSpPr txBox="1"/>
              <p:nvPr/>
            </p:nvSpPr>
            <p:spPr>
              <a:xfrm>
                <a:off x="8586124" y="2509332"/>
                <a:ext cx="1432971" cy="738664"/>
              </a:xfrm>
              <a:prstGeom prst="rect">
                <a:avLst/>
              </a:prstGeom>
              <a:noFill/>
            </p:spPr>
            <p:txBody>
              <a:bodyPr wrap="square" lIns="0" tIns="0" rIns="0" bIns="0" rtlCol="0" anchor="ctr">
                <a:spAutoFit/>
              </a:bodyPr>
              <a:lstStyle/>
              <a:p>
                <a:pPr fontAlgn="base">
                  <a:spcBef>
                    <a:spcPct val="50000"/>
                  </a:spcBef>
                  <a:spcAft>
                    <a:spcPct val="0"/>
                  </a:spcAft>
                  <a:buClr>
                    <a:srgbClr val="F0AB00"/>
                  </a:buClr>
                  <a:buSzPct val="80000"/>
                </a:pPr>
                <a:r>
                  <a:rPr lang="en-US" sz="1200" kern="0">
                    <a:ea typeface="Arial Unicode MS" pitchFamily="34" charset="-128"/>
                    <a:cs typeface="Arial Unicode MS" pitchFamily="34" charset="-128"/>
                  </a:rPr>
                  <a:t>On a busy day users can book more than </a:t>
                </a:r>
                <a:r>
                  <a:rPr lang="en-US" sz="1200" b="1" kern="0">
                    <a:ea typeface="Arial Unicode MS" pitchFamily="34" charset="-128"/>
                    <a:cs typeface="Arial Unicode MS" pitchFamily="34" charset="-128"/>
                  </a:rPr>
                  <a:t>254,000</a:t>
                </a:r>
                <a:r>
                  <a:rPr lang="en-US" sz="1200" kern="0">
                    <a:ea typeface="Arial Unicode MS" pitchFamily="34" charset="-128"/>
                    <a:cs typeface="Arial Unicode MS" pitchFamily="34" charset="-128"/>
                  </a:rPr>
                  <a:t> trips with Concur Travel </a:t>
                </a:r>
              </a:p>
            </p:txBody>
          </p:sp>
          <p:pic>
            <p:nvPicPr>
              <p:cNvPr id="80" name="Picture 79">
                <a:extLst>
                  <a:ext uri="{FF2B5EF4-FFF2-40B4-BE49-F238E27FC236}">
                    <a16:creationId xmlns:a16="http://schemas.microsoft.com/office/drawing/2014/main" xmlns="" id="{A2AD13AC-836F-614D-8006-657065A466DF}"/>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605917" y="2421508"/>
                <a:ext cx="900068" cy="900068"/>
              </a:xfrm>
              <a:prstGeom prst="rect">
                <a:avLst/>
              </a:prstGeom>
            </p:spPr>
          </p:pic>
        </p:grpSp>
      </p:grpSp>
      <p:grpSp>
        <p:nvGrpSpPr>
          <p:cNvPr id="117" name="Group 116">
            <a:extLst>
              <a:ext uri="{FF2B5EF4-FFF2-40B4-BE49-F238E27FC236}">
                <a16:creationId xmlns:a16="http://schemas.microsoft.com/office/drawing/2014/main" xmlns="" id="{3ED2EA10-C073-A947-8B6D-31A18C2D413E}"/>
              </a:ext>
            </a:extLst>
          </p:cNvPr>
          <p:cNvGrpSpPr/>
          <p:nvPr/>
        </p:nvGrpSpPr>
        <p:grpSpPr>
          <a:xfrm>
            <a:off x="4640843" y="2455730"/>
            <a:ext cx="4654774" cy="3270722"/>
            <a:chOff x="4640843" y="2455730"/>
            <a:chExt cx="4654774" cy="3270722"/>
          </a:xfrm>
        </p:grpSpPr>
        <p:grpSp>
          <p:nvGrpSpPr>
            <p:cNvPr id="21" name="Group 20">
              <a:extLst>
                <a:ext uri="{FF2B5EF4-FFF2-40B4-BE49-F238E27FC236}">
                  <a16:creationId xmlns:a16="http://schemas.microsoft.com/office/drawing/2014/main" xmlns="" id="{20C7C338-7EA7-B840-AE48-3DD3B59278B0}"/>
                </a:ext>
              </a:extLst>
            </p:cNvPr>
            <p:cNvGrpSpPr/>
            <p:nvPr/>
          </p:nvGrpSpPr>
          <p:grpSpPr>
            <a:xfrm rot="5400000">
              <a:off x="4640843" y="2455730"/>
              <a:ext cx="2893811" cy="2893811"/>
              <a:chOff x="4640844" y="2455730"/>
              <a:chExt cx="2893811" cy="2893811"/>
            </a:xfrm>
          </p:grpSpPr>
          <p:sp>
            <p:nvSpPr>
              <p:cNvPr id="22" name="Arc 21">
                <a:extLst>
                  <a:ext uri="{FF2B5EF4-FFF2-40B4-BE49-F238E27FC236}">
                    <a16:creationId xmlns:a16="http://schemas.microsoft.com/office/drawing/2014/main" xmlns="" id="{F5508C26-9AFE-DB4A-8666-76D1FE6F11E1}"/>
                  </a:ext>
                </a:extLst>
              </p:cNvPr>
              <p:cNvSpPr/>
              <p:nvPr/>
            </p:nvSpPr>
            <p:spPr>
              <a:xfrm>
                <a:off x="4640844" y="2455730"/>
                <a:ext cx="2893811" cy="2893811"/>
              </a:xfrm>
              <a:prstGeom prst="arc">
                <a:avLst>
                  <a:gd name="adj1" fmla="val 16615087"/>
                  <a:gd name="adj2" fmla="val 21243842"/>
                </a:avLst>
              </a:prstGeom>
              <a:ln w="19050">
                <a:solidFill>
                  <a:schemeClr val="accent4"/>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3" name="Straight Connector 22">
                <a:extLst>
                  <a:ext uri="{FF2B5EF4-FFF2-40B4-BE49-F238E27FC236}">
                    <a16:creationId xmlns:a16="http://schemas.microsoft.com/office/drawing/2014/main" xmlns="" id="{386265AE-1DEE-5746-97FC-F3F3F04A28B1}"/>
                  </a:ext>
                </a:extLst>
              </p:cNvPr>
              <p:cNvCxnSpPr>
                <a:cxnSpLocks/>
              </p:cNvCxnSpPr>
              <p:nvPr/>
            </p:nvCxnSpPr>
            <p:spPr>
              <a:xfrm flipH="1">
                <a:off x="6901218" y="2884164"/>
                <a:ext cx="205007" cy="205006"/>
              </a:xfrm>
              <a:prstGeom prst="line">
                <a:avLst/>
              </a:prstGeom>
              <a:ln w="19050">
                <a:solidFill>
                  <a:schemeClr val="accent4"/>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81" name="Group 80">
              <a:extLst>
                <a:ext uri="{FF2B5EF4-FFF2-40B4-BE49-F238E27FC236}">
                  <a16:creationId xmlns:a16="http://schemas.microsoft.com/office/drawing/2014/main" xmlns="" id="{E356B648-EE6C-B54B-BCDB-BB4F4A0E845F}"/>
                </a:ext>
              </a:extLst>
            </p:cNvPr>
            <p:cNvGrpSpPr/>
            <p:nvPr/>
          </p:nvGrpSpPr>
          <p:grpSpPr>
            <a:xfrm>
              <a:off x="7116707" y="4833012"/>
              <a:ext cx="2178910" cy="893440"/>
              <a:chOff x="6471947" y="2482493"/>
              <a:chExt cx="2178910" cy="893440"/>
            </a:xfrm>
          </p:grpSpPr>
          <p:sp>
            <p:nvSpPr>
              <p:cNvPr id="82" name="TextBox 81">
                <a:extLst>
                  <a:ext uri="{FF2B5EF4-FFF2-40B4-BE49-F238E27FC236}">
                    <a16:creationId xmlns:a16="http://schemas.microsoft.com/office/drawing/2014/main" xmlns="" id="{7DE2FC72-6EF9-DE4C-AE24-3EE1FE92FF4C}"/>
                  </a:ext>
                </a:extLst>
              </p:cNvPr>
              <p:cNvSpPr txBox="1"/>
              <p:nvPr/>
            </p:nvSpPr>
            <p:spPr>
              <a:xfrm>
                <a:off x="7440589" y="2559881"/>
                <a:ext cx="1210268" cy="738664"/>
              </a:xfrm>
              <a:prstGeom prst="rect">
                <a:avLst/>
              </a:prstGeom>
              <a:noFill/>
            </p:spPr>
            <p:txBody>
              <a:bodyPr wrap="none" lIns="0" tIns="0" rIns="0" bIns="0" rtlCol="0" anchor="ctr">
                <a:spAutoFit/>
              </a:bodyPr>
              <a:lstStyle/>
              <a:p>
                <a:pPr fontAlgn="base">
                  <a:spcBef>
                    <a:spcPct val="50000"/>
                  </a:spcBef>
                  <a:spcAft>
                    <a:spcPct val="0"/>
                  </a:spcAft>
                  <a:buClr>
                    <a:srgbClr val="F0AB00"/>
                  </a:buClr>
                  <a:buSzPct val="80000"/>
                </a:pPr>
                <a:r>
                  <a:rPr lang="en-US" sz="1200" kern="0">
                    <a:ea typeface="Arial Unicode MS" pitchFamily="34" charset="-128"/>
                    <a:cs typeface="Arial Unicode MS" pitchFamily="34" charset="-128"/>
                  </a:rPr>
                  <a:t>On a busy day</a:t>
                </a:r>
                <a:br>
                  <a:rPr lang="en-US" sz="1200" kern="0">
                    <a:ea typeface="Arial Unicode MS" pitchFamily="34" charset="-128"/>
                    <a:cs typeface="Arial Unicode MS" pitchFamily="34" charset="-128"/>
                  </a:rPr>
                </a:br>
                <a:r>
                  <a:rPr lang="en-US" sz="1200" kern="0">
                    <a:ea typeface="Arial Unicode MS" pitchFamily="34" charset="-128"/>
                    <a:cs typeface="Arial Unicode MS" pitchFamily="34" charset="-128"/>
                  </a:rPr>
                  <a:t>Concur Invoice </a:t>
                </a:r>
                <a:br>
                  <a:rPr lang="en-US" sz="1200" kern="0">
                    <a:ea typeface="Arial Unicode MS" pitchFamily="34" charset="-128"/>
                    <a:cs typeface="Arial Unicode MS" pitchFamily="34" charset="-128"/>
                  </a:rPr>
                </a:br>
                <a:r>
                  <a:rPr lang="en-US" sz="1200" kern="0">
                    <a:ea typeface="Arial Unicode MS" pitchFamily="34" charset="-128"/>
                    <a:cs typeface="Arial Unicode MS" pitchFamily="34" charset="-128"/>
                  </a:rPr>
                  <a:t>processes </a:t>
                </a:r>
                <a:r>
                  <a:rPr lang="en-US" sz="1200" b="1" kern="0">
                    <a:ea typeface="Arial Unicode MS" pitchFamily="34" charset="-128"/>
                    <a:cs typeface="Arial Unicode MS" pitchFamily="34" charset="-128"/>
                  </a:rPr>
                  <a:t>25,000</a:t>
                </a:r>
                <a:r>
                  <a:rPr lang="en-US" sz="1200" kern="0">
                    <a:ea typeface="Arial Unicode MS" pitchFamily="34" charset="-128"/>
                    <a:cs typeface="Arial Unicode MS" pitchFamily="34" charset="-128"/>
                  </a:rPr>
                  <a:t/>
                </a:r>
                <a:br>
                  <a:rPr lang="en-US" sz="1200" kern="0">
                    <a:ea typeface="Arial Unicode MS" pitchFamily="34" charset="-128"/>
                    <a:cs typeface="Arial Unicode MS" pitchFamily="34" charset="-128"/>
                  </a:rPr>
                </a:br>
                <a:r>
                  <a:rPr lang="en-US" sz="1200" kern="0">
                    <a:ea typeface="Arial Unicode MS" pitchFamily="34" charset="-128"/>
                    <a:cs typeface="Arial Unicode MS" pitchFamily="34" charset="-128"/>
                  </a:rPr>
                  <a:t>invoices</a:t>
                </a:r>
              </a:p>
            </p:txBody>
          </p:sp>
          <p:pic>
            <p:nvPicPr>
              <p:cNvPr id="83" name="Picture 82">
                <a:extLst>
                  <a:ext uri="{FF2B5EF4-FFF2-40B4-BE49-F238E27FC236}">
                    <a16:creationId xmlns:a16="http://schemas.microsoft.com/office/drawing/2014/main" xmlns="" id="{85B2EBFD-F7FF-1143-9BF0-B7E27A3BD7BE}"/>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471947" y="2482493"/>
                <a:ext cx="893440" cy="893440"/>
              </a:xfrm>
              <a:prstGeom prst="rect">
                <a:avLst/>
              </a:prstGeom>
            </p:spPr>
          </p:pic>
        </p:grpSp>
      </p:grpSp>
      <p:grpSp>
        <p:nvGrpSpPr>
          <p:cNvPr id="116" name="Group 115">
            <a:extLst>
              <a:ext uri="{FF2B5EF4-FFF2-40B4-BE49-F238E27FC236}">
                <a16:creationId xmlns:a16="http://schemas.microsoft.com/office/drawing/2014/main" xmlns="" id="{647FE2F7-6708-6B45-BC86-8C65E8BF4A28}"/>
              </a:ext>
            </a:extLst>
          </p:cNvPr>
          <p:cNvGrpSpPr/>
          <p:nvPr/>
        </p:nvGrpSpPr>
        <p:grpSpPr>
          <a:xfrm>
            <a:off x="2600347" y="2455730"/>
            <a:ext cx="4934307" cy="3250649"/>
            <a:chOff x="2600347" y="2455730"/>
            <a:chExt cx="4934307" cy="3250649"/>
          </a:xfrm>
        </p:grpSpPr>
        <p:grpSp>
          <p:nvGrpSpPr>
            <p:cNvPr id="24" name="Group 23">
              <a:extLst>
                <a:ext uri="{FF2B5EF4-FFF2-40B4-BE49-F238E27FC236}">
                  <a16:creationId xmlns:a16="http://schemas.microsoft.com/office/drawing/2014/main" xmlns="" id="{EFD6013C-BFEE-6249-92B5-AEA23DC10ABF}"/>
                </a:ext>
              </a:extLst>
            </p:cNvPr>
            <p:cNvGrpSpPr/>
            <p:nvPr/>
          </p:nvGrpSpPr>
          <p:grpSpPr>
            <a:xfrm rot="10800000">
              <a:off x="4640843" y="2455730"/>
              <a:ext cx="2893811" cy="2893811"/>
              <a:chOff x="4640844" y="2455730"/>
              <a:chExt cx="2893811" cy="2893811"/>
            </a:xfrm>
          </p:grpSpPr>
          <p:sp>
            <p:nvSpPr>
              <p:cNvPr id="25" name="Arc 24">
                <a:extLst>
                  <a:ext uri="{FF2B5EF4-FFF2-40B4-BE49-F238E27FC236}">
                    <a16:creationId xmlns:a16="http://schemas.microsoft.com/office/drawing/2014/main" xmlns="" id="{E7B5F653-AC70-AC43-8F60-7E4600B64B82}"/>
                  </a:ext>
                </a:extLst>
              </p:cNvPr>
              <p:cNvSpPr/>
              <p:nvPr/>
            </p:nvSpPr>
            <p:spPr>
              <a:xfrm>
                <a:off x="4640844" y="2455730"/>
                <a:ext cx="2893811" cy="2893811"/>
              </a:xfrm>
              <a:prstGeom prst="arc">
                <a:avLst>
                  <a:gd name="adj1" fmla="val 16467190"/>
                  <a:gd name="adj2" fmla="val 21229330"/>
                </a:avLst>
              </a:prstGeom>
              <a:ln w="19050">
                <a:solidFill>
                  <a:schemeClr val="accent5"/>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6" name="Straight Connector 25">
                <a:extLst>
                  <a:ext uri="{FF2B5EF4-FFF2-40B4-BE49-F238E27FC236}">
                    <a16:creationId xmlns:a16="http://schemas.microsoft.com/office/drawing/2014/main" xmlns="" id="{02C2CE5E-B06D-9649-8BEF-022A0A4E7BFE}"/>
                  </a:ext>
                </a:extLst>
              </p:cNvPr>
              <p:cNvCxnSpPr>
                <a:cxnSpLocks/>
              </p:cNvCxnSpPr>
              <p:nvPr/>
            </p:nvCxnSpPr>
            <p:spPr>
              <a:xfrm flipH="1">
                <a:off x="6901218" y="2884164"/>
                <a:ext cx="205007" cy="205006"/>
              </a:xfrm>
              <a:prstGeom prst="line">
                <a:avLst/>
              </a:prstGeom>
              <a:ln w="19050">
                <a:solidFill>
                  <a:schemeClr val="accent5"/>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105" name="TextBox 104">
              <a:extLst>
                <a:ext uri="{FF2B5EF4-FFF2-40B4-BE49-F238E27FC236}">
                  <a16:creationId xmlns:a16="http://schemas.microsoft.com/office/drawing/2014/main" xmlns="" id="{EC9D8FA7-BEE2-004B-8D00-2954731848E8}"/>
                </a:ext>
              </a:extLst>
            </p:cNvPr>
            <p:cNvSpPr txBox="1"/>
            <p:nvPr/>
          </p:nvSpPr>
          <p:spPr>
            <a:xfrm>
              <a:off x="2600347" y="4598383"/>
              <a:ext cx="1478763" cy="1107996"/>
            </a:xfrm>
            <a:prstGeom prst="rect">
              <a:avLst/>
            </a:prstGeom>
            <a:noFill/>
          </p:spPr>
          <p:txBody>
            <a:bodyPr wrap="square" lIns="0" tIns="0" rIns="0" bIns="0" rtlCol="0">
              <a:spAutoFit/>
            </a:bodyPr>
            <a:lstStyle/>
            <a:p>
              <a:pPr algn="r" fontAlgn="base">
                <a:spcBef>
                  <a:spcPct val="50000"/>
                </a:spcBef>
                <a:spcAft>
                  <a:spcPct val="0"/>
                </a:spcAft>
                <a:buClr>
                  <a:srgbClr val="F0AB00"/>
                </a:buClr>
                <a:buSzPct val="80000"/>
              </a:pPr>
              <a:r>
                <a:rPr lang="en-US" sz="1200" b="1" kern="0">
                  <a:ea typeface="Arial Unicode MS" pitchFamily="34" charset="-128"/>
                  <a:cs typeface="Arial Unicode MS" pitchFamily="34" charset="-128"/>
                </a:rPr>
                <a:t>200+ </a:t>
              </a:r>
              <a:r>
                <a:rPr lang="en-US" sz="1200" kern="0">
                  <a:ea typeface="Arial Unicode MS" pitchFamily="34" charset="-128"/>
                  <a:cs typeface="Arial Unicode MS" pitchFamily="34" charset="-128"/>
                </a:rPr>
                <a:t>App Center  apps help customers manage tax, compliance, fraud, events, payments, and more.</a:t>
              </a:r>
            </a:p>
          </p:txBody>
        </p:sp>
        <p:pic>
          <p:nvPicPr>
            <p:cNvPr id="109" name="Picture 108">
              <a:extLst>
                <a:ext uri="{FF2B5EF4-FFF2-40B4-BE49-F238E27FC236}">
                  <a16:creationId xmlns:a16="http://schemas.microsoft.com/office/drawing/2014/main" xmlns="" id="{E5E00639-3438-4D47-90ED-7F4C6946D829}"/>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158078" y="4788032"/>
              <a:ext cx="841835" cy="841835"/>
            </a:xfrm>
            <a:prstGeom prst="rect">
              <a:avLst/>
            </a:prstGeom>
          </p:spPr>
        </p:pic>
      </p:grpSp>
      <p:grpSp>
        <p:nvGrpSpPr>
          <p:cNvPr id="34" name="Group 33">
            <a:extLst>
              <a:ext uri="{FF2B5EF4-FFF2-40B4-BE49-F238E27FC236}">
                <a16:creationId xmlns:a16="http://schemas.microsoft.com/office/drawing/2014/main" xmlns="" id="{18D2A58A-6BBE-BD4C-B5D1-03E25A113564}"/>
              </a:ext>
            </a:extLst>
          </p:cNvPr>
          <p:cNvGrpSpPr/>
          <p:nvPr/>
        </p:nvGrpSpPr>
        <p:grpSpPr>
          <a:xfrm>
            <a:off x="1041663" y="2184852"/>
            <a:ext cx="1493373" cy="553998"/>
            <a:chOff x="5786511" y="2119276"/>
            <a:chExt cx="1493373" cy="553998"/>
          </a:xfrm>
        </p:grpSpPr>
        <p:sp>
          <p:nvSpPr>
            <p:cNvPr id="35" name="TextBox 34">
              <a:extLst>
                <a:ext uri="{FF2B5EF4-FFF2-40B4-BE49-F238E27FC236}">
                  <a16:creationId xmlns:a16="http://schemas.microsoft.com/office/drawing/2014/main" xmlns="" id="{37323071-AE75-E24E-BAF0-DB14CB2E02D2}"/>
                </a:ext>
              </a:extLst>
            </p:cNvPr>
            <p:cNvSpPr txBox="1"/>
            <p:nvPr/>
          </p:nvSpPr>
          <p:spPr>
            <a:xfrm>
              <a:off x="5786511" y="2119276"/>
              <a:ext cx="999732" cy="553998"/>
            </a:xfrm>
            <a:prstGeom prst="rect">
              <a:avLst/>
            </a:prstGeom>
            <a:noFill/>
          </p:spPr>
          <p:txBody>
            <a:bodyPr wrap="square" lIns="0" tIns="0" rIns="0" bIns="0" rtlCol="0" anchor="ctr">
              <a:spAutoFit/>
            </a:bodyPr>
            <a:lstStyle/>
            <a:p>
              <a:pPr algn="r" fontAlgn="base">
                <a:spcBef>
                  <a:spcPct val="50000"/>
                </a:spcBef>
                <a:spcAft>
                  <a:spcPct val="0"/>
                </a:spcAft>
                <a:buClr>
                  <a:srgbClr val="F0AB00"/>
                </a:buClr>
                <a:buSzPct val="80000"/>
              </a:pPr>
              <a:r>
                <a:rPr lang="en-US" sz="1200" kern="0">
                  <a:ea typeface="Arial Unicode MS" pitchFamily="34" charset="-128"/>
                  <a:cs typeface="Arial Unicode MS" pitchFamily="34" charset="-128"/>
                </a:rPr>
                <a:t>Over </a:t>
              </a:r>
              <a:r>
                <a:rPr lang="en-US" sz="1200" b="1" kern="0">
                  <a:ea typeface="Arial Unicode MS" pitchFamily="34" charset="-128"/>
                  <a:cs typeface="Arial Unicode MS" pitchFamily="34" charset="-128"/>
                </a:rPr>
                <a:t>1 million </a:t>
              </a:r>
              <a:r>
                <a:rPr lang="en-US" sz="1200" kern="0">
                  <a:ea typeface="Arial Unicode MS" pitchFamily="34" charset="-128"/>
                  <a:cs typeface="Arial Unicode MS" pitchFamily="34" charset="-128"/>
                </a:rPr>
                <a:t>ExpenseIt users</a:t>
              </a:r>
            </a:p>
          </p:txBody>
        </p:sp>
        <p:pic>
          <p:nvPicPr>
            <p:cNvPr id="36" name="Picture 35">
              <a:extLst>
                <a:ext uri="{FF2B5EF4-FFF2-40B4-BE49-F238E27FC236}">
                  <a16:creationId xmlns:a16="http://schemas.microsoft.com/office/drawing/2014/main" xmlns="" id="{D1D30241-7F0F-314A-940C-CB1A42AED365}"/>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817999" y="2177475"/>
              <a:ext cx="461885" cy="461885"/>
            </a:xfrm>
            <a:prstGeom prst="rect">
              <a:avLst/>
            </a:prstGeom>
            <a:solidFill>
              <a:schemeClr val="bg1"/>
            </a:solidFill>
          </p:spPr>
        </p:pic>
      </p:grpSp>
      <p:grpSp>
        <p:nvGrpSpPr>
          <p:cNvPr id="55" name="Group 54">
            <a:extLst>
              <a:ext uri="{FF2B5EF4-FFF2-40B4-BE49-F238E27FC236}">
                <a16:creationId xmlns:a16="http://schemas.microsoft.com/office/drawing/2014/main" xmlns="" id="{AD393C8E-AEB2-5D43-AD54-FA83E6502523}"/>
              </a:ext>
            </a:extLst>
          </p:cNvPr>
          <p:cNvGrpSpPr/>
          <p:nvPr/>
        </p:nvGrpSpPr>
        <p:grpSpPr>
          <a:xfrm>
            <a:off x="9223726" y="1419898"/>
            <a:ext cx="1809983" cy="553998"/>
            <a:chOff x="6817999" y="2137074"/>
            <a:chExt cx="1809983" cy="553998"/>
          </a:xfrm>
        </p:grpSpPr>
        <p:sp>
          <p:nvSpPr>
            <p:cNvPr id="56" name="TextBox 55">
              <a:extLst>
                <a:ext uri="{FF2B5EF4-FFF2-40B4-BE49-F238E27FC236}">
                  <a16:creationId xmlns:a16="http://schemas.microsoft.com/office/drawing/2014/main" xmlns="" id="{F5B8E14C-1B28-564C-8BFF-E967CC87A146}"/>
                </a:ext>
              </a:extLst>
            </p:cNvPr>
            <p:cNvSpPr txBox="1"/>
            <p:nvPr/>
          </p:nvSpPr>
          <p:spPr>
            <a:xfrm>
              <a:off x="7415524" y="2137074"/>
              <a:ext cx="1212458" cy="553998"/>
            </a:xfrm>
            <a:prstGeom prst="rect">
              <a:avLst/>
            </a:prstGeom>
            <a:noFill/>
          </p:spPr>
          <p:txBody>
            <a:bodyPr wrap="square" lIns="0" tIns="0" rIns="0" bIns="0" rtlCol="0" anchor="ctr">
              <a:spAutoFit/>
            </a:bodyPr>
            <a:lstStyle/>
            <a:p>
              <a:pPr fontAlgn="base">
                <a:spcBef>
                  <a:spcPct val="50000"/>
                </a:spcBef>
                <a:spcAft>
                  <a:spcPct val="0"/>
                </a:spcAft>
                <a:buClr>
                  <a:srgbClr val="F0AB00"/>
                </a:buClr>
                <a:buSzPct val="80000"/>
              </a:pPr>
              <a:r>
                <a:rPr lang="en-US" sz="1200" b="1" kern="0">
                  <a:ea typeface="Arial Unicode MS" pitchFamily="34" charset="-128"/>
                  <a:cs typeface="Arial Unicode MS" pitchFamily="34" charset="-128"/>
                </a:rPr>
                <a:t>6.8 million </a:t>
              </a:r>
              <a:r>
                <a:rPr lang="en-US" sz="1200" kern="0">
                  <a:ea typeface="Arial Unicode MS" pitchFamily="34" charset="-128"/>
                  <a:cs typeface="Arial Unicode MS" pitchFamily="34" charset="-128"/>
                </a:rPr>
                <a:t>users have enabled </a:t>
              </a:r>
              <a:r>
                <a:rPr lang="en-US" sz="1200" kern="0" err="1">
                  <a:ea typeface="Arial Unicode MS" pitchFamily="34" charset="-128"/>
                  <a:cs typeface="Arial Unicode MS" pitchFamily="34" charset="-128"/>
                </a:rPr>
                <a:t>TripLink</a:t>
              </a:r>
              <a:endParaRPr lang="en-US" sz="1200" kern="0">
                <a:ea typeface="Arial Unicode MS" pitchFamily="34" charset="-128"/>
                <a:cs typeface="Arial Unicode MS" pitchFamily="34" charset="-128"/>
              </a:endParaRPr>
            </a:p>
          </p:txBody>
        </p:sp>
        <p:pic>
          <p:nvPicPr>
            <p:cNvPr id="57" name="Picture 56">
              <a:extLst>
                <a:ext uri="{FF2B5EF4-FFF2-40B4-BE49-F238E27FC236}">
                  <a16:creationId xmlns:a16="http://schemas.microsoft.com/office/drawing/2014/main" xmlns="" id="{0BBBA36D-A006-6341-97B0-3DD63F84BD14}"/>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6817999" y="2177475"/>
              <a:ext cx="461885" cy="461885"/>
            </a:xfrm>
            <a:prstGeom prst="rect">
              <a:avLst/>
            </a:prstGeom>
            <a:solidFill>
              <a:schemeClr val="bg1"/>
            </a:solidFill>
          </p:spPr>
        </p:pic>
      </p:grpSp>
      <p:grpSp>
        <p:nvGrpSpPr>
          <p:cNvPr id="67" name="Group 66">
            <a:extLst>
              <a:ext uri="{FF2B5EF4-FFF2-40B4-BE49-F238E27FC236}">
                <a16:creationId xmlns:a16="http://schemas.microsoft.com/office/drawing/2014/main" xmlns="" id="{E4700DFC-CCA3-BF47-BE94-75D6CED69418}"/>
              </a:ext>
            </a:extLst>
          </p:cNvPr>
          <p:cNvGrpSpPr/>
          <p:nvPr/>
        </p:nvGrpSpPr>
        <p:grpSpPr>
          <a:xfrm>
            <a:off x="9754866" y="2643112"/>
            <a:ext cx="1693130" cy="594656"/>
            <a:chOff x="6751614" y="2111090"/>
            <a:chExt cx="1693130" cy="594656"/>
          </a:xfrm>
        </p:grpSpPr>
        <p:sp>
          <p:nvSpPr>
            <p:cNvPr id="68" name="TextBox 67">
              <a:extLst>
                <a:ext uri="{FF2B5EF4-FFF2-40B4-BE49-F238E27FC236}">
                  <a16:creationId xmlns:a16="http://schemas.microsoft.com/office/drawing/2014/main" xmlns="" id="{0AB469CC-9FCA-4D40-A84E-DA786FDD1438}"/>
                </a:ext>
              </a:extLst>
            </p:cNvPr>
            <p:cNvSpPr txBox="1"/>
            <p:nvPr/>
          </p:nvSpPr>
          <p:spPr>
            <a:xfrm>
              <a:off x="7419488" y="2226768"/>
              <a:ext cx="1025256" cy="369332"/>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200" b="1" kern="0">
                  <a:ea typeface="Arial Unicode MS" pitchFamily="34" charset="-128"/>
                  <a:cs typeface="Arial Unicode MS" pitchFamily="34" charset="-128"/>
                </a:rPr>
                <a:t>14 million </a:t>
              </a:r>
              <a:r>
                <a:rPr lang="en-US" sz="1200" kern="0">
                  <a:ea typeface="Arial Unicode MS" pitchFamily="34" charset="-128"/>
                  <a:cs typeface="Arial Unicode MS" pitchFamily="34" charset="-128"/>
                </a:rPr>
                <a:t>TripIt users</a:t>
              </a:r>
            </a:p>
          </p:txBody>
        </p:sp>
        <p:pic>
          <p:nvPicPr>
            <p:cNvPr id="69" name="Picture 68">
              <a:extLst>
                <a:ext uri="{FF2B5EF4-FFF2-40B4-BE49-F238E27FC236}">
                  <a16:creationId xmlns:a16="http://schemas.microsoft.com/office/drawing/2014/main" xmlns="" id="{FA21F316-63AE-7242-AC61-DB8A29B38198}"/>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6751614" y="2111090"/>
              <a:ext cx="594656" cy="594656"/>
            </a:xfrm>
            <a:prstGeom prst="rect">
              <a:avLst/>
            </a:prstGeom>
            <a:solidFill>
              <a:schemeClr val="bg1"/>
            </a:solidFill>
          </p:spPr>
        </p:pic>
      </p:grpSp>
      <p:grpSp>
        <p:nvGrpSpPr>
          <p:cNvPr id="91" name="Group 90">
            <a:extLst>
              <a:ext uri="{FF2B5EF4-FFF2-40B4-BE49-F238E27FC236}">
                <a16:creationId xmlns:a16="http://schemas.microsoft.com/office/drawing/2014/main" xmlns="" id="{6F2344FE-CE8E-EA46-8AFF-92BD798C6080}"/>
              </a:ext>
            </a:extLst>
          </p:cNvPr>
          <p:cNvGrpSpPr/>
          <p:nvPr/>
        </p:nvGrpSpPr>
        <p:grpSpPr>
          <a:xfrm>
            <a:off x="9685611" y="4783049"/>
            <a:ext cx="2155767" cy="923330"/>
            <a:chOff x="6825425" y="1967085"/>
            <a:chExt cx="2155767" cy="923330"/>
          </a:xfrm>
        </p:grpSpPr>
        <p:sp>
          <p:nvSpPr>
            <p:cNvPr id="92" name="TextBox 91">
              <a:extLst>
                <a:ext uri="{FF2B5EF4-FFF2-40B4-BE49-F238E27FC236}">
                  <a16:creationId xmlns:a16="http://schemas.microsoft.com/office/drawing/2014/main" xmlns="" id="{C80F1E18-252E-994D-AB1A-85B6B5BBAA57}"/>
                </a:ext>
              </a:extLst>
            </p:cNvPr>
            <p:cNvSpPr txBox="1"/>
            <p:nvPr/>
          </p:nvSpPr>
          <p:spPr>
            <a:xfrm>
              <a:off x="7365853" y="1967085"/>
              <a:ext cx="1615339" cy="923330"/>
            </a:xfrm>
            <a:prstGeom prst="rect">
              <a:avLst/>
            </a:prstGeom>
            <a:noFill/>
          </p:spPr>
          <p:txBody>
            <a:bodyPr wrap="square" lIns="0" tIns="0" rIns="0" bIns="0" rtlCol="0" anchor="ctr">
              <a:spAutoFit/>
            </a:bodyPr>
            <a:lstStyle/>
            <a:p>
              <a:pPr fontAlgn="base">
                <a:spcBef>
                  <a:spcPct val="50000"/>
                </a:spcBef>
                <a:spcAft>
                  <a:spcPct val="0"/>
                </a:spcAft>
                <a:buClr>
                  <a:srgbClr val="F0AB00"/>
                </a:buClr>
                <a:buSzPct val="80000"/>
              </a:pPr>
              <a:r>
                <a:rPr lang="en-US" sz="1200" kern="0">
                  <a:ea typeface="Arial Unicode MS" pitchFamily="34" charset="-128"/>
                  <a:cs typeface="Arial Unicode MS" pitchFamily="34" charset="-128"/>
                </a:rPr>
                <a:t>Finance employees save </a:t>
              </a:r>
              <a:r>
                <a:rPr lang="en-US" sz="1200" b="1" kern="0">
                  <a:ea typeface="Arial Unicode MS" pitchFamily="34" charset="-128"/>
                  <a:cs typeface="Arial Unicode MS" pitchFamily="34" charset="-128"/>
                </a:rPr>
                <a:t>500 hours a year </a:t>
              </a:r>
              <a:r>
                <a:rPr lang="en-US" sz="1200" kern="0">
                  <a:ea typeface="Arial Unicode MS" pitchFamily="34" charset="-128"/>
                  <a:cs typeface="Arial Unicode MS" pitchFamily="34" charset="-128"/>
                </a:rPr>
                <a:t>from integrated expense, travel, and invoice solution</a:t>
              </a:r>
            </a:p>
          </p:txBody>
        </p:sp>
        <p:pic>
          <p:nvPicPr>
            <p:cNvPr id="93" name="Picture 92">
              <a:extLst>
                <a:ext uri="{FF2B5EF4-FFF2-40B4-BE49-F238E27FC236}">
                  <a16:creationId xmlns:a16="http://schemas.microsoft.com/office/drawing/2014/main" xmlns="" id="{B7057F69-9E39-EB48-AB04-7258047B91C6}"/>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6825425" y="2163114"/>
              <a:ext cx="461885" cy="461885"/>
            </a:xfrm>
            <a:prstGeom prst="rect">
              <a:avLst/>
            </a:prstGeom>
            <a:solidFill>
              <a:schemeClr val="bg1"/>
            </a:solidFill>
          </p:spPr>
        </p:pic>
      </p:grpSp>
      <p:grpSp>
        <p:nvGrpSpPr>
          <p:cNvPr id="94" name="Group 93">
            <a:extLst>
              <a:ext uri="{FF2B5EF4-FFF2-40B4-BE49-F238E27FC236}">
                <a16:creationId xmlns:a16="http://schemas.microsoft.com/office/drawing/2014/main" xmlns="" id="{24718248-3F27-4D4C-8184-0BC32CDE1AC1}"/>
              </a:ext>
            </a:extLst>
          </p:cNvPr>
          <p:cNvGrpSpPr/>
          <p:nvPr/>
        </p:nvGrpSpPr>
        <p:grpSpPr>
          <a:xfrm>
            <a:off x="769435" y="4783049"/>
            <a:ext cx="1762866" cy="738664"/>
            <a:chOff x="7532402" y="2037342"/>
            <a:chExt cx="1762866" cy="738664"/>
          </a:xfrm>
        </p:grpSpPr>
        <p:sp>
          <p:nvSpPr>
            <p:cNvPr id="95" name="TextBox 94">
              <a:extLst>
                <a:ext uri="{FF2B5EF4-FFF2-40B4-BE49-F238E27FC236}">
                  <a16:creationId xmlns:a16="http://schemas.microsoft.com/office/drawing/2014/main" xmlns="" id="{BE3FF1BE-7697-044A-B197-CDE2A24C3C9E}"/>
                </a:ext>
              </a:extLst>
            </p:cNvPr>
            <p:cNvSpPr txBox="1"/>
            <p:nvPr/>
          </p:nvSpPr>
          <p:spPr>
            <a:xfrm>
              <a:off x="7532402" y="2037342"/>
              <a:ext cx="1218130" cy="738664"/>
            </a:xfrm>
            <a:prstGeom prst="rect">
              <a:avLst/>
            </a:prstGeom>
            <a:noFill/>
          </p:spPr>
          <p:txBody>
            <a:bodyPr wrap="square" lIns="0" tIns="0" rIns="0" bIns="0" rtlCol="0" anchor="ctr">
              <a:spAutoFit/>
            </a:bodyPr>
            <a:lstStyle/>
            <a:p>
              <a:pPr algn="r" fontAlgn="base">
                <a:spcBef>
                  <a:spcPct val="50000"/>
                </a:spcBef>
                <a:spcAft>
                  <a:spcPct val="0"/>
                </a:spcAft>
                <a:buClr>
                  <a:srgbClr val="F0AB00"/>
                </a:buClr>
                <a:buSzPct val="80000"/>
              </a:pPr>
              <a:r>
                <a:rPr lang="en-US" sz="1200" kern="0">
                  <a:ea typeface="Arial Unicode MS" pitchFamily="34" charset="-128"/>
                  <a:cs typeface="Arial Unicode MS" pitchFamily="34" charset="-128"/>
                </a:rPr>
                <a:t>Leverage Machine Learning to audit </a:t>
              </a:r>
              <a:r>
                <a:rPr lang="en-US" sz="1200" b="1" kern="0">
                  <a:ea typeface="Arial Unicode MS" pitchFamily="34" charset="-128"/>
                  <a:cs typeface="Arial Unicode MS" pitchFamily="34" charset="-128"/>
                </a:rPr>
                <a:t>100% </a:t>
              </a:r>
              <a:r>
                <a:rPr lang="en-US" sz="1200" kern="0">
                  <a:ea typeface="Arial Unicode MS" pitchFamily="34" charset="-128"/>
                  <a:cs typeface="Arial Unicode MS" pitchFamily="34" charset="-128"/>
                </a:rPr>
                <a:t>of expense</a:t>
              </a:r>
            </a:p>
          </p:txBody>
        </p:sp>
        <p:pic>
          <p:nvPicPr>
            <p:cNvPr id="96" name="Picture 95">
              <a:extLst>
                <a:ext uri="{FF2B5EF4-FFF2-40B4-BE49-F238E27FC236}">
                  <a16:creationId xmlns:a16="http://schemas.microsoft.com/office/drawing/2014/main" xmlns="" id="{5E3096CF-3F51-8B46-B919-68D770CF1067}"/>
                </a:ext>
              </a:extLst>
            </p:cNvPr>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8833383" y="2177475"/>
              <a:ext cx="461885" cy="461885"/>
            </a:xfrm>
            <a:prstGeom prst="rect">
              <a:avLst/>
            </a:prstGeom>
            <a:solidFill>
              <a:schemeClr val="bg1"/>
            </a:solidFill>
          </p:spPr>
        </p:pic>
      </p:grpSp>
      <p:sp>
        <p:nvSpPr>
          <p:cNvPr id="3" name="Rectangle 2">
            <a:extLst>
              <a:ext uri="{FF2B5EF4-FFF2-40B4-BE49-F238E27FC236}">
                <a16:creationId xmlns:a16="http://schemas.microsoft.com/office/drawing/2014/main" xmlns="" id="{D98E55A1-BAB5-466A-8E86-FDE4F28B9FD0}"/>
              </a:ext>
            </a:extLst>
          </p:cNvPr>
          <p:cNvSpPr/>
          <p:nvPr/>
        </p:nvSpPr>
        <p:spPr bwMode="gray">
          <a:xfrm>
            <a:off x="3012129" y="386499"/>
            <a:ext cx="1030350" cy="738664"/>
          </a:xfrm>
          <a:prstGeom prst="rect">
            <a:avLst/>
          </a:prstGeom>
          <a:solidFill>
            <a:srgbClr val="FFFFFF"/>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2" name="Title 1">
            <a:extLst>
              <a:ext uri="{FF2B5EF4-FFF2-40B4-BE49-F238E27FC236}">
                <a16:creationId xmlns:a16="http://schemas.microsoft.com/office/drawing/2014/main" xmlns="" id="{338FC523-7F5E-8545-91D9-B9B6556A2916}"/>
              </a:ext>
            </a:extLst>
          </p:cNvPr>
          <p:cNvSpPr>
            <a:spLocks noGrp="1"/>
          </p:cNvSpPr>
          <p:nvPr>
            <p:ph type="title"/>
          </p:nvPr>
        </p:nvSpPr>
        <p:spPr>
          <a:xfrm>
            <a:off x="496630" y="533400"/>
            <a:ext cx="11183001" cy="369332"/>
          </a:xfrm>
        </p:spPr>
        <p:txBody>
          <a:bodyPr/>
          <a:lstStyle/>
          <a:p>
            <a:r>
              <a:rPr lang="en-US"/>
              <a:t>Industry leading applications and platforms</a:t>
            </a:r>
            <a:endParaRPr lang="en-US">
              <a:solidFill>
                <a:schemeClr val="accent1"/>
              </a:solidFill>
            </a:endParaRPr>
          </a:p>
        </p:txBody>
      </p:sp>
      <p:sp>
        <p:nvSpPr>
          <p:cNvPr id="58" name="Rectangle 57">
            <a:extLst>
              <a:ext uri="{FF2B5EF4-FFF2-40B4-BE49-F238E27FC236}">
                <a16:creationId xmlns:a16="http://schemas.microsoft.com/office/drawing/2014/main" xmlns="" id="{27BE4B82-E766-4668-896F-293FD16A715F}"/>
              </a:ext>
            </a:extLst>
          </p:cNvPr>
          <p:cNvSpPr/>
          <p:nvPr/>
        </p:nvSpPr>
        <p:spPr bwMode="gray">
          <a:xfrm>
            <a:off x="7194892" y="165499"/>
            <a:ext cx="4917824" cy="3311763"/>
          </a:xfrm>
          <a:prstGeom prst="rect">
            <a:avLst/>
          </a:prstGeom>
          <a:solidFill>
            <a:srgbClr val="FF0000"/>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US" sz="2000" kern="0" dirty="0">
                <a:solidFill>
                  <a:schemeClr val="bg1"/>
                </a:solidFill>
                <a:ea typeface="Arial Unicode MS" pitchFamily="34" charset="-128"/>
                <a:cs typeface="Arial Unicode MS" pitchFamily="34" charset="-128"/>
              </a:rPr>
              <a:t>Seems to me we only need one of these slides, either this one or the one previously?? </a:t>
            </a:r>
          </a:p>
          <a:p>
            <a:pPr marR="0" algn="ctr" defTabSz="914400" eaLnBrk="1" fontAlgn="base" latinLnBrk="0" hangingPunct="1">
              <a:lnSpc>
                <a:spcPct val="100000"/>
              </a:lnSpc>
              <a:spcBef>
                <a:spcPct val="50000"/>
              </a:spcBef>
              <a:spcAft>
                <a:spcPct val="0"/>
              </a:spcAft>
              <a:buClr>
                <a:srgbClr val="F0AB00"/>
              </a:buClr>
              <a:buSzPct val="80000"/>
              <a:tabLst/>
            </a:pPr>
            <a:r>
              <a:rPr kumimoji="0" lang="en-US" sz="2000" b="0" i="0" u="none" strike="noStrike" kern="0" cap="none" spc="0" normalizeH="0" baseline="0" noProof="0" dirty="0">
                <a:ln>
                  <a:noFill/>
                </a:ln>
                <a:solidFill>
                  <a:schemeClr val="bg1"/>
                </a:solidFill>
                <a:effectLst/>
                <a:uLnTx/>
                <a:uFillTx/>
                <a:ea typeface="Arial Unicode MS" pitchFamily="34" charset="-128"/>
                <a:cs typeface="Arial Unicode MS" pitchFamily="34" charset="-128"/>
              </a:rPr>
              <a:t>Opinions on which one?</a:t>
            </a:r>
            <a:endParaRPr lang="en-US" sz="2000" kern="0" dirty="0">
              <a:solidFill>
                <a:schemeClr val="bg1"/>
              </a:solidFill>
              <a:ea typeface="Arial Unicode MS" pitchFamily="34" charset="-128"/>
              <a:cs typeface="Arial Unicode MS" pitchFamily="34" charset="-128"/>
            </a:endParaRPr>
          </a:p>
          <a:p>
            <a:pPr marR="0" algn="ctr" defTabSz="914400" eaLnBrk="1" fontAlgn="base" latinLnBrk="0" hangingPunct="1">
              <a:lnSpc>
                <a:spcPct val="100000"/>
              </a:lnSpc>
              <a:spcBef>
                <a:spcPct val="50000"/>
              </a:spcBef>
              <a:spcAft>
                <a:spcPct val="0"/>
              </a:spcAft>
              <a:buClr>
                <a:srgbClr val="F0AB00"/>
              </a:buClr>
              <a:buSzPct val="80000"/>
              <a:tabLst/>
            </a:pPr>
            <a:r>
              <a:rPr lang="en-US" sz="2000" kern="0" dirty="0">
                <a:solidFill>
                  <a:schemeClr val="bg1"/>
                </a:solidFill>
                <a:ea typeface="Arial Unicode MS" pitchFamily="34" charset="-128"/>
                <a:cs typeface="Arial Unicode MS" pitchFamily="34" charset="-128"/>
              </a:rPr>
              <a:t>DAWN: The previous one. The stats on this one are more about us than they impact a customer sees. </a:t>
            </a:r>
            <a:endParaRPr kumimoji="0" lang="en-US" sz="2000" b="0" i="0" u="none" strike="noStrike" kern="0" cap="none" spc="0" normalizeH="0" baseline="0" noProof="0" dirty="0">
              <a:ln>
                <a:noFill/>
              </a:ln>
              <a:solidFill>
                <a:schemeClr val="bg1"/>
              </a:solidFill>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6539162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13"/>
                                        </p:tgtEl>
                                        <p:attrNameLst>
                                          <p:attrName>style.visibility</p:attrName>
                                        </p:attrNameLst>
                                      </p:cBhvr>
                                      <p:to>
                                        <p:strVal val="visible"/>
                                      </p:to>
                                    </p:set>
                                    <p:animEffect transition="in" filter="wheel(1)">
                                      <p:cBhvr>
                                        <p:cTn id="7" dur="1000"/>
                                        <p:tgtEl>
                                          <p:spTgt spid="113"/>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94"/>
                                        </p:tgtEl>
                                        <p:attrNameLst>
                                          <p:attrName>style.visibility</p:attrName>
                                        </p:attrNameLst>
                                      </p:cBhvr>
                                      <p:to>
                                        <p:strVal val="visible"/>
                                      </p:to>
                                    </p:set>
                                    <p:animEffect transition="in" filter="fade">
                                      <p:cBhvr>
                                        <p:cTn id="15" dur="500"/>
                                        <p:tgtEl>
                                          <p:spTgt spid="94"/>
                                        </p:tgtEl>
                                      </p:cBhvr>
                                    </p:animEffect>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500"/>
                                        <p:tgtEl>
                                          <p:spTgt spid="91"/>
                                        </p:tgtEl>
                                      </p:cBhvr>
                                    </p:animEffect>
                                  </p:childTnLst>
                                </p:cTn>
                              </p:par>
                            </p:childTnLst>
                          </p:cTn>
                        </p:par>
                        <p:par>
                          <p:cTn id="20" fill="hold">
                            <p:stCondLst>
                              <p:cond delay="2500"/>
                            </p:stCondLst>
                            <p:childTnLst>
                              <p:par>
                                <p:cTn id="21" presetID="10" presetClass="entr" presetSubtype="0" fill="hold" nodeType="after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fade">
                                      <p:cBhvr>
                                        <p:cTn id="23" dur="500"/>
                                        <p:tgtEl>
                                          <p:spTgt spid="67"/>
                                        </p:tgtEl>
                                      </p:cBhvr>
                                    </p:animEffect>
                                  </p:childTnLst>
                                </p:cTn>
                              </p:par>
                            </p:childTnLst>
                          </p:cTn>
                        </p:par>
                        <p:par>
                          <p:cTn id="24" fill="hold">
                            <p:stCondLst>
                              <p:cond delay="3000"/>
                            </p:stCondLst>
                            <p:childTnLst>
                              <p:par>
                                <p:cTn id="25" presetID="10" presetClass="entr" presetSubtype="0" fill="hold" nodeType="after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fade">
                                      <p:cBhvr>
                                        <p:cTn id="27"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7" name="Straight Connector 56">
            <a:extLst>
              <a:ext uri="{FF2B5EF4-FFF2-40B4-BE49-F238E27FC236}">
                <a16:creationId xmlns:a16="http://schemas.microsoft.com/office/drawing/2014/main" xmlns="" id="{545A98A2-15AC-6847-8F3A-6B18BFC48BE0}"/>
              </a:ext>
            </a:extLst>
          </p:cNvPr>
          <p:cNvCxnSpPr>
            <a:cxnSpLocks/>
          </p:cNvCxnSpPr>
          <p:nvPr/>
        </p:nvCxnSpPr>
        <p:spPr>
          <a:xfrm>
            <a:off x="0" y="3921605"/>
            <a:ext cx="9942652" cy="0"/>
          </a:xfrm>
          <a:prstGeom prst="line">
            <a:avLst/>
          </a:prstGeom>
          <a:ln w="19050">
            <a:solidFill>
              <a:schemeClr val="tx1"/>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 name="Title 2">
            <a:extLst>
              <a:ext uri="{FF2B5EF4-FFF2-40B4-BE49-F238E27FC236}">
                <a16:creationId xmlns:a16="http://schemas.microsoft.com/office/drawing/2014/main" xmlns="" id="{5569B228-C541-224C-B2A6-A57B167C13AC}"/>
              </a:ext>
            </a:extLst>
          </p:cNvPr>
          <p:cNvSpPr>
            <a:spLocks noGrp="1"/>
          </p:cNvSpPr>
          <p:nvPr>
            <p:ph type="title"/>
          </p:nvPr>
        </p:nvSpPr>
        <p:spPr/>
        <p:txBody>
          <a:bodyPr/>
          <a:lstStyle/>
          <a:p>
            <a:r>
              <a:rPr lang="en-US"/>
              <a:t>One Unified View</a:t>
            </a:r>
          </a:p>
        </p:txBody>
      </p:sp>
      <p:sp>
        <p:nvSpPr>
          <p:cNvPr id="76" name="Oval 75">
            <a:extLst>
              <a:ext uri="{FF2B5EF4-FFF2-40B4-BE49-F238E27FC236}">
                <a16:creationId xmlns:a16="http://schemas.microsoft.com/office/drawing/2014/main" xmlns="" id="{FC40A113-210C-0646-B425-9C70A810ACC9}"/>
              </a:ext>
            </a:extLst>
          </p:cNvPr>
          <p:cNvSpPr/>
          <p:nvPr/>
        </p:nvSpPr>
        <p:spPr bwMode="gray">
          <a:xfrm>
            <a:off x="4585487" y="2403700"/>
            <a:ext cx="2985664" cy="2985664"/>
          </a:xfrm>
          <a:prstGeom prst="ellipse">
            <a:avLst/>
          </a:prstGeom>
          <a:noFill/>
          <a:ln w="28575" algn="ctr">
            <a:solidFill>
              <a:schemeClr val="tx2"/>
            </a:solidFill>
            <a:prstDash val="sysDot"/>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91" name="Oval 90">
            <a:extLst>
              <a:ext uri="{FF2B5EF4-FFF2-40B4-BE49-F238E27FC236}">
                <a16:creationId xmlns:a16="http://schemas.microsoft.com/office/drawing/2014/main" xmlns="" id="{D767BE15-B7F9-C545-861D-7FD6661226F9}"/>
              </a:ext>
            </a:extLst>
          </p:cNvPr>
          <p:cNvSpPr/>
          <p:nvPr/>
        </p:nvSpPr>
        <p:spPr bwMode="gray">
          <a:xfrm>
            <a:off x="4976435" y="2802744"/>
            <a:ext cx="2187576" cy="2187576"/>
          </a:xfrm>
          <a:prstGeom prst="ellipse">
            <a:avLst/>
          </a:prstGeom>
          <a:solidFill>
            <a:schemeClr val="bg1"/>
          </a:solidFill>
          <a:ln w="0" cmpd="sng" algn="ctr">
            <a:noFill/>
            <a:prstDash val="solid"/>
            <a:round/>
            <a:headEnd/>
            <a:tailEnd/>
          </a:ln>
          <a:effectLst>
            <a:glow rad="254000">
              <a:schemeClr val="tx2">
                <a:alpha val="35000"/>
              </a:schemeClr>
            </a:glow>
          </a:effectLst>
        </p:spPr>
        <p:txBody>
          <a:bodyPr lIns="89953" tIns="71963" rIns="89953" bIns="71963" rtlCol="0" anchor="ctr"/>
          <a:lstStyle/>
          <a:p>
            <a:pPr algn="ctr" defTabSz="913943" fontAlgn="base">
              <a:spcBef>
                <a:spcPct val="50000"/>
              </a:spcBef>
              <a:spcAft>
                <a:spcPct val="0"/>
              </a:spcAft>
              <a:buClr>
                <a:srgbClr val="F0AB00"/>
              </a:buClr>
              <a:buSzPct val="80000"/>
            </a:pPr>
            <a:endParaRPr lang="en-US" sz="1799" kern="0" err="1">
              <a:ea typeface="Arial Unicode MS" pitchFamily="34" charset="-128"/>
              <a:cs typeface="Arial Unicode MS" pitchFamily="34" charset="-128"/>
            </a:endParaRPr>
          </a:p>
        </p:txBody>
      </p:sp>
      <p:sp>
        <p:nvSpPr>
          <p:cNvPr id="20" name="TextBox 19">
            <a:extLst>
              <a:ext uri="{FF2B5EF4-FFF2-40B4-BE49-F238E27FC236}">
                <a16:creationId xmlns:a16="http://schemas.microsoft.com/office/drawing/2014/main" xmlns="" id="{9926B162-AA82-EA40-B4B2-3BB11B6164C8}"/>
              </a:ext>
            </a:extLst>
          </p:cNvPr>
          <p:cNvSpPr txBox="1"/>
          <p:nvPr/>
        </p:nvSpPr>
        <p:spPr>
          <a:xfrm>
            <a:off x="5543897" y="4084750"/>
            <a:ext cx="1108141" cy="430887"/>
          </a:xfrm>
          <a:prstGeom prst="rect">
            <a:avLst/>
          </a:prstGeom>
          <a:solidFill>
            <a:schemeClr val="bg1"/>
          </a:solidFill>
        </p:spPr>
        <p:txBody>
          <a:bodyPr wrap="square" lIns="0" tIns="0" rIns="0" bIns="0" rtlCol="0">
            <a:spAutoFit/>
          </a:bodyPr>
          <a:lstStyle/>
          <a:p>
            <a:pPr algn="ctr" fontAlgn="base">
              <a:spcAft>
                <a:spcPts val="1199"/>
              </a:spcAft>
              <a:buClr>
                <a:srgbClr val="F0AB00"/>
              </a:buClr>
              <a:buSzPct val="80000"/>
            </a:pPr>
            <a:r>
              <a:rPr lang="en-US" sz="1400" kern="0">
                <a:ea typeface="Arial Unicode MS" pitchFamily="34" charset="-128"/>
                <a:cs typeface="Arial Unicode MS" pitchFamily="34" charset="-128"/>
              </a:rPr>
              <a:t>Unified View of Spend</a:t>
            </a:r>
          </a:p>
        </p:txBody>
      </p:sp>
      <p:pic>
        <p:nvPicPr>
          <p:cNvPr id="21" name="Picture 20">
            <a:extLst>
              <a:ext uri="{FF2B5EF4-FFF2-40B4-BE49-F238E27FC236}">
                <a16:creationId xmlns:a16="http://schemas.microsoft.com/office/drawing/2014/main" xmlns="" id="{5EC54D46-6CC2-BD4F-AFE9-277DBF305D02}"/>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641225" y="3115033"/>
            <a:ext cx="913486" cy="913486"/>
          </a:xfrm>
          <a:prstGeom prst="rect">
            <a:avLst/>
          </a:prstGeom>
        </p:spPr>
      </p:pic>
      <p:sp>
        <p:nvSpPr>
          <p:cNvPr id="92" name="Oval 91">
            <a:extLst>
              <a:ext uri="{FF2B5EF4-FFF2-40B4-BE49-F238E27FC236}">
                <a16:creationId xmlns:a16="http://schemas.microsoft.com/office/drawing/2014/main" xmlns="" id="{128FE460-4B38-5344-9255-271997CF0354}"/>
              </a:ext>
            </a:extLst>
          </p:cNvPr>
          <p:cNvSpPr/>
          <p:nvPr/>
        </p:nvSpPr>
        <p:spPr bwMode="gray">
          <a:xfrm>
            <a:off x="-2567306" y="2839895"/>
            <a:ext cx="2178910" cy="2178910"/>
          </a:xfrm>
          <a:prstGeom prst="ellipse">
            <a:avLst/>
          </a:prstGeom>
          <a:solidFill>
            <a:schemeClr val="bg1"/>
          </a:solidFill>
          <a:ln w="6350" algn="ctr">
            <a:noFill/>
            <a:miter lim="800000"/>
            <a:headEnd/>
            <a:tailEnd/>
          </a:ln>
          <a:effectLst>
            <a:glow rad="254000">
              <a:schemeClr val="tx2">
                <a:alpha val="35000"/>
              </a:schemeClr>
            </a:glow>
            <a:outerShdw blurRad="825500" sx="102000" sy="102000" algn="ctr" rotWithShape="0">
              <a:schemeClr val="tx2">
                <a:lumMod val="75000"/>
                <a:alpha val="40000"/>
              </a:scheme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93" name="Oval 92">
            <a:extLst>
              <a:ext uri="{FF2B5EF4-FFF2-40B4-BE49-F238E27FC236}">
                <a16:creationId xmlns:a16="http://schemas.microsoft.com/office/drawing/2014/main" xmlns="" id="{EB4C24E0-16F2-5443-93C9-D219C596112D}"/>
              </a:ext>
            </a:extLst>
          </p:cNvPr>
          <p:cNvSpPr/>
          <p:nvPr/>
        </p:nvSpPr>
        <p:spPr bwMode="gray">
          <a:xfrm>
            <a:off x="-6354588" y="2824520"/>
            <a:ext cx="2187576" cy="2187576"/>
          </a:xfrm>
          <a:prstGeom prst="ellipse">
            <a:avLst/>
          </a:prstGeom>
          <a:solidFill>
            <a:schemeClr val="bg1"/>
          </a:solidFill>
          <a:ln w="0" cmpd="sng" algn="ctr">
            <a:noFill/>
            <a:prstDash val="sysDot"/>
            <a:round/>
            <a:headEnd/>
            <a:tailEnd/>
          </a:ln>
          <a:effectLst>
            <a:glow rad="254000">
              <a:schemeClr val="tx2">
                <a:alpha val="35000"/>
              </a:schemeClr>
            </a:glow>
          </a:effectLst>
        </p:spPr>
        <p:txBody>
          <a:bodyPr lIns="89953" tIns="71963" rIns="89953" bIns="71963" rtlCol="0" anchor="ctr"/>
          <a:lstStyle/>
          <a:p>
            <a:pPr algn="ctr" defTabSz="913943" fontAlgn="base">
              <a:spcBef>
                <a:spcPct val="50000"/>
              </a:spcBef>
              <a:spcAft>
                <a:spcPct val="0"/>
              </a:spcAft>
              <a:buClr>
                <a:srgbClr val="F0AB00"/>
              </a:buClr>
              <a:buSzPct val="80000"/>
            </a:pPr>
            <a:endParaRPr lang="en-US" sz="1799" kern="0" err="1">
              <a:ea typeface="Arial Unicode MS" pitchFamily="34" charset="-128"/>
              <a:cs typeface="Arial Unicode MS" pitchFamily="34" charset="-128"/>
            </a:endParaRPr>
          </a:p>
        </p:txBody>
      </p:sp>
      <p:pic>
        <p:nvPicPr>
          <p:cNvPr id="94" name="Picture 93">
            <a:extLst>
              <a:ext uri="{FF2B5EF4-FFF2-40B4-BE49-F238E27FC236}">
                <a16:creationId xmlns:a16="http://schemas.microsoft.com/office/drawing/2014/main" xmlns="" id="{29530A98-CA08-2A4F-9456-1F0D39B85E30}"/>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162108" y="3001546"/>
            <a:ext cx="1379640" cy="1379638"/>
          </a:xfrm>
          <a:prstGeom prst="rect">
            <a:avLst/>
          </a:prstGeom>
          <a:effectLst>
            <a:glow rad="127000">
              <a:schemeClr val="bg1"/>
            </a:glow>
          </a:effectLst>
        </p:spPr>
      </p:pic>
      <p:sp>
        <p:nvSpPr>
          <p:cNvPr id="95" name="TextBox 94">
            <a:extLst>
              <a:ext uri="{FF2B5EF4-FFF2-40B4-BE49-F238E27FC236}">
                <a16:creationId xmlns:a16="http://schemas.microsoft.com/office/drawing/2014/main" xmlns="" id="{BD272898-AD09-3941-A695-2FF6706A090B}"/>
              </a:ext>
            </a:extLst>
          </p:cNvPr>
          <p:cNvSpPr txBox="1"/>
          <p:nvPr/>
        </p:nvSpPr>
        <p:spPr>
          <a:xfrm>
            <a:off x="-6153211" y="4308660"/>
            <a:ext cx="1825336" cy="323165"/>
          </a:xfrm>
          <a:prstGeom prst="rect">
            <a:avLst/>
          </a:prstGeom>
          <a:noFill/>
        </p:spPr>
        <p:txBody>
          <a:bodyPr wrap="square" lIns="0" tIns="0" rIns="0" bIns="0" rtlCol="0">
            <a:spAutoFit/>
          </a:bodyPr>
          <a:lstStyle/>
          <a:p>
            <a:pPr algn="ctr" fontAlgn="base">
              <a:spcAft>
                <a:spcPts val="1199"/>
              </a:spcAft>
              <a:buClr>
                <a:srgbClr val="F0AB00"/>
              </a:buClr>
              <a:buSzPct val="80000"/>
            </a:pPr>
            <a:r>
              <a:rPr lang="en-US" sz="1050" kern="0">
                <a:ea typeface="Arial Unicode MS" pitchFamily="34" charset="-128"/>
                <a:cs typeface="Arial Unicode MS" pitchFamily="34" charset="-128"/>
              </a:rPr>
              <a:t>Manage Every</a:t>
            </a:r>
            <a:br>
              <a:rPr lang="en-US" sz="1050" kern="0">
                <a:ea typeface="Arial Unicode MS" pitchFamily="34" charset="-128"/>
                <a:cs typeface="Arial Unicode MS" pitchFamily="34" charset="-128"/>
              </a:rPr>
            </a:br>
            <a:r>
              <a:rPr lang="en-US" sz="1050" kern="0">
                <a:ea typeface="Arial Unicode MS" pitchFamily="34" charset="-128"/>
                <a:cs typeface="Arial Unicode MS" pitchFamily="34" charset="-128"/>
              </a:rPr>
              <a:t>Source</a:t>
            </a:r>
          </a:p>
        </p:txBody>
      </p:sp>
      <p:pic>
        <p:nvPicPr>
          <p:cNvPr id="96" name="Picture 95">
            <a:extLst>
              <a:ext uri="{FF2B5EF4-FFF2-40B4-BE49-F238E27FC236}">
                <a16:creationId xmlns:a16="http://schemas.microsoft.com/office/drawing/2014/main" xmlns="" id="{AB5918A5-4533-1C49-84CD-43F432E83D39}"/>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800324" y="3191722"/>
            <a:ext cx="1116940" cy="1116938"/>
          </a:xfrm>
          <a:prstGeom prst="rect">
            <a:avLst/>
          </a:prstGeom>
        </p:spPr>
      </p:pic>
      <p:sp>
        <p:nvSpPr>
          <p:cNvPr id="98" name="TextBox 97">
            <a:extLst>
              <a:ext uri="{FF2B5EF4-FFF2-40B4-BE49-F238E27FC236}">
                <a16:creationId xmlns:a16="http://schemas.microsoft.com/office/drawing/2014/main" xmlns="" id="{3AD26301-7860-2149-B10F-D59E84A48A0D}"/>
              </a:ext>
            </a:extLst>
          </p:cNvPr>
          <p:cNvSpPr txBox="1"/>
          <p:nvPr/>
        </p:nvSpPr>
        <p:spPr>
          <a:xfrm>
            <a:off x="-2304661" y="4306211"/>
            <a:ext cx="1677754" cy="323165"/>
          </a:xfrm>
          <a:prstGeom prst="rect">
            <a:avLst/>
          </a:prstGeom>
          <a:noFill/>
        </p:spPr>
        <p:txBody>
          <a:bodyPr wrap="square" lIns="0" tIns="0" rIns="0" bIns="0" rtlCol="0">
            <a:spAutoFit/>
          </a:bodyPr>
          <a:lstStyle/>
          <a:p>
            <a:pPr algn="ctr" fontAlgn="base">
              <a:spcAft>
                <a:spcPts val="1199"/>
              </a:spcAft>
              <a:buClr>
                <a:srgbClr val="F0AB00"/>
              </a:buClr>
              <a:buSzPct val="80000"/>
            </a:pPr>
            <a:r>
              <a:rPr lang="en-US" sz="1050" kern="0">
                <a:ea typeface="Arial Unicode MS" pitchFamily="34" charset="-128"/>
                <a:cs typeface="Arial Unicode MS" pitchFamily="34" charset="-128"/>
              </a:rPr>
              <a:t>Manage Every</a:t>
            </a:r>
            <a:br>
              <a:rPr lang="en-US" sz="1050" kern="0">
                <a:ea typeface="Arial Unicode MS" pitchFamily="34" charset="-128"/>
                <a:cs typeface="Arial Unicode MS" pitchFamily="34" charset="-128"/>
              </a:rPr>
            </a:br>
            <a:r>
              <a:rPr lang="en-US" sz="1050" kern="0">
                <a:ea typeface="Arial Unicode MS" pitchFamily="34" charset="-128"/>
                <a:cs typeface="Arial Unicode MS" pitchFamily="34" charset="-128"/>
              </a:rPr>
              <a:t>Category</a:t>
            </a:r>
          </a:p>
        </p:txBody>
      </p:sp>
      <p:grpSp>
        <p:nvGrpSpPr>
          <p:cNvPr id="6" name="Group 5">
            <a:extLst>
              <a:ext uri="{FF2B5EF4-FFF2-40B4-BE49-F238E27FC236}">
                <a16:creationId xmlns:a16="http://schemas.microsoft.com/office/drawing/2014/main" xmlns="" id="{9AAA3494-4E60-B148-A02C-1EEE9EE8567B}"/>
              </a:ext>
            </a:extLst>
          </p:cNvPr>
          <p:cNvGrpSpPr/>
          <p:nvPr/>
        </p:nvGrpSpPr>
        <p:grpSpPr>
          <a:xfrm>
            <a:off x="897621" y="4941737"/>
            <a:ext cx="4111478" cy="1283491"/>
            <a:chOff x="897621" y="4941737"/>
            <a:chExt cx="4111478" cy="1283491"/>
          </a:xfrm>
        </p:grpSpPr>
        <p:pic>
          <p:nvPicPr>
            <p:cNvPr id="72" name="Picture 71">
              <a:extLst>
                <a:ext uri="{FF2B5EF4-FFF2-40B4-BE49-F238E27FC236}">
                  <a16:creationId xmlns:a16="http://schemas.microsoft.com/office/drawing/2014/main" xmlns="" id="{59D8B86C-5AF1-DD40-AFA6-18BCEC256DB9}"/>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2791136" y="5201039"/>
              <a:ext cx="1024189" cy="1024189"/>
            </a:xfrm>
            <a:prstGeom prst="rect">
              <a:avLst/>
            </a:prstGeom>
          </p:spPr>
        </p:pic>
        <p:grpSp>
          <p:nvGrpSpPr>
            <p:cNvPr id="40" name="Group 39">
              <a:extLst>
                <a:ext uri="{FF2B5EF4-FFF2-40B4-BE49-F238E27FC236}">
                  <a16:creationId xmlns:a16="http://schemas.microsoft.com/office/drawing/2014/main" xmlns="" id="{E4E2E794-2E81-8246-847A-5EF133A8A206}"/>
                </a:ext>
              </a:extLst>
            </p:cNvPr>
            <p:cNvGrpSpPr/>
            <p:nvPr/>
          </p:nvGrpSpPr>
          <p:grpSpPr>
            <a:xfrm flipH="1">
              <a:off x="897621" y="4941737"/>
              <a:ext cx="4111478" cy="948757"/>
              <a:chOff x="6735083" y="4941737"/>
              <a:chExt cx="4111478" cy="948757"/>
            </a:xfrm>
          </p:grpSpPr>
          <p:grpSp>
            <p:nvGrpSpPr>
              <p:cNvPr id="41" name="Group 40">
                <a:extLst>
                  <a:ext uri="{FF2B5EF4-FFF2-40B4-BE49-F238E27FC236}">
                    <a16:creationId xmlns:a16="http://schemas.microsoft.com/office/drawing/2014/main" xmlns="" id="{28E4D299-DC27-DF41-AE0F-C554C36D088C}"/>
                  </a:ext>
                </a:extLst>
              </p:cNvPr>
              <p:cNvGrpSpPr/>
              <p:nvPr/>
            </p:nvGrpSpPr>
            <p:grpSpPr>
              <a:xfrm flipH="1" flipV="1">
                <a:off x="6735083" y="4941737"/>
                <a:ext cx="1187976" cy="697596"/>
                <a:chOff x="4233579" y="2141799"/>
                <a:chExt cx="1187976" cy="697596"/>
              </a:xfrm>
            </p:grpSpPr>
            <p:cxnSp>
              <p:nvCxnSpPr>
                <p:cNvPr id="43" name="Straight Connector 42">
                  <a:extLst>
                    <a:ext uri="{FF2B5EF4-FFF2-40B4-BE49-F238E27FC236}">
                      <a16:creationId xmlns:a16="http://schemas.microsoft.com/office/drawing/2014/main" xmlns="" id="{170C7ADF-2F57-B64E-8098-B0F27DB91862}"/>
                    </a:ext>
                  </a:extLst>
                </p:cNvPr>
                <p:cNvCxnSpPr>
                  <a:cxnSpLocks/>
                </p:cNvCxnSpPr>
                <p:nvPr/>
              </p:nvCxnSpPr>
              <p:spPr>
                <a:xfrm>
                  <a:off x="4233579" y="2141799"/>
                  <a:ext cx="490380" cy="0"/>
                </a:xfrm>
                <a:prstGeom prst="line">
                  <a:avLst/>
                </a:prstGeom>
                <a:noFill/>
                <a:ln w="28575" algn="ctr">
                  <a:solidFill>
                    <a:schemeClr val="tx2"/>
                  </a:solidFill>
                  <a:prstDash val="sysDot"/>
                  <a:miter lim="800000"/>
                  <a:headEnd/>
                  <a:tailEnd/>
                </a:ln>
              </p:spPr>
            </p:cxnSp>
            <p:cxnSp>
              <p:nvCxnSpPr>
                <p:cNvPr id="44" name="Straight Connector 43">
                  <a:extLst>
                    <a:ext uri="{FF2B5EF4-FFF2-40B4-BE49-F238E27FC236}">
                      <a16:creationId xmlns:a16="http://schemas.microsoft.com/office/drawing/2014/main" xmlns="" id="{5DD7897C-E2F7-E345-B6AC-E321CE3B3435}"/>
                    </a:ext>
                  </a:extLst>
                </p:cNvPr>
                <p:cNvCxnSpPr>
                  <a:cxnSpLocks/>
                </p:cNvCxnSpPr>
                <p:nvPr/>
              </p:nvCxnSpPr>
              <p:spPr>
                <a:xfrm>
                  <a:off x="4723959" y="2141799"/>
                  <a:ext cx="697596" cy="697596"/>
                </a:xfrm>
                <a:prstGeom prst="line">
                  <a:avLst/>
                </a:prstGeom>
                <a:noFill/>
                <a:ln w="28575" algn="ctr">
                  <a:solidFill>
                    <a:schemeClr val="tx2"/>
                  </a:solidFill>
                  <a:prstDash val="sysDot"/>
                  <a:miter lim="800000"/>
                  <a:headEnd/>
                  <a:tailEnd/>
                </a:ln>
              </p:spPr>
            </p:cxnSp>
          </p:grpSp>
          <p:sp>
            <p:nvSpPr>
              <p:cNvPr id="42" name="TextBox 41">
                <a:extLst>
                  <a:ext uri="{FF2B5EF4-FFF2-40B4-BE49-F238E27FC236}">
                    <a16:creationId xmlns:a16="http://schemas.microsoft.com/office/drawing/2014/main" xmlns="" id="{82844DA8-52E8-C742-806B-E8474D49EE1A}"/>
                  </a:ext>
                </a:extLst>
              </p:cNvPr>
              <p:cNvSpPr txBox="1"/>
              <p:nvPr/>
            </p:nvSpPr>
            <p:spPr>
              <a:xfrm>
                <a:off x="8985297" y="5459607"/>
                <a:ext cx="1861264" cy="430887"/>
              </a:xfrm>
              <a:prstGeom prst="rect">
                <a:avLst/>
              </a:prstGeom>
              <a:noFill/>
            </p:spPr>
            <p:txBody>
              <a:bodyPr wrap="square" lIns="0" tIns="0" rIns="0" bIns="0" rtlCol="0" anchor="ctr">
                <a:spAutoFit/>
              </a:bodyPr>
              <a:lstStyle/>
              <a:p>
                <a:pPr algn="r" fontAlgn="base">
                  <a:spcAft>
                    <a:spcPts val="1199"/>
                  </a:spcAft>
                  <a:buClr>
                    <a:srgbClr val="F0AB00"/>
                  </a:buClr>
                  <a:buSzPct val="80000"/>
                </a:pPr>
                <a:r>
                  <a:rPr lang="en-US" sz="1400" kern="0">
                    <a:ea typeface="Arial Unicode MS" pitchFamily="34" charset="-128"/>
                    <a:cs typeface="Arial Unicode MS" pitchFamily="34" charset="-128"/>
                  </a:rPr>
                  <a:t>Align to Corporate Priorities</a:t>
                </a:r>
              </a:p>
            </p:txBody>
          </p:sp>
        </p:grpSp>
      </p:grpSp>
      <p:grpSp>
        <p:nvGrpSpPr>
          <p:cNvPr id="9" name="Group 8">
            <a:extLst>
              <a:ext uri="{FF2B5EF4-FFF2-40B4-BE49-F238E27FC236}">
                <a16:creationId xmlns:a16="http://schemas.microsoft.com/office/drawing/2014/main" xmlns="" id="{2F757F3A-BC27-3B4A-B43D-40A3C8AE64C3}"/>
              </a:ext>
            </a:extLst>
          </p:cNvPr>
          <p:cNvGrpSpPr/>
          <p:nvPr/>
        </p:nvGrpSpPr>
        <p:grpSpPr>
          <a:xfrm>
            <a:off x="900534" y="1696509"/>
            <a:ext cx="4109556" cy="1142886"/>
            <a:chOff x="900534" y="1696509"/>
            <a:chExt cx="4109556" cy="1142886"/>
          </a:xfrm>
        </p:grpSpPr>
        <p:pic>
          <p:nvPicPr>
            <p:cNvPr id="63" name="Picture 62">
              <a:extLst>
                <a:ext uri="{FF2B5EF4-FFF2-40B4-BE49-F238E27FC236}">
                  <a16:creationId xmlns:a16="http://schemas.microsoft.com/office/drawing/2014/main" xmlns="" id="{CB9A30D8-2E4C-5548-A382-DB481A0C1B35}"/>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2843661" y="1696509"/>
              <a:ext cx="977462" cy="977464"/>
            </a:xfrm>
            <a:prstGeom prst="rect">
              <a:avLst/>
            </a:prstGeom>
          </p:spPr>
        </p:pic>
        <p:grpSp>
          <p:nvGrpSpPr>
            <p:cNvPr id="47" name="Group 46">
              <a:extLst>
                <a:ext uri="{FF2B5EF4-FFF2-40B4-BE49-F238E27FC236}">
                  <a16:creationId xmlns:a16="http://schemas.microsoft.com/office/drawing/2014/main" xmlns="" id="{42E433AC-F819-1F4B-A275-5B8E37C323F6}"/>
                </a:ext>
              </a:extLst>
            </p:cNvPr>
            <p:cNvGrpSpPr/>
            <p:nvPr/>
          </p:nvGrpSpPr>
          <p:grpSpPr>
            <a:xfrm flipH="1">
              <a:off x="900534" y="1898516"/>
              <a:ext cx="4109556" cy="940879"/>
              <a:chOff x="6734091" y="1898516"/>
              <a:chExt cx="4109556" cy="940879"/>
            </a:xfrm>
          </p:grpSpPr>
          <p:grpSp>
            <p:nvGrpSpPr>
              <p:cNvPr id="48" name="Group 47">
                <a:extLst>
                  <a:ext uri="{FF2B5EF4-FFF2-40B4-BE49-F238E27FC236}">
                    <a16:creationId xmlns:a16="http://schemas.microsoft.com/office/drawing/2014/main" xmlns="" id="{EBA8736E-3563-3A4B-9ABE-873CE6E4A5E5}"/>
                  </a:ext>
                </a:extLst>
              </p:cNvPr>
              <p:cNvGrpSpPr/>
              <p:nvPr/>
            </p:nvGrpSpPr>
            <p:grpSpPr>
              <a:xfrm flipH="1">
                <a:off x="6734091" y="2141799"/>
                <a:ext cx="1296734" cy="697596"/>
                <a:chOff x="4125813" y="2141799"/>
                <a:chExt cx="1296734" cy="697596"/>
              </a:xfrm>
            </p:grpSpPr>
            <p:cxnSp>
              <p:nvCxnSpPr>
                <p:cNvPr id="50" name="Straight Connector 49">
                  <a:extLst>
                    <a:ext uri="{FF2B5EF4-FFF2-40B4-BE49-F238E27FC236}">
                      <a16:creationId xmlns:a16="http://schemas.microsoft.com/office/drawing/2014/main" xmlns="" id="{84E5B874-45D3-364E-846D-E4299EA91A52}"/>
                    </a:ext>
                  </a:extLst>
                </p:cNvPr>
                <p:cNvCxnSpPr>
                  <a:cxnSpLocks/>
                </p:cNvCxnSpPr>
                <p:nvPr/>
              </p:nvCxnSpPr>
              <p:spPr>
                <a:xfrm>
                  <a:off x="4125813" y="2141799"/>
                  <a:ext cx="599138" cy="0"/>
                </a:xfrm>
                <a:prstGeom prst="line">
                  <a:avLst/>
                </a:prstGeom>
                <a:noFill/>
                <a:ln w="28575" algn="ctr">
                  <a:solidFill>
                    <a:schemeClr val="tx2"/>
                  </a:solidFill>
                  <a:prstDash val="sysDot"/>
                  <a:miter lim="800000"/>
                  <a:headEnd/>
                  <a:tailEnd/>
                </a:ln>
              </p:spPr>
            </p:cxnSp>
            <p:cxnSp>
              <p:nvCxnSpPr>
                <p:cNvPr id="51" name="Straight Connector 50">
                  <a:extLst>
                    <a:ext uri="{FF2B5EF4-FFF2-40B4-BE49-F238E27FC236}">
                      <a16:creationId xmlns:a16="http://schemas.microsoft.com/office/drawing/2014/main" xmlns="" id="{5402F34E-4DB3-0A41-AC10-597EC0AD45B5}"/>
                    </a:ext>
                  </a:extLst>
                </p:cNvPr>
                <p:cNvCxnSpPr>
                  <a:cxnSpLocks/>
                </p:cNvCxnSpPr>
                <p:nvPr/>
              </p:nvCxnSpPr>
              <p:spPr>
                <a:xfrm>
                  <a:off x="4724951" y="2141799"/>
                  <a:ext cx="697596" cy="697596"/>
                </a:xfrm>
                <a:prstGeom prst="line">
                  <a:avLst/>
                </a:prstGeom>
                <a:noFill/>
                <a:ln w="28575" algn="ctr">
                  <a:solidFill>
                    <a:schemeClr val="tx2"/>
                  </a:solidFill>
                  <a:prstDash val="sysDot"/>
                  <a:miter lim="800000"/>
                  <a:headEnd/>
                  <a:tailEnd/>
                </a:ln>
              </p:spPr>
            </p:cxnSp>
          </p:grpSp>
          <p:sp>
            <p:nvSpPr>
              <p:cNvPr id="49" name="TextBox 48">
                <a:extLst>
                  <a:ext uri="{FF2B5EF4-FFF2-40B4-BE49-F238E27FC236}">
                    <a16:creationId xmlns:a16="http://schemas.microsoft.com/office/drawing/2014/main" xmlns="" id="{0098B0E1-84D0-DB40-946C-A40DB084E067}"/>
                  </a:ext>
                </a:extLst>
              </p:cNvPr>
              <p:cNvSpPr txBox="1"/>
              <p:nvPr/>
            </p:nvSpPr>
            <p:spPr>
              <a:xfrm flipH="1">
                <a:off x="8975115" y="1898516"/>
                <a:ext cx="1868532" cy="430887"/>
              </a:xfrm>
              <a:prstGeom prst="rect">
                <a:avLst/>
              </a:prstGeom>
              <a:noFill/>
            </p:spPr>
            <p:txBody>
              <a:bodyPr wrap="square" lIns="0" tIns="0" rIns="0" bIns="0" rtlCol="0" anchor="ctr">
                <a:spAutoFit/>
              </a:bodyPr>
              <a:lstStyle/>
              <a:p>
                <a:pPr algn="r" fontAlgn="base">
                  <a:spcAft>
                    <a:spcPts val="1199"/>
                  </a:spcAft>
                  <a:buClr>
                    <a:srgbClr val="F0AB00"/>
                  </a:buClr>
                  <a:buSzPct val="80000"/>
                </a:pPr>
                <a:r>
                  <a:rPr lang="en-US" sz="1400" kern="0">
                    <a:ea typeface="Arial Unicode MS" pitchFamily="34" charset="-128"/>
                    <a:cs typeface="Arial Unicode MS" pitchFamily="34" charset="-128"/>
                  </a:rPr>
                  <a:t>Automatically Enforce Policies</a:t>
                </a:r>
              </a:p>
            </p:txBody>
          </p:sp>
        </p:grpSp>
      </p:grpSp>
      <p:grpSp>
        <p:nvGrpSpPr>
          <p:cNvPr id="8" name="Group 7">
            <a:extLst>
              <a:ext uri="{FF2B5EF4-FFF2-40B4-BE49-F238E27FC236}">
                <a16:creationId xmlns:a16="http://schemas.microsoft.com/office/drawing/2014/main" xmlns="" id="{5FA40F20-BDC7-344A-8DF1-6186C438C03E}"/>
              </a:ext>
            </a:extLst>
          </p:cNvPr>
          <p:cNvGrpSpPr/>
          <p:nvPr/>
        </p:nvGrpSpPr>
        <p:grpSpPr>
          <a:xfrm>
            <a:off x="875433" y="2778167"/>
            <a:ext cx="3787977" cy="936248"/>
            <a:chOff x="875433" y="2778167"/>
            <a:chExt cx="3787977" cy="936248"/>
          </a:xfrm>
        </p:grpSpPr>
        <p:pic>
          <p:nvPicPr>
            <p:cNvPr id="73" name="Picture 72">
              <a:extLst>
                <a:ext uri="{FF2B5EF4-FFF2-40B4-BE49-F238E27FC236}">
                  <a16:creationId xmlns:a16="http://schemas.microsoft.com/office/drawing/2014/main" xmlns="" id="{579B61F8-42EE-0542-9BF3-D17F8D377CA3}"/>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2890482" y="2778167"/>
              <a:ext cx="936248" cy="936248"/>
            </a:xfrm>
            <a:prstGeom prst="rect">
              <a:avLst/>
            </a:prstGeom>
          </p:spPr>
        </p:pic>
        <p:grpSp>
          <p:nvGrpSpPr>
            <p:cNvPr id="52" name="Group 51">
              <a:extLst>
                <a:ext uri="{FF2B5EF4-FFF2-40B4-BE49-F238E27FC236}">
                  <a16:creationId xmlns:a16="http://schemas.microsoft.com/office/drawing/2014/main" xmlns="" id="{91FCCCA7-18D5-044C-B8B4-E49F09A3F3C3}"/>
                </a:ext>
              </a:extLst>
            </p:cNvPr>
            <p:cNvGrpSpPr/>
            <p:nvPr/>
          </p:nvGrpSpPr>
          <p:grpSpPr>
            <a:xfrm flipH="1">
              <a:off x="875433" y="2998486"/>
              <a:ext cx="3787977" cy="488391"/>
              <a:chOff x="7533259" y="1898516"/>
              <a:chExt cx="3787977" cy="488391"/>
            </a:xfrm>
          </p:grpSpPr>
          <p:grpSp>
            <p:nvGrpSpPr>
              <p:cNvPr id="53" name="Group 52">
                <a:extLst>
                  <a:ext uri="{FF2B5EF4-FFF2-40B4-BE49-F238E27FC236}">
                    <a16:creationId xmlns:a16="http://schemas.microsoft.com/office/drawing/2014/main" xmlns="" id="{9CF8AD67-5AF0-5347-ACAE-DF7155AEE79B}"/>
                  </a:ext>
                </a:extLst>
              </p:cNvPr>
              <p:cNvGrpSpPr/>
              <p:nvPr/>
            </p:nvGrpSpPr>
            <p:grpSpPr>
              <a:xfrm flipH="1">
                <a:off x="7533259" y="2141799"/>
                <a:ext cx="842287" cy="245108"/>
                <a:chOff x="3781092" y="2141799"/>
                <a:chExt cx="842287" cy="245108"/>
              </a:xfrm>
            </p:grpSpPr>
            <p:cxnSp>
              <p:nvCxnSpPr>
                <p:cNvPr id="59" name="Straight Connector 58">
                  <a:extLst>
                    <a:ext uri="{FF2B5EF4-FFF2-40B4-BE49-F238E27FC236}">
                      <a16:creationId xmlns:a16="http://schemas.microsoft.com/office/drawing/2014/main" xmlns="" id="{1447DFB3-B36D-B740-BC5D-BAB405401557}"/>
                    </a:ext>
                  </a:extLst>
                </p:cNvPr>
                <p:cNvCxnSpPr>
                  <a:cxnSpLocks/>
                </p:cNvCxnSpPr>
                <p:nvPr/>
              </p:nvCxnSpPr>
              <p:spPr>
                <a:xfrm>
                  <a:off x="3781092" y="2141799"/>
                  <a:ext cx="597179" cy="0"/>
                </a:xfrm>
                <a:prstGeom prst="line">
                  <a:avLst/>
                </a:prstGeom>
                <a:noFill/>
                <a:ln w="28575" algn="ctr">
                  <a:solidFill>
                    <a:schemeClr val="tx2"/>
                  </a:solidFill>
                  <a:prstDash val="sysDot"/>
                  <a:miter lim="800000"/>
                  <a:headEnd/>
                  <a:tailEnd/>
                </a:ln>
              </p:spPr>
            </p:cxnSp>
            <p:cxnSp>
              <p:nvCxnSpPr>
                <p:cNvPr id="64" name="Straight Connector 63">
                  <a:extLst>
                    <a:ext uri="{FF2B5EF4-FFF2-40B4-BE49-F238E27FC236}">
                      <a16:creationId xmlns:a16="http://schemas.microsoft.com/office/drawing/2014/main" xmlns="" id="{F3F1FF37-F446-884C-8FF4-AC7FED830887}"/>
                    </a:ext>
                  </a:extLst>
                </p:cNvPr>
                <p:cNvCxnSpPr>
                  <a:cxnSpLocks/>
                </p:cNvCxnSpPr>
                <p:nvPr/>
              </p:nvCxnSpPr>
              <p:spPr>
                <a:xfrm>
                  <a:off x="4378270" y="2141799"/>
                  <a:ext cx="245109" cy="245108"/>
                </a:xfrm>
                <a:prstGeom prst="line">
                  <a:avLst/>
                </a:prstGeom>
                <a:noFill/>
                <a:ln w="28575" algn="ctr">
                  <a:solidFill>
                    <a:schemeClr val="tx2"/>
                  </a:solidFill>
                  <a:prstDash val="sysDot"/>
                  <a:miter lim="800000"/>
                  <a:headEnd/>
                  <a:tailEnd/>
                </a:ln>
              </p:spPr>
            </p:cxnSp>
          </p:grpSp>
          <p:sp>
            <p:nvSpPr>
              <p:cNvPr id="55" name="TextBox 54">
                <a:extLst>
                  <a:ext uri="{FF2B5EF4-FFF2-40B4-BE49-F238E27FC236}">
                    <a16:creationId xmlns:a16="http://schemas.microsoft.com/office/drawing/2014/main" xmlns="" id="{08E0A6C4-98BF-2B41-9630-C56FC45A0A38}"/>
                  </a:ext>
                </a:extLst>
              </p:cNvPr>
              <p:cNvSpPr txBox="1"/>
              <p:nvPr/>
            </p:nvSpPr>
            <p:spPr>
              <a:xfrm>
                <a:off x="9452706" y="1898516"/>
                <a:ext cx="1868530" cy="430887"/>
              </a:xfrm>
              <a:prstGeom prst="rect">
                <a:avLst/>
              </a:prstGeom>
              <a:noFill/>
            </p:spPr>
            <p:txBody>
              <a:bodyPr wrap="square" lIns="0" tIns="0" rIns="0" bIns="0" rtlCol="0" anchor="ctr">
                <a:spAutoFit/>
              </a:bodyPr>
              <a:lstStyle/>
              <a:p>
                <a:pPr algn="r" fontAlgn="base">
                  <a:spcAft>
                    <a:spcPts val="1199"/>
                  </a:spcAft>
                  <a:buClr>
                    <a:srgbClr val="F0AB00"/>
                  </a:buClr>
                  <a:buSzPct val="80000"/>
                </a:pPr>
                <a:r>
                  <a:rPr lang="en-US" sz="1400" kern="0">
                    <a:ea typeface="Arial Unicode MS" pitchFamily="34" charset="-128"/>
                    <a:cs typeface="Arial Unicode MS" pitchFamily="34" charset="-128"/>
                  </a:rPr>
                  <a:t>See Spend Data in One Place</a:t>
                </a:r>
              </a:p>
            </p:txBody>
          </p:sp>
        </p:grpSp>
      </p:grpSp>
      <p:grpSp>
        <p:nvGrpSpPr>
          <p:cNvPr id="7" name="Group 6">
            <a:extLst>
              <a:ext uri="{FF2B5EF4-FFF2-40B4-BE49-F238E27FC236}">
                <a16:creationId xmlns:a16="http://schemas.microsoft.com/office/drawing/2014/main" xmlns="" id="{74D93BBE-8ED6-D145-8D6E-72D628300C99}"/>
              </a:ext>
            </a:extLst>
          </p:cNvPr>
          <p:cNvGrpSpPr/>
          <p:nvPr/>
        </p:nvGrpSpPr>
        <p:grpSpPr>
          <a:xfrm>
            <a:off x="900532" y="4228878"/>
            <a:ext cx="3762879" cy="853213"/>
            <a:chOff x="900532" y="4228878"/>
            <a:chExt cx="3762879" cy="853213"/>
          </a:xfrm>
        </p:grpSpPr>
        <p:pic>
          <p:nvPicPr>
            <p:cNvPr id="62" name="Picture 61">
              <a:extLst>
                <a:ext uri="{FF2B5EF4-FFF2-40B4-BE49-F238E27FC236}">
                  <a16:creationId xmlns:a16="http://schemas.microsoft.com/office/drawing/2014/main" xmlns="" id="{70AF0476-0628-3C43-96BF-920082F73577}"/>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2962112" y="4228878"/>
              <a:ext cx="853213" cy="853213"/>
            </a:xfrm>
            <a:prstGeom prst="rect">
              <a:avLst/>
            </a:prstGeom>
          </p:spPr>
        </p:pic>
        <p:grpSp>
          <p:nvGrpSpPr>
            <p:cNvPr id="65" name="Group 64">
              <a:extLst>
                <a:ext uri="{FF2B5EF4-FFF2-40B4-BE49-F238E27FC236}">
                  <a16:creationId xmlns:a16="http://schemas.microsoft.com/office/drawing/2014/main" xmlns="" id="{43AE3E9A-8656-064D-A20B-25D94082425B}"/>
                </a:ext>
              </a:extLst>
            </p:cNvPr>
            <p:cNvGrpSpPr/>
            <p:nvPr/>
          </p:nvGrpSpPr>
          <p:grpSpPr>
            <a:xfrm flipH="1">
              <a:off x="900532" y="4376295"/>
              <a:ext cx="3762879" cy="466617"/>
              <a:chOff x="7525555" y="5386521"/>
              <a:chExt cx="3762879" cy="466617"/>
            </a:xfrm>
          </p:grpSpPr>
          <p:grpSp>
            <p:nvGrpSpPr>
              <p:cNvPr id="66" name="Group 65">
                <a:extLst>
                  <a:ext uri="{FF2B5EF4-FFF2-40B4-BE49-F238E27FC236}">
                    <a16:creationId xmlns:a16="http://schemas.microsoft.com/office/drawing/2014/main" xmlns="" id="{1E486F8B-021B-CB4E-A265-C1A0A93FE314}"/>
                  </a:ext>
                </a:extLst>
              </p:cNvPr>
              <p:cNvGrpSpPr/>
              <p:nvPr/>
            </p:nvGrpSpPr>
            <p:grpSpPr>
              <a:xfrm flipH="1" flipV="1">
                <a:off x="7525555" y="5386521"/>
                <a:ext cx="842288" cy="252812"/>
                <a:chOff x="3788795" y="2141799"/>
                <a:chExt cx="842288" cy="252812"/>
              </a:xfrm>
            </p:grpSpPr>
            <p:cxnSp>
              <p:nvCxnSpPr>
                <p:cNvPr id="74" name="Straight Connector 73">
                  <a:extLst>
                    <a:ext uri="{FF2B5EF4-FFF2-40B4-BE49-F238E27FC236}">
                      <a16:creationId xmlns:a16="http://schemas.microsoft.com/office/drawing/2014/main" xmlns="" id="{7D3868A0-E05D-664B-9A08-92B9CD4407B9}"/>
                    </a:ext>
                  </a:extLst>
                </p:cNvPr>
                <p:cNvCxnSpPr>
                  <a:cxnSpLocks/>
                </p:cNvCxnSpPr>
                <p:nvPr/>
              </p:nvCxnSpPr>
              <p:spPr>
                <a:xfrm flipV="1">
                  <a:off x="3788795" y="2141799"/>
                  <a:ext cx="589476" cy="0"/>
                </a:xfrm>
                <a:prstGeom prst="line">
                  <a:avLst/>
                </a:prstGeom>
                <a:noFill/>
                <a:ln w="28575" algn="ctr">
                  <a:solidFill>
                    <a:schemeClr val="tx2"/>
                  </a:solidFill>
                  <a:prstDash val="sysDot"/>
                  <a:miter lim="800000"/>
                  <a:headEnd/>
                  <a:tailEnd/>
                </a:ln>
              </p:spPr>
            </p:cxnSp>
            <p:cxnSp>
              <p:nvCxnSpPr>
                <p:cNvPr id="75" name="Straight Connector 74">
                  <a:extLst>
                    <a:ext uri="{FF2B5EF4-FFF2-40B4-BE49-F238E27FC236}">
                      <a16:creationId xmlns:a16="http://schemas.microsoft.com/office/drawing/2014/main" xmlns="" id="{2767EBD0-30AC-EB4B-9800-6286DEF98D91}"/>
                    </a:ext>
                  </a:extLst>
                </p:cNvPr>
                <p:cNvCxnSpPr>
                  <a:cxnSpLocks/>
                </p:cNvCxnSpPr>
                <p:nvPr/>
              </p:nvCxnSpPr>
              <p:spPr>
                <a:xfrm>
                  <a:off x="4378271" y="2141799"/>
                  <a:ext cx="252812" cy="252812"/>
                </a:xfrm>
                <a:prstGeom prst="line">
                  <a:avLst/>
                </a:prstGeom>
                <a:noFill/>
                <a:ln w="28575" algn="ctr">
                  <a:solidFill>
                    <a:schemeClr val="tx2"/>
                  </a:solidFill>
                  <a:prstDash val="sysDot"/>
                  <a:miter lim="800000"/>
                  <a:headEnd/>
                  <a:tailEnd/>
                </a:ln>
              </p:spPr>
            </p:cxnSp>
          </p:grpSp>
          <p:sp>
            <p:nvSpPr>
              <p:cNvPr id="68" name="TextBox 67">
                <a:extLst>
                  <a:ext uri="{FF2B5EF4-FFF2-40B4-BE49-F238E27FC236}">
                    <a16:creationId xmlns:a16="http://schemas.microsoft.com/office/drawing/2014/main" xmlns="" id="{B7A7C145-338A-4D42-B0AD-43A801375A63}"/>
                  </a:ext>
                </a:extLst>
              </p:cNvPr>
              <p:cNvSpPr txBox="1"/>
              <p:nvPr/>
            </p:nvSpPr>
            <p:spPr>
              <a:xfrm>
                <a:off x="9419900" y="5422251"/>
                <a:ext cx="1868534" cy="430887"/>
              </a:xfrm>
              <a:prstGeom prst="rect">
                <a:avLst/>
              </a:prstGeom>
              <a:noFill/>
            </p:spPr>
            <p:txBody>
              <a:bodyPr wrap="square" lIns="0" tIns="0" rIns="0" bIns="0" rtlCol="0" anchor="ctr">
                <a:spAutoFit/>
              </a:bodyPr>
              <a:lstStyle/>
              <a:p>
                <a:pPr algn="r" fontAlgn="base">
                  <a:spcAft>
                    <a:spcPts val="1199"/>
                  </a:spcAft>
                  <a:buClr>
                    <a:srgbClr val="F0AB00"/>
                  </a:buClr>
                  <a:buSzPct val="80000"/>
                </a:pPr>
                <a:r>
                  <a:rPr lang="en-US" sz="1400" kern="0">
                    <a:ea typeface="Arial Unicode MS" pitchFamily="34" charset="-128"/>
                    <a:cs typeface="Arial Unicode MS" pitchFamily="34" charset="-128"/>
                  </a:rPr>
                  <a:t>Manage in Near </a:t>
                </a:r>
                <a:br>
                  <a:rPr lang="en-US" sz="1400" kern="0">
                    <a:ea typeface="Arial Unicode MS" pitchFamily="34" charset="-128"/>
                    <a:cs typeface="Arial Unicode MS" pitchFamily="34" charset="-128"/>
                  </a:rPr>
                </a:br>
                <a:r>
                  <a:rPr lang="en-US" sz="1400" kern="0">
                    <a:ea typeface="Arial Unicode MS" pitchFamily="34" charset="-128"/>
                    <a:cs typeface="Arial Unicode MS" pitchFamily="34" charset="-128"/>
                  </a:rPr>
                  <a:t>Real-time</a:t>
                </a:r>
              </a:p>
            </p:txBody>
          </p:sp>
        </p:grpSp>
      </p:grpSp>
      <p:sp>
        <p:nvSpPr>
          <p:cNvPr id="77" name="TextBox 76">
            <a:extLst>
              <a:ext uri="{FF2B5EF4-FFF2-40B4-BE49-F238E27FC236}">
                <a16:creationId xmlns:a16="http://schemas.microsoft.com/office/drawing/2014/main" xmlns="" id="{4FFE3721-A2F5-C74E-8467-7505C0012044}"/>
              </a:ext>
            </a:extLst>
          </p:cNvPr>
          <p:cNvSpPr txBox="1"/>
          <p:nvPr/>
        </p:nvSpPr>
        <p:spPr>
          <a:xfrm>
            <a:off x="10730865" y="2838117"/>
            <a:ext cx="1106937" cy="215444"/>
          </a:xfrm>
          <a:prstGeom prst="rect">
            <a:avLst/>
          </a:prstGeom>
          <a:noFill/>
        </p:spPr>
        <p:txBody>
          <a:bodyPr wrap="square" lIns="0" tIns="0" rIns="0" bIns="0" rtlCol="0">
            <a:spAutoFit/>
          </a:bodyPr>
          <a:lstStyle/>
          <a:p>
            <a:pPr fontAlgn="base">
              <a:spcAft>
                <a:spcPts val="1199"/>
              </a:spcAft>
              <a:buClr>
                <a:srgbClr val="F0AB00"/>
              </a:buClr>
              <a:buSzPct val="80000"/>
            </a:pPr>
            <a:r>
              <a:rPr lang="en-US" sz="1400" kern="0">
                <a:ea typeface="Arial Unicode MS" pitchFamily="34" charset="-128"/>
                <a:cs typeface="Arial Unicode MS" pitchFamily="34" charset="-128"/>
              </a:rPr>
              <a:t>Visibility</a:t>
            </a:r>
          </a:p>
        </p:txBody>
      </p:sp>
      <p:sp>
        <p:nvSpPr>
          <p:cNvPr id="78" name="TextBox 77">
            <a:extLst>
              <a:ext uri="{FF2B5EF4-FFF2-40B4-BE49-F238E27FC236}">
                <a16:creationId xmlns:a16="http://schemas.microsoft.com/office/drawing/2014/main" xmlns="" id="{65D8D2A9-262B-E747-A601-53156069039A}"/>
              </a:ext>
            </a:extLst>
          </p:cNvPr>
          <p:cNvSpPr txBox="1"/>
          <p:nvPr/>
        </p:nvSpPr>
        <p:spPr>
          <a:xfrm>
            <a:off x="10819160" y="3889790"/>
            <a:ext cx="1106937" cy="215444"/>
          </a:xfrm>
          <a:prstGeom prst="rect">
            <a:avLst/>
          </a:prstGeom>
          <a:noFill/>
        </p:spPr>
        <p:txBody>
          <a:bodyPr wrap="square" lIns="0" tIns="0" rIns="0" bIns="0" rtlCol="0">
            <a:spAutoFit/>
          </a:bodyPr>
          <a:lstStyle/>
          <a:p>
            <a:pPr fontAlgn="base">
              <a:spcAft>
                <a:spcPts val="1199"/>
              </a:spcAft>
              <a:buClr>
                <a:srgbClr val="F0AB00"/>
              </a:buClr>
              <a:buSzPct val="80000"/>
            </a:pPr>
            <a:r>
              <a:rPr lang="en-US" sz="1400" kern="0">
                <a:ea typeface="Arial Unicode MS" pitchFamily="34" charset="-128"/>
                <a:cs typeface="Arial Unicode MS" pitchFamily="34" charset="-128"/>
              </a:rPr>
              <a:t>Control</a:t>
            </a:r>
          </a:p>
        </p:txBody>
      </p:sp>
      <p:sp>
        <p:nvSpPr>
          <p:cNvPr id="79" name="TextBox 78">
            <a:extLst>
              <a:ext uri="{FF2B5EF4-FFF2-40B4-BE49-F238E27FC236}">
                <a16:creationId xmlns:a16="http://schemas.microsoft.com/office/drawing/2014/main" xmlns="" id="{BFFBB08B-7F59-2D4A-8A6F-AA837E3A5AAE}"/>
              </a:ext>
            </a:extLst>
          </p:cNvPr>
          <p:cNvSpPr txBox="1"/>
          <p:nvPr/>
        </p:nvSpPr>
        <p:spPr>
          <a:xfrm>
            <a:off x="10730865" y="4806699"/>
            <a:ext cx="1083871" cy="430887"/>
          </a:xfrm>
          <a:prstGeom prst="rect">
            <a:avLst/>
          </a:prstGeom>
          <a:noFill/>
        </p:spPr>
        <p:txBody>
          <a:bodyPr wrap="square" lIns="0" tIns="0" rIns="0" bIns="0" rtlCol="0">
            <a:spAutoFit/>
          </a:bodyPr>
          <a:lstStyle/>
          <a:p>
            <a:pPr fontAlgn="base">
              <a:spcAft>
                <a:spcPts val="1199"/>
              </a:spcAft>
              <a:buClr>
                <a:srgbClr val="F0AB00"/>
              </a:buClr>
              <a:buSzPct val="80000"/>
            </a:pPr>
            <a:r>
              <a:rPr lang="en-US" sz="1400" kern="0">
                <a:ea typeface="Arial Unicode MS" pitchFamily="34" charset="-128"/>
                <a:cs typeface="Arial Unicode MS" pitchFamily="34" charset="-128"/>
              </a:rPr>
              <a:t>Intelligent Decisions</a:t>
            </a:r>
          </a:p>
        </p:txBody>
      </p:sp>
      <p:pic>
        <p:nvPicPr>
          <p:cNvPr id="80" name="Picture 79">
            <a:extLst>
              <a:ext uri="{FF2B5EF4-FFF2-40B4-BE49-F238E27FC236}">
                <a16:creationId xmlns:a16="http://schemas.microsoft.com/office/drawing/2014/main" xmlns="" id="{668D7B11-326C-2441-A515-05C3E142AD45}"/>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10156071" y="2687472"/>
            <a:ext cx="525369" cy="525369"/>
          </a:xfrm>
          <a:prstGeom prst="rect">
            <a:avLst/>
          </a:prstGeom>
        </p:spPr>
      </p:pic>
      <p:pic>
        <p:nvPicPr>
          <p:cNvPr id="81" name="Picture 80">
            <a:extLst>
              <a:ext uri="{FF2B5EF4-FFF2-40B4-BE49-F238E27FC236}">
                <a16:creationId xmlns:a16="http://schemas.microsoft.com/office/drawing/2014/main" xmlns="" id="{BDE9E6F5-7167-2C41-BE79-BBE62E7338D7}"/>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10244366" y="3726391"/>
            <a:ext cx="525369" cy="525369"/>
          </a:xfrm>
          <a:prstGeom prst="rect">
            <a:avLst/>
          </a:prstGeom>
        </p:spPr>
      </p:pic>
      <p:pic>
        <p:nvPicPr>
          <p:cNvPr id="97" name="Picture 96">
            <a:extLst>
              <a:ext uri="{FF2B5EF4-FFF2-40B4-BE49-F238E27FC236}">
                <a16:creationId xmlns:a16="http://schemas.microsoft.com/office/drawing/2014/main" xmlns="" id="{61124C97-43A1-FD4C-9E95-5EE2401B9354}"/>
              </a:ext>
            </a:extLst>
          </p:cNvPr>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10103432" y="4743973"/>
            <a:ext cx="630648" cy="630648"/>
          </a:xfrm>
          <a:prstGeom prst="rect">
            <a:avLst/>
          </a:prstGeom>
        </p:spPr>
      </p:pic>
      <p:sp>
        <p:nvSpPr>
          <p:cNvPr id="99" name="Arc 98">
            <a:extLst>
              <a:ext uri="{FF2B5EF4-FFF2-40B4-BE49-F238E27FC236}">
                <a16:creationId xmlns:a16="http://schemas.microsoft.com/office/drawing/2014/main" xmlns="" id="{1B3F293A-F432-284A-885B-435196C57F03}"/>
              </a:ext>
            </a:extLst>
          </p:cNvPr>
          <p:cNvSpPr/>
          <p:nvPr/>
        </p:nvSpPr>
        <p:spPr>
          <a:xfrm>
            <a:off x="2173328" y="33453"/>
            <a:ext cx="7769324" cy="7769322"/>
          </a:xfrm>
          <a:prstGeom prst="arc">
            <a:avLst>
              <a:gd name="adj1" fmla="val 20423288"/>
              <a:gd name="adj2" fmla="val 1296843"/>
            </a:avLst>
          </a:prstGeom>
          <a:noFill/>
          <a:ln w="19050" algn="ctr">
            <a:solidFill>
              <a:schemeClr val="tx1"/>
            </a:solidFill>
            <a:prstDash val="dash"/>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endParaRPr lang="en-US" sz="1800" kern="0">
              <a:latin typeface="Arial"/>
              <a:ea typeface="Arial Unicode MS" pitchFamily="34" charset="-128"/>
              <a:cs typeface="Arial Unicode MS" pitchFamily="34" charset="-128"/>
            </a:endParaRPr>
          </a:p>
        </p:txBody>
      </p:sp>
    </p:spTree>
    <p:extLst>
      <p:ext uri="{BB962C8B-B14F-4D97-AF65-F5344CB8AC3E}">
        <p14:creationId xmlns:p14="http://schemas.microsoft.com/office/powerpoint/2010/main" val="350579659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wheel(1)">
                                      <p:cBhvr>
                                        <p:cTn id="7" dur="1000"/>
                                        <p:tgtEl>
                                          <p:spTgt spid="76"/>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500"/>
                            </p:stCondLst>
                            <p:childTnLst>
                              <p:par>
                                <p:cTn id="21" presetID="10"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7690712" y="2064075"/>
            <a:ext cx="3770773" cy="4478239"/>
          </a:xfrm>
        </p:spPr>
        <p:txBody>
          <a:bodyPr/>
          <a:lstStyle/>
          <a:p>
            <a:pPr lvl="1">
              <a:spcBef>
                <a:spcPts val="400"/>
              </a:spcBef>
              <a:defRPr/>
            </a:pPr>
            <a:r>
              <a:rPr lang="en-US" sz="1600" b="1"/>
              <a:t>650% </a:t>
            </a:r>
            <a:r>
              <a:rPr lang="en-US" sz="1600"/>
              <a:t>three-year ROI</a:t>
            </a:r>
          </a:p>
          <a:p>
            <a:pPr marL="171450" lvl="1" indent="-171450">
              <a:spcBef>
                <a:spcPts val="400"/>
              </a:spcBef>
              <a:defRPr/>
            </a:pPr>
            <a:r>
              <a:rPr lang="en-US" sz="1600" b="1"/>
              <a:t>5</a:t>
            </a:r>
            <a:r>
              <a:rPr lang="en-US" sz="1600"/>
              <a:t> months to payback</a:t>
            </a:r>
          </a:p>
          <a:p>
            <a:pPr marL="171450" lvl="1" indent="-171450">
              <a:spcBef>
                <a:spcPts val="400"/>
              </a:spcBef>
              <a:defRPr/>
            </a:pPr>
            <a:r>
              <a:rPr lang="en-US" sz="1600" b="1"/>
              <a:t>$672 </a:t>
            </a:r>
            <a:r>
              <a:rPr lang="en-US" sz="1600"/>
              <a:t>K in business travel savings </a:t>
            </a:r>
            <a:br>
              <a:rPr lang="en-US" sz="1600"/>
            </a:br>
            <a:r>
              <a:rPr lang="en-US" sz="1600"/>
              <a:t>per org.</a:t>
            </a:r>
          </a:p>
          <a:p>
            <a:pPr marL="171450" lvl="1" indent="-171450">
              <a:spcBef>
                <a:spcPts val="400"/>
              </a:spcBef>
              <a:defRPr/>
            </a:pPr>
            <a:r>
              <a:rPr lang="en-US" sz="1600" b="1"/>
              <a:t>78% </a:t>
            </a:r>
            <a:r>
              <a:rPr lang="en-US" sz="1600"/>
              <a:t>less time to book a business trip and 60% less time to fill out an expense report</a:t>
            </a:r>
          </a:p>
          <a:p>
            <a:pPr marL="171450" lvl="1" indent="-171450">
              <a:spcBef>
                <a:spcPts val="400"/>
              </a:spcBef>
              <a:defRPr/>
            </a:pPr>
            <a:r>
              <a:rPr lang="en-US" sz="1600" b="1"/>
              <a:t>30% </a:t>
            </a:r>
            <a:r>
              <a:rPr lang="en-US" sz="1600"/>
              <a:t>more efficient AP staff</a:t>
            </a:r>
          </a:p>
          <a:p>
            <a:pPr marL="171450" lvl="1" indent="-171450">
              <a:spcBef>
                <a:spcPts val="400"/>
              </a:spcBef>
              <a:defRPr/>
            </a:pPr>
            <a:r>
              <a:rPr lang="en-US" sz="1600" b="1"/>
              <a:t>62% </a:t>
            </a:r>
            <a:r>
              <a:rPr lang="en-US" sz="1600"/>
              <a:t>more employees following TEM policy</a:t>
            </a:r>
          </a:p>
          <a:p>
            <a:pPr marL="0" lvl="1">
              <a:spcBef>
                <a:spcPts val="400"/>
              </a:spcBef>
              <a:buNone/>
              <a:defRPr/>
            </a:pPr>
            <a:r>
              <a:rPr lang="en-US" sz="1200"/>
              <a:t/>
            </a:r>
            <a:br>
              <a:rPr lang="en-US" sz="1200"/>
            </a:br>
            <a:r>
              <a:rPr lang="en-US" sz="1000"/>
              <a:t>(IDC White Paper - </a:t>
            </a:r>
            <a:r>
              <a:rPr lang="en-US" sz="1000" u="sng">
                <a:hlinkClick r:id="rId3" invalidUrl="https://sap.sharepoint.com/:b:/r/sites/105282/Product_Marketing/Products/T&amp;E/Third Party Content/idc_bv_paper_2018_final.pdf?csf=1&amp;e=WpN3Xp"/>
              </a:rPr>
              <a:t>Empower Organizations to Digitally Transform Their Expense, Travel, and Invoicing Processes</a:t>
            </a:r>
            <a:r>
              <a:rPr lang="en-US" sz="1000"/>
              <a:t>)</a:t>
            </a:r>
          </a:p>
        </p:txBody>
      </p:sp>
      <p:sp>
        <p:nvSpPr>
          <p:cNvPr id="3" name="Title 2"/>
          <p:cNvSpPr>
            <a:spLocks noGrp="1"/>
          </p:cNvSpPr>
          <p:nvPr>
            <p:ph type="title"/>
          </p:nvPr>
        </p:nvSpPr>
        <p:spPr/>
        <p:txBody>
          <a:bodyPr/>
          <a:lstStyle/>
          <a:p>
            <a:r>
              <a:rPr lang="en-US"/>
              <a:t>SAP Concur Cloud-Based Solutions Yield </a:t>
            </a:r>
            <a:br>
              <a:rPr lang="en-US"/>
            </a:br>
            <a:r>
              <a:rPr lang="en-US"/>
              <a:t>Increased Savings and Faster Growth Options</a:t>
            </a:r>
          </a:p>
        </p:txBody>
      </p:sp>
      <p:grpSp>
        <p:nvGrpSpPr>
          <p:cNvPr id="7" name="Group 6"/>
          <p:cNvGrpSpPr/>
          <p:nvPr/>
        </p:nvGrpSpPr>
        <p:grpSpPr>
          <a:xfrm>
            <a:off x="1592439" y="4464712"/>
            <a:ext cx="3926808" cy="1859888"/>
            <a:chOff x="7302500" y="4673778"/>
            <a:chExt cx="4337050" cy="1859888"/>
          </a:xfrm>
        </p:grpSpPr>
        <p:sp>
          <p:nvSpPr>
            <p:cNvPr id="20" name="TextBox 19"/>
            <p:cNvSpPr txBox="1"/>
            <p:nvPr/>
          </p:nvSpPr>
          <p:spPr>
            <a:xfrm>
              <a:off x="7306354" y="5988070"/>
              <a:ext cx="3190496" cy="545596"/>
            </a:xfrm>
            <a:prstGeom prst="rect">
              <a:avLst/>
            </a:prstGeom>
            <a:noFill/>
          </p:spPr>
          <p:txBody>
            <a:bodyPr wrap="square" lIns="0" tIns="0" rIns="0" bIns="205039" rtlCol="0">
              <a:spAutoFit/>
            </a:bodyPr>
            <a:lstStyle/>
            <a:p>
              <a:r>
                <a:rPr lang="en-US" sz="1050">
                  <a:cs typeface="Arial"/>
                </a:rPr>
                <a:t>Source: CFO Research, The Next Stage in Creating the Value-Added Finance Function</a:t>
              </a:r>
            </a:p>
          </p:txBody>
        </p:sp>
        <p:sp>
          <p:nvSpPr>
            <p:cNvPr id="21" name="Rectangle 20"/>
            <p:cNvSpPr/>
            <p:nvPr/>
          </p:nvSpPr>
          <p:spPr>
            <a:xfrm>
              <a:off x="7302500" y="4673778"/>
              <a:ext cx="4337050" cy="883832"/>
            </a:xfrm>
            <a:prstGeom prst="rect">
              <a:avLst/>
            </a:prstGeom>
          </p:spPr>
          <p:txBody>
            <a:bodyPr wrap="square" lIns="0">
              <a:spAutoFit/>
            </a:bodyPr>
            <a:lstStyle/>
            <a:p>
              <a:pPr>
                <a:lnSpc>
                  <a:spcPct val="110000"/>
                </a:lnSpc>
              </a:pPr>
              <a:r>
                <a:rPr lang="en-US" sz="1600" spc="45">
                  <a:cs typeface="Arial"/>
                </a:rPr>
                <a:t>87% of finance executives believe they need to </a:t>
              </a:r>
              <a:r>
                <a:rPr lang="en-US" sz="1600" b="1" spc="45">
                  <a:cs typeface="Arial"/>
                </a:rPr>
                <a:t>analyze financial and performance data much more quickly.</a:t>
              </a:r>
            </a:p>
          </p:txBody>
        </p:sp>
      </p:grpSp>
      <p:grpSp>
        <p:nvGrpSpPr>
          <p:cNvPr id="6" name="Group 5"/>
          <p:cNvGrpSpPr/>
          <p:nvPr/>
        </p:nvGrpSpPr>
        <p:grpSpPr>
          <a:xfrm>
            <a:off x="1592439" y="2064075"/>
            <a:ext cx="4168281" cy="1869033"/>
            <a:chOff x="7302500" y="1930241"/>
            <a:chExt cx="4603750" cy="1869033"/>
          </a:xfrm>
        </p:grpSpPr>
        <p:sp>
          <p:nvSpPr>
            <p:cNvPr id="10" name="Rectangle 9"/>
            <p:cNvSpPr/>
            <p:nvPr/>
          </p:nvSpPr>
          <p:spPr>
            <a:xfrm>
              <a:off x="7302500" y="1930241"/>
              <a:ext cx="4603750" cy="1175706"/>
            </a:xfrm>
            <a:prstGeom prst="rect">
              <a:avLst/>
            </a:prstGeom>
          </p:spPr>
          <p:txBody>
            <a:bodyPr wrap="square" lIns="0">
              <a:spAutoFit/>
            </a:bodyPr>
            <a:lstStyle/>
            <a:p>
              <a:pPr marL="9520">
                <a:lnSpc>
                  <a:spcPct val="110000"/>
                </a:lnSpc>
              </a:pPr>
              <a:r>
                <a:rPr lang="en-US" sz="1600" spc="45">
                  <a:cs typeface="Arial"/>
                </a:rPr>
                <a:t>74% of companies believe </a:t>
              </a:r>
              <a:r>
                <a:rPr lang="en-US" sz="1600" b="1" spc="45">
                  <a:cs typeface="Arial"/>
                </a:rPr>
                <a:t>business complexity hurts their ability to meet goals</a:t>
              </a:r>
              <a:r>
                <a:rPr lang="en-US" sz="1600" spc="45">
                  <a:cs typeface="Arial"/>
                </a:rPr>
                <a:t>, but only 17% believe current simplification efforts are very effective. </a:t>
              </a:r>
              <a:endParaRPr lang="en-US" sz="1600" b="1" spc="45">
                <a:cs typeface="Arial"/>
              </a:endParaRPr>
            </a:p>
          </p:txBody>
        </p:sp>
        <p:sp>
          <p:nvSpPr>
            <p:cNvPr id="9" name="TextBox 8"/>
            <p:cNvSpPr txBox="1"/>
            <p:nvPr/>
          </p:nvSpPr>
          <p:spPr>
            <a:xfrm>
              <a:off x="7307148" y="3253678"/>
              <a:ext cx="3188909" cy="545596"/>
            </a:xfrm>
            <a:prstGeom prst="rect">
              <a:avLst/>
            </a:prstGeom>
            <a:noFill/>
          </p:spPr>
          <p:txBody>
            <a:bodyPr wrap="square" lIns="0" tIns="0" rIns="0" bIns="205039" rtlCol="0">
              <a:spAutoFit/>
            </a:bodyPr>
            <a:lstStyle/>
            <a:p>
              <a:r>
                <a:rPr lang="en-US" sz="1050">
                  <a:cs typeface="Arial"/>
                </a:rPr>
                <a:t>Source: </a:t>
              </a:r>
              <a:r>
                <a:rPr lang="en-US" sz="1050" err="1">
                  <a:cs typeface="Arial"/>
                </a:rPr>
                <a:t>Knowledge@Wharton</a:t>
              </a:r>
              <a:r>
                <a:rPr lang="en-US" sz="1050">
                  <a:cs typeface="Arial"/>
                </a:rPr>
                <a:t>, Business Simplification 2015: The Unmet Strategic Imperative</a:t>
              </a:r>
            </a:p>
          </p:txBody>
        </p:sp>
      </p:grpSp>
      <p:pic>
        <p:nvPicPr>
          <p:cNvPr id="18" name="Picture 1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31082" y="2178375"/>
            <a:ext cx="914400" cy="914400"/>
          </a:xfrm>
          <a:prstGeom prst="rect">
            <a:avLst/>
          </a:prstGeom>
        </p:spPr>
      </p:pic>
      <p:pic>
        <p:nvPicPr>
          <p:cNvPr id="19" name="Picture 18"/>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31082" y="4464712"/>
            <a:ext cx="914400" cy="914400"/>
          </a:xfrm>
          <a:prstGeom prst="rect">
            <a:avLst/>
          </a:prstGeom>
        </p:spPr>
      </p:pic>
      <p:pic>
        <p:nvPicPr>
          <p:cNvPr id="14" name="Picture 13">
            <a:extLst>
              <a:ext uri="{FF2B5EF4-FFF2-40B4-BE49-F238E27FC236}">
                <a16:creationId xmlns:a16="http://schemas.microsoft.com/office/drawing/2014/main" xmlns="" id="{163F1E1D-8EEE-E944-A355-65DD4E346579}"/>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49603" y="2178375"/>
            <a:ext cx="914400" cy="914400"/>
          </a:xfrm>
          <a:prstGeom prst="rect">
            <a:avLst/>
          </a:prstGeom>
        </p:spPr>
      </p:pic>
      <p:sp>
        <p:nvSpPr>
          <p:cNvPr id="4" name="Chevron 3">
            <a:extLst>
              <a:ext uri="{FF2B5EF4-FFF2-40B4-BE49-F238E27FC236}">
                <a16:creationId xmlns:a16="http://schemas.microsoft.com/office/drawing/2014/main" xmlns="" id="{A8EDD6B3-29AB-A543-83D1-955330D726C5}"/>
              </a:ext>
            </a:extLst>
          </p:cNvPr>
          <p:cNvSpPr/>
          <p:nvPr/>
        </p:nvSpPr>
        <p:spPr bwMode="gray">
          <a:xfrm>
            <a:off x="5907676" y="2064075"/>
            <a:ext cx="615217" cy="3892588"/>
          </a:xfrm>
          <a:prstGeom prst="chevron">
            <a:avLst>
              <a:gd name="adj" fmla="val 71233"/>
            </a:avLst>
          </a:prstGeom>
          <a:solidFill>
            <a:schemeClr val="accent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29492372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p:cNvPicPr>
            <a:picLocks noGrp="1" noChangeAspect="1"/>
          </p:cNvPicPr>
          <p:nvPr>
            <p:ph type="pic" sz="quarter" idx="10"/>
          </p:nvPr>
        </p:nvPicPr>
        <p:blipFill>
          <a:blip r:embed="rId3" cstate="hqprint">
            <a:extLst>
              <a:ext uri="{28A0092B-C50C-407E-A947-70E740481C1C}">
                <a14:useLocalDpi xmlns:a14="http://schemas.microsoft.com/office/drawing/2010/main"/>
              </a:ext>
            </a:extLst>
          </a:blip>
          <a:srcRect/>
          <a:stretch>
            <a:fillRect/>
          </a:stretch>
        </p:blipFill>
        <p:spPr/>
      </p:pic>
      <p:sp>
        <p:nvSpPr>
          <p:cNvPr id="3" name="Title 2"/>
          <p:cNvSpPr>
            <a:spLocks noGrp="1"/>
          </p:cNvSpPr>
          <p:nvPr>
            <p:ph type="title"/>
          </p:nvPr>
        </p:nvSpPr>
        <p:spPr>
          <a:xfrm>
            <a:off x="496629" y="533400"/>
            <a:ext cx="7626313" cy="615553"/>
          </a:xfrm>
        </p:spPr>
        <p:txBody>
          <a:bodyPr/>
          <a:lstStyle/>
          <a:p>
            <a:r>
              <a:rPr lang="en-US" sz="2000">
                <a:latin typeface="Arial" panose="020B0604020202020204" pitchFamily="34" charset="0"/>
                <a:cs typeface="Arial" panose="020B0604020202020204" pitchFamily="34" charset="0"/>
              </a:rPr>
              <a:t>Integrated Expense, Travel, Invoice, and Pre-Built </a:t>
            </a:r>
            <a:br>
              <a:rPr lang="en-US" sz="2000">
                <a:latin typeface="Arial" panose="020B0604020202020204" pitchFamily="34" charset="0"/>
                <a:cs typeface="Arial" panose="020B0604020202020204" pitchFamily="34" charset="0"/>
              </a:rPr>
            </a:br>
            <a:r>
              <a:rPr lang="en-US" sz="2000">
                <a:latin typeface="Arial" panose="020B0604020202020204" pitchFamily="34" charset="0"/>
                <a:cs typeface="Arial" panose="020B0604020202020204" pitchFamily="34" charset="0"/>
              </a:rPr>
              <a:t>Partner Managed Solutions Yield Increased Savings</a:t>
            </a:r>
            <a:endParaRPr lang="en-US" sz="2000"/>
          </a:p>
        </p:txBody>
      </p:sp>
      <p:sp>
        <p:nvSpPr>
          <p:cNvPr id="2" name="Text Placeholder 1"/>
          <p:cNvSpPr>
            <a:spLocks noGrp="1"/>
          </p:cNvSpPr>
          <p:nvPr>
            <p:ph type="body" sz="quarter" idx="11"/>
          </p:nvPr>
        </p:nvSpPr>
        <p:spPr>
          <a:xfrm>
            <a:off x="498476" y="1894774"/>
            <a:ext cx="7245350" cy="4267199"/>
          </a:xfrm>
        </p:spPr>
        <p:txBody>
          <a:bodyPr/>
          <a:lstStyle/>
          <a:p>
            <a:pPr>
              <a:spcAft>
                <a:spcPts val="1199"/>
              </a:spcAft>
            </a:pPr>
            <a:r>
              <a:rPr lang="en-US" sz="1800" b="1">
                <a:latin typeface="+mj-lt"/>
              </a:rPr>
              <a:t>JPMorgan Chase </a:t>
            </a:r>
            <a:r>
              <a:rPr lang="en-US" sz="1800">
                <a:latin typeface="+mj-lt"/>
              </a:rPr>
              <a:t>increased efficiency and control by standardizing its expense and invoice processes globally saving $50 million with SAP Concur solutions.</a:t>
            </a:r>
          </a:p>
          <a:p>
            <a:pPr fontAlgn="base">
              <a:spcBef>
                <a:spcPts val="600"/>
              </a:spcBef>
              <a:spcAft>
                <a:spcPts val="1199"/>
              </a:spcAft>
            </a:pPr>
            <a:r>
              <a:rPr lang="en-US" sz="1800" b="1">
                <a:latin typeface="+mj-lt"/>
              </a:rPr>
              <a:t>General Mills </a:t>
            </a:r>
            <a:r>
              <a:rPr lang="en-US" sz="1800">
                <a:latin typeface="+mj-lt"/>
                <a:ea typeface="Arial" charset="0"/>
                <a:cs typeface="Arial" charset="0"/>
              </a:rPr>
              <a:t>was able to save $1.4 million in costs within three years of implementing SAP Concur solutions.</a:t>
            </a:r>
          </a:p>
          <a:p>
            <a:pPr fontAlgn="base">
              <a:spcBef>
                <a:spcPts val="600"/>
              </a:spcBef>
              <a:spcAft>
                <a:spcPts val="1199"/>
              </a:spcAft>
            </a:pPr>
            <a:r>
              <a:rPr lang="en-US" sz="1800">
                <a:latin typeface="+mj-lt"/>
              </a:rPr>
              <a:t>Within six months of implementing Concur Expense across 19 countries, </a:t>
            </a:r>
            <a:r>
              <a:rPr lang="en-US" sz="1800" b="1">
                <a:latin typeface="+mj-lt"/>
              </a:rPr>
              <a:t>Twitter</a:t>
            </a:r>
            <a:r>
              <a:rPr lang="en-US" sz="1800">
                <a:latin typeface="+mj-lt"/>
              </a:rPr>
              <a:t> saw the cost of running an expense report decrease by more than 72 percent, saving them more than seven figures annually.</a:t>
            </a:r>
          </a:p>
          <a:p>
            <a:pPr fontAlgn="base">
              <a:spcBef>
                <a:spcPts val="600"/>
              </a:spcBef>
              <a:spcAft>
                <a:spcPts val="1199"/>
              </a:spcAft>
            </a:pPr>
            <a:r>
              <a:rPr lang="en-US" sz="1800" b="1">
                <a:latin typeface="+mj-lt"/>
              </a:rPr>
              <a:t>Electrolux</a:t>
            </a:r>
            <a:r>
              <a:rPr lang="en-US" sz="1800">
                <a:latin typeface="+mj-lt"/>
              </a:rPr>
              <a:t> tripled their VAT recovery by leveraging their Concur Expense data with App Center partner, </a:t>
            </a:r>
            <a:r>
              <a:rPr lang="en-US" sz="1800" err="1">
                <a:latin typeface="+mj-lt"/>
              </a:rPr>
              <a:t>Taxback</a:t>
            </a:r>
            <a:r>
              <a:rPr lang="en-US" sz="1800">
                <a:latin typeface="+mj-lt"/>
              </a:rPr>
              <a:t> International VAT management solution enabled.</a:t>
            </a:r>
          </a:p>
          <a:p>
            <a:endParaRPr lang="en-US" sz="1800">
              <a:latin typeface="+mj-lt"/>
            </a:endParaRPr>
          </a:p>
        </p:txBody>
      </p:sp>
      <p:sp>
        <p:nvSpPr>
          <p:cNvPr id="6" name="Rectangle 5">
            <a:extLst>
              <a:ext uri="{FF2B5EF4-FFF2-40B4-BE49-F238E27FC236}">
                <a16:creationId xmlns:a16="http://schemas.microsoft.com/office/drawing/2014/main" xmlns="" id="{FE233A99-B08F-4633-A940-B07A0CADFFC8}"/>
              </a:ext>
            </a:extLst>
          </p:cNvPr>
          <p:cNvSpPr/>
          <p:nvPr/>
        </p:nvSpPr>
        <p:spPr bwMode="gray">
          <a:xfrm>
            <a:off x="7194892" y="165500"/>
            <a:ext cx="4917824" cy="1729274"/>
          </a:xfrm>
          <a:prstGeom prst="rect">
            <a:avLst/>
          </a:prstGeom>
          <a:solidFill>
            <a:srgbClr val="FFFF00"/>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kumimoji="0" lang="en-US" sz="2400" b="0" i="0" u="none" strike="noStrike" kern="0" cap="none" spc="0" normalizeH="0" baseline="0" noProof="0" dirty="0">
                <a:ln>
                  <a:noFill/>
                </a:ln>
                <a:effectLst/>
                <a:uLnTx/>
                <a:uFillTx/>
                <a:ea typeface="Arial Unicode MS" pitchFamily="34" charset="-128"/>
                <a:cs typeface="Arial Unicode MS" pitchFamily="34" charset="-128"/>
              </a:rPr>
              <a:t>NO CHANGES: leave for now…I can’t find any readily available Consumer Products case studies to reference here…still searching</a:t>
            </a:r>
          </a:p>
        </p:txBody>
      </p:sp>
    </p:spTree>
    <p:extLst>
      <p:ext uri="{BB962C8B-B14F-4D97-AF65-F5344CB8AC3E}">
        <p14:creationId xmlns:p14="http://schemas.microsoft.com/office/powerpoint/2010/main" val="2192842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Placeholder 29"/>
          <p:cNvSpPr>
            <a:spLocks noGrp="1"/>
          </p:cNvSpPr>
          <p:nvPr>
            <p:ph type="body" sz="quarter" idx="10"/>
          </p:nvPr>
        </p:nvSpPr>
        <p:spPr>
          <a:xfrm>
            <a:off x="1879600" y="1602789"/>
            <a:ext cx="6882429" cy="4721811"/>
          </a:xfrm>
        </p:spPr>
        <p:txBody>
          <a:bodyPr/>
          <a:lstStyle/>
          <a:p>
            <a:r>
              <a:rPr lang="en-US" sz="1800" b="1"/>
              <a:t>SAP Concur mobile app</a:t>
            </a:r>
          </a:p>
          <a:p>
            <a:r>
              <a:rPr lang="en-US" sz="1400"/>
              <a:t>The SAP Concur mobile app enables users to manage key expense, travel and </a:t>
            </a:r>
            <a:br>
              <a:rPr lang="en-US" sz="1400"/>
            </a:br>
            <a:r>
              <a:rPr lang="en-US" sz="1400"/>
              <a:t>invoice-related tasks</a:t>
            </a:r>
            <a:r>
              <a:rPr lang="mr-IN" sz="1400"/>
              <a:t> – </a:t>
            </a:r>
            <a:r>
              <a:rPr lang="en-US" sz="1400"/>
              <a:t>wherever they are, and right from their phone</a:t>
            </a:r>
            <a:r>
              <a:rPr lang="mr-IN" sz="1400"/>
              <a:t> – </a:t>
            </a:r>
            <a:r>
              <a:rPr lang="en-US" sz="1400"/>
              <a:t>from </a:t>
            </a:r>
            <a:br>
              <a:rPr lang="en-US" sz="1400"/>
            </a:br>
            <a:r>
              <a:rPr lang="en-US" sz="1400"/>
              <a:t>booking and managing itineraries to capturing receipts, submitting expense reports, </a:t>
            </a:r>
            <a:br>
              <a:rPr lang="en-US" sz="1400"/>
            </a:br>
            <a:r>
              <a:rPr lang="en-US" sz="1400"/>
              <a:t>and approving invoices. </a:t>
            </a:r>
            <a:r>
              <a:rPr lang="en-US" sz="1400" b="1"/>
              <a:t>Optional add-ons include:</a:t>
            </a:r>
          </a:p>
          <a:p>
            <a:pPr lvl="1"/>
            <a:r>
              <a:rPr lang="en-US" sz="1100" err="1"/>
              <a:t>ExpenseIt</a:t>
            </a:r>
            <a:r>
              <a:rPr lang="en-US" sz="1100"/>
              <a:t> in Concur Mobile: With </a:t>
            </a:r>
            <a:r>
              <a:rPr lang="en-US" sz="1100" err="1"/>
              <a:t>ExpenseIt</a:t>
            </a:r>
            <a:r>
              <a:rPr lang="en-US" sz="1100"/>
              <a:t> in SAP Concur mobile, travelers automatically create expense </a:t>
            </a:r>
            <a:br>
              <a:rPr lang="en-US" sz="1100"/>
            </a:br>
            <a:r>
              <a:rPr lang="en-US" sz="1100"/>
              <a:t>entries from receipt photos, so expense reports get done faster, accurately and give you timely information to manage your spend. </a:t>
            </a:r>
          </a:p>
          <a:p>
            <a:pPr lvl="1"/>
            <a:r>
              <a:rPr lang="en-US" sz="1100"/>
              <a:t>Drive: Drive enables users to capture mileage tracking in SAP Concur for mobile. Automated tracking uses auto start/stop smart sensors within the app to determine whether the car is moving in order to automatically track when a trip segment begins or ends and creates a distance log – all while saving battery life.</a:t>
            </a:r>
            <a:endParaRPr lang="en-US" sz="1200"/>
          </a:p>
        </p:txBody>
      </p:sp>
      <p:sp>
        <p:nvSpPr>
          <p:cNvPr id="2" name="Title 1"/>
          <p:cNvSpPr>
            <a:spLocks noGrp="1"/>
          </p:cNvSpPr>
          <p:nvPr>
            <p:ph type="title"/>
          </p:nvPr>
        </p:nvSpPr>
        <p:spPr/>
        <p:txBody>
          <a:bodyPr/>
          <a:lstStyle/>
          <a:p>
            <a:r>
              <a:rPr lang="en-US"/>
              <a:t>Mobile Apps Keep your Travelers Up-to-Date While Capturing Expenses</a:t>
            </a:r>
          </a:p>
        </p:txBody>
      </p:sp>
      <p:grpSp>
        <p:nvGrpSpPr>
          <p:cNvPr id="6" name="Group 5"/>
          <p:cNvGrpSpPr/>
          <p:nvPr/>
        </p:nvGrpSpPr>
        <p:grpSpPr>
          <a:xfrm>
            <a:off x="9240328" y="1600201"/>
            <a:ext cx="2581466" cy="1235441"/>
            <a:chOff x="10069663" y="1524836"/>
            <a:chExt cx="2581466" cy="1235441"/>
          </a:xfrm>
        </p:grpSpPr>
        <p:sp>
          <p:nvSpPr>
            <p:cNvPr id="89" name="5-Point Star 88"/>
            <p:cNvSpPr/>
            <p:nvPr/>
          </p:nvSpPr>
          <p:spPr bwMode="gray">
            <a:xfrm>
              <a:off x="10412243" y="1842952"/>
              <a:ext cx="216310" cy="216310"/>
            </a:xfrm>
            <a:prstGeom prst="star5">
              <a:avLst/>
            </a:prstGeom>
            <a:solidFill>
              <a:schemeClr val="accent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96" name="TextBox 95"/>
            <p:cNvSpPr txBox="1"/>
            <p:nvPr/>
          </p:nvSpPr>
          <p:spPr>
            <a:xfrm>
              <a:off x="10077444" y="1524836"/>
              <a:ext cx="2573685" cy="276999"/>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800" b="1">
                  <a:latin typeface="+mn-lt"/>
                </a:rPr>
                <a:t>App store ratings:</a:t>
              </a:r>
            </a:p>
          </p:txBody>
        </p:sp>
        <p:pic>
          <p:nvPicPr>
            <p:cNvPr id="97" name="Picture 96"/>
            <p:cNvPicPr>
              <a:picLocks noChangeAspect="1"/>
            </p:cNvPicPr>
            <p:nvPr/>
          </p:nvPicPr>
          <p:blipFill>
            <a:blip r:embed="rId3" cstate="screen">
              <a:duotone>
                <a:prstClr val="black"/>
                <a:schemeClr val="tx1">
                  <a:tint val="45000"/>
                  <a:satMod val="400000"/>
                </a:schemeClr>
              </a:duotone>
              <a:extLst>
                <a:ext uri="{28A0092B-C50C-407E-A947-70E740481C1C}">
                  <a14:useLocalDpi xmlns:a14="http://schemas.microsoft.com/office/drawing/2010/main"/>
                </a:ext>
              </a:extLst>
            </a:blip>
            <a:stretch>
              <a:fillRect/>
            </a:stretch>
          </p:blipFill>
          <p:spPr>
            <a:xfrm>
              <a:off x="10077444" y="1825659"/>
              <a:ext cx="204590" cy="250896"/>
            </a:xfrm>
            <a:prstGeom prst="rect">
              <a:avLst/>
            </a:prstGeom>
          </p:spPr>
        </p:pic>
        <p:sp>
          <p:nvSpPr>
            <p:cNvPr id="98" name="5-Point Star 97"/>
            <p:cNvSpPr/>
            <p:nvPr/>
          </p:nvSpPr>
          <p:spPr bwMode="gray">
            <a:xfrm>
              <a:off x="10677714" y="1842952"/>
              <a:ext cx="216310" cy="216310"/>
            </a:xfrm>
            <a:prstGeom prst="star5">
              <a:avLst/>
            </a:prstGeom>
            <a:solidFill>
              <a:schemeClr val="accent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99" name="5-Point Star 98"/>
            <p:cNvSpPr/>
            <p:nvPr/>
          </p:nvSpPr>
          <p:spPr bwMode="gray">
            <a:xfrm>
              <a:off x="10943185" y="1843132"/>
              <a:ext cx="216310" cy="216310"/>
            </a:xfrm>
            <a:prstGeom prst="star5">
              <a:avLst/>
            </a:prstGeom>
            <a:solidFill>
              <a:schemeClr val="accent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100" name="5-Point Star 99"/>
            <p:cNvSpPr/>
            <p:nvPr/>
          </p:nvSpPr>
          <p:spPr bwMode="gray">
            <a:xfrm>
              <a:off x="11208656" y="1842952"/>
              <a:ext cx="216310" cy="216310"/>
            </a:xfrm>
            <a:prstGeom prst="star5">
              <a:avLst/>
            </a:prstGeom>
            <a:solidFill>
              <a:schemeClr val="accent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101" name="5-Point Star 43"/>
            <p:cNvSpPr/>
            <p:nvPr/>
          </p:nvSpPr>
          <p:spPr bwMode="gray">
            <a:xfrm>
              <a:off x="11476574" y="1842951"/>
              <a:ext cx="112579" cy="216309"/>
            </a:xfrm>
            <a:custGeom>
              <a:avLst/>
              <a:gdLst>
                <a:gd name="connsiteX0" fmla="*/ 0 w 216310"/>
                <a:gd name="connsiteY0" fmla="*/ 82623 h 216310"/>
                <a:gd name="connsiteX1" fmla="*/ 82624 w 216310"/>
                <a:gd name="connsiteY1" fmla="*/ 82623 h 216310"/>
                <a:gd name="connsiteX2" fmla="*/ 108155 w 216310"/>
                <a:gd name="connsiteY2" fmla="*/ 0 h 216310"/>
                <a:gd name="connsiteX3" fmla="*/ 133686 w 216310"/>
                <a:gd name="connsiteY3" fmla="*/ 82623 h 216310"/>
                <a:gd name="connsiteX4" fmla="*/ 216310 w 216310"/>
                <a:gd name="connsiteY4" fmla="*/ 82623 h 216310"/>
                <a:gd name="connsiteX5" fmla="*/ 149466 w 216310"/>
                <a:gd name="connsiteY5" fmla="*/ 133686 h 216310"/>
                <a:gd name="connsiteX6" fmla="*/ 174998 w 216310"/>
                <a:gd name="connsiteY6" fmla="*/ 216309 h 216310"/>
                <a:gd name="connsiteX7" fmla="*/ 108155 w 216310"/>
                <a:gd name="connsiteY7" fmla="*/ 165245 h 216310"/>
                <a:gd name="connsiteX8" fmla="*/ 41312 w 216310"/>
                <a:gd name="connsiteY8" fmla="*/ 216309 h 216310"/>
                <a:gd name="connsiteX9" fmla="*/ 66844 w 216310"/>
                <a:gd name="connsiteY9" fmla="*/ 133686 h 216310"/>
                <a:gd name="connsiteX10" fmla="*/ 0 w 216310"/>
                <a:gd name="connsiteY10" fmla="*/ 82623 h 216310"/>
                <a:gd name="connsiteX0" fmla="*/ 0 w 174998"/>
                <a:gd name="connsiteY0" fmla="*/ 82623 h 216309"/>
                <a:gd name="connsiteX1" fmla="*/ 82624 w 174998"/>
                <a:gd name="connsiteY1" fmla="*/ 82623 h 216309"/>
                <a:gd name="connsiteX2" fmla="*/ 108155 w 174998"/>
                <a:gd name="connsiteY2" fmla="*/ 0 h 216309"/>
                <a:gd name="connsiteX3" fmla="*/ 133686 w 174998"/>
                <a:gd name="connsiteY3" fmla="*/ 82623 h 216309"/>
                <a:gd name="connsiteX4" fmla="*/ 149466 w 174998"/>
                <a:gd name="connsiteY4" fmla="*/ 133686 h 216309"/>
                <a:gd name="connsiteX5" fmla="*/ 174998 w 174998"/>
                <a:gd name="connsiteY5" fmla="*/ 216309 h 216309"/>
                <a:gd name="connsiteX6" fmla="*/ 108155 w 174998"/>
                <a:gd name="connsiteY6" fmla="*/ 165245 h 216309"/>
                <a:gd name="connsiteX7" fmla="*/ 41312 w 174998"/>
                <a:gd name="connsiteY7" fmla="*/ 216309 h 216309"/>
                <a:gd name="connsiteX8" fmla="*/ 66844 w 174998"/>
                <a:gd name="connsiteY8" fmla="*/ 133686 h 216309"/>
                <a:gd name="connsiteX9" fmla="*/ 0 w 174998"/>
                <a:gd name="connsiteY9" fmla="*/ 82623 h 216309"/>
                <a:gd name="connsiteX0" fmla="*/ 0 w 174998"/>
                <a:gd name="connsiteY0" fmla="*/ 82623 h 216309"/>
                <a:gd name="connsiteX1" fmla="*/ 82624 w 174998"/>
                <a:gd name="connsiteY1" fmla="*/ 82623 h 216309"/>
                <a:gd name="connsiteX2" fmla="*/ 108155 w 174998"/>
                <a:gd name="connsiteY2" fmla="*/ 0 h 216309"/>
                <a:gd name="connsiteX3" fmla="*/ 133686 w 174998"/>
                <a:gd name="connsiteY3" fmla="*/ 82623 h 216309"/>
                <a:gd name="connsiteX4" fmla="*/ 149466 w 174998"/>
                <a:gd name="connsiteY4" fmla="*/ 133686 h 216309"/>
                <a:gd name="connsiteX5" fmla="*/ 174998 w 174998"/>
                <a:gd name="connsiteY5" fmla="*/ 216309 h 216309"/>
                <a:gd name="connsiteX6" fmla="*/ 108155 w 174998"/>
                <a:gd name="connsiteY6" fmla="*/ 165245 h 216309"/>
                <a:gd name="connsiteX7" fmla="*/ 112579 w 174998"/>
                <a:gd name="connsiteY7" fmla="*/ 163708 h 216309"/>
                <a:gd name="connsiteX8" fmla="*/ 41312 w 174998"/>
                <a:gd name="connsiteY8" fmla="*/ 216309 h 216309"/>
                <a:gd name="connsiteX9" fmla="*/ 66844 w 174998"/>
                <a:gd name="connsiteY9" fmla="*/ 133686 h 216309"/>
                <a:gd name="connsiteX10" fmla="*/ 0 w 174998"/>
                <a:gd name="connsiteY10" fmla="*/ 82623 h 216309"/>
                <a:gd name="connsiteX0" fmla="*/ 0 w 149466"/>
                <a:gd name="connsiteY0" fmla="*/ 82623 h 216309"/>
                <a:gd name="connsiteX1" fmla="*/ 82624 w 149466"/>
                <a:gd name="connsiteY1" fmla="*/ 82623 h 216309"/>
                <a:gd name="connsiteX2" fmla="*/ 108155 w 149466"/>
                <a:gd name="connsiteY2" fmla="*/ 0 h 216309"/>
                <a:gd name="connsiteX3" fmla="*/ 133686 w 149466"/>
                <a:gd name="connsiteY3" fmla="*/ 82623 h 216309"/>
                <a:gd name="connsiteX4" fmla="*/ 149466 w 149466"/>
                <a:gd name="connsiteY4" fmla="*/ 133686 h 216309"/>
                <a:gd name="connsiteX5" fmla="*/ 108155 w 149466"/>
                <a:gd name="connsiteY5" fmla="*/ 165245 h 216309"/>
                <a:gd name="connsiteX6" fmla="*/ 112579 w 149466"/>
                <a:gd name="connsiteY6" fmla="*/ 163708 h 216309"/>
                <a:gd name="connsiteX7" fmla="*/ 41312 w 149466"/>
                <a:gd name="connsiteY7" fmla="*/ 216309 h 216309"/>
                <a:gd name="connsiteX8" fmla="*/ 66844 w 149466"/>
                <a:gd name="connsiteY8" fmla="*/ 133686 h 216309"/>
                <a:gd name="connsiteX9" fmla="*/ 0 w 149466"/>
                <a:gd name="connsiteY9" fmla="*/ 82623 h 216309"/>
                <a:gd name="connsiteX0" fmla="*/ 0 w 133686"/>
                <a:gd name="connsiteY0" fmla="*/ 82623 h 216309"/>
                <a:gd name="connsiteX1" fmla="*/ 82624 w 133686"/>
                <a:gd name="connsiteY1" fmla="*/ 82623 h 216309"/>
                <a:gd name="connsiteX2" fmla="*/ 108155 w 133686"/>
                <a:gd name="connsiteY2" fmla="*/ 0 h 216309"/>
                <a:gd name="connsiteX3" fmla="*/ 133686 w 133686"/>
                <a:gd name="connsiteY3" fmla="*/ 82623 h 216309"/>
                <a:gd name="connsiteX4" fmla="*/ 108155 w 133686"/>
                <a:gd name="connsiteY4" fmla="*/ 165245 h 216309"/>
                <a:gd name="connsiteX5" fmla="*/ 112579 w 133686"/>
                <a:gd name="connsiteY5" fmla="*/ 163708 h 216309"/>
                <a:gd name="connsiteX6" fmla="*/ 41312 w 133686"/>
                <a:gd name="connsiteY6" fmla="*/ 216309 h 216309"/>
                <a:gd name="connsiteX7" fmla="*/ 66844 w 133686"/>
                <a:gd name="connsiteY7" fmla="*/ 133686 h 216309"/>
                <a:gd name="connsiteX8" fmla="*/ 0 w 133686"/>
                <a:gd name="connsiteY8" fmla="*/ 82623 h 216309"/>
                <a:gd name="connsiteX0" fmla="*/ 0 w 112579"/>
                <a:gd name="connsiteY0" fmla="*/ 82623 h 216309"/>
                <a:gd name="connsiteX1" fmla="*/ 82624 w 112579"/>
                <a:gd name="connsiteY1" fmla="*/ 82623 h 216309"/>
                <a:gd name="connsiteX2" fmla="*/ 108155 w 112579"/>
                <a:gd name="connsiteY2" fmla="*/ 0 h 216309"/>
                <a:gd name="connsiteX3" fmla="*/ 108155 w 112579"/>
                <a:gd name="connsiteY3" fmla="*/ 165245 h 216309"/>
                <a:gd name="connsiteX4" fmla="*/ 112579 w 112579"/>
                <a:gd name="connsiteY4" fmla="*/ 163708 h 216309"/>
                <a:gd name="connsiteX5" fmla="*/ 41312 w 112579"/>
                <a:gd name="connsiteY5" fmla="*/ 216309 h 216309"/>
                <a:gd name="connsiteX6" fmla="*/ 66844 w 112579"/>
                <a:gd name="connsiteY6" fmla="*/ 133686 h 216309"/>
                <a:gd name="connsiteX7" fmla="*/ 0 w 112579"/>
                <a:gd name="connsiteY7" fmla="*/ 82623 h 216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2579" h="216309">
                  <a:moveTo>
                    <a:pt x="0" y="82623"/>
                  </a:moveTo>
                  <a:lnTo>
                    <a:pt x="82624" y="82623"/>
                  </a:lnTo>
                  <a:lnTo>
                    <a:pt x="108155" y="0"/>
                  </a:lnTo>
                  <a:lnTo>
                    <a:pt x="108155" y="165245"/>
                  </a:lnTo>
                  <a:lnTo>
                    <a:pt x="112579" y="163708"/>
                  </a:lnTo>
                  <a:lnTo>
                    <a:pt x="41312" y="216309"/>
                  </a:lnTo>
                  <a:lnTo>
                    <a:pt x="66844" y="133686"/>
                  </a:lnTo>
                  <a:lnTo>
                    <a:pt x="0" y="82623"/>
                  </a:lnTo>
                  <a:close/>
                </a:path>
              </a:pathLst>
            </a:custGeom>
            <a:solidFill>
              <a:schemeClr val="accent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102" name="5-Point Star 101"/>
            <p:cNvSpPr/>
            <p:nvPr/>
          </p:nvSpPr>
          <p:spPr bwMode="gray">
            <a:xfrm>
              <a:off x="10412243" y="2332681"/>
              <a:ext cx="216310" cy="216310"/>
            </a:xfrm>
            <a:prstGeom prst="star5">
              <a:avLst/>
            </a:prstGeom>
            <a:solidFill>
              <a:schemeClr val="accent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103" name="5-Point Star 102"/>
            <p:cNvSpPr/>
            <p:nvPr/>
          </p:nvSpPr>
          <p:spPr bwMode="gray">
            <a:xfrm>
              <a:off x="10677714" y="2332681"/>
              <a:ext cx="216310" cy="216310"/>
            </a:xfrm>
            <a:prstGeom prst="star5">
              <a:avLst/>
            </a:prstGeom>
            <a:solidFill>
              <a:schemeClr val="accent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104" name="5-Point Star 103"/>
            <p:cNvSpPr/>
            <p:nvPr/>
          </p:nvSpPr>
          <p:spPr bwMode="gray">
            <a:xfrm>
              <a:off x="10943185" y="2332861"/>
              <a:ext cx="216310" cy="216310"/>
            </a:xfrm>
            <a:prstGeom prst="star5">
              <a:avLst/>
            </a:prstGeom>
            <a:solidFill>
              <a:schemeClr val="accent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105" name="5-Point Star 104"/>
            <p:cNvSpPr/>
            <p:nvPr/>
          </p:nvSpPr>
          <p:spPr bwMode="gray">
            <a:xfrm>
              <a:off x="11208656" y="2332681"/>
              <a:ext cx="216310" cy="216310"/>
            </a:xfrm>
            <a:prstGeom prst="star5">
              <a:avLst/>
            </a:prstGeom>
            <a:solidFill>
              <a:schemeClr val="accent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106" name="5-Point Star 43"/>
            <p:cNvSpPr/>
            <p:nvPr/>
          </p:nvSpPr>
          <p:spPr bwMode="gray">
            <a:xfrm>
              <a:off x="11476574" y="2332680"/>
              <a:ext cx="112579" cy="216309"/>
            </a:xfrm>
            <a:custGeom>
              <a:avLst/>
              <a:gdLst>
                <a:gd name="connsiteX0" fmla="*/ 0 w 216310"/>
                <a:gd name="connsiteY0" fmla="*/ 82623 h 216310"/>
                <a:gd name="connsiteX1" fmla="*/ 82624 w 216310"/>
                <a:gd name="connsiteY1" fmla="*/ 82623 h 216310"/>
                <a:gd name="connsiteX2" fmla="*/ 108155 w 216310"/>
                <a:gd name="connsiteY2" fmla="*/ 0 h 216310"/>
                <a:gd name="connsiteX3" fmla="*/ 133686 w 216310"/>
                <a:gd name="connsiteY3" fmla="*/ 82623 h 216310"/>
                <a:gd name="connsiteX4" fmla="*/ 216310 w 216310"/>
                <a:gd name="connsiteY4" fmla="*/ 82623 h 216310"/>
                <a:gd name="connsiteX5" fmla="*/ 149466 w 216310"/>
                <a:gd name="connsiteY5" fmla="*/ 133686 h 216310"/>
                <a:gd name="connsiteX6" fmla="*/ 174998 w 216310"/>
                <a:gd name="connsiteY6" fmla="*/ 216309 h 216310"/>
                <a:gd name="connsiteX7" fmla="*/ 108155 w 216310"/>
                <a:gd name="connsiteY7" fmla="*/ 165245 h 216310"/>
                <a:gd name="connsiteX8" fmla="*/ 41312 w 216310"/>
                <a:gd name="connsiteY8" fmla="*/ 216309 h 216310"/>
                <a:gd name="connsiteX9" fmla="*/ 66844 w 216310"/>
                <a:gd name="connsiteY9" fmla="*/ 133686 h 216310"/>
                <a:gd name="connsiteX10" fmla="*/ 0 w 216310"/>
                <a:gd name="connsiteY10" fmla="*/ 82623 h 216310"/>
                <a:gd name="connsiteX0" fmla="*/ 0 w 174998"/>
                <a:gd name="connsiteY0" fmla="*/ 82623 h 216309"/>
                <a:gd name="connsiteX1" fmla="*/ 82624 w 174998"/>
                <a:gd name="connsiteY1" fmla="*/ 82623 h 216309"/>
                <a:gd name="connsiteX2" fmla="*/ 108155 w 174998"/>
                <a:gd name="connsiteY2" fmla="*/ 0 h 216309"/>
                <a:gd name="connsiteX3" fmla="*/ 133686 w 174998"/>
                <a:gd name="connsiteY3" fmla="*/ 82623 h 216309"/>
                <a:gd name="connsiteX4" fmla="*/ 149466 w 174998"/>
                <a:gd name="connsiteY4" fmla="*/ 133686 h 216309"/>
                <a:gd name="connsiteX5" fmla="*/ 174998 w 174998"/>
                <a:gd name="connsiteY5" fmla="*/ 216309 h 216309"/>
                <a:gd name="connsiteX6" fmla="*/ 108155 w 174998"/>
                <a:gd name="connsiteY6" fmla="*/ 165245 h 216309"/>
                <a:gd name="connsiteX7" fmla="*/ 41312 w 174998"/>
                <a:gd name="connsiteY7" fmla="*/ 216309 h 216309"/>
                <a:gd name="connsiteX8" fmla="*/ 66844 w 174998"/>
                <a:gd name="connsiteY8" fmla="*/ 133686 h 216309"/>
                <a:gd name="connsiteX9" fmla="*/ 0 w 174998"/>
                <a:gd name="connsiteY9" fmla="*/ 82623 h 216309"/>
                <a:gd name="connsiteX0" fmla="*/ 0 w 174998"/>
                <a:gd name="connsiteY0" fmla="*/ 82623 h 216309"/>
                <a:gd name="connsiteX1" fmla="*/ 82624 w 174998"/>
                <a:gd name="connsiteY1" fmla="*/ 82623 h 216309"/>
                <a:gd name="connsiteX2" fmla="*/ 108155 w 174998"/>
                <a:gd name="connsiteY2" fmla="*/ 0 h 216309"/>
                <a:gd name="connsiteX3" fmla="*/ 133686 w 174998"/>
                <a:gd name="connsiteY3" fmla="*/ 82623 h 216309"/>
                <a:gd name="connsiteX4" fmla="*/ 149466 w 174998"/>
                <a:gd name="connsiteY4" fmla="*/ 133686 h 216309"/>
                <a:gd name="connsiteX5" fmla="*/ 174998 w 174998"/>
                <a:gd name="connsiteY5" fmla="*/ 216309 h 216309"/>
                <a:gd name="connsiteX6" fmla="*/ 108155 w 174998"/>
                <a:gd name="connsiteY6" fmla="*/ 165245 h 216309"/>
                <a:gd name="connsiteX7" fmla="*/ 112579 w 174998"/>
                <a:gd name="connsiteY7" fmla="*/ 163708 h 216309"/>
                <a:gd name="connsiteX8" fmla="*/ 41312 w 174998"/>
                <a:gd name="connsiteY8" fmla="*/ 216309 h 216309"/>
                <a:gd name="connsiteX9" fmla="*/ 66844 w 174998"/>
                <a:gd name="connsiteY9" fmla="*/ 133686 h 216309"/>
                <a:gd name="connsiteX10" fmla="*/ 0 w 174998"/>
                <a:gd name="connsiteY10" fmla="*/ 82623 h 216309"/>
                <a:gd name="connsiteX0" fmla="*/ 0 w 149466"/>
                <a:gd name="connsiteY0" fmla="*/ 82623 h 216309"/>
                <a:gd name="connsiteX1" fmla="*/ 82624 w 149466"/>
                <a:gd name="connsiteY1" fmla="*/ 82623 h 216309"/>
                <a:gd name="connsiteX2" fmla="*/ 108155 w 149466"/>
                <a:gd name="connsiteY2" fmla="*/ 0 h 216309"/>
                <a:gd name="connsiteX3" fmla="*/ 133686 w 149466"/>
                <a:gd name="connsiteY3" fmla="*/ 82623 h 216309"/>
                <a:gd name="connsiteX4" fmla="*/ 149466 w 149466"/>
                <a:gd name="connsiteY4" fmla="*/ 133686 h 216309"/>
                <a:gd name="connsiteX5" fmla="*/ 108155 w 149466"/>
                <a:gd name="connsiteY5" fmla="*/ 165245 h 216309"/>
                <a:gd name="connsiteX6" fmla="*/ 112579 w 149466"/>
                <a:gd name="connsiteY6" fmla="*/ 163708 h 216309"/>
                <a:gd name="connsiteX7" fmla="*/ 41312 w 149466"/>
                <a:gd name="connsiteY7" fmla="*/ 216309 h 216309"/>
                <a:gd name="connsiteX8" fmla="*/ 66844 w 149466"/>
                <a:gd name="connsiteY8" fmla="*/ 133686 h 216309"/>
                <a:gd name="connsiteX9" fmla="*/ 0 w 149466"/>
                <a:gd name="connsiteY9" fmla="*/ 82623 h 216309"/>
                <a:gd name="connsiteX0" fmla="*/ 0 w 133686"/>
                <a:gd name="connsiteY0" fmla="*/ 82623 h 216309"/>
                <a:gd name="connsiteX1" fmla="*/ 82624 w 133686"/>
                <a:gd name="connsiteY1" fmla="*/ 82623 h 216309"/>
                <a:gd name="connsiteX2" fmla="*/ 108155 w 133686"/>
                <a:gd name="connsiteY2" fmla="*/ 0 h 216309"/>
                <a:gd name="connsiteX3" fmla="*/ 133686 w 133686"/>
                <a:gd name="connsiteY3" fmla="*/ 82623 h 216309"/>
                <a:gd name="connsiteX4" fmla="*/ 108155 w 133686"/>
                <a:gd name="connsiteY4" fmla="*/ 165245 h 216309"/>
                <a:gd name="connsiteX5" fmla="*/ 112579 w 133686"/>
                <a:gd name="connsiteY5" fmla="*/ 163708 h 216309"/>
                <a:gd name="connsiteX6" fmla="*/ 41312 w 133686"/>
                <a:gd name="connsiteY6" fmla="*/ 216309 h 216309"/>
                <a:gd name="connsiteX7" fmla="*/ 66844 w 133686"/>
                <a:gd name="connsiteY7" fmla="*/ 133686 h 216309"/>
                <a:gd name="connsiteX8" fmla="*/ 0 w 133686"/>
                <a:gd name="connsiteY8" fmla="*/ 82623 h 216309"/>
                <a:gd name="connsiteX0" fmla="*/ 0 w 112579"/>
                <a:gd name="connsiteY0" fmla="*/ 82623 h 216309"/>
                <a:gd name="connsiteX1" fmla="*/ 82624 w 112579"/>
                <a:gd name="connsiteY1" fmla="*/ 82623 h 216309"/>
                <a:gd name="connsiteX2" fmla="*/ 108155 w 112579"/>
                <a:gd name="connsiteY2" fmla="*/ 0 h 216309"/>
                <a:gd name="connsiteX3" fmla="*/ 108155 w 112579"/>
                <a:gd name="connsiteY3" fmla="*/ 165245 h 216309"/>
                <a:gd name="connsiteX4" fmla="*/ 112579 w 112579"/>
                <a:gd name="connsiteY4" fmla="*/ 163708 h 216309"/>
                <a:gd name="connsiteX5" fmla="*/ 41312 w 112579"/>
                <a:gd name="connsiteY5" fmla="*/ 216309 h 216309"/>
                <a:gd name="connsiteX6" fmla="*/ 66844 w 112579"/>
                <a:gd name="connsiteY6" fmla="*/ 133686 h 216309"/>
                <a:gd name="connsiteX7" fmla="*/ 0 w 112579"/>
                <a:gd name="connsiteY7" fmla="*/ 82623 h 216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2579" h="216309">
                  <a:moveTo>
                    <a:pt x="0" y="82623"/>
                  </a:moveTo>
                  <a:lnTo>
                    <a:pt x="82624" y="82623"/>
                  </a:lnTo>
                  <a:lnTo>
                    <a:pt x="108155" y="0"/>
                  </a:lnTo>
                  <a:lnTo>
                    <a:pt x="108155" y="165245"/>
                  </a:lnTo>
                  <a:lnTo>
                    <a:pt x="112579" y="163708"/>
                  </a:lnTo>
                  <a:lnTo>
                    <a:pt x="41312" y="216309"/>
                  </a:lnTo>
                  <a:lnTo>
                    <a:pt x="66844" y="133686"/>
                  </a:lnTo>
                  <a:lnTo>
                    <a:pt x="0" y="82623"/>
                  </a:lnTo>
                  <a:close/>
                </a:path>
              </a:pathLst>
            </a:custGeom>
            <a:solidFill>
              <a:schemeClr val="accent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pic>
          <p:nvPicPr>
            <p:cNvPr id="107" name="Picture 10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069663" y="2308210"/>
              <a:ext cx="220155" cy="265247"/>
            </a:xfrm>
            <a:prstGeom prst="rect">
              <a:avLst/>
            </a:prstGeom>
          </p:spPr>
        </p:pic>
        <p:sp>
          <p:nvSpPr>
            <p:cNvPr id="108" name="TextBox 107"/>
            <p:cNvSpPr txBox="1"/>
            <p:nvPr/>
          </p:nvSpPr>
          <p:spPr>
            <a:xfrm>
              <a:off x="10077444" y="2596946"/>
              <a:ext cx="1927123" cy="123111"/>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800" i="1" kern="0">
                  <a:ea typeface="Arial Unicode MS" pitchFamily="34" charset="-128"/>
                  <a:cs typeface="Arial Unicode MS" pitchFamily="34" charset="-128"/>
                </a:rPr>
                <a:t>Reviews: </a:t>
              </a:r>
              <a:r>
                <a:rPr lang="en-US" sz="800" kern="0">
                  <a:ea typeface="Arial Unicode MS" pitchFamily="34" charset="-128"/>
                  <a:cs typeface="Arial Unicode MS" pitchFamily="34" charset="-128"/>
                </a:rPr>
                <a:t>44,480	1m</a:t>
              </a:r>
            </a:p>
          </p:txBody>
        </p:sp>
        <p:sp>
          <p:nvSpPr>
            <p:cNvPr id="109" name="TextBox 108"/>
            <p:cNvSpPr txBox="1"/>
            <p:nvPr/>
          </p:nvSpPr>
          <p:spPr>
            <a:xfrm>
              <a:off x="10077444" y="2105092"/>
              <a:ext cx="1927123" cy="123111"/>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800" i="1" kern="0">
                  <a:ea typeface="Arial Unicode MS" pitchFamily="34" charset="-128"/>
                  <a:cs typeface="Arial Unicode MS" pitchFamily="34" charset="-128"/>
                </a:rPr>
                <a:t>Reviews: </a:t>
              </a:r>
              <a:r>
                <a:rPr lang="en-US" sz="800" kern="0">
                  <a:ea typeface="Arial Unicode MS" pitchFamily="34" charset="-128"/>
                  <a:cs typeface="Arial Unicode MS" pitchFamily="34" charset="-128"/>
                </a:rPr>
                <a:t>41,299	7.5m</a:t>
              </a:r>
            </a:p>
          </p:txBody>
        </p:sp>
        <p:pic>
          <p:nvPicPr>
            <p:cNvPr id="138" name="Picture 137"/>
            <p:cNvPicPr>
              <a:picLocks noChangeAspect="1"/>
            </p:cNvPicPr>
            <p:nvPr/>
          </p:nvPicPr>
          <p:blipFill>
            <a:blip r:embed="rId5" cstate="screen">
              <a:biLevel thresh="75000"/>
              <a:extLst>
                <a:ext uri="{28A0092B-C50C-407E-A947-70E740481C1C}">
                  <a14:useLocalDpi xmlns:a14="http://schemas.microsoft.com/office/drawing/2010/main"/>
                </a:ext>
              </a:extLst>
            </a:blip>
            <a:stretch>
              <a:fillRect/>
            </a:stretch>
          </p:blipFill>
          <p:spPr>
            <a:xfrm>
              <a:off x="10962235" y="2081461"/>
              <a:ext cx="171665" cy="180625"/>
            </a:xfrm>
            <a:prstGeom prst="rect">
              <a:avLst/>
            </a:prstGeom>
          </p:spPr>
        </p:pic>
        <p:pic>
          <p:nvPicPr>
            <p:cNvPr id="139" name="Picture 138"/>
            <p:cNvPicPr>
              <a:picLocks noChangeAspect="1"/>
            </p:cNvPicPr>
            <p:nvPr/>
          </p:nvPicPr>
          <p:blipFill>
            <a:blip r:embed="rId5" cstate="screen">
              <a:biLevel thresh="75000"/>
              <a:extLst>
                <a:ext uri="{28A0092B-C50C-407E-A947-70E740481C1C}">
                  <a14:useLocalDpi xmlns:a14="http://schemas.microsoft.com/office/drawing/2010/main"/>
                </a:ext>
              </a:extLst>
            </a:blip>
            <a:stretch>
              <a:fillRect/>
            </a:stretch>
          </p:blipFill>
          <p:spPr>
            <a:xfrm>
              <a:off x="10959562" y="2579652"/>
              <a:ext cx="171665" cy="180625"/>
            </a:xfrm>
            <a:prstGeom prst="rect">
              <a:avLst/>
            </a:prstGeom>
          </p:spPr>
        </p:pic>
      </p:grpSp>
      <p:grpSp>
        <p:nvGrpSpPr>
          <p:cNvPr id="7" name="Group 6"/>
          <p:cNvGrpSpPr/>
          <p:nvPr/>
        </p:nvGrpSpPr>
        <p:grpSpPr>
          <a:xfrm>
            <a:off x="9240328" y="4121393"/>
            <a:ext cx="2851475" cy="1233271"/>
            <a:chOff x="10077447" y="4836669"/>
            <a:chExt cx="2851475" cy="1233271"/>
          </a:xfrm>
        </p:grpSpPr>
        <p:sp>
          <p:nvSpPr>
            <p:cNvPr id="110" name="5-Point Star 109"/>
            <p:cNvSpPr/>
            <p:nvPr/>
          </p:nvSpPr>
          <p:spPr bwMode="gray">
            <a:xfrm>
              <a:off x="10420027" y="5154785"/>
              <a:ext cx="216310" cy="216310"/>
            </a:xfrm>
            <a:prstGeom prst="star5">
              <a:avLst/>
            </a:prstGeom>
            <a:solidFill>
              <a:schemeClr val="accent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111" name="TextBox 110"/>
            <p:cNvSpPr txBox="1"/>
            <p:nvPr/>
          </p:nvSpPr>
          <p:spPr>
            <a:xfrm>
              <a:off x="10085228" y="4836669"/>
              <a:ext cx="2843694" cy="276999"/>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800" b="1">
                  <a:latin typeface="+mn-lt"/>
                </a:rPr>
                <a:t>App store ratings:</a:t>
              </a:r>
            </a:p>
          </p:txBody>
        </p:sp>
        <p:pic>
          <p:nvPicPr>
            <p:cNvPr id="112" name="Picture 111"/>
            <p:cNvPicPr>
              <a:picLocks noChangeAspect="1"/>
            </p:cNvPicPr>
            <p:nvPr/>
          </p:nvPicPr>
          <p:blipFill>
            <a:blip r:embed="rId3" cstate="screen">
              <a:duotone>
                <a:prstClr val="black"/>
                <a:schemeClr val="tx1">
                  <a:tint val="45000"/>
                  <a:satMod val="400000"/>
                </a:schemeClr>
              </a:duotone>
              <a:extLst>
                <a:ext uri="{28A0092B-C50C-407E-A947-70E740481C1C}">
                  <a14:useLocalDpi xmlns:a14="http://schemas.microsoft.com/office/drawing/2010/main"/>
                </a:ext>
              </a:extLst>
            </a:blip>
            <a:stretch>
              <a:fillRect/>
            </a:stretch>
          </p:blipFill>
          <p:spPr>
            <a:xfrm>
              <a:off x="10085228" y="5137492"/>
              <a:ext cx="204590" cy="250896"/>
            </a:xfrm>
            <a:prstGeom prst="rect">
              <a:avLst/>
            </a:prstGeom>
          </p:spPr>
        </p:pic>
        <p:sp>
          <p:nvSpPr>
            <p:cNvPr id="113" name="5-Point Star 112"/>
            <p:cNvSpPr/>
            <p:nvPr/>
          </p:nvSpPr>
          <p:spPr bwMode="gray">
            <a:xfrm>
              <a:off x="10685498" y="5154785"/>
              <a:ext cx="216310" cy="216310"/>
            </a:xfrm>
            <a:prstGeom prst="star5">
              <a:avLst/>
            </a:prstGeom>
            <a:solidFill>
              <a:schemeClr val="accent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114" name="5-Point Star 113"/>
            <p:cNvSpPr/>
            <p:nvPr/>
          </p:nvSpPr>
          <p:spPr bwMode="gray">
            <a:xfrm>
              <a:off x="10950969" y="5154965"/>
              <a:ext cx="216310" cy="216310"/>
            </a:xfrm>
            <a:prstGeom prst="star5">
              <a:avLst/>
            </a:prstGeom>
            <a:solidFill>
              <a:schemeClr val="accent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115" name="5-Point Star 114"/>
            <p:cNvSpPr/>
            <p:nvPr/>
          </p:nvSpPr>
          <p:spPr bwMode="gray">
            <a:xfrm>
              <a:off x="11216440" y="5154785"/>
              <a:ext cx="216310" cy="216310"/>
            </a:xfrm>
            <a:prstGeom prst="star5">
              <a:avLst/>
            </a:prstGeom>
            <a:solidFill>
              <a:schemeClr val="accent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116" name="5-Point Star 115"/>
            <p:cNvSpPr/>
            <p:nvPr/>
          </p:nvSpPr>
          <p:spPr bwMode="gray">
            <a:xfrm>
              <a:off x="10420027" y="5644514"/>
              <a:ext cx="216310" cy="216310"/>
            </a:xfrm>
            <a:prstGeom prst="star5">
              <a:avLst/>
            </a:prstGeom>
            <a:solidFill>
              <a:schemeClr val="accent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117" name="5-Point Star 116"/>
            <p:cNvSpPr/>
            <p:nvPr/>
          </p:nvSpPr>
          <p:spPr bwMode="gray">
            <a:xfrm>
              <a:off x="10685498" y="5644514"/>
              <a:ext cx="216310" cy="216310"/>
            </a:xfrm>
            <a:prstGeom prst="star5">
              <a:avLst/>
            </a:prstGeom>
            <a:solidFill>
              <a:schemeClr val="accent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118" name="5-Point Star 117"/>
            <p:cNvSpPr/>
            <p:nvPr/>
          </p:nvSpPr>
          <p:spPr bwMode="gray">
            <a:xfrm>
              <a:off x="10950969" y="5644694"/>
              <a:ext cx="216310" cy="216310"/>
            </a:xfrm>
            <a:prstGeom prst="star5">
              <a:avLst/>
            </a:prstGeom>
            <a:solidFill>
              <a:schemeClr val="accent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119" name="5-Point Star 118"/>
            <p:cNvSpPr/>
            <p:nvPr/>
          </p:nvSpPr>
          <p:spPr bwMode="gray">
            <a:xfrm>
              <a:off x="11216440" y="5644514"/>
              <a:ext cx="216310" cy="216310"/>
            </a:xfrm>
            <a:prstGeom prst="star5">
              <a:avLst/>
            </a:prstGeom>
            <a:solidFill>
              <a:schemeClr val="accent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120" name="5-Point Star 43"/>
            <p:cNvSpPr/>
            <p:nvPr/>
          </p:nvSpPr>
          <p:spPr bwMode="gray">
            <a:xfrm>
              <a:off x="11484358" y="5644513"/>
              <a:ext cx="112579" cy="216309"/>
            </a:xfrm>
            <a:custGeom>
              <a:avLst/>
              <a:gdLst>
                <a:gd name="connsiteX0" fmla="*/ 0 w 216310"/>
                <a:gd name="connsiteY0" fmla="*/ 82623 h 216310"/>
                <a:gd name="connsiteX1" fmla="*/ 82624 w 216310"/>
                <a:gd name="connsiteY1" fmla="*/ 82623 h 216310"/>
                <a:gd name="connsiteX2" fmla="*/ 108155 w 216310"/>
                <a:gd name="connsiteY2" fmla="*/ 0 h 216310"/>
                <a:gd name="connsiteX3" fmla="*/ 133686 w 216310"/>
                <a:gd name="connsiteY3" fmla="*/ 82623 h 216310"/>
                <a:gd name="connsiteX4" fmla="*/ 216310 w 216310"/>
                <a:gd name="connsiteY4" fmla="*/ 82623 h 216310"/>
                <a:gd name="connsiteX5" fmla="*/ 149466 w 216310"/>
                <a:gd name="connsiteY5" fmla="*/ 133686 h 216310"/>
                <a:gd name="connsiteX6" fmla="*/ 174998 w 216310"/>
                <a:gd name="connsiteY6" fmla="*/ 216309 h 216310"/>
                <a:gd name="connsiteX7" fmla="*/ 108155 w 216310"/>
                <a:gd name="connsiteY7" fmla="*/ 165245 h 216310"/>
                <a:gd name="connsiteX8" fmla="*/ 41312 w 216310"/>
                <a:gd name="connsiteY8" fmla="*/ 216309 h 216310"/>
                <a:gd name="connsiteX9" fmla="*/ 66844 w 216310"/>
                <a:gd name="connsiteY9" fmla="*/ 133686 h 216310"/>
                <a:gd name="connsiteX10" fmla="*/ 0 w 216310"/>
                <a:gd name="connsiteY10" fmla="*/ 82623 h 216310"/>
                <a:gd name="connsiteX0" fmla="*/ 0 w 174998"/>
                <a:gd name="connsiteY0" fmla="*/ 82623 h 216309"/>
                <a:gd name="connsiteX1" fmla="*/ 82624 w 174998"/>
                <a:gd name="connsiteY1" fmla="*/ 82623 h 216309"/>
                <a:gd name="connsiteX2" fmla="*/ 108155 w 174998"/>
                <a:gd name="connsiteY2" fmla="*/ 0 h 216309"/>
                <a:gd name="connsiteX3" fmla="*/ 133686 w 174998"/>
                <a:gd name="connsiteY3" fmla="*/ 82623 h 216309"/>
                <a:gd name="connsiteX4" fmla="*/ 149466 w 174998"/>
                <a:gd name="connsiteY4" fmla="*/ 133686 h 216309"/>
                <a:gd name="connsiteX5" fmla="*/ 174998 w 174998"/>
                <a:gd name="connsiteY5" fmla="*/ 216309 h 216309"/>
                <a:gd name="connsiteX6" fmla="*/ 108155 w 174998"/>
                <a:gd name="connsiteY6" fmla="*/ 165245 h 216309"/>
                <a:gd name="connsiteX7" fmla="*/ 41312 w 174998"/>
                <a:gd name="connsiteY7" fmla="*/ 216309 h 216309"/>
                <a:gd name="connsiteX8" fmla="*/ 66844 w 174998"/>
                <a:gd name="connsiteY8" fmla="*/ 133686 h 216309"/>
                <a:gd name="connsiteX9" fmla="*/ 0 w 174998"/>
                <a:gd name="connsiteY9" fmla="*/ 82623 h 216309"/>
                <a:gd name="connsiteX0" fmla="*/ 0 w 174998"/>
                <a:gd name="connsiteY0" fmla="*/ 82623 h 216309"/>
                <a:gd name="connsiteX1" fmla="*/ 82624 w 174998"/>
                <a:gd name="connsiteY1" fmla="*/ 82623 h 216309"/>
                <a:gd name="connsiteX2" fmla="*/ 108155 w 174998"/>
                <a:gd name="connsiteY2" fmla="*/ 0 h 216309"/>
                <a:gd name="connsiteX3" fmla="*/ 133686 w 174998"/>
                <a:gd name="connsiteY3" fmla="*/ 82623 h 216309"/>
                <a:gd name="connsiteX4" fmla="*/ 149466 w 174998"/>
                <a:gd name="connsiteY4" fmla="*/ 133686 h 216309"/>
                <a:gd name="connsiteX5" fmla="*/ 174998 w 174998"/>
                <a:gd name="connsiteY5" fmla="*/ 216309 h 216309"/>
                <a:gd name="connsiteX6" fmla="*/ 108155 w 174998"/>
                <a:gd name="connsiteY6" fmla="*/ 165245 h 216309"/>
                <a:gd name="connsiteX7" fmla="*/ 112579 w 174998"/>
                <a:gd name="connsiteY7" fmla="*/ 163708 h 216309"/>
                <a:gd name="connsiteX8" fmla="*/ 41312 w 174998"/>
                <a:gd name="connsiteY8" fmla="*/ 216309 h 216309"/>
                <a:gd name="connsiteX9" fmla="*/ 66844 w 174998"/>
                <a:gd name="connsiteY9" fmla="*/ 133686 h 216309"/>
                <a:gd name="connsiteX10" fmla="*/ 0 w 174998"/>
                <a:gd name="connsiteY10" fmla="*/ 82623 h 216309"/>
                <a:gd name="connsiteX0" fmla="*/ 0 w 149466"/>
                <a:gd name="connsiteY0" fmla="*/ 82623 h 216309"/>
                <a:gd name="connsiteX1" fmla="*/ 82624 w 149466"/>
                <a:gd name="connsiteY1" fmla="*/ 82623 h 216309"/>
                <a:gd name="connsiteX2" fmla="*/ 108155 w 149466"/>
                <a:gd name="connsiteY2" fmla="*/ 0 h 216309"/>
                <a:gd name="connsiteX3" fmla="*/ 133686 w 149466"/>
                <a:gd name="connsiteY3" fmla="*/ 82623 h 216309"/>
                <a:gd name="connsiteX4" fmla="*/ 149466 w 149466"/>
                <a:gd name="connsiteY4" fmla="*/ 133686 h 216309"/>
                <a:gd name="connsiteX5" fmla="*/ 108155 w 149466"/>
                <a:gd name="connsiteY5" fmla="*/ 165245 h 216309"/>
                <a:gd name="connsiteX6" fmla="*/ 112579 w 149466"/>
                <a:gd name="connsiteY6" fmla="*/ 163708 h 216309"/>
                <a:gd name="connsiteX7" fmla="*/ 41312 w 149466"/>
                <a:gd name="connsiteY7" fmla="*/ 216309 h 216309"/>
                <a:gd name="connsiteX8" fmla="*/ 66844 w 149466"/>
                <a:gd name="connsiteY8" fmla="*/ 133686 h 216309"/>
                <a:gd name="connsiteX9" fmla="*/ 0 w 149466"/>
                <a:gd name="connsiteY9" fmla="*/ 82623 h 216309"/>
                <a:gd name="connsiteX0" fmla="*/ 0 w 133686"/>
                <a:gd name="connsiteY0" fmla="*/ 82623 h 216309"/>
                <a:gd name="connsiteX1" fmla="*/ 82624 w 133686"/>
                <a:gd name="connsiteY1" fmla="*/ 82623 h 216309"/>
                <a:gd name="connsiteX2" fmla="*/ 108155 w 133686"/>
                <a:gd name="connsiteY2" fmla="*/ 0 h 216309"/>
                <a:gd name="connsiteX3" fmla="*/ 133686 w 133686"/>
                <a:gd name="connsiteY3" fmla="*/ 82623 h 216309"/>
                <a:gd name="connsiteX4" fmla="*/ 108155 w 133686"/>
                <a:gd name="connsiteY4" fmla="*/ 165245 h 216309"/>
                <a:gd name="connsiteX5" fmla="*/ 112579 w 133686"/>
                <a:gd name="connsiteY5" fmla="*/ 163708 h 216309"/>
                <a:gd name="connsiteX6" fmla="*/ 41312 w 133686"/>
                <a:gd name="connsiteY6" fmla="*/ 216309 h 216309"/>
                <a:gd name="connsiteX7" fmla="*/ 66844 w 133686"/>
                <a:gd name="connsiteY7" fmla="*/ 133686 h 216309"/>
                <a:gd name="connsiteX8" fmla="*/ 0 w 133686"/>
                <a:gd name="connsiteY8" fmla="*/ 82623 h 216309"/>
                <a:gd name="connsiteX0" fmla="*/ 0 w 112579"/>
                <a:gd name="connsiteY0" fmla="*/ 82623 h 216309"/>
                <a:gd name="connsiteX1" fmla="*/ 82624 w 112579"/>
                <a:gd name="connsiteY1" fmla="*/ 82623 h 216309"/>
                <a:gd name="connsiteX2" fmla="*/ 108155 w 112579"/>
                <a:gd name="connsiteY2" fmla="*/ 0 h 216309"/>
                <a:gd name="connsiteX3" fmla="*/ 108155 w 112579"/>
                <a:gd name="connsiteY3" fmla="*/ 165245 h 216309"/>
                <a:gd name="connsiteX4" fmla="*/ 112579 w 112579"/>
                <a:gd name="connsiteY4" fmla="*/ 163708 h 216309"/>
                <a:gd name="connsiteX5" fmla="*/ 41312 w 112579"/>
                <a:gd name="connsiteY5" fmla="*/ 216309 h 216309"/>
                <a:gd name="connsiteX6" fmla="*/ 66844 w 112579"/>
                <a:gd name="connsiteY6" fmla="*/ 133686 h 216309"/>
                <a:gd name="connsiteX7" fmla="*/ 0 w 112579"/>
                <a:gd name="connsiteY7" fmla="*/ 82623 h 216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2579" h="216309">
                  <a:moveTo>
                    <a:pt x="0" y="82623"/>
                  </a:moveTo>
                  <a:lnTo>
                    <a:pt x="82624" y="82623"/>
                  </a:lnTo>
                  <a:lnTo>
                    <a:pt x="108155" y="0"/>
                  </a:lnTo>
                  <a:lnTo>
                    <a:pt x="108155" y="165245"/>
                  </a:lnTo>
                  <a:lnTo>
                    <a:pt x="112579" y="163708"/>
                  </a:lnTo>
                  <a:lnTo>
                    <a:pt x="41312" y="216309"/>
                  </a:lnTo>
                  <a:lnTo>
                    <a:pt x="66844" y="133686"/>
                  </a:lnTo>
                  <a:lnTo>
                    <a:pt x="0" y="82623"/>
                  </a:lnTo>
                  <a:close/>
                </a:path>
              </a:pathLst>
            </a:custGeom>
            <a:solidFill>
              <a:schemeClr val="accent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pic>
          <p:nvPicPr>
            <p:cNvPr id="121" name="Picture 12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077447" y="5620043"/>
              <a:ext cx="220155" cy="265247"/>
            </a:xfrm>
            <a:prstGeom prst="rect">
              <a:avLst/>
            </a:prstGeom>
          </p:spPr>
        </p:pic>
        <p:sp>
          <p:nvSpPr>
            <p:cNvPr id="122" name="TextBox 121"/>
            <p:cNvSpPr txBox="1"/>
            <p:nvPr/>
          </p:nvSpPr>
          <p:spPr>
            <a:xfrm>
              <a:off x="10085228" y="5908779"/>
              <a:ext cx="1927123" cy="123111"/>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800" i="1" kern="0">
                  <a:ea typeface="Arial Unicode MS" pitchFamily="34" charset="-128"/>
                  <a:cs typeface="Arial Unicode MS" pitchFamily="34" charset="-128"/>
                </a:rPr>
                <a:t>Reviews:  45,241</a:t>
              </a:r>
              <a:r>
                <a:rPr lang="en-US" sz="800" kern="0">
                  <a:ea typeface="Arial Unicode MS" pitchFamily="34" charset="-128"/>
                  <a:cs typeface="Arial Unicode MS" pitchFamily="34" charset="-128"/>
                </a:rPr>
                <a:t>	1m</a:t>
              </a:r>
            </a:p>
          </p:txBody>
        </p:sp>
        <p:sp>
          <p:nvSpPr>
            <p:cNvPr id="123" name="TextBox 122"/>
            <p:cNvSpPr txBox="1"/>
            <p:nvPr/>
          </p:nvSpPr>
          <p:spPr>
            <a:xfrm>
              <a:off x="10085228" y="5416925"/>
              <a:ext cx="1927123" cy="123111"/>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800" i="1" kern="0">
                  <a:ea typeface="Arial Unicode MS" pitchFamily="34" charset="-128"/>
                  <a:cs typeface="Arial Unicode MS" pitchFamily="34" charset="-128"/>
                </a:rPr>
                <a:t>Reviews: </a:t>
              </a:r>
              <a:r>
                <a:rPr lang="en-US" sz="800" kern="0">
                  <a:ea typeface="Arial Unicode MS" pitchFamily="34" charset="-128"/>
                  <a:cs typeface="Arial Unicode MS" pitchFamily="34" charset="-128"/>
                </a:rPr>
                <a:t>32,036	13m</a:t>
              </a:r>
            </a:p>
          </p:txBody>
        </p:sp>
        <p:pic>
          <p:nvPicPr>
            <p:cNvPr id="140" name="Picture 139"/>
            <p:cNvPicPr>
              <a:picLocks noChangeAspect="1"/>
            </p:cNvPicPr>
            <p:nvPr/>
          </p:nvPicPr>
          <p:blipFill>
            <a:blip r:embed="rId5" cstate="screen">
              <a:biLevel thresh="75000"/>
              <a:extLst>
                <a:ext uri="{28A0092B-C50C-407E-A947-70E740481C1C}">
                  <a14:useLocalDpi xmlns:a14="http://schemas.microsoft.com/office/drawing/2010/main"/>
                </a:ext>
              </a:extLst>
            </a:blip>
            <a:stretch>
              <a:fillRect/>
            </a:stretch>
          </p:blipFill>
          <p:spPr>
            <a:xfrm>
              <a:off x="10955926" y="5399812"/>
              <a:ext cx="171665" cy="180625"/>
            </a:xfrm>
            <a:prstGeom prst="rect">
              <a:avLst/>
            </a:prstGeom>
          </p:spPr>
        </p:pic>
        <p:pic>
          <p:nvPicPr>
            <p:cNvPr id="143" name="Picture 142"/>
            <p:cNvPicPr>
              <a:picLocks noChangeAspect="1"/>
            </p:cNvPicPr>
            <p:nvPr/>
          </p:nvPicPr>
          <p:blipFill>
            <a:blip r:embed="rId5" cstate="screen">
              <a:biLevel thresh="75000"/>
              <a:extLst>
                <a:ext uri="{28A0092B-C50C-407E-A947-70E740481C1C}">
                  <a14:useLocalDpi xmlns:a14="http://schemas.microsoft.com/office/drawing/2010/main"/>
                </a:ext>
              </a:extLst>
            </a:blip>
            <a:stretch>
              <a:fillRect/>
            </a:stretch>
          </p:blipFill>
          <p:spPr>
            <a:xfrm>
              <a:off x="10950969" y="5889315"/>
              <a:ext cx="171665" cy="180625"/>
            </a:xfrm>
            <a:prstGeom prst="rect">
              <a:avLst/>
            </a:prstGeom>
          </p:spPr>
        </p:pic>
      </p:grpSp>
      <p:grpSp>
        <p:nvGrpSpPr>
          <p:cNvPr id="9" name="Group 8"/>
          <p:cNvGrpSpPr/>
          <p:nvPr/>
        </p:nvGrpSpPr>
        <p:grpSpPr>
          <a:xfrm>
            <a:off x="4741817" y="1420776"/>
            <a:ext cx="4564013" cy="1574961"/>
            <a:chOff x="5110117" y="1420775"/>
            <a:chExt cx="4564013" cy="1574961"/>
          </a:xfrm>
        </p:grpSpPr>
        <p:cxnSp>
          <p:nvCxnSpPr>
            <p:cNvPr id="45" name="Straight Connector 44"/>
            <p:cNvCxnSpPr>
              <a:cxnSpLocks/>
            </p:cNvCxnSpPr>
            <p:nvPr/>
          </p:nvCxnSpPr>
          <p:spPr>
            <a:xfrm>
              <a:off x="5110117" y="1757863"/>
              <a:ext cx="4212321" cy="0"/>
            </a:xfrm>
            <a:prstGeom prst="line">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6" name="Right Bracket 45"/>
            <p:cNvSpPr/>
            <p:nvPr/>
          </p:nvSpPr>
          <p:spPr>
            <a:xfrm rot="10800000">
              <a:off x="9331230" y="1420775"/>
              <a:ext cx="342900" cy="1574961"/>
            </a:xfrm>
            <a:prstGeom prst="rightBracket">
              <a:avLst>
                <a:gd name="adj" fmla="val 88821"/>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49" name="Group 48"/>
          <p:cNvGrpSpPr/>
          <p:nvPr/>
        </p:nvGrpSpPr>
        <p:grpSpPr>
          <a:xfrm>
            <a:off x="3289300" y="4023619"/>
            <a:ext cx="6016530" cy="2300967"/>
            <a:chOff x="3657600" y="910631"/>
            <a:chExt cx="6016530" cy="2300967"/>
          </a:xfrm>
        </p:grpSpPr>
        <p:cxnSp>
          <p:nvCxnSpPr>
            <p:cNvPr id="50" name="Straight Connector 49"/>
            <p:cNvCxnSpPr/>
            <p:nvPr/>
          </p:nvCxnSpPr>
          <p:spPr>
            <a:xfrm>
              <a:off x="3657600" y="1757863"/>
              <a:ext cx="5664838" cy="0"/>
            </a:xfrm>
            <a:prstGeom prst="line">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1" name="Right Bracket 50"/>
            <p:cNvSpPr/>
            <p:nvPr/>
          </p:nvSpPr>
          <p:spPr>
            <a:xfrm rot="10800000">
              <a:off x="9331230" y="910631"/>
              <a:ext cx="342900" cy="2300967"/>
            </a:xfrm>
            <a:prstGeom prst="rightBracket">
              <a:avLst>
                <a:gd name="adj" fmla="val 88821"/>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8" name="Rectangle 7"/>
          <p:cNvSpPr/>
          <p:nvPr/>
        </p:nvSpPr>
        <p:spPr>
          <a:xfrm>
            <a:off x="1879600" y="4663207"/>
            <a:ext cx="6882429" cy="1461939"/>
          </a:xfrm>
          <a:prstGeom prst="rect">
            <a:avLst/>
          </a:prstGeom>
        </p:spPr>
        <p:txBody>
          <a:bodyPr wrap="square">
            <a:spAutoFit/>
          </a:bodyPr>
          <a:lstStyle/>
          <a:p>
            <a:pPr lvl="0" defTabSz="1088558">
              <a:spcBef>
                <a:spcPts val="1800"/>
              </a:spcBef>
              <a:buClr>
                <a:srgbClr val="F0AB00"/>
              </a:buClr>
              <a:buSzPct val="80000"/>
            </a:pPr>
            <a:r>
              <a:rPr lang="en-US" sz="1800" b="1" err="1">
                <a:solidFill>
                  <a:srgbClr val="000000"/>
                </a:solidFill>
              </a:rPr>
              <a:t>TripIt</a:t>
            </a:r>
            <a:r>
              <a:rPr lang="en-US" sz="1800" b="1" baseline="30000">
                <a:solidFill>
                  <a:srgbClr val="000000"/>
                </a:solidFill>
              </a:rPr>
              <a:t>®</a:t>
            </a:r>
            <a:r>
              <a:rPr lang="en-US" sz="1800" b="1">
                <a:solidFill>
                  <a:srgbClr val="000000"/>
                </a:solidFill>
              </a:rPr>
              <a:t> Pro</a:t>
            </a:r>
          </a:p>
          <a:p>
            <a:pPr lvl="0" defTabSz="1088558">
              <a:spcBef>
                <a:spcPts val="1800"/>
              </a:spcBef>
              <a:buClr>
                <a:srgbClr val="F0AB00"/>
              </a:buClr>
              <a:buSzPct val="80000"/>
            </a:pPr>
            <a:r>
              <a:rPr lang="en-US" sz="1400">
                <a:solidFill>
                  <a:srgbClr val="000000"/>
                </a:solidFill>
              </a:rPr>
              <a:t>Instantly organize traveler itineraries in one place. </a:t>
            </a:r>
            <a:r>
              <a:rPr lang="en-US" sz="1400" err="1">
                <a:solidFill>
                  <a:srgbClr val="000000"/>
                </a:solidFill>
              </a:rPr>
              <a:t>TripIt</a:t>
            </a:r>
            <a:r>
              <a:rPr lang="en-US" sz="1400">
                <a:solidFill>
                  <a:srgbClr val="000000"/>
                </a:solidFill>
              </a:rPr>
              <a:t> Pro keeps travelers in </a:t>
            </a:r>
            <a:br>
              <a:rPr lang="en-US" sz="1400">
                <a:solidFill>
                  <a:srgbClr val="000000"/>
                </a:solidFill>
              </a:rPr>
            </a:br>
            <a:r>
              <a:rPr lang="en-US" sz="1400">
                <a:solidFill>
                  <a:srgbClr val="000000"/>
                </a:solidFill>
              </a:rPr>
              <a:t>the know by sending real-time flight alerts, lets them know if a better seat becomes </a:t>
            </a:r>
            <a:br>
              <a:rPr lang="en-US" sz="1400">
                <a:solidFill>
                  <a:srgbClr val="000000"/>
                </a:solidFill>
              </a:rPr>
            </a:br>
            <a:r>
              <a:rPr lang="en-US" sz="1400">
                <a:solidFill>
                  <a:srgbClr val="000000"/>
                </a:solidFill>
              </a:rPr>
              <a:t>available, makes it easy to find alternate flights, tracks reward points, and more. </a:t>
            </a:r>
            <a:br>
              <a:rPr lang="en-US" sz="1400">
                <a:solidFill>
                  <a:srgbClr val="000000"/>
                </a:solidFill>
              </a:rPr>
            </a:br>
            <a:r>
              <a:rPr lang="en-US" sz="1400">
                <a:solidFill>
                  <a:srgbClr val="000000"/>
                </a:solidFill>
              </a:rPr>
              <a:t>Travelers love </a:t>
            </a:r>
            <a:r>
              <a:rPr lang="en-US" sz="1400" err="1">
                <a:solidFill>
                  <a:srgbClr val="000000"/>
                </a:solidFill>
              </a:rPr>
              <a:t>TripIt</a:t>
            </a:r>
            <a:r>
              <a:rPr lang="en-US" sz="1400">
                <a:solidFill>
                  <a:srgbClr val="000000"/>
                </a:solidFill>
              </a:rPr>
              <a:t> Pro.</a:t>
            </a:r>
          </a:p>
        </p:txBody>
      </p:sp>
      <p:pic>
        <p:nvPicPr>
          <p:cNvPr id="52" name="Picture 51"/>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782884" y="1347538"/>
            <a:ext cx="765072" cy="765072"/>
          </a:xfrm>
          <a:prstGeom prst="rect">
            <a:avLst/>
          </a:prstGeom>
        </p:spPr>
      </p:pic>
      <p:pic>
        <p:nvPicPr>
          <p:cNvPr id="53" name="Picture 52"/>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63433" y="4433062"/>
            <a:ext cx="875578" cy="875578"/>
          </a:xfrm>
          <a:prstGeom prst="rect">
            <a:avLst/>
          </a:prstGeom>
        </p:spPr>
      </p:pic>
      <p:sp>
        <p:nvSpPr>
          <p:cNvPr id="4" name="Rectangle 3">
            <a:extLst>
              <a:ext uri="{FF2B5EF4-FFF2-40B4-BE49-F238E27FC236}">
                <a16:creationId xmlns:a16="http://schemas.microsoft.com/office/drawing/2014/main" xmlns="" id="{77E4158B-C701-D447-AF02-0DA53CCF2715}"/>
              </a:ext>
            </a:extLst>
          </p:cNvPr>
          <p:cNvSpPr/>
          <p:nvPr/>
        </p:nvSpPr>
        <p:spPr>
          <a:xfrm>
            <a:off x="9156723" y="5503799"/>
            <a:ext cx="2538390" cy="738664"/>
          </a:xfrm>
          <a:prstGeom prst="rect">
            <a:avLst/>
          </a:prstGeom>
        </p:spPr>
        <p:txBody>
          <a:bodyPr wrap="square">
            <a:spAutoFit/>
          </a:bodyPr>
          <a:lstStyle/>
          <a:p>
            <a:pPr fontAlgn="base">
              <a:spcBef>
                <a:spcPct val="50000"/>
              </a:spcBef>
              <a:spcAft>
                <a:spcPct val="0"/>
              </a:spcAft>
              <a:buClr>
                <a:srgbClr val="F0AB00"/>
              </a:buClr>
              <a:buSzPct val="80000"/>
            </a:pPr>
            <a:r>
              <a:rPr lang="en-US" sz="1400" b="1" kern="0">
                <a:ea typeface="Arial Unicode MS" pitchFamily="34" charset="-128"/>
                <a:cs typeface="Arial Unicode MS" pitchFamily="34" charset="-128"/>
              </a:rPr>
              <a:t>TripIt: </a:t>
            </a:r>
            <a:r>
              <a:rPr lang="en-US" sz="1400" kern="0">
                <a:ea typeface="Arial Unicode MS" pitchFamily="34" charset="-128"/>
                <a:cs typeface="Arial Unicode MS" pitchFamily="34" charset="-128"/>
              </a:rPr>
              <a:t>one of </a:t>
            </a:r>
            <a:r>
              <a:rPr lang="en-US" sz="1400" b="1" kern="0">
                <a:solidFill>
                  <a:schemeClr val="accent1"/>
                </a:solidFill>
                <a:ea typeface="Arial Unicode MS" pitchFamily="34" charset="-128"/>
                <a:cs typeface="Arial Unicode MS" pitchFamily="34" charset="-128"/>
              </a:rPr>
              <a:t>the 10 most important iPhone apps of all time </a:t>
            </a:r>
            <a:r>
              <a:rPr lang="en-US" sz="1000" kern="0">
                <a:ea typeface="Arial Unicode MS" pitchFamily="34" charset="-128"/>
                <a:cs typeface="Arial Unicode MS" pitchFamily="34" charset="-128"/>
              </a:rPr>
              <a:t>(</a:t>
            </a:r>
            <a:r>
              <a:rPr lang="en-US" sz="1000" kern="0">
                <a:ea typeface="Arial Unicode MS" pitchFamily="34" charset="-128"/>
                <a:cs typeface="Arial Unicode MS" pitchFamily="34" charset="-128"/>
                <a:hlinkClick r:id="rId8"/>
              </a:rPr>
              <a:t>CNET, 2018</a:t>
            </a:r>
            <a:r>
              <a:rPr lang="en-US" sz="1000" kern="0">
                <a:ea typeface="Arial Unicode MS" pitchFamily="34" charset="-128"/>
                <a:cs typeface="Arial Unicode MS" pitchFamily="34" charset="-128"/>
              </a:rPr>
              <a:t>)</a:t>
            </a:r>
          </a:p>
        </p:txBody>
      </p:sp>
      <p:sp>
        <p:nvSpPr>
          <p:cNvPr id="54" name="Rectangle 53">
            <a:extLst>
              <a:ext uri="{FF2B5EF4-FFF2-40B4-BE49-F238E27FC236}">
                <a16:creationId xmlns:a16="http://schemas.microsoft.com/office/drawing/2014/main" xmlns="" id="{C71F56C7-F4A7-4024-B1E0-5657CD239AEC}"/>
              </a:ext>
            </a:extLst>
          </p:cNvPr>
          <p:cNvSpPr/>
          <p:nvPr/>
        </p:nvSpPr>
        <p:spPr bwMode="gray">
          <a:xfrm>
            <a:off x="7194892" y="165500"/>
            <a:ext cx="4917824" cy="797251"/>
          </a:xfrm>
          <a:prstGeom prst="rect">
            <a:avLst/>
          </a:prstGeom>
          <a:solidFill>
            <a:srgbClr val="FFFF00"/>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kumimoji="0" lang="en-US" sz="2400" b="0" i="0" u="none" strike="noStrike" kern="0" cap="none" spc="0" normalizeH="0" baseline="0" noProof="0" dirty="0">
                <a:ln>
                  <a:noFill/>
                </a:ln>
                <a:effectLst/>
                <a:uLnTx/>
                <a:uFillTx/>
                <a:ea typeface="Arial Unicode MS" pitchFamily="34" charset="-128"/>
                <a:cs typeface="Arial Unicode MS" pitchFamily="34" charset="-128"/>
              </a:rPr>
              <a:t>NO CHANGES: leave for now…likely will move to Appendix</a:t>
            </a:r>
          </a:p>
        </p:txBody>
      </p:sp>
    </p:spTree>
    <p:extLst>
      <p:ext uri="{BB962C8B-B14F-4D97-AF65-F5344CB8AC3E}">
        <p14:creationId xmlns:p14="http://schemas.microsoft.com/office/powerpoint/2010/main" val="2145344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xmlns="" id="{F49D22E2-2CF7-6C4A-A195-AD84411CA0FF}"/>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1118" r="831" b="2091"/>
          <a:stretch/>
        </p:blipFill>
        <p:spPr>
          <a:xfrm>
            <a:off x="-5" y="10028"/>
            <a:ext cx="12188829" cy="6837944"/>
          </a:xfrm>
          <a:prstGeom prst="rect">
            <a:avLst/>
          </a:prstGeom>
        </p:spPr>
      </p:pic>
      <p:sp>
        <p:nvSpPr>
          <p:cNvPr id="8" name="Rectangle 7">
            <a:extLst>
              <a:ext uri="{FF2B5EF4-FFF2-40B4-BE49-F238E27FC236}">
                <a16:creationId xmlns:a16="http://schemas.microsoft.com/office/drawing/2014/main" xmlns="" id="{327EFC53-EC42-3B46-BA92-BD55AC2469AC}"/>
              </a:ext>
            </a:extLst>
          </p:cNvPr>
          <p:cNvSpPr/>
          <p:nvPr/>
        </p:nvSpPr>
        <p:spPr bwMode="gray">
          <a:xfrm rot="10800000">
            <a:off x="-5" y="-3"/>
            <a:ext cx="12172539" cy="3792787"/>
          </a:xfrm>
          <a:prstGeom prst="rect">
            <a:avLst/>
          </a:prstGeom>
          <a:gradFill>
            <a:gsLst>
              <a:gs pos="0">
                <a:schemeClr val="tx1">
                  <a:alpha val="71000"/>
                </a:schemeClr>
              </a:gs>
              <a:gs pos="55000">
                <a:schemeClr val="tx1">
                  <a:lumMod val="85000"/>
                  <a:lumOff val="15000"/>
                  <a:alpha val="65000"/>
                </a:schemeClr>
              </a:gs>
              <a:gs pos="100000">
                <a:schemeClr val="accent2">
                  <a:lumMod val="60000"/>
                  <a:lumOff val="40000"/>
                  <a:alpha val="0"/>
                </a:schemeClr>
              </a:gs>
            </a:gsLst>
            <a:lin ang="16200000" scaled="1"/>
          </a:gra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5" name="Title 4">
            <a:extLst>
              <a:ext uri="{FF2B5EF4-FFF2-40B4-BE49-F238E27FC236}">
                <a16:creationId xmlns:a16="http://schemas.microsoft.com/office/drawing/2014/main" xmlns="" id="{85F07BFB-8424-5F4F-B350-44B7799B44C4}"/>
              </a:ext>
            </a:extLst>
          </p:cNvPr>
          <p:cNvSpPr>
            <a:spLocks noGrp="1"/>
          </p:cNvSpPr>
          <p:nvPr>
            <p:ph type="ctrTitle"/>
          </p:nvPr>
        </p:nvSpPr>
        <p:spPr>
          <a:xfrm>
            <a:off x="2992394" y="726839"/>
            <a:ext cx="6961834" cy="2339102"/>
          </a:xfrm>
          <a:prstGeom prst="rect">
            <a:avLst/>
          </a:prstGeom>
        </p:spPr>
        <p:txBody>
          <a:bodyPr wrap="square">
            <a:spAutoFit/>
          </a:bodyPr>
          <a:lstStyle/>
          <a:p>
            <a:pPr fontAlgn="base">
              <a:spcBef>
                <a:spcPct val="50000"/>
              </a:spcBef>
              <a:spcAft>
                <a:spcPct val="0"/>
              </a:spcAft>
              <a:buClr>
                <a:srgbClr val="F0AB00"/>
              </a:buClr>
              <a:buSzPct val="80000"/>
            </a:pPr>
            <a:r>
              <a:rPr lang="en-US" b="1" kern="0">
                <a:solidFill>
                  <a:schemeClr val="bg1"/>
                </a:solidFill>
                <a:ea typeface="Arial Unicode MS" pitchFamily="34" charset="-128"/>
                <a:cs typeface="Arial Unicode MS" pitchFamily="34" charset="-128"/>
              </a:rPr>
              <a:t>TripIt: </a:t>
            </a:r>
            <a:r>
              <a:rPr lang="en-US" kern="0">
                <a:solidFill>
                  <a:schemeClr val="bg1"/>
                </a:solidFill>
                <a:ea typeface="Arial Unicode MS" pitchFamily="34" charset="-128"/>
                <a:cs typeface="Arial Unicode MS" pitchFamily="34" charset="-128"/>
              </a:rPr>
              <a:t>one of </a:t>
            </a:r>
            <a:r>
              <a:rPr lang="en-US" b="1" kern="0">
                <a:solidFill>
                  <a:schemeClr val="bg1"/>
                </a:solidFill>
                <a:ea typeface="Arial Unicode MS" pitchFamily="34" charset="-128"/>
                <a:cs typeface="Arial Unicode MS" pitchFamily="34" charset="-128"/>
              </a:rPr>
              <a:t>the </a:t>
            </a:r>
            <a:r>
              <a:rPr lang="en-US" b="1" kern="0">
                <a:solidFill>
                  <a:schemeClr val="accent1"/>
                </a:solidFill>
                <a:ea typeface="Arial Unicode MS" pitchFamily="34" charset="-128"/>
                <a:cs typeface="Arial Unicode MS" pitchFamily="34" charset="-128"/>
              </a:rPr>
              <a:t>10 most important iPhone apps of all time</a:t>
            </a:r>
            <a:r>
              <a:rPr lang="en-US" b="1" kern="0">
                <a:solidFill>
                  <a:schemeClr val="bg1"/>
                </a:solidFill>
                <a:ea typeface="Arial Unicode MS" pitchFamily="34" charset="-128"/>
                <a:cs typeface="Arial Unicode MS" pitchFamily="34" charset="-128"/>
              </a:rPr>
              <a:t> </a:t>
            </a:r>
            <a:br>
              <a:rPr lang="en-US" b="1" kern="0">
                <a:solidFill>
                  <a:schemeClr val="bg1"/>
                </a:solidFill>
                <a:ea typeface="Arial Unicode MS" pitchFamily="34" charset="-128"/>
                <a:cs typeface="Arial Unicode MS" pitchFamily="34" charset="-128"/>
              </a:rPr>
            </a:br>
            <a:r>
              <a:rPr lang="en-US" sz="1800" kern="0">
                <a:solidFill>
                  <a:schemeClr val="bg1"/>
                </a:solidFill>
                <a:ea typeface="Arial Unicode MS" pitchFamily="34" charset="-128"/>
                <a:cs typeface="Arial Unicode MS" pitchFamily="34" charset="-128"/>
              </a:rPr>
              <a:t>CNET, 2018</a:t>
            </a:r>
          </a:p>
        </p:txBody>
      </p:sp>
      <p:pic>
        <p:nvPicPr>
          <p:cNvPr id="10" name="Picture 9">
            <a:extLst>
              <a:ext uri="{FF2B5EF4-FFF2-40B4-BE49-F238E27FC236}">
                <a16:creationId xmlns:a16="http://schemas.microsoft.com/office/drawing/2014/main" xmlns="" id="{9C53CE27-10BD-3D4A-89F9-C5D05D2FCB8E}"/>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57325" y="381000"/>
            <a:ext cx="3048000" cy="3048000"/>
          </a:xfrm>
          <a:prstGeom prst="rect">
            <a:avLst/>
          </a:prstGeom>
        </p:spPr>
      </p:pic>
      <p:sp>
        <p:nvSpPr>
          <p:cNvPr id="9" name="Rectangle 8">
            <a:extLst>
              <a:ext uri="{FF2B5EF4-FFF2-40B4-BE49-F238E27FC236}">
                <a16:creationId xmlns:a16="http://schemas.microsoft.com/office/drawing/2014/main" xmlns="" id="{2AB2F553-A3C1-4DD2-85C4-84A5CA7A62D2}"/>
              </a:ext>
            </a:extLst>
          </p:cNvPr>
          <p:cNvSpPr/>
          <p:nvPr/>
        </p:nvSpPr>
        <p:spPr bwMode="gray">
          <a:xfrm>
            <a:off x="7194892" y="165500"/>
            <a:ext cx="4917824" cy="797251"/>
          </a:xfrm>
          <a:prstGeom prst="rect">
            <a:avLst/>
          </a:prstGeom>
          <a:solidFill>
            <a:srgbClr val="FFFF00"/>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kumimoji="0" lang="en-US" sz="2400" b="0" i="0" u="none" strike="noStrike" kern="0" cap="none" spc="0" normalizeH="0" baseline="0" noProof="0" dirty="0">
                <a:ln>
                  <a:noFill/>
                </a:ln>
                <a:effectLst/>
                <a:uLnTx/>
                <a:uFillTx/>
                <a:ea typeface="Arial Unicode MS" pitchFamily="34" charset="-128"/>
                <a:cs typeface="Arial Unicode MS" pitchFamily="34" charset="-128"/>
              </a:rPr>
              <a:t>NO CHANGES: leave for now…likely will move to Appendix</a:t>
            </a:r>
          </a:p>
        </p:txBody>
      </p:sp>
    </p:spTree>
    <p:extLst>
      <p:ext uri="{BB962C8B-B14F-4D97-AF65-F5344CB8AC3E}">
        <p14:creationId xmlns:p14="http://schemas.microsoft.com/office/powerpoint/2010/main" val="3857562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498475" y="505518"/>
            <a:ext cx="11196638" cy="5264727"/>
          </a:xfrm>
        </p:spPr>
        <p:txBody>
          <a:bodyPr/>
          <a:lstStyle/>
          <a:p>
            <a:r>
              <a:rPr lang="en-US" sz="1050" dirty="0"/>
              <a:t>This presentation is designed for SAP Concur RSE and SAP AE for the SAP install base.  Solution Consultants and </a:t>
            </a:r>
            <a:br>
              <a:rPr lang="en-US" sz="1050" dirty="0"/>
            </a:br>
            <a:r>
              <a:rPr lang="en-US" sz="1050" dirty="0"/>
              <a:t>Client Executives can leverage at their discretion. The deck is intended to be cut down. Please choose from the slides </a:t>
            </a:r>
            <a:br>
              <a:rPr lang="en-US" sz="1050" dirty="0"/>
            </a:br>
            <a:r>
              <a:rPr lang="en-US" sz="1050" dirty="0"/>
              <a:t>below to build your pitch. The introduction section is recommended. Please provide feedback to </a:t>
            </a:r>
            <a:r>
              <a:rPr lang="en-US" sz="1050" dirty="0">
                <a:hlinkClick r:id="rId3"/>
              </a:rPr>
              <a:t>john.barton02@SAP.com</a:t>
            </a:r>
            <a:r>
              <a:rPr lang="en-US" sz="1050" dirty="0"/>
              <a:t>.</a:t>
            </a:r>
            <a:r>
              <a:rPr lang="en-US" sz="1600" dirty="0"/>
              <a:t/>
            </a:r>
            <a:br>
              <a:rPr lang="en-US" sz="1600" dirty="0"/>
            </a:br>
            <a:endParaRPr lang="en-US" sz="1900" dirty="0"/>
          </a:p>
          <a:p>
            <a:pPr>
              <a:spcBef>
                <a:spcPts val="800"/>
              </a:spcBef>
            </a:pPr>
            <a:r>
              <a:rPr lang="en-US" sz="1800" b="1" u="sng" dirty="0"/>
              <a:t>Presentation sections and topics covered:</a:t>
            </a:r>
          </a:p>
          <a:p>
            <a:pPr>
              <a:spcBef>
                <a:spcPts val="0"/>
              </a:spcBef>
            </a:pPr>
            <a:endParaRPr lang="en-US" sz="1200" b="1" dirty="0"/>
          </a:p>
          <a:p>
            <a:pPr>
              <a:spcBef>
                <a:spcPts val="0"/>
              </a:spcBef>
            </a:pPr>
            <a:r>
              <a:rPr lang="en-US" sz="1200" b="1" dirty="0"/>
              <a:t>Opening | slide 3</a:t>
            </a:r>
          </a:p>
          <a:p>
            <a:pPr>
              <a:spcBef>
                <a:spcPts val="0"/>
              </a:spcBef>
            </a:pPr>
            <a:r>
              <a:rPr lang="en-US" sz="1200" dirty="0"/>
              <a:t>Digital transformation  |  All Spend, Across All Categories, One Unified View </a:t>
            </a:r>
          </a:p>
          <a:p>
            <a:pPr>
              <a:spcBef>
                <a:spcPts val="0"/>
              </a:spcBef>
            </a:pPr>
            <a:r>
              <a:rPr lang="en-US" sz="1200" b="1" dirty="0"/>
              <a:t>Common Challenges | slide 11</a:t>
            </a:r>
          </a:p>
          <a:p>
            <a:pPr>
              <a:spcBef>
                <a:spcPts val="0"/>
              </a:spcBef>
            </a:pPr>
            <a:r>
              <a:rPr lang="en-US" sz="1200" dirty="0"/>
              <a:t>CFO / CIO Common Challenges  |  Fewer Industries Change as Quickly as the Travel Industry  |  See T,E&amp;I Spend and Manage Proactively | Increased Savings | Customer Stories | Mobile Apps Improve Experiences and Create Compliance | Machine Learning</a:t>
            </a:r>
          </a:p>
          <a:p>
            <a:pPr>
              <a:spcBef>
                <a:spcPts val="400"/>
              </a:spcBef>
            </a:pPr>
            <a:r>
              <a:rPr lang="en-US" sz="1200" b="1" dirty="0"/>
              <a:t>SAP Concur Expense | slide 19</a:t>
            </a:r>
          </a:p>
          <a:p>
            <a:pPr>
              <a:spcBef>
                <a:spcPts val="0"/>
              </a:spcBef>
            </a:pPr>
            <a:r>
              <a:rPr lang="en-US" sz="1200" dirty="0"/>
              <a:t>Benefits | Manage Your Employee Spend | Increase Productivity | Integrate Best-in-Class Applications | Integrate with SAP ERP and S/4HANA | Capabilities/Benefits</a:t>
            </a:r>
          </a:p>
          <a:p>
            <a:pPr>
              <a:spcBef>
                <a:spcPts val="400"/>
              </a:spcBef>
            </a:pPr>
            <a:r>
              <a:rPr lang="en-US" sz="1200" b="1" dirty="0"/>
              <a:t>SAP Concur Travel | slide 26</a:t>
            </a:r>
          </a:p>
          <a:p>
            <a:pPr>
              <a:spcBef>
                <a:spcPts val="0"/>
              </a:spcBef>
            </a:pPr>
            <a:r>
              <a:rPr lang="en-US" sz="1200" dirty="0"/>
              <a:t>General Overview | Future of Travel |  Manage Travel Like Never Before | Unmatched Value | Duty of Care / Unmanaged Travel  |  Capabilities/Benefits</a:t>
            </a:r>
          </a:p>
          <a:p>
            <a:pPr>
              <a:spcBef>
                <a:spcPts val="400"/>
              </a:spcBef>
            </a:pPr>
            <a:r>
              <a:rPr lang="en-US" sz="1200" b="1" dirty="0"/>
              <a:t>Concur Invoice | slide 33</a:t>
            </a:r>
          </a:p>
          <a:p>
            <a:pPr>
              <a:spcBef>
                <a:spcPts val="0"/>
              </a:spcBef>
            </a:pPr>
            <a:r>
              <a:rPr lang="en-US" sz="1200" dirty="0"/>
              <a:t>Concur Invoice and SAP Ariba  |  Common Issues with Invoice Processing  |  Integrate with Travel and Expense | Common ROI | Capture to Pay | Capabilities/Benefits</a:t>
            </a:r>
          </a:p>
          <a:p>
            <a:pPr>
              <a:spcBef>
                <a:spcPts val="400"/>
              </a:spcBef>
            </a:pPr>
            <a:r>
              <a:rPr lang="en-US" sz="1200" b="1" dirty="0"/>
              <a:t>SAP Concur App Center | slide 40</a:t>
            </a:r>
          </a:p>
          <a:p>
            <a:pPr>
              <a:spcBef>
                <a:spcPts val="0"/>
              </a:spcBef>
            </a:pPr>
            <a:r>
              <a:rPr lang="en-US" sz="1200" dirty="0"/>
              <a:t>App Center Overview and Sample Partners</a:t>
            </a:r>
          </a:p>
          <a:p>
            <a:pPr>
              <a:spcBef>
                <a:spcPts val="400"/>
              </a:spcBef>
            </a:pPr>
            <a:r>
              <a:rPr lang="en-US" sz="1200" b="1" dirty="0"/>
              <a:t>Reporting, Support, &amp; Mobile | slide 45</a:t>
            </a:r>
          </a:p>
          <a:p>
            <a:pPr>
              <a:spcBef>
                <a:spcPts val="0"/>
              </a:spcBef>
            </a:pPr>
            <a:r>
              <a:rPr lang="en-US" sz="1200" dirty="0"/>
              <a:t>Intelligence  |  Extended Services overview  |  Extended Services explained | Mobile Capabilities Overview</a:t>
            </a:r>
          </a:p>
          <a:p>
            <a:pPr>
              <a:spcBef>
                <a:spcPts val="400"/>
              </a:spcBef>
            </a:pPr>
            <a:r>
              <a:rPr lang="en-US" sz="1200" b="1" dirty="0"/>
              <a:t>SAP integration with SAP Concur solutions (SAP ICS) | slide 49</a:t>
            </a:r>
          </a:p>
          <a:p>
            <a:pPr>
              <a:spcBef>
                <a:spcPts val="0"/>
              </a:spcBef>
            </a:pPr>
            <a:r>
              <a:rPr lang="en-US" sz="1200" dirty="0"/>
              <a:t>Expense integration with SAP systems  |  Integration roadmap  |  End-to-end SAP + SAP Concur ecosystem  |  Example integration scenario</a:t>
            </a:r>
          </a:p>
          <a:p>
            <a:pPr>
              <a:spcBef>
                <a:spcPts val="400"/>
              </a:spcBef>
            </a:pPr>
            <a:r>
              <a:rPr lang="en-US" sz="1200" b="1" dirty="0"/>
              <a:t>Closing, Recap, Conclusion | slide 54</a:t>
            </a:r>
          </a:p>
          <a:p>
            <a:pPr>
              <a:spcBef>
                <a:spcPts val="0"/>
              </a:spcBef>
            </a:pPr>
            <a:endParaRPr lang="en-US" sz="1400" dirty="0"/>
          </a:p>
        </p:txBody>
      </p:sp>
      <p:sp>
        <p:nvSpPr>
          <p:cNvPr id="5" name="Triangle 7"/>
          <p:cNvSpPr/>
          <p:nvPr/>
        </p:nvSpPr>
        <p:spPr>
          <a:xfrm rot="1800000">
            <a:off x="10350018" y="-292593"/>
            <a:ext cx="2337623" cy="1358900"/>
          </a:xfrm>
          <a:custGeom>
            <a:avLst/>
            <a:gdLst>
              <a:gd name="connsiteX0" fmla="*/ 0 w 1576324"/>
              <a:gd name="connsiteY0" fmla="*/ 1358900 h 1358900"/>
              <a:gd name="connsiteX1" fmla="*/ 788162 w 1576324"/>
              <a:gd name="connsiteY1" fmla="*/ 0 h 1358900"/>
              <a:gd name="connsiteX2" fmla="*/ 1576324 w 1576324"/>
              <a:gd name="connsiteY2" fmla="*/ 1358900 h 1358900"/>
              <a:gd name="connsiteX3" fmla="*/ 0 w 1576324"/>
              <a:gd name="connsiteY3" fmla="*/ 1358900 h 1358900"/>
              <a:gd name="connsiteX0" fmla="*/ 0 w 2337623"/>
              <a:gd name="connsiteY0" fmla="*/ 903890 h 1358900"/>
              <a:gd name="connsiteX1" fmla="*/ 1549461 w 2337623"/>
              <a:gd name="connsiteY1" fmla="*/ 0 h 1358900"/>
              <a:gd name="connsiteX2" fmla="*/ 2337623 w 2337623"/>
              <a:gd name="connsiteY2" fmla="*/ 1358900 h 1358900"/>
              <a:gd name="connsiteX3" fmla="*/ 0 w 2337623"/>
              <a:gd name="connsiteY3" fmla="*/ 903890 h 1358900"/>
            </a:gdLst>
            <a:ahLst/>
            <a:cxnLst>
              <a:cxn ang="0">
                <a:pos x="connsiteX0" y="connsiteY0"/>
              </a:cxn>
              <a:cxn ang="0">
                <a:pos x="connsiteX1" y="connsiteY1"/>
              </a:cxn>
              <a:cxn ang="0">
                <a:pos x="connsiteX2" y="connsiteY2"/>
              </a:cxn>
              <a:cxn ang="0">
                <a:pos x="connsiteX3" y="connsiteY3"/>
              </a:cxn>
            </a:cxnLst>
            <a:rect l="l" t="t" r="r" b="b"/>
            <a:pathLst>
              <a:path w="2337623" h="1358900">
                <a:moveTo>
                  <a:pt x="0" y="903890"/>
                </a:moveTo>
                <a:lnTo>
                  <a:pt x="1549461" y="0"/>
                </a:lnTo>
                <a:lnTo>
                  <a:pt x="2337623" y="1358900"/>
                </a:lnTo>
                <a:lnTo>
                  <a:pt x="0" y="903890"/>
                </a:lnTo>
                <a:close/>
              </a:path>
            </a:pathLst>
          </a:custGeom>
          <a:solidFill>
            <a:srgbClr val="FF0000"/>
          </a:solidFill>
          <a:ln w="19050" cap="rnd">
            <a:noFill/>
            <a:prstDash val="solid"/>
            <a:round/>
            <a:headEnd/>
            <a:tailEnd/>
          </a:ln>
        </p:spPr>
        <p:txBody>
          <a:bodyPr vert="horz" wrap="square" lIns="91440" tIns="45720" rIns="91440" bIns="45720" numCol="1" rtlCol="0" anchor="t" anchorCtr="0" compatLnSpc="1">
            <a:prstTxWarp prst="textNoShape">
              <a:avLst/>
            </a:prstTxWarp>
          </a:bodyPr>
          <a:lstStyle/>
          <a:p>
            <a:pPr algn="ctr" defTabSz="914400"/>
            <a:endParaRPr lang="en-US" sz="1800">
              <a:solidFill>
                <a:schemeClr val="tx1"/>
              </a:solidFill>
            </a:endParaRPr>
          </a:p>
        </p:txBody>
      </p:sp>
      <p:sp>
        <p:nvSpPr>
          <p:cNvPr id="7" name="TextBox 6"/>
          <p:cNvSpPr txBox="1"/>
          <p:nvPr/>
        </p:nvSpPr>
        <p:spPr>
          <a:xfrm rot="2479882">
            <a:off x="9822969" y="1000663"/>
            <a:ext cx="2843646" cy="338554"/>
          </a:xfrm>
          <a:prstGeom prst="rect">
            <a:avLst/>
          </a:prstGeom>
        </p:spPr>
        <p:txBody>
          <a:bodyPr wrap="square" lIns="0" tIns="0" rIns="0" bIns="0" rtlCol="0" anchor="t" anchorCtr="0">
            <a:spAutoFit/>
          </a:bodyPr>
          <a:lstStyle/>
          <a:p>
            <a:pPr algn="ctr"/>
            <a:r>
              <a:rPr lang="en-US" sz="2200" b="1">
                <a:solidFill>
                  <a:srgbClr val="FF0000"/>
                </a:solidFill>
              </a:rPr>
              <a:t>Delete this slide</a:t>
            </a:r>
            <a:endParaRPr lang="en-US" sz="1400" b="1">
              <a:solidFill>
                <a:srgbClr val="FF0000"/>
              </a:solidFill>
            </a:endParaRPr>
          </a:p>
        </p:txBody>
      </p:sp>
      <p:sp>
        <p:nvSpPr>
          <p:cNvPr id="6" name="Rectangle 5">
            <a:extLst>
              <a:ext uri="{FF2B5EF4-FFF2-40B4-BE49-F238E27FC236}">
                <a16:creationId xmlns:a16="http://schemas.microsoft.com/office/drawing/2014/main" xmlns="" id="{72FA81C5-E63F-415F-B276-2F992FE2F16C}"/>
              </a:ext>
            </a:extLst>
          </p:cNvPr>
          <p:cNvSpPr/>
          <p:nvPr/>
        </p:nvSpPr>
        <p:spPr bwMode="gray">
          <a:xfrm>
            <a:off x="4069411" y="2710591"/>
            <a:ext cx="2886324" cy="854579"/>
          </a:xfrm>
          <a:prstGeom prst="rect">
            <a:avLst/>
          </a:prstGeom>
          <a:solidFill>
            <a:srgbClr val="FF0000"/>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kumimoji="0" lang="en-US" sz="2000" b="0" i="0" u="none" strike="noStrike" kern="0" cap="none" spc="0" normalizeH="0" baseline="0" noProof="0" dirty="0">
                <a:ln>
                  <a:noFill/>
                </a:ln>
                <a:solidFill>
                  <a:schemeClr val="bg1"/>
                </a:solidFill>
                <a:effectLst/>
                <a:uLnTx/>
                <a:uFillTx/>
                <a:ea typeface="Arial Unicode MS" pitchFamily="34" charset="-128"/>
                <a:cs typeface="Arial Unicode MS" pitchFamily="34" charset="-128"/>
              </a:rPr>
              <a:t>Dawn will update at end of all edits/final</a:t>
            </a:r>
          </a:p>
        </p:txBody>
      </p:sp>
    </p:spTree>
    <p:extLst>
      <p:ext uri="{BB962C8B-B14F-4D97-AF65-F5344CB8AC3E}">
        <p14:creationId xmlns:p14="http://schemas.microsoft.com/office/powerpoint/2010/main" val="12318523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xmlns="" id="{F33FFA7C-3E06-8645-B344-52BE7645ECED}"/>
              </a:ext>
            </a:extLst>
          </p:cNvPr>
          <p:cNvGrpSpPr/>
          <p:nvPr/>
        </p:nvGrpSpPr>
        <p:grpSpPr>
          <a:xfrm>
            <a:off x="3737436" y="2206297"/>
            <a:ext cx="4662503" cy="2498578"/>
            <a:chOff x="3737436" y="2206297"/>
            <a:chExt cx="4662503" cy="2498578"/>
          </a:xfrm>
        </p:grpSpPr>
        <p:grpSp>
          <p:nvGrpSpPr>
            <p:cNvPr id="14" name="Group 13">
              <a:extLst>
                <a:ext uri="{FF2B5EF4-FFF2-40B4-BE49-F238E27FC236}">
                  <a16:creationId xmlns:a16="http://schemas.microsoft.com/office/drawing/2014/main" xmlns="" id="{FDCB3A3E-9568-AE4B-B31D-54E01B1E38D4}"/>
                </a:ext>
              </a:extLst>
            </p:cNvPr>
            <p:cNvGrpSpPr/>
            <p:nvPr/>
          </p:nvGrpSpPr>
          <p:grpSpPr>
            <a:xfrm>
              <a:off x="5995892" y="2206297"/>
              <a:ext cx="151552" cy="1379638"/>
              <a:chOff x="5995892" y="2206297"/>
              <a:chExt cx="151552" cy="1379638"/>
            </a:xfrm>
          </p:grpSpPr>
          <p:cxnSp>
            <p:nvCxnSpPr>
              <p:cNvPr id="71" name="Straight Connector 70">
                <a:extLst>
                  <a:ext uri="{FF2B5EF4-FFF2-40B4-BE49-F238E27FC236}">
                    <a16:creationId xmlns:a16="http://schemas.microsoft.com/office/drawing/2014/main" xmlns="" id="{693E560A-AD19-784F-978C-4EB25FA09811}"/>
                  </a:ext>
                </a:extLst>
              </p:cNvPr>
              <p:cNvCxnSpPr>
                <a:cxnSpLocks/>
                <a:stCxn id="67" idx="2"/>
              </p:cNvCxnSpPr>
              <p:nvPr/>
            </p:nvCxnSpPr>
            <p:spPr>
              <a:xfrm>
                <a:off x="6058638" y="2206297"/>
                <a:ext cx="7435" cy="1379638"/>
              </a:xfrm>
              <a:prstGeom prst="line">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xmlns="" id="{06591A92-4BCA-9246-AC3F-684807739771}"/>
                  </a:ext>
                </a:extLst>
              </p:cNvPr>
              <p:cNvSpPr/>
              <p:nvPr/>
            </p:nvSpPr>
            <p:spPr bwMode="gray">
              <a:xfrm>
                <a:off x="5995892" y="2495333"/>
                <a:ext cx="151552" cy="926890"/>
              </a:xfrm>
              <a:prstGeom prst="rect">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grpSp>
        <p:grpSp>
          <p:nvGrpSpPr>
            <p:cNvPr id="72" name="Group 71">
              <a:extLst>
                <a:ext uri="{FF2B5EF4-FFF2-40B4-BE49-F238E27FC236}">
                  <a16:creationId xmlns:a16="http://schemas.microsoft.com/office/drawing/2014/main" xmlns="" id="{8017D211-AFBC-9B43-B570-21537D8DC666}"/>
                </a:ext>
              </a:extLst>
            </p:cNvPr>
            <p:cNvGrpSpPr/>
            <p:nvPr/>
          </p:nvGrpSpPr>
          <p:grpSpPr>
            <a:xfrm rot="5400000">
              <a:off x="7698698" y="4003634"/>
              <a:ext cx="151552" cy="1250930"/>
              <a:chOff x="5995893" y="2206297"/>
              <a:chExt cx="151552" cy="1379638"/>
            </a:xfrm>
          </p:grpSpPr>
          <p:cxnSp>
            <p:nvCxnSpPr>
              <p:cNvPr id="74" name="Straight Connector 73">
                <a:extLst>
                  <a:ext uri="{FF2B5EF4-FFF2-40B4-BE49-F238E27FC236}">
                    <a16:creationId xmlns:a16="http://schemas.microsoft.com/office/drawing/2014/main" xmlns="" id="{F4003F85-9F44-FB40-BCC7-8D982909F570}"/>
                  </a:ext>
                </a:extLst>
              </p:cNvPr>
              <p:cNvCxnSpPr>
                <a:cxnSpLocks/>
              </p:cNvCxnSpPr>
              <p:nvPr/>
            </p:nvCxnSpPr>
            <p:spPr>
              <a:xfrm>
                <a:off x="6058638" y="2206297"/>
                <a:ext cx="7435" cy="1379638"/>
              </a:xfrm>
              <a:prstGeom prst="line">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8" name="Rectangle 77">
                <a:extLst>
                  <a:ext uri="{FF2B5EF4-FFF2-40B4-BE49-F238E27FC236}">
                    <a16:creationId xmlns:a16="http://schemas.microsoft.com/office/drawing/2014/main" xmlns="" id="{C0B4E378-344E-FF4D-ACB7-54CA3285CF71}"/>
                  </a:ext>
                </a:extLst>
              </p:cNvPr>
              <p:cNvSpPr/>
              <p:nvPr/>
            </p:nvSpPr>
            <p:spPr bwMode="gray">
              <a:xfrm>
                <a:off x="5995893" y="2498176"/>
                <a:ext cx="151552" cy="945170"/>
              </a:xfrm>
              <a:prstGeom prst="rect">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grpSp>
        <p:grpSp>
          <p:nvGrpSpPr>
            <p:cNvPr id="83" name="Group 82">
              <a:extLst>
                <a:ext uri="{FF2B5EF4-FFF2-40B4-BE49-F238E27FC236}">
                  <a16:creationId xmlns:a16="http://schemas.microsoft.com/office/drawing/2014/main" xmlns="" id="{AECD64CD-9B68-4041-AA65-6066AFA5C1E8}"/>
                </a:ext>
              </a:extLst>
            </p:cNvPr>
            <p:cNvGrpSpPr/>
            <p:nvPr/>
          </p:nvGrpSpPr>
          <p:grpSpPr>
            <a:xfrm rot="5400000">
              <a:off x="4287125" y="4003634"/>
              <a:ext cx="151552" cy="1250930"/>
              <a:chOff x="5995893" y="2206297"/>
              <a:chExt cx="151552" cy="1379638"/>
            </a:xfrm>
          </p:grpSpPr>
          <p:cxnSp>
            <p:nvCxnSpPr>
              <p:cNvPr id="84" name="Straight Connector 83">
                <a:extLst>
                  <a:ext uri="{FF2B5EF4-FFF2-40B4-BE49-F238E27FC236}">
                    <a16:creationId xmlns:a16="http://schemas.microsoft.com/office/drawing/2014/main" xmlns="" id="{75D071AC-C742-0A4F-879C-2BAC49C4862E}"/>
                  </a:ext>
                </a:extLst>
              </p:cNvPr>
              <p:cNvCxnSpPr>
                <a:cxnSpLocks/>
              </p:cNvCxnSpPr>
              <p:nvPr/>
            </p:nvCxnSpPr>
            <p:spPr>
              <a:xfrm>
                <a:off x="6058638" y="2206297"/>
                <a:ext cx="7435" cy="1379638"/>
              </a:xfrm>
              <a:prstGeom prst="line">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85" name="Rectangle 84">
                <a:extLst>
                  <a:ext uri="{FF2B5EF4-FFF2-40B4-BE49-F238E27FC236}">
                    <a16:creationId xmlns:a16="http://schemas.microsoft.com/office/drawing/2014/main" xmlns="" id="{F04EF9AE-02C0-AD47-92FC-E0A545D59B57}"/>
                  </a:ext>
                </a:extLst>
              </p:cNvPr>
              <p:cNvSpPr/>
              <p:nvPr/>
            </p:nvSpPr>
            <p:spPr bwMode="gray">
              <a:xfrm>
                <a:off x="5995893" y="2376693"/>
                <a:ext cx="151552" cy="1021430"/>
              </a:xfrm>
              <a:prstGeom prst="rect">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grpSp>
      </p:grpSp>
      <p:sp>
        <p:nvSpPr>
          <p:cNvPr id="67" name="Right Bracket 66">
            <a:extLst>
              <a:ext uri="{FF2B5EF4-FFF2-40B4-BE49-F238E27FC236}">
                <a16:creationId xmlns:a16="http://schemas.microsoft.com/office/drawing/2014/main" xmlns="" id="{7BE31421-9B33-9D40-9A4F-E400CE329903}"/>
              </a:ext>
            </a:extLst>
          </p:cNvPr>
          <p:cNvSpPr/>
          <p:nvPr/>
        </p:nvSpPr>
        <p:spPr>
          <a:xfrm rot="16200000" flipH="1">
            <a:off x="5927455" y="-522217"/>
            <a:ext cx="262364" cy="5194663"/>
          </a:xfrm>
          <a:prstGeom prst="rightBracket">
            <a:avLst>
              <a:gd name="adj" fmla="val 88821"/>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8" name="Right Bracket 57">
            <a:extLst>
              <a:ext uri="{FF2B5EF4-FFF2-40B4-BE49-F238E27FC236}">
                <a16:creationId xmlns:a16="http://schemas.microsoft.com/office/drawing/2014/main" xmlns="" id="{BDE7A6BD-4380-394E-91DF-D6ED653411A1}"/>
              </a:ext>
            </a:extLst>
          </p:cNvPr>
          <p:cNvSpPr/>
          <p:nvPr/>
        </p:nvSpPr>
        <p:spPr>
          <a:xfrm flipH="1">
            <a:off x="8399939" y="2408794"/>
            <a:ext cx="262364" cy="3917458"/>
          </a:xfrm>
          <a:prstGeom prst="rightBracket">
            <a:avLst>
              <a:gd name="adj" fmla="val 88821"/>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 name="Title 4">
            <a:extLst>
              <a:ext uri="{FF2B5EF4-FFF2-40B4-BE49-F238E27FC236}">
                <a16:creationId xmlns:a16="http://schemas.microsoft.com/office/drawing/2014/main" xmlns="" id="{803B6FAE-530F-D944-8F41-5C898CD870AB}"/>
              </a:ext>
            </a:extLst>
          </p:cNvPr>
          <p:cNvSpPr>
            <a:spLocks noGrp="1"/>
          </p:cNvSpPr>
          <p:nvPr>
            <p:ph type="title"/>
          </p:nvPr>
        </p:nvSpPr>
        <p:spPr>
          <a:xfrm>
            <a:off x="496630" y="542636"/>
            <a:ext cx="11183001" cy="381000"/>
          </a:xfrm>
        </p:spPr>
        <p:txBody>
          <a:bodyPr/>
          <a:lstStyle/>
          <a:p>
            <a:r>
              <a:rPr lang="en-US"/>
              <a:t>How SAP Concur Customers Leverage Machine Learning </a:t>
            </a:r>
          </a:p>
        </p:txBody>
      </p:sp>
      <p:grpSp>
        <p:nvGrpSpPr>
          <p:cNvPr id="6" name="Group 5">
            <a:extLst>
              <a:ext uri="{FF2B5EF4-FFF2-40B4-BE49-F238E27FC236}">
                <a16:creationId xmlns:a16="http://schemas.microsoft.com/office/drawing/2014/main" xmlns="" id="{DC221667-8F72-9E44-8DFB-2641AF0A6266}"/>
              </a:ext>
            </a:extLst>
          </p:cNvPr>
          <p:cNvGrpSpPr/>
          <p:nvPr/>
        </p:nvGrpSpPr>
        <p:grpSpPr>
          <a:xfrm>
            <a:off x="3817900" y="2502609"/>
            <a:ext cx="4508779" cy="3190276"/>
            <a:chOff x="3883277" y="2278220"/>
            <a:chExt cx="4508779" cy="3190276"/>
          </a:xfrm>
        </p:grpSpPr>
        <p:sp>
          <p:nvSpPr>
            <p:cNvPr id="28" name="Oval 27">
              <a:extLst>
                <a:ext uri="{FF2B5EF4-FFF2-40B4-BE49-F238E27FC236}">
                  <a16:creationId xmlns:a16="http://schemas.microsoft.com/office/drawing/2014/main" xmlns="" id="{9D0FAD70-4947-CC40-BD52-BE685DD496D8}"/>
                </a:ext>
              </a:extLst>
            </p:cNvPr>
            <p:cNvSpPr/>
            <p:nvPr/>
          </p:nvSpPr>
          <p:spPr bwMode="gray">
            <a:xfrm>
              <a:off x="5106815" y="3416154"/>
              <a:ext cx="2052342" cy="2052342"/>
            </a:xfrm>
            <a:prstGeom prst="ellipse">
              <a:avLst/>
            </a:prstGeom>
            <a:solidFill>
              <a:schemeClr val="bg1"/>
            </a:solidFill>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err="1"/>
            </a:p>
          </p:txBody>
        </p:sp>
        <p:grpSp>
          <p:nvGrpSpPr>
            <p:cNvPr id="29" name="Group 28">
              <a:extLst>
                <a:ext uri="{FF2B5EF4-FFF2-40B4-BE49-F238E27FC236}">
                  <a16:creationId xmlns:a16="http://schemas.microsoft.com/office/drawing/2014/main" xmlns="" id="{4E32C72A-6A24-E54C-B27C-34D917B60DB5}"/>
                </a:ext>
              </a:extLst>
            </p:cNvPr>
            <p:cNvGrpSpPr/>
            <p:nvPr/>
          </p:nvGrpSpPr>
          <p:grpSpPr>
            <a:xfrm>
              <a:off x="6061270" y="3337871"/>
              <a:ext cx="143431" cy="143431"/>
              <a:chOff x="4426620" y="2878075"/>
              <a:chExt cx="221580" cy="221580"/>
            </a:xfrm>
          </p:grpSpPr>
          <p:sp>
            <p:nvSpPr>
              <p:cNvPr id="30" name="Oval 29">
                <a:extLst>
                  <a:ext uri="{FF2B5EF4-FFF2-40B4-BE49-F238E27FC236}">
                    <a16:creationId xmlns:a16="http://schemas.microsoft.com/office/drawing/2014/main" xmlns="" id="{11EEA487-C92F-B54F-A34C-F3C924F2CCC6}"/>
                  </a:ext>
                </a:extLst>
              </p:cNvPr>
              <p:cNvSpPr/>
              <p:nvPr/>
            </p:nvSpPr>
            <p:spPr bwMode="gray">
              <a:xfrm>
                <a:off x="4426620" y="2878075"/>
                <a:ext cx="221580" cy="221580"/>
              </a:xfrm>
              <a:prstGeom prst="ellipse">
                <a:avLst/>
              </a:prstGeom>
              <a:solidFill>
                <a:schemeClr val="bg1"/>
              </a:solidFill>
              <a:ln w="15875" cap="rnd">
                <a:no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err="1"/>
              </a:p>
            </p:txBody>
          </p:sp>
          <p:sp>
            <p:nvSpPr>
              <p:cNvPr id="31" name="Oval 30">
                <a:extLst>
                  <a:ext uri="{FF2B5EF4-FFF2-40B4-BE49-F238E27FC236}">
                    <a16:creationId xmlns:a16="http://schemas.microsoft.com/office/drawing/2014/main" xmlns="" id="{CDC4DAB9-B4DC-E14A-8474-2631AC94E911}"/>
                  </a:ext>
                </a:extLst>
              </p:cNvPr>
              <p:cNvSpPr/>
              <p:nvPr/>
            </p:nvSpPr>
            <p:spPr bwMode="gray">
              <a:xfrm>
                <a:off x="4463195" y="2914650"/>
                <a:ext cx="148430" cy="148430"/>
              </a:xfrm>
              <a:prstGeom prst="ellipse">
                <a:avLst/>
              </a:prstGeom>
              <a:solidFill>
                <a:schemeClr val="bg1"/>
              </a:solidFill>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err="1"/>
              </a:p>
            </p:txBody>
          </p:sp>
        </p:grpSp>
        <p:grpSp>
          <p:nvGrpSpPr>
            <p:cNvPr id="32" name="Group 31">
              <a:extLst>
                <a:ext uri="{FF2B5EF4-FFF2-40B4-BE49-F238E27FC236}">
                  <a16:creationId xmlns:a16="http://schemas.microsoft.com/office/drawing/2014/main" xmlns="" id="{8CE4E06F-5475-5B4E-B979-8064891E96AF}"/>
                </a:ext>
              </a:extLst>
            </p:cNvPr>
            <p:cNvGrpSpPr/>
            <p:nvPr/>
          </p:nvGrpSpPr>
          <p:grpSpPr>
            <a:xfrm>
              <a:off x="7088718" y="4324762"/>
              <a:ext cx="143431" cy="143431"/>
              <a:chOff x="4594955" y="2085248"/>
              <a:chExt cx="221580" cy="221580"/>
            </a:xfrm>
          </p:grpSpPr>
          <p:sp>
            <p:nvSpPr>
              <p:cNvPr id="33" name="Oval 32">
                <a:extLst>
                  <a:ext uri="{FF2B5EF4-FFF2-40B4-BE49-F238E27FC236}">
                    <a16:creationId xmlns:a16="http://schemas.microsoft.com/office/drawing/2014/main" xmlns="" id="{35921291-C98D-384D-8C00-677943F88DF9}"/>
                  </a:ext>
                </a:extLst>
              </p:cNvPr>
              <p:cNvSpPr/>
              <p:nvPr/>
            </p:nvSpPr>
            <p:spPr bwMode="gray">
              <a:xfrm>
                <a:off x="4594955" y="2085248"/>
                <a:ext cx="221580" cy="221580"/>
              </a:xfrm>
              <a:prstGeom prst="ellipse">
                <a:avLst/>
              </a:prstGeom>
              <a:solidFill>
                <a:schemeClr val="bg1"/>
              </a:solidFill>
              <a:ln w="15875" cap="rnd">
                <a:no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err="1"/>
              </a:p>
            </p:txBody>
          </p:sp>
          <p:sp>
            <p:nvSpPr>
              <p:cNvPr id="34" name="Oval 33">
                <a:extLst>
                  <a:ext uri="{FF2B5EF4-FFF2-40B4-BE49-F238E27FC236}">
                    <a16:creationId xmlns:a16="http://schemas.microsoft.com/office/drawing/2014/main" xmlns="" id="{059E4C77-F9D3-F24E-A225-B97C75F78FB6}"/>
                  </a:ext>
                </a:extLst>
              </p:cNvPr>
              <p:cNvSpPr/>
              <p:nvPr/>
            </p:nvSpPr>
            <p:spPr bwMode="gray">
              <a:xfrm>
                <a:off x="4631522" y="2121821"/>
                <a:ext cx="148429" cy="148430"/>
              </a:xfrm>
              <a:prstGeom prst="ellipse">
                <a:avLst/>
              </a:prstGeom>
              <a:solidFill>
                <a:schemeClr val="bg1"/>
              </a:solidFill>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err="1"/>
              </a:p>
            </p:txBody>
          </p:sp>
        </p:grpSp>
        <p:grpSp>
          <p:nvGrpSpPr>
            <p:cNvPr id="35" name="Group 34">
              <a:extLst>
                <a:ext uri="{FF2B5EF4-FFF2-40B4-BE49-F238E27FC236}">
                  <a16:creationId xmlns:a16="http://schemas.microsoft.com/office/drawing/2014/main" xmlns="" id="{3ED4C751-137D-ED4F-B681-8376A5DBE3D7}"/>
                </a:ext>
              </a:extLst>
            </p:cNvPr>
            <p:cNvGrpSpPr/>
            <p:nvPr/>
          </p:nvGrpSpPr>
          <p:grpSpPr>
            <a:xfrm>
              <a:off x="5023491" y="4323209"/>
              <a:ext cx="143431" cy="143431"/>
              <a:chOff x="4220963" y="2082849"/>
              <a:chExt cx="221580" cy="221580"/>
            </a:xfrm>
          </p:grpSpPr>
          <p:sp>
            <p:nvSpPr>
              <p:cNvPr id="36" name="Oval 35">
                <a:extLst>
                  <a:ext uri="{FF2B5EF4-FFF2-40B4-BE49-F238E27FC236}">
                    <a16:creationId xmlns:a16="http://schemas.microsoft.com/office/drawing/2014/main" xmlns="" id="{F87536FB-968A-B04B-9EBB-89923AE763F8}"/>
                  </a:ext>
                </a:extLst>
              </p:cNvPr>
              <p:cNvSpPr/>
              <p:nvPr/>
            </p:nvSpPr>
            <p:spPr bwMode="gray">
              <a:xfrm>
                <a:off x="4220963" y="2082849"/>
                <a:ext cx="221580" cy="221580"/>
              </a:xfrm>
              <a:prstGeom prst="ellipse">
                <a:avLst/>
              </a:prstGeom>
              <a:solidFill>
                <a:schemeClr val="bg1"/>
              </a:solidFill>
              <a:ln w="15875" cap="rnd">
                <a:no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err="1"/>
              </a:p>
            </p:txBody>
          </p:sp>
          <p:sp>
            <p:nvSpPr>
              <p:cNvPr id="37" name="Oval 36">
                <a:extLst>
                  <a:ext uri="{FF2B5EF4-FFF2-40B4-BE49-F238E27FC236}">
                    <a16:creationId xmlns:a16="http://schemas.microsoft.com/office/drawing/2014/main" xmlns="" id="{63D2BA6B-7D68-7449-B3FD-FADA242CF2A1}"/>
                  </a:ext>
                </a:extLst>
              </p:cNvPr>
              <p:cNvSpPr/>
              <p:nvPr/>
            </p:nvSpPr>
            <p:spPr bwMode="gray">
              <a:xfrm>
                <a:off x="4264160" y="2118436"/>
                <a:ext cx="148430" cy="148430"/>
              </a:xfrm>
              <a:prstGeom prst="ellipse">
                <a:avLst/>
              </a:prstGeom>
              <a:solidFill>
                <a:schemeClr val="bg1"/>
              </a:solidFill>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err="1"/>
              </a:p>
            </p:txBody>
          </p:sp>
        </p:grpSp>
        <p:grpSp>
          <p:nvGrpSpPr>
            <p:cNvPr id="38" name="Group 37">
              <a:extLst>
                <a:ext uri="{FF2B5EF4-FFF2-40B4-BE49-F238E27FC236}">
                  <a16:creationId xmlns:a16="http://schemas.microsoft.com/office/drawing/2014/main" xmlns="" id="{4182455E-DBAC-4740-BE16-A2A3FB564B5B}"/>
                </a:ext>
              </a:extLst>
            </p:cNvPr>
            <p:cNvGrpSpPr/>
            <p:nvPr/>
          </p:nvGrpSpPr>
          <p:grpSpPr>
            <a:xfrm>
              <a:off x="3883277" y="4059224"/>
              <a:ext cx="1270718" cy="903257"/>
              <a:chOff x="5046231" y="2980777"/>
              <a:chExt cx="2117639" cy="1505268"/>
            </a:xfrm>
          </p:grpSpPr>
          <p:pic>
            <p:nvPicPr>
              <p:cNvPr id="39" name="Picture 38">
                <a:extLst>
                  <a:ext uri="{FF2B5EF4-FFF2-40B4-BE49-F238E27FC236}">
                    <a16:creationId xmlns:a16="http://schemas.microsoft.com/office/drawing/2014/main" xmlns="" id="{EAC5076E-0D45-5641-A05E-C7ECD6DC2B1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537099" y="2980777"/>
                <a:ext cx="1135903" cy="1135902"/>
              </a:xfrm>
              <a:prstGeom prst="rect">
                <a:avLst/>
              </a:prstGeom>
            </p:spPr>
          </p:pic>
          <p:sp>
            <p:nvSpPr>
              <p:cNvPr id="41" name="TextBox 40">
                <a:extLst>
                  <a:ext uri="{FF2B5EF4-FFF2-40B4-BE49-F238E27FC236}">
                    <a16:creationId xmlns:a16="http://schemas.microsoft.com/office/drawing/2014/main" xmlns="" id="{18EAB857-B282-6D43-8503-CA1261D7BFE5}"/>
                  </a:ext>
                </a:extLst>
              </p:cNvPr>
              <p:cNvSpPr txBox="1"/>
              <p:nvPr/>
            </p:nvSpPr>
            <p:spPr>
              <a:xfrm>
                <a:off x="5046231" y="4116752"/>
                <a:ext cx="2117639" cy="369293"/>
              </a:xfrm>
              <a:prstGeom prst="rect">
                <a:avLst/>
              </a:prstGeom>
            </p:spPr>
            <p:txBody>
              <a:bodyPr wrap="square" lIns="0" tIns="0" rIns="0" bIns="0" rtlCol="0" anchor="t" anchorCtr="0">
                <a:spAutoFit/>
              </a:bodyPr>
              <a:lstStyle/>
              <a:p>
                <a:pPr algn="ctr">
                  <a:lnSpc>
                    <a:spcPct val="90000"/>
                  </a:lnSpc>
                </a:pPr>
                <a:r>
                  <a:rPr lang="en-US" sz="1600"/>
                  <a:t>EXPENSE</a:t>
                </a:r>
                <a:endParaRPr lang="en-US" sz="1600">
                  <a:solidFill>
                    <a:schemeClr val="accent1"/>
                  </a:solidFill>
                </a:endParaRPr>
              </a:p>
            </p:txBody>
          </p:sp>
        </p:grpSp>
        <p:grpSp>
          <p:nvGrpSpPr>
            <p:cNvPr id="42" name="Group 41">
              <a:extLst>
                <a:ext uri="{FF2B5EF4-FFF2-40B4-BE49-F238E27FC236}">
                  <a16:creationId xmlns:a16="http://schemas.microsoft.com/office/drawing/2014/main" xmlns="" id="{C848204C-3099-144E-B9E7-AC966001AA61}"/>
                </a:ext>
              </a:extLst>
            </p:cNvPr>
            <p:cNvGrpSpPr/>
            <p:nvPr/>
          </p:nvGrpSpPr>
          <p:grpSpPr>
            <a:xfrm>
              <a:off x="5502917" y="2278220"/>
              <a:ext cx="1270718" cy="903214"/>
              <a:chOff x="4922859" y="34512"/>
              <a:chExt cx="2117639" cy="1505196"/>
            </a:xfrm>
          </p:grpSpPr>
          <p:pic>
            <p:nvPicPr>
              <p:cNvPr id="43" name="Picture 42">
                <a:extLst>
                  <a:ext uri="{FF2B5EF4-FFF2-40B4-BE49-F238E27FC236}">
                    <a16:creationId xmlns:a16="http://schemas.microsoft.com/office/drawing/2014/main" xmlns="" id="{67830A80-28C1-7B40-A489-F8157058B83B}"/>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413727" y="34512"/>
                <a:ext cx="1135903" cy="1135904"/>
              </a:xfrm>
              <a:prstGeom prst="rect">
                <a:avLst/>
              </a:prstGeom>
            </p:spPr>
          </p:pic>
          <p:sp>
            <p:nvSpPr>
              <p:cNvPr id="44" name="TextBox 43">
                <a:extLst>
                  <a:ext uri="{FF2B5EF4-FFF2-40B4-BE49-F238E27FC236}">
                    <a16:creationId xmlns:a16="http://schemas.microsoft.com/office/drawing/2014/main" xmlns="" id="{CF6EB623-D196-5B48-BBCE-EAFC5B18497D}"/>
                  </a:ext>
                </a:extLst>
              </p:cNvPr>
              <p:cNvSpPr txBox="1"/>
              <p:nvPr/>
            </p:nvSpPr>
            <p:spPr>
              <a:xfrm>
                <a:off x="4922859" y="1170416"/>
                <a:ext cx="2117639" cy="369292"/>
              </a:xfrm>
              <a:prstGeom prst="rect">
                <a:avLst/>
              </a:prstGeom>
            </p:spPr>
            <p:txBody>
              <a:bodyPr wrap="square" lIns="0" tIns="0" rIns="0" bIns="0" rtlCol="0" anchor="t" anchorCtr="0">
                <a:spAutoFit/>
              </a:bodyPr>
              <a:lstStyle/>
              <a:p>
                <a:pPr algn="ctr">
                  <a:lnSpc>
                    <a:spcPct val="90000"/>
                  </a:lnSpc>
                </a:pPr>
                <a:r>
                  <a:rPr lang="en-US" sz="1600"/>
                  <a:t>INVOICE</a:t>
                </a:r>
                <a:endParaRPr lang="en-US" sz="1600">
                  <a:solidFill>
                    <a:schemeClr val="accent1"/>
                  </a:solidFill>
                </a:endParaRPr>
              </a:p>
            </p:txBody>
          </p:sp>
        </p:grpSp>
        <p:grpSp>
          <p:nvGrpSpPr>
            <p:cNvPr id="45" name="Group 44">
              <a:extLst>
                <a:ext uri="{FF2B5EF4-FFF2-40B4-BE49-F238E27FC236}">
                  <a16:creationId xmlns:a16="http://schemas.microsoft.com/office/drawing/2014/main" xmlns="" id="{C682EB1D-3ED6-AD4A-B049-3B3F4A5D4C49}"/>
                </a:ext>
              </a:extLst>
            </p:cNvPr>
            <p:cNvGrpSpPr/>
            <p:nvPr/>
          </p:nvGrpSpPr>
          <p:grpSpPr>
            <a:xfrm>
              <a:off x="7121338" y="4058021"/>
              <a:ext cx="1270718" cy="902573"/>
              <a:chOff x="7881973" y="3499256"/>
              <a:chExt cx="2117639" cy="1504134"/>
            </a:xfrm>
          </p:grpSpPr>
          <p:pic>
            <p:nvPicPr>
              <p:cNvPr id="46" name="Picture 45">
                <a:extLst>
                  <a:ext uri="{FF2B5EF4-FFF2-40B4-BE49-F238E27FC236}">
                    <a16:creationId xmlns:a16="http://schemas.microsoft.com/office/drawing/2014/main" xmlns="" id="{2D283F3B-3B1B-C741-AAD4-E3AD0098296C}"/>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373389" y="3499256"/>
                <a:ext cx="1134808" cy="1134810"/>
              </a:xfrm>
              <a:prstGeom prst="rect">
                <a:avLst/>
              </a:prstGeom>
            </p:spPr>
          </p:pic>
          <p:sp>
            <p:nvSpPr>
              <p:cNvPr id="47" name="TextBox 46">
                <a:extLst>
                  <a:ext uri="{FF2B5EF4-FFF2-40B4-BE49-F238E27FC236}">
                    <a16:creationId xmlns:a16="http://schemas.microsoft.com/office/drawing/2014/main" xmlns="" id="{EEC4F4EB-2507-4548-92E7-DDE60AB77139}"/>
                  </a:ext>
                </a:extLst>
              </p:cNvPr>
              <p:cNvSpPr txBox="1"/>
              <p:nvPr/>
            </p:nvSpPr>
            <p:spPr>
              <a:xfrm>
                <a:off x="7881973" y="4634096"/>
                <a:ext cx="2117639" cy="369294"/>
              </a:xfrm>
              <a:prstGeom prst="rect">
                <a:avLst/>
              </a:prstGeom>
            </p:spPr>
            <p:txBody>
              <a:bodyPr wrap="square" lIns="0" tIns="0" rIns="0" bIns="0" rtlCol="0" anchor="t" anchorCtr="0">
                <a:spAutoFit/>
              </a:bodyPr>
              <a:lstStyle/>
              <a:p>
                <a:pPr algn="ctr">
                  <a:lnSpc>
                    <a:spcPct val="90000"/>
                  </a:lnSpc>
                </a:pPr>
                <a:r>
                  <a:rPr lang="en-US" sz="1600"/>
                  <a:t>TRAVEL</a:t>
                </a:r>
                <a:endParaRPr lang="en-US" sz="1600">
                  <a:solidFill>
                    <a:schemeClr val="accent1"/>
                  </a:solidFill>
                </a:endParaRPr>
              </a:p>
            </p:txBody>
          </p:sp>
        </p:grpSp>
      </p:grpSp>
      <p:sp>
        <p:nvSpPr>
          <p:cNvPr id="48" name="Title 4">
            <a:extLst>
              <a:ext uri="{FF2B5EF4-FFF2-40B4-BE49-F238E27FC236}">
                <a16:creationId xmlns:a16="http://schemas.microsoft.com/office/drawing/2014/main" xmlns="" id="{67480002-6756-3742-A671-06E5F047851C}"/>
              </a:ext>
            </a:extLst>
          </p:cNvPr>
          <p:cNvSpPr txBox="1">
            <a:spLocks/>
          </p:cNvSpPr>
          <p:nvPr/>
        </p:nvSpPr>
        <p:spPr bwMode="gray">
          <a:xfrm>
            <a:off x="5358514" y="4496036"/>
            <a:ext cx="1421785" cy="246221"/>
          </a:xfrm>
          <a:prstGeom prst="rect">
            <a:avLst/>
          </a:prstGeom>
        </p:spPr>
        <p:txBody>
          <a:bodyPr vert="horz" wrap="square" lIns="0" tIns="0" rIns="0" bIns="0" rtlCol="0" anchor="t" anchorCtr="0">
            <a:spAutoFit/>
          </a:bodyPr>
          <a:lstStyle>
            <a:lvl1pPr algn="l" defTabSz="1088558" rtl="0" eaLnBrk="1" latinLnBrk="0" hangingPunct="1">
              <a:spcBef>
                <a:spcPct val="0"/>
              </a:spcBef>
              <a:buNone/>
              <a:defRPr sz="2400" b="1" kern="1200" baseline="0">
                <a:solidFill>
                  <a:schemeClr val="tx1"/>
                </a:solidFill>
                <a:latin typeface="+mj-lt"/>
                <a:ea typeface="+mj-ea"/>
                <a:cs typeface="+mj-cs"/>
              </a:defRPr>
            </a:lvl1pPr>
          </a:lstStyle>
          <a:p>
            <a:pPr algn="ctr"/>
            <a:r>
              <a:rPr lang="en-US" sz="1600"/>
              <a:t>SAP Leonardo</a:t>
            </a:r>
          </a:p>
        </p:txBody>
      </p:sp>
      <p:sp>
        <p:nvSpPr>
          <p:cNvPr id="49" name="TextBox 48">
            <a:extLst>
              <a:ext uri="{FF2B5EF4-FFF2-40B4-BE49-F238E27FC236}">
                <a16:creationId xmlns:a16="http://schemas.microsoft.com/office/drawing/2014/main" xmlns="" id="{88114F2A-5790-364C-AD31-508DA72AEA19}"/>
              </a:ext>
            </a:extLst>
          </p:cNvPr>
          <p:cNvSpPr txBox="1"/>
          <p:nvPr/>
        </p:nvSpPr>
        <p:spPr>
          <a:xfrm>
            <a:off x="498219" y="2435750"/>
            <a:ext cx="2704180" cy="3693319"/>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200" b="1" kern="0">
                <a:ea typeface="Arial Unicode MS" pitchFamily="34" charset="-128"/>
                <a:cs typeface="Arial Unicode MS" pitchFamily="34" charset="-128"/>
              </a:rPr>
              <a:t>ExpenseIt</a:t>
            </a:r>
            <a:r>
              <a:rPr lang="en-US" sz="1200" kern="0">
                <a:ea typeface="Arial Unicode MS" pitchFamily="34" charset="-128"/>
                <a:cs typeface="Arial Unicode MS" pitchFamily="34" charset="-128"/>
              </a:rPr>
              <a:t> processes receipt  images and automatically creates expense report entries via Machine Learning. By automatically sensing and processing the text of a receipt, including: extracting amount, currency, date, vendor, location and the type of receipt, your expense report virtually writes itself. </a:t>
            </a:r>
          </a:p>
          <a:p>
            <a:pPr fontAlgn="base">
              <a:spcBef>
                <a:spcPct val="50000"/>
              </a:spcBef>
              <a:spcAft>
                <a:spcPct val="0"/>
              </a:spcAft>
              <a:buClr>
                <a:srgbClr val="F0AB00"/>
              </a:buClr>
              <a:buSzPct val="80000"/>
            </a:pPr>
            <a:r>
              <a:rPr lang="en-US" sz="1200" b="1" kern="0">
                <a:ea typeface="Arial Unicode MS" pitchFamily="34" charset="-128"/>
                <a:cs typeface="Arial Unicode MS" pitchFamily="34" charset="-128"/>
              </a:rPr>
              <a:t>Concur Detect </a:t>
            </a:r>
            <a:r>
              <a:rPr lang="en-US" sz="1200" kern="0">
                <a:ea typeface="Arial Unicode MS" pitchFamily="34" charset="-128"/>
                <a:cs typeface="Arial Unicode MS" pitchFamily="34" charset="-128"/>
              </a:rPr>
              <a:t>uses Machine Learning to audit 100% of expenses. Detect ML can leverage online data to validate current expenses to ensure all claims are in policy. </a:t>
            </a:r>
          </a:p>
          <a:p>
            <a:pPr fontAlgn="base">
              <a:spcBef>
                <a:spcPct val="50000"/>
              </a:spcBef>
              <a:spcAft>
                <a:spcPct val="0"/>
              </a:spcAft>
              <a:buClr>
                <a:srgbClr val="F0AB00"/>
              </a:buClr>
              <a:buSzPct val="80000"/>
            </a:pPr>
            <a:r>
              <a:rPr lang="en-US" sz="1200" b="1" kern="0">
                <a:ea typeface="Arial Unicode MS" pitchFamily="34" charset="-128"/>
                <a:cs typeface="Arial Unicode MS" pitchFamily="34" charset="-128"/>
              </a:rPr>
              <a:t>Concur Expense </a:t>
            </a:r>
            <a:r>
              <a:rPr lang="en-US" sz="1200" kern="0">
                <a:ea typeface="Arial Unicode MS" pitchFamily="34" charset="-128"/>
                <a:cs typeface="Arial Unicode MS" pitchFamily="34" charset="-128"/>
              </a:rPr>
              <a:t>uses Machine Learning technologies in conjunction with Office 365 to enable users to create expense report entries directly from an emailed receipt </a:t>
            </a:r>
          </a:p>
        </p:txBody>
      </p:sp>
      <p:sp>
        <p:nvSpPr>
          <p:cNvPr id="50" name="TextBox 49">
            <a:extLst>
              <a:ext uri="{FF2B5EF4-FFF2-40B4-BE49-F238E27FC236}">
                <a16:creationId xmlns:a16="http://schemas.microsoft.com/office/drawing/2014/main" xmlns="" id="{86110708-A399-1A4F-A6C3-295579E14C9F}"/>
              </a:ext>
            </a:extLst>
          </p:cNvPr>
          <p:cNvSpPr txBox="1"/>
          <p:nvPr/>
        </p:nvSpPr>
        <p:spPr>
          <a:xfrm>
            <a:off x="8924386" y="2390538"/>
            <a:ext cx="2847250" cy="3970318"/>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200" b="1" kern="0">
                <a:ea typeface="Arial Unicode MS" pitchFamily="34" charset="-128"/>
                <a:cs typeface="Arial Unicode MS" pitchFamily="34" charset="-128"/>
              </a:rPr>
              <a:t>Concur Locate </a:t>
            </a:r>
            <a:r>
              <a:rPr lang="en-US" sz="1200" kern="0">
                <a:ea typeface="Arial Unicode MS" pitchFamily="34" charset="-128"/>
                <a:cs typeface="Arial Unicode MS" pitchFamily="34" charset="-128"/>
              </a:rPr>
              <a:t>uses Machine Learning to predict where employees are through credit card data, itineraries and other sources, enabling companies to help keep their employees safe in the event of an emergency.  </a:t>
            </a:r>
            <a:r>
              <a:rPr lang="en-US" sz="1200" b="1" kern="0">
                <a:ea typeface="Arial Unicode MS" pitchFamily="34" charset="-128"/>
                <a:cs typeface="Arial Unicode MS" pitchFamily="34" charset="-128"/>
              </a:rPr>
              <a:t> </a:t>
            </a:r>
          </a:p>
          <a:p>
            <a:pPr fontAlgn="base">
              <a:spcBef>
                <a:spcPct val="50000"/>
              </a:spcBef>
              <a:spcAft>
                <a:spcPct val="0"/>
              </a:spcAft>
              <a:buClr>
                <a:srgbClr val="F0AB00"/>
              </a:buClr>
              <a:buSzPct val="80000"/>
            </a:pPr>
            <a:r>
              <a:rPr lang="en-US" sz="1200" b="1" kern="0">
                <a:ea typeface="Arial Unicode MS" pitchFamily="34" charset="-128"/>
                <a:cs typeface="Arial Unicode MS" pitchFamily="34" charset="-128"/>
              </a:rPr>
              <a:t>Hello </a:t>
            </a:r>
            <a:r>
              <a:rPr lang="en-US" sz="1200" b="1" kern="0" err="1">
                <a:ea typeface="Arial Unicode MS" pitchFamily="34" charset="-128"/>
                <a:cs typeface="Arial Unicode MS" pitchFamily="34" charset="-128"/>
              </a:rPr>
              <a:t>Hipmunk’s</a:t>
            </a:r>
            <a:r>
              <a:rPr lang="en-US" sz="1200" b="1" kern="0">
                <a:ea typeface="Arial Unicode MS" pitchFamily="34" charset="-128"/>
                <a:cs typeface="Arial Unicode MS" pitchFamily="34" charset="-128"/>
              </a:rPr>
              <a:t> </a:t>
            </a:r>
            <a:r>
              <a:rPr lang="en-US" sz="1200" kern="0">
                <a:ea typeface="Arial Unicode MS" pitchFamily="34" charset="-128"/>
                <a:cs typeface="Arial Unicode MS" pitchFamily="34" charset="-128"/>
              </a:rPr>
              <a:t>Natural Language Processing (NLP) uses AI-powered travel search and travel bots to integrate with your calendar and provide travel advice and recommendations. </a:t>
            </a:r>
          </a:p>
          <a:p>
            <a:pPr fontAlgn="base">
              <a:spcBef>
                <a:spcPct val="50000"/>
              </a:spcBef>
              <a:spcAft>
                <a:spcPct val="0"/>
              </a:spcAft>
              <a:buClr>
                <a:srgbClr val="F0AB00"/>
              </a:buClr>
              <a:buSzPct val="80000"/>
            </a:pPr>
            <a:r>
              <a:rPr lang="en-US" sz="1200" b="1" kern="0" err="1">
                <a:ea typeface="Arial Unicode MS" pitchFamily="34" charset="-128"/>
                <a:cs typeface="Arial Unicode MS" pitchFamily="34" charset="-128"/>
              </a:rPr>
              <a:t>TripIt</a:t>
            </a:r>
            <a:r>
              <a:rPr lang="en-US" sz="1200" b="1" kern="0">
                <a:ea typeface="Arial Unicode MS" pitchFamily="34" charset="-128"/>
                <a:cs typeface="Arial Unicode MS" pitchFamily="34" charset="-128"/>
              </a:rPr>
              <a:t> </a:t>
            </a:r>
            <a:r>
              <a:rPr lang="en-US" sz="1200" kern="0">
                <a:ea typeface="Arial Unicode MS" pitchFamily="34" charset="-128"/>
                <a:cs typeface="Arial Unicode MS" pitchFamily="34" charset="-128"/>
              </a:rPr>
              <a:t>leverages Machine Learning to give users a beautiful mobile experience by automatically integrating emails from travel bookings, </a:t>
            </a:r>
            <a:r>
              <a:rPr lang="en-US" sz="1200" kern="0" err="1">
                <a:ea typeface="Arial Unicode MS" pitchFamily="34" charset="-128"/>
                <a:cs typeface="Arial Unicode MS" pitchFamily="34" charset="-128"/>
              </a:rPr>
              <a:t>AirBnB</a:t>
            </a:r>
            <a:r>
              <a:rPr lang="en-US" sz="1200" kern="0">
                <a:ea typeface="Arial Unicode MS" pitchFamily="34" charset="-128"/>
                <a:cs typeface="Arial Unicode MS" pitchFamily="34" charset="-128"/>
              </a:rPr>
              <a:t>, Uber, Flights and Hotel data.</a:t>
            </a:r>
          </a:p>
          <a:p>
            <a:pPr fontAlgn="base">
              <a:spcBef>
                <a:spcPct val="50000"/>
              </a:spcBef>
              <a:spcAft>
                <a:spcPct val="0"/>
              </a:spcAft>
              <a:buClr>
                <a:srgbClr val="F0AB00"/>
              </a:buClr>
              <a:buSzPct val="80000"/>
            </a:pPr>
            <a:r>
              <a:rPr lang="en-US" sz="1200" b="1" kern="0">
                <a:ea typeface="Arial Unicode MS" pitchFamily="34" charset="-128"/>
                <a:cs typeface="Arial Unicode MS" pitchFamily="34" charset="-128"/>
              </a:rPr>
              <a:t>Concur Slack Beta </a:t>
            </a:r>
            <a:r>
              <a:rPr lang="en-US" sz="1200" kern="0">
                <a:ea typeface="Arial Unicode MS" pitchFamily="34" charset="-128"/>
                <a:cs typeface="Arial Unicode MS" pitchFamily="34" charset="-128"/>
              </a:rPr>
              <a:t>allows users to type natural language commands into slack, like “expense $5 to Uber” and populate expense reports in near real time. </a:t>
            </a:r>
            <a:endParaRPr lang="en-US" sz="1200" b="1" kern="0">
              <a:ea typeface="Arial Unicode MS" pitchFamily="34" charset="-128"/>
              <a:cs typeface="Arial Unicode MS" pitchFamily="34" charset="-128"/>
            </a:endParaRPr>
          </a:p>
        </p:txBody>
      </p:sp>
      <p:sp>
        <p:nvSpPr>
          <p:cNvPr id="51" name="TextBox 50">
            <a:extLst>
              <a:ext uri="{FF2B5EF4-FFF2-40B4-BE49-F238E27FC236}">
                <a16:creationId xmlns:a16="http://schemas.microsoft.com/office/drawing/2014/main" xmlns="" id="{F38DC95B-386E-6843-A35B-C18B93A0DAB2}"/>
              </a:ext>
            </a:extLst>
          </p:cNvPr>
          <p:cNvSpPr txBox="1"/>
          <p:nvPr/>
        </p:nvSpPr>
        <p:spPr>
          <a:xfrm>
            <a:off x="3589741" y="1196413"/>
            <a:ext cx="4940494" cy="738664"/>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200" b="1"/>
              <a:t>Concur Invoice</a:t>
            </a:r>
            <a:r>
              <a:rPr lang="en-US" sz="1200"/>
              <a:t> uses Machine Learning to extract data from invoices and scale our managed Invoice Capture service.  In an area experiencing 70% YoY growth, higher volume OCR extraction can be accomplished with lower technology and operational costs.</a:t>
            </a:r>
            <a:endParaRPr lang="en-US" sz="1200" kern="0">
              <a:ea typeface="Arial Unicode MS" pitchFamily="34" charset="-128"/>
              <a:cs typeface="Arial Unicode MS" pitchFamily="34" charset="-128"/>
            </a:endParaRPr>
          </a:p>
        </p:txBody>
      </p:sp>
      <p:sp>
        <p:nvSpPr>
          <p:cNvPr id="52" name="Right Bracket 51">
            <a:extLst>
              <a:ext uri="{FF2B5EF4-FFF2-40B4-BE49-F238E27FC236}">
                <a16:creationId xmlns:a16="http://schemas.microsoft.com/office/drawing/2014/main" xmlns="" id="{0809BA41-A057-2144-8393-80D3140D0123}"/>
              </a:ext>
            </a:extLst>
          </p:cNvPr>
          <p:cNvSpPr/>
          <p:nvPr/>
        </p:nvSpPr>
        <p:spPr>
          <a:xfrm rot="10800000" flipH="1">
            <a:off x="3462895" y="2408795"/>
            <a:ext cx="262364" cy="3917458"/>
          </a:xfrm>
          <a:prstGeom prst="rightBracket">
            <a:avLst>
              <a:gd name="adj" fmla="val 88821"/>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Rectangle 52">
            <a:extLst>
              <a:ext uri="{FF2B5EF4-FFF2-40B4-BE49-F238E27FC236}">
                <a16:creationId xmlns:a16="http://schemas.microsoft.com/office/drawing/2014/main" xmlns="" id="{DADC7DE7-3CA9-4A75-A516-784FFE96D59A}"/>
              </a:ext>
            </a:extLst>
          </p:cNvPr>
          <p:cNvSpPr/>
          <p:nvPr/>
        </p:nvSpPr>
        <p:spPr bwMode="gray">
          <a:xfrm>
            <a:off x="7194892" y="165500"/>
            <a:ext cx="4917824" cy="1575934"/>
          </a:xfrm>
          <a:prstGeom prst="rect">
            <a:avLst/>
          </a:prstGeom>
          <a:solidFill>
            <a:srgbClr val="FFFF00"/>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kumimoji="0" lang="en-US" sz="2400" b="0" i="0" u="none" strike="noStrike" kern="0" cap="none" spc="0" normalizeH="0" baseline="0" noProof="0" dirty="0">
                <a:ln>
                  <a:noFill/>
                </a:ln>
                <a:effectLst/>
                <a:uLnTx/>
                <a:uFillTx/>
                <a:ea typeface="Arial Unicode MS" pitchFamily="34" charset="-128"/>
                <a:cs typeface="Arial Unicode MS" pitchFamily="34" charset="-128"/>
              </a:rPr>
              <a:t>NO CHANGES: leave for now…will confirm with SMEs if any of these apps should be removed and appropriate location in deck</a:t>
            </a:r>
          </a:p>
        </p:txBody>
      </p:sp>
    </p:spTree>
    <p:extLst>
      <p:ext uri="{BB962C8B-B14F-4D97-AF65-F5344CB8AC3E}">
        <p14:creationId xmlns:p14="http://schemas.microsoft.com/office/powerpoint/2010/main" val="2202538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xmlns="" id="{6C495A33-2FC4-2342-988A-9DA8583B1D0F}"/>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 y="0"/>
            <a:ext cx="12172544" cy="6858000"/>
          </a:xfrm>
          <a:prstGeom prst="rect">
            <a:avLst/>
          </a:prstGeom>
        </p:spPr>
      </p:pic>
      <p:sp>
        <p:nvSpPr>
          <p:cNvPr id="30" name="Rectangle 29">
            <a:extLst>
              <a:ext uri="{FF2B5EF4-FFF2-40B4-BE49-F238E27FC236}">
                <a16:creationId xmlns:a16="http://schemas.microsoft.com/office/drawing/2014/main" xmlns="" id="{34DAC631-BAAB-284E-9A3D-017B2D2F0CFC}"/>
              </a:ext>
            </a:extLst>
          </p:cNvPr>
          <p:cNvSpPr/>
          <p:nvPr/>
        </p:nvSpPr>
        <p:spPr bwMode="gray">
          <a:xfrm rot="10800000">
            <a:off x="-5" y="-3"/>
            <a:ext cx="12172539" cy="3792787"/>
          </a:xfrm>
          <a:prstGeom prst="rect">
            <a:avLst/>
          </a:prstGeom>
          <a:gradFill>
            <a:gsLst>
              <a:gs pos="0">
                <a:schemeClr val="tx1">
                  <a:alpha val="71000"/>
                </a:schemeClr>
              </a:gs>
              <a:gs pos="55000">
                <a:schemeClr val="tx1">
                  <a:lumMod val="85000"/>
                  <a:lumOff val="15000"/>
                  <a:alpha val="65000"/>
                </a:schemeClr>
              </a:gs>
              <a:gs pos="100000">
                <a:schemeClr val="accent2">
                  <a:lumMod val="60000"/>
                  <a:lumOff val="40000"/>
                  <a:alpha val="0"/>
                </a:schemeClr>
              </a:gs>
            </a:gsLst>
            <a:lin ang="16200000" scaled="1"/>
          </a:gra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32" name="Oval 31">
            <a:extLst>
              <a:ext uri="{FF2B5EF4-FFF2-40B4-BE49-F238E27FC236}">
                <a16:creationId xmlns:a16="http://schemas.microsoft.com/office/drawing/2014/main" xmlns="" id="{42D0B6F3-9803-704C-AE52-55962F8A3705}"/>
              </a:ext>
            </a:extLst>
          </p:cNvPr>
          <p:cNvSpPr/>
          <p:nvPr/>
        </p:nvSpPr>
        <p:spPr bwMode="gray">
          <a:xfrm>
            <a:off x="6408192" y="990600"/>
            <a:ext cx="5290316" cy="5290316"/>
          </a:xfrm>
          <a:prstGeom prst="ellipse">
            <a:avLst/>
          </a:prstGeom>
          <a:solidFill>
            <a:schemeClr val="tx1">
              <a:alpha val="71000"/>
            </a:schemeClr>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3" name="Partial Circle 2">
            <a:extLst>
              <a:ext uri="{FF2B5EF4-FFF2-40B4-BE49-F238E27FC236}">
                <a16:creationId xmlns:a16="http://schemas.microsoft.com/office/drawing/2014/main" xmlns="" id="{6EDF2DA5-FDB9-4203-B1A0-FAD449806A7C}"/>
              </a:ext>
            </a:extLst>
          </p:cNvPr>
          <p:cNvSpPr/>
          <p:nvPr/>
        </p:nvSpPr>
        <p:spPr bwMode="gray">
          <a:xfrm>
            <a:off x="6397818" y="986540"/>
            <a:ext cx="5294376" cy="5294376"/>
          </a:xfrm>
          <a:prstGeom prst="pie">
            <a:avLst>
              <a:gd name="adj1" fmla="val 10787306"/>
              <a:gd name="adj2" fmla="val 16200000"/>
            </a:avLst>
          </a:prstGeom>
          <a:solidFill>
            <a:schemeClr val="bg1">
              <a:alpha val="45000"/>
            </a:schemeClr>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2" name="Title 1">
            <a:extLst>
              <a:ext uri="{FF2B5EF4-FFF2-40B4-BE49-F238E27FC236}">
                <a16:creationId xmlns:a16="http://schemas.microsoft.com/office/drawing/2014/main" xmlns="" id="{338FC523-7F5E-8545-91D9-B9B6556A2916}"/>
              </a:ext>
            </a:extLst>
          </p:cNvPr>
          <p:cNvSpPr>
            <a:spLocks noGrp="1"/>
          </p:cNvSpPr>
          <p:nvPr>
            <p:ph type="title"/>
          </p:nvPr>
        </p:nvSpPr>
        <p:spPr>
          <a:xfrm>
            <a:off x="496631" y="533400"/>
            <a:ext cx="5018798" cy="1661993"/>
          </a:xfrm>
        </p:spPr>
        <p:txBody>
          <a:bodyPr/>
          <a:lstStyle/>
          <a:p>
            <a:r>
              <a:rPr lang="en-US" sz="3600">
                <a:solidFill>
                  <a:schemeClr val="bg1"/>
                </a:solidFill>
              </a:rPr>
              <a:t>Managing Employee-Initiated Spend with </a:t>
            </a:r>
            <a:r>
              <a:rPr lang="en-US" sz="3600">
                <a:solidFill>
                  <a:schemeClr val="accent1"/>
                </a:solidFill>
              </a:rPr>
              <a:t>Concur Expense</a:t>
            </a:r>
          </a:p>
        </p:txBody>
      </p:sp>
      <p:grpSp>
        <p:nvGrpSpPr>
          <p:cNvPr id="31" name="Group 30">
            <a:extLst>
              <a:ext uri="{FF2B5EF4-FFF2-40B4-BE49-F238E27FC236}">
                <a16:creationId xmlns:a16="http://schemas.microsoft.com/office/drawing/2014/main" xmlns="" id="{6D7496B6-A1C3-674C-B641-6FEE19710DBB}"/>
              </a:ext>
            </a:extLst>
          </p:cNvPr>
          <p:cNvGrpSpPr/>
          <p:nvPr/>
        </p:nvGrpSpPr>
        <p:grpSpPr>
          <a:xfrm>
            <a:off x="7140034" y="1734569"/>
            <a:ext cx="3885249" cy="3725007"/>
            <a:chOff x="7140034" y="1734569"/>
            <a:chExt cx="3885249" cy="3725007"/>
          </a:xfrm>
        </p:grpSpPr>
        <p:grpSp>
          <p:nvGrpSpPr>
            <p:cNvPr id="114" name="Group 113">
              <a:extLst>
                <a:ext uri="{FF2B5EF4-FFF2-40B4-BE49-F238E27FC236}">
                  <a16:creationId xmlns:a16="http://schemas.microsoft.com/office/drawing/2014/main" xmlns="" id="{D8DB777A-B240-034E-8C76-4841FE42189A}"/>
                </a:ext>
              </a:extLst>
            </p:cNvPr>
            <p:cNvGrpSpPr/>
            <p:nvPr/>
          </p:nvGrpSpPr>
          <p:grpSpPr>
            <a:xfrm>
              <a:off x="7651994" y="1737819"/>
              <a:ext cx="3373289" cy="3344846"/>
              <a:chOff x="4640844" y="2004695"/>
              <a:chExt cx="3373289" cy="3344846"/>
            </a:xfrm>
          </p:grpSpPr>
          <p:grpSp>
            <p:nvGrpSpPr>
              <p:cNvPr id="20" name="Group 19">
                <a:extLst>
                  <a:ext uri="{FF2B5EF4-FFF2-40B4-BE49-F238E27FC236}">
                    <a16:creationId xmlns:a16="http://schemas.microsoft.com/office/drawing/2014/main" xmlns="" id="{7E024013-ACA0-5D49-89F2-CC26C3BE4578}"/>
                  </a:ext>
                </a:extLst>
              </p:cNvPr>
              <p:cNvGrpSpPr/>
              <p:nvPr/>
            </p:nvGrpSpPr>
            <p:grpSpPr>
              <a:xfrm>
                <a:off x="4640844" y="2455730"/>
                <a:ext cx="2893811" cy="2893811"/>
                <a:chOff x="4640844" y="2455730"/>
                <a:chExt cx="2893811" cy="2893811"/>
              </a:xfrm>
            </p:grpSpPr>
            <p:sp>
              <p:nvSpPr>
                <p:cNvPr id="4" name="Arc 3">
                  <a:extLst>
                    <a:ext uri="{FF2B5EF4-FFF2-40B4-BE49-F238E27FC236}">
                      <a16:creationId xmlns:a16="http://schemas.microsoft.com/office/drawing/2014/main" xmlns="" id="{C9EA8177-3CEA-004E-A19B-D2355BD2E37A}"/>
                    </a:ext>
                  </a:extLst>
                </p:cNvPr>
                <p:cNvSpPr/>
                <p:nvPr/>
              </p:nvSpPr>
              <p:spPr>
                <a:xfrm>
                  <a:off x="4640844" y="2455730"/>
                  <a:ext cx="2893811" cy="2893811"/>
                </a:xfrm>
                <a:prstGeom prst="arc">
                  <a:avLst>
                    <a:gd name="adj1" fmla="val 16558881"/>
                    <a:gd name="adj2" fmla="val 21242773"/>
                  </a:avLst>
                </a:prstGeom>
                <a:ln w="19050">
                  <a:solidFill>
                    <a:schemeClr val="accent3">
                      <a:alpha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7" name="Straight Connector 16">
                  <a:extLst>
                    <a:ext uri="{FF2B5EF4-FFF2-40B4-BE49-F238E27FC236}">
                      <a16:creationId xmlns:a16="http://schemas.microsoft.com/office/drawing/2014/main" xmlns="" id="{FB9D3E2D-F6DD-9F44-95A4-74D5246F781D}"/>
                    </a:ext>
                  </a:extLst>
                </p:cNvPr>
                <p:cNvCxnSpPr>
                  <a:cxnSpLocks/>
                </p:cNvCxnSpPr>
                <p:nvPr/>
              </p:nvCxnSpPr>
              <p:spPr>
                <a:xfrm flipH="1">
                  <a:off x="6901218" y="2884164"/>
                  <a:ext cx="205007" cy="205006"/>
                </a:xfrm>
                <a:prstGeom prst="line">
                  <a:avLst/>
                </a:prstGeom>
                <a:ln w="19050">
                  <a:solidFill>
                    <a:schemeClr val="accent3">
                      <a:alpha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pic>
            <p:nvPicPr>
              <p:cNvPr id="80" name="Picture 79">
                <a:extLst>
                  <a:ext uri="{FF2B5EF4-FFF2-40B4-BE49-F238E27FC236}">
                    <a16:creationId xmlns:a16="http://schemas.microsoft.com/office/drawing/2014/main" xmlns="" id="{A2AD13AC-836F-614D-8006-657065A466DF}"/>
                  </a:ext>
                </a:extLst>
              </p:cNvPr>
              <p:cNvPicPr>
                <a:picLocks noChangeAspect="1"/>
              </p:cNvPicPr>
              <p:nvPr/>
            </p:nvPicPr>
            <p:blipFill>
              <a:blip r:embed="rId4" cstate="print">
                <a:alphaModFix amt="40000"/>
                <a:extLst>
                  <a:ext uri="{28A0092B-C50C-407E-A947-70E740481C1C}">
                    <a14:useLocalDpi xmlns:a14="http://schemas.microsoft.com/office/drawing/2010/main"/>
                  </a:ext>
                </a:extLst>
              </a:blip>
              <a:stretch>
                <a:fillRect/>
              </a:stretch>
            </p:blipFill>
            <p:spPr>
              <a:xfrm>
                <a:off x="7114065" y="2004695"/>
                <a:ext cx="900068" cy="900068"/>
              </a:xfrm>
              <a:prstGeom prst="rect">
                <a:avLst/>
              </a:prstGeom>
            </p:spPr>
          </p:pic>
        </p:grpSp>
        <p:grpSp>
          <p:nvGrpSpPr>
            <p:cNvPr id="115" name="Group 114">
              <a:extLst>
                <a:ext uri="{FF2B5EF4-FFF2-40B4-BE49-F238E27FC236}">
                  <a16:creationId xmlns:a16="http://schemas.microsoft.com/office/drawing/2014/main" xmlns="" id="{1C60F924-E5DB-944E-910B-5175AFAB0583}"/>
                </a:ext>
              </a:extLst>
            </p:cNvPr>
            <p:cNvGrpSpPr/>
            <p:nvPr/>
          </p:nvGrpSpPr>
          <p:grpSpPr>
            <a:xfrm>
              <a:off x="7140034" y="1734569"/>
              <a:ext cx="3405768" cy="3348095"/>
              <a:chOff x="4128884" y="2001445"/>
              <a:chExt cx="3405768" cy="3348095"/>
            </a:xfrm>
          </p:grpSpPr>
          <p:grpSp>
            <p:nvGrpSpPr>
              <p:cNvPr id="27" name="Group 26">
                <a:extLst>
                  <a:ext uri="{FF2B5EF4-FFF2-40B4-BE49-F238E27FC236}">
                    <a16:creationId xmlns:a16="http://schemas.microsoft.com/office/drawing/2014/main" xmlns="" id="{A54B9441-C1AE-A24B-8F34-F19058BD5DBB}"/>
                  </a:ext>
                </a:extLst>
              </p:cNvPr>
              <p:cNvGrpSpPr/>
              <p:nvPr/>
            </p:nvGrpSpPr>
            <p:grpSpPr>
              <a:xfrm rot="16200000">
                <a:off x="4640841" y="2455729"/>
                <a:ext cx="2893811" cy="2893811"/>
                <a:chOff x="4640844" y="2455730"/>
                <a:chExt cx="2893811" cy="2893811"/>
              </a:xfrm>
            </p:grpSpPr>
            <p:sp>
              <p:nvSpPr>
                <p:cNvPr id="28" name="Arc 27">
                  <a:extLst>
                    <a:ext uri="{FF2B5EF4-FFF2-40B4-BE49-F238E27FC236}">
                      <a16:creationId xmlns:a16="http://schemas.microsoft.com/office/drawing/2014/main" xmlns="" id="{2BF26499-13B9-EA4A-938A-8A69B09220E2}"/>
                    </a:ext>
                  </a:extLst>
                </p:cNvPr>
                <p:cNvSpPr/>
                <p:nvPr/>
              </p:nvSpPr>
              <p:spPr>
                <a:xfrm>
                  <a:off x="4640844" y="2455730"/>
                  <a:ext cx="2893811" cy="2893811"/>
                </a:xfrm>
                <a:prstGeom prst="arc">
                  <a:avLst>
                    <a:gd name="adj1" fmla="val 16645083"/>
                    <a:gd name="adj2" fmla="val 21339153"/>
                  </a:avLst>
                </a:prstGeom>
                <a:ln w="60325">
                  <a:solidFill>
                    <a:schemeClr val="accent6"/>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9" name="Straight Connector 28">
                  <a:extLst>
                    <a:ext uri="{FF2B5EF4-FFF2-40B4-BE49-F238E27FC236}">
                      <a16:creationId xmlns:a16="http://schemas.microsoft.com/office/drawing/2014/main" xmlns="" id="{3A2B9014-9586-A54B-A7C7-B96020530257}"/>
                    </a:ext>
                  </a:extLst>
                </p:cNvPr>
                <p:cNvCxnSpPr>
                  <a:cxnSpLocks/>
                </p:cNvCxnSpPr>
                <p:nvPr/>
              </p:nvCxnSpPr>
              <p:spPr>
                <a:xfrm flipH="1">
                  <a:off x="6901218" y="2884164"/>
                  <a:ext cx="205007" cy="205006"/>
                </a:xfrm>
                <a:prstGeom prst="line">
                  <a:avLst/>
                </a:prstGeom>
                <a:ln w="60325">
                  <a:solidFill>
                    <a:schemeClr val="accent6"/>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pic>
            <p:nvPicPr>
              <p:cNvPr id="77" name="Picture 76">
                <a:extLst>
                  <a:ext uri="{FF2B5EF4-FFF2-40B4-BE49-F238E27FC236}">
                    <a16:creationId xmlns:a16="http://schemas.microsoft.com/office/drawing/2014/main" xmlns="" id="{E37B73EC-FFF1-EE4E-8705-ED4A29E77B7F}"/>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128884" y="2001445"/>
                <a:ext cx="900069" cy="900069"/>
              </a:xfrm>
              <a:prstGeom prst="rect">
                <a:avLst/>
              </a:prstGeom>
            </p:spPr>
          </p:pic>
        </p:grpSp>
        <p:grpSp>
          <p:nvGrpSpPr>
            <p:cNvPr id="117" name="Group 116">
              <a:extLst>
                <a:ext uri="{FF2B5EF4-FFF2-40B4-BE49-F238E27FC236}">
                  <a16:creationId xmlns:a16="http://schemas.microsoft.com/office/drawing/2014/main" xmlns="" id="{3ED2EA10-C073-A947-8B6D-31A18C2D413E}"/>
                </a:ext>
              </a:extLst>
            </p:cNvPr>
            <p:cNvGrpSpPr/>
            <p:nvPr/>
          </p:nvGrpSpPr>
          <p:grpSpPr>
            <a:xfrm>
              <a:off x="7651993" y="2188854"/>
              <a:ext cx="3369304" cy="3270722"/>
              <a:chOff x="4640843" y="2455730"/>
              <a:chExt cx="3369304" cy="3270722"/>
            </a:xfrm>
          </p:grpSpPr>
          <p:grpSp>
            <p:nvGrpSpPr>
              <p:cNvPr id="21" name="Group 20">
                <a:extLst>
                  <a:ext uri="{FF2B5EF4-FFF2-40B4-BE49-F238E27FC236}">
                    <a16:creationId xmlns:a16="http://schemas.microsoft.com/office/drawing/2014/main" xmlns="" id="{20C7C338-7EA7-B840-AE48-3DD3B59278B0}"/>
                  </a:ext>
                </a:extLst>
              </p:cNvPr>
              <p:cNvGrpSpPr/>
              <p:nvPr/>
            </p:nvGrpSpPr>
            <p:grpSpPr>
              <a:xfrm rot="5400000">
                <a:off x="4640843" y="2455730"/>
                <a:ext cx="2893811" cy="2893811"/>
                <a:chOff x="4640844" y="2455730"/>
                <a:chExt cx="2893811" cy="2893811"/>
              </a:xfrm>
            </p:grpSpPr>
            <p:sp>
              <p:nvSpPr>
                <p:cNvPr id="22" name="Arc 21">
                  <a:extLst>
                    <a:ext uri="{FF2B5EF4-FFF2-40B4-BE49-F238E27FC236}">
                      <a16:creationId xmlns:a16="http://schemas.microsoft.com/office/drawing/2014/main" xmlns="" id="{F5508C26-9AFE-DB4A-8666-76D1FE6F11E1}"/>
                    </a:ext>
                  </a:extLst>
                </p:cNvPr>
                <p:cNvSpPr/>
                <p:nvPr/>
              </p:nvSpPr>
              <p:spPr>
                <a:xfrm>
                  <a:off x="4640844" y="2455730"/>
                  <a:ext cx="2893811" cy="2893811"/>
                </a:xfrm>
                <a:prstGeom prst="arc">
                  <a:avLst>
                    <a:gd name="adj1" fmla="val 16615087"/>
                    <a:gd name="adj2" fmla="val 21243842"/>
                  </a:avLst>
                </a:prstGeom>
                <a:ln w="19050">
                  <a:solidFill>
                    <a:schemeClr val="accent4">
                      <a:alpha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3" name="Straight Connector 22">
                  <a:extLst>
                    <a:ext uri="{FF2B5EF4-FFF2-40B4-BE49-F238E27FC236}">
                      <a16:creationId xmlns:a16="http://schemas.microsoft.com/office/drawing/2014/main" xmlns="" id="{386265AE-1DEE-5746-97FC-F3F3F04A28B1}"/>
                    </a:ext>
                  </a:extLst>
                </p:cNvPr>
                <p:cNvCxnSpPr>
                  <a:cxnSpLocks/>
                </p:cNvCxnSpPr>
                <p:nvPr/>
              </p:nvCxnSpPr>
              <p:spPr>
                <a:xfrm flipH="1">
                  <a:off x="6901218" y="2884164"/>
                  <a:ext cx="205007" cy="205006"/>
                </a:xfrm>
                <a:prstGeom prst="line">
                  <a:avLst/>
                </a:prstGeom>
                <a:ln w="19050">
                  <a:solidFill>
                    <a:schemeClr val="accent4">
                      <a:alpha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pic>
            <p:nvPicPr>
              <p:cNvPr id="83" name="Picture 82">
                <a:extLst>
                  <a:ext uri="{FF2B5EF4-FFF2-40B4-BE49-F238E27FC236}">
                    <a16:creationId xmlns:a16="http://schemas.microsoft.com/office/drawing/2014/main" xmlns="" id="{85B2EBFD-F7FF-1143-9BF0-B7E27A3BD7BE}"/>
                  </a:ext>
                </a:extLst>
              </p:cNvPr>
              <p:cNvPicPr>
                <a:picLocks noChangeAspect="1"/>
              </p:cNvPicPr>
              <p:nvPr/>
            </p:nvPicPr>
            <p:blipFill>
              <a:blip r:embed="rId6" cstate="print">
                <a:alphaModFix amt="40000"/>
                <a:extLst>
                  <a:ext uri="{28A0092B-C50C-407E-A947-70E740481C1C}">
                    <a14:useLocalDpi xmlns:a14="http://schemas.microsoft.com/office/drawing/2010/main"/>
                  </a:ext>
                </a:extLst>
              </a:blip>
              <a:stretch>
                <a:fillRect/>
              </a:stretch>
            </p:blipFill>
            <p:spPr>
              <a:xfrm>
                <a:off x="7116707" y="4833012"/>
                <a:ext cx="893440" cy="893440"/>
              </a:xfrm>
              <a:prstGeom prst="rect">
                <a:avLst/>
              </a:prstGeom>
            </p:spPr>
          </p:pic>
        </p:grpSp>
        <p:grpSp>
          <p:nvGrpSpPr>
            <p:cNvPr id="116" name="Group 115">
              <a:extLst>
                <a:ext uri="{FF2B5EF4-FFF2-40B4-BE49-F238E27FC236}">
                  <a16:creationId xmlns:a16="http://schemas.microsoft.com/office/drawing/2014/main" xmlns="" id="{647FE2F7-6708-6B45-BC86-8C65E8BF4A28}"/>
                </a:ext>
              </a:extLst>
            </p:cNvPr>
            <p:cNvGrpSpPr/>
            <p:nvPr/>
          </p:nvGrpSpPr>
          <p:grpSpPr>
            <a:xfrm>
              <a:off x="7169228" y="2188854"/>
              <a:ext cx="3376576" cy="3174137"/>
              <a:chOff x="4158078" y="2455730"/>
              <a:chExt cx="3376576" cy="3174137"/>
            </a:xfrm>
          </p:grpSpPr>
          <p:grpSp>
            <p:nvGrpSpPr>
              <p:cNvPr id="24" name="Group 23">
                <a:extLst>
                  <a:ext uri="{FF2B5EF4-FFF2-40B4-BE49-F238E27FC236}">
                    <a16:creationId xmlns:a16="http://schemas.microsoft.com/office/drawing/2014/main" xmlns="" id="{EFD6013C-BFEE-6249-92B5-AEA23DC10ABF}"/>
                  </a:ext>
                </a:extLst>
              </p:cNvPr>
              <p:cNvGrpSpPr/>
              <p:nvPr/>
            </p:nvGrpSpPr>
            <p:grpSpPr>
              <a:xfrm rot="10800000">
                <a:off x="4640843" y="2455730"/>
                <a:ext cx="2893811" cy="2893811"/>
                <a:chOff x="4640844" y="2455730"/>
                <a:chExt cx="2893811" cy="2893811"/>
              </a:xfrm>
            </p:grpSpPr>
            <p:sp>
              <p:nvSpPr>
                <p:cNvPr id="25" name="Arc 24">
                  <a:extLst>
                    <a:ext uri="{FF2B5EF4-FFF2-40B4-BE49-F238E27FC236}">
                      <a16:creationId xmlns:a16="http://schemas.microsoft.com/office/drawing/2014/main" xmlns="" id="{E7B5F653-AC70-AC43-8F60-7E4600B64B82}"/>
                    </a:ext>
                  </a:extLst>
                </p:cNvPr>
                <p:cNvSpPr/>
                <p:nvPr/>
              </p:nvSpPr>
              <p:spPr>
                <a:xfrm>
                  <a:off x="4640844" y="2455730"/>
                  <a:ext cx="2893811" cy="2893811"/>
                </a:xfrm>
                <a:prstGeom prst="arc">
                  <a:avLst>
                    <a:gd name="adj1" fmla="val 16467190"/>
                    <a:gd name="adj2" fmla="val 21229330"/>
                  </a:avLst>
                </a:prstGeom>
                <a:ln w="19050">
                  <a:solidFill>
                    <a:schemeClr val="accent5">
                      <a:alpha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6" name="Straight Connector 25">
                  <a:extLst>
                    <a:ext uri="{FF2B5EF4-FFF2-40B4-BE49-F238E27FC236}">
                      <a16:creationId xmlns:a16="http://schemas.microsoft.com/office/drawing/2014/main" xmlns="" id="{02C2CE5E-B06D-9649-8BEF-022A0A4E7BFE}"/>
                    </a:ext>
                  </a:extLst>
                </p:cNvPr>
                <p:cNvCxnSpPr>
                  <a:cxnSpLocks/>
                </p:cNvCxnSpPr>
                <p:nvPr/>
              </p:nvCxnSpPr>
              <p:spPr>
                <a:xfrm flipH="1">
                  <a:off x="6901218" y="2884164"/>
                  <a:ext cx="205007" cy="205006"/>
                </a:xfrm>
                <a:prstGeom prst="line">
                  <a:avLst/>
                </a:prstGeom>
                <a:ln w="19050">
                  <a:solidFill>
                    <a:schemeClr val="accent5">
                      <a:alpha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pic>
            <p:nvPicPr>
              <p:cNvPr id="109" name="Picture 108">
                <a:extLst>
                  <a:ext uri="{FF2B5EF4-FFF2-40B4-BE49-F238E27FC236}">
                    <a16:creationId xmlns:a16="http://schemas.microsoft.com/office/drawing/2014/main" xmlns="" id="{E5E00639-3438-4D47-90ED-7F4C6946D829}"/>
                  </a:ext>
                </a:extLst>
              </p:cNvPr>
              <p:cNvPicPr>
                <a:picLocks noChangeAspect="1"/>
              </p:cNvPicPr>
              <p:nvPr/>
            </p:nvPicPr>
            <p:blipFill>
              <a:blip r:embed="rId7" cstate="print">
                <a:alphaModFix amt="40000"/>
                <a:extLst>
                  <a:ext uri="{28A0092B-C50C-407E-A947-70E740481C1C}">
                    <a14:useLocalDpi xmlns:a14="http://schemas.microsoft.com/office/drawing/2010/main"/>
                  </a:ext>
                </a:extLst>
              </a:blip>
              <a:stretch>
                <a:fillRect/>
              </a:stretch>
            </p:blipFill>
            <p:spPr>
              <a:xfrm>
                <a:off x="4158078" y="4788032"/>
                <a:ext cx="841835" cy="841835"/>
              </a:xfrm>
              <a:prstGeom prst="rect">
                <a:avLst/>
              </a:prstGeom>
            </p:spPr>
          </p:pic>
        </p:grpSp>
        <p:sp>
          <p:nvSpPr>
            <p:cNvPr id="122" name="Oval 121">
              <a:extLst>
                <a:ext uri="{FF2B5EF4-FFF2-40B4-BE49-F238E27FC236}">
                  <a16:creationId xmlns:a16="http://schemas.microsoft.com/office/drawing/2014/main" xmlns="" id="{4295B43B-5FE7-AA4B-AE5A-856CCA94D5A2}"/>
                </a:ext>
              </a:extLst>
            </p:cNvPr>
            <p:cNvSpPr/>
            <p:nvPr/>
          </p:nvSpPr>
          <p:spPr bwMode="gray">
            <a:xfrm>
              <a:off x="8016706" y="2573019"/>
              <a:ext cx="2178910" cy="2178910"/>
            </a:xfrm>
            <a:prstGeom prst="ellipse">
              <a:avLst/>
            </a:prstGeom>
            <a:solidFill>
              <a:schemeClr val="tx1">
                <a:alpha val="67000"/>
              </a:schemeClr>
            </a:solidFill>
            <a:ln w="6350" algn="ctr">
              <a:solidFill>
                <a:schemeClr val="bg1"/>
              </a:solidFill>
              <a:miter lim="800000"/>
              <a:headEnd/>
              <a:tailEnd/>
            </a:ln>
            <a:effectLst>
              <a:outerShdw blurRad="825500" sx="102000" sy="102000" algn="ctr" rotWithShape="0">
                <a:schemeClr val="tx2">
                  <a:lumMod val="75000"/>
                  <a:alpha val="40000"/>
                </a:scheme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pic>
          <p:nvPicPr>
            <p:cNvPr id="15" name="Picture 14">
              <a:extLst>
                <a:ext uri="{FF2B5EF4-FFF2-40B4-BE49-F238E27FC236}">
                  <a16:creationId xmlns:a16="http://schemas.microsoft.com/office/drawing/2014/main" xmlns="" id="{366D33A5-03A4-D541-9DA0-83FCDB453CA7}"/>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8455712" y="2994549"/>
              <a:ext cx="1286379" cy="1286379"/>
            </a:xfrm>
            <a:prstGeom prst="rect">
              <a:avLst/>
            </a:prstGeom>
            <a:effectLst/>
          </p:spPr>
        </p:pic>
        <p:sp>
          <p:nvSpPr>
            <p:cNvPr id="12" name="TextBox 11">
              <a:extLst>
                <a:ext uri="{FF2B5EF4-FFF2-40B4-BE49-F238E27FC236}">
                  <a16:creationId xmlns:a16="http://schemas.microsoft.com/office/drawing/2014/main" xmlns="" id="{DA879A32-395C-7746-A5DD-A32086ED7A7C}"/>
                </a:ext>
              </a:extLst>
            </p:cNvPr>
            <p:cNvSpPr txBox="1"/>
            <p:nvPr/>
          </p:nvSpPr>
          <p:spPr>
            <a:xfrm>
              <a:off x="9315179" y="3025721"/>
              <a:ext cx="553008" cy="184666"/>
            </a:xfrm>
            <a:prstGeom prst="rect">
              <a:avLst/>
            </a:prstGeom>
            <a:noFill/>
          </p:spPr>
          <p:txBody>
            <a:bodyPr wrap="square" lIns="0" tIns="0" rIns="0" bIns="0" rtlCol="0">
              <a:spAutoFit/>
            </a:bodyPr>
            <a:lstStyle/>
            <a:p>
              <a:pPr fontAlgn="base">
                <a:spcAft>
                  <a:spcPts val="1199"/>
                </a:spcAft>
                <a:buClr>
                  <a:srgbClr val="F0AB00"/>
                </a:buClr>
                <a:buSzPct val="80000"/>
              </a:pPr>
              <a:r>
                <a:rPr lang="en-US" sz="1200" kern="0">
                  <a:solidFill>
                    <a:schemeClr val="accent3"/>
                  </a:solidFill>
                  <a:ea typeface="Arial Unicode MS" pitchFamily="34" charset="-128"/>
                  <a:cs typeface="Arial Unicode MS" pitchFamily="34" charset="-128"/>
                </a:rPr>
                <a:t>Travel</a:t>
              </a:r>
            </a:p>
          </p:txBody>
        </p:sp>
        <p:sp>
          <p:nvSpPr>
            <p:cNvPr id="13" name="TextBox 12">
              <a:extLst>
                <a:ext uri="{FF2B5EF4-FFF2-40B4-BE49-F238E27FC236}">
                  <a16:creationId xmlns:a16="http://schemas.microsoft.com/office/drawing/2014/main" xmlns="" id="{A0C7DC28-9C37-EE48-AA12-1EF64FEFC2DE}"/>
                </a:ext>
              </a:extLst>
            </p:cNvPr>
            <p:cNvSpPr txBox="1"/>
            <p:nvPr/>
          </p:nvSpPr>
          <p:spPr>
            <a:xfrm>
              <a:off x="8329897" y="3025721"/>
              <a:ext cx="733828" cy="184666"/>
            </a:xfrm>
            <a:prstGeom prst="rect">
              <a:avLst/>
            </a:prstGeom>
            <a:noFill/>
          </p:spPr>
          <p:txBody>
            <a:bodyPr wrap="square" lIns="0" tIns="0" rIns="0" bIns="0" rtlCol="0">
              <a:spAutoFit/>
            </a:bodyPr>
            <a:lstStyle/>
            <a:p>
              <a:pPr fontAlgn="base">
                <a:spcAft>
                  <a:spcPts val="1199"/>
                </a:spcAft>
                <a:buClr>
                  <a:srgbClr val="F0AB00"/>
                </a:buClr>
                <a:buSzPct val="80000"/>
              </a:pPr>
              <a:r>
                <a:rPr lang="en-US" sz="1200" b="1" kern="0">
                  <a:solidFill>
                    <a:schemeClr val="bg1"/>
                  </a:solidFill>
                  <a:ea typeface="Arial Unicode MS" pitchFamily="34" charset="-128"/>
                  <a:cs typeface="Arial Unicode MS" pitchFamily="34" charset="-128"/>
                </a:rPr>
                <a:t>Expense</a:t>
              </a:r>
            </a:p>
          </p:txBody>
        </p:sp>
        <p:sp>
          <p:nvSpPr>
            <p:cNvPr id="14" name="TextBox 13">
              <a:extLst>
                <a:ext uri="{FF2B5EF4-FFF2-40B4-BE49-F238E27FC236}">
                  <a16:creationId xmlns:a16="http://schemas.microsoft.com/office/drawing/2014/main" xmlns="" id="{8B2FEB3C-5CBC-0143-B0AB-3A980EA62F19}"/>
                </a:ext>
              </a:extLst>
            </p:cNvPr>
            <p:cNvSpPr txBox="1"/>
            <p:nvPr/>
          </p:nvSpPr>
          <p:spPr>
            <a:xfrm>
              <a:off x="9358326" y="4073112"/>
              <a:ext cx="589853" cy="184666"/>
            </a:xfrm>
            <a:prstGeom prst="rect">
              <a:avLst/>
            </a:prstGeom>
            <a:noFill/>
          </p:spPr>
          <p:txBody>
            <a:bodyPr wrap="square" lIns="0" tIns="0" rIns="0" bIns="0" rtlCol="0">
              <a:spAutoFit/>
            </a:bodyPr>
            <a:lstStyle/>
            <a:p>
              <a:pPr fontAlgn="base">
                <a:spcAft>
                  <a:spcPts val="1199"/>
                </a:spcAft>
                <a:buClr>
                  <a:srgbClr val="F0AB00"/>
                </a:buClr>
                <a:buSzPct val="80000"/>
              </a:pPr>
              <a:r>
                <a:rPr lang="en-US" sz="1200" kern="0">
                  <a:solidFill>
                    <a:schemeClr val="accent4"/>
                  </a:solidFill>
                  <a:ea typeface="Arial Unicode MS" pitchFamily="34" charset="-128"/>
                  <a:cs typeface="Arial Unicode MS" pitchFamily="34" charset="-128"/>
                </a:rPr>
                <a:t>Invoice</a:t>
              </a:r>
            </a:p>
          </p:txBody>
        </p:sp>
        <p:sp>
          <p:nvSpPr>
            <p:cNvPr id="49" name="TextBox 48">
              <a:extLst>
                <a:ext uri="{FF2B5EF4-FFF2-40B4-BE49-F238E27FC236}">
                  <a16:creationId xmlns:a16="http://schemas.microsoft.com/office/drawing/2014/main" xmlns="" id="{7A7235A0-1288-D34F-A64D-6BAEAA1A5C5F}"/>
                </a:ext>
              </a:extLst>
            </p:cNvPr>
            <p:cNvSpPr txBox="1"/>
            <p:nvPr/>
          </p:nvSpPr>
          <p:spPr>
            <a:xfrm>
              <a:off x="8329897" y="4095476"/>
              <a:ext cx="733828" cy="184666"/>
            </a:xfrm>
            <a:prstGeom prst="rect">
              <a:avLst/>
            </a:prstGeom>
            <a:noFill/>
          </p:spPr>
          <p:txBody>
            <a:bodyPr wrap="square" lIns="0" tIns="0" rIns="0" bIns="0" rtlCol="0">
              <a:spAutoFit/>
            </a:bodyPr>
            <a:lstStyle/>
            <a:p>
              <a:pPr fontAlgn="base">
                <a:spcAft>
                  <a:spcPts val="1199"/>
                </a:spcAft>
                <a:buClr>
                  <a:srgbClr val="F0AB00"/>
                </a:buClr>
                <a:buSzPct val="80000"/>
              </a:pPr>
              <a:r>
                <a:rPr lang="en-US" sz="1200" kern="0">
                  <a:solidFill>
                    <a:schemeClr val="accent5"/>
                  </a:solidFill>
                  <a:ea typeface="Arial Unicode MS" pitchFamily="34" charset="-128"/>
                  <a:cs typeface="Arial Unicode MS" pitchFamily="34" charset="-128"/>
                </a:rPr>
                <a:t>Network</a:t>
              </a:r>
            </a:p>
          </p:txBody>
        </p:sp>
      </p:grpSp>
    </p:spTree>
    <p:extLst>
      <p:ext uri="{BB962C8B-B14F-4D97-AF65-F5344CB8AC3E}">
        <p14:creationId xmlns:p14="http://schemas.microsoft.com/office/powerpoint/2010/main" val="14012794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p:cNvGraphicFramePr/>
          <p:nvPr>
            <p:extLst>
              <p:ext uri="{D42A27DB-BD31-4B8C-83A1-F6EECF244321}">
                <p14:modId xmlns:p14="http://schemas.microsoft.com/office/powerpoint/2010/main" val="547337045"/>
              </p:ext>
            </p:extLst>
          </p:nvPr>
        </p:nvGraphicFramePr>
        <p:xfrm>
          <a:off x="418450" y="847493"/>
          <a:ext cx="11333159" cy="5712631"/>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6106717" y="2148788"/>
            <a:ext cx="721296" cy="415282"/>
          </a:xfrm>
          <a:prstGeom prst="rect">
            <a:avLst/>
          </a:prstGeom>
          <a:noFill/>
        </p:spPr>
        <p:txBody>
          <a:bodyPr wrap="none" rtlCol="0">
            <a:spAutoFit/>
          </a:bodyPr>
          <a:lstStyle/>
          <a:p>
            <a:r>
              <a:rPr lang="en-US" sz="2099" b="1"/>
              <a:t>35%</a:t>
            </a:r>
          </a:p>
        </p:txBody>
      </p:sp>
      <p:sp>
        <p:nvSpPr>
          <p:cNvPr id="7" name="TextBox 6"/>
          <p:cNvSpPr txBox="1"/>
          <p:nvPr/>
        </p:nvSpPr>
        <p:spPr>
          <a:xfrm>
            <a:off x="6106717" y="2761876"/>
            <a:ext cx="721296" cy="415282"/>
          </a:xfrm>
          <a:prstGeom prst="rect">
            <a:avLst/>
          </a:prstGeom>
          <a:noFill/>
        </p:spPr>
        <p:txBody>
          <a:bodyPr wrap="none" rtlCol="0">
            <a:spAutoFit/>
          </a:bodyPr>
          <a:lstStyle/>
          <a:p>
            <a:r>
              <a:rPr lang="en-US" sz="2099" b="1"/>
              <a:t>36%</a:t>
            </a:r>
          </a:p>
        </p:txBody>
      </p:sp>
      <p:sp>
        <p:nvSpPr>
          <p:cNvPr id="8" name="TextBox 7"/>
          <p:cNvSpPr txBox="1"/>
          <p:nvPr/>
        </p:nvSpPr>
        <p:spPr>
          <a:xfrm>
            <a:off x="6106717" y="3368638"/>
            <a:ext cx="721296" cy="415282"/>
          </a:xfrm>
          <a:prstGeom prst="rect">
            <a:avLst/>
          </a:prstGeom>
          <a:noFill/>
        </p:spPr>
        <p:txBody>
          <a:bodyPr wrap="none" rtlCol="0">
            <a:spAutoFit/>
          </a:bodyPr>
          <a:lstStyle/>
          <a:p>
            <a:r>
              <a:rPr lang="en-US" sz="2099" b="1"/>
              <a:t>36%</a:t>
            </a:r>
          </a:p>
        </p:txBody>
      </p:sp>
      <p:sp>
        <p:nvSpPr>
          <p:cNvPr id="9" name="TextBox 8"/>
          <p:cNvSpPr txBox="1"/>
          <p:nvPr/>
        </p:nvSpPr>
        <p:spPr>
          <a:xfrm>
            <a:off x="6106717" y="3997498"/>
            <a:ext cx="721296" cy="415282"/>
          </a:xfrm>
          <a:prstGeom prst="rect">
            <a:avLst/>
          </a:prstGeom>
          <a:noFill/>
        </p:spPr>
        <p:txBody>
          <a:bodyPr wrap="none" rtlCol="0">
            <a:spAutoFit/>
          </a:bodyPr>
          <a:lstStyle/>
          <a:p>
            <a:r>
              <a:rPr lang="en-US" sz="2099" b="1"/>
              <a:t>36%</a:t>
            </a:r>
          </a:p>
        </p:txBody>
      </p:sp>
      <p:sp>
        <p:nvSpPr>
          <p:cNvPr id="12" name="TextBox 11"/>
          <p:cNvSpPr txBox="1"/>
          <p:nvPr/>
        </p:nvSpPr>
        <p:spPr>
          <a:xfrm>
            <a:off x="6106717" y="4624117"/>
            <a:ext cx="721296" cy="415282"/>
          </a:xfrm>
          <a:prstGeom prst="rect">
            <a:avLst/>
          </a:prstGeom>
          <a:noFill/>
        </p:spPr>
        <p:txBody>
          <a:bodyPr wrap="none" rtlCol="0">
            <a:spAutoFit/>
          </a:bodyPr>
          <a:lstStyle/>
          <a:p>
            <a:r>
              <a:rPr lang="en-US" sz="2099" b="1"/>
              <a:t>38%</a:t>
            </a:r>
          </a:p>
        </p:txBody>
      </p:sp>
      <p:sp>
        <p:nvSpPr>
          <p:cNvPr id="14" name="TextBox 13"/>
          <p:cNvSpPr txBox="1"/>
          <p:nvPr/>
        </p:nvSpPr>
        <p:spPr>
          <a:xfrm>
            <a:off x="6106717" y="5232451"/>
            <a:ext cx="721296" cy="415282"/>
          </a:xfrm>
          <a:prstGeom prst="rect">
            <a:avLst/>
          </a:prstGeom>
          <a:noFill/>
        </p:spPr>
        <p:txBody>
          <a:bodyPr wrap="none" rtlCol="0">
            <a:spAutoFit/>
          </a:bodyPr>
          <a:lstStyle/>
          <a:p>
            <a:r>
              <a:rPr lang="en-US" sz="2099" b="1"/>
              <a:t>38%</a:t>
            </a:r>
          </a:p>
        </p:txBody>
      </p:sp>
      <p:sp>
        <p:nvSpPr>
          <p:cNvPr id="2" name="Title 1"/>
          <p:cNvSpPr>
            <a:spLocks noGrp="1"/>
          </p:cNvSpPr>
          <p:nvPr>
            <p:ph type="title"/>
          </p:nvPr>
        </p:nvSpPr>
        <p:spPr/>
        <p:txBody>
          <a:bodyPr/>
          <a:lstStyle/>
          <a:p>
            <a:r>
              <a:rPr lang="en-US"/>
              <a:t>Experience the Benefits of Controlled T&amp;E Spending</a:t>
            </a:r>
          </a:p>
        </p:txBody>
      </p:sp>
      <p:sp>
        <p:nvSpPr>
          <p:cNvPr id="15" name="object 6"/>
          <p:cNvSpPr txBox="1"/>
          <p:nvPr/>
        </p:nvSpPr>
        <p:spPr>
          <a:xfrm>
            <a:off x="5466443" y="6560124"/>
            <a:ext cx="6009294" cy="103866"/>
          </a:xfrm>
          <a:prstGeom prst="rect">
            <a:avLst/>
          </a:prstGeom>
        </p:spPr>
        <p:txBody>
          <a:bodyPr vert="horz" wrap="square" lIns="0" tIns="11421" rIns="0" bIns="0" rtlCol="0" anchor="ctr">
            <a:spAutoFit/>
          </a:bodyPr>
          <a:lstStyle/>
          <a:p>
            <a:pPr marL="12691" algn="r">
              <a:spcBef>
                <a:spcPts val="90"/>
              </a:spcBef>
              <a:tabLst>
                <a:tab pos="586330" algn="l"/>
                <a:tab pos="852842" algn="l"/>
              </a:tabLst>
            </a:pPr>
            <a:r>
              <a:rPr lang="en-US" sz="600"/>
              <a:t>Base: 500 global financial decision-makers – Source: A commissioned study conducted by Forrester Consulting on behalf on SAP Concur, April 2016</a:t>
            </a:r>
          </a:p>
        </p:txBody>
      </p:sp>
      <p:sp>
        <p:nvSpPr>
          <p:cNvPr id="17" name="TextBox 16"/>
          <p:cNvSpPr txBox="1"/>
          <p:nvPr/>
        </p:nvSpPr>
        <p:spPr>
          <a:xfrm>
            <a:off x="382270" y="1168880"/>
            <a:ext cx="11021734" cy="646331"/>
          </a:xfrm>
          <a:prstGeom prst="rect">
            <a:avLst/>
          </a:prstGeom>
          <a:noFill/>
        </p:spPr>
        <p:txBody>
          <a:bodyPr wrap="square" lIns="182880" rtlCol="0">
            <a:spAutoFit/>
          </a:bodyPr>
          <a:lstStyle/>
          <a:p>
            <a:r>
              <a:rPr lang="en-US" sz="1800" b="1">
                <a:gradFill>
                  <a:gsLst>
                    <a:gs pos="0">
                      <a:schemeClr val="tx1">
                        <a:lumMod val="85000"/>
                        <a:lumOff val="15000"/>
                      </a:schemeClr>
                    </a:gs>
                    <a:gs pos="100000">
                      <a:schemeClr val="tx1">
                        <a:lumMod val="85000"/>
                        <a:lumOff val="15000"/>
                      </a:schemeClr>
                    </a:gs>
                  </a:gsLst>
                  <a:lin ang="16200000" scaled="0"/>
                </a:gradFill>
              </a:rPr>
              <a:t>What are the top business benefits your business has achieved </a:t>
            </a:r>
            <a:br>
              <a:rPr lang="en-US" sz="1800" b="1">
                <a:gradFill>
                  <a:gsLst>
                    <a:gs pos="0">
                      <a:schemeClr val="tx1">
                        <a:lumMod val="85000"/>
                        <a:lumOff val="15000"/>
                      </a:schemeClr>
                    </a:gs>
                    <a:gs pos="100000">
                      <a:schemeClr val="tx1">
                        <a:lumMod val="85000"/>
                        <a:lumOff val="15000"/>
                      </a:schemeClr>
                    </a:gs>
                  </a:gsLst>
                  <a:lin ang="16200000" scaled="0"/>
                </a:gradFill>
              </a:rPr>
            </a:br>
            <a:r>
              <a:rPr lang="en-US" sz="1800" b="1">
                <a:gradFill>
                  <a:gsLst>
                    <a:gs pos="0">
                      <a:schemeClr val="tx1">
                        <a:lumMod val="85000"/>
                        <a:lumOff val="15000"/>
                      </a:schemeClr>
                    </a:gs>
                    <a:gs pos="100000">
                      <a:schemeClr val="tx1">
                        <a:lumMod val="85000"/>
                        <a:lumOff val="15000"/>
                      </a:schemeClr>
                    </a:gs>
                  </a:gsLst>
                  <a:lin ang="16200000" scaled="0"/>
                </a:gradFill>
              </a:rPr>
              <a:t>or anticipates achieving through use of improved T&amp;E solutions?</a:t>
            </a:r>
          </a:p>
        </p:txBody>
      </p:sp>
      <p:grpSp>
        <p:nvGrpSpPr>
          <p:cNvPr id="5" name="Group 4"/>
          <p:cNvGrpSpPr/>
          <p:nvPr/>
        </p:nvGrpSpPr>
        <p:grpSpPr>
          <a:xfrm>
            <a:off x="501500" y="1181227"/>
            <a:ext cx="11246668" cy="633984"/>
            <a:chOff x="501500" y="1181227"/>
            <a:chExt cx="11246668" cy="633984"/>
          </a:xfrm>
        </p:grpSpPr>
        <p:cxnSp>
          <p:nvCxnSpPr>
            <p:cNvPr id="18" name="Straight Connector 17"/>
            <p:cNvCxnSpPr/>
            <p:nvPr/>
          </p:nvCxnSpPr>
          <p:spPr>
            <a:xfrm>
              <a:off x="501500" y="1181227"/>
              <a:ext cx="11246668" cy="0"/>
            </a:xfrm>
            <a:prstGeom prst="line">
              <a:avLst/>
            </a:prstGeom>
            <a:ln w="317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01500" y="1815211"/>
              <a:ext cx="11246668" cy="0"/>
            </a:xfrm>
            <a:prstGeom prst="line">
              <a:avLst/>
            </a:prstGeom>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20" name="TextBox 19"/>
          <p:cNvSpPr txBox="1"/>
          <p:nvPr/>
        </p:nvSpPr>
        <p:spPr>
          <a:xfrm>
            <a:off x="6828013" y="4580407"/>
            <a:ext cx="3676006" cy="502702"/>
          </a:xfrm>
          <a:prstGeom prst="rect">
            <a:avLst/>
          </a:prstGeom>
          <a:noFill/>
        </p:spPr>
        <p:txBody>
          <a:bodyPr wrap="none" rtlCol="0">
            <a:spAutoFit/>
          </a:bodyPr>
          <a:lstStyle/>
          <a:p>
            <a:pPr defTabSz="914400" fontAlgn="base">
              <a:lnSpc>
                <a:spcPts val="1600"/>
              </a:lnSpc>
              <a:spcAft>
                <a:spcPct val="0"/>
              </a:spcAft>
              <a:buClr>
                <a:srgbClr val="F0AB00"/>
              </a:buClr>
              <a:buSzPct val="80000"/>
            </a:pPr>
            <a:r>
              <a:rPr lang="en-US" sz="1400" kern="0">
                <a:latin typeface="+mn-lt"/>
                <a:ea typeface="Arial Unicode MS" pitchFamily="34" charset="-128"/>
                <a:cs typeface="Arial Unicode MS" pitchFamily="34" charset="-128"/>
              </a:rPr>
              <a:t>Reduced time spent on expenses to enable </a:t>
            </a:r>
            <a:br>
              <a:rPr lang="en-US" sz="1400" kern="0">
                <a:latin typeface="+mn-lt"/>
                <a:ea typeface="Arial Unicode MS" pitchFamily="34" charset="-128"/>
                <a:cs typeface="Arial Unicode MS" pitchFamily="34" charset="-128"/>
              </a:rPr>
            </a:br>
            <a:r>
              <a:rPr lang="en-US" sz="1400" kern="0">
                <a:latin typeface="+mn-lt"/>
                <a:ea typeface="Arial Unicode MS" pitchFamily="34" charset="-128"/>
                <a:cs typeface="Arial Unicode MS" pitchFamily="34" charset="-128"/>
              </a:rPr>
              <a:t>productivity in other areas</a:t>
            </a:r>
          </a:p>
        </p:txBody>
      </p:sp>
      <p:sp>
        <p:nvSpPr>
          <p:cNvPr id="21" name="TextBox 20"/>
          <p:cNvSpPr txBox="1"/>
          <p:nvPr/>
        </p:nvSpPr>
        <p:spPr>
          <a:xfrm>
            <a:off x="6767281" y="5291334"/>
            <a:ext cx="4192173" cy="297517"/>
          </a:xfrm>
          <a:prstGeom prst="rect">
            <a:avLst/>
          </a:prstGeom>
          <a:noFill/>
        </p:spPr>
        <p:txBody>
          <a:bodyPr wrap="none" rtlCol="0">
            <a:spAutoFit/>
          </a:bodyPr>
          <a:lstStyle/>
          <a:p>
            <a:pPr algn="r" defTabSz="914400" fontAlgn="base">
              <a:lnSpc>
                <a:spcPts val="1600"/>
              </a:lnSpc>
              <a:spcAft>
                <a:spcPct val="0"/>
              </a:spcAft>
              <a:buClr>
                <a:srgbClr val="F0AB00"/>
              </a:buClr>
              <a:buSzPct val="80000"/>
            </a:pPr>
            <a:r>
              <a:rPr lang="en-US" sz="1400" kern="0">
                <a:latin typeface="+mn-lt"/>
                <a:ea typeface="Arial Unicode MS" pitchFamily="34" charset="-128"/>
                <a:cs typeface="Arial Unicode MS" pitchFamily="34" charset="-128"/>
              </a:rPr>
              <a:t>Faster invoice processing time and reimbursement</a:t>
            </a:r>
          </a:p>
        </p:txBody>
      </p:sp>
      <p:sp>
        <p:nvSpPr>
          <p:cNvPr id="22" name="TextBox 21"/>
          <p:cNvSpPr txBox="1"/>
          <p:nvPr/>
        </p:nvSpPr>
        <p:spPr>
          <a:xfrm>
            <a:off x="6828013" y="3427521"/>
            <a:ext cx="4004621" cy="297517"/>
          </a:xfrm>
          <a:prstGeom prst="rect">
            <a:avLst/>
          </a:prstGeom>
          <a:noFill/>
        </p:spPr>
        <p:txBody>
          <a:bodyPr wrap="none" rtlCol="0">
            <a:spAutoFit/>
          </a:bodyPr>
          <a:lstStyle/>
          <a:p>
            <a:pPr defTabSz="914400" fontAlgn="base">
              <a:lnSpc>
                <a:spcPts val="1600"/>
              </a:lnSpc>
              <a:spcAft>
                <a:spcPct val="0"/>
              </a:spcAft>
              <a:buClr>
                <a:srgbClr val="F0AB00"/>
              </a:buClr>
              <a:buSzPct val="80000"/>
            </a:pPr>
            <a:r>
              <a:rPr lang="en-US" sz="1400" kern="0">
                <a:latin typeface="+mn-lt"/>
                <a:ea typeface="Arial Unicode MS" pitchFamily="34" charset="-128"/>
                <a:cs typeface="Arial Unicode MS" pitchFamily="34" charset="-128"/>
              </a:rPr>
              <a:t>Improved employee productivity and satisfaction</a:t>
            </a:r>
          </a:p>
        </p:txBody>
      </p:sp>
      <p:sp>
        <p:nvSpPr>
          <p:cNvPr id="23" name="TextBox 22"/>
          <p:cNvSpPr txBox="1"/>
          <p:nvPr/>
        </p:nvSpPr>
        <p:spPr>
          <a:xfrm>
            <a:off x="6828013" y="4056381"/>
            <a:ext cx="4750019" cy="297517"/>
          </a:xfrm>
          <a:prstGeom prst="rect">
            <a:avLst/>
          </a:prstGeom>
          <a:noFill/>
        </p:spPr>
        <p:txBody>
          <a:bodyPr wrap="none" rtlCol="0">
            <a:spAutoFit/>
          </a:bodyPr>
          <a:lstStyle/>
          <a:p>
            <a:pPr defTabSz="914400" fontAlgn="base">
              <a:lnSpc>
                <a:spcPts val="1600"/>
              </a:lnSpc>
              <a:spcAft>
                <a:spcPct val="0"/>
              </a:spcAft>
              <a:buClr>
                <a:srgbClr val="F0AB00"/>
              </a:buClr>
              <a:buSzPct val="80000"/>
            </a:pPr>
            <a:r>
              <a:rPr lang="en-US" sz="1400" kern="0">
                <a:latin typeface="+mn-lt"/>
                <a:ea typeface="Arial Unicode MS" pitchFamily="34" charset="-128"/>
                <a:cs typeface="Arial Unicode MS" pitchFamily="34" charset="-128"/>
              </a:rPr>
              <a:t>Reduced overall spending on employee-related expenses</a:t>
            </a:r>
          </a:p>
        </p:txBody>
      </p:sp>
      <p:sp>
        <p:nvSpPr>
          <p:cNvPr id="24" name="TextBox 23"/>
          <p:cNvSpPr txBox="1"/>
          <p:nvPr/>
        </p:nvSpPr>
        <p:spPr>
          <a:xfrm>
            <a:off x="6828013" y="2820759"/>
            <a:ext cx="3098925" cy="502702"/>
          </a:xfrm>
          <a:prstGeom prst="rect">
            <a:avLst/>
          </a:prstGeom>
          <a:noFill/>
        </p:spPr>
        <p:txBody>
          <a:bodyPr wrap="none" rtlCol="0">
            <a:spAutoFit/>
          </a:bodyPr>
          <a:lstStyle/>
          <a:p>
            <a:pPr defTabSz="914400" fontAlgn="base">
              <a:lnSpc>
                <a:spcPts val="1600"/>
              </a:lnSpc>
              <a:spcAft>
                <a:spcPct val="0"/>
              </a:spcAft>
              <a:buClr>
                <a:srgbClr val="F0AB00"/>
              </a:buClr>
              <a:buSzPct val="80000"/>
            </a:pPr>
            <a:r>
              <a:rPr lang="en-US" sz="1400" kern="0">
                <a:latin typeface="+mn-lt"/>
                <a:ea typeface="Arial Unicode MS" pitchFamily="34" charset="-128"/>
                <a:cs typeface="Arial Unicode MS" pitchFamily="34" charset="-128"/>
              </a:rPr>
              <a:t>Fewer complications and errors with </a:t>
            </a:r>
            <a:br>
              <a:rPr lang="en-US" sz="1400" kern="0">
                <a:latin typeface="+mn-lt"/>
                <a:ea typeface="Arial Unicode MS" pitchFamily="34" charset="-128"/>
                <a:cs typeface="Arial Unicode MS" pitchFamily="34" charset="-128"/>
              </a:rPr>
            </a:br>
            <a:r>
              <a:rPr lang="en-US" sz="1400" kern="0">
                <a:latin typeface="+mn-lt"/>
                <a:ea typeface="Arial Unicode MS" pitchFamily="34" charset="-128"/>
                <a:cs typeface="Arial Unicode MS" pitchFamily="34" charset="-128"/>
              </a:rPr>
              <a:t>expense submissions/balances</a:t>
            </a:r>
          </a:p>
        </p:txBody>
      </p:sp>
      <p:sp>
        <p:nvSpPr>
          <p:cNvPr id="25" name="TextBox 24"/>
          <p:cNvSpPr txBox="1"/>
          <p:nvPr/>
        </p:nvSpPr>
        <p:spPr>
          <a:xfrm>
            <a:off x="6828013" y="2105078"/>
            <a:ext cx="3724096" cy="502702"/>
          </a:xfrm>
          <a:prstGeom prst="rect">
            <a:avLst/>
          </a:prstGeom>
          <a:noFill/>
        </p:spPr>
        <p:txBody>
          <a:bodyPr wrap="none" rtlCol="0">
            <a:spAutoFit/>
          </a:bodyPr>
          <a:lstStyle/>
          <a:p>
            <a:pPr defTabSz="914400" fontAlgn="base">
              <a:lnSpc>
                <a:spcPts val="1600"/>
              </a:lnSpc>
              <a:spcAft>
                <a:spcPct val="0"/>
              </a:spcAft>
              <a:buClr>
                <a:srgbClr val="F0AB00"/>
              </a:buClr>
              <a:buSzPct val="80000"/>
            </a:pPr>
            <a:r>
              <a:rPr lang="en-US" sz="1400" kern="0">
                <a:latin typeface="+mn-lt"/>
                <a:ea typeface="Arial Unicode MS" pitchFamily="34" charset="-128"/>
                <a:cs typeface="Arial Unicode MS" pitchFamily="34" charset="-128"/>
              </a:rPr>
              <a:t>Improved integration for more accurate view </a:t>
            </a:r>
            <a:br>
              <a:rPr lang="en-US" sz="1400" kern="0">
                <a:latin typeface="+mn-lt"/>
                <a:ea typeface="Arial Unicode MS" pitchFamily="34" charset="-128"/>
                <a:cs typeface="Arial Unicode MS" pitchFamily="34" charset="-128"/>
              </a:rPr>
            </a:br>
            <a:r>
              <a:rPr lang="en-US" sz="1400" kern="0">
                <a:latin typeface="+mn-lt"/>
                <a:ea typeface="Arial Unicode MS" pitchFamily="34" charset="-128"/>
                <a:cs typeface="Arial Unicode MS" pitchFamily="34" charset="-128"/>
              </a:rPr>
              <a:t>of employee-generated spending</a:t>
            </a:r>
          </a:p>
        </p:txBody>
      </p:sp>
    </p:spTree>
    <p:extLst>
      <p:ext uri="{BB962C8B-B14F-4D97-AF65-F5344CB8AC3E}">
        <p14:creationId xmlns:p14="http://schemas.microsoft.com/office/powerpoint/2010/main" val="1092391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745412" y="2421252"/>
            <a:ext cx="4195763" cy="2362200"/>
          </a:xfrm>
          <a:prstGeom prst="rect">
            <a:avLst/>
          </a:prstGeom>
        </p:spPr>
      </p:pic>
      <p:sp>
        <p:nvSpPr>
          <p:cNvPr id="2" name="Title 1"/>
          <p:cNvSpPr>
            <a:spLocks noGrp="1"/>
          </p:cNvSpPr>
          <p:nvPr>
            <p:ph type="title"/>
          </p:nvPr>
        </p:nvSpPr>
        <p:spPr/>
        <p:txBody>
          <a:bodyPr/>
          <a:lstStyle/>
          <a:p>
            <a:r>
              <a:rPr lang="en-US">
                <a:cs typeface="Calibri Light"/>
              </a:rPr>
              <a:t>Manage Your Company’s Employee Spending With Concur Expense</a:t>
            </a:r>
          </a:p>
        </p:txBody>
      </p:sp>
      <p:sp>
        <p:nvSpPr>
          <p:cNvPr id="4" name="object 4"/>
          <p:cNvSpPr txBox="1"/>
          <p:nvPr/>
        </p:nvSpPr>
        <p:spPr>
          <a:xfrm>
            <a:off x="9538682" y="2284024"/>
            <a:ext cx="255486" cy="149928"/>
          </a:xfrm>
          <a:prstGeom prst="rect">
            <a:avLst/>
          </a:prstGeom>
        </p:spPr>
        <p:txBody>
          <a:bodyPr vert="horz" wrap="square" lIns="0" tIns="11421" rIns="0" bIns="0" rtlCol="0">
            <a:spAutoFit/>
          </a:bodyPr>
          <a:lstStyle/>
          <a:p>
            <a:pPr marL="12691">
              <a:spcBef>
                <a:spcPts val="90"/>
              </a:spcBef>
            </a:pPr>
            <a:r>
              <a:rPr lang="en-US" sz="900" u="sng" spc="-5">
                <a:solidFill>
                  <a:srgbClr val="777777"/>
                </a:solidFill>
                <a:latin typeface="Proxima Nova"/>
                <a:cs typeface="Proxima Nova"/>
              </a:rPr>
              <a:t> </a:t>
            </a:r>
            <a:r>
              <a:rPr lang="en-US" sz="900" u="sng" spc="-70">
                <a:solidFill>
                  <a:srgbClr val="777777"/>
                </a:solidFill>
                <a:latin typeface="Proxima Nova"/>
                <a:cs typeface="Proxima Nova"/>
              </a:rPr>
              <a:t> </a:t>
            </a:r>
            <a:endParaRPr lang="en-US" sz="900">
              <a:solidFill>
                <a:srgbClr val="000000"/>
              </a:solidFill>
              <a:latin typeface="Proxima Nova"/>
              <a:cs typeface="Proxima Nova"/>
            </a:endParaRPr>
          </a:p>
        </p:txBody>
      </p:sp>
      <p:pic>
        <p:nvPicPr>
          <p:cNvPr id="13" name="Picture 1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6976" y="1942753"/>
            <a:ext cx="1487596" cy="1487596"/>
          </a:xfrm>
          <a:prstGeom prst="rect">
            <a:avLst/>
          </a:prstGeom>
        </p:spPr>
      </p:pic>
      <p:sp>
        <p:nvSpPr>
          <p:cNvPr id="14" name="TextBox 13"/>
          <p:cNvSpPr txBox="1"/>
          <p:nvPr/>
        </p:nvSpPr>
        <p:spPr>
          <a:xfrm>
            <a:off x="485775" y="3430349"/>
            <a:ext cx="4615940" cy="1846659"/>
          </a:xfrm>
          <a:prstGeom prst="rect">
            <a:avLst/>
          </a:prstGeom>
        </p:spPr>
        <p:txBody>
          <a:bodyPr wrap="square" lIns="0" tIns="0" rIns="0" bIns="0" rtlCol="0" anchor="t" anchorCtr="0">
            <a:spAutoFit/>
          </a:bodyPr>
          <a:lstStyle/>
          <a:p>
            <a:pPr marL="115805">
              <a:lnSpc>
                <a:spcPct val="90000"/>
              </a:lnSpc>
              <a:spcAft>
                <a:spcPts val="1799"/>
              </a:spcAft>
              <a:buClr>
                <a:srgbClr val="F0AB00"/>
              </a:buClr>
              <a:buSzPct val="90000"/>
            </a:pPr>
            <a:r>
              <a:rPr lang="en-US" sz="2000"/>
              <a:t>Connect your spend data into a single global system</a:t>
            </a:r>
          </a:p>
          <a:p>
            <a:pPr marL="115805">
              <a:lnSpc>
                <a:spcPct val="90000"/>
              </a:lnSpc>
              <a:spcAft>
                <a:spcPts val="1799"/>
              </a:spcAft>
              <a:buClr>
                <a:srgbClr val="F0AB00"/>
              </a:buClr>
              <a:buSzPct val="90000"/>
            </a:pPr>
            <a:r>
              <a:rPr lang="en-US" sz="2000"/>
              <a:t>Get visibility and better understand each financial transaction</a:t>
            </a:r>
          </a:p>
          <a:p>
            <a:pPr marL="115805">
              <a:lnSpc>
                <a:spcPct val="90000"/>
              </a:lnSpc>
              <a:spcAft>
                <a:spcPts val="1799"/>
              </a:spcAft>
              <a:buClr>
                <a:srgbClr val="F0AB00"/>
              </a:buClr>
              <a:buSzPct val="90000"/>
            </a:pPr>
            <a:r>
              <a:rPr lang="en-US" sz="2000"/>
              <a:t>Simplify the process for everyone</a:t>
            </a:r>
          </a:p>
        </p:txBody>
      </p:sp>
      <p:pic>
        <p:nvPicPr>
          <p:cNvPr id="16" name="Picture 15"/>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18360" y="2287818"/>
            <a:ext cx="5449868" cy="2840441"/>
          </a:xfrm>
          <a:prstGeom prst="rect">
            <a:avLst/>
          </a:prstGeom>
        </p:spPr>
      </p:pic>
    </p:spTree>
    <p:extLst>
      <p:ext uri="{BB962C8B-B14F-4D97-AF65-F5344CB8AC3E}">
        <p14:creationId xmlns:p14="http://schemas.microsoft.com/office/powerpoint/2010/main" val="28242639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xmlns="" id="{9C512819-495D-674A-A121-87EE71684CF4}"/>
              </a:ext>
            </a:extLst>
          </p:cNvPr>
          <p:cNvGrpSpPr/>
          <p:nvPr/>
        </p:nvGrpSpPr>
        <p:grpSpPr>
          <a:xfrm>
            <a:off x="8875875" y="1600200"/>
            <a:ext cx="2328560" cy="4716320"/>
            <a:chOff x="8875875" y="1600200"/>
            <a:chExt cx="2328560" cy="4716320"/>
          </a:xfrm>
        </p:grpSpPr>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875875" y="1600200"/>
              <a:ext cx="2328560" cy="4716320"/>
            </a:xfrm>
            <a:prstGeom prst="rect">
              <a:avLst/>
            </a:prstGeom>
          </p:spPr>
        </p:pic>
        <p:pic>
          <p:nvPicPr>
            <p:cNvPr id="25" name="Picture 24">
              <a:extLst>
                <a:ext uri="{FF2B5EF4-FFF2-40B4-BE49-F238E27FC236}">
                  <a16:creationId xmlns:a16="http://schemas.microsoft.com/office/drawing/2014/main" xmlns="" id="{5A450A31-7D5B-4E46-9C93-B45C8BB6675B}"/>
                </a:ext>
              </a:extLst>
            </p:cNvPr>
            <p:cNvPicPr>
              <a:picLocks noChangeAspect="1"/>
            </p:cNvPicPr>
            <p:nvPr/>
          </p:nvPicPr>
          <p:blipFill>
            <a:blip r:embed="rId4"/>
            <a:stretch>
              <a:fillRect/>
            </a:stretch>
          </p:blipFill>
          <p:spPr>
            <a:xfrm>
              <a:off x="9012024" y="2085890"/>
              <a:ext cx="2056263" cy="3744939"/>
            </a:xfrm>
            <a:prstGeom prst="rect">
              <a:avLst/>
            </a:prstGeom>
          </p:spPr>
        </p:pic>
      </p:grpSp>
      <p:sp>
        <p:nvSpPr>
          <p:cNvPr id="6" name="Freeform: Shape 5"/>
          <p:cNvSpPr/>
          <p:nvPr/>
        </p:nvSpPr>
        <p:spPr>
          <a:xfrm>
            <a:off x="5919270" y="1972061"/>
            <a:ext cx="1821274" cy="649823"/>
          </a:xfrm>
          <a:custGeom>
            <a:avLst/>
            <a:gdLst>
              <a:gd name="connsiteX0" fmla="*/ 0 w 1299957"/>
              <a:gd name="connsiteY0" fmla="*/ 0 h 649823"/>
              <a:gd name="connsiteX1" fmla="*/ 1299957 w 1299957"/>
              <a:gd name="connsiteY1" fmla="*/ 0 h 649823"/>
              <a:gd name="connsiteX2" fmla="*/ 1299957 w 1299957"/>
              <a:gd name="connsiteY2" fmla="*/ 649823 h 649823"/>
              <a:gd name="connsiteX3" fmla="*/ 0 w 1299957"/>
              <a:gd name="connsiteY3" fmla="*/ 649823 h 649823"/>
              <a:gd name="connsiteX4" fmla="*/ 0 w 1299957"/>
              <a:gd name="connsiteY4" fmla="*/ 0 h 6498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957" h="649823">
                <a:moveTo>
                  <a:pt x="0" y="0"/>
                </a:moveTo>
                <a:lnTo>
                  <a:pt x="1299957" y="0"/>
                </a:lnTo>
                <a:lnTo>
                  <a:pt x="1299957" y="649823"/>
                </a:lnTo>
                <a:lnTo>
                  <a:pt x="0" y="64982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525" tIns="9525" rIns="9525" bIns="9525" numCol="1" spcCol="1270" anchor="ctr" anchorCtr="0">
            <a:noAutofit/>
          </a:bodyPr>
          <a:lstStyle/>
          <a:p>
            <a:pPr marL="0" lvl="0" indent="0" defTabSz="666750">
              <a:lnSpc>
                <a:spcPct val="90000"/>
              </a:lnSpc>
              <a:spcBef>
                <a:spcPct val="0"/>
              </a:spcBef>
              <a:spcAft>
                <a:spcPct val="35000"/>
              </a:spcAft>
              <a:buNone/>
            </a:pPr>
            <a:r>
              <a:rPr lang="en-US" sz="1500" kern="1200"/>
              <a:t>Employee submits expense report</a:t>
            </a:r>
          </a:p>
        </p:txBody>
      </p:sp>
      <p:sp>
        <p:nvSpPr>
          <p:cNvPr id="8" name="Freeform: Shape 7"/>
          <p:cNvSpPr/>
          <p:nvPr/>
        </p:nvSpPr>
        <p:spPr>
          <a:xfrm>
            <a:off x="5966895" y="3643569"/>
            <a:ext cx="1726024" cy="649823"/>
          </a:xfrm>
          <a:custGeom>
            <a:avLst/>
            <a:gdLst>
              <a:gd name="connsiteX0" fmla="*/ 0 w 1299957"/>
              <a:gd name="connsiteY0" fmla="*/ 0 h 649823"/>
              <a:gd name="connsiteX1" fmla="*/ 1299957 w 1299957"/>
              <a:gd name="connsiteY1" fmla="*/ 0 h 649823"/>
              <a:gd name="connsiteX2" fmla="*/ 1299957 w 1299957"/>
              <a:gd name="connsiteY2" fmla="*/ 649823 h 649823"/>
              <a:gd name="connsiteX3" fmla="*/ 0 w 1299957"/>
              <a:gd name="connsiteY3" fmla="*/ 649823 h 649823"/>
              <a:gd name="connsiteX4" fmla="*/ 0 w 1299957"/>
              <a:gd name="connsiteY4" fmla="*/ 0 h 6498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957" h="649823">
                <a:moveTo>
                  <a:pt x="0" y="0"/>
                </a:moveTo>
                <a:lnTo>
                  <a:pt x="1299957" y="0"/>
                </a:lnTo>
                <a:lnTo>
                  <a:pt x="1299957" y="649823"/>
                </a:lnTo>
                <a:lnTo>
                  <a:pt x="0" y="64982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525" tIns="9525" rIns="9525" bIns="9525" numCol="1" spcCol="1270" anchor="ctr" anchorCtr="0">
            <a:noAutofit/>
          </a:bodyPr>
          <a:lstStyle/>
          <a:p>
            <a:pPr marL="0" lvl="0" indent="0" defTabSz="666750">
              <a:lnSpc>
                <a:spcPct val="90000"/>
              </a:lnSpc>
              <a:spcBef>
                <a:spcPct val="0"/>
              </a:spcBef>
              <a:spcAft>
                <a:spcPct val="35000"/>
              </a:spcAft>
              <a:buNone/>
            </a:pPr>
            <a:r>
              <a:rPr lang="en-US" sz="1500" kern="1200"/>
              <a:t>Auto match </a:t>
            </a:r>
            <a:br>
              <a:rPr lang="en-US" sz="1500" kern="1200"/>
            </a:br>
            <a:r>
              <a:rPr lang="en-US" sz="1500" kern="1200"/>
              <a:t>receipts to expense report line items</a:t>
            </a:r>
          </a:p>
        </p:txBody>
      </p:sp>
      <p:sp>
        <p:nvSpPr>
          <p:cNvPr id="12" name="Freeform: Shape 11"/>
          <p:cNvSpPr/>
          <p:nvPr/>
        </p:nvSpPr>
        <p:spPr>
          <a:xfrm>
            <a:off x="6024045" y="5210449"/>
            <a:ext cx="1611724" cy="649823"/>
          </a:xfrm>
          <a:custGeom>
            <a:avLst/>
            <a:gdLst>
              <a:gd name="connsiteX0" fmla="*/ 0 w 1299957"/>
              <a:gd name="connsiteY0" fmla="*/ 0 h 649823"/>
              <a:gd name="connsiteX1" fmla="*/ 1299957 w 1299957"/>
              <a:gd name="connsiteY1" fmla="*/ 0 h 649823"/>
              <a:gd name="connsiteX2" fmla="*/ 1299957 w 1299957"/>
              <a:gd name="connsiteY2" fmla="*/ 649823 h 649823"/>
              <a:gd name="connsiteX3" fmla="*/ 0 w 1299957"/>
              <a:gd name="connsiteY3" fmla="*/ 649823 h 649823"/>
              <a:gd name="connsiteX4" fmla="*/ 0 w 1299957"/>
              <a:gd name="connsiteY4" fmla="*/ 0 h 6498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957" h="649823">
                <a:moveTo>
                  <a:pt x="0" y="0"/>
                </a:moveTo>
                <a:lnTo>
                  <a:pt x="1299957" y="0"/>
                </a:lnTo>
                <a:lnTo>
                  <a:pt x="1299957" y="649823"/>
                </a:lnTo>
                <a:lnTo>
                  <a:pt x="0" y="64982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525" tIns="9525" rIns="9525" bIns="9525" numCol="1" spcCol="1270" anchor="ctr" anchorCtr="0">
            <a:noAutofit/>
          </a:bodyPr>
          <a:lstStyle/>
          <a:p>
            <a:pPr marL="0" lvl="0" indent="0" defTabSz="666750">
              <a:lnSpc>
                <a:spcPct val="90000"/>
              </a:lnSpc>
              <a:spcBef>
                <a:spcPct val="0"/>
              </a:spcBef>
              <a:spcAft>
                <a:spcPct val="35000"/>
              </a:spcAft>
              <a:buNone/>
            </a:pPr>
            <a:r>
              <a:rPr lang="en-US" sz="1500" kern="1200"/>
              <a:t>Match expenses to corporate policies</a:t>
            </a:r>
          </a:p>
        </p:txBody>
      </p:sp>
      <p:sp>
        <p:nvSpPr>
          <p:cNvPr id="3" name="Title 2"/>
          <p:cNvSpPr>
            <a:spLocks noGrp="1"/>
          </p:cNvSpPr>
          <p:nvPr>
            <p:ph type="title"/>
          </p:nvPr>
        </p:nvSpPr>
        <p:spPr/>
        <p:txBody>
          <a:bodyPr/>
          <a:lstStyle/>
          <a:p>
            <a:r>
              <a:rPr lang="en-US"/>
              <a:t>Increase Productivity and Compliance Across your Organization</a:t>
            </a:r>
          </a:p>
        </p:txBody>
      </p:sp>
      <p:sp>
        <p:nvSpPr>
          <p:cNvPr id="9" name="Text Placeholder 8"/>
          <p:cNvSpPr>
            <a:spLocks noGrp="1"/>
          </p:cNvSpPr>
          <p:nvPr>
            <p:ph type="body" sz="quarter" idx="10"/>
          </p:nvPr>
        </p:nvSpPr>
        <p:spPr>
          <a:xfrm>
            <a:off x="498477" y="1602788"/>
            <a:ext cx="3505868" cy="4721811"/>
          </a:xfrm>
        </p:spPr>
        <p:txBody>
          <a:bodyPr/>
          <a:lstStyle/>
          <a:p>
            <a:r>
              <a:rPr lang="en-US" sz="1800"/>
              <a:t>Users of mobile travel and expense apps save more than </a:t>
            </a:r>
            <a:r>
              <a:rPr lang="en-US" sz="1800" b="1"/>
              <a:t>4.5 hours</a:t>
            </a:r>
            <a:r>
              <a:rPr lang="en-US" sz="1800"/>
              <a:t> each month in productivity. At $50 per hour, your organization saves $225 per month per employee. With 1,000 employees, that’s </a:t>
            </a:r>
            <a:r>
              <a:rPr lang="en-US" sz="1800" b="1"/>
              <a:t>$225,000 per month in productivity savings.</a:t>
            </a:r>
          </a:p>
          <a:p>
            <a:r>
              <a:rPr lang="en-US" sz="1800"/>
              <a:t>Submitted expense reports </a:t>
            </a:r>
            <a:br>
              <a:rPr lang="en-US" sz="1800"/>
            </a:br>
            <a:r>
              <a:rPr lang="en-US" sz="1800"/>
              <a:t>are verified against your company’s policies.</a:t>
            </a:r>
          </a:p>
        </p:txBody>
      </p:sp>
      <p:sp>
        <p:nvSpPr>
          <p:cNvPr id="15" name="Right Bracket 14"/>
          <p:cNvSpPr/>
          <p:nvPr/>
        </p:nvSpPr>
        <p:spPr>
          <a:xfrm>
            <a:off x="7496175" y="1600200"/>
            <a:ext cx="342900" cy="4724400"/>
          </a:xfrm>
          <a:prstGeom prst="rightBracket">
            <a:avLst>
              <a:gd name="adj" fmla="val 88821"/>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 name="Right Bracket 15"/>
          <p:cNvSpPr/>
          <p:nvPr/>
        </p:nvSpPr>
        <p:spPr>
          <a:xfrm flipH="1">
            <a:off x="4549110" y="1600200"/>
            <a:ext cx="342900" cy="4724400"/>
          </a:xfrm>
          <a:prstGeom prst="rightBracket">
            <a:avLst>
              <a:gd name="adj" fmla="val 88821"/>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17" name="Picture 1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837891" y="1839772"/>
            <a:ext cx="914400" cy="914400"/>
          </a:xfrm>
          <a:prstGeom prst="rect">
            <a:avLst/>
          </a:prstGeom>
          <a:noFill/>
          <a:ln>
            <a:noFill/>
          </a:ln>
        </p:spPr>
      </p:pic>
      <p:pic>
        <p:nvPicPr>
          <p:cNvPr id="18" name="Picture 17"/>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837891" y="3475626"/>
            <a:ext cx="914400" cy="914400"/>
          </a:xfrm>
          <a:prstGeom prst="rect">
            <a:avLst/>
          </a:prstGeom>
        </p:spPr>
      </p:pic>
      <p:pic>
        <p:nvPicPr>
          <p:cNvPr id="19" name="Picture 18"/>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892010" y="5111480"/>
            <a:ext cx="914400" cy="914400"/>
          </a:xfrm>
          <a:prstGeom prst="rect">
            <a:avLst/>
          </a:prstGeom>
          <a:noFill/>
          <a:ln>
            <a:noFill/>
          </a:ln>
        </p:spPr>
      </p:pic>
      <p:grpSp>
        <p:nvGrpSpPr>
          <p:cNvPr id="20" name="Group 19"/>
          <p:cNvGrpSpPr/>
          <p:nvPr/>
        </p:nvGrpSpPr>
        <p:grpSpPr>
          <a:xfrm>
            <a:off x="5080896" y="3060700"/>
            <a:ext cx="428392" cy="145543"/>
            <a:chOff x="9615721" y="5064919"/>
            <a:chExt cx="542692" cy="366375"/>
          </a:xfrm>
        </p:grpSpPr>
        <p:cxnSp>
          <p:nvCxnSpPr>
            <p:cNvPr id="21" name="Straight Connector 20"/>
            <p:cNvCxnSpPr/>
            <p:nvPr/>
          </p:nvCxnSpPr>
          <p:spPr>
            <a:xfrm flipV="1">
              <a:off x="9887067" y="5064919"/>
              <a:ext cx="271346" cy="366375"/>
            </a:xfrm>
            <a:prstGeom prst="line">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H="1" flipV="1">
              <a:off x="9615721" y="5064919"/>
              <a:ext cx="271346" cy="366375"/>
            </a:xfrm>
            <a:prstGeom prst="line">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23" name="Straight Connector 22"/>
          <p:cNvCxnSpPr/>
          <p:nvPr/>
        </p:nvCxnSpPr>
        <p:spPr>
          <a:xfrm>
            <a:off x="5295093" y="2860444"/>
            <a:ext cx="0" cy="339394"/>
          </a:xfrm>
          <a:prstGeom prst="line">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28" name="Group 27"/>
          <p:cNvGrpSpPr/>
          <p:nvPr/>
        </p:nvGrpSpPr>
        <p:grpSpPr>
          <a:xfrm>
            <a:off x="5080896" y="4773348"/>
            <a:ext cx="428392" cy="145543"/>
            <a:chOff x="9615721" y="5064919"/>
            <a:chExt cx="542692" cy="366375"/>
          </a:xfrm>
        </p:grpSpPr>
        <p:cxnSp>
          <p:nvCxnSpPr>
            <p:cNvPr id="30" name="Straight Connector 29"/>
            <p:cNvCxnSpPr/>
            <p:nvPr/>
          </p:nvCxnSpPr>
          <p:spPr>
            <a:xfrm flipV="1">
              <a:off x="9887067" y="5064919"/>
              <a:ext cx="271346" cy="366375"/>
            </a:xfrm>
            <a:prstGeom prst="line">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flipV="1">
              <a:off x="9615721" y="5064919"/>
              <a:ext cx="271346" cy="366375"/>
            </a:xfrm>
            <a:prstGeom prst="line">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29" name="Straight Connector 28"/>
          <p:cNvCxnSpPr/>
          <p:nvPr/>
        </p:nvCxnSpPr>
        <p:spPr>
          <a:xfrm>
            <a:off x="5295093" y="4573092"/>
            <a:ext cx="0" cy="339394"/>
          </a:xfrm>
          <a:prstGeom prst="line">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352595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31706" y="1598652"/>
            <a:ext cx="1440698" cy="1440698"/>
          </a:xfrm>
          <a:prstGeom prst="rect">
            <a:avLst/>
          </a:prstGeom>
        </p:spPr>
      </p:pic>
      <p:pic>
        <p:nvPicPr>
          <p:cNvPr id="20" name="Picture 1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907848" y="1560300"/>
            <a:ext cx="1488194" cy="1488194"/>
          </a:xfrm>
          <a:prstGeom prst="rect">
            <a:avLst/>
          </a:prstGeom>
        </p:spPr>
      </p:pic>
      <p:pic>
        <p:nvPicPr>
          <p:cNvPr id="21" name="Picture 20"/>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823548" y="1590280"/>
            <a:ext cx="1440698" cy="1440698"/>
          </a:xfrm>
          <a:prstGeom prst="rect">
            <a:avLst/>
          </a:prstGeom>
        </p:spPr>
      </p:pic>
      <p:pic>
        <p:nvPicPr>
          <p:cNvPr id="22" name="Picture 21"/>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9889099" y="1753717"/>
            <a:ext cx="1113824" cy="1113824"/>
          </a:xfrm>
          <a:prstGeom prst="rect">
            <a:avLst/>
          </a:prstGeom>
        </p:spPr>
      </p:pic>
      <p:sp>
        <p:nvSpPr>
          <p:cNvPr id="3" name="Text Placeholder 2"/>
          <p:cNvSpPr>
            <a:spLocks noGrp="1"/>
          </p:cNvSpPr>
          <p:nvPr>
            <p:ph type="body" sz="quarter" idx="10"/>
          </p:nvPr>
        </p:nvSpPr>
        <p:spPr/>
        <p:txBody>
          <a:bodyPr/>
          <a:lstStyle/>
          <a:p>
            <a:r>
              <a:rPr lang="en-US" b="1"/>
              <a:t>Track spending         </a:t>
            </a:r>
            <a:r>
              <a:rPr lang="en-US"/>
              <a:t>with integrated card feeds, e-receipts, and connected suppliers </a:t>
            </a:r>
            <a:r>
              <a:rPr lang="mr-IN"/>
              <a:t>–</a:t>
            </a:r>
            <a:r>
              <a:rPr lang="en-US"/>
              <a:t> </a:t>
            </a:r>
            <a:br>
              <a:rPr lang="en-US"/>
            </a:br>
            <a:r>
              <a:rPr lang="en-US"/>
              <a:t>to make real time fact-based decisions.</a:t>
            </a:r>
          </a:p>
        </p:txBody>
      </p:sp>
      <p:sp>
        <p:nvSpPr>
          <p:cNvPr id="10" name="Text Placeholder 9"/>
          <p:cNvSpPr>
            <a:spLocks noGrp="1"/>
          </p:cNvSpPr>
          <p:nvPr>
            <p:ph type="body" sz="quarter" idx="13"/>
          </p:nvPr>
        </p:nvSpPr>
        <p:spPr/>
        <p:txBody>
          <a:bodyPr/>
          <a:lstStyle/>
          <a:p>
            <a:r>
              <a:rPr lang="en-US" b="1"/>
              <a:t>Simplified integration </a:t>
            </a:r>
            <a:r>
              <a:rPr lang="en-US"/>
              <a:t>with SAP systems reduces the need for ongoing updates, connectors, and middleware.</a:t>
            </a:r>
          </a:p>
          <a:p>
            <a:endParaRPr lang="en-US"/>
          </a:p>
        </p:txBody>
      </p:sp>
      <p:sp>
        <p:nvSpPr>
          <p:cNvPr id="14" name="Text Placeholder 13"/>
          <p:cNvSpPr>
            <a:spLocks noGrp="1"/>
          </p:cNvSpPr>
          <p:nvPr>
            <p:ph type="body" sz="quarter" idx="15"/>
          </p:nvPr>
        </p:nvSpPr>
        <p:spPr/>
        <p:txBody>
          <a:bodyPr/>
          <a:lstStyle/>
          <a:p>
            <a:r>
              <a:rPr lang="en-US" b="1"/>
              <a:t>Reduce complexity   </a:t>
            </a:r>
            <a:r>
              <a:rPr lang="en-US"/>
              <a:t>with a simple user interface, while enhancing employee experience.</a:t>
            </a:r>
          </a:p>
          <a:p>
            <a:endParaRPr lang="en-US"/>
          </a:p>
        </p:txBody>
      </p:sp>
      <p:sp>
        <p:nvSpPr>
          <p:cNvPr id="18" name="Text Placeholder 17"/>
          <p:cNvSpPr>
            <a:spLocks noGrp="1"/>
          </p:cNvSpPr>
          <p:nvPr>
            <p:ph type="body" sz="quarter" idx="17"/>
          </p:nvPr>
        </p:nvSpPr>
        <p:spPr/>
        <p:txBody>
          <a:bodyPr/>
          <a:lstStyle/>
          <a:p>
            <a:r>
              <a:rPr lang="en-US" b="1"/>
              <a:t>Streamlined implementation,</a:t>
            </a:r>
            <a:r>
              <a:rPr lang="en-US">
                <a:solidFill>
                  <a:schemeClr val="accent1"/>
                </a:solidFill>
              </a:rPr>
              <a:t> </a:t>
            </a:r>
            <a:r>
              <a:rPr lang="en-US"/>
              <a:t>reduced maintenance, lower costs, and a simplified system landscape.</a:t>
            </a:r>
          </a:p>
        </p:txBody>
      </p:sp>
      <p:sp>
        <p:nvSpPr>
          <p:cNvPr id="2" name="Title 1"/>
          <p:cNvSpPr>
            <a:spLocks noGrp="1"/>
          </p:cNvSpPr>
          <p:nvPr>
            <p:ph type="title"/>
          </p:nvPr>
        </p:nvSpPr>
        <p:spPr/>
        <p:txBody>
          <a:bodyPr/>
          <a:lstStyle/>
          <a:p>
            <a:r>
              <a:rPr lang="en-US"/>
              <a:t>Integrate Best-in-Class SAP Applications With Concur Expense</a:t>
            </a:r>
          </a:p>
        </p:txBody>
      </p:sp>
    </p:spTree>
    <p:extLst>
      <p:ext uri="{BB962C8B-B14F-4D97-AF65-F5344CB8AC3E}">
        <p14:creationId xmlns:p14="http://schemas.microsoft.com/office/powerpoint/2010/main" val="2403608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t>Integrate Concur Expense Professional Edition With Your SAP Systems</a:t>
            </a:r>
          </a:p>
        </p:txBody>
      </p:sp>
      <p:sp>
        <p:nvSpPr>
          <p:cNvPr id="6" name="Text Placeholder 5"/>
          <p:cNvSpPr>
            <a:spLocks noGrp="1"/>
          </p:cNvSpPr>
          <p:nvPr>
            <p:ph type="body" sz="quarter" idx="4294967295"/>
          </p:nvPr>
        </p:nvSpPr>
        <p:spPr>
          <a:xfrm>
            <a:off x="1248371" y="4087863"/>
            <a:ext cx="2587625" cy="371475"/>
          </a:xfrm>
        </p:spPr>
        <p:txBody>
          <a:bodyPr/>
          <a:lstStyle/>
          <a:p>
            <a:r>
              <a:rPr lang="en-US" sz="2399" b="1"/>
              <a:t>Concur</a:t>
            </a:r>
            <a:r>
              <a:rPr lang="en-US" b="1" baseline="30000"/>
              <a:t>®</a:t>
            </a:r>
            <a:r>
              <a:rPr lang="en-US" sz="2399" b="1"/>
              <a:t> Expense</a:t>
            </a:r>
          </a:p>
        </p:txBody>
      </p:sp>
      <p:pic>
        <p:nvPicPr>
          <p:cNvPr id="16" name="Picture 1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692778" y="2372249"/>
            <a:ext cx="1715614" cy="1715614"/>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135677" y="3739766"/>
            <a:ext cx="2956566" cy="320041"/>
          </a:xfrm>
          <a:prstGeom prst="rect">
            <a:avLst/>
          </a:prstGeom>
        </p:spPr>
      </p:pic>
      <p:pic>
        <p:nvPicPr>
          <p:cNvPr id="11" name="Picture 10"/>
          <p:cNvPicPr>
            <a:picLocks noChangeAspect="1"/>
          </p:cNvPicPr>
          <p:nvPr/>
        </p:nvPicPr>
        <p:blipFill>
          <a:blip r:embed="rId5"/>
          <a:stretch>
            <a:fillRect/>
          </a:stretch>
        </p:blipFill>
        <p:spPr>
          <a:xfrm>
            <a:off x="5172197" y="1705741"/>
            <a:ext cx="1904906" cy="332067"/>
          </a:xfrm>
          <a:prstGeom prst="rect">
            <a:avLst/>
          </a:prstGeom>
        </p:spPr>
      </p:pic>
      <p:pic>
        <p:nvPicPr>
          <p:cNvPr id="15" name="Picture 14"/>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35677" y="5195301"/>
            <a:ext cx="4498857" cy="478537"/>
          </a:xfrm>
          <a:prstGeom prst="rect">
            <a:avLst/>
          </a:prstGeom>
        </p:spPr>
      </p:pic>
      <p:sp>
        <p:nvSpPr>
          <p:cNvPr id="17" name="Rectangle 16"/>
          <p:cNvSpPr/>
          <p:nvPr/>
        </p:nvSpPr>
        <p:spPr>
          <a:xfrm>
            <a:off x="5068833" y="2090485"/>
            <a:ext cx="3440821" cy="738664"/>
          </a:xfrm>
          <a:prstGeom prst="rect">
            <a:avLst/>
          </a:prstGeom>
        </p:spPr>
        <p:txBody>
          <a:bodyPr wrap="square">
            <a:spAutoFit/>
          </a:bodyPr>
          <a:lstStyle/>
          <a:p>
            <a:r>
              <a:rPr lang="en-US" sz="1400" b="1"/>
              <a:t>ECC 6.0 SP18 </a:t>
            </a:r>
          </a:p>
          <a:p>
            <a:r>
              <a:rPr lang="en-US" sz="1400" b="1"/>
              <a:t>and all available Enhancement Packs with corresponding support package</a:t>
            </a:r>
          </a:p>
        </p:txBody>
      </p:sp>
      <p:sp>
        <p:nvSpPr>
          <p:cNvPr id="27" name="Rectangle 26"/>
          <p:cNvSpPr/>
          <p:nvPr/>
        </p:nvSpPr>
        <p:spPr>
          <a:xfrm>
            <a:off x="5068833" y="4097605"/>
            <a:ext cx="3440821" cy="307777"/>
          </a:xfrm>
          <a:prstGeom prst="rect">
            <a:avLst/>
          </a:prstGeom>
        </p:spPr>
        <p:txBody>
          <a:bodyPr wrap="square">
            <a:spAutoFit/>
          </a:bodyPr>
          <a:lstStyle/>
          <a:p>
            <a:r>
              <a:rPr lang="en-US" sz="1400" b="1"/>
              <a:t>Version 1511</a:t>
            </a:r>
          </a:p>
        </p:txBody>
      </p:sp>
      <p:cxnSp>
        <p:nvCxnSpPr>
          <p:cNvPr id="28" name="Straight Connector 27"/>
          <p:cNvCxnSpPr/>
          <p:nvPr/>
        </p:nvCxnSpPr>
        <p:spPr>
          <a:xfrm rot="10800000" flipH="1">
            <a:off x="3769600" y="3125484"/>
            <a:ext cx="889185" cy="0"/>
          </a:xfrm>
          <a:prstGeom prst="line">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2" name="Right Bracket 31"/>
          <p:cNvSpPr/>
          <p:nvPr/>
        </p:nvSpPr>
        <p:spPr>
          <a:xfrm rot="10800000">
            <a:off x="4687833" y="1385897"/>
            <a:ext cx="342900" cy="4502353"/>
          </a:xfrm>
          <a:prstGeom prst="rightBracket">
            <a:avLst>
              <a:gd name="adj" fmla="val 88821"/>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4028745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elle 36"/>
          <p:cNvGraphicFramePr>
            <a:graphicFrameLocks noGrp="1"/>
          </p:cNvGraphicFramePr>
          <p:nvPr>
            <p:extLst/>
          </p:nvPr>
        </p:nvGraphicFramePr>
        <p:xfrm>
          <a:off x="496630" y="1244604"/>
          <a:ext cx="11200070" cy="5079995"/>
        </p:xfrm>
        <a:graphic>
          <a:graphicData uri="http://schemas.openxmlformats.org/drawingml/2006/table">
            <a:tbl>
              <a:tblPr firstRow="1" bandRow="1">
                <a:tableStyleId>{2D5ABB26-0587-4C30-8999-92F81FD0307C}</a:tableStyleId>
              </a:tblPr>
              <a:tblGrid>
                <a:gridCol w="1790773">
                  <a:extLst>
                    <a:ext uri="{9D8B030D-6E8A-4147-A177-3AD203B41FA5}">
                      <a16:colId xmlns:a16="http://schemas.microsoft.com/office/drawing/2014/main" xmlns="" val="20001"/>
                    </a:ext>
                  </a:extLst>
                </a:gridCol>
                <a:gridCol w="6034794">
                  <a:extLst>
                    <a:ext uri="{9D8B030D-6E8A-4147-A177-3AD203B41FA5}">
                      <a16:colId xmlns:a16="http://schemas.microsoft.com/office/drawing/2014/main" xmlns="" val="20003"/>
                    </a:ext>
                  </a:extLst>
                </a:gridCol>
                <a:gridCol w="3374503">
                  <a:extLst>
                    <a:ext uri="{9D8B030D-6E8A-4147-A177-3AD203B41FA5}">
                      <a16:colId xmlns:a16="http://schemas.microsoft.com/office/drawing/2014/main" xmlns="" val="20005"/>
                    </a:ext>
                  </a:extLst>
                </a:gridCol>
              </a:tblGrid>
              <a:tr h="382154">
                <a:tc>
                  <a:txBody>
                    <a:bodyPr/>
                    <a:lstStyle/>
                    <a:p>
                      <a:pPr marL="0" marR="0" indent="0" algn="l" defTabSz="1088776" rtl="0" eaLnBrk="1" fontAlgn="auto" latinLnBrk="0" hangingPunct="1">
                        <a:lnSpc>
                          <a:spcPct val="100000"/>
                        </a:lnSpc>
                        <a:spcBef>
                          <a:spcPts val="0"/>
                        </a:spcBef>
                        <a:spcAft>
                          <a:spcPts val="0"/>
                        </a:spcAft>
                        <a:buClrTx/>
                        <a:buSzTx/>
                        <a:buFontTx/>
                        <a:buNone/>
                        <a:tabLst/>
                        <a:defRPr/>
                      </a:pPr>
                      <a:r>
                        <a:rPr lang="en-US" sz="1800" b="1">
                          <a:solidFill>
                            <a:schemeClr val="tx1"/>
                          </a:solidFill>
                        </a:rPr>
                        <a:t>Solution</a:t>
                      </a:r>
                    </a:p>
                  </a:txBody>
                  <a:tcPr marL="91341" marR="91341" marT="45672" marB="4567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1088776" rtl="0" eaLnBrk="1" fontAlgn="auto" latinLnBrk="0" hangingPunct="1">
                        <a:lnSpc>
                          <a:spcPct val="100000"/>
                        </a:lnSpc>
                        <a:spcBef>
                          <a:spcPts val="0"/>
                        </a:spcBef>
                        <a:spcAft>
                          <a:spcPts val="0"/>
                        </a:spcAft>
                        <a:buClrTx/>
                        <a:buSzTx/>
                        <a:buFontTx/>
                        <a:buNone/>
                        <a:tabLst/>
                        <a:defRPr/>
                      </a:pPr>
                      <a:r>
                        <a:rPr lang="en-US" sz="1800" b="1">
                          <a:solidFill>
                            <a:schemeClr val="tx1"/>
                          </a:solidFill>
                        </a:rPr>
                        <a:t> Capabilities</a:t>
                      </a:r>
                    </a:p>
                  </a:txBody>
                  <a:tcPr marL="91341" marR="91341" marT="45672" marB="4567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a:noFill/>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1088776" rtl="0" eaLnBrk="1" fontAlgn="auto" latinLnBrk="0" hangingPunct="1">
                        <a:lnSpc>
                          <a:spcPct val="100000"/>
                        </a:lnSpc>
                        <a:spcBef>
                          <a:spcPts val="0"/>
                        </a:spcBef>
                        <a:spcAft>
                          <a:spcPts val="0"/>
                        </a:spcAft>
                        <a:buClrTx/>
                        <a:buSzTx/>
                        <a:buFontTx/>
                        <a:buNone/>
                        <a:tabLst/>
                        <a:defRPr/>
                      </a:pPr>
                      <a:r>
                        <a:rPr lang="en-US" sz="1800" b="1">
                          <a:solidFill>
                            <a:schemeClr val="tx1"/>
                          </a:solidFill>
                        </a:rPr>
                        <a:t> Benefits</a:t>
                      </a:r>
                    </a:p>
                  </a:txBody>
                  <a:tcPr marL="91341" marR="91341" marT="45672" marB="45672"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a:noFill/>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0"/>
                  </a:ext>
                </a:extLst>
              </a:tr>
              <a:tr h="621063">
                <a:tc>
                  <a:txBody>
                    <a:bodyPr/>
                    <a:lstStyle/>
                    <a:p>
                      <a:pPr marL="0" marR="0" indent="0" algn="l" defTabSz="1088776" rtl="0" eaLnBrk="1" fontAlgn="auto" latinLnBrk="0" hangingPunct="1">
                        <a:lnSpc>
                          <a:spcPct val="100000"/>
                        </a:lnSpc>
                        <a:spcBef>
                          <a:spcPts val="0"/>
                        </a:spcBef>
                        <a:spcAft>
                          <a:spcPts val="0"/>
                        </a:spcAft>
                        <a:buClrTx/>
                        <a:buSzTx/>
                        <a:buFontTx/>
                        <a:buNone/>
                        <a:tabLst/>
                        <a:defRPr/>
                      </a:pPr>
                      <a:r>
                        <a:rPr lang="en-US" sz="1200" b="0">
                          <a:solidFill>
                            <a:schemeClr val="tx1"/>
                          </a:solidFill>
                        </a:rPr>
                        <a:t>Concur</a:t>
                      </a:r>
                      <a:r>
                        <a:rPr lang="en-US" sz="1200" b="0" baseline="30000">
                          <a:solidFill>
                            <a:schemeClr val="tx1"/>
                          </a:solidFill>
                        </a:rPr>
                        <a:t>®</a:t>
                      </a:r>
                      <a:r>
                        <a:rPr lang="en-US" sz="1200" b="0">
                          <a:solidFill>
                            <a:schemeClr val="tx1"/>
                          </a:solidFill>
                        </a:rPr>
                        <a:t> Expense</a:t>
                      </a:r>
                    </a:p>
                  </a:txBody>
                  <a:tcPr marL="91341" marR="91341" marT="45672" marB="45672" anchor="ctr">
                    <a:lnL>
                      <a:noFill/>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indent="-171450"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100">
                          <a:solidFill>
                            <a:schemeClr val="tx1"/>
                          </a:solidFill>
                        </a:rPr>
                        <a:t>Easy import features, supplier connections and line-item matching with credit card reports</a:t>
                      </a:r>
                    </a:p>
                    <a:p>
                      <a:pPr marL="171450" marR="0" indent="-171450"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100">
                          <a:solidFill>
                            <a:schemeClr val="tx1"/>
                          </a:solidFill>
                        </a:rPr>
                        <a:t>Mobile app for managing expenses on-the-go</a:t>
                      </a:r>
                    </a:p>
                    <a:p>
                      <a:pPr marL="171450" marR="0" indent="-171450"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100">
                          <a:solidFill>
                            <a:schemeClr val="tx1"/>
                          </a:solidFill>
                        </a:rPr>
                        <a:t>Detailed reporting, dashboards and analytics</a:t>
                      </a:r>
                    </a:p>
                  </a:txBody>
                  <a:tcPr marL="91341" marR="91341" marT="45672" marB="4567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6213" indent="-168275">
                        <a:buClr>
                          <a:schemeClr val="accent1"/>
                        </a:buClr>
                        <a:buSzPct val="80000"/>
                        <a:buFont typeface="Arial" charset="0"/>
                        <a:buChar char="•"/>
                        <a:tabLst/>
                      </a:pPr>
                      <a:r>
                        <a:rPr lang="en-US" sz="1100">
                          <a:solidFill>
                            <a:schemeClr val="tx1"/>
                          </a:solidFill>
                        </a:rPr>
                        <a:t>All spend data connected in single system</a:t>
                      </a:r>
                    </a:p>
                    <a:p>
                      <a:pPr marL="176213" indent="-168275">
                        <a:buClr>
                          <a:schemeClr val="accent1"/>
                        </a:buClr>
                        <a:buSzPct val="80000"/>
                        <a:buFont typeface="Arial" charset="0"/>
                        <a:buChar char="•"/>
                        <a:tabLst/>
                      </a:pPr>
                      <a:r>
                        <a:rPr lang="en-US" sz="1100">
                          <a:solidFill>
                            <a:schemeClr val="tx1"/>
                          </a:solidFill>
                        </a:rPr>
                        <a:t>Full visibility into spend data</a:t>
                      </a:r>
                    </a:p>
                    <a:p>
                      <a:pPr marL="176213" indent="-168275">
                        <a:buClr>
                          <a:schemeClr val="accent1"/>
                        </a:buClr>
                        <a:buSzPct val="80000"/>
                        <a:buFont typeface="Arial" charset="0"/>
                        <a:buChar char="•"/>
                        <a:tabLst/>
                      </a:pPr>
                      <a:r>
                        <a:rPr lang="en-US" sz="1100">
                          <a:solidFill>
                            <a:schemeClr val="tx1"/>
                          </a:solidFill>
                        </a:rPr>
                        <a:t>Simplified process for AP and users</a:t>
                      </a:r>
                    </a:p>
                  </a:txBody>
                  <a:tcPr marL="91341" marR="91341" marT="45672" marB="45672" anchor="ctr">
                    <a:lnL w="12700" cap="flat" cmpd="sng" algn="ctr">
                      <a:noFill/>
                      <a:prstDash val="solid"/>
                      <a:round/>
                      <a:headEnd type="none" w="med" len="med"/>
                      <a:tailEnd type="none" w="med" len="med"/>
                    </a:lnL>
                    <a:lnR>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r h="621063">
                <a:tc>
                  <a:txBody>
                    <a:bodyPr/>
                    <a:lstStyle/>
                    <a:p>
                      <a:pPr marL="0" marR="0" indent="0" algn="l" defTabSz="1088776" rtl="0" eaLnBrk="1" fontAlgn="auto" latinLnBrk="0" hangingPunct="1">
                        <a:lnSpc>
                          <a:spcPct val="100000"/>
                        </a:lnSpc>
                        <a:spcBef>
                          <a:spcPts val="0"/>
                        </a:spcBef>
                        <a:spcAft>
                          <a:spcPts val="0"/>
                        </a:spcAft>
                        <a:buClrTx/>
                        <a:buSzTx/>
                        <a:buFontTx/>
                        <a:buNone/>
                        <a:tabLst/>
                        <a:defRPr/>
                      </a:pPr>
                      <a:r>
                        <a:rPr lang="en-US" sz="1200" b="0">
                          <a:solidFill>
                            <a:schemeClr val="tx1"/>
                          </a:solidFill>
                        </a:rPr>
                        <a:t>ExpenseIt in </a:t>
                      </a:r>
                      <a:br>
                        <a:rPr lang="en-US" sz="1200" b="0">
                          <a:solidFill>
                            <a:schemeClr val="tx1"/>
                          </a:solidFill>
                        </a:rPr>
                      </a:br>
                      <a:r>
                        <a:rPr lang="en-US" sz="1200" b="0">
                          <a:solidFill>
                            <a:schemeClr val="tx1"/>
                          </a:solidFill>
                        </a:rPr>
                        <a:t>Concur mobile</a:t>
                      </a:r>
                    </a:p>
                  </a:txBody>
                  <a:tcPr marL="91341" marR="91341" marT="45672" marB="45672" anchor="ctr">
                    <a:lnL>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indent="-171450"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100">
                          <a:solidFill>
                            <a:schemeClr val="tx1"/>
                          </a:solidFill>
                        </a:rPr>
                        <a:t>Take a photo of a receipt, and ExpenseIt automatically creates and categorizes an expense entry</a:t>
                      </a:r>
                    </a:p>
                  </a:txBody>
                  <a:tcPr marL="91341" marR="91341" marT="45672" marB="4567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6213" indent="-176213" algn="l" defTabSz="1088776" rtl="0" eaLnBrk="1" latinLnBrk="0" hangingPunct="1">
                        <a:buClr>
                          <a:schemeClr val="accent1"/>
                        </a:buClr>
                        <a:buSzPct val="80000"/>
                        <a:buFont typeface="Arial" charset="0"/>
                        <a:buChar char="•"/>
                        <a:tabLst/>
                      </a:pPr>
                      <a:r>
                        <a:rPr lang="en-US" sz="1100">
                          <a:solidFill>
                            <a:schemeClr val="tx1"/>
                          </a:solidFill>
                        </a:rPr>
                        <a:t>Anytime, anywhere receipt capture</a:t>
                      </a:r>
                    </a:p>
                    <a:p>
                      <a:pPr marL="176213" indent="-176213" algn="l" defTabSz="1088776" rtl="0" eaLnBrk="1" latinLnBrk="0" hangingPunct="1">
                        <a:buClr>
                          <a:schemeClr val="accent1"/>
                        </a:buClr>
                        <a:buSzPct val="80000"/>
                        <a:buFont typeface="Arial" charset="0"/>
                        <a:buChar char="•"/>
                        <a:tabLst/>
                      </a:pPr>
                      <a:r>
                        <a:rPr lang="en-US" sz="1100">
                          <a:solidFill>
                            <a:schemeClr val="tx1"/>
                          </a:solidFill>
                        </a:rPr>
                        <a:t>Capture receipt data more accurately</a:t>
                      </a:r>
                    </a:p>
                    <a:p>
                      <a:pPr marL="176213" indent="-176213" algn="l" defTabSz="1088776" rtl="0" eaLnBrk="1" latinLnBrk="0" hangingPunct="1">
                        <a:buClr>
                          <a:schemeClr val="accent1"/>
                        </a:buClr>
                        <a:buSzPct val="80000"/>
                        <a:buFont typeface="Arial" charset="0"/>
                        <a:buChar char="•"/>
                        <a:tabLst/>
                      </a:pPr>
                      <a:r>
                        <a:rPr lang="en-US" sz="1100">
                          <a:solidFill>
                            <a:schemeClr val="tx1"/>
                          </a:solidFill>
                        </a:rPr>
                        <a:t>Approve expense reports faster</a:t>
                      </a:r>
                    </a:p>
                  </a:txBody>
                  <a:tcPr marL="91341" marR="91341" marT="45672" marB="45672" anchor="ctr">
                    <a:lnL w="12700" cap="flat" cmpd="sng" algn="ctr">
                      <a:no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2"/>
                  </a:ext>
                </a:extLst>
              </a:tr>
              <a:tr h="796263">
                <a:tc>
                  <a:txBody>
                    <a:bodyPr/>
                    <a:lstStyle/>
                    <a:p>
                      <a:pPr marL="0" marR="0" indent="0" algn="l" defTabSz="1088776" rtl="0" eaLnBrk="1" fontAlgn="auto" latinLnBrk="0" hangingPunct="1">
                        <a:lnSpc>
                          <a:spcPct val="100000"/>
                        </a:lnSpc>
                        <a:spcBef>
                          <a:spcPts val="0"/>
                        </a:spcBef>
                        <a:spcAft>
                          <a:spcPts val="0"/>
                        </a:spcAft>
                        <a:buClrTx/>
                        <a:buSzTx/>
                        <a:buFontTx/>
                        <a:buNone/>
                        <a:tabLst/>
                        <a:defRPr/>
                      </a:pPr>
                      <a:r>
                        <a:rPr lang="en-US" sz="1200" b="0">
                          <a:solidFill>
                            <a:schemeClr val="tx1"/>
                          </a:solidFill>
                        </a:rPr>
                        <a:t>Company Bill Statements</a:t>
                      </a:r>
                    </a:p>
                  </a:txBody>
                  <a:tcPr marL="91341" marR="91341" marT="45672" marB="45672" anchor="ctr">
                    <a:lnL>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indent="-171450"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100">
                          <a:solidFill>
                            <a:schemeClr val="tx1"/>
                          </a:solidFill>
                        </a:rPr>
                        <a:t>Automatic capture of P-Card transactions with assigned accounting codes</a:t>
                      </a:r>
                    </a:p>
                    <a:p>
                      <a:pPr marL="171450" marR="0" indent="-171450"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100">
                          <a:solidFill>
                            <a:schemeClr val="tx1"/>
                          </a:solidFill>
                        </a:rPr>
                        <a:t>One central location for reviewing and reconciling transactions</a:t>
                      </a:r>
                    </a:p>
                    <a:p>
                      <a:pPr marL="171450" marR="0" indent="-171450"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100">
                          <a:solidFill>
                            <a:schemeClr val="tx1"/>
                          </a:solidFill>
                        </a:rPr>
                        <a:t>Seamless integration with Concur Expense for a single expense management platform</a:t>
                      </a:r>
                    </a:p>
                  </a:txBody>
                  <a:tcPr marL="91341" marR="91341" marT="45672" marB="4567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6213" marR="0" lvl="0" indent="-168275"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100">
                          <a:solidFill>
                            <a:schemeClr val="tx1"/>
                          </a:solidFill>
                        </a:rPr>
                        <a:t>Go paperless with digital receipts</a:t>
                      </a:r>
                    </a:p>
                    <a:p>
                      <a:pPr marL="176213" marR="0" lvl="0" indent="-168275"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100">
                          <a:solidFill>
                            <a:schemeClr val="tx1"/>
                          </a:solidFill>
                        </a:rPr>
                        <a:t>Minimize manual data entry, saving time and reducing errors</a:t>
                      </a:r>
                    </a:p>
                    <a:p>
                      <a:pPr marL="176213" marR="0" lvl="0" indent="-168275"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100">
                          <a:solidFill>
                            <a:schemeClr val="tx1"/>
                          </a:solidFill>
                        </a:rPr>
                        <a:t>Centralized management of spend</a:t>
                      </a:r>
                    </a:p>
                  </a:txBody>
                  <a:tcPr marL="91341" marR="91341" marT="45672" marB="45672" anchor="ctr">
                    <a:lnL w="12700" cap="flat" cmpd="sng" algn="ctr">
                      <a:no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3"/>
                  </a:ext>
                </a:extLst>
              </a:tr>
              <a:tr h="621063">
                <a:tc>
                  <a:txBody>
                    <a:bodyPr/>
                    <a:lstStyle/>
                    <a:p>
                      <a:pPr marL="0" marR="0" indent="0" algn="l" defTabSz="1088776" rtl="0" eaLnBrk="1" fontAlgn="auto" latinLnBrk="0" hangingPunct="1">
                        <a:lnSpc>
                          <a:spcPct val="100000"/>
                        </a:lnSpc>
                        <a:spcBef>
                          <a:spcPts val="0"/>
                        </a:spcBef>
                        <a:spcAft>
                          <a:spcPts val="0"/>
                        </a:spcAft>
                        <a:buClrTx/>
                        <a:buSzTx/>
                        <a:buFontTx/>
                        <a:buNone/>
                        <a:tabLst/>
                        <a:defRPr/>
                      </a:pPr>
                      <a:r>
                        <a:rPr lang="en-US" sz="1200" b="0">
                          <a:solidFill>
                            <a:schemeClr val="tx1"/>
                          </a:solidFill>
                        </a:rPr>
                        <a:t>Expense Pay Global</a:t>
                      </a:r>
                    </a:p>
                  </a:txBody>
                  <a:tcPr marL="91341" marR="91341" marT="45672" marB="45672" anchor="ctr">
                    <a:lnL>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indent="-171450"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100">
                          <a:solidFill>
                            <a:schemeClr val="tx1"/>
                          </a:solidFill>
                        </a:rPr>
                        <a:t>Streamlined procurement-to-pay cycle with automated expense reimbursements and corporate credit card payments</a:t>
                      </a:r>
                    </a:p>
                  </a:txBody>
                  <a:tcPr marL="91341" marR="91341" marT="45672" marB="4567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6213" indent="-176213" algn="l" defTabSz="1088776" rtl="0" eaLnBrk="1" latinLnBrk="0" hangingPunct="1">
                        <a:buClr>
                          <a:schemeClr val="accent1"/>
                        </a:buClr>
                        <a:buSzPct val="80000"/>
                        <a:buFont typeface="Arial" charset="0"/>
                        <a:buChar char="•"/>
                        <a:tabLst/>
                      </a:pPr>
                      <a:r>
                        <a:rPr lang="en-US" sz="1100">
                          <a:solidFill>
                            <a:schemeClr val="tx1"/>
                          </a:solidFill>
                        </a:rPr>
                        <a:t>Reduced payment pain</a:t>
                      </a:r>
                    </a:p>
                    <a:p>
                      <a:pPr marL="176213" indent="-176213" algn="l" defTabSz="1088776" rtl="0" eaLnBrk="1" latinLnBrk="0" hangingPunct="1">
                        <a:buClr>
                          <a:schemeClr val="accent1"/>
                        </a:buClr>
                        <a:buSzPct val="80000"/>
                        <a:buFont typeface="Arial" charset="0"/>
                        <a:buChar char="•"/>
                        <a:tabLst/>
                      </a:pPr>
                      <a:r>
                        <a:rPr lang="en-US" sz="1100">
                          <a:solidFill>
                            <a:schemeClr val="tx1"/>
                          </a:solidFill>
                        </a:rPr>
                        <a:t>Better visibility for you and your employees</a:t>
                      </a:r>
                    </a:p>
                    <a:p>
                      <a:pPr marL="176213" indent="-176213" algn="l" defTabSz="1088776" rtl="0" eaLnBrk="1" latinLnBrk="0" hangingPunct="1">
                        <a:buClr>
                          <a:schemeClr val="accent1"/>
                        </a:buClr>
                        <a:buSzPct val="80000"/>
                        <a:buFont typeface="Arial" charset="0"/>
                        <a:buChar char="•"/>
                        <a:tabLst/>
                      </a:pPr>
                      <a:r>
                        <a:rPr lang="en-US" sz="1100">
                          <a:solidFill>
                            <a:schemeClr val="tx1"/>
                          </a:solidFill>
                        </a:rPr>
                        <a:t>Fast, reliable service</a:t>
                      </a:r>
                    </a:p>
                  </a:txBody>
                  <a:tcPr marL="91341" marR="91341" marT="45672" marB="45672" anchor="ctr">
                    <a:lnL w="12700" cap="flat" cmpd="sng" algn="ctr">
                      <a:no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4"/>
                  </a:ext>
                </a:extLst>
              </a:tr>
              <a:tr h="621063">
                <a:tc>
                  <a:txBody>
                    <a:bodyPr/>
                    <a:lstStyle/>
                    <a:p>
                      <a:pPr marL="0" marR="0" indent="0" algn="l" defTabSz="1088776" rtl="0" eaLnBrk="1" fontAlgn="auto" latinLnBrk="0" hangingPunct="1">
                        <a:lnSpc>
                          <a:spcPct val="100000"/>
                        </a:lnSpc>
                        <a:spcBef>
                          <a:spcPts val="0"/>
                        </a:spcBef>
                        <a:spcAft>
                          <a:spcPts val="0"/>
                        </a:spcAft>
                        <a:buClrTx/>
                        <a:buSzTx/>
                        <a:buFontTx/>
                        <a:buNone/>
                        <a:tabLst/>
                        <a:defRPr/>
                      </a:pPr>
                      <a:r>
                        <a:rPr lang="en-US" sz="1200" b="0">
                          <a:solidFill>
                            <a:schemeClr val="tx1"/>
                          </a:solidFill>
                        </a:rPr>
                        <a:t>Expense Report Auditing</a:t>
                      </a:r>
                    </a:p>
                  </a:txBody>
                  <a:tcPr marL="91341" marR="91341" marT="45672" marB="45672" anchor="ctr">
                    <a:lnL>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indent="-171450"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100">
                          <a:solidFill>
                            <a:schemeClr val="tx1"/>
                          </a:solidFill>
                        </a:rPr>
                        <a:t>Third-party receipt and policy audits to verify and substantiate expense receipts to ensure compliance and control</a:t>
                      </a:r>
                    </a:p>
                  </a:txBody>
                  <a:tcPr marL="91341" marR="91341" marT="45672" marB="4567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6213" marR="0" lvl="0" indent="-176213"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100">
                          <a:solidFill>
                            <a:schemeClr val="tx1"/>
                          </a:solidFill>
                        </a:rPr>
                        <a:t>Third-party review</a:t>
                      </a:r>
                    </a:p>
                    <a:p>
                      <a:pPr marL="176213" marR="0" lvl="0" indent="-176213"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100">
                          <a:solidFill>
                            <a:schemeClr val="tx1"/>
                          </a:solidFill>
                        </a:rPr>
                        <a:t>Flexible options</a:t>
                      </a:r>
                    </a:p>
                    <a:p>
                      <a:pPr marL="176213" marR="0" lvl="0" indent="-176213"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100">
                          <a:solidFill>
                            <a:schemeClr val="tx1"/>
                          </a:solidFill>
                        </a:rPr>
                        <a:t>Fast, reliable service</a:t>
                      </a:r>
                    </a:p>
                  </a:txBody>
                  <a:tcPr marL="91341" marR="91341" marT="45672" marB="45672" anchor="ctr">
                    <a:lnL w="12700" cap="flat" cmpd="sng" algn="ctr">
                      <a:no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5"/>
                  </a:ext>
                </a:extLst>
              </a:tr>
              <a:tr h="796263">
                <a:tc>
                  <a:txBody>
                    <a:bodyPr/>
                    <a:lstStyle/>
                    <a:p>
                      <a:pPr marL="0" marR="0" indent="0" algn="l" defTabSz="1088776" rtl="0" eaLnBrk="1" fontAlgn="auto" latinLnBrk="0" hangingPunct="1">
                        <a:lnSpc>
                          <a:spcPct val="100000"/>
                        </a:lnSpc>
                        <a:spcBef>
                          <a:spcPts val="0"/>
                        </a:spcBef>
                        <a:spcAft>
                          <a:spcPts val="0"/>
                        </a:spcAft>
                        <a:buClrTx/>
                        <a:buSzTx/>
                        <a:buFontTx/>
                        <a:buNone/>
                        <a:tabLst/>
                        <a:defRPr/>
                      </a:pPr>
                      <a:r>
                        <a:rPr lang="en-US" sz="1200" b="0">
                          <a:solidFill>
                            <a:schemeClr val="tx1"/>
                          </a:solidFill>
                        </a:rPr>
                        <a:t>Central Reconciliation</a:t>
                      </a:r>
                    </a:p>
                  </a:txBody>
                  <a:tcPr marL="91341" marR="91341" marT="45672" marB="45672" anchor="ctr">
                    <a:lnL>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indent="-171450"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100" b="0" i="0" kern="1200">
                          <a:solidFill>
                            <a:schemeClr val="tx1"/>
                          </a:solidFill>
                          <a:effectLst/>
                          <a:latin typeface="+mn-lt"/>
                          <a:ea typeface="+mn-ea"/>
                          <a:cs typeface="+mn-cs"/>
                        </a:rPr>
                        <a:t>Match</a:t>
                      </a:r>
                      <a:r>
                        <a:rPr lang="en-US" sz="1100" b="0" i="0" kern="1200" baseline="0">
                          <a:solidFill>
                            <a:schemeClr val="tx1"/>
                          </a:solidFill>
                          <a:effectLst/>
                          <a:latin typeface="+mn-lt"/>
                          <a:ea typeface="+mn-ea"/>
                          <a:cs typeface="+mn-cs"/>
                        </a:rPr>
                        <a:t> </a:t>
                      </a:r>
                      <a:r>
                        <a:rPr lang="en-US" sz="1100" b="0" i="0" kern="1200">
                          <a:solidFill>
                            <a:schemeClr val="tx1"/>
                          </a:solidFill>
                          <a:effectLst/>
                          <a:latin typeface="+mn-lt"/>
                          <a:ea typeface="+mn-ea"/>
                          <a:cs typeface="+mn-cs"/>
                        </a:rPr>
                        <a:t>line items initiated from a travel request to a travel booking and then reconciling on the back end after the expenses for the trip process</a:t>
                      </a:r>
                      <a:endParaRPr lang="en-US" sz="600">
                        <a:solidFill>
                          <a:schemeClr val="tx1"/>
                        </a:solidFill>
                      </a:endParaRPr>
                    </a:p>
                  </a:txBody>
                  <a:tcPr marL="91341" marR="91341" marT="45672" marB="4567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6213" marR="0" lvl="0" indent="-176213"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100" b="0" i="0" kern="1200">
                          <a:solidFill>
                            <a:schemeClr val="tx1"/>
                          </a:solidFill>
                          <a:effectLst/>
                          <a:latin typeface="+mn-lt"/>
                          <a:ea typeface="+mn-ea"/>
                          <a:cs typeface="+mn-cs"/>
                        </a:rPr>
                        <a:t>Streamline the reconciliation process</a:t>
                      </a:r>
                    </a:p>
                    <a:p>
                      <a:pPr marL="176213" marR="0" lvl="0" indent="-176213"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100" b="0" i="0" kern="1200">
                          <a:solidFill>
                            <a:schemeClr val="tx1"/>
                          </a:solidFill>
                          <a:effectLst/>
                          <a:latin typeface="+mn-lt"/>
                          <a:ea typeface="+mn-ea"/>
                          <a:cs typeface="+mn-cs"/>
                        </a:rPr>
                        <a:t>Determine the real cost of a trip, using both expense reports and centrally reconciled invoices</a:t>
                      </a:r>
                      <a:endParaRPr lang="en-US" sz="1100">
                        <a:solidFill>
                          <a:schemeClr val="tx1"/>
                        </a:solidFill>
                      </a:endParaRPr>
                    </a:p>
                  </a:txBody>
                  <a:tcPr marL="91341" marR="91341" marT="45672" marB="45672" anchor="ctr">
                    <a:lnL w="12700" cap="flat" cmpd="sng" algn="ctr">
                      <a:no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6"/>
                  </a:ext>
                </a:extLst>
              </a:tr>
              <a:tr h="621063">
                <a:tc>
                  <a:txBody>
                    <a:bodyPr/>
                    <a:lstStyle/>
                    <a:p>
                      <a:pPr marL="0" marR="0" lvl="0" indent="0" algn="l" defTabSz="1088776" rtl="0" eaLnBrk="1" fontAlgn="auto" latinLnBrk="0" hangingPunct="1">
                        <a:lnSpc>
                          <a:spcPct val="100000"/>
                        </a:lnSpc>
                        <a:spcBef>
                          <a:spcPts val="0"/>
                        </a:spcBef>
                        <a:spcAft>
                          <a:spcPts val="0"/>
                        </a:spcAft>
                        <a:buClrTx/>
                        <a:buSzTx/>
                        <a:buFontTx/>
                        <a:buNone/>
                        <a:tabLst/>
                        <a:defRPr/>
                      </a:pPr>
                      <a:r>
                        <a:rPr lang="en-US" sz="1200" b="0">
                          <a:solidFill>
                            <a:schemeClr val="tx1"/>
                          </a:solidFill>
                        </a:rPr>
                        <a:t>Consultative Intelligence</a:t>
                      </a:r>
                    </a:p>
                  </a:txBody>
                  <a:tcPr marL="91341" marR="91341" marT="45672" marB="45672" anchor="ctr">
                    <a:lnL>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100">
                          <a:solidFill>
                            <a:schemeClr val="tx1"/>
                          </a:solidFill>
                        </a:rPr>
                        <a:t>Single platform for viewing and analyzing travel, ERP, invoice and credit card data</a:t>
                      </a:r>
                    </a:p>
                    <a:p>
                      <a:pPr marL="171450" marR="0" lvl="0" indent="-171450"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100">
                          <a:solidFill>
                            <a:schemeClr val="tx1"/>
                          </a:solidFill>
                        </a:rPr>
                        <a:t>Knowledgeable</a:t>
                      </a:r>
                      <a:r>
                        <a:rPr lang="en-US" sz="1100" baseline="0">
                          <a:solidFill>
                            <a:schemeClr val="tx1"/>
                          </a:solidFill>
                        </a:rPr>
                        <a:t> experts prepare c</a:t>
                      </a:r>
                      <a:r>
                        <a:rPr lang="en-US" sz="1100">
                          <a:solidFill>
                            <a:schemeClr val="tx1"/>
                          </a:solidFill>
                        </a:rPr>
                        <a:t>ustom reports and dashboards </a:t>
                      </a:r>
                    </a:p>
                    <a:p>
                      <a:pPr marL="171450" marR="0" lvl="0" indent="-171450"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100">
                          <a:solidFill>
                            <a:schemeClr val="tx1"/>
                          </a:solidFill>
                        </a:rPr>
                        <a:t>Eliminates data duplication and automatically matches transactions to data sources</a:t>
                      </a:r>
                    </a:p>
                  </a:txBody>
                  <a:tcPr marL="91341" marR="91341" marT="45672" marB="4567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6213" marR="0" lvl="0" indent="-176213"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100">
                          <a:solidFill>
                            <a:schemeClr val="tx1"/>
                          </a:solidFill>
                        </a:rPr>
                        <a:t>Data and insights to move your business forward from a knowledgeable</a:t>
                      </a:r>
                      <a:r>
                        <a:rPr lang="en-US" sz="1100" baseline="0">
                          <a:solidFill>
                            <a:schemeClr val="tx1"/>
                          </a:solidFill>
                        </a:rPr>
                        <a:t> expert</a:t>
                      </a:r>
                      <a:endParaRPr lang="en-US" sz="1100">
                        <a:solidFill>
                          <a:schemeClr val="tx1"/>
                        </a:solidFill>
                      </a:endParaRPr>
                    </a:p>
                    <a:p>
                      <a:pPr marL="176213" marR="0" lvl="0" indent="-176213"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100">
                          <a:solidFill>
                            <a:schemeClr val="tx1"/>
                          </a:solidFill>
                        </a:rPr>
                        <a:t>One, connected solution</a:t>
                      </a:r>
                    </a:p>
                  </a:txBody>
                  <a:tcPr marL="91341" marR="91341" marT="45672" marB="45672" anchor="ctr">
                    <a:lnL w="12700" cap="flat" cmpd="sng" algn="ctr">
                      <a:no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4203177599"/>
                  </a:ext>
                </a:extLst>
              </a:tr>
            </a:tbl>
          </a:graphicData>
        </a:graphic>
      </p:graphicFrame>
      <p:sp>
        <p:nvSpPr>
          <p:cNvPr id="2" name="Title 1"/>
          <p:cNvSpPr>
            <a:spLocks noGrp="1"/>
          </p:cNvSpPr>
          <p:nvPr>
            <p:ph type="title"/>
          </p:nvPr>
        </p:nvSpPr>
        <p:spPr/>
        <p:txBody>
          <a:bodyPr/>
          <a:lstStyle/>
          <a:p>
            <a:r>
              <a:rPr lang="en-US"/>
              <a:t>Concur Expense Key Capabilities and Benefits</a:t>
            </a:r>
          </a:p>
        </p:txBody>
      </p:sp>
      <p:sp>
        <p:nvSpPr>
          <p:cNvPr id="6" name="object 6"/>
          <p:cNvSpPr txBox="1"/>
          <p:nvPr/>
        </p:nvSpPr>
        <p:spPr>
          <a:xfrm>
            <a:off x="5466443" y="6560124"/>
            <a:ext cx="6009294" cy="103866"/>
          </a:xfrm>
          <a:prstGeom prst="rect">
            <a:avLst/>
          </a:prstGeom>
        </p:spPr>
        <p:txBody>
          <a:bodyPr vert="horz" wrap="square" lIns="0" tIns="11421" rIns="0" bIns="0" rtlCol="0" anchor="ctr">
            <a:spAutoFit/>
          </a:bodyPr>
          <a:lstStyle/>
          <a:p>
            <a:pPr marL="12691" algn="r">
              <a:spcBef>
                <a:spcPts val="90"/>
              </a:spcBef>
              <a:tabLst>
                <a:tab pos="586330" algn="l"/>
                <a:tab pos="852842" algn="l"/>
              </a:tabLst>
            </a:pPr>
            <a:r>
              <a:rPr lang="en-US" sz="600"/>
              <a:t>To learn more, watch the Concur Expense product demo on </a:t>
            </a:r>
            <a:r>
              <a:rPr lang="en-US" sz="600">
                <a:hlinkClick r:id="rId3"/>
              </a:rPr>
              <a:t>YouTube.</a:t>
            </a:r>
            <a:endParaRPr lang="en-US" sz="600"/>
          </a:p>
        </p:txBody>
      </p:sp>
    </p:spTree>
    <p:extLst>
      <p:ext uri="{BB962C8B-B14F-4D97-AF65-F5344CB8AC3E}">
        <p14:creationId xmlns:p14="http://schemas.microsoft.com/office/powerpoint/2010/main" val="10066978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xmlns="" id="{6C495A33-2FC4-2342-988A-9DA8583B1D0F}"/>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 y="0"/>
            <a:ext cx="12188827" cy="6858000"/>
          </a:xfrm>
          <a:prstGeom prst="rect">
            <a:avLst/>
          </a:prstGeom>
        </p:spPr>
      </p:pic>
      <p:sp>
        <p:nvSpPr>
          <p:cNvPr id="31" name="Oval 30">
            <a:extLst>
              <a:ext uri="{FF2B5EF4-FFF2-40B4-BE49-F238E27FC236}">
                <a16:creationId xmlns:a16="http://schemas.microsoft.com/office/drawing/2014/main" xmlns="" id="{6EB45C43-5BF3-3145-8854-523637179E06}"/>
              </a:ext>
            </a:extLst>
          </p:cNvPr>
          <p:cNvSpPr/>
          <p:nvPr/>
        </p:nvSpPr>
        <p:spPr bwMode="gray">
          <a:xfrm>
            <a:off x="6418567" y="990600"/>
            <a:ext cx="5290316" cy="5290316"/>
          </a:xfrm>
          <a:prstGeom prst="ellipse">
            <a:avLst/>
          </a:prstGeom>
          <a:solidFill>
            <a:schemeClr val="tx1">
              <a:alpha val="71000"/>
            </a:schemeClr>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33" name="Partial Circle 32">
            <a:extLst>
              <a:ext uri="{FF2B5EF4-FFF2-40B4-BE49-F238E27FC236}">
                <a16:creationId xmlns:a16="http://schemas.microsoft.com/office/drawing/2014/main" xmlns="" id="{34D02C2F-F305-4C63-A23C-B3B586257FCF}"/>
              </a:ext>
            </a:extLst>
          </p:cNvPr>
          <p:cNvSpPr/>
          <p:nvPr/>
        </p:nvSpPr>
        <p:spPr bwMode="gray">
          <a:xfrm flipH="1">
            <a:off x="6412106" y="986540"/>
            <a:ext cx="5294376" cy="5294376"/>
          </a:xfrm>
          <a:prstGeom prst="pie">
            <a:avLst>
              <a:gd name="adj1" fmla="val 10787306"/>
              <a:gd name="adj2" fmla="val 16200000"/>
            </a:avLst>
          </a:prstGeom>
          <a:solidFill>
            <a:schemeClr val="bg1">
              <a:alpha val="45000"/>
            </a:schemeClr>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grpSp>
        <p:nvGrpSpPr>
          <p:cNvPr id="114" name="Group 113">
            <a:extLst>
              <a:ext uri="{FF2B5EF4-FFF2-40B4-BE49-F238E27FC236}">
                <a16:creationId xmlns:a16="http://schemas.microsoft.com/office/drawing/2014/main" xmlns="" id="{D8DB777A-B240-034E-8C76-4841FE42189A}"/>
              </a:ext>
            </a:extLst>
          </p:cNvPr>
          <p:cNvGrpSpPr/>
          <p:nvPr/>
        </p:nvGrpSpPr>
        <p:grpSpPr>
          <a:xfrm>
            <a:off x="7651994" y="1737819"/>
            <a:ext cx="3373289" cy="3344846"/>
            <a:chOff x="4640844" y="2004695"/>
            <a:chExt cx="3373289" cy="3344846"/>
          </a:xfrm>
        </p:grpSpPr>
        <p:grpSp>
          <p:nvGrpSpPr>
            <p:cNvPr id="20" name="Group 19">
              <a:extLst>
                <a:ext uri="{FF2B5EF4-FFF2-40B4-BE49-F238E27FC236}">
                  <a16:creationId xmlns:a16="http://schemas.microsoft.com/office/drawing/2014/main" xmlns="" id="{7E024013-ACA0-5D49-89F2-CC26C3BE4578}"/>
                </a:ext>
              </a:extLst>
            </p:cNvPr>
            <p:cNvGrpSpPr/>
            <p:nvPr/>
          </p:nvGrpSpPr>
          <p:grpSpPr>
            <a:xfrm>
              <a:off x="4640844" y="2455730"/>
              <a:ext cx="2893811" cy="2893811"/>
              <a:chOff x="4640844" y="2455730"/>
              <a:chExt cx="2893811" cy="2893811"/>
            </a:xfrm>
          </p:grpSpPr>
          <p:sp>
            <p:nvSpPr>
              <p:cNvPr id="4" name="Arc 3">
                <a:extLst>
                  <a:ext uri="{FF2B5EF4-FFF2-40B4-BE49-F238E27FC236}">
                    <a16:creationId xmlns:a16="http://schemas.microsoft.com/office/drawing/2014/main" xmlns="" id="{C9EA8177-3CEA-004E-A19B-D2355BD2E37A}"/>
                  </a:ext>
                </a:extLst>
              </p:cNvPr>
              <p:cNvSpPr/>
              <p:nvPr/>
            </p:nvSpPr>
            <p:spPr>
              <a:xfrm>
                <a:off x="4640844" y="2455730"/>
                <a:ext cx="2893811" cy="2893811"/>
              </a:xfrm>
              <a:prstGeom prst="arc">
                <a:avLst>
                  <a:gd name="adj1" fmla="val 16558881"/>
                  <a:gd name="adj2" fmla="val 21242773"/>
                </a:avLst>
              </a:prstGeom>
              <a:ln w="57150">
                <a:solidFill>
                  <a:schemeClr val="accent3"/>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7" name="Straight Connector 16">
                <a:extLst>
                  <a:ext uri="{FF2B5EF4-FFF2-40B4-BE49-F238E27FC236}">
                    <a16:creationId xmlns:a16="http://schemas.microsoft.com/office/drawing/2014/main" xmlns="" id="{FB9D3E2D-F6DD-9F44-95A4-74D5246F781D}"/>
                  </a:ext>
                </a:extLst>
              </p:cNvPr>
              <p:cNvCxnSpPr>
                <a:cxnSpLocks/>
              </p:cNvCxnSpPr>
              <p:nvPr/>
            </p:nvCxnSpPr>
            <p:spPr>
              <a:xfrm flipH="1">
                <a:off x="6901218" y="2884164"/>
                <a:ext cx="205007" cy="205006"/>
              </a:xfrm>
              <a:prstGeom prst="line">
                <a:avLst/>
              </a:prstGeom>
              <a:ln w="57150">
                <a:solidFill>
                  <a:schemeClr val="accent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pic>
          <p:nvPicPr>
            <p:cNvPr id="80" name="Picture 79">
              <a:extLst>
                <a:ext uri="{FF2B5EF4-FFF2-40B4-BE49-F238E27FC236}">
                  <a16:creationId xmlns:a16="http://schemas.microsoft.com/office/drawing/2014/main" xmlns="" id="{A2AD13AC-836F-614D-8006-657065A466DF}"/>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114065" y="2004695"/>
              <a:ext cx="900068" cy="900068"/>
            </a:xfrm>
            <a:prstGeom prst="rect">
              <a:avLst/>
            </a:prstGeom>
          </p:spPr>
        </p:pic>
      </p:grpSp>
      <p:grpSp>
        <p:nvGrpSpPr>
          <p:cNvPr id="115" name="Group 114">
            <a:extLst>
              <a:ext uri="{FF2B5EF4-FFF2-40B4-BE49-F238E27FC236}">
                <a16:creationId xmlns:a16="http://schemas.microsoft.com/office/drawing/2014/main" xmlns="" id="{1C60F924-E5DB-944E-910B-5175AFAB0583}"/>
              </a:ext>
            </a:extLst>
          </p:cNvPr>
          <p:cNvGrpSpPr/>
          <p:nvPr/>
        </p:nvGrpSpPr>
        <p:grpSpPr>
          <a:xfrm>
            <a:off x="7140034" y="1734569"/>
            <a:ext cx="3405768" cy="3348095"/>
            <a:chOff x="4128884" y="2001445"/>
            <a:chExt cx="3405768" cy="3348095"/>
          </a:xfrm>
        </p:grpSpPr>
        <p:grpSp>
          <p:nvGrpSpPr>
            <p:cNvPr id="27" name="Group 26">
              <a:extLst>
                <a:ext uri="{FF2B5EF4-FFF2-40B4-BE49-F238E27FC236}">
                  <a16:creationId xmlns:a16="http://schemas.microsoft.com/office/drawing/2014/main" xmlns="" id="{A54B9441-C1AE-A24B-8F34-F19058BD5DBB}"/>
                </a:ext>
              </a:extLst>
            </p:cNvPr>
            <p:cNvGrpSpPr/>
            <p:nvPr/>
          </p:nvGrpSpPr>
          <p:grpSpPr>
            <a:xfrm rot="16200000">
              <a:off x="4640841" y="2455729"/>
              <a:ext cx="2893811" cy="2893811"/>
              <a:chOff x="4640844" y="2455730"/>
              <a:chExt cx="2893811" cy="2893811"/>
            </a:xfrm>
          </p:grpSpPr>
          <p:sp>
            <p:nvSpPr>
              <p:cNvPr id="28" name="Arc 27">
                <a:extLst>
                  <a:ext uri="{FF2B5EF4-FFF2-40B4-BE49-F238E27FC236}">
                    <a16:creationId xmlns:a16="http://schemas.microsoft.com/office/drawing/2014/main" xmlns="" id="{2BF26499-13B9-EA4A-938A-8A69B09220E2}"/>
                  </a:ext>
                </a:extLst>
              </p:cNvPr>
              <p:cNvSpPr/>
              <p:nvPr/>
            </p:nvSpPr>
            <p:spPr>
              <a:xfrm>
                <a:off x="4640844" y="2455730"/>
                <a:ext cx="2893811" cy="2893811"/>
              </a:xfrm>
              <a:prstGeom prst="arc">
                <a:avLst>
                  <a:gd name="adj1" fmla="val 16645083"/>
                  <a:gd name="adj2" fmla="val 21339153"/>
                </a:avLst>
              </a:prstGeom>
              <a:ln w="19050">
                <a:solidFill>
                  <a:schemeClr val="accent6">
                    <a:alpha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9" name="Straight Connector 28">
                <a:extLst>
                  <a:ext uri="{FF2B5EF4-FFF2-40B4-BE49-F238E27FC236}">
                    <a16:creationId xmlns:a16="http://schemas.microsoft.com/office/drawing/2014/main" xmlns="" id="{3A2B9014-9586-A54B-A7C7-B96020530257}"/>
                  </a:ext>
                </a:extLst>
              </p:cNvPr>
              <p:cNvCxnSpPr>
                <a:cxnSpLocks/>
              </p:cNvCxnSpPr>
              <p:nvPr/>
            </p:nvCxnSpPr>
            <p:spPr>
              <a:xfrm flipH="1">
                <a:off x="6901218" y="2884164"/>
                <a:ext cx="205007" cy="205006"/>
              </a:xfrm>
              <a:prstGeom prst="line">
                <a:avLst/>
              </a:prstGeom>
              <a:ln w="19050">
                <a:solidFill>
                  <a:schemeClr val="accent6">
                    <a:alpha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pic>
          <p:nvPicPr>
            <p:cNvPr id="77" name="Picture 76">
              <a:extLst>
                <a:ext uri="{FF2B5EF4-FFF2-40B4-BE49-F238E27FC236}">
                  <a16:creationId xmlns:a16="http://schemas.microsoft.com/office/drawing/2014/main" xmlns="" id="{E37B73EC-FFF1-EE4E-8705-ED4A29E77B7F}"/>
                </a:ext>
              </a:extLst>
            </p:cNvPr>
            <p:cNvPicPr>
              <a:picLocks noChangeAspect="1"/>
            </p:cNvPicPr>
            <p:nvPr/>
          </p:nvPicPr>
          <p:blipFill>
            <a:blip r:embed="rId5" cstate="print">
              <a:alphaModFix amt="40000"/>
              <a:extLst>
                <a:ext uri="{28A0092B-C50C-407E-A947-70E740481C1C}">
                  <a14:useLocalDpi xmlns:a14="http://schemas.microsoft.com/office/drawing/2010/main"/>
                </a:ext>
              </a:extLst>
            </a:blip>
            <a:stretch>
              <a:fillRect/>
            </a:stretch>
          </p:blipFill>
          <p:spPr>
            <a:xfrm>
              <a:off x="4128884" y="2001445"/>
              <a:ext cx="900069" cy="900069"/>
            </a:xfrm>
            <a:prstGeom prst="rect">
              <a:avLst/>
            </a:prstGeom>
          </p:spPr>
        </p:pic>
      </p:grpSp>
      <p:grpSp>
        <p:nvGrpSpPr>
          <p:cNvPr id="117" name="Group 116">
            <a:extLst>
              <a:ext uri="{FF2B5EF4-FFF2-40B4-BE49-F238E27FC236}">
                <a16:creationId xmlns:a16="http://schemas.microsoft.com/office/drawing/2014/main" xmlns="" id="{3ED2EA10-C073-A947-8B6D-31A18C2D413E}"/>
              </a:ext>
            </a:extLst>
          </p:cNvPr>
          <p:cNvGrpSpPr/>
          <p:nvPr/>
        </p:nvGrpSpPr>
        <p:grpSpPr>
          <a:xfrm>
            <a:off x="7651993" y="2188854"/>
            <a:ext cx="3369304" cy="3270722"/>
            <a:chOff x="4640843" y="2455730"/>
            <a:chExt cx="3369304" cy="3270722"/>
          </a:xfrm>
        </p:grpSpPr>
        <p:grpSp>
          <p:nvGrpSpPr>
            <p:cNvPr id="21" name="Group 20">
              <a:extLst>
                <a:ext uri="{FF2B5EF4-FFF2-40B4-BE49-F238E27FC236}">
                  <a16:creationId xmlns:a16="http://schemas.microsoft.com/office/drawing/2014/main" xmlns="" id="{20C7C338-7EA7-B840-AE48-3DD3B59278B0}"/>
                </a:ext>
              </a:extLst>
            </p:cNvPr>
            <p:cNvGrpSpPr/>
            <p:nvPr/>
          </p:nvGrpSpPr>
          <p:grpSpPr>
            <a:xfrm rot="5400000">
              <a:off x="4640843" y="2455730"/>
              <a:ext cx="2893811" cy="2893811"/>
              <a:chOff x="4640844" y="2455730"/>
              <a:chExt cx="2893811" cy="2893811"/>
            </a:xfrm>
          </p:grpSpPr>
          <p:sp>
            <p:nvSpPr>
              <p:cNvPr id="22" name="Arc 21">
                <a:extLst>
                  <a:ext uri="{FF2B5EF4-FFF2-40B4-BE49-F238E27FC236}">
                    <a16:creationId xmlns:a16="http://schemas.microsoft.com/office/drawing/2014/main" xmlns="" id="{F5508C26-9AFE-DB4A-8666-76D1FE6F11E1}"/>
                  </a:ext>
                </a:extLst>
              </p:cNvPr>
              <p:cNvSpPr/>
              <p:nvPr/>
            </p:nvSpPr>
            <p:spPr>
              <a:xfrm>
                <a:off x="4640844" y="2455730"/>
                <a:ext cx="2893811" cy="2893811"/>
              </a:xfrm>
              <a:prstGeom prst="arc">
                <a:avLst>
                  <a:gd name="adj1" fmla="val 16615087"/>
                  <a:gd name="adj2" fmla="val 21243842"/>
                </a:avLst>
              </a:prstGeom>
              <a:ln w="19050">
                <a:solidFill>
                  <a:schemeClr val="accent4">
                    <a:alpha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t>z</a:t>
                </a:r>
              </a:p>
            </p:txBody>
          </p:sp>
          <p:cxnSp>
            <p:nvCxnSpPr>
              <p:cNvPr id="23" name="Straight Connector 22">
                <a:extLst>
                  <a:ext uri="{FF2B5EF4-FFF2-40B4-BE49-F238E27FC236}">
                    <a16:creationId xmlns:a16="http://schemas.microsoft.com/office/drawing/2014/main" xmlns="" id="{386265AE-1DEE-5746-97FC-F3F3F04A28B1}"/>
                  </a:ext>
                </a:extLst>
              </p:cNvPr>
              <p:cNvCxnSpPr>
                <a:cxnSpLocks/>
              </p:cNvCxnSpPr>
              <p:nvPr/>
            </p:nvCxnSpPr>
            <p:spPr>
              <a:xfrm flipH="1">
                <a:off x="6901218" y="2884164"/>
                <a:ext cx="205007" cy="205006"/>
              </a:xfrm>
              <a:prstGeom prst="line">
                <a:avLst/>
              </a:prstGeom>
              <a:ln w="19050">
                <a:solidFill>
                  <a:schemeClr val="accent4">
                    <a:alpha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pic>
          <p:nvPicPr>
            <p:cNvPr id="83" name="Picture 82">
              <a:extLst>
                <a:ext uri="{FF2B5EF4-FFF2-40B4-BE49-F238E27FC236}">
                  <a16:creationId xmlns:a16="http://schemas.microsoft.com/office/drawing/2014/main" xmlns="" id="{85B2EBFD-F7FF-1143-9BF0-B7E27A3BD7BE}"/>
                </a:ext>
              </a:extLst>
            </p:cNvPr>
            <p:cNvPicPr>
              <a:picLocks noChangeAspect="1"/>
            </p:cNvPicPr>
            <p:nvPr/>
          </p:nvPicPr>
          <p:blipFill>
            <a:blip r:embed="rId6" cstate="print">
              <a:alphaModFix amt="40000"/>
              <a:extLst>
                <a:ext uri="{28A0092B-C50C-407E-A947-70E740481C1C}">
                  <a14:useLocalDpi xmlns:a14="http://schemas.microsoft.com/office/drawing/2010/main"/>
                </a:ext>
              </a:extLst>
            </a:blip>
            <a:stretch>
              <a:fillRect/>
            </a:stretch>
          </p:blipFill>
          <p:spPr>
            <a:xfrm>
              <a:off x="7116707" y="4833012"/>
              <a:ext cx="893440" cy="893440"/>
            </a:xfrm>
            <a:prstGeom prst="rect">
              <a:avLst/>
            </a:prstGeom>
          </p:spPr>
        </p:pic>
      </p:grpSp>
      <p:grpSp>
        <p:nvGrpSpPr>
          <p:cNvPr id="116" name="Group 115">
            <a:extLst>
              <a:ext uri="{FF2B5EF4-FFF2-40B4-BE49-F238E27FC236}">
                <a16:creationId xmlns:a16="http://schemas.microsoft.com/office/drawing/2014/main" xmlns="" id="{647FE2F7-6708-6B45-BC86-8C65E8BF4A28}"/>
              </a:ext>
            </a:extLst>
          </p:cNvPr>
          <p:cNvGrpSpPr/>
          <p:nvPr/>
        </p:nvGrpSpPr>
        <p:grpSpPr>
          <a:xfrm>
            <a:off x="7169228" y="2188854"/>
            <a:ext cx="3376576" cy="3174137"/>
            <a:chOff x="4158078" y="2455730"/>
            <a:chExt cx="3376576" cy="3174137"/>
          </a:xfrm>
        </p:grpSpPr>
        <p:grpSp>
          <p:nvGrpSpPr>
            <p:cNvPr id="24" name="Group 23">
              <a:extLst>
                <a:ext uri="{FF2B5EF4-FFF2-40B4-BE49-F238E27FC236}">
                  <a16:creationId xmlns:a16="http://schemas.microsoft.com/office/drawing/2014/main" xmlns="" id="{EFD6013C-BFEE-6249-92B5-AEA23DC10ABF}"/>
                </a:ext>
              </a:extLst>
            </p:cNvPr>
            <p:cNvGrpSpPr/>
            <p:nvPr/>
          </p:nvGrpSpPr>
          <p:grpSpPr>
            <a:xfrm rot="10800000">
              <a:off x="4640843" y="2455730"/>
              <a:ext cx="2893811" cy="2893811"/>
              <a:chOff x="4640844" y="2455730"/>
              <a:chExt cx="2893811" cy="2893811"/>
            </a:xfrm>
          </p:grpSpPr>
          <p:sp>
            <p:nvSpPr>
              <p:cNvPr id="25" name="Arc 24">
                <a:extLst>
                  <a:ext uri="{FF2B5EF4-FFF2-40B4-BE49-F238E27FC236}">
                    <a16:creationId xmlns:a16="http://schemas.microsoft.com/office/drawing/2014/main" xmlns="" id="{E7B5F653-AC70-AC43-8F60-7E4600B64B82}"/>
                  </a:ext>
                </a:extLst>
              </p:cNvPr>
              <p:cNvSpPr/>
              <p:nvPr/>
            </p:nvSpPr>
            <p:spPr>
              <a:xfrm>
                <a:off x="4640844" y="2455730"/>
                <a:ext cx="2893811" cy="2893811"/>
              </a:xfrm>
              <a:prstGeom prst="arc">
                <a:avLst>
                  <a:gd name="adj1" fmla="val 16467190"/>
                  <a:gd name="adj2" fmla="val 21229330"/>
                </a:avLst>
              </a:prstGeom>
              <a:ln w="19050">
                <a:solidFill>
                  <a:schemeClr val="accent5">
                    <a:alpha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6" name="Straight Connector 25">
                <a:extLst>
                  <a:ext uri="{FF2B5EF4-FFF2-40B4-BE49-F238E27FC236}">
                    <a16:creationId xmlns:a16="http://schemas.microsoft.com/office/drawing/2014/main" xmlns="" id="{02C2CE5E-B06D-9649-8BEF-022A0A4E7BFE}"/>
                  </a:ext>
                </a:extLst>
              </p:cNvPr>
              <p:cNvCxnSpPr>
                <a:cxnSpLocks/>
              </p:cNvCxnSpPr>
              <p:nvPr/>
            </p:nvCxnSpPr>
            <p:spPr>
              <a:xfrm flipH="1">
                <a:off x="6901218" y="2884164"/>
                <a:ext cx="205007" cy="205006"/>
              </a:xfrm>
              <a:prstGeom prst="line">
                <a:avLst/>
              </a:prstGeom>
              <a:ln w="19050">
                <a:solidFill>
                  <a:schemeClr val="accent5">
                    <a:alpha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pic>
          <p:nvPicPr>
            <p:cNvPr id="109" name="Picture 108">
              <a:extLst>
                <a:ext uri="{FF2B5EF4-FFF2-40B4-BE49-F238E27FC236}">
                  <a16:creationId xmlns:a16="http://schemas.microsoft.com/office/drawing/2014/main" xmlns="" id="{E5E00639-3438-4D47-90ED-7F4C6946D829}"/>
                </a:ext>
              </a:extLst>
            </p:cNvPr>
            <p:cNvPicPr>
              <a:picLocks noChangeAspect="1"/>
            </p:cNvPicPr>
            <p:nvPr/>
          </p:nvPicPr>
          <p:blipFill>
            <a:blip r:embed="rId7" cstate="print">
              <a:alphaModFix amt="40000"/>
              <a:extLst>
                <a:ext uri="{28A0092B-C50C-407E-A947-70E740481C1C}">
                  <a14:useLocalDpi xmlns:a14="http://schemas.microsoft.com/office/drawing/2010/main"/>
                </a:ext>
              </a:extLst>
            </a:blip>
            <a:stretch>
              <a:fillRect/>
            </a:stretch>
          </p:blipFill>
          <p:spPr>
            <a:xfrm>
              <a:off x="4158078" y="4788032"/>
              <a:ext cx="841835" cy="841835"/>
            </a:xfrm>
            <a:prstGeom prst="rect">
              <a:avLst/>
            </a:prstGeom>
          </p:spPr>
        </p:pic>
      </p:grpSp>
      <p:sp>
        <p:nvSpPr>
          <p:cNvPr id="2" name="Title 1">
            <a:extLst>
              <a:ext uri="{FF2B5EF4-FFF2-40B4-BE49-F238E27FC236}">
                <a16:creationId xmlns:a16="http://schemas.microsoft.com/office/drawing/2014/main" xmlns="" id="{338FC523-7F5E-8545-91D9-B9B6556A2916}"/>
              </a:ext>
            </a:extLst>
          </p:cNvPr>
          <p:cNvSpPr>
            <a:spLocks noGrp="1"/>
          </p:cNvSpPr>
          <p:nvPr>
            <p:ph type="title"/>
          </p:nvPr>
        </p:nvSpPr>
        <p:spPr>
          <a:xfrm>
            <a:off x="496631" y="533400"/>
            <a:ext cx="5018798" cy="2215991"/>
          </a:xfrm>
        </p:spPr>
        <p:txBody>
          <a:bodyPr/>
          <a:lstStyle/>
          <a:p>
            <a:r>
              <a:rPr lang="en-US" sz="3600">
                <a:solidFill>
                  <a:schemeClr val="bg1"/>
                </a:solidFill>
              </a:rPr>
              <a:t>Effectively Manage and Control Your</a:t>
            </a:r>
            <a:br>
              <a:rPr lang="en-US" sz="3600">
                <a:solidFill>
                  <a:schemeClr val="bg1"/>
                </a:solidFill>
              </a:rPr>
            </a:br>
            <a:r>
              <a:rPr lang="en-US" sz="3600">
                <a:solidFill>
                  <a:schemeClr val="bg1"/>
                </a:solidFill>
              </a:rPr>
              <a:t>Travel Program with </a:t>
            </a:r>
            <a:r>
              <a:rPr lang="en-US" sz="3600">
                <a:solidFill>
                  <a:schemeClr val="accent1"/>
                </a:solidFill>
              </a:rPr>
              <a:t>Concur Travel</a:t>
            </a:r>
          </a:p>
        </p:txBody>
      </p:sp>
      <p:sp>
        <p:nvSpPr>
          <p:cNvPr id="122" name="Oval 121">
            <a:extLst>
              <a:ext uri="{FF2B5EF4-FFF2-40B4-BE49-F238E27FC236}">
                <a16:creationId xmlns:a16="http://schemas.microsoft.com/office/drawing/2014/main" xmlns="" id="{4295B43B-5FE7-AA4B-AE5A-856CCA94D5A2}"/>
              </a:ext>
            </a:extLst>
          </p:cNvPr>
          <p:cNvSpPr/>
          <p:nvPr/>
        </p:nvSpPr>
        <p:spPr bwMode="gray">
          <a:xfrm>
            <a:off x="8016706" y="2573019"/>
            <a:ext cx="2178910" cy="2178910"/>
          </a:xfrm>
          <a:prstGeom prst="ellipse">
            <a:avLst/>
          </a:prstGeom>
          <a:solidFill>
            <a:schemeClr val="tx1">
              <a:alpha val="62000"/>
            </a:schemeClr>
          </a:solidFill>
          <a:ln w="6350" algn="ctr">
            <a:solidFill>
              <a:schemeClr val="bg1"/>
            </a:solidFill>
            <a:miter lim="800000"/>
            <a:headEnd/>
            <a:tailEnd/>
          </a:ln>
          <a:effectLst>
            <a:outerShdw blurRad="825500" sx="102000" sy="102000" algn="ctr" rotWithShape="0">
              <a:schemeClr val="tx2">
                <a:lumMod val="75000"/>
                <a:alpha val="40000"/>
              </a:scheme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pic>
        <p:nvPicPr>
          <p:cNvPr id="15" name="Picture 14">
            <a:extLst>
              <a:ext uri="{FF2B5EF4-FFF2-40B4-BE49-F238E27FC236}">
                <a16:creationId xmlns:a16="http://schemas.microsoft.com/office/drawing/2014/main" xmlns="" id="{366D33A5-03A4-D541-9DA0-83FCDB453CA7}"/>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8455712" y="2994549"/>
            <a:ext cx="1286379" cy="1286379"/>
          </a:xfrm>
          <a:prstGeom prst="rect">
            <a:avLst/>
          </a:prstGeom>
          <a:effectLst/>
        </p:spPr>
      </p:pic>
      <p:sp>
        <p:nvSpPr>
          <p:cNvPr id="12" name="TextBox 11">
            <a:extLst>
              <a:ext uri="{FF2B5EF4-FFF2-40B4-BE49-F238E27FC236}">
                <a16:creationId xmlns:a16="http://schemas.microsoft.com/office/drawing/2014/main" xmlns="" id="{DA879A32-395C-7746-A5DD-A32086ED7A7C}"/>
              </a:ext>
            </a:extLst>
          </p:cNvPr>
          <p:cNvSpPr txBox="1"/>
          <p:nvPr/>
        </p:nvSpPr>
        <p:spPr>
          <a:xfrm>
            <a:off x="9315179" y="3025721"/>
            <a:ext cx="553008" cy="184666"/>
          </a:xfrm>
          <a:prstGeom prst="rect">
            <a:avLst/>
          </a:prstGeom>
          <a:noFill/>
        </p:spPr>
        <p:txBody>
          <a:bodyPr wrap="square" lIns="0" tIns="0" rIns="0" bIns="0" rtlCol="0">
            <a:spAutoFit/>
          </a:bodyPr>
          <a:lstStyle/>
          <a:p>
            <a:pPr fontAlgn="base">
              <a:spcAft>
                <a:spcPts val="1199"/>
              </a:spcAft>
              <a:buClr>
                <a:srgbClr val="F0AB00"/>
              </a:buClr>
              <a:buSzPct val="80000"/>
            </a:pPr>
            <a:r>
              <a:rPr lang="en-US" sz="1200" b="1" kern="0">
                <a:solidFill>
                  <a:schemeClr val="bg1"/>
                </a:solidFill>
                <a:ea typeface="Arial Unicode MS" pitchFamily="34" charset="-128"/>
                <a:cs typeface="Arial Unicode MS" pitchFamily="34" charset="-128"/>
              </a:rPr>
              <a:t>Travel</a:t>
            </a:r>
          </a:p>
        </p:txBody>
      </p:sp>
      <p:sp>
        <p:nvSpPr>
          <p:cNvPr id="13" name="TextBox 12">
            <a:extLst>
              <a:ext uri="{FF2B5EF4-FFF2-40B4-BE49-F238E27FC236}">
                <a16:creationId xmlns:a16="http://schemas.microsoft.com/office/drawing/2014/main" xmlns="" id="{A0C7DC28-9C37-EE48-AA12-1EF64FEFC2DE}"/>
              </a:ext>
            </a:extLst>
          </p:cNvPr>
          <p:cNvSpPr txBox="1"/>
          <p:nvPr/>
        </p:nvSpPr>
        <p:spPr>
          <a:xfrm>
            <a:off x="8329897" y="3025721"/>
            <a:ext cx="733828" cy="184666"/>
          </a:xfrm>
          <a:prstGeom prst="rect">
            <a:avLst/>
          </a:prstGeom>
          <a:noFill/>
        </p:spPr>
        <p:txBody>
          <a:bodyPr wrap="square" lIns="0" tIns="0" rIns="0" bIns="0" rtlCol="0">
            <a:spAutoFit/>
          </a:bodyPr>
          <a:lstStyle/>
          <a:p>
            <a:pPr fontAlgn="base">
              <a:spcAft>
                <a:spcPts val="1199"/>
              </a:spcAft>
              <a:buClr>
                <a:srgbClr val="F0AB00"/>
              </a:buClr>
              <a:buSzPct val="80000"/>
            </a:pPr>
            <a:r>
              <a:rPr lang="en-US" sz="1200" kern="0">
                <a:solidFill>
                  <a:schemeClr val="accent6"/>
                </a:solidFill>
                <a:ea typeface="Arial Unicode MS" pitchFamily="34" charset="-128"/>
                <a:cs typeface="Arial Unicode MS" pitchFamily="34" charset="-128"/>
              </a:rPr>
              <a:t>Expense</a:t>
            </a:r>
          </a:p>
        </p:txBody>
      </p:sp>
      <p:sp>
        <p:nvSpPr>
          <p:cNvPr id="14" name="TextBox 13">
            <a:extLst>
              <a:ext uri="{FF2B5EF4-FFF2-40B4-BE49-F238E27FC236}">
                <a16:creationId xmlns:a16="http://schemas.microsoft.com/office/drawing/2014/main" xmlns="" id="{8B2FEB3C-5CBC-0143-B0AB-3A980EA62F19}"/>
              </a:ext>
            </a:extLst>
          </p:cNvPr>
          <p:cNvSpPr txBox="1"/>
          <p:nvPr/>
        </p:nvSpPr>
        <p:spPr>
          <a:xfrm>
            <a:off x="9358326" y="4073112"/>
            <a:ext cx="589853" cy="184666"/>
          </a:xfrm>
          <a:prstGeom prst="rect">
            <a:avLst/>
          </a:prstGeom>
          <a:noFill/>
        </p:spPr>
        <p:txBody>
          <a:bodyPr wrap="square" lIns="0" tIns="0" rIns="0" bIns="0" rtlCol="0">
            <a:spAutoFit/>
          </a:bodyPr>
          <a:lstStyle/>
          <a:p>
            <a:pPr fontAlgn="base">
              <a:spcAft>
                <a:spcPts val="1199"/>
              </a:spcAft>
              <a:buClr>
                <a:srgbClr val="F0AB00"/>
              </a:buClr>
              <a:buSzPct val="80000"/>
            </a:pPr>
            <a:r>
              <a:rPr lang="en-US" sz="1200" kern="0">
                <a:solidFill>
                  <a:schemeClr val="accent4"/>
                </a:solidFill>
                <a:ea typeface="Arial Unicode MS" pitchFamily="34" charset="-128"/>
                <a:cs typeface="Arial Unicode MS" pitchFamily="34" charset="-128"/>
              </a:rPr>
              <a:t>Invoice</a:t>
            </a:r>
          </a:p>
        </p:txBody>
      </p:sp>
      <p:sp>
        <p:nvSpPr>
          <p:cNvPr id="49" name="TextBox 48">
            <a:extLst>
              <a:ext uri="{FF2B5EF4-FFF2-40B4-BE49-F238E27FC236}">
                <a16:creationId xmlns:a16="http://schemas.microsoft.com/office/drawing/2014/main" xmlns="" id="{7A7235A0-1288-D34F-A64D-6BAEAA1A5C5F}"/>
              </a:ext>
            </a:extLst>
          </p:cNvPr>
          <p:cNvSpPr txBox="1"/>
          <p:nvPr/>
        </p:nvSpPr>
        <p:spPr>
          <a:xfrm>
            <a:off x="8329897" y="4095476"/>
            <a:ext cx="733828" cy="184666"/>
          </a:xfrm>
          <a:prstGeom prst="rect">
            <a:avLst/>
          </a:prstGeom>
          <a:noFill/>
        </p:spPr>
        <p:txBody>
          <a:bodyPr wrap="square" lIns="0" tIns="0" rIns="0" bIns="0" rtlCol="0">
            <a:spAutoFit/>
          </a:bodyPr>
          <a:lstStyle/>
          <a:p>
            <a:pPr fontAlgn="base">
              <a:spcAft>
                <a:spcPts val="1199"/>
              </a:spcAft>
              <a:buClr>
                <a:srgbClr val="F0AB00"/>
              </a:buClr>
              <a:buSzPct val="80000"/>
            </a:pPr>
            <a:r>
              <a:rPr lang="en-US" sz="1200" kern="0">
                <a:solidFill>
                  <a:schemeClr val="accent5"/>
                </a:solidFill>
                <a:ea typeface="Arial Unicode MS" pitchFamily="34" charset="-128"/>
                <a:cs typeface="Arial Unicode MS" pitchFamily="34" charset="-128"/>
              </a:rPr>
              <a:t>Network</a:t>
            </a:r>
          </a:p>
        </p:txBody>
      </p:sp>
    </p:spTree>
    <p:extLst>
      <p:ext uri="{BB962C8B-B14F-4D97-AF65-F5344CB8AC3E}">
        <p14:creationId xmlns:p14="http://schemas.microsoft.com/office/powerpoint/2010/main" val="1740293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7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8195" y="6658976"/>
            <a:ext cx="2644561" cy="169189"/>
          </a:xfrm>
          <a:prstGeom prst="rect">
            <a:avLst/>
          </a:prstGeom>
        </p:spPr>
        <p:txBody>
          <a:bodyPr wrap="square" lIns="0" tIns="0" rIns="0" bIns="0" rtlCol="0" anchor="t" anchorCtr="0">
            <a:spAutoFit/>
          </a:bodyPr>
          <a:lstStyle/>
          <a:p>
            <a:r>
              <a:rPr lang="en-US" sz="1099">
                <a:solidFill>
                  <a:schemeClr val="bg1"/>
                </a:solidFill>
              </a:rPr>
              <a:t>“The Frequent Business Traveler” (2014)</a:t>
            </a:r>
          </a:p>
        </p:txBody>
      </p:sp>
      <p:sp>
        <p:nvSpPr>
          <p:cNvPr id="2" name="Title 1"/>
          <p:cNvSpPr>
            <a:spLocks noGrp="1"/>
          </p:cNvSpPr>
          <p:nvPr>
            <p:ph type="title"/>
          </p:nvPr>
        </p:nvSpPr>
        <p:spPr/>
        <p:txBody>
          <a:bodyPr/>
          <a:lstStyle/>
          <a:p>
            <a:r>
              <a:rPr lang="en-US"/>
              <a:t>Understanding Today’s Business Traveler</a:t>
            </a:r>
          </a:p>
        </p:txBody>
      </p:sp>
      <p:sp>
        <p:nvSpPr>
          <p:cNvPr id="10" name="TextBox 9"/>
          <p:cNvSpPr txBox="1"/>
          <p:nvPr/>
        </p:nvSpPr>
        <p:spPr>
          <a:xfrm>
            <a:off x="485775" y="2450590"/>
            <a:ext cx="2609166" cy="1231106"/>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8000" b="1" kern="0">
                <a:solidFill>
                  <a:schemeClr val="accent3"/>
                </a:solidFill>
                <a:ea typeface="Arial Unicode MS" pitchFamily="34" charset="-128"/>
                <a:cs typeface="Arial Unicode MS" pitchFamily="34" charset="-128"/>
              </a:rPr>
              <a:t>26%</a:t>
            </a:r>
          </a:p>
        </p:txBody>
      </p:sp>
      <p:pic>
        <p:nvPicPr>
          <p:cNvPr id="12" name="Picture 1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836128" y="2597562"/>
            <a:ext cx="993035" cy="993035"/>
          </a:xfrm>
          <a:prstGeom prst="rect">
            <a:avLst/>
          </a:prstGeom>
        </p:spPr>
      </p:pic>
      <p:sp>
        <p:nvSpPr>
          <p:cNvPr id="13" name="TextBox 12"/>
          <p:cNvSpPr txBox="1"/>
          <p:nvPr/>
        </p:nvSpPr>
        <p:spPr>
          <a:xfrm>
            <a:off x="4584878" y="2450590"/>
            <a:ext cx="2679716" cy="1231106"/>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8000" b="1" kern="0">
                <a:solidFill>
                  <a:schemeClr val="accent3"/>
                </a:solidFill>
                <a:ea typeface="Arial Unicode MS" pitchFamily="34" charset="-128"/>
                <a:cs typeface="Arial Unicode MS" pitchFamily="34" charset="-128"/>
              </a:rPr>
              <a:t>35%</a:t>
            </a:r>
          </a:p>
        </p:txBody>
      </p:sp>
      <p:sp>
        <p:nvSpPr>
          <p:cNvPr id="14" name="TextBox 13"/>
          <p:cNvSpPr txBox="1"/>
          <p:nvPr/>
        </p:nvSpPr>
        <p:spPr>
          <a:xfrm>
            <a:off x="8742074" y="2450590"/>
            <a:ext cx="2590572" cy="1231106"/>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8000" b="1" kern="0">
                <a:solidFill>
                  <a:schemeClr val="accent3"/>
                </a:solidFill>
                <a:ea typeface="Arial Unicode MS" pitchFamily="34" charset="-128"/>
                <a:cs typeface="Arial Unicode MS" pitchFamily="34" charset="-128"/>
              </a:rPr>
              <a:t>75%</a:t>
            </a:r>
          </a:p>
        </p:txBody>
      </p:sp>
      <p:sp>
        <p:nvSpPr>
          <p:cNvPr id="15" name="Rectangle 14"/>
          <p:cNvSpPr/>
          <p:nvPr/>
        </p:nvSpPr>
        <p:spPr>
          <a:xfrm>
            <a:off x="485775" y="3681696"/>
            <a:ext cx="3330150" cy="307777"/>
          </a:xfrm>
          <a:prstGeom prst="rect">
            <a:avLst/>
          </a:prstGeom>
        </p:spPr>
        <p:txBody>
          <a:bodyPr wrap="square" lIns="0">
            <a:spAutoFit/>
          </a:bodyPr>
          <a:lstStyle/>
          <a:p>
            <a:r>
              <a:rPr lang="en-US" sz="1400" b="1"/>
              <a:t>think they can find better pricing</a:t>
            </a:r>
            <a:r>
              <a:rPr lang="fr-FR" sz="1400" b="1"/>
              <a:t>. </a:t>
            </a:r>
            <a:endParaRPr lang="da-DK" sz="1400" b="1"/>
          </a:p>
        </p:txBody>
      </p:sp>
      <p:sp>
        <p:nvSpPr>
          <p:cNvPr id="16" name="Rectangle 15"/>
          <p:cNvSpPr/>
          <p:nvPr/>
        </p:nvSpPr>
        <p:spPr>
          <a:xfrm>
            <a:off x="4674164" y="3681696"/>
            <a:ext cx="3150322" cy="307777"/>
          </a:xfrm>
          <a:prstGeom prst="rect">
            <a:avLst/>
          </a:prstGeom>
        </p:spPr>
        <p:txBody>
          <a:bodyPr wrap="square" lIns="0">
            <a:spAutoFit/>
          </a:bodyPr>
          <a:lstStyle/>
          <a:p>
            <a:r>
              <a:rPr lang="en-US" sz="1400" b="1"/>
              <a:t>prefer to book direct with suppliers.</a:t>
            </a:r>
          </a:p>
        </p:txBody>
      </p:sp>
      <p:sp>
        <p:nvSpPr>
          <p:cNvPr id="17" name="Rectangle 16"/>
          <p:cNvSpPr/>
          <p:nvPr/>
        </p:nvSpPr>
        <p:spPr>
          <a:xfrm>
            <a:off x="8742074" y="3681696"/>
            <a:ext cx="2473794" cy="523220"/>
          </a:xfrm>
          <a:prstGeom prst="rect">
            <a:avLst/>
          </a:prstGeom>
        </p:spPr>
        <p:txBody>
          <a:bodyPr wrap="square" lIns="0">
            <a:spAutoFit/>
          </a:bodyPr>
          <a:lstStyle/>
          <a:p>
            <a:r>
              <a:rPr lang="en-US" sz="1400" b="1"/>
              <a:t>of the workforce will be millennials by 2025.</a:t>
            </a:r>
            <a:endParaRPr lang="da-DK" sz="1400" b="1"/>
          </a:p>
        </p:txBody>
      </p:sp>
      <p:pic>
        <p:nvPicPr>
          <p:cNvPr id="18" name="Picture 1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648217" y="2504605"/>
            <a:ext cx="1167708" cy="1167708"/>
          </a:xfrm>
          <a:prstGeom prst="rect">
            <a:avLst/>
          </a:prstGeom>
        </p:spPr>
      </p:pic>
      <p:pic>
        <p:nvPicPr>
          <p:cNvPr id="19" name="Picture 18"/>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782332" y="2624178"/>
            <a:ext cx="913517" cy="913517"/>
          </a:xfrm>
          <a:prstGeom prst="rect">
            <a:avLst/>
          </a:prstGeom>
        </p:spPr>
      </p:pic>
    </p:spTree>
    <p:extLst>
      <p:ext uri="{BB962C8B-B14F-4D97-AF65-F5344CB8AC3E}">
        <p14:creationId xmlns:p14="http://schemas.microsoft.com/office/powerpoint/2010/main" val="22657084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Oval 87">
            <a:extLst>
              <a:ext uri="{FF2B5EF4-FFF2-40B4-BE49-F238E27FC236}">
                <a16:creationId xmlns:a16="http://schemas.microsoft.com/office/drawing/2014/main" xmlns="" id="{B1A52D47-1D92-6C4F-8759-7A0AF325A0A7}"/>
              </a:ext>
            </a:extLst>
          </p:cNvPr>
          <p:cNvSpPr/>
          <p:nvPr/>
        </p:nvSpPr>
        <p:spPr bwMode="gray">
          <a:xfrm>
            <a:off x="-1151653" y="1471136"/>
            <a:ext cx="6320314" cy="6320314"/>
          </a:xfrm>
          <a:prstGeom prst="ellipse">
            <a:avLst/>
          </a:prstGeom>
          <a:solidFill>
            <a:schemeClr val="bg1"/>
          </a:solidFill>
          <a:ln w="6350" algn="ctr">
            <a:noFill/>
            <a:miter lim="800000"/>
            <a:headEnd/>
            <a:tailEnd/>
          </a:ln>
          <a:effectLst>
            <a:outerShdw blurRad="825500" sx="102000" sy="102000" algn="ctr" rotWithShape="0">
              <a:schemeClr val="tx2">
                <a:lumMod val="75000"/>
                <a:alpha val="40000"/>
              </a:scheme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pic>
        <p:nvPicPr>
          <p:cNvPr id="37" name="Picture 36">
            <a:extLst>
              <a:ext uri="{FF2B5EF4-FFF2-40B4-BE49-F238E27FC236}">
                <a16:creationId xmlns:a16="http://schemas.microsoft.com/office/drawing/2014/main" xmlns="" id="{E3BADCA7-FDF6-2441-B195-8788D74F6C99}"/>
              </a:ext>
            </a:extLst>
          </p:cNvPr>
          <p:cNvPicPr>
            <a:picLocks noChangeAspect="1"/>
          </p:cNvPicPr>
          <p:nvPr/>
        </p:nvPicPr>
        <p:blipFill>
          <a:blip r:embed="rId3"/>
          <a:stretch>
            <a:fillRect/>
          </a:stretch>
        </p:blipFill>
        <p:spPr>
          <a:xfrm>
            <a:off x="-751010" y="1871779"/>
            <a:ext cx="5519028" cy="5519028"/>
          </a:xfrm>
          <a:prstGeom prst="ellipse">
            <a:avLst/>
          </a:prstGeom>
          <a:ln w="19050">
            <a:solidFill>
              <a:schemeClr val="accent3"/>
            </a:solidFill>
          </a:ln>
        </p:spPr>
      </p:pic>
      <p:sp>
        <p:nvSpPr>
          <p:cNvPr id="4" name="Title 3">
            <a:extLst>
              <a:ext uri="{FF2B5EF4-FFF2-40B4-BE49-F238E27FC236}">
                <a16:creationId xmlns:a16="http://schemas.microsoft.com/office/drawing/2014/main" xmlns="" id="{B5D23AC9-584C-8746-B40A-3D5C7FBED955}"/>
              </a:ext>
            </a:extLst>
          </p:cNvPr>
          <p:cNvSpPr>
            <a:spLocks noGrp="1"/>
          </p:cNvSpPr>
          <p:nvPr>
            <p:ph type="title"/>
          </p:nvPr>
        </p:nvSpPr>
        <p:spPr>
          <a:xfrm>
            <a:off x="496630" y="533400"/>
            <a:ext cx="11183001" cy="677108"/>
          </a:xfrm>
        </p:spPr>
        <p:txBody>
          <a:bodyPr/>
          <a:lstStyle/>
          <a:p>
            <a:r>
              <a:rPr lang="en-US" dirty="0"/>
              <a:t>The Unique Challenges of Consumer Products</a:t>
            </a:r>
            <a:br>
              <a:rPr lang="en-US" dirty="0"/>
            </a:br>
            <a:r>
              <a:rPr lang="en-US" sz="2000" b="0" dirty="0"/>
              <a:t>Balancing Cost Control with the Race to Stay Ahead of Customers</a:t>
            </a:r>
          </a:p>
        </p:txBody>
      </p:sp>
      <p:sp>
        <p:nvSpPr>
          <p:cNvPr id="13" name="Rectangle 12">
            <a:extLst>
              <a:ext uri="{FF2B5EF4-FFF2-40B4-BE49-F238E27FC236}">
                <a16:creationId xmlns:a16="http://schemas.microsoft.com/office/drawing/2014/main" xmlns="" id="{30662C53-14E6-164B-B9F8-F2648933091F}"/>
              </a:ext>
            </a:extLst>
          </p:cNvPr>
          <p:cNvSpPr/>
          <p:nvPr/>
        </p:nvSpPr>
        <p:spPr>
          <a:xfrm>
            <a:off x="6514626" y="2035538"/>
            <a:ext cx="4932215" cy="3893374"/>
          </a:xfrm>
          <a:prstGeom prst="rect">
            <a:avLst/>
          </a:prstGeom>
        </p:spPr>
        <p:txBody>
          <a:bodyPr wrap="square" lIns="0" tIns="0" rIns="0" bIns="0" anchor="t">
            <a:spAutoFit/>
          </a:bodyPr>
          <a:lstStyle/>
          <a:p>
            <a:pPr fontAlgn="base">
              <a:spcAft>
                <a:spcPct val="0"/>
              </a:spcAft>
              <a:buClr>
                <a:srgbClr val="F0AB00"/>
              </a:buClr>
              <a:buSzPct val="80000"/>
            </a:pPr>
            <a:r>
              <a:rPr lang="en-US" sz="1600" b="1" kern="0" dirty="0">
                <a:ea typeface="Arial Unicode MS" pitchFamily="34" charset="-128"/>
                <a:cs typeface="Arial Unicode MS" pitchFamily="34" charset="-128"/>
              </a:rPr>
              <a:t>Speed and Efficiency: </a:t>
            </a:r>
          </a:p>
          <a:p>
            <a:pPr fontAlgn="base">
              <a:spcAft>
                <a:spcPct val="0"/>
              </a:spcAft>
              <a:buClr>
                <a:srgbClr val="F0AB00"/>
              </a:buClr>
              <a:buSzPct val="80000"/>
            </a:pPr>
            <a:r>
              <a:rPr lang="en-US" sz="1600" kern="0" dirty="0">
                <a:ea typeface="Arial Unicode MS" pitchFamily="34" charset="-128"/>
                <a:cs typeface="Arial Unicode MS" pitchFamily="34" charset="-128"/>
              </a:rPr>
              <a:t>Shifting every process to be digital first, so they can keep the business moving fast.</a:t>
            </a:r>
          </a:p>
          <a:p>
            <a:pPr fontAlgn="base">
              <a:spcBef>
                <a:spcPts val="1800"/>
              </a:spcBef>
              <a:spcAft>
                <a:spcPct val="0"/>
              </a:spcAft>
              <a:buClr>
                <a:srgbClr val="F0AB00"/>
              </a:buClr>
              <a:buSzPct val="80000"/>
            </a:pPr>
            <a:r>
              <a:rPr lang="en-US" sz="1600" b="1" kern="0" dirty="0">
                <a:ea typeface="Arial Unicode MS" pitchFamily="34" charset="-128"/>
                <a:cs typeface="Arial Unicode MS" pitchFamily="34" charset="-128"/>
              </a:rPr>
              <a:t>Employee Experience: </a:t>
            </a:r>
          </a:p>
          <a:p>
            <a:pPr fontAlgn="base">
              <a:spcAft>
                <a:spcPct val="0"/>
              </a:spcAft>
              <a:buClr>
                <a:srgbClr val="F0AB00"/>
              </a:buClr>
              <a:buSzPct val="80000"/>
            </a:pPr>
            <a:r>
              <a:rPr lang="en-US" sz="1600" kern="0" dirty="0">
                <a:ea typeface="Arial Unicode MS" pitchFamily="34" charset="-128"/>
                <a:cs typeface="Arial Unicode MS" pitchFamily="34" charset="-128"/>
              </a:rPr>
              <a:t>Keeping their team engaged, so they continue to innovate and create new ways to reach customers.</a:t>
            </a:r>
          </a:p>
          <a:p>
            <a:pPr fontAlgn="base">
              <a:spcBef>
                <a:spcPts val="1800"/>
              </a:spcBef>
              <a:spcAft>
                <a:spcPct val="0"/>
              </a:spcAft>
              <a:buClr>
                <a:srgbClr val="F0AB00"/>
              </a:buClr>
              <a:buSzPct val="80000"/>
            </a:pPr>
            <a:r>
              <a:rPr lang="en-US" sz="1600" b="1" kern="0" dirty="0">
                <a:ea typeface="Arial Unicode MS" pitchFamily="34" charset="-128"/>
                <a:cs typeface="Arial Unicode MS" pitchFamily="34" charset="-128"/>
              </a:rPr>
              <a:t>Margin Control: </a:t>
            </a:r>
          </a:p>
          <a:p>
            <a:pPr fontAlgn="base">
              <a:spcAft>
                <a:spcPct val="0"/>
              </a:spcAft>
              <a:buClr>
                <a:srgbClr val="F0AB00"/>
              </a:buClr>
              <a:buSzPct val="80000"/>
            </a:pPr>
            <a:r>
              <a:rPr lang="en-US" sz="1600" kern="0" dirty="0">
                <a:ea typeface="Arial Unicode MS" pitchFamily="34" charset="-128"/>
                <a:cs typeface="Arial Unicode MS" pitchFamily="34" charset="-128"/>
              </a:rPr>
              <a:t>Balancing necessary spending with extremely thin budgets and margins.</a:t>
            </a:r>
          </a:p>
          <a:p>
            <a:pPr fontAlgn="base">
              <a:spcBef>
                <a:spcPts val="1800"/>
              </a:spcBef>
              <a:spcAft>
                <a:spcPct val="0"/>
              </a:spcAft>
              <a:buClr>
                <a:srgbClr val="F0AB00"/>
              </a:buClr>
              <a:buSzPct val="80000"/>
            </a:pPr>
            <a:r>
              <a:rPr lang="en-US" sz="1600" b="1" kern="0" dirty="0">
                <a:ea typeface="Arial Unicode MS" pitchFamily="34" charset="-128"/>
                <a:cs typeface="Arial Unicode MS" pitchFamily="34" charset="-128"/>
              </a:rPr>
              <a:t>Risk: </a:t>
            </a:r>
          </a:p>
          <a:p>
            <a:pPr fontAlgn="base">
              <a:spcAft>
                <a:spcPct val="0"/>
              </a:spcAft>
              <a:buClr>
                <a:srgbClr val="F0AB00"/>
              </a:buClr>
              <a:buSzPct val="80000"/>
            </a:pPr>
            <a:r>
              <a:rPr lang="en-US" sz="1600" kern="0" dirty="0">
                <a:ea typeface="Arial Unicode MS" pitchFamily="34" charset="-128"/>
                <a:cs typeface="Arial Unicode MS" pitchFamily="34" charset="-128"/>
              </a:rPr>
              <a:t>Staying ahead of regulatory, tax and other requirements to avoid unnecessary costs and protect the brand from negative publicity. </a:t>
            </a:r>
          </a:p>
        </p:txBody>
      </p:sp>
      <p:cxnSp>
        <p:nvCxnSpPr>
          <p:cNvPr id="82" name="Straight Connector 81">
            <a:extLst>
              <a:ext uri="{FF2B5EF4-FFF2-40B4-BE49-F238E27FC236}">
                <a16:creationId xmlns:a16="http://schemas.microsoft.com/office/drawing/2014/main" xmlns="" id="{11AE54ED-6CC0-0A45-BFDD-F5AFB5BA4C40}"/>
              </a:ext>
            </a:extLst>
          </p:cNvPr>
          <p:cNvCxnSpPr>
            <a:cxnSpLocks/>
          </p:cNvCxnSpPr>
          <p:nvPr/>
        </p:nvCxnSpPr>
        <p:spPr>
          <a:xfrm>
            <a:off x="5757326" y="2035538"/>
            <a:ext cx="0" cy="3893374"/>
          </a:xfrm>
          <a:prstGeom prst="line">
            <a:avLst/>
          </a:prstGeom>
          <a:ln w="19050">
            <a:solidFill>
              <a:schemeClr val="accent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xmlns="" id="{D2615CA6-C277-4CD9-AE4C-46F053C221F0}"/>
              </a:ext>
            </a:extLst>
          </p:cNvPr>
          <p:cNvSpPr/>
          <p:nvPr/>
        </p:nvSpPr>
        <p:spPr bwMode="gray">
          <a:xfrm>
            <a:off x="12188825" y="0"/>
            <a:ext cx="2496993" cy="1696994"/>
          </a:xfrm>
          <a:prstGeom prst="rect">
            <a:avLst/>
          </a:prstGeom>
          <a:solidFill>
            <a:srgbClr val="92D050"/>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kumimoji="0" lang="en-US" sz="1200" b="0" i="0" u="none" strike="noStrike" kern="0" cap="none" spc="0" normalizeH="0" baseline="0" noProof="0" dirty="0">
                <a:ln>
                  <a:noFill/>
                </a:ln>
                <a:solidFill>
                  <a:schemeClr val="bg1"/>
                </a:solidFill>
                <a:effectLst/>
                <a:uLnTx/>
                <a:uFillTx/>
                <a:ea typeface="Arial Unicode MS" pitchFamily="34" charset="-128"/>
                <a:cs typeface="Arial Unicode MS" pitchFamily="34" charset="-128"/>
              </a:rPr>
              <a:t>UPDATE/MODIFY: incorporate Consumer Products priorities and messaging</a:t>
            </a:r>
          </a:p>
          <a:p>
            <a:pPr marR="0" algn="ctr" defTabSz="914400" eaLnBrk="1" fontAlgn="base" latinLnBrk="0" hangingPunct="1">
              <a:lnSpc>
                <a:spcPct val="100000"/>
              </a:lnSpc>
              <a:spcBef>
                <a:spcPct val="50000"/>
              </a:spcBef>
              <a:spcAft>
                <a:spcPct val="0"/>
              </a:spcAft>
              <a:buClr>
                <a:srgbClr val="F0AB00"/>
              </a:buClr>
              <a:buSzPct val="80000"/>
              <a:tabLst/>
            </a:pPr>
            <a:r>
              <a:rPr kumimoji="0" lang="en-US" sz="1200" b="0" i="0" u="none" strike="noStrike" kern="0" cap="none" spc="0" normalizeH="0" baseline="0" noProof="0" dirty="0">
                <a:ln>
                  <a:noFill/>
                </a:ln>
                <a:solidFill>
                  <a:schemeClr val="bg1"/>
                </a:solidFill>
                <a:effectLst/>
                <a:uLnTx/>
                <a:uFillTx/>
                <a:ea typeface="Arial Unicode MS" pitchFamily="34" charset="-128"/>
                <a:cs typeface="Arial Unicode MS" pitchFamily="34" charset="-128"/>
              </a:rPr>
              <a:t>Setting the stage…</a:t>
            </a:r>
          </a:p>
        </p:txBody>
      </p:sp>
    </p:spTree>
    <p:extLst>
      <p:ext uri="{BB962C8B-B14F-4D97-AF65-F5344CB8AC3E}">
        <p14:creationId xmlns:p14="http://schemas.microsoft.com/office/powerpoint/2010/main" val="461445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up)">
                                      <p:cBhvr>
                                        <p:cTn id="7" dur="500"/>
                                        <p:tgtEl>
                                          <p:spTgt spid="82"/>
                                        </p:tgtEl>
                                      </p:cBhvr>
                                    </p:animEffect>
                                  </p:childTnLst>
                                </p:cTn>
                              </p:par>
                            </p:childTnLst>
                          </p:cTn>
                        </p:par>
                        <p:par>
                          <p:cTn id="8" fill="hold">
                            <p:stCondLst>
                              <p:cond delay="500"/>
                            </p:stCondLst>
                            <p:childTnLst>
                              <p:par>
                                <p:cTn id="9" presetID="10" presetClass="entr" presetSubtype="0" fill="hold" nodeType="afterEffect">
                                  <p:stCondLst>
                                    <p:cond delay="500"/>
                                  </p:stCondLst>
                                  <p:childTnLst>
                                    <p:set>
                                      <p:cBhvr>
                                        <p:cTn id="10" dur="1" fill="hold">
                                          <p:stCondLst>
                                            <p:cond delay="0"/>
                                          </p:stCondLst>
                                        </p:cTn>
                                        <p:tgtEl>
                                          <p:spTgt spid="13">
                                            <p:txEl>
                                              <p:pRg st="0" end="0"/>
                                            </p:txEl>
                                          </p:spTgt>
                                        </p:tgtEl>
                                        <p:attrNameLst>
                                          <p:attrName>style.visibility</p:attrName>
                                        </p:attrNameLst>
                                      </p:cBhvr>
                                      <p:to>
                                        <p:strVal val="visible"/>
                                      </p:to>
                                    </p:set>
                                    <p:animEffect transition="in" filter="fade">
                                      <p:cBhvr>
                                        <p:cTn id="11" dur="500"/>
                                        <p:tgtEl>
                                          <p:spTgt spid="13">
                                            <p:txEl>
                                              <p:pRg st="0" end="0"/>
                                            </p:txEl>
                                          </p:spTgt>
                                        </p:tgtEl>
                                      </p:cBhvr>
                                    </p:animEffect>
                                  </p:childTnLst>
                                </p:cTn>
                              </p:par>
                              <p:par>
                                <p:cTn id="12" presetID="10" presetClass="entr" presetSubtype="0" fill="hold" nodeType="withEffect">
                                  <p:stCondLst>
                                    <p:cond delay="500"/>
                                  </p:stCondLst>
                                  <p:childTnLst>
                                    <p:set>
                                      <p:cBhvr>
                                        <p:cTn id="13" dur="1" fill="hold">
                                          <p:stCondLst>
                                            <p:cond delay="0"/>
                                          </p:stCondLst>
                                        </p:cTn>
                                        <p:tgtEl>
                                          <p:spTgt spid="13">
                                            <p:txEl>
                                              <p:pRg st="1" end="1"/>
                                            </p:txEl>
                                          </p:spTgt>
                                        </p:tgtEl>
                                        <p:attrNameLst>
                                          <p:attrName>style.visibility</p:attrName>
                                        </p:attrNameLst>
                                      </p:cBhvr>
                                      <p:to>
                                        <p:strVal val="visible"/>
                                      </p:to>
                                    </p:set>
                                    <p:animEffect transition="in" filter="fade">
                                      <p:cBhvr>
                                        <p:cTn id="14" dur="500"/>
                                        <p:tgtEl>
                                          <p:spTgt spid="13">
                                            <p:txEl>
                                              <p:pRg st="1" end="1"/>
                                            </p:txEl>
                                          </p:spTgt>
                                        </p:tgtEl>
                                      </p:cBhvr>
                                    </p:animEffect>
                                  </p:childTnLst>
                                </p:cTn>
                              </p:par>
                            </p:childTnLst>
                          </p:cTn>
                        </p:par>
                        <p:par>
                          <p:cTn id="15" fill="hold">
                            <p:stCondLst>
                              <p:cond delay="1500"/>
                            </p:stCondLst>
                            <p:childTnLst>
                              <p:par>
                                <p:cTn id="16" presetID="10" presetClass="entr" presetSubtype="0" fill="hold" nodeType="afterEffect">
                                  <p:stCondLst>
                                    <p:cond delay="600"/>
                                  </p:stCondLst>
                                  <p:childTnLst>
                                    <p:set>
                                      <p:cBhvr>
                                        <p:cTn id="17" dur="1" fill="hold">
                                          <p:stCondLst>
                                            <p:cond delay="0"/>
                                          </p:stCondLst>
                                        </p:cTn>
                                        <p:tgtEl>
                                          <p:spTgt spid="13">
                                            <p:txEl>
                                              <p:pRg st="2" end="2"/>
                                            </p:txEl>
                                          </p:spTgt>
                                        </p:tgtEl>
                                        <p:attrNameLst>
                                          <p:attrName>style.visibility</p:attrName>
                                        </p:attrNameLst>
                                      </p:cBhvr>
                                      <p:to>
                                        <p:strVal val="visible"/>
                                      </p:to>
                                    </p:set>
                                    <p:animEffect transition="in" filter="fade">
                                      <p:cBhvr>
                                        <p:cTn id="18" dur="500"/>
                                        <p:tgtEl>
                                          <p:spTgt spid="13">
                                            <p:txEl>
                                              <p:pRg st="2" end="2"/>
                                            </p:txEl>
                                          </p:spTgt>
                                        </p:tgtEl>
                                      </p:cBhvr>
                                    </p:animEffect>
                                  </p:childTnLst>
                                </p:cTn>
                              </p:par>
                              <p:par>
                                <p:cTn id="19" presetID="10" presetClass="entr" presetSubtype="0" fill="hold" nodeType="withEffect">
                                  <p:stCondLst>
                                    <p:cond delay="600"/>
                                  </p:stCondLst>
                                  <p:childTnLst>
                                    <p:set>
                                      <p:cBhvr>
                                        <p:cTn id="20" dur="1" fill="hold">
                                          <p:stCondLst>
                                            <p:cond delay="0"/>
                                          </p:stCondLst>
                                        </p:cTn>
                                        <p:tgtEl>
                                          <p:spTgt spid="13">
                                            <p:txEl>
                                              <p:pRg st="3" end="3"/>
                                            </p:txEl>
                                          </p:spTgt>
                                        </p:tgtEl>
                                        <p:attrNameLst>
                                          <p:attrName>style.visibility</p:attrName>
                                        </p:attrNameLst>
                                      </p:cBhvr>
                                      <p:to>
                                        <p:strVal val="visible"/>
                                      </p:to>
                                    </p:set>
                                    <p:animEffect transition="in" filter="fade">
                                      <p:cBhvr>
                                        <p:cTn id="21" dur="500"/>
                                        <p:tgtEl>
                                          <p:spTgt spid="13">
                                            <p:txEl>
                                              <p:pRg st="3" end="3"/>
                                            </p:txEl>
                                          </p:spTgt>
                                        </p:tgtEl>
                                      </p:cBhvr>
                                    </p:animEffect>
                                  </p:childTnLst>
                                </p:cTn>
                              </p:par>
                            </p:childTnLst>
                          </p:cTn>
                        </p:par>
                        <p:par>
                          <p:cTn id="22" fill="hold">
                            <p:stCondLst>
                              <p:cond delay="2600"/>
                            </p:stCondLst>
                            <p:childTnLst>
                              <p:par>
                                <p:cTn id="23" presetID="10" presetClass="entr" presetSubtype="0" fill="hold" nodeType="afterEffect">
                                  <p:stCondLst>
                                    <p:cond delay="600"/>
                                  </p:stCondLst>
                                  <p:childTnLst>
                                    <p:set>
                                      <p:cBhvr>
                                        <p:cTn id="24" dur="1" fill="hold">
                                          <p:stCondLst>
                                            <p:cond delay="0"/>
                                          </p:stCondLst>
                                        </p:cTn>
                                        <p:tgtEl>
                                          <p:spTgt spid="13">
                                            <p:txEl>
                                              <p:pRg st="4" end="4"/>
                                            </p:txEl>
                                          </p:spTgt>
                                        </p:tgtEl>
                                        <p:attrNameLst>
                                          <p:attrName>style.visibility</p:attrName>
                                        </p:attrNameLst>
                                      </p:cBhvr>
                                      <p:to>
                                        <p:strVal val="visible"/>
                                      </p:to>
                                    </p:set>
                                    <p:animEffect transition="in" filter="fade">
                                      <p:cBhvr>
                                        <p:cTn id="25" dur="500"/>
                                        <p:tgtEl>
                                          <p:spTgt spid="13">
                                            <p:txEl>
                                              <p:pRg st="4" end="4"/>
                                            </p:txEl>
                                          </p:spTgt>
                                        </p:tgtEl>
                                      </p:cBhvr>
                                    </p:animEffect>
                                  </p:childTnLst>
                                </p:cTn>
                              </p:par>
                              <p:par>
                                <p:cTn id="26" presetID="10" presetClass="entr" presetSubtype="0" fill="hold" nodeType="withEffect">
                                  <p:stCondLst>
                                    <p:cond delay="600"/>
                                  </p:stCondLst>
                                  <p:childTnLst>
                                    <p:set>
                                      <p:cBhvr>
                                        <p:cTn id="27" dur="1" fill="hold">
                                          <p:stCondLst>
                                            <p:cond delay="0"/>
                                          </p:stCondLst>
                                        </p:cTn>
                                        <p:tgtEl>
                                          <p:spTgt spid="13">
                                            <p:txEl>
                                              <p:pRg st="5" end="5"/>
                                            </p:txEl>
                                          </p:spTgt>
                                        </p:tgtEl>
                                        <p:attrNameLst>
                                          <p:attrName>style.visibility</p:attrName>
                                        </p:attrNameLst>
                                      </p:cBhvr>
                                      <p:to>
                                        <p:strVal val="visible"/>
                                      </p:to>
                                    </p:set>
                                    <p:animEffect transition="in" filter="fade">
                                      <p:cBhvr>
                                        <p:cTn id="28" dur="500"/>
                                        <p:tgtEl>
                                          <p:spTgt spid="13">
                                            <p:txEl>
                                              <p:pRg st="5" end="5"/>
                                            </p:txEl>
                                          </p:spTgt>
                                        </p:tgtEl>
                                      </p:cBhvr>
                                    </p:animEffect>
                                  </p:childTnLst>
                                </p:cTn>
                              </p:par>
                            </p:childTnLst>
                          </p:cTn>
                        </p:par>
                        <p:par>
                          <p:cTn id="29" fill="hold">
                            <p:stCondLst>
                              <p:cond delay="3700"/>
                            </p:stCondLst>
                            <p:childTnLst>
                              <p:par>
                                <p:cTn id="30" presetID="10" presetClass="entr" presetSubtype="0" fill="hold" nodeType="afterEffect">
                                  <p:stCondLst>
                                    <p:cond delay="600"/>
                                  </p:stCondLst>
                                  <p:childTnLst>
                                    <p:set>
                                      <p:cBhvr>
                                        <p:cTn id="31" dur="1" fill="hold">
                                          <p:stCondLst>
                                            <p:cond delay="0"/>
                                          </p:stCondLst>
                                        </p:cTn>
                                        <p:tgtEl>
                                          <p:spTgt spid="13">
                                            <p:txEl>
                                              <p:pRg st="6" end="6"/>
                                            </p:txEl>
                                          </p:spTgt>
                                        </p:tgtEl>
                                        <p:attrNameLst>
                                          <p:attrName>style.visibility</p:attrName>
                                        </p:attrNameLst>
                                      </p:cBhvr>
                                      <p:to>
                                        <p:strVal val="visible"/>
                                      </p:to>
                                    </p:set>
                                    <p:animEffect transition="in" filter="fade">
                                      <p:cBhvr>
                                        <p:cTn id="32" dur="500"/>
                                        <p:tgtEl>
                                          <p:spTgt spid="13">
                                            <p:txEl>
                                              <p:pRg st="6" end="6"/>
                                            </p:txEl>
                                          </p:spTgt>
                                        </p:tgtEl>
                                      </p:cBhvr>
                                    </p:animEffect>
                                  </p:childTnLst>
                                </p:cTn>
                              </p:par>
                              <p:par>
                                <p:cTn id="33" presetID="10" presetClass="entr" presetSubtype="0" fill="hold" nodeType="withEffect">
                                  <p:stCondLst>
                                    <p:cond delay="600"/>
                                  </p:stCondLst>
                                  <p:childTnLst>
                                    <p:set>
                                      <p:cBhvr>
                                        <p:cTn id="34" dur="1" fill="hold">
                                          <p:stCondLst>
                                            <p:cond delay="0"/>
                                          </p:stCondLst>
                                        </p:cTn>
                                        <p:tgtEl>
                                          <p:spTgt spid="13">
                                            <p:txEl>
                                              <p:pRg st="7" end="7"/>
                                            </p:txEl>
                                          </p:spTgt>
                                        </p:tgtEl>
                                        <p:attrNameLst>
                                          <p:attrName>style.visibility</p:attrName>
                                        </p:attrNameLst>
                                      </p:cBhvr>
                                      <p:to>
                                        <p:strVal val="visible"/>
                                      </p:to>
                                    </p:set>
                                    <p:animEffect transition="in" filter="fade">
                                      <p:cBhvr>
                                        <p:cTn id="35" dur="500"/>
                                        <p:tgtEl>
                                          <p:spTgt spid="1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6976" y="1942753"/>
            <a:ext cx="1487596" cy="1487596"/>
          </a:xfrm>
          <a:prstGeom prst="rect">
            <a:avLst/>
          </a:prstGeom>
        </p:spPr>
      </p:pic>
      <p:pic>
        <p:nvPicPr>
          <p:cNvPr id="13" name="Picture 12"/>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6724650" y="2400300"/>
            <a:ext cx="4210050" cy="2368550"/>
          </a:xfrm>
          <a:prstGeom prst="rect">
            <a:avLst/>
          </a:prstGeom>
        </p:spPr>
      </p:pic>
      <p:sp>
        <p:nvSpPr>
          <p:cNvPr id="2" name="Title 1"/>
          <p:cNvSpPr>
            <a:spLocks noGrp="1"/>
          </p:cNvSpPr>
          <p:nvPr>
            <p:ph type="title"/>
          </p:nvPr>
        </p:nvSpPr>
        <p:spPr/>
        <p:txBody>
          <a:bodyPr/>
          <a:lstStyle/>
          <a:p>
            <a:r>
              <a:rPr lang="en-US">
                <a:cs typeface="Calibri Light"/>
              </a:rPr>
              <a:t>Support your Travel Program like Never Before</a:t>
            </a:r>
          </a:p>
        </p:txBody>
      </p:sp>
      <p:sp>
        <p:nvSpPr>
          <p:cNvPr id="4" name="object 4"/>
          <p:cNvSpPr txBox="1"/>
          <p:nvPr/>
        </p:nvSpPr>
        <p:spPr>
          <a:xfrm>
            <a:off x="9538682" y="2284024"/>
            <a:ext cx="255486" cy="149928"/>
          </a:xfrm>
          <a:prstGeom prst="rect">
            <a:avLst/>
          </a:prstGeom>
        </p:spPr>
        <p:txBody>
          <a:bodyPr vert="horz" wrap="square" lIns="0" tIns="11421" rIns="0" bIns="0" rtlCol="0">
            <a:spAutoFit/>
          </a:bodyPr>
          <a:lstStyle/>
          <a:p>
            <a:pPr marL="12691">
              <a:spcBef>
                <a:spcPts val="90"/>
              </a:spcBef>
            </a:pPr>
            <a:r>
              <a:rPr lang="en-US" sz="900" u="sng" spc="-5">
                <a:solidFill>
                  <a:srgbClr val="777777"/>
                </a:solidFill>
                <a:latin typeface="Proxima Nova"/>
                <a:cs typeface="Proxima Nova"/>
              </a:rPr>
              <a:t> </a:t>
            </a:r>
            <a:r>
              <a:rPr lang="en-US" sz="900" u="sng" spc="-70">
                <a:solidFill>
                  <a:srgbClr val="777777"/>
                </a:solidFill>
                <a:latin typeface="Proxima Nova"/>
                <a:cs typeface="Proxima Nova"/>
              </a:rPr>
              <a:t> </a:t>
            </a:r>
            <a:endParaRPr lang="en-US" sz="900">
              <a:solidFill>
                <a:srgbClr val="000000"/>
              </a:solidFill>
              <a:latin typeface="Proxima Nova"/>
              <a:cs typeface="Proxima Nova"/>
            </a:endParaRPr>
          </a:p>
        </p:txBody>
      </p:sp>
      <p:sp>
        <p:nvSpPr>
          <p:cNvPr id="9" name="object 18"/>
          <p:cNvSpPr/>
          <p:nvPr/>
        </p:nvSpPr>
        <p:spPr>
          <a:xfrm>
            <a:off x="8438763" y="4182438"/>
            <a:ext cx="0" cy="0"/>
          </a:xfrm>
          <a:custGeom>
            <a:avLst/>
            <a:gdLst/>
            <a:ahLst/>
            <a:cxnLst/>
            <a:rect l="l" t="t" r="r" b="b"/>
            <a:pathLst>
              <a:path>
                <a:moveTo>
                  <a:pt x="0" y="0"/>
                </a:moveTo>
                <a:lnTo>
                  <a:pt x="0" y="0"/>
                </a:lnTo>
              </a:path>
            </a:pathLst>
          </a:custGeom>
          <a:ln w="28346">
            <a:solidFill>
              <a:srgbClr val="C65433"/>
            </a:solidFill>
          </a:ln>
        </p:spPr>
        <p:txBody>
          <a:bodyPr wrap="square" lIns="0" tIns="0" rIns="0" bIns="0" rtlCol="0"/>
          <a:lstStyle/>
          <a:p>
            <a:endParaRPr lang="en-US" sz="2099">
              <a:solidFill>
                <a:srgbClr val="000000"/>
              </a:solidFill>
            </a:endParaRPr>
          </a:p>
        </p:txBody>
      </p:sp>
      <p:sp>
        <p:nvSpPr>
          <p:cNvPr id="10" name="object 19"/>
          <p:cNvSpPr/>
          <p:nvPr/>
        </p:nvSpPr>
        <p:spPr>
          <a:xfrm>
            <a:off x="8438763" y="4127421"/>
            <a:ext cx="0" cy="0"/>
          </a:xfrm>
          <a:custGeom>
            <a:avLst/>
            <a:gdLst/>
            <a:ahLst/>
            <a:cxnLst/>
            <a:rect l="l" t="t" r="r" b="b"/>
            <a:pathLst>
              <a:path>
                <a:moveTo>
                  <a:pt x="0" y="0"/>
                </a:moveTo>
                <a:lnTo>
                  <a:pt x="0" y="0"/>
                </a:lnTo>
              </a:path>
            </a:pathLst>
          </a:custGeom>
          <a:ln w="28333">
            <a:solidFill>
              <a:srgbClr val="009EE7"/>
            </a:solidFill>
          </a:ln>
        </p:spPr>
        <p:txBody>
          <a:bodyPr wrap="square" lIns="0" tIns="0" rIns="0" bIns="0" rtlCol="0"/>
          <a:lstStyle/>
          <a:p>
            <a:endParaRPr lang="en-US" sz="2099">
              <a:solidFill>
                <a:srgbClr val="000000"/>
              </a:solidFill>
            </a:endParaRPr>
          </a:p>
        </p:txBody>
      </p:sp>
      <p:sp>
        <p:nvSpPr>
          <p:cNvPr id="11" name="object 20"/>
          <p:cNvSpPr/>
          <p:nvPr/>
        </p:nvSpPr>
        <p:spPr>
          <a:xfrm>
            <a:off x="8438763" y="4294309"/>
            <a:ext cx="0" cy="0"/>
          </a:xfrm>
          <a:custGeom>
            <a:avLst/>
            <a:gdLst/>
            <a:ahLst/>
            <a:cxnLst/>
            <a:rect l="l" t="t" r="r" b="b"/>
            <a:pathLst>
              <a:path>
                <a:moveTo>
                  <a:pt x="0" y="0"/>
                </a:moveTo>
                <a:lnTo>
                  <a:pt x="0" y="0"/>
                </a:lnTo>
              </a:path>
            </a:pathLst>
          </a:custGeom>
          <a:ln w="28333">
            <a:solidFill>
              <a:srgbClr val="EB9F00"/>
            </a:solidFill>
          </a:ln>
        </p:spPr>
        <p:txBody>
          <a:bodyPr wrap="square" lIns="0" tIns="0" rIns="0" bIns="0" rtlCol="0"/>
          <a:lstStyle/>
          <a:p>
            <a:endParaRPr lang="en-US" sz="2099">
              <a:solidFill>
                <a:srgbClr val="000000"/>
              </a:solidFill>
            </a:endParaRPr>
          </a:p>
        </p:txBody>
      </p:sp>
      <p:sp>
        <p:nvSpPr>
          <p:cNvPr id="12" name="object 21"/>
          <p:cNvSpPr/>
          <p:nvPr/>
        </p:nvSpPr>
        <p:spPr>
          <a:xfrm>
            <a:off x="8438763" y="4237455"/>
            <a:ext cx="0" cy="0"/>
          </a:xfrm>
          <a:custGeom>
            <a:avLst/>
            <a:gdLst/>
            <a:ahLst/>
            <a:cxnLst/>
            <a:rect l="l" t="t" r="r" b="b"/>
            <a:pathLst>
              <a:path>
                <a:moveTo>
                  <a:pt x="0" y="0"/>
                </a:moveTo>
                <a:lnTo>
                  <a:pt x="0" y="0"/>
                </a:lnTo>
              </a:path>
            </a:pathLst>
          </a:custGeom>
          <a:ln w="28333">
            <a:solidFill>
              <a:srgbClr val="80B828"/>
            </a:solidFill>
          </a:ln>
        </p:spPr>
        <p:txBody>
          <a:bodyPr wrap="square" lIns="0" tIns="0" rIns="0" bIns="0" rtlCol="0"/>
          <a:lstStyle/>
          <a:p>
            <a:endParaRPr lang="en-US" sz="2099">
              <a:solidFill>
                <a:srgbClr val="000000"/>
              </a:solidFill>
            </a:endParaRPr>
          </a:p>
        </p:txBody>
      </p:sp>
      <p:sp>
        <p:nvSpPr>
          <p:cNvPr id="82" name="TextBox 81"/>
          <p:cNvSpPr txBox="1"/>
          <p:nvPr/>
        </p:nvSpPr>
        <p:spPr>
          <a:xfrm>
            <a:off x="485774" y="3430349"/>
            <a:ext cx="5392511" cy="1569404"/>
          </a:xfrm>
          <a:prstGeom prst="rect">
            <a:avLst/>
          </a:prstGeom>
        </p:spPr>
        <p:txBody>
          <a:bodyPr wrap="square" lIns="0" tIns="0" rIns="0" bIns="0" rtlCol="0" anchor="t" anchorCtr="0">
            <a:spAutoFit/>
          </a:bodyPr>
          <a:lstStyle/>
          <a:p>
            <a:pPr marL="115805">
              <a:lnSpc>
                <a:spcPct val="90000"/>
              </a:lnSpc>
              <a:spcAft>
                <a:spcPts val="1799"/>
              </a:spcAft>
              <a:buClr>
                <a:srgbClr val="F0AB00"/>
              </a:buClr>
              <a:buSzPct val="90000"/>
            </a:pPr>
            <a:r>
              <a:rPr lang="en-US" sz="2000"/>
              <a:t>Simplify travel management while incorporating robust and diverse travel content</a:t>
            </a:r>
            <a:endParaRPr lang="en-US" sz="2000">
              <a:cs typeface="Calibri Light"/>
            </a:endParaRPr>
          </a:p>
          <a:p>
            <a:pPr marL="115805">
              <a:lnSpc>
                <a:spcPct val="90000"/>
              </a:lnSpc>
              <a:spcAft>
                <a:spcPts val="1799"/>
              </a:spcAft>
              <a:buClr>
                <a:srgbClr val="F0AB00"/>
              </a:buClr>
              <a:buSzPct val="90000"/>
            </a:pPr>
            <a:r>
              <a:rPr lang="en-US" sz="2000"/>
              <a:t>Secure negotiated rates with suppliers </a:t>
            </a:r>
          </a:p>
          <a:p>
            <a:pPr marL="115805">
              <a:lnSpc>
                <a:spcPct val="90000"/>
              </a:lnSpc>
              <a:spcAft>
                <a:spcPts val="1799"/>
              </a:spcAft>
              <a:buClr>
                <a:srgbClr val="F0AB00"/>
              </a:buClr>
              <a:buSzPct val="90000"/>
            </a:pPr>
            <a:r>
              <a:rPr lang="en-US" sz="2000"/>
              <a:t>View spending with detailed reporting</a:t>
            </a:r>
            <a:endParaRPr lang="en-US" sz="2000">
              <a:cs typeface="Calibri Light"/>
            </a:endParaRPr>
          </a:p>
        </p:txBody>
      </p:sp>
      <p:pic>
        <p:nvPicPr>
          <p:cNvPr id="17" name="Picture 1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18360" y="2287818"/>
            <a:ext cx="5449868" cy="2840441"/>
          </a:xfrm>
          <a:prstGeom prst="rect">
            <a:avLst/>
          </a:prstGeom>
        </p:spPr>
      </p:pic>
    </p:spTree>
    <p:extLst>
      <p:ext uri="{BB962C8B-B14F-4D97-AF65-F5344CB8AC3E}">
        <p14:creationId xmlns:p14="http://schemas.microsoft.com/office/powerpoint/2010/main" val="2170282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823549" y="1590281"/>
            <a:ext cx="1453124" cy="1453124"/>
          </a:xfrm>
          <a:prstGeom prst="rect">
            <a:avLst/>
          </a:prstGeom>
        </p:spPr>
      </p:pic>
      <p:pic>
        <p:nvPicPr>
          <p:cNvPr id="16" name="Picture 1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31706" y="1598652"/>
            <a:ext cx="1444752" cy="1444752"/>
          </a:xfrm>
          <a:prstGeom prst="rect">
            <a:avLst/>
          </a:prstGeom>
        </p:spPr>
      </p:pic>
      <p:sp>
        <p:nvSpPr>
          <p:cNvPr id="2" name="Title 1"/>
          <p:cNvSpPr>
            <a:spLocks noGrp="1"/>
          </p:cNvSpPr>
          <p:nvPr>
            <p:ph type="title"/>
          </p:nvPr>
        </p:nvSpPr>
        <p:spPr/>
        <p:txBody>
          <a:bodyPr/>
          <a:lstStyle/>
          <a:p>
            <a:r>
              <a:rPr lang="en-US"/>
              <a:t>Concur Travel Brings Unmatched Value to Your Employees</a:t>
            </a:r>
          </a:p>
        </p:txBody>
      </p:sp>
      <p:pic>
        <p:nvPicPr>
          <p:cNvPr id="18" name="Picture 17"/>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rot="5400000">
            <a:off x="3998547" y="1651000"/>
            <a:ext cx="1255236" cy="1255236"/>
          </a:xfrm>
          <a:prstGeom prst="rect">
            <a:avLst/>
          </a:prstGeom>
        </p:spPr>
      </p:pic>
      <p:pic>
        <p:nvPicPr>
          <p:cNvPr id="15" name="Picture 14"/>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9889099" y="1753717"/>
            <a:ext cx="1113824" cy="1113824"/>
          </a:xfrm>
          <a:prstGeom prst="rect">
            <a:avLst/>
          </a:prstGeom>
        </p:spPr>
      </p:pic>
      <p:sp>
        <p:nvSpPr>
          <p:cNvPr id="17" name="Text Placeholder 2"/>
          <p:cNvSpPr txBox="1">
            <a:spLocks/>
          </p:cNvSpPr>
          <p:nvPr/>
        </p:nvSpPr>
        <p:spPr bwMode="gray">
          <a:xfrm>
            <a:off x="503737" y="3713758"/>
            <a:ext cx="2496637" cy="2610841"/>
          </a:xfrm>
          <a:prstGeom prst="rect">
            <a:avLst/>
          </a:prstGeom>
        </p:spPr>
        <p:txBody>
          <a:bodyPr vert="horz" lIns="0" tIns="0" rIns="0" bIns="0" rtlCol="0">
            <a:noAutofit/>
          </a:bodyPr>
          <a:lstStyle>
            <a:lvl1pPr marL="0" indent="0" algn="l" defTabSz="1088558" rtl="0" eaLnBrk="1" latinLnBrk="0" hangingPunct="1">
              <a:spcBef>
                <a:spcPts val="600"/>
              </a:spcBef>
              <a:buClr>
                <a:schemeClr val="accent1"/>
              </a:buClr>
              <a:buSzPct val="80000"/>
              <a:buFontTx/>
              <a:buNone/>
              <a:defRPr sz="18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6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400" kern="1200" noProof="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r>
              <a:rPr lang="en-US" b="1"/>
              <a:t>Simplify searching         and booking                   </a:t>
            </a:r>
            <a:r>
              <a:rPr lang="en-US"/>
              <a:t>with integrated online booking tools complete  with TMC integration.</a:t>
            </a:r>
          </a:p>
        </p:txBody>
      </p:sp>
      <p:sp>
        <p:nvSpPr>
          <p:cNvPr id="19" name="Text Placeholder 9"/>
          <p:cNvSpPr txBox="1">
            <a:spLocks/>
          </p:cNvSpPr>
          <p:nvPr/>
        </p:nvSpPr>
        <p:spPr bwMode="gray">
          <a:xfrm>
            <a:off x="9192462" y="3713759"/>
            <a:ext cx="2504237" cy="2610841"/>
          </a:xfrm>
          <a:prstGeom prst="rect">
            <a:avLst/>
          </a:prstGeom>
        </p:spPr>
        <p:txBody>
          <a:bodyPr vert="horz" lIns="0" tIns="0" rIns="0" bIns="0" rtlCol="0">
            <a:noAutofit/>
          </a:bodyPr>
          <a:lstStyle>
            <a:lvl1pPr marL="0" indent="0" algn="l" defTabSz="1088558" rtl="0" eaLnBrk="1" latinLnBrk="0" hangingPunct="1">
              <a:spcBef>
                <a:spcPts val="600"/>
              </a:spcBef>
              <a:buClr>
                <a:schemeClr val="accent1"/>
              </a:buClr>
              <a:buSzPct val="80000"/>
              <a:buFontTx/>
              <a:buNone/>
              <a:defRPr sz="18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6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400" kern="1200" noProof="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r>
              <a:rPr lang="en-US" b="1"/>
              <a:t>Integrate travel spend </a:t>
            </a:r>
            <a:r>
              <a:rPr lang="en-US"/>
              <a:t>data in your connected Concur Expense solution.</a:t>
            </a:r>
          </a:p>
        </p:txBody>
      </p:sp>
      <p:sp>
        <p:nvSpPr>
          <p:cNvPr id="22" name="Text Placeholder 13"/>
          <p:cNvSpPr txBox="1">
            <a:spLocks/>
          </p:cNvSpPr>
          <p:nvPr/>
        </p:nvSpPr>
        <p:spPr bwMode="gray">
          <a:xfrm>
            <a:off x="3399979" y="3713759"/>
            <a:ext cx="2503933" cy="2610841"/>
          </a:xfrm>
          <a:prstGeom prst="rect">
            <a:avLst/>
          </a:prstGeom>
        </p:spPr>
        <p:txBody>
          <a:bodyPr vert="horz" lIns="0" tIns="0" rIns="0" bIns="0" rtlCol="0">
            <a:noAutofit/>
          </a:bodyPr>
          <a:lstStyle>
            <a:lvl1pPr marL="0" indent="0" algn="l" defTabSz="1088558" rtl="0" eaLnBrk="1" latinLnBrk="0" hangingPunct="1">
              <a:spcBef>
                <a:spcPts val="600"/>
              </a:spcBef>
              <a:buClr>
                <a:schemeClr val="accent1"/>
              </a:buClr>
              <a:buSzPct val="80000"/>
              <a:buFontTx/>
              <a:buNone/>
              <a:defRPr sz="18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6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400" kern="1200" noProof="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r>
              <a:rPr lang="en-US" b="1"/>
              <a:t>Capture reservations </a:t>
            </a:r>
            <a:r>
              <a:rPr lang="en-US"/>
              <a:t>made outside your online booking tool </a:t>
            </a:r>
            <a:br>
              <a:rPr lang="en-US"/>
            </a:br>
            <a:r>
              <a:rPr lang="en-US"/>
              <a:t>and bring them into </a:t>
            </a:r>
            <a:br>
              <a:rPr lang="en-US"/>
            </a:br>
            <a:r>
              <a:rPr lang="en-US"/>
              <a:t>SAP Concur.</a:t>
            </a:r>
          </a:p>
          <a:p>
            <a:endParaRPr lang="en-US" b="1"/>
          </a:p>
        </p:txBody>
      </p:sp>
      <p:sp>
        <p:nvSpPr>
          <p:cNvPr id="23" name="Text Placeholder 17"/>
          <p:cNvSpPr txBox="1">
            <a:spLocks/>
          </p:cNvSpPr>
          <p:nvPr/>
        </p:nvSpPr>
        <p:spPr bwMode="gray">
          <a:xfrm>
            <a:off x="6296221" y="3713759"/>
            <a:ext cx="2495353" cy="2610841"/>
          </a:xfrm>
          <a:prstGeom prst="rect">
            <a:avLst/>
          </a:prstGeom>
        </p:spPr>
        <p:txBody>
          <a:bodyPr vert="horz" lIns="0" tIns="0" rIns="0" bIns="0" rtlCol="0">
            <a:noAutofit/>
          </a:bodyPr>
          <a:lstStyle>
            <a:lvl1pPr marL="0" indent="0" algn="l" defTabSz="1088558" rtl="0" eaLnBrk="1" latinLnBrk="0" hangingPunct="1">
              <a:spcBef>
                <a:spcPts val="600"/>
              </a:spcBef>
              <a:buClr>
                <a:schemeClr val="accent1"/>
              </a:buClr>
              <a:buSzPct val="80000"/>
              <a:buFontTx/>
              <a:buNone/>
              <a:defRPr sz="18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6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400" kern="1200" noProof="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r>
              <a:rPr lang="en-US" b="1"/>
              <a:t>Embrace your duty of care obligations          </a:t>
            </a:r>
            <a:r>
              <a:rPr lang="en-US"/>
              <a:t>with a platform connected and monitoring your employees, should disaster strike.</a:t>
            </a:r>
          </a:p>
          <a:p>
            <a:endParaRPr lang="en-US" b="1"/>
          </a:p>
        </p:txBody>
      </p:sp>
    </p:spTree>
    <p:extLst>
      <p:ext uri="{BB962C8B-B14F-4D97-AF65-F5344CB8AC3E}">
        <p14:creationId xmlns:p14="http://schemas.microsoft.com/office/powerpoint/2010/main" val="3661998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C0395B2F-3388-9046-A693-B7F1BD0DAC05}"/>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14742" y="1386380"/>
            <a:ext cx="5644863" cy="4361939"/>
          </a:xfrm>
          <a:prstGeom prst="rect">
            <a:avLst/>
          </a:prstGeom>
        </p:spPr>
      </p:pic>
      <p:sp>
        <p:nvSpPr>
          <p:cNvPr id="4" name="Title 3"/>
          <p:cNvSpPr>
            <a:spLocks noGrp="1"/>
          </p:cNvSpPr>
          <p:nvPr>
            <p:ph type="title"/>
          </p:nvPr>
        </p:nvSpPr>
        <p:spPr>
          <a:xfrm>
            <a:off x="496630" y="533400"/>
            <a:ext cx="11183001" cy="738664"/>
          </a:xfrm>
        </p:spPr>
        <p:txBody>
          <a:bodyPr/>
          <a:lstStyle/>
          <a:p>
            <a:r>
              <a:rPr lang="en-US"/>
              <a:t>SAP Concur Locate: We’re Making Travel Safety and Support Easier</a:t>
            </a:r>
            <a:br>
              <a:rPr lang="en-US"/>
            </a:br>
            <a:endParaRPr lang="en-US"/>
          </a:p>
        </p:txBody>
      </p:sp>
      <p:grpSp>
        <p:nvGrpSpPr>
          <p:cNvPr id="8" name="Group 7"/>
          <p:cNvGrpSpPr/>
          <p:nvPr/>
        </p:nvGrpSpPr>
        <p:grpSpPr>
          <a:xfrm>
            <a:off x="6325054" y="2507149"/>
            <a:ext cx="5440212" cy="2598704"/>
            <a:chOff x="6325054" y="2619409"/>
            <a:chExt cx="5440212" cy="2598704"/>
          </a:xfrm>
        </p:grpSpPr>
        <p:sp>
          <p:nvSpPr>
            <p:cNvPr id="91" name="Rectangle 90"/>
            <p:cNvSpPr/>
            <p:nvPr/>
          </p:nvSpPr>
          <p:spPr>
            <a:xfrm>
              <a:off x="6325054" y="2619409"/>
              <a:ext cx="4790093" cy="674031"/>
            </a:xfrm>
            <a:prstGeom prst="rect">
              <a:avLst/>
            </a:prstGeom>
          </p:spPr>
          <p:txBody>
            <a:bodyPr wrap="square">
              <a:spAutoFit/>
            </a:bodyPr>
            <a:lstStyle/>
            <a:p>
              <a:pPr>
                <a:lnSpc>
                  <a:spcPct val="90000"/>
                </a:lnSpc>
                <a:spcAft>
                  <a:spcPts val="1800"/>
                </a:spcAft>
              </a:pPr>
              <a:r>
                <a:rPr lang="en-US">
                  <a:cs typeface="Calibri Light"/>
                </a:rPr>
                <a:t>Send the right message to the right people at the right time</a:t>
              </a:r>
            </a:p>
          </p:txBody>
        </p:sp>
        <p:sp>
          <p:nvSpPr>
            <p:cNvPr id="92" name="Rectangle 91"/>
            <p:cNvSpPr/>
            <p:nvPr/>
          </p:nvSpPr>
          <p:spPr>
            <a:xfrm>
              <a:off x="6325054" y="3747945"/>
              <a:ext cx="4790094" cy="383182"/>
            </a:xfrm>
            <a:prstGeom prst="rect">
              <a:avLst/>
            </a:prstGeom>
          </p:spPr>
          <p:txBody>
            <a:bodyPr wrap="square">
              <a:spAutoFit/>
            </a:bodyPr>
            <a:lstStyle/>
            <a:p>
              <a:pPr>
                <a:lnSpc>
                  <a:spcPct val="90000"/>
                </a:lnSpc>
                <a:spcAft>
                  <a:spcPts val="1800"/>
                </a:spcAft>
              </a:pPr>
              <a:r>
                <a:rPr lang="en-US">
                  <a:cs typeface="Calibri Light"/>
                </a:rPr>
                <a:t>Keep all of your employees safe</a:t>
              </a:r>
            </a:p>
          </p:txBody>
        </p:sp>
        <p:sp>
          <p:nvSpPr>
            <p:cNvPr id="93" name="Rectangle 92"/>
            <p:cNvSpPr/>
            <p:nvPr/>
          </p:nvSpPr>
          <p:spPr>
            <a:xfrm>
              <a:off x="6325054" y="4544082"/>
              <a:ext cx="5440212" cy="674031"/>
            </a:xfrm>
            <a:prstGeom prst="rect">
              <a:avLst/>
            </a:prstGeom>
          </p:spPr>
          <p:txBody>
            <a:bodyPr wrap="square">
              <a:spAutoFit/>
            </a:bodyPr>
            <a:lstStyle/>
            <a:p>
              <a:pPr>
                <a:lnSpc>
                  <a:spcPct val="90000"/>
                </a:lnSpc>
                <a:spcAft>
                  <a:spcPts val="1800"/>
                </a:spcAft>
              </a:pPr>
              <a:r>
                <a:rPr lang="en-US">
                  <a:cs typeface="Calibri Light"/>
                </a:rPr>
                <a:t>Communicate with employees across channels and around the world</a:t>
              </a:r>
            </a:p>
          </p:txBody>
        </p:sp>
      </p:grpSp>
    </p:spTree>
    <p:extLst>
      <p:ext uri="{BB962C8B-B14F-4D97-AF65-F5344CB8AC3E}">
        <p14:creationId xmlns:p14="http://schemas.microsoft.com/office/powerpoint/2010/main" val="1969945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Concur Travel Key Capabilities and Benefits</a:t>
            </a:r>
          </a:p>
        </p:txBody>
      </p:sp>
      <p:graphicFrame>
        <p:nvGraphicFramePr>
          <p:cNvPr id="6" name="Tabelle 36"/>
          <p:cNvGraphicFramePr>
            <a:graphicFrameLocks noGrp="1"/>
          </p:cNvGraphicFramePr>
          <p:nvPr>
            <p:extLst/>
          </p:nvPr>
        </p:nvGraphicFramePr>
        <p:xfrm>
          <a:off x="496630" y="1264225"/>
          <a:ext cx="11200070" cy="4439555"/>
        </p:xfrm>
        <a:graphic>
          <a:graphicData uri="http://schemas.openxmlformats.org/drawingml/2006/table">
            <a:tbl>
              <a:tblPr firstRow="1" bandRow="1">
                <a:tableStyleId>{2D5ABB26-0587-4C30-8999-92F81FD0307C}</a:tableStyleId>
              </a:tblPr>
              <a:tblGrid>
                <a:gridCol w="2037020">
                  <a:extLst>
                    <a:ext uri="{9D8B030D-6E8A-4147-A177-3AD203B41FA5}">
                      <a16:colId xmlns:a16="http://schemas.microsoft.com/office/drawing/2014/main" xmlns="" val="20001"/>
                    </a:ext>
                  </a:extLst>
                </a:gridCol>
                <a:gridCol w="5581650">
                  <a:extLst>
                    <a:ext uri="{9D8B030D-6E8A-4147-A177-3AD203B41FA5}">
                      <a16:colId xmlns:a16="http://schemas.microsoft.com/office/drawing/2014/main" xmlns="" val="20003"/>
                    </a:ext>
                  </a:extLst>
                </a:gridCol>
                <a:gridCol w="3581400">
                  <a:extLst>
                    <a:ext uri="{9D8B030D-6E8A-4147-A177-3AD203B41FA5}">
                      <a16:colId xmlns:a16="http://schemas.microsoft.com/office/drawing/2014/main" xmlns="" val="20005"/>
                    </a:ext>
                  </a:extLst>
                </a:gridCol>
              </a:tblGrid>
              <a:tr h="350162">
                <a:tc>
                  <a:txBody>
                    <a:bodyPr/>
                    <a:lstStyle/>
                    <a:p>
                      <a:pPr marL="0" marR="0" indent="0" algn="l" defTabSz="1088776" rtl="0" eaLnBrk="1" fontAlgn="auto" latinLnBrk="0" hangingPunct="1">
                        <a:lnSpc>
                          <a:spcPct val="100000"/>
                        </a:lnSpc>
                        <a:spcBef>
                          <a:spcPts val="0"/>
                        </a:spcBef>
                        <a:spcAft>
                          <a:spcPts val="0"/>
                        </a:spcAft>
                        <a:buClrTx/>
                        <a:buSzTx/>
                        <a:buFontTx/>
                        <a:buNone/>
                        <a:tabLst/>
                        <a:defRPr/>
                      </a:pPr>
                      <a:r>
                        <a:rPr lang="en-US" sz="1600" b="1">
                          <a:solidFill>
                            <a:schemeClr val="tx1"/>
                          </a:solidFill>
                        </a:rPr>
                        <a:t>Solution</a:t>
                      </a:r>
                    </a:p>
                  </a:txBody>
                  <a:tcPr marL="91341" marR="91341" marT="45672" marB="4567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1088776" rtl="0" eaLnBrk="1" fontAlgn="auto" latinLnBrk="0" hangingPunct="1">
                        <a:lnSpc>
                          <a:spcPct val="100000"/>
                        </a:lnSpc>
                        <a:spcBef>
                          <a:spcPts val="0"/>
                        </a:spcBef>
                        <a:spcAft>
                          <a:spcPts val="0"/>
                        </a:spcAft>
                        <a:buClrTx/>
                        <a:buSzTx/>
                        <a:buFontTx/>
                        <a:buNone/>
                        <a:tabLst/>
                        <a:defRPr/>
                      </a:pPr>
                      <a:r>
                        <a:rPr lang="en-US" sz="1600" b="1">
                          <a:solidFill>
                            <a:schemeClr val="tx1"/>
                          </a:solidFill>
                        </a:rPr>
                        <a:t> Capabilities</a:t>
                      </a:r>
                    </a:p>
                  </a:txBody>
                  <a:tcPr marL="91341" marR="91341" marT="45672" marB="4567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a:noFill/>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1088776" rtl="0" eaLnBrk="1" fontAlgn="auto" latinLnBrk="0" hangingPunct="1">
                        <a:lnSpc>
                          <a:spcPct val="100000"/>
                        </a:lnSpc>
                        <a:spcBef>
                          <a:spcPts val="0"/>
                        </a:spcBef>
                        <a:spcAft>
                          <a:spcPts val="0"/>
                        </a:spcAft>
                        <a:buClrTx/>
                        <a:buSzTx/>
                        <a:buFontTx/>
                        <a:buNone/>
                        <a:tabLst/>
                        <a:defRPr/>
                      </a:pPr>
                      <a:r>
                        <a:rPr lang="en-US" sz="1600" b="1">
                          <a:solidFill>
                            <a:schemeClr val="tx1"/>
                          </a:solidFill>
                        </a:rPr>
                        <a:t> Benefits</a:t>
                      </a:r>
                    </a:p>
                  </a:txBody>
                  <a:tcPr marL="91341" marR="91341" marT="45672" marB="45672"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a:noFill/>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0"/>
                  </a:ext>
                </a:extLst>
              </a:tr>
              <a:tr h="620819">
                <a:tc>
                  <a:txBody>
                    <a:bodyPr/>
                    <a:lstStyle/>
                    <a:p>
                      <a:pPr marL="0" marR="0" indent="0" algn="l" defTabSz="1088776" rtl="0" eaLnBrk="1" fontAlgn="auto" latinLnBrk="0" hangingPunct="1">
                        <a:lnSpc>
                          <a:spcPct val="100000"/>
                        </a:lnSpc>
                        <a:spcBef>
                          <a:spcPts val="0"/>
                        </a:spcBef>
                        <a:spcAft>
                          <a:spcPts val="0"/>
                        </a:spcAft>
                        <a:buClrTx/>
                        <a:buSzTx/>
                        <a:buFontTx/>
                        <a:buNone/>
                        <a:tabLst/>
                        <a:defRPr/>
                      </a:pPr>
                      <a:r>
                        <a:rPr lang="en-US" sz="1600" b="0">
                          <a:solidFill>
                            <a:schemeClr val="tx1"/>
                          </a:solidFill>
                        </a:rPr>
                        <a:t>Concur</a:t>
                      </a:r>
                      <a:r>
                        <a:rPr lang="en-US" sz="1600" b="0" baseline="30000">
                          <a:solidFill>
                            <a:schemeClr val="tx1"/>
                          </a:solidFill>
                        </a:rPr>
                        <a:t>®</a:t>
                      </a:r>
                      <a:r>
                        <a:rPr lang="en-US" sz="1600" b="0">
                          <a:solidFill>
                            <a:schemeClr val="tx1"/>
                          </a:solidFill>
                        </a:rPr>
                        <a:t> Travel</a:t>
                      </a:r>
                    </a:p>
                  </a:txBody>
                  <a:tcPr marL="91341" marR="91341" marT="45672" marB="45672" anchor="ctr">
                    <a:lnL>
                      <a:noFill/>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indent="-171450"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100" b="0" i="0" kern="1200">
                          <a:solidFill>
                            <a:schemeClr val="tx1"/>
                          </a:solidFill>
                          <a:effectLst/>
                          <a:latin typeface="+mn-lt"/>
                          <a:ea typeface="+mn-ea"/>
                          <a:cs typeface="+mn-cs"/>
                        </a:rPr>
                        <a:t>Search for and book relevant in-policy travel</a:t>
                      </a:r>
                    </a:p>
                    <a:p>
                      <a:pPr marL="171450" marR="0" indent="-171450"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100" b="0" i="0" kern="1200">
                          <a:solidFill>
                            <a:schemeClr val="tx1"/>
                          </a:solidFill>
                          <a:effectLst/>
                          <a:latin typeface="+mn-lt"/>
                          <a:ea typeface="+mn-ea"/>
                          <a:cs typeface="+mn-cs"/>
                        </a:rPr>
                        <a:t>Consolidate your travel, ERP, invoice and credit card data in one system</a:t>
                      </a:r>
                    </a:p>
                    <a:p>
                      <a:pPr marL="171450" marR="0" indent="-171450"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100" b="0" i="0" kern="1200">
                          <a:solidFill>
                            <a:schemeClr val="tx1"/>
                          </a:solidFill>
                          <a:effectLst/>
                          <a:latin typeface="+mn-lt"/>
                          <a:ea typeface="+mn-ea"/>
                          <a:cs typeface="+mn-cs"/>
                        </a:rPr>
                        <a:t>View spending with detailed reporting</a:t>
                      </a:r>
                      <a:endParaRPr lang="en-US" sz="1100">
                        <a:solidFill>
                          <a:schemeClr val="tx1"/>
                        </a:solidFill>
                      </a:endParaRPr>
                    </a:p>
                  </a:txBody>
                  <a:tcPr marL="91341" marR="91341" marT="45672" marB="4567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3038" indent="-173038">
                        <a:buClr>
                          <a:schemeClr val="accent1"/>
                        </a:buClr>
                        <a:buSzPct val="80000"/>
                        <a:buFont typeface="Arial" charset="0"/>
                        <a:buChar char="•"/>
                        <a:tabLst/>
                      </a:pPr>
                      <a:r>
                        <a:rPr lang="en-US" sz="1100"/>
                        <a:t>Ensure compliance is being followed </a:t>
                      </a:r>
                    </a:p>
                    <a:p>
                      <a:pPr marL="173038" indent="-173038">
                        <a:buClr>
                          <a:schemeClr val="accent1"/>
                        </a:buClr>
                        <a:buSzPct val="80000"/>
                        <a:buFont typeface="Arial" charset="0"/>
                        <a:buChar char="•"/>
                        <a:tabLst/>
                      </a:pPr>
                      <a:r>
                        <a:rPr lang="en-US" sz="1100"/>
                        <a:t>Spend is being monitored</a:t>
                      </a:r>
                      <a:endParaRPr lang="en-US" sz="1100" baseline="0"/>
                    </a:p>
                    <a:p>
                      <a:pPr marL="173038" indent="-173038">
                        <a:buClr>
                          <a:schemeClr val="accent1"/>
                        </a:buClr>
                        <a:buSzPct val="80000"/>
                        <a:buFont typeface="Arial" charset="0"/>
                        <a:buChar char="•"/>
                        <a:tabLst/>
                      </a:pPr>
                      <a:r>
                        <a:rPr lang="en-US" sz="1100" baseline="0"/>
                        <a:t>Supplier discounts are applied</a:t>
                      </a:r>
                      <a:endParaRPr lang="en-US" sz="1100"/>
                    </a:p>
                  </a:txBody>
                  <a:tcPr marL="91341" marR="91341" marT="45672" marB="45672" anchor="ctr">
                    <a:lnL w="12700" cap="flat" cmpd="sng" algn="ctr">
                      <a:noFill/>
                      <a:prstDash val="solid"/>
                      <a:round/>
                      <a:headEnd type="none" w="med" len="med"/>
                      <a:tailEnd type="none" w="med" len="med"/>
                    </a:lnL>
                    <a:lnR>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r h="620819">
                <a:tc>
                  <a:txBody>
                    <a:bodyPr/>
                    <a:lstStyle/>
                    <a:p>
                      <a:pPr marL="0" marR="0" indent="0" algn="l" defTabSz="1088776" rtl="0" eaLnBrk="1" fontAlgn="auto" latinLnBrk="0" hangingPunct="1">
                        <a:lnSpc>
                          <a:spcPct val="100000"/>
                        </a:lnSpc>
                        <a:spcBef>
                          <a:spcPts val="0"/>
                        </a:spcBef>
                        <a:spcAft>
                          <a:spcPts val="0"/>
                        </a:spcAft>
                        <a:buClrTx/>
                        <a:buSzTx/>
                        <a:buFontTx/>
                        <a:buNone/>
                        <a:tabLst/>
                        <a:defRPr/>
                      </a:pPr>
                      <a:r>
                        <a:rPr lang="en-US" sz="1600" b="0">
                          <a:solidFill>
                            <a:schemeClr val="tx1"/>
                          </a:solidFill>
                        </a:rPr>
                        <a:t>Concur</a:t>
                      </a:r>
                      <a:r>
                        <a:rPr lang="en-US" sz="1600" b="0" baseline="30000">
                          <a:solidFill>
                            <a:schemeClr val="tx1"/>
                          </a:solidFill>
                        </a:rPr>
                        <a:t>®</a:t>
                      </a:r>
                      <a:r>
                        <a:rPr lang="en-US" sz="1600" b="0">
                          <a:solidFill>
                            <a:schemeClr val="tx1"/>
                          </a:solidFill>
                        </a:rPr>
                        <a:t> TripLink</a:t>
                      </a:r>
                    </a:p>
                  </a:txBody>
                  <a:tcPr marL="91341" marR="91341" marT="45672" marB="45672" anchor="ctr">
                    <a:lnL>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indent="-171450"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100" b="0" i="0" kern="1200">
                          <a:solidFill>
                            <a:schemeClr val="tx1"/>
                          </a:solidFill>
                          <a:effectLst/>
                          <a:latin typeface="+mn-lt"/>
                          <a:ea typeface="+mn-ea"/>
                          <a:cs typeface="+mn-cs"/>
                        </a:rPr>
                        <a:t>Capture reservations—no matter where your travelers go or how they book their trips—and bring them into Concur Travel</a:t>
                      </a:r>
                    </a:p>
                  </a:txBody>
                  <a:tcPr marL="91341" marR="91341" marT="45672" marB="4567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3038" indent="-173038" algn="l" defTabSz="1088776" rtl="0" eaLnBrk="1" latinLnBrk="0" hangingPunct="1">
                        <a:buClr>
                          <a:schemeClr val="accent1"/>
                        </a:buClr>
                        <a:buSzPct val="80000"/>
                        <a:buFont typeface="Arial" charset="0"/>
                        <a:buChar char="•"/>
                        <a:tabLst/>
                      </a:pPr>
                      <a:r>
                        <a:rPr lang="en-US" sz="1100" kern="1200">
                          <a:solidFill>
                            <a:schemeClr val="tx1"/>
                          </a:solidFill>
                          <a:latin typeface="+mn-lt"/>
                          <a:ea typeface="+mn-ea"/>
                          <a:cs typeface="+mn-cs"/>
                        </a:rPr>
                        <a:t>Support duty of care obligation</a:t>
                      </a:r>
                    </a:p>
                    <a:p>
                      <a:pPr marL="173038" indent="-173038" algn="l" defTabSz="1088776" rtl="0" eaLnBrk="1" latinLnBrk="0" hangingPunct="1">
                        <a:buClr>
                          <a:schemeClr val="accent1"/>
                        </a:buClr>
                        <a:buSzPct val="80000"/>
                        <a:buFont typeface="Arial" charset="0"/>
                        <a:buChar char="•"/>
                        <a:tabLst/>
                      </a:pPr>
                      <a:r>
                        <a:rPr lang="en-US" sz="1100" kern="1200">
                          <a:solidFill>
                            <a:schemeClr val="tx1"/>
                          </a:solidFill>
                          <a:latin typeface="+mn-lt"/>
                          <a:ea typeface="+mn-ea"/>
                          <a:cs typeface="+mn-cs"/>
                        </a:rPr>
                        <a:t>Negotiate</a:t>
                      </a:r>
                      <a:r>
                        <a:rPr lang="en-US" sz="1100" kern="1200" baseline="0">
                          <a:solidFill>
                            <a:schemeClr val="tx1"/>
                          </a:solidFill>
                          <a:latin typeface="+mn-lt"/>
                          <a:ea typeface="+mn-ea"/>
                          <a:cs typeface="+mn-cs"/>
                        </a:rPr>
                        <a:t> better deals with suppliers</a:t>
                      </a:r>
                    </a:p>
                    <a:p>
                      <a:pPr marL="173038" indent="-173038" algn="l" defTabSz="1088776" rtl="0" eaLnBrk="1" latinLnBrk="0" hangingPunct="1">
                        <a:buClr>
                          <a:schemeClr val="accent1"/>
                        </a:buClr>
                        <a:buSzPct val="80000"/>
                        <a:buFont typeface="Arial" charset="0"/>
                        <a:buChar char="•"/>
                        <a:tabLst/>
                      </a:pPr>
                      <a:r>
                        <a:rPr lang="en-US" sz="1100" kern="1200" baseline="0">
                          <a:solidFill>
                            <a:schemeClr val="tx1"/>
                          </a:solidFill>
                          <a:latin typeface="+mn-lt"/>
                          <a:ea typeface="+mn-ea"/>
                          <a:cs typeface="+mn-cs"/>
                        </a:rPr>
                        <a:t>Apply and enforce policy before trip</a:t>
                      </a:r>
                      <a:endParaRPr lang="en-US" sz="1100" kern="1200">
                        <a:solidFill>
                          <a:schemeClr val="tx1"/>
                        </a:solidFill>
                        <a:latin typeface="+mn-lt"/>
                        <a:ea typeface="+mn-ea"/>
                        <a:cs typeface="+mn-cs"/>
                      </a:endParaRPr>
                    </a:p>
                  </a:txBody>
                  <a:tcPr marL="91341" marR="91341" marT="45672" marB="45672" anchor="ctr">
                    <a:lnL w="12700" cap="flat" cmpd="sng" algn="ctr">
                      <a:no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2"/>
                  </a:ext>
                </a:extLst>
              </a:tr>
              <a:tr h="795951">
                <a:tc>
                  <a:txBody>
                    <a:bodyPr/>
                    <a:lstStyle/>
                    <a:p>
                      <a:pPr marL="0" marR="0" indent="0" algn="l" defTabSz="1088776" rtl="0" eaLnBrk="1" fontAlgn="auto" latinLnBrk="0" hangingPunct="1">
                        <a:lnSpc>
                          <a:spcPct val="100000"/>
                        </a:lnSpc>
                        <a:spcBef>
                          <a:spcPts val="0"/>
                        </a:spcBef>
                        <a:spcAft>
                          <a:spcPts val="0"/>
                        </a:spcAft>
                        <a:buClrTx/>
                        <a:buSzTx/>
                        <a:buFontTx/>
                        <a:buNone/>
                        <a:tabLst/>
                        <a:defRPr/>
                      </a:pPr>
                      <a:r>
                        <a:rPr lang="en-US" sz="1600" b="0">
                          <a:solidFill>
                            <a:schemeClr val="tx1"/>
                          </a:solidFill>
                        </a:rPr>
                        <a:t>Concur</a:t>
                      </a:r>
                      <a:r>
                        <a:rPr lang="en-US" sz="1600" b="0" baseline="30000">
                          <a:solidFill>
                            <a:schemeClr val="tx1"/>
                          </a:solidFill>
                        </a:rPr>
                        <a:t>®</a:t>
                      </a:r>
                      <a:r>
                        <a:rPr lang="en-US" sz="1600" b="0">
                          <a:solidFill>
                            <a:schemeClr val="tx1"/>
                          </a:solidFill>
                        </a:rPr>
                        <a:t> Locate and Active Monitoring</a:t>
                      </a:r>
                    </a:p>
                  </a:txBody>
                  <a:tcPr marL="91341" marR="91341" marT="45672" marB="45672" anchor="ctr">
                    <a:lnL>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indent="-171450"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100" kern="1200">
                          <a:solidFill>
                            <a:schemeClr val="tx1"/>
                          </a:solidFill>
                          <a:latin typeface="+mn-lt"/>
                          <a:ea typeface="+mn-ea"/>
                          <a:cs typeface="+mn-cs"/>
                        </a:rPr>
                        <a:t>Locate,</a:t>
                      </a:r>
                      <a:r>
                        <a:rPr lang="en-US" sz="1100" kern="1200" baseline="0">
                          <a:solidFill>
                            <a:schemeClr val="tx1"/>
                          </a:solidFill>
                          <a:latin typeface="+mn-lt"/>
                          <a:ea typeface="+mn-ea"/>
                          <a:cs typeface="+mn-cs"/>
                        </a:rPr>
                        <a:t> alert and communicate with any employee, anywhere to keep them safe and to provide assistance</a:t>
                      </a:r>
                    </a:p>
                    <a:p>
                      <a:pPr marL="171450" marR="0" indent="-171450"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100" kern="1200" baseline="0">
                          <a:solidFill>
                            <a:schemeClr val="tx1"/>
                          </a:solidFill>
                          <a:latin typeface="+mn-lt"/>
                          <a:ea typeface="+mn-ea"/>
                          <a:cs typeface="+mn-cs"/>
                        </a:rPr>
                        <a:t>Two-way communication between employer and employee</a:t>
                      </a:r>
                    </a:p>
                    <a:p>
                      <a:pPr marL="171450" marR="0" indent="-171450"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100" b="0" i="0" kern="1200">
                          <a:solidFill>
                            <a:schemeClr val="tx1"/>
                          </a:solidFill>
                          <a:effectLst/>
                          <a:latin typeface="+mn-lt"/>
                          <a:ea typeface="+mn-ea"/>
                          <a:cs typeface="+mn-cs"/>
                        </a:rPr>
                        <a:t>Combine itinerary data from SAP Concur, TMC and bookings made elsewhere</a:t>
                      </a:r>
                      <a:endParaRPr lang="en-US" sz="1100" kern="1200">
                        <a:solidFill>
                          <a:schemeClr val="tx1"/>
                        </a:solidFill>
                        <a:latin typeface="+mn-lt"/>
                        <a:ea typeface="+mn-ea"/>
                        <a:cs typeface="+mn-cs"/>
                      </a:endParaRPr>
                    </a:p>
                  </a:txBody>
                  <a:tcPr marL="91341" marR="91341" marT="45672" marB="4567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3038" marR="0" lvl="0" indent="-173038"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100" kern="1200">
                          <a:solidFill>
                            <a:schemeClr val="tx1"/>
                          </a:solidFill>
                          <a:latin typeface="+mn-lt"/>
                          <a:ea typeface="+mn-ea"/>
                          <a:cs typeface="+mn-cs"/>
                        </a:rPr>
                        <a:t>Uphold duty</a:t>
                      </a:r>
                      <a:r>
                        <a:rPr lang="en-US" sz="1100" kern="1200" baseline="0">
                          <a:solidFill>
                            <a:schemeClr val="tx1"/>
                          </a:solidFill>
                          <a:latin typeface="+mn-lt"/>
                          <a:ea typeface="+mn-ea"/>
                          <a:cs typeface="+mn-cs"/>
                        </a:rPr>
                        <a:t> of care obligations</a:t>
                      </a:r>
                    </a:p>
                    <a:p>
                      <a:pPr marL="173038" marR="0" lvl="0" indent="-173038"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100" kern="1200" baseline="0">
                          <a:solidFill>
                            <a:schemeClr val="tx1"/>
                          </a:solidFill>
                          <a:latin typeface="+mn-lt"/>
                          <a:ea typeface="+mn-ea"/>
                          <a:cs typeface="+mn-cs"/>
                        </a:rPr>
                        <a:t>Know where your employees are—all of them</a:t>
                      </a:r>
                    </a:p>
                    <a:p>
                      <a:pPr marL="173038" marR="0" lvl="0" indent="-173038"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100" kern="1200" baseline="0">
                          <a:solidFill>
                            <a:schemeClr val="tx1"/>
                          </a:solidFill>
                          <a:latin typeface="+mn-lt"/>
                          <a:ea typeface="+mn-ea"/>
                          <a:cs typeface="+mn-cs"/>
                        </a:rPr>
                        <a:t>Use two-way communication</a:t>
                      </a:r>
                      <a:endParaRPr lang="en-US" sz="1100" kern="1200">
                        <a:solidFill>
                          <a:schemeClr val="tx1"/>
                        </a:solidFill>
                        <a:latin typeface="+mn-lt"/>
                        <a:ea typeface="+mn-ea"/>
                        <a:cs typeface="+mn-cs"/>
                      </a:endParaRPr>
                    </a:p>
                  </a:txBody>
                  <a:tcPr marL="91341" marR="91341" marT="45672" marB="45672" anchor="ctr">
                    <a:lnL w="12700" cap="flat" cmpd="sng" algn="ctr">
                      <a:no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3"/>
                  </a:ext>
                </a:extLst>
              </a:tr>
              <a:tr h="620819">
                <a:tc>
                  <a:txBody>
                    <a:bodyPr/>
                    <a:lstStyle/>
                    <a:p>
                      <a:pPr marL="0" marR="0" indent="0" algn="l" defTabSz="1088776" rtl="0" eaLnBrk="1" fontAlgn="auto" latinLnBrk="0" hangingPunct="1">
                        <a:lnSpc>
                          <a:spcPct val="100000"/>
                        </a:lnSpc>
                        <a:spcBef>
                          <a:spcPts val="0"/>
                        </a:spcBef>
                        <a:spcAft>
                          <a:spcPts val="0"/>
                        </a:spcAft>
                        <a:buClrTx/>
                        <a:buSzTx/>
                        <a:buFontTx/>
                        <a:buNone/>
                        <a:tabLst/>
                        <a:defRPr/>
                      </a:pPr>
                      <a:r>
                        <a:rPr lang="en-US" sz="1600" b="0">
                          <a:solidFill>
                            <a:schemeClr val="tx1"/>
                          </a:solidFill>
                        </a:rPr>
                        <a:t>Concur</a:t>
                      </a:r>
                      <a:r>
                        <a:rPr lang="en-US" sz="1600" b="0" baseline="30000">
                          <a:solidFill>
                            <a:schemeClr val="tx1"/>
                          </a:solidFill>
                        </a:rPr>
                        <a:t>®</a:t>
                      </a:r>
                      <a:r>
                        <a:rPr lang="en-US" sz="1600" b="0">
                          <a:solidFill>
                            <a:schemeClr val="tx1"/>
                          </a:solidFill>
                        </a:rPr>
                        <a:t> Request</a:t>
                      </a:r>
                    </a:p>
                  </a:txBody>
                  <a:tcPr marL="91341" marR="91341" marT="45672" marB="45672" anchor="ctr">
                    <a:lnL>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indent="-171450"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100" b="0" i="0" kern="1200">
                          <a:solidFill>
                            <a:schemeClr val="tx1"/>
                          </a:solidFill>
                          <a:effectLst/>
                          <a:latin typeface="+mn-lt"/>
                          <a:ea typeface="+mn-ea"/>
                          <a:cs typeface="+mn-cs"/>
                        </a:rPr>
                        <a:t>Automate travel requests and approvals to simplifying the entire process into a single system for employees and managers</a:t>
                      </a:r>
                      <a:endParaRPr lang="en-US" sz="1100" kern="1200">
                        <a:solidFill>
                          <a:schemeClr val="tx1"/>
                        </a:solidFill>
                        <a:latin typeface="+mn-lt"/>
                        <a:ea typeface="+mn-ea"/>
                        <a:cs typeface="+mn-cs"/>
                      </a:endParaRPr>
                    </a:p>
                  </a:txBody>
                  <a:tcPr marL="91341" marR="91341" marT="45672" marB="4567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9388" indent="-171450" algn="l" defTabSz="1088776" rtl="0" eaLnBrk="1" latinLnBrk="0" hangingPunct="1">
                        <a:buClr>
                          <a:schemeClr val="accent1"/>
                        </a:buClr>
                        <a:buSzPct val="80000"/>
                        <a:buFont typeface="Arial" charset="0"/>
                        <a:buChar char="•"/>
                        <a:tabLst/>
                      </a:pPr>
                      <a:r>
                        <a:rPr lang="en-US" sz="1100" b="0" i="0" kern="1200">
                          <a:solidFill>
                            <a:schemeClr val="tx1"/>
                          </a:solidFill>
                          <a:effectLst/>
                          <a:latin typeface="+mn-lt"/>
                          <a:ea typeface="+mn-ea"/>
                          <a:cs typeface="+mn-cs"/>
                        </a:rPr>
                        <a:t>Manage travel before it occurs</a:t>
                      </a:r>
                    </a:p>
                    <a:p>
                      <a:pPr marL="179388" indent="-171450" algn="l" defTabSz="1088776" rtl="0" eaLnBrk="1" latinLnBrk="0" hangingPunct="1">
                        <a:buClr>
                          <a:schemeClr val="accent1"/>
                        </a:buClr>
                        <a:buSzPct val="80000"/>
                        <a:buFont typeface="Arial" charset="0"/>
                        <a:buChar char="•"/>
                        <a:tabLst/>
                      </a:pPr>
                      <a:r>
                        <a:rPr lang="en-US" sz="1100" b="0" i="0" kern="1200">
                          <a:solidFill>
                            <a:schemeClr val="tx1"/>
                          </a:solidFill>
                          <a:effectLst/>
                          <a:latin typeface="+mn-lt"/>
                          <a:ea typeface="+mn-ea"/>
                          <a:cs typeface="+mn-cs"/>
                        </a:rPr>
                        <a:t>Eliminate unnecessary spend </a:t>
                      </a:r>
                    </a:p>
                    <a:p>
                      <a:pPr marL="179388" indent="-171450" algn="l" defTabSz="1088776" rtl="0" eaLnBrk="1" latinLnBrk="0" hangingPunct="1">
                        <a:buClr>
                          <a:schemeClr val="accent1"/>
                        </a:buClr>
                        <a:buSzPct val="80000"/>
                        <a:buFont typeface="Arial" charset="0"/>
                        <a:buChar char="•"/>
                        <a:tabLst/>
                      </a:pPr>
                      <a:r>
                        <a:rPr lang="en-US" sz="1100" b="0" i="0" kern="1200">
                          <a:solidFill>
                            <a:schemeClr val="tx1"/>
                          </a:solidFill>
                          <a:effectLst/>
                          <a:latin typeface="+mn-lt"/>
                          <a:ea typeface="+mn-ea"/>
                          <a:cs typeface="+mn-cs"/>
                        </a:rPr>
                        <a:t>Ensure greater policy compliance</a:t>
                      </a:r>
                      <a:endParaRPr lang="en-US" sz="1100" kern="1200">
                        <a:solidFill>
                          <a:schemeClr val="tx1"/>
                        </a:solidFill>
                        <a:latin typeface="+mn-lt"/>
                        <a:ea typeface="+mn-ea"/>
                        <a:cs typeface="+mn-cs"/>
                      </a:endParaRPr>
                    </a:p>
                  </a:txBody>
                  <a:tcPr marL="91341" marR="91341" marT="45672" marB="45672" anchor="ctr">
                    <a:lnL w="12700" cap="flat" cmpd="sng" algn="ctr">
                      <a:no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4"/>
                  </a:ext>
                </a:extLst>
              </a:tr>
              <a:tr h="795951">
                <a:tc>
                  <a:txBody>
                    <a:bodyPr/>
                    <a:lstStyle/>
                    <a:p>
                      <a:pPr marL="0" marR="0" indent="0" algn="l" defTabSz="1088776" rtl="0" eaLnBrk="1" fontAlgn="auto" latinLnBrk="0" hangingPunct="1">
                        <a:lnSpc>
                          <a:spcPct val="100000"/>
                        </a:lnSpc>
                        <a:spcBef>
                          <a:spcPts val="0"/>
                        </a:spcBef>
                        <a:spcAft>
                          <a:spcPts val="0"/>
                        </a:spcAft>
                        <a:buClrTx/>
                        <a:buSzTx/>
                        <a:buFontTx/>
                        <a:buNone/>
                        <a:tabLst/>
                        <a:defRPr/>
                      </a:pPr>
                      <a:r>
                        <a:rPr lang="en-US" sz="1600" b="0">
                          <a:solidFill>
                            <a:schemeClr val="tx1"/>
                          </a:solidFill>
                        </a:rPr>
                        <a:t>TripIt</a:t>
                      </a:r>
                      <a:r>
                        <a:rPr lang="en-US" sz="1600" b="0" baseline="30000">
                          <a:solidFill>
                            <a:schemeClr val="tx1"/>
                          </a:solidFill>
                        </a:rPr>
                        <a:t>®</a:t>
                      </a:r>
                      <a:r>
                        <a:rPr lang="en-US" sz="1600" b="0">
                          <a:solidFill>
                            <a:schemeClr val="tx1"/>
                          </a:solidFill>
                        </a:rPr>
                        <a:t> Pro</a:t>
                      </a:r>
                    </a:p>
                  </a:txBody>
                  <a:tcPr marL="91341" marR="91341" marT="45672" marB="45672" anchor="ctr">
                    <a:lnL>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indent="-171450"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100" b="0" i="0" kern="1200">
                          <a:solidFill>
                            <a:schemeClr val="tx1"/>
                          </a:solidFill>
                          <a:effectLst/>
                          <a:latin typeface="+mn-lt"/>
                          <a:ea typeface="+mn-ea"/>
                          <a:cs typeface="+mn-cs"/>
                        </a:rPr>
                        <a:t>Organize all travel plans in one place, accessible anytime, anywhere</a:t>
                      </a:r>
                    </a:p>
                    <a:p>
                      <a:pPr marL="171450" marR="0" indent="-171450"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100" b="0" i="0" kern="1200">
                          <a:solidFill>
                            <a:schemeClr val="tx1"/>
                          </a:solidFill>
                          <a:effectLst/>
                          <a:latin typeface="+mn-lt"/>
                          <a:ea typeface="+mn-ea"/>
                          <a:cs typeface="+mn-cs"/>
                        </a:rPr>
                        <a:t>Real-time flight alerts</a:t>
                      </a:r>
                    </a:p>
                    <a:p>
                      <a:pPr marL="171450" marR="0" indent="-171450"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100" b="0" i="0" kern="1200">
                          <a:solidFill>
                            <a:schemeClr val="tx1"/>
                          </a:solidFill>
                          <a:effectLst/>
                          <a:latin typeface="+mn-lt"/>
                          <a:ea typeface="+mn-ea"/>
                          <a:cs typeface="+mn-cs"/>
                        </a:rPr>
                        <a:t>Search for alternative flights</a:t>
                      </a:r>
                    </a:p>
                    <a:p>
                      <a:pPr marL="171450" marR="0" indent="-171450"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100" b="0" i="0" kern="1200">
                          <a:solidFill>
                            <a:schemeClr val="tx1"/>
                          </a:solidFill>
                          <a:effectLst/>
                          <a:latin typeface="+mn-lt"/>
                          <a:ea typeface="+mn-ea"/>
                          <a:cs typeface="+mn-cs"/>
                        </a:rPr>
                        <a:t>Find better seats when they become available</a:t>
                      </a:r>
                      <a:endParaRPr lang="en-US" sz="1100" kern="1200">
                        <a:solidFill>
                          <a:schemeClr val="tx1"/>
                        </a:solidFill>
                        <a:latin typeface="+mn-lt"/>
                        <a:ea typeface="+mn-ea"/>
                        <a:cs typeface="+mn-cs"/>
                      </a:endParaRPr>
                    </a:p>
                  </a:txBody>
                  <a:tcPr marL="91341" marR="91341" marT="45672" marB="4567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3038" marR="0" lvl="0" indent="-173038"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100" b="0" i="0" kern="1200">
                          <a:solidFill>
                            <a:schemeClr val="tx1"/>
                          </a:solidFill>
                          <a:effectLst/>
                          <a:latin typeface="+mn-lt"/>
                          <a:ea typeface="+mn-ea"/>
                          <a:cs typeface="+mn-cs"/>
                        </a:rPr>
                        <a:t>Empower travelers with real-time access to important travel data</a:t>
                      </a:r>
                    </a:p>
                    <a:p>
                      <a:pPr marL="173038" marR="0" lvl="0" indent="-173038"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100" b="0" i="0" kern="1200">
                          <a:solidFill>
                            <a:schemeClr val="tx1"/>
                          </a:solidFill>
                          <a:effectLst/>
                          <a:latin typeface="+mn-lt"/>
                          <a:ea typeface="+mn-ea"/>
                          <a:cs typeface="+mn-cs"/>
                        </a:rPr>
                        <a:t>Increase</a:t>
                      </a:r>
                      <a:r>
                        <a:rPr lang="en-US" sz="1100" b="0" i="0" kern="1200" baseline="0">
                          <a:solidFill>
                            <a:schemeClr val="tx1"/>
                          </a:solidFill>
                          <a:effectLst/>
                          <a:latin typeface="+mn-lt"/>
                          <a:ea typeface="+mn-ea"/>
                          <a:cs typeface="+mn-cs"/>
                        </a:rPr>
                        <a:t> traveler</a:t>
                      </a:r>
                      <a:r>
                        <a:rPr lang="en-US" sz="1100" b="0" i="0" kern="1200">
                          <a:solidFill>
                            <a:schemeClr val="tx1"/>
                          </a:solidFill>
                          <a:effectLst/>
                          <a:latin typeface="+mn-lt"/>
                          <a:ea typeface="+mn-ea"/>
                          <a:cs typeface="+mn-cs"/>
                        </a:rPr>
                        <a:t> satisfaction</a:t>
                      </a:r>
                    </a:p>
                    <a:p>
                      <a:pPr marL="173038" marR="0" lvl="0" indent="-173038"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100" b="0" i="0" kern="1200">
                          <a:solidFill>
                            <a:schemeClr val="tx1"/>
                          </a:solidFill>
                          <a:effectLst/>
                          <a:latin typeface="+mn-lt"/>
                          <a:ea typeface="+mn-ea"/>
                          <a:cs typeface="+mn-cs"/>
                        </a:rPr>
                        <a:t>Consolidated itinerary</a:t>
                      </a:r>
                      <a:endParaRPr lang="en-US" sz="1100" kern="1200">
                        <a:solidFill>
                          <a:schemeClr val="tx1"/>
                        </a:solidFill>
                        <a:latin typeface="+mn-lt"/>
                        <a:ea typeface="+mn-ea"/>
                        <a:cs typeface="+mn-cs"/>
                      </a:endParaRPr>
                    </a:p>
                  </a:txBody>
                  <a:tcPr marL="91341" marR="91341" marT="45672" marB="45672" anchor="ctr">
                    <a:lnL w="12700" cap="flat" cmpd="sng" algn="ctr">
                      <a:no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5"/>
                  </a:ext>
                </a:extLst>
              </a:tr>
              <a:tr h="635034">
                <a:tc>
                  <a:txBody>
                    <a:bodyPr/>
                    <a:lstStyle/>
                    <a:p>
                      <a:pPr marL="0" marR="0" lvl="0" indent="0" algn="l" defTabSz="1088776" rtl="0" eaLnBrk="1" fontAlgn="auto" latinLnBrk="0" hangingPunct="1">
                        <a:lnSpc>
                          <a:spcPct val="100000"/>
                        </a:lnSpc>
                        <a:spcBef>
                          <a:spcPts val="0"/>
                        </a:spcBef>
                        <a:spcAft>
                          <a:spcPts val="0"/>
                        </a:spcAft>
                        <a:buClrTx/>
                        <a:buSzTx/>
                        <a:buFontTx/>
                        <a:buNone/>
                        <a:tabLst/>
                        <a:defRPr/>
                      </a:pPr>
                      <a:r>
                        <a:rPr lang="en-US" sz="1600" b="0">
                          <a:solidFill>
                            <a:schemeClr val="tx1"/>
                          </a:solidFill>
                        </a:rPr>
                        <a:t>Consultative Intelligence</a:t>
                      </a:r>
                    </a:p>
                  </a:txBody>
                  <a:tcPr marL="91341" marR="91341" marT="45672" marB="45672" anchor="ctr">
                    <a:lnL>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100">
                          <a:solidFill>
                            <a:schemeClr val="tx1"/>
                          </a:solidFill>
                        </a:rPr>
                        <a:t>Single platform for viewing and analyzing travel, ERP, invoice and credit card data</a:t>
                      </a:r>
                    </a:p>
                    <a:p>
                      <a:pPr marL="171450" marR="0" lvl="0" indent="-171450"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100">
                          <a:solidFill>
                            <a:schemeClr val="tx1"/>
                          </a:solidFill>
                        </a:rPr>
                        <a:t>Knowledgeable</a:t>
                      </a:r>
                      <a:r>
                        <a:rPr lang="en-US" sz="1100" baseline="0">
                          <a:solidFill>
                            <a:schemeClr val="tx1"/>
                          </a:solidFill>
                        </a:rPr>
                        <a:t> experts prepare c</a:t>
                      </a:r>
                      <a:r>
                        <a:rPr lang="en-US" sz="1100">
                          <a:solidFill>
                            <a:schemeClr val="tx1"/>
                          </a:solidFill>
                        </a:rPr>
                        <a:t>ustom reports and dashboards </a:t>
                      </a:r>
                    </a:p>
                    <a:p>
                      <a:pPr marL="171450" marR="0" lvl="0" indent="-171450"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100">
                          <a:solidFill>
                            <a:schemeClr val="tx1"/>
                          </a:solidFill>
                        </a:rPr>
                        <a:t>Eliminates data duplication and automatically matches transactions to data sources</a:t>
                      </a:r>
                    </a:p>
                  </a:txBody>
                  <a:tcPr marL="91341" marR="91341" marT="45672" marB="4567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6213" marR="0" lvl="0" indent="-176213"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100">
                          <a:solidFill>
                            <a:schemeClr val="tx1"/>
                          </a:solidFill>
                        </a:rPr>
                        <a:t>Data and insights to move your business forward from a knowledgeable</a:t>
                      </a:r>
                      <a:r>
                        <a:rPr lang="en-US" sz="1100" baseline="0">
                          <a:solidFill>
                            <a:schemeClr val="tx1"/>
                          </a:solidFill>
                        </a:rPr>
                        <a:t> expert</a:t>
                      </a:r>
                      <a:endParaRPr lang="en-US" sz="1100">
                        <a:solidFill>
                          <a:schemeClr val="tx1"/>
                        </a:solidFill>
                      </a:endParaRPr>
                    </a:p>
                    <a:p>
                      <a:pPr marL="176213" marR="0" lvl="0" indent="-176213"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100">
                          <a:solidFill>
                            <a:schemeClr val="tx1"/>
                          </a:solidFill>
                        </a:rPr>
                        <a:t>One, connected solution</a:t>
                      </a:r>
                    </a:p>
                  </a:txBody>
                  <a:tcPr marL="91341" marR="91341" marT="45672" marB="45672" anchor="ctr">
                    <a:lnL w="12700" cap="flat" cmpd="sng" algn="ctr">
                      <a:no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6"/>
                  </a:ext>
                </a:extLst>
              </a:tr>
            </a:tbl>
          </a:graphicData>
        </a:graphic>
      </p:graphicFrame>
      <p:sp>
        <p:nvSpPr>
          <p:cNvPr id="7" name="object 6"/>
          <p:cNvSpPr txBox="1"/>
          <p:nvPr/>
        </p:nvSpPr>
        <p:spPr>
          <a:xfrm>
            <a:off x="5466443" y="6560124"/>
            <a:ext cx="6009294" cy="103866"/>
          </a:xfrm>
          <a:prstGeom prst="rect">
            <a:avLst/>
          </a:prstGeom>
        </p:spPr>
        <p:txBody>
          <a:bodyPr vert="horz" wrap="square" lIns="0" tIns="11421" rIns="0" bIns="0" rtlCol="0" anchor="ctr">
            <a:spAutoFit/>
          </a:bodyPr>
          <a:lstStyle/>
          <a:p>
            <a:pPr marL="12691" algn="r">
              <a:spcBef>
                <a:spcPts val="90"/>
              </a:spcBef>
              <a:tabLst>
                <a:tab pos="586330" algn="l"/>
                <a:tab pos="852842" algn="l"/>
              </a:tabLst>
            </a:pPr>
            <a:r>
              <a:rPr lang="en-US" sz="600"/>
              <a:t>To learn more, watch the Concur Expense product demo on </a:t>
            </a:r>
            <a:r>
              <a:rPr lang="en-US" sz="600">
                <a:hlinkClick r:id="rId3"/>
              </a:rPr>
              <a:t>YouTube.</a:t>
            </a:r>
            <a:endParaRPr lang="en-US" sz="600"/>
          </a:p>
        </p:txBody>
      </p:sp>
    </p:spTree>
    <p:extLst>
      <p:ext uri="{BB962C8B-B14F-4D97-AF65-F5344CB8AC3E}">
        <p14:creationId xmlns:p14="http://schemas.microsoft.com/office/powerpoint/2010/main" val="860757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xmlns="" id="{6C495A33-2FC4-2342-988A-9DA8583B1D0F}"/>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flipH="1">
            <a:off x="-1" y="0"/>
            <a:ext cx="12188824" cy="6858000"/>
          </a:xfrm>
          <a:prstGeom prst="rect">
            <a:avLst/>
          </a:prstGeom>
        </p:spPr>
      </p:pic>
      <p:sp>
        <p:nvSpPr>
          <p:cNvPr id="33" name="Oval 32">
            <a:extLst>
              <a:ext uri="{FF2B5EF4-FFF2-40B4-BE49-F238E27FC236}">
                <a16:creationId xmlns:a16="http://schemas.microsoft.com/office/drawing/2014/main" xmlns="" id="{C2459D2C-4A8E-2A4F-8500-AF4EDB221172}"/>
              </a:ext>
            </a:extLst>
          </p:cNvPr>
          <p:cNvSpPr/>
          <p:nvPr/>
        </p:nvSpPr>
        <p:spPr bwMode="gray">
          <a:xfrm>
            <a:off x="6418567" y="990600"/>
            <a:ext cx="5290316" cy="5290316"/>
          </a:xfrm>
          <a:prstGeom prst="ellipse">
            <a:avLst/>
          </a:prstGeom>
          <a:solidFill>
            <a:schemeClr val="tx1">
              <a:alpha val="71000"/>
            </a:schemeClr>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34" name="Partial Circle 33">
            <a:extLst>
              <a:ext uri="{FF2B5EF4-FFF2-40B4-BE49-F238E27FC236}">
                <a16:creationId xmlns:a16="http://schemas.microsoft.com/office/drawing/2014/main" xmlns="" id="{ED8679FE-C550-4E73-A406-505AE7F09BBC}"/>
              </a:ext>
            </a:extLst>
          </p:cNvPr>
          <p:cNvSpPr/>
          <p:nvPr/>
        </p:nvSpPr>
        <p:spPr bwMode="gray">
          <a:xfrm flipH="1" flipV="1">
            <a:off x="6412106" y="986540"/>
            <a:ext cx="5294376" cy="5294376"/>
          </a:xfrm>
          <a:prstGeom prst="pie">
            <a:avLst>
              <a:gd name="adj1" fmla="val 10787306"/>
              <a:gd name="adj2" fmla="val 16200000"/>
            </a:avLst>
          </a:prstGeom>
          <a:solidFill>
            <a:schemeClr val="bg1">
              <a:alpha val="45000"/>
            </a:schemeClr>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32" name="Rectangle 31">
            <a:extLst>
              <a:ext uri="{FF2B5EF4-FFF2-40B4-BE49-F238E27FC236}">
                <a16:creationId xmlns:a16="http://schemas.microsoft.com/office/drawing/2014/main" xmlns="" id="{9E045782-C5D3-6441-9382-7C4449CF8763}"/>
              </a:ext>
            </a:extLst>
          </p:cNvPr>
          <p:cNvSpPr/>
          <p:nvPr/>
        </p:nvSpPr>
        <p:spPr bwMode="gray">
          <a:xfrm rot="5400000">
            <a:off x="-1285409" y="1285413"/>
            <a:ext cx="6857999" cy="4287187"/>
          </a:xfrm>
          <a:prstGeom prst="rect">
            <a:avLst/>
          </a:prstGeom>
          <a:gradFill>
            <a:gsLst>
              <a:gs pos="0">
                <a:schemeClr val="tx1">
                  <a:alpha val="64000"/>
                </a:schemeClr>
              </a:gs>
              <a:gs pos="66000">
                <a:schemeClr val="tx1">
                  <a:alpha val="40000"/>
                </a:schemeClr>
              </a:gs>
              <a:gs pos="99000">
                <a:schemeClr val="tx1">
                  <a:alpha val="0"/>
                </a:schemeClr>
              </a:gs>
            </a:gsLst>
            <a:lin ang="16200000" scaled="1"/>
          </a:gra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grpSp>
        <p:nvGrpSpPr>
          <p:cNvPr id="114" name="Group 113">
            <a:extLst>
              <a:ext uri="{FF2B5EF4-FFF2-40B4-BE49-F238E27FC236}">
                <a16:creationId xmlns:a16="http://schemas.microsoft.com/office/drawing/2014/main" xmlns="" id="{D8DB777A-B240-034E-8C76-4841FE42189A}"/>
              </a:ext>
            </a:extLst>
          </p:cNvPr>
          <p:cNvGrpSpPr/>
          <p:nvPr/>
        </p:nvGrpSpPr>
        <p:grpSpPr>
          <a:xfrm>
            <a:off x="7651994" y="1737819"/>
            <a:ext cx="3373289" cy="3344846"/>
            <a:chOff x="4640844" y="2004695"/>
            <a:chExt cx="3373289" cy="3344846"/>
          </a:xfrm>
        </p:grpSpPr>
        <p:grpSp>
          <p:nvGrpSpPr>
            <p:cNvPr id="20" name="Group 19">
              <a:extLst>
                <a:ext uri="{FF2B5EF4-FFF2-40B4-BE49-F238E27FC236}">
                  <a16:creationId xmlns:a16="http://schemas.microsoft.com/office/drawing/2014/main" xmlns="" id="{7E024013-ACA0-5D49-89F2-CC26C3BE4578}"/>
                </a:ext>
              </a:extLst>
            </p:cNvPr>
            <p:cNvGrpSpPr/>
            <p:nvPr/>
          </p:nvGrpSpPr>
          <p:grpSpPr>
            <a:xfrm>
              <a:off x="4640844" y="2455730"/>
              <a:ext cx="2893811" cy="2893811"/>
              <a:chOff x="4640844" y="2455730"/>
              <a:chExt cx="2893811" cy="2893811"/>
            </a:xfrm>
          </p:grpSpPr>
          <p:sp>
            <p:nvSpPr>
              <p:cNvPr id="4" name="Arc 3">
                <a:extLst>
                  <a:ext uri="{FF2B5EF4-FFF2-40B4-BE49-F238E27FC236}">
                    <a16:creationId xmlns:a16="http://schemas.microsoft.com/office/drawing/2014/main" xmlns="" id="{C9EA8177-3CEA-004E-A19B-D2355BD2E37A}"/>
                  </a:ext>
                </a:extLst>
              </p:cNvPr>
              <p:cNvSpPr/>
              <p:nvPr/>
            </p:nvSpPr>
            <p:spPr>
              <a:xfrm>
                <a:off x="4640844" y="2455730"/>
                <a:ext cx="2893811" cy="2893811"/>
              </a:xfrm>
              <a:prstGeom prst="arc">
                <a:avLst>
                  <a:gd name="adj1" fmla="val 16558881"/>
                  <a:gd name="adj2" fmla="val 21242773"/>
                </a:avLst>
              </a:prstGeom>
              <a:ln w="19050">
                <a:solidFill>
                  <a:schemeClr val="accent3">
                    <a:alpha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7" name="Straight Connector 16">
                <a:extLst>
                  <a:ext uri="{FF2B5EF4-FFF2-40B4-BE49-F238E27FC236}">
                    <a16:creationId xmlns:a16="http://schemas.microsoft.com/office/drawing/2014/main" xmlns="" id="{FB9D3E2D-F6DD-9F44-95A4-74D5246F781D}"/>
                  </a:ext>
                </a:extLst>
              </p:cNvPr>
              <p:cNvCxnSpPr>
                <a:cxnSpLocks/>
              </p:cNvCxnSpPr>
              <p:nvPr/>
            </p:nvCxnSpPr>
            <p:spPr>
              <a:xfrm flipH="1">
                <a:off x="6901218" y="2884164"/>
                <a:ext cx="205007" cy="205006"/>
              </a:xfrm>
              <a:prstGeom prst="line">
                <a:avLst/>
              </a:prstGeom>
              <a:ln w="19050">
                <a:solidFill>
                  <a:schemeClr val="accent3">
                    <a:alpha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pic>
          <p:nvPicPr>
            <p:cNvPr id="80" name="Picture 79">
              <a:extLst>
                <a:ext uri="{FF2B5EF4-FFF2-40B4-BE49-F238E27FC236}">
                  <a16:creationId xmlns:a16="http://schemas.microsoft.com/office/drawing/2014/main" xmlns="" id="{A2AD13AC-836F-614D-8006-657065A466DF}"/>
                </a:ext>
              </a:extLst>
            </p:cNvPr>
            <p:cNvPicPr>
              <a:picLocks noChangeAspect="1"/>
            </p:cNvPicPr>
            <p:nvPr/>
          </p:nvPicPr>
          <p:blipFill>
            <a:blip r:embed="rId4" cstate="print">
              <a:alphaModFix amt="40000"/>
              <a:extLst>
                <a:ext uri="{28A0092B-C50C-407E-A947-70E740481C1C}">
                  <a14:useLocalDpi xmlns:a14="http://schemas.microsoft.com/office/drawing/2010/main"/>
                </a:ext>
              </a:extLst>
            </a:blip>
            <a:stretch>
              <a:fillRect/>
            </a:stretch>
          </p:blipFill>
          <p:spPr>
            <a:xfrm>
              <a:off x="7114065" y="2004695"/>
              <a:ext cx="900068" cy="900068"/>
            </a:xfrm>
            <a:prstGeom prst="rect">
              <a:avLst/>
            </a:prstGeom>
          </p:spPr>
        </p:pic>
      </p:grpSp>
      <p:grpSp>
        <p:nvGrpSpPr>
          <p:cNvPr id="115" name="Group 114">
            <a:extLst>
              <a:ext uri="{FF2B5EF4-FFF2-40B4-BE49-F238E27FC236}">
                <a16:creationId xmlns:a16="http://schemas.microsoft.com/office/drawing/2014/main" xmlns="" id="{1C60F924-E5DB-944E-910B-5175AFAB0583}"/>
              </a:ext>
            </a:extLst>
          </p:cNvPr>
          <p:cNvGrpSpPr/>
          <p:nvPr/>
        </p:nvGrpSpPr>
        <p:grpSpPr>
          <a:xfrm>
            <a:off x="7140034" y="1734569"/>
            <a:ext cx="3405768" cy="3348095"/>
            <a:chOff x="4128884" y="2001445"/>
            <a:chExt cx="3405768" cy="3348095"/>
          </a:xfrm>
        </p:grpSpPr>
        <p:grpSp>
          <p:nvGrpSpPr>
            <p:cNvPr id="27" name="Group 26">
              <a:extLst>
                <a:ext uri="{FF2B5EF4-FFF2-40B4-BE49-F238E27FC236}">
                  <a16:creationId xmlns:a16="http://schemas.microsoft.com/office/drawing/2014/main" xmlns="" id="{A54B9441-C1AE-A24B-8F34-F19058BD5DBB}"/>
                </a:ext>
              </a:extLst>
            </p:cNvPr>
            <p:cNvGrpSpPr/>
            <p:nvPr/>
          </p:nvGrpSpPr>
          <p:grpSpPr>
            <a:xfrm rot="16200000">
              <a:off x="4640841" y="2455729"/>
              <a:ext cx="2893811" cy="2893811"/>
              <a:chOff x="4640844" y="2455730"/>
              <a:chExt cx="2893811" cy="2893811"/>
            </a:xfrm>
          </p:grpSpPr>
          <p:sp>
            <p:nvSpPr>
              <p:cNvPr id="28" name="Arc 27">
                <a:extLst>
                  <a:ext uri="{FF2B5EF4-FFF2-40B4-BE49-F238E27FC236}">
                    <a16:creationId xmlns:a16="http://schemas.microsoft.com/office/drawing/2014/main" xmlns="" id="{2BF26499-13B9-EA4A-938A-8A69B09220E2}"/>
                  </a:ext>
                </a:extLst>
              </p:cNvPr>
              <p:cNvSpPr/>
              <p:nvPr/>
            </p:nvSpPr>
            <p:spPr>
              <a:xfrm>
                <a:off x="4640844" y="2455730"/>
                <a:ext cx="2893811" cy="2893811"/>
              </a:xfrm>
              <a:prstGeom prst="arc">
                <a:avLst>
                  <a:gd name="adj1" fmla="val 16645083"/>
                  <a:gd name="adj2" fmla="val 21339153"/>
                </a:avLst>
              </a:prstGeom>
              <a:ln w="19050">
                <a:solidFill>
                  <a:schemeClr val="accent6">
                    <a:alpha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9" name="Straight Connector 28">
                <a:extLst>
                  <a:ext uri="{FF2B5EF4-FFF2-40B4-BE49-F238E27FC236}">
                    <a16:creationId xmlns:a16="http://schemas.microsoft.com/office/drawing/2014/main" xmlns="" id="{3A2B9014-9586-A54B-A7C7-B96020530257}"/>
                  </a:ext>
                </a:extLst>
              </p:cNvPr>
              <p:cNvCxnSpPr>
                <a:cxnSpLocks/>
              </p:cNvCxnSpPr>
              <p:nvPr/>
            </p:nvCxnSpPr>
            <p:spPr>
              <a:xfrm flipH="1">
                <a:off x="6901218" y="2884164"/>
                <a:ext cx="205007" cy="205006"/>
              </a:xfrm>
              <a:prstGeom prst="line">
                <a:avLst/>
              </a:prstGeom>
              <a:ln w="19050">
                <a:solidFill>
                  <a:schemeClr val="accent6">
                    <a:alpha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pic>
          <p:nvPicPr>
            <p:cNvPr id="77" name="Picture 76">
              <a:extLst>
                <a:ext uri="{FF2B5EF4-FFF2-40B4-BE49-F238E27FC236}">
                  <a16:creationId xmlns:a16="http://schemas.microsoft.com/office/drawing/2014/main" xmlns="" id="{E37B73EC-FFF1-EE4E-8705-ED4A29E77B7F}"/>
                </a:ext>
              </a:extLst>
            </p:cNvPr>
            <p:cNvPicPr>
              <a:picLocks noChangeAspect="1"/>
            </p:cNvPicPr>
            <p:nvPr/>
          </p:nvPicPr>
          <p:blipFill>
            <a:blip r:embed="rId5" cstate="print">
              <a:alphaModFix amt="40000"/>
              <a:extLst>
                <a:ext uri="{28A0092B-C50C-407E-A947-70E740481C1C}">
                  <a14:useLocalDpi xmlns:a14="http://schemas.microsoft.com/office/drawing/2010/main"/>
                </a:ext>
              </a:extLst>
            </a:blip>
            <a:stretch>
              <a:fillRect/>
            </a:stretch>
          </p:blipFill>
          <p:spPr>
            <a:xfrm>
              <a:off x="4128884" y="2001445"/>
              <a:ext cx="900069" cy="900069"/>
            </a:xfrm>
            <a:prstGeom prst="rect">
              <a:avLst/>
            </a:prstGeom>
          </p:spPr>
        </p:pic>
      </p:grpSp>
      <p:grpSp>
        <p:nvGrpSpPr>
          <p:cNvPr id="117" name="Group 116">
            <a:extLst>
              <a:ext uri="{FF2B5EF4-FFF2-40B4-BE49-F238E27FC236}">
                <a16:creationId xmlns:a16="http://schemas.microsoft.com/office/drawing/2014/main" xmlns="" id="{3ED2EA10-C073-A947-8B6D-31A18C2D413E}"/>
              </a:ext>
            </a:extLst>
          </p:cNvPr>
          <p:cNvGrpSpPr/>
          <p:nvPr/>
        </p:nvGrpSpPr>
        <p:grpSpPr>
          <a:xfrm>
            <a:off x="7651993" y="2188854"/>
            <a:ext cx="3369304" cy="3270722"/>
            <a:chOff x="4640843" y="2455730"/>
            <a:chExt cx="3369304" cy="3270722"/>
          </a:xfrm>
        </p:grpSpPr>
        <p:grpSp>
          <p:nvGrpSpPr>
            <p:cNvPr id="21" name="Group 20">
              <a:extLst>
                <a:ext uri="{FF2B5EF4-FFF2-40B4-BE49-F238E27FC236}">
                  <a16:creationId xmlns:a16="http://schemas.microsoft.com/office/drawing/2014/main" xmlns="" id="{20C7C338-7EA7-B840-AE48-3DD3B59278B0}"/>
                </a:ext>
              </a:extLst>
            </p:cNvPr>
            <p:cNvGrpSpPr/>
            <p:nvPr/>
          </p:nvGrpSpPr>
          <p:grpSpPr>
            <a:xfrm rot="5400000">
              <a:off x="4640843" y="2455730"/>
              <a:ext cx="2893811" cy="2893811"/>
              <a:chOff x="4640844" y="2455730"/>
              <a:chExt cx="2893811" cy="2893811"/>
            </a:xfrm>
          </p:grpSpPr>
          <p:sp>
            <p:nvSpPr>
              <p:cNvPr id="22" name="Arc 21">
                <a:extLst>
                  <a:ext uri="{FF2B5EF4-FFF2-40B4-BE49-F238E27FC236}">
                    <a16:creationId xmlns:a16="http://schemas.microsoft.com/office/drawing/2014/main" xmlns="" id="{F5508C26-9AFE-DB4A-8666-76D1FE6F11E1}"/>
                  </a:ext>
                </a:extLst>
              </p:cNvPr>
              <p:cNvSpPr/>
              <p:nvPr/>
            </p:nvSpPr>
            <p:spPr>
              <a:xfrm>
                <a:off x="4640844" y="2455730"/>
                <a:ext cx="2893811" cy="2893811"/>
              </a:xfrm>
              <a:prstGeom prst="arc">
                <a:avLst>
                  <a:gd name="adj1" fmla="val 16615087"/>
                  <a:gd name="adj2" fmla="val 21243842"/>
                </a:avLst>
              </a:prstGeom>
              <a:ln w="57150">
                <a:solidFill>
                  <a:schemeClr val="accent4"/>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3" name="Straight Connector 22">
                <a:extLst>
                  <a:ext uri="{FF2B5EF4-FFF2-40B4-BE49-F238E27FC236}">
                    <a16:creationId xmlns:a16="http://schemas.microsoft.com/office/drawing/2014/main" xmlns="" id="{386265AE-1DEE-5746-97FC-F3F3F04A28B1}"/>
                  </a:ext>
                </a:extLst>
              </p:cNvPr>
              <p:cNvCxnSpPr>
                <a:cxnSpLocks/>
              </p:cNvCxnSpPr>
              <p:nvPr/>
            </p:nvCxnSpPr>
            <p:spPr>
              <a:xfrm flipH="1">
                <a:off x="6901218" y="2884164"/>
                <a:ext cx="205007" cy="205006"/>
              </a:xfrm>
              <a:prstGeom prst="line">
                <a:avLst/>
              </a:prstGeom>
              <a:ln w="57150">
                <a:solidFill>
                  <a:schemeClr val="accent4"/>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pic>
          <p:nvPicPr>
            <p:cNvPr id="83" name="Picture 82">
              <a:extLst>
                <a:ext uri="{FF2B5EF4-FFF2-40B4-BE49-F238E27FC236}">
                  <a16:creationId xmlns:a16="http://schemas.microsoft.com/office/drawing/2014/main" xmlns="" id="{85B2EBFD-F7FF-1143-9BF0-B7E27A3BD7BE}"/>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116707" y="4833012"/>
              <a:ext cx="893440" cy="893440"/>
            </a:xfrm>
            <a:prstGeom prst="rect">
              <a:avLst/>
            </a:prstGeom>
          </p:spPr>
        </p:pic>
      </p:grpSp>
      <p:grpSp>
        <p:nvGrpSpPr>
          <p:cNvPr id="116" name="Group 115">
            <a:extLst>
              <a:ext uri="{FF2B5EF4-FFF2-40B4-BE49-F238E27FC236}">
                <a16:creationId xmlns:a16="http://schemas.microsoft.com/office/drawing/2014/main" xmlns="" id="{647FE2F7-6708-6B45-BC86-8C65E8BF4A28}"/>
              </a:ext>
            </a:extLst>
          </p:cNvPr>
          <p:cNvGrpSpPr/>
          <p:nvPr/>
        </p:nvGrpSpPr>
        <p:grpSpPr>
          <a:xfrm>
            <a:off x="7169228" y="2188854"/>
            <a:ext cx="3376576" cy="3174137"/>
            <a:chOff x="4158078" y="2455730"/>
            <a:chExt cx="3376576" cy="3174137"/>
          </a:xfrm>
        </p:grpSpPr>
        <p:grpSp>
          <p:nvGrpSpPr>
            <p:cNvPr id="24" name="Group 23">
              <a:extLst>
                <a:ext uri="{FF2B5EF4-FFF2-40B4-BE49-F238E27FC236}">
                  <a16:creationId xmlns:a16="http://schemas.microsoft.com/office/drawing/2014/main" xmlns="" id="{EFD6013C-BFEE-6249-92B5-AEA23DC10ABF}"/>
                </a:ext>
              </a:extLst>
            </p:cNvPr>
            <p:cNvGrpSpPr/>
            <p:nvPr/>
          </p:nvGrpSpPr>
          <p:grpSpPr>
            <a:xfrm rot="10800000">
              <a:off x="4640843" y="2455730"/>
              <a:ext cx="2893811" cy="2893811"/>
              <a:chOff x="4640844" y="2455730"/>
              <a:chExt cx="2893811" cy="2893811"/>
            </a:xfrm>
          </p:grpSpPr>
          <p:sp>
            <p:nvSpPr>
              <p:cNvPr id="25" name="Arc 24">
                <a:extLst>
                  <a:ext uri="{FF2B5EF4-FFF2-40B4-BE49-F238E27FC236}">
                    <a16:creationId xmlns:a16="http://schemas.microsoft.com/office/drawing/2014/main" xmlns="" id="{E7B5F653-AC70-AC43-8F60-7E4600B64B82}"/>
                  </a:ext>
                </a:extLst>
              </p:cNvPr>
              <p:cNvSpPr/>
              <p:nvPr/>
            </p:nvSpPr>
            <p:spPr>
              <a:xfrm>
                <a:off x="4640844" y="2455730"/>
                <a:ext cx="2893811" cy="2893811"/>
              </a:xfrm>
              <a:prstGeom prst="arc">
                <a:avLst>
                  <a:gd name="adj1" fmla="val 16467190"/>
                  <a:gd name="adj2" fmla="val 21229330"/>
                </a:avLst>
              </a:prstGeom>
              <a:ln w="19050">
                <a:solidFill>
                  <a:schemeClr val="accent5">
                    <a:alpha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6" name="Straight Connector 25">
                <a:extLst>
                  <a:ext uri="{FF2B5EF4-FFF2-40B4-BE49-F238E27FC236}">
                    <a16:creationId xmlns:a16="http://schemas.microsoft.com/office/drawing/2014/main" xmlns="" id="{02C2CE5E-B06D-9649-8BEF-022A0A4E7BFE}"/>
                  </a:ext>
                </a:extLst>
              </p:cNvPr>
              <p:cNvCxnSpPr>
                <a:cxnSpLocks/>
              </p:cNvCxnSpPr>
              <p:nvPr/>
            </p:nvCxnSpPr>
            <p:spPr>
              <a:xfrm flipH="1">
                <a:off x="6901218" y="2884164"/>
                <a:ext cx="205007" cy="205006"/>
              </a:xfrm>
              <a:prstGeom prst="line">
                <a:avLst/>
              </a:prstGeom>
              <a:ln w="19050">
                <a:solidFill>
                  <a:schemeClr val="accent5">
                    <a:alpha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pic>
          <p:nvPicPr>
            <p:cNvPr id="109" name="Picture 108">
              <a:extLst>
                <a:ext uri="{FF2B5EF4-FFF2-40B4-BE49-F238E27FC236}">
                  <a16:creationId xmlns:a16="http://schemas.microsoft.com/office/drawing/2014/main" xmlns="" id="{E5E00639-3438-4D47-90ED-7F4C6946D829}"/>
                </a:ext>
              </a:extLst>
            </p:cNvPr>
            <p:cNvPicPr>
              <a:picLocks noChangeAspect="1"/>
            </p:cNvPicPr>
            <p:nvPr/>
          </p:nvPicPr>
          <p:blipFill>
            <a:blip r:embed="rId7" cstate="print">
              <a:alphaModFix amt="40000"/>
              <a:extLst>
                <a:ext uri="{28A0092B-C50C-407E-A947-70E740481C1C}">
                  <a14:useLocalDpi xmlns:a14="http://schemas.microsoft.com/office/drawing/2010/main"/>
                </a:ext>
              </a:extLst>
            </a:blip>
            <a:stretch>
              <a:fillRect/>
            </a:stretch>
          </p:blipFill>
          <p:spPr>
            <a:xfrm>
              <a:off x="4158078" y="4788032"/>
              <a:ext cx="841835" cy="841835"/>
            </a:xfrm>
            <a:prstGeom prst="rect">
              <a:avLst/>
            </a:prstGeom>
          </p:spPr>
        </p:pic>
      </p:grpSp>
      <p:sp>
        <p:nvSpPr>
          <p:cNvPr id="122" name="Oval 121">
            <a:extLst>
              <a:ext uri="{FF2B5EF4-FFF2-40B4-BE49-F238E27FC236}">
                <a16:creationId xmlns:a16="http://schemas.microsoft.com/office/drawing/2014/main" xmlns="" id="{4295B43B-5FE7-AA4B-AE5A-856CCA94D5A2}"/>
              </a:ext>
            </a:extLst>
          </p:cNvPr>
          <p:cNvSpPr/>
          <p:nvPr/>
        </p:nvSpPr>
        <p:spPr bwMode="gray">
          <a:xfrm>
            <a:off x="8016706" y="2573019"/>
            <a:ext cx="2178910" cy="2178910"/>
          </a:xfrm>
          <a:prstGeom prst="ellipse">
            <a:avLst/>
          </a:prstGeom>
          <a:solidFill>
            <a:schemeClr val="tx1">
              <a:alpha val="67000"/>
            </a:schemeClr>
          </a:solidFill>
          <a:ln w="6350" algn="ctr">
            <a:solidFill>
              <a:schemeClr val="bg1"/>
            </a:solidFill>
            <a:miter lim="800000"/>
            <a:headEnd/>
            <a:tailEnd/>
          </a:ln>
          <a:effectLst>
            <a:outerShdw blurRad="825500" sx="102000" sy="102000" algn="ctr" rotWithShape="0">
              <a:schemeClr val="tx2">
                <a:lumMod val="75000"/>
                <a:alpha val="40000"/>
              </a:scheme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pic>
        <p:nvPicPr>
          <p:cNvPr id="15" name="Picture 14">
            <a:extLst>
              <a:ext uri="{FF2B5EF4-FFF2-40B4-BE49-F238E27FC236}">
                <a16:creationId xmlns:a16="http://schemas.microsoft.com/office/drawing/2014/main" xmlns="" id="{366D33A5-03A4-D541-9DA0-83FCDB453CA7}"/>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8455712" y="2994549"/>
            <a:ext cx="1286379" cy="1286379"/>
          </a:xfrm>
          <a:prstGeom prst="rect">
            <a:avLst/>
          </a:prstGeom>
          <a:effectLst/>
        </p:spPr>
      </p:pic>
      <p:sp>
        <p:nvSpPr>
          <p:cNvPr id="12" name="TextBox 11">
            <a:extLst>
              <a:ext uri="{FF2B5EF4-FFF2-40B4-BE49-F238E27FC236}">
                <a16:creationId xmlns:a16="http://schemas.microsoft.com/office/drawing/2014/main" xmlns="" id="{DA879A32-395C-7746-A5DD-A32086ED7A7C}"/>
              </a:ext>
            </a:extLst>
          </p:cNvPr>
          <p:cNvSpPr txBox="1"/>
          <p:nvPr/>
        </p:nvSpPr>
        <p:spPr>
          <a:xfrm>
            <a:off x="9315179" y="3025721"/>
            <a:ext cx="553008" cy="184666"/>
          </a:xfrm>
          <a:prstGeom prst="rect">
            <a:avLst/>
          </a:prstGeom>
          <a:noFill/>
        </p:spPr>
        <p:txBody>
          <a:bodyPr wrap="square" lIns="0" tIns="0" rIns="0" bIns="0" rtlCol="0">
            <a:spAutoFit/>
          </a:bodyPr>
          <a:lstStyle/>
          <a:p>
            <a:pPr fontAlgn="base">
              <a:spcAft>
                <a:spcPts val="1199"/>
              </a:spcAft>
              <a:buClr>
                <a:srgbClr val="F0AB00"/>
              </a:buClr>
              <a:buSzPct val="80000"/>
            </a:pPr>
            <a:r>
              <a:rPr lang="en-US" sz="1200" kern="0">
                <a:solidFill>
                  <a:schemeClr val="accent3"/>
                </a:solidFill>
                <a:ea typeface="Arial Unicode MS" pitchFamily="34" charset="-128"/>
                <a:cs typeface="Arial Unicode MS" pitchFamily="34" charset="-128"/>
              </a:rPr>
              <a:t>Travel</a:t>
            </a:r>
          </a:p>
        </p:txBody>
      </p:sp>
      <p:sp>
        <p:nvSpPr>
          <p:cNvPr id="13" name="TextBox 12">
            <a:extLst>
              <a:ext uri="{FF2B5EF4-FFF2-40B4-BE49-F238E27FC236}">
                <a16:creationId xmlns:a16="http://schemas.microsoft.com/office/drawing/2014/main" xmlns="" id="{A0C7DC28-9C37-EE48-AA12-1EF64FEFC2DE}"/>
              </a:ext>
            </a:extLst>
          </p:cNvPr>
          <p:cNvSpPr txBox="1"/>
          <p:nvPr/>
        </p:nvSpPr>
        <p:spPr>
          <a:xfrm>
            <a:off x="8329897" y="3025721"/>
            <a:ext cx="733828" cy="184666"/>
          </a:xfrm>
          <a:prstGeom prst="rect">
            <a:avLst/>
          </a:prstGeom>
          <a:noFill/>
        </p:spPr>
        <p:txBody>
          <a:bodyPr wrap="square" lIns="0" tIns="0" rIns="0" bIns="0" rtlCol="0">
            <a:spAutoFit/>
          </a:bodyPr>
          <a:lstStyle/>
          <a:p>
            <a:pPr fontAlgn="base">
              <a:spcAft>
                <a:spcPts val="1199"/>
              </a:spcAft>
              <a:buClr>
                <a:srgbClr val="F0AB00"/>
              </a:buClr>
              <a:buSzPct val="80000"/>
            </a:pPr>
            <a:r>
              <a:rPr lang="en-US" sz="1200" b="1" kern="0">
                <a:solidFill>
                  <a:schemeClr val="accent6"/>
                </a:solidFill>
                <a:ea typeface="Arial Unicode MS" pitchFamily="34" charset="-128"/>
                <a:cs typeface="Arial Unicode MS" pitchFamily="34" charset="-128"/>
              </a:rPr>
              <a:t>Expense</a:t>
            </a:r>
          </a:p>
        </p:txBody>
      </p:sp>
      <p:sp>
        <p:nvSpPr>
          <p:cNvPr id="14" name="TextBox 13">
            <a:extLst>
              <a:ext uri="{FF2B5EF4-FFF2-40B4-BE49-F238E27FC236}">
                <a16:creationId xmlns:a16="http://schemas.microsoft.com/office/drawing/2014/main" xmlns="" id="{8B2FEB3C-5CBC-0143-B0AB-3A980EA62F19}"/>
              </a:ext>
            </a:extLst>
          </p:cNvPr>
          <p:cNvSpPr txBox="1"/>
          <p:nvPr/>
        </p:nvSpPr>
        <p:spPr>
          <a:xfrm>
            <a:off x="9358326" y="4073112"/>
            <a:ext cx="589853" cy="184666"/>
          </a:xfrm>
          <a:prstGeom prst="rect">
            <a:avLst/>
          </a:prstGeom>
          <a:noFill/>
        </p:spPr>
        <p:txBody>
          <a:bodyPr wrap="square" lIns="0" tIns="0" rIns="0" bIns="0" rtlCol="0">
            <a:spAutoFit/>
          </a:bodyPr>
          <a:lstStyle/>
          <a:p>
            <a:pPr fontAlgn="base">
              <a:spcAft>
                <a:spcPts val="1199"/>
              </a:spcAft>
              <a:buClr>
                <a:srgbClr val="F0AB00"/>
              </a:buClr>
              <a:buSzPct val="80000"/>
            </a:pPr>
            <a:r>
              <a:rPr lang="en-US" sz="1200" b="1" kern="0">
                <a:solidFill>
                  <a:schemeClr val="bg1"/>
                </a:solidFill>
                <a:ea typeface="Arial Unicode MS" pitchFamily="34" charset="-128"/>
                <a:cs typeface="Arial Unicode MS" pitchFamily="34" charset="-128"/>
              </a:rPr>
              <a:t>Invoice</a:t>
            </a:r>
          </a:p>
        </p:txBody>
      </p:sp>
      <p:sp>
        <p:nvSpPr>
          <p:cNvPr id="49" name="TextBox 48">
            <a:extLst>
              <a:ext uri="{FF2B5EF4-FFF2-40B4-BE49-F238E27FC236}">
                <a16:creationId xmlns:a16="http://schemas.microsoft.com/office/drawing/2014/main" xmlns="" id="{7A7235A0-1288-D34F-A64D-6BAEAA1A5C5F}"/>
              </a:ext>
            </a:extLst>
          </p:cNvPr>
          <p:cNvSpPr txBox="1"/>
          <p:nvPr/>
        </p:nvSpPr>
        <p:spPr>
          <a:xfrm>
            <a:off x="8329897" y="4095476"/>
            <a:ext cx="733828" cy="184666"/>
          </a:xfrm>
          <a:prstGeom prst="rect">
            <a:avLst/>
          </a:prstGeom>
          <a:noFill/>
        </p:spPr>
        <p:txBody>
          <a:bodyPr wrap="square" lIns="0" tIns="0" rIns="0" bIns="0" rtlCol="0">
            <a:spAutoFit/>
          </a:bodyPr>
          <a:lstStyle/>
          <a:p>
            <a:pPr fontAlgn="base">
              <a:spcAft>
                <a:spcPts val="1199"/>
              </a:spcAft>
              <a:buClr>
                <a:srgbClr val="F0AB00"/>
              </a:buClr>
              <a:buSzPct val="80000"/>
            </a:pPr>
            <a:r>
              <a:rPr lang="en-US" sz="1200" kern="0">
                <a:solidFill>
                  <a:schemeClr val="accent5"/>
                </a:solidFill>
                <a:ea typeface="Arial Unicode MS" pitchFamily="34" charset="-128"/>
                <a:cs typeface="Arial Unicode MS" pitchFamily="34" charset="-128"/>
              </a:rPr>
              <a:t>Network</a:t>
            </a:r>
          </a:p>
        </p:txBody>
      </p:sp>
      <p:sp>
        <p:nvSpPr>
          <p:cNvPr id="2" name="Title 1">
            <a:extLst>
              <a:ext uri="{FF2B5EF4-FFF2-40B4-BE49-F238E27FC236}">
                <a16:creationId xmlns:a16="http://schemas.microsoft.com/office/drawing/2014/main" xmlns="" id="{338FC523-7F5E-8545-91D9-B9B6556A2916}"/>
              </a:ext>
            </a:extLst>
          </p:cNvPr>
          <p:cNvSpPr>
            <a:spLocks noGrp="1"/>
          </p:cNvSpPr>
          <p:nvPr>
            <p:ph type="title"/>
          </p:nvPr>
        </p:nvSpPr>
        <p:spPr>
          <a:xfrm>
            <a:off x="496631" y="533400"/>
            <a:ext cx="4040203" cy="2769989"/>
          </a:xfrm>
        </p:spPr>
        <p:txBody>
          <a:bodyPr/>
          <a:lstStyle/>
          <a:p>
            <a:r>
              <a:rPr lang="en-US" sz="3600">
                <a:solidFill>
                  <a:schemeClr val="bg1"/>
                </a:solidFill>
              </a:rPr>
              <a:t>Complete Invoice Management from</a:t>
            </a:r>
            <a:br>
              <a:rPr lang="en-US" sz="3600">
                <a:solidFill>
                  <a:schemeClr val="bg1"/>
                </a:solidFill>
              </a:rPr>
            </a:br>
            <a:r>
              <a:rPr lang="en-US" sz="3600">
                <a:solidFill>
                  <a:schemeClr val="bg1"/>
                </a:solidFill>
              </a:rPr>
              <a:t>Capture to Payment </a:t>
            </a:r>
            <a:br>
              <a:rPr lang="en-US" sz="3600">
                <a:solidFill>
                  <a:schemeClr val="bg1"/>
                </a:solidFill>
              </a:rPr>
            </a:br>
            <a:r>
              <a:rPr lang="en-US" sz="3600">
                <a:solidFill>
                  <a:schemeClr val="accent1"/>
                </a:solidFill>
              </a:rPr>
              <a:t>Concur Invoice</a:t>
            </a:r>
          </a:p>
        </p:txBody>
      </p:sp>
    </p:spTree>
    <p:extLst>
      <p:ext uri="{BB962C8B-B14F-4D97-AF65-F5344CB8AC3E}">
        <p14:creationId xmlns:p14="http://schemas.microsoft.com/office/powerpoint/2010/main" val="2683170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382270" y="1390109"/>
            <a:ext cx="5977890" cy="646331"/>
          </a:xfrm>
          <a:prstGeom prst="rect">
            <a:avLst/>
          </a:prstGeom>
          <a:noFill/>
        </p:spPr>
        <p:txBody>
          <a:bodyPr wrap="square" lIns="182880" rtlCol="0">
            <a:spAutoFit/>
          </a:bodyPr>
          <a:lstStyle/>
          <a:p>
            <a:r>
              <a:rPr lang="en-US" sz="1800" b="1">
                <a:gradFill>
                  <a:gsLst>
                    <a:gs pos="0">
                      <a:schemeClr val="tx1">
                        <a:lumMod val="85000"/>
                        <a:lumOff val="15000"/>
                      </a:schemeClr>
                    </a:gs>
                    <a:gs pos="100000">
                      <a:schemeClr val="tx1">
                        <a:lumMod val="85000"/>
                        <a:lumOff val="15000"/>
                      </a:schemeClr>
                    </a:gs>
                  </a:gsLst>
                  <a:lin ang="16200000" scaled="0"/>
                </a:gradFill>
              </a:rPr>
              <a:t>How does your organization </a:t>
            </a:r>
            <a:br>
              <a:rPr lang="en-US" sz="1800" b="1">
                <a:gradFill>
                  <a:gsLst>
                    <a:gs pos="0">
                      <a:schemeClr val="tx1">
                        <a:lumMod val="85000"/>
                        <a:lumOff val="15000"/>
                      </a:schemeClr>
                    </a:gs>
                    <a:gs pos="100000">
                      <a:schemeClr val="tx1">
                        <a:lumMod val="85000"/>
                        <a:lumOff val="15000"/>
                      </a:schemeClr>
                    </a:gs>
                  </a:gsLst>
                  <a:lin ang="16200000" scaled="0"/>
                </a:gradFill>
              </a:rPr>
            </a:br>
            <a:r>
              <a:rPr lang="en-US" sz="1800" b="1">
                <a:gradFill>
                  <a:gsLst>
                    <a:gs pos="0">
                      <a:schemeClr val="tx1">
                        <a:lumMod val="85000"/>
                        <a:lumOff val="15000"/>
                      </a:schemeClr>
                    </a:gs>
                    <a:gs pos="100000">
                      <a:schemeClr val="tx1">
                        <a:lumMod val="85000"/>
                        <a:lumOff val="15000"/>
                      </a:schemeClr>
                    </a:gs>
                  </a:gsLst>
                  <a:lin ang="16200000" scaled="0"/>
                </a:gradFill>
              </a:rPr>
              <a:t>receive invoices?</a:t>
            </a:r>
          </a:p>
        </p:txBody>
      </p:sp>
      <p:sp>
        <p:nvSpPr>
          <p:cNvPr id="2" name="Title 1"/>
          <p:cNvSpPr>
            <a:spLocks noGrp="1"/>
          </p:cNvSpPr>
          <p:nvPr>
            <p:ph type="title"/>
          </p:nvPr>
        </p:nvSpPr>
        <p:spPr/>
        <p:txBody>
          <a:bodyPr/>
          <a:lstStyle/>
          <a:p>
            <a:r>
              <a:rPr lang="en-US"/>
              <a:t>Common Issues with Current Invoice Processing Methods</a:t>
            </a:r>
          </a:p>
        </p:txBody>
      </p:sp>
      <p:grpSp>
        <p:nvGrpSpPr>
          <p:cNvPr id="23" name="Group 22"/>
          <p:cNvGrpSpPr/>
          <p:nvPr/>
        </p:nvGrpSpPr>
        <p:grpSpPr>
          <a:xfrm>
            <a:off x="501501" y="1402457"/>
            <a:ext cx="5846950" cy="633984"/>
            <a:chOff x="501500" y="1181227"/>
            <a:chExt cx="11246668" cy="633984"/>
          </a:xfrm>
        </p:grpSpPr>
        <p:cxnSp>
          <p:nvCxnSpPr>
            <p:cNvPr id="24" name="Straight Connector 23"/>
            <p:cNvCxnSpPr/>
            <p:nvPr/>
          </p:nvCxnSpPr>
          <p:spPr>
            <a:xfrm>
              <a:off x="501500" y="1181227"/>
              <a:ext cx="11246668" cy="0"/>
            </a:xfrm>
            <a:prstGeom prst="line">
              <a:avLst/>
            </a:prstGeom>
            <a:ln w="317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501500" y="1815211"/>
              <a:ext cx="11246668" cy="0"/>
            </a:xfrm>
            <a:prstGeom prst="line">
              <a:avLst/>
            </a:prstGeom>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27" name="object 6"/>
          <p:cNvSpPr txBox="1"/>
          <p:nvPr/>
        </p:nvSpPr>
        <p:spPr>
          <a:xfrm>
            <a:off x="5466443" y="6560124"/>
            <a:ext cx="6009294" cy="103866"/>
          </a:xfrm>
          <a:prstGeom prst="rect">
            <a:avLst/>
          </a:prstGeom>
        </p:spPr>
        <p:txBody>
          <a:bodyPr vert="horz" wrap="square" lIns="0" tIns="11421" rIns="0" bIns="0" rtlCol="0" anchor="ctr">
            <a:spAutoFit/>
          </a:bodyPr>
          <a:lstStyle/>
          <a:p>
            <a:pPr marL="12691" algn="r">
              <a:spcBef>
                <a:spcPts val="90"/>
              </a:spcBef>
              <a:tabLst>
                <a:tab pos="586330" algn="l"/>
                <a:tab pos="852842" algn="l"/>
              </a:tabLst>
            </a:pPr>
            <a:r>
              <a:rPr lang="en-US" sz="600"/>
              <a:t>Source: IFO</a:t>
            </a:r>
          </a:p>
        </p:txBody>
      </p:sp>
      <p:graphicFrame>
        <p:nvGraphicFramePr>
          <p:cNvPr id="29" name="Chart 28"/>
          <p:cNvGraphicFramePr/>
          <p:nvPr>
            <p:extLst>
              <p:ext uri="{D42A27DB-BD31-4B8C-83A1-F6EECF244321}">
                <p14:modId xmlns:p14="http://schemas.microsoft.com/office/powerpoint/2010/main" val="2818710167"/>
              </p:ext>
            </p:extLst>
          </p:nvPr>
        </p:nvGraphicFramePr>
        <p:xfrm>
          <a:off x="485775" y="1815211"/>
          <a:ext cx="5862676" cy="4353157"/>
        </p:xfrm>
        <a:graphic>
          <a:graphicData uri="http://schemas.openxmlformats.org/drawingml/2006/chart">
            <c:chart xmlns:c="http://schemas.openxmlformats.org/drawingml/2006/chart" xmlns:r="http://schemas.openxmlformats.org/officeDocument/2006/relationships" r:id="rId3"/>
          </a:graphicData>
        </a:graphic>
      </p:graphicFrame>
      <p:sp>
        <p:nvSpPr>
          <p:cNvPr id="30" name="TextBox 29"/>
          <p:cNvSpPr txBox="1"/>
          <p:nvPr/>
        </p:nvSpPr>
        <p:spPr>
          <a:xfrm>
            <a:off x="7679699" y="1388834"/>
            <a:ext cx="2119757" cy="830997"/>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5400" b="1" kern="0">
                <a:solidFill>
                  <a:schemeClr val="accent4"/>
                </a:solidFill>
                <a:ea typeface="Arial Unicode MS" pitchFamily="34" charset="-128"/>
                <a:cs typeface="Arial Unicode MS" pitchFamily="34" charset="-128"/>
              </a:rPr>
              <a:t>50%</a:t>
            </a:r>
          </a:p>
        </p:txBody>
      </p:sp>
      <p:sp>
        <p:nvSpPr>
          <p:cNvPr id="31" name="Rectangle 30"/>
          <p:cNvSpPr/>
          <p:nvPr/>
        </p:nvSpPr>
        <p:spPr>
          <a:xfrm>
            <a:off x="7679698" y="2158044"/>
            <a:ext cx="3267719" cy="246221"/>
          </a:xfrm>
          <a:prstGeom prst="rect">
            <a:avLst/>
          </a:prstGeom>
        </p:spPr>
        <p:txBody>
          <a:bodyPr wrap="square" lIns="0">
            <a:spAutoFit/>
          </a:bodyPr>
          <a:lstStyle/>
          <a:p>
            <a:r>
              <a:rPr lang="en-US" sz="1000" b="1"/>
              <a:t>of organizations still receive paper invoices</a:t>
            </a:r>
          </a:p>
        </p:txBody>
      </p:sp>
      <p:pic>
        <p:nvPicPr>
          <p:cNvPr id="32" name="Picture 3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098603" y="1412240"/>
            <a:ext cx="791144" cy="791144"/>
          </a:xfrm>
          <a:prstGeom prst="rect">
            <a:avLst/>
          </a:prstGeom>
        </p:spPr>
      </p:pic>
      <p:sp>
        <p:nvSpPr>
          <p:cNvPr id="33" name="TextBox 32"/>
          <p:cNvSpPr txBox="1"/>
          <p:nvPr/>
        </p:nvSpPr>
        <p:spPr>
          <a:xfrm>
            <a:off x="7679699" y="3149947"/>
            <a:ext cx="2119757" cy="830997"/>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5400" b="1" kern="0">
                <a:solidFill>
                  <a:schemeClr val="accent4"/>
                </a:solidFill>
                <a:ea typeface="Arial Unicode MS" pitchFamily="34" charset="-128"/>
                <a:cs typeface="Arial Unicode MS" pitchFamily="34" charset="-128"/>
              </a:rPr>
              <a:t>68%</a:t>
            </a:r>
          </a:p>
        </p:txBody>
      </p:sp>
      <p:sp>
        <p:nvSpPr>
          <p:cNvPr id="34" name="Rectangle 33"/>
          <p:cNvSpPr/>
          <p:nvPr/>
        </p:nvSpPr>
        <p:spPr>
          <a:xfrm>
            <a:off x="7679699" y="3885834"/>
            <a:ext cx="2705504" cy="400110"/>
          </a:xfrm>
          <a:prstGeom prst="rect">
            <a:avLst/>
          </a:prstGeom>
        </p:spPr>
        <p:txBody>
          <a:bodyPr wrap="square" lIns="0">
            <a:spAutoFit/>
          </a:bodyPr>
          <a:lstStyle/>
          <a:p>
            <a:r>
              <a:rPr lang="en-US" sz="1000" b="1"/>
              <a:t>of businesses still experience errors on more than 1% of their total invoice volume</a:t>
            </a:r>
          </a:p>
        </p:txBody>
      </p:sp>
      <p:pic>
        <p:nvPicPr>
          <p:cNvPr id="35" name="Picture 3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9019836" y="3094586"/>
            <a:ext cx="948678" cy="948678"/>
          </a:xfrm>
          <a:prstGeom prst="rect">
            <a:avLst/>
          </a:prstGeom>
        </p:spPr>
      </p:pic>
      <p:sp>
        <p:nvSpPr>
          <p:cNvPr id="36" name="TextBox 35"/>
          <p:cNvSpPr txBox="1"/>
          <p:nvPr/>
        </p:nvSpPr>
        <p:spPr>
          <a:xfrm>
            <a:off x="7679699" y="4995327"/>
            <a:ext cx="2119757" cy="830997"/>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5400" b="1" kern="0">
                <a:solidFill>
                  <a:schemeClr val="accent4"/>
                </a:solidFill>
                <a:ea typeface="Arial Unicode MS" pitchFamily="34" charset="-128"/>
                <a:cs typeface="Arial Unicode MS" pitchFamily="34" charset="-128"/>
              </a:rPr>
              <a:t>17%</a:t>
            </a:r>
          </a:p>
        </p:txBody>
      </p:sp>
      <p:sp>
        <p:nvSpPr>
          <p:cNvPr id="37" name="Rectangle 36"/>
          <p:cNvSpPr/>
          <p:nvPr/>
        </p:nvSpPr>
        <p:spPr>
          <a:xfrm>
            <a:off x="7679699" y="5799686"/>
            <a:ext cx="3267718" cy="246221"/>
          </a:xfrm>
          <a:prstGeom prst="rect">
            <a:avLst/>
          </a:prstGeom>
        </p:spPr>
        <p:txBody>
          <a:bodyPr wrap="square" lIns="0">
            <a:spAutoFit/>
          </a:bodyPr>
          <a:lstStyle/>
          <a:p>
            <a:r>
              <a:rPr lang="en-US" sz="1000" b="1"/>
              <a:t>of the typical company’s invoices cause exceptions </a:t>
            </a:r>
          </a:p>
        </p:txBody>
      </p:sp>
      <p:pic>
        <p:nvPicPr>
          <p:cNvPr id="38" name="Picture 37"/>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9019836" y="4960287"/>
            <a:ext cx="948678" cy="948678"/>
          </a:xfrm>
          <a:prstGeom prst="rect">
            <a:avLst/>
          </a:prstGeom>
        </p:spPr>
      </p:pic>
      <p:sp>
        <p:nvSpPr>
          <p:cNvPr id="39" name="Right Bracket 38"/>
          <p:cNvSpPr/>
          <p:nvPr/>
        </p:nvSpPr>
        <p:spPr>
          <a:xfrm flipH="1">
            <a:off x="7192070" y="1199924"/>
            <a:ext cx="342900" cy="5169568"/>
          </a:xfrm>
          <a:prstGeom prst="rightBracket">
            <a:avLst>
              <a:gd name="adj" fmla="val 88821"/>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Oval 10"/>
          <p:cNvSpPr/>
          <p:nvPr/>
        </p:nvSpPr>
        <p:spPr bwMode="gray">
          <a:xfrm>
            <a:off x="1287767" y="2769668"/>
            <a:ext cx="185195" cy="185195"/>
          </a:xfrm>
          <a:prstGeom prst="ellipse">
            <a:avLst/>
          </a:prstGeom>
          <a:solidFill>
            <a:schemeClr val="bg1"/>
          </a:solidFill>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err="1">
              <a:latin typeface="+mn-lt"/>
            </a:endParaRPr>
          </a:p>
        </p:txBody>
      </p:sp>
      <p:cxnSp>
        <p:nvCxnSpPr>
          <p:cNvPr id="40" name="Straight Connector 39"/>
          <p:cNvCxnSpPr>
            <a:stCxn id="11" idx="6"/>
          </p:cNvCxnSpPr>
          <p:nvPr/>
        </p:nvCxnSpPr>
        <p:spPr>
          <a:xfrm>
            <a:off x="1472962" y="2862266"/>
            <a:ext cx="5719108" cy="0"/>
          </a:xfrm>
          <a:prstGeom prst="line">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86314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96630" y="2039200"/>
            <a:ext cx="1294703" cy="1294703"/>
          </a:xfrm>
          <a:prstGeom prst="rect">
            <a:avLst/>
          </a:prstGeom>
        </p:spPr>
      </p:pic>
      <p:sp>
        <p:nvSpPr>
          <p:cNvPr id="2" name="Title 1"/>
          <p:cNvSpPr>
            <a:spLocks noGrp="1"/>
          </p:cNvSpPr>
          <p:nvPr>
            <p:ph type="title"/>
          </p:nvPr>
        </p:nvSpPr>
        <p:spPr>
          <a:xfrm>
            <a:off x="496630" y="533400"/>
            <a:ext cx="11183001" cy="664797"/>
          </a:xfrm>
        </p:spPr>
        <p:txBody>
          <a:bodyPr/>
          <a:lstStyle/>
          <a:p>
            <a:pPr>
              <a:lnSpc>
                <a:spcPct val="90000"/>
              </a:lnSpc>
            </a:pPr>
            <a:r>
              <a:rPr lang="en-US">
                <a:cs typeface="Calibri Light"/>
              </a:rPr>
              <a:t>Integrate your Invoice Solution with the Rest of your </a:t>
            </a:r>
            <a:br>
              <a:rPr lang="en-US">
                <a:cs typeface="Calibri Light"/>
              </a:rPr>
            </a:br>
            <a:r>
              <a:rPr lang="en-US">
                <a:cs typeface="Calibri Light"/>
              </a:rPr>
              <a:t>Travel and Expense Ecosystem for a Single View</a:t>
            </a:r>
          </a:p>
        </p:txBody>
      </p:sp>
      <p:sp>
        <p:nvSpPr>
          <p:cNvPr id="15" name="TextBox 14"/>
          <p:cNvSpPr txBox="1"/>
          <p:nvPr/>
        </p:nvSpPr>
        <p:spPr>
          <a:xfrm>
            <a:off x="485774" y="3430349"/>
            <a:ext cx="5392511" cy="1569404"/>
          </a:xfrm>
          <a:prstGeom prst="rect">
            <a:avLst/>
          </a:prstGeom>
        </p:spPr>
        <p:txBody>
          <a:bodyPr wrap="square" lIns="0" tIns="0" rIns="0" bIns="0" rtlCol="0" anchor="t" anchorCtr="0">
            <a:spAutoFit/>
          </a:bodyPr>
          <a:lstStyle/>
          <a:p>
            <a:pPr marL="115805">
              <a:lnSpc>
                <a:spcPct val="90000"/>
              </a:lnSpc>
              <a:spcAft>
                <a:spcPts val="1799"/>
              </a:spcAft>
              <a:buClr>
                <a:srgbClr val="F0AB00"/>
              </a:buClr>
              <a:buSzPct val="90000"/>
            </a:pPr>
            <a:r>
              <a:rPr lang="en-US" sz="2000"/>
              <a:t>Capture invoices without the hassle</a:t>
            </a:r>
          </a:p>
          <a:p>
            <a:pPr marL="115805">
              <a:lnSpc>
                <a:spcPct val="90000"/>
              </a:lnSpc>
              <a:spcAft>
                <a:spcPts val="1799"/>
              </a:spcAft>
              <a:buClr>
                <a:srgbClr val="F0AB00"/>
              </a:buClr>
              <a:buSzPct val="90000"/>
            </a:pPr>
            <a:r>
              <a:rPr lang="en-US" sz="2000"/>
              <a:t>Reduce processing costs</a:t>
            </a:r>
          </a:p>
          <a:p>
            <a:pPr marL="115805">
              <a:lnSpc>
                <a:spcPct val="90000"/>
              </a:lnSpc>
              <a:spcAft>
                <a:spcPts val="1799"/>
              </a:spcAft>
              <a:buClr>
                <a:srgbClr val="F0AB00"/>
              </a:buClr>
              <a:buSzPct val="90000"/>
            </a:pPr>
            <a:r>
              <a:rPr lang="en-US" sz="2000"/>
              <a:t>Auto-match invoices to POs and </a:t>
            </a:r>
            <a:br>
              <a:rPr lang="en-US" sz="2000"/>
            </a:br>
            <a:r>
              <a:rPr lang="en-US" sz="2000"/>
              <a:t>received goods/services</a:t>
            </a:r>
          </a:p>
        </p:txBody>
      </p:sp>
      <p:grpSp>
        <p:nvGrpSpPr>
          <p:cNvPr id="3" name="Group 2"/>
          <p:cNvGrpSpPr/>
          <p:nvPr/>
        </p:nvGrpSpPr>
        <p:grpSpPr>
          <a:xfrm>
            <a:off x="6118360" y="2299248"/>
            <a:ext cx="5449868" cy="2840441"/>
            <a:chOff x="6118360" y="2299248"/>
            <a:chExt cx="5449868" cy="2840441"/>
          </a:xfrm>
        </p:grpSpPr>
        <p:pic>
          <p:nvPicPr>
            <p:cNvPr id="6" name="Picture 5"/>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6754216" y="2419350"/>
              <a:ext cx="4178156" cy="2361328"/>
            </a:xfrm>
            <a:prstGeom prst="rect">
              <a:avLst/>
            </a:prstGeom>
          </p:spPr>
        </p:pic>
        <p:sp>
          <p:nvSpPr>
            <p:cNvPr id="9" name="object 18"/>
            <p:cNvSpPr/>
            <p:nvPr/>
          </p:nvSpPr>
          <p:spPr>
            <a:xfrm>
              <a:off x="8438763" y="4182438"/>
              <a:ext cx="0" cy="0"/>
            </a:xfrm>
            <a:custGeom>
              <a:avLst/>
              <a:gdLst/>
              <a:ahLst/>
              <a:cxnLst/>
              <a:rect l="l" t="t" r="r" b="b"/>
              <a:pathLst>
                <a:path>
                  <a:moveTo>
                    <a:pt x="0" y="0"/>
                  </a:moveTo>
                  <a:lnTo>
                    <a:pt x="0" y="0"/>
                  </a:lnTo>
                </a:path>
              </a:pathLst>
            </a:custGeom>
            <a:ln w="28346">
              <a:solidFill>
                <a:srgbClr val="C65433"/>
              </a:solidFill>
            </a:ln>
          </p:spPr>
          <p:txBody>
            <a:bodyPr wrap="square" lIns="0" tIns="0" rIns="0" bIns="0" rtlCol="0"/>
            <a:lstStyle/>
            <a:p>
              <a:endParaRPr lang="en-US" sz="2099">
                <a:solidFill>
                  <a:srgbClr val="000000"/>
                </a:solidFill>
              </a:endParaRPr>
            </a:p>
          </p:txBody>
        </p:sp>
        <p:sp>
          <p:nvSpPr>
            <p:cNvPr id="10" name="object 19"/>
            <p:cNvSpPr/>
            <p:nvPr/>
          </p:nvSpPr>
          <p:spPr>
            <a:xfrm>
              <a:off x="8438763" y="4127421"/>
              <a:ext cx="0" cy="0"/>
            </a:xfrm>
            <a:custGeom>
              <a:avLst/>
              <a:gdLst/>
              <a:ahLst/>
              <a:cxnLst/>
              <a:rect l="l" t="t" r="r" b="b"/>
              <a:pathLst>
                <a:path>
                  <a:moveTo>
                    <a:pt x="0" y="0"/>
                  </a:moveTo>
                  <a:lnTo>
                    <a:pt x="0" y="0"/>
                  </a:lnTo>
                </a:path>
              </a:pathLst>
            </a:custGeom>
            <a:ln w="28333">
              <a:solidFill>
                <a:srgbClr val="009EE7"/>
              </a:solidFill>
            </a:ln>
          </p:spPr>
          <p:txBody>
            <a:bodyPr wrap="square" lIns="0" tIns="0" rIns="0" bIns="0" rtlCol="0"/>
            <a:lstStyle/>
            <a:p>
              <a:endParaRPr lang="en-US" sz="2099">
                <a:solidFill>
                  <a:srgbClr val="000000"/>
                </a:solidFill>
              </a:endParaRPr>
            </a:p>
          </p:txBody>
        </p:sp>
        <p:sp>
          <p:nvSpPr>
            <p:cNvPr id="11" name="object 20"/>
            <p:cNvSpPr/>
            <p:nvPr/>
          </p:nvSpPr>
          <p:spPr>
            <a:xfrm>
              <a:off x="8438763" y="4294309"/>
              <a:ext cx="0" cy="0"/>
            </a:xfrm>
            <a:custGeom>
              <a:avLst/>
              <a:gdLst/>
              <a:ahLst/>
              <a:cxnLst/>
              <a:rect l="l" t="t" r="r" b="b"/>
              <a:pathLst>
                <a:path>
                  <a:moveTo>
                    <a:pt x="0" y="0"/>
                  </a:moveTo>
                  <a:lnTo>
                    <a:pt x="0" y="0"/>
                  </a:lnTo>
                </a:path>
              </a:pathLst>
            </a:custGeom>
            <a:ln w="28333">
              <a:solidFill>
                <a:srgbClr val="EB9F00"/>
              </a:solidFill>
            </a:ln>
          </p:spPr>
          <p:txBody>
            <a:bodyPr wrap="square" lIns="0" tIns="0" rIns="0" bIns="0" rtlCol="0"/>
            <a:lstStyle/>
            <a:p>
              <a:endParaRPr lang="en-US" sz="2099">
                <a:solidFill>
                  <a:srgbClr val="000000"/>
                </a:solidFill>
              </a:endParaRPr>
            </a:p>
          </p:txBody>
        </p:sp>
        <p:sp>
          <p:nvSpPr>
            <p:cNvPr id="12" name="object 21"/>
            <p:cNvSpPr/>
            <p:nvPr/>
          </p:nvSpPr>
          <p:spPr>
            <a:xfrm>
              <a:off x="8438763" y="4237455"/>
              <a:ext cx="0" cy="0"/>
            </a:xfrm>
            <a:custGeom>
              <a:avLst/>
              <a:gdLst/>
              <a:ahLst/>
              <a:cxnLst/>
              <a:rect l="l" t="t" r="r" b="b"/>
              <a:pathLst>
                <a:path>
                  <a:moveTo>
                    <a:pt x="0" y="0"/>
                  </a:moveTo>
                  <a:lnTo>
                    <a:pt x="0" y="0"/>
                  </a:lnTo>
                </a:path>
              </a:pathLst>
            </a:custGeom>
            <a:ln w="28333">
              <a:solidFill>
                <a:srgbClr val="80B828"/>
              </a:solidFill>
            </a:ln>
          </p:spPr>
          <p:txBody>
            <a:bodyPr wrap="square" lIns="0" tIns="0" rIns="0" bIns="0" rtlCol="0"/>
            <a:lstStyle/>
            <a:p>
              <a:endParaRPr lang="en-US" sz="2099">
                <a:solidFill>
                  <a:srgbClr val="000000"/>
                </a:solidFill>
              </a:endParaRPr>
            </a:p>
          </p:txBody>
        </p:sp>
        <p:pic>
          <p:nvPicPr>
            <p:cNvPr id="16" name="Picture 15"/>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18360" y="2299248"/>
              <a:ext cx="5449868" cy="2840441"/>
            </a:xfrm>
            <a:prstGeom prst="rect">
              <a:avLst/>
            </a:prstGeom>
          </p:spPr>
        </p:pic>
      </p:grpSp>
    </p:spTree>
    <p:extLst>
      <p:ext uri="{BB962C8B-B14F-4D97-AF65-F5344CB8AC3E}">
        <p14:creationId xmlns:p14="http://schemas.microsoft.com/office/powerpoint/2010/main" val="2489375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60416" y="1603687"/>
            <a:ext cx="2541001" cy="1147561"/>
            <a:chOff x="3534679" y="1877028"/>
            <a:chExt cx="2541001" cy="1147561"/>
          </a:xfrm>
        </p:grpSpPr>
        <p:sp>
          <p:nvSpPr>
            <p:cNvPr id="16" name="TextBox 15"/>
            <p:cNvSpPr txBox="1"/>
            <p:nvPr/>
          </p:nvSpPr>
          <p:spPr>
            <a:xfrm>
              <a:off x="3534680" y="1877028"/>
              <a:ext cx="2541000" cy="738664"/>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4800" b="1" kern="0">
                  <a:solidFill>
                    <a:schemeClr val="accent4"/>
                  </a:solidFill>
                  <a:ea typeface="Arial Unicode MS" pitchFamily="34" charset="-128"/>
                  <a:cs typeface="Arial Unicode MS" pitchFamily="34" charset="-128"/>
                </a:rPr>
                <a:t>36%</a:t>
              </a:r>
            </a:p>
          </p:txBody>
        </p:sp>
        <p:sp>
          <p:nvSpPr>
            <p:cNvPr id="17" name="Rectangle 16"/>
            <p:cNvSpPr/>
            <p:nvPr/>
          </p:nvSpPr>
          <p:spPr>
            <a:xfrm>
              <a:off x="3534679" y="2593702"/>
              <a:ext cx="2247180" cy="430887"/>
            </a:xfrm>
            <a:prstGeom prst="rect">
              <a:avLst/>
            </a:prstGeom>
          </p:spPr>
          <p:txBody>
            <a:bodyPr wrap="square" lIns="0">
              <a:spAutoFit/>
            </a:bodyPr>
            <a:lstStyle/>
            <a:p>
              <a:r>
                <a:rPr lang="en-US" sz="1100" b="1"/>
                <a:t>Reduction in the cost of processing invoices.</a:t>
              </a:r>
            </a:p>
          </p:txBody>
        </p:sp>
      </p:grpSp>
      <p:sp>
        <p:nvSpPr>
          <p:cNvPr id="12" name="Title 11"/>
          <p:cNvSpPr>
            <a:spLocks noGrp="1"/>
          </p:cNvSpPr>
          <p:nvPr>
            <p:ph type="title"/>
          </p:nvPr>
        </p:nvSpPr>
        <p:spPr/>
        <p:txBody>
          <a:bodyPr/>
          <a:lstStyle/>
          <a:p>
            <a:r>
              <a:rPr lang="en-US"/>
              <a:t>The ROI is in the Numbers</a:t>
            </a:r>
          </a:p>
        </p:txBody>
      </p:sp>
      <p:sp>
        <p:nvSpPr>
          <p:cNvPr id="13" name="object 6"/>
          <p:cNvSpPr txBox="1"/>
          <p:nvPr/>
        </p:nvSpPr>
        <p:spPr>
          <a:xfrm>
            <a:off x="5466443" y="6560124"/>
            <a:ext cx="6009294" cy="103866"/>
          </a:xfrm>
          <a:prstGeom prst="rect">
            <a:avLst/>
          </a:prstGeom>
        </p:spPr>
        <p:txBody>
          <a:bodyPr vert="horz" wrap="square" lIns="0" tIns="11421" rIns="0" bIns="0" rtlCol="0" anchor="ctr">
            <a:spAutoFit/>
          </a:bodyPr>
          <a:lstStyle/>
          <a:p>
            <a:pPr marL="12691" algn="r">
              <a:spcBef>
                <a:spcPts val="90"/>
              </a:spcBef>
              <a:tabLst>
                <a:tab pos="586330" algn="l"/>
                <a:tab pos="852842" algn="l"/>
              </a:tabLst>
            </a:pPr>
            <a:r>
              <a:rPr lang="en-US" sz="600"/>
              <a:t>Sources: The True Costs of Paper-Based Invoice Processing and Disbursement, APP2P Network, 2016; SAP Concur Fast Facts Q4, 2018; SAP Concur internal data</a:t>
            </a:r>
          </a:p>
        </p:txBody>
      </p:sp>
      <p:grpSp>
        <p:nvGrpSpPr>
          <p:cNvPr id="9" name="Group 8"/>
          <p:cNvGrpSpPr/>
          <p:nvPr/>
        </p:nvGrpSpPr>
        <p:grpSpPr>
          <a:xfrm>
            <a:off x="3532061" y="1603687"/>
            <a:ext cx="2247180" cy="1147561"/>
            <a:chOff x="560417" y="1877028"/>
            <a:chExt cx="2247180" cy="1147561"/>
          </a:xfrm>
        </p:grpSpPr>
        <p:sp>
          <p:nvSpPr>
            <p:cNvPr id="14" name="TextBox 13"/>
            <p:cNvSpPr txBox="1"/>
            <p:nvPr/>
          </p:nvSpPr>
          <p:spPr>
            <a:xfrm>
              <a:off x="560418" y="1877028"/>
              <a:ext cx="2142142" cy="738664"/>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4800" b="1" kern="0">
                  <a:solidFill>
                    <a:schemeClr val="accent4"/>
                  </a:solidFill>
                  <a:ea typeface="Arial Unicode MS" pitchFamily="34" charset="-128"/>
                  <a:cs typeface="Arial Unicode MS" pitchFamily="34" charset="-128"/>
                </a:rPr>
                <a:t>36,000</a:t>
              </a:r>
            </a:p>
          </p:txBody>
        </p:sp>
        <p:sp>
          <p:nvSpPr>
            <p:cNvPr id="15" name="Rectangle 14"/>
            <p:cNvSpPr/>
            <p:nvPr/>
          </p:nvSpPr>
          <p:spPr>
            <a:xfrm>
              <a:off x="560417" y="2593702"/>
              <a:ext cx="2247180" cy="430887"/>
            </a:xfrm>
            <a:prstGeom prst="rect">
              <a:avLst/>
            </a:prstGeom>
          </p:spPr>
          <p:txBody>
            <a:bodyPr wrap="square" lIns="0">
              <a:spAutoFit/>
            </a:bodyPr>
            <a:lstStyle/>
            <a:p>
              <a:r>
                <a:rPr lang="en-US" sz="1100" b="1"/>
                <a:t>Invoices SAP Concur processes in a single busy day.</a:t>
              </a:r>
            </a:p>
          </p:txBody>
        </p:sp>
      </p:grpSp>
      <p:grpSp>
        <p:nvGrpSpPr>
          <p:cNvPr id="6" name="Group 5"/>
          <p:cNvGrpSpPr/>
          <p:nvPr/>
        </p:nvGrpSpPr>
        <p:grpSpPr>
          <a:xfrm>
            <a:off x="6902832" y="1603687"/>
            <a:ext cx="2538059" cy="1147561"/>
            <a:chOff x="6382653" y="1877028"/>
            <a:chExt cx="2538059" cy="1147561"/>
          </a:xfrm>
        </p:grpSpPr>
        <p:sp>
          <p:nvSpPr>
            <p:cNvPr id="18" name="TextBox 17"/>
            <p:cNvSpPr txBox="1"/>
            <p:nvPr/>
          </p:nvSpPr>
          <p:spPr>
            <a:xfrm>
              <a:off x="6382655" y="1877028"/>
              <a:ext cx="2090785" cy="738664"/>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4800" b="1" kern="0">
                  <a:solidFill>
                    <a:schemeClr val="accent4"/>
                  </a:solidFill>
                  <a:ea typeface="Arial Unicode MS" pitchFamily="34" charset="-128"/>
                  <a:cs typeface="Arial Unicode MS" pitchFamily="34" charset="-128"/>
                </a:rPr>
                <a:t>10.7M</a:t>
              </a:r>
            </a:p>
          </p:txBody>
        </p:sp>
        <p:sp>
          <p:nvSpPr>
            <p:cNvPr id="19" name="Rectangle 18"/>
            <p:cNvSpPr/>
            <p:nvPr/>
          </p:nvSpPr>
          <p:spPr>
            <a:xfrm>
              <a:off x="6382653" y="2593702"/>
              <a:ext cx="2538059" cy="430887"/>
            </a:xfrm>
            <a:prstGeom prst="rect">
              <a:avLst/>
            </a:prstGeom>
          </p:spPr>
          <p:txBody>
            <a:bodyPr wrap="square" lIns="0">
              <a:spAutoFit/>
            </a:bodyPr>
            <a:lstStyle/>
            <a:p>
              <a:r>
                <a:rPr lang="en-US" sz="1100" b="1"/>
                <a:t>Number of invoices processed in four quarter period.</a:t>
              </a:r>
            </a:p>
          </p:txBody>
        </p:sp>
      </p:grpSp>
      <p:grpSp>
        <p:nvGrpSpPr>
          <p:cNvPr id="8" name="Group 7"/>
          <p:cNvGrpSpPr/>
          <p:nvPr/>
        </p:nvGrpSpPr>
        <p:grpSpPr>
          <a:xfrm>
            <a:off x="9922853" y="1603687"/>
            <a:ext cx="1934850" cy="1147561"/>
            <a:chOff x="9540888" y="1877028"/>
            <a:chExt cx="1934850" cy="1147561"/>
          </a:xfrm>
        </p:grpSpPr>
        <p:sp>
          <p:nvSpPr>
            <p:cNvPr id="20" name="TextBox 19"/>
            <p:cNvSpPr txBox="1"/>
            <p:nvPr/>
          </p:nvSpPr>
          <p:spPr>
            <a:xfrm>
              <a:off x="9540890" y="1877028"/>
              <a:ext cx="1934848" cy="738664"/>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4800" b="1" kern="0">
                  <a:solidFill>
                    <a:schemeClr val="accent4"/>
                  </a:solidFill>
                  <a:ea typeface="Arial Unicode MS" pitchFamily="34" charset="-128"/>
                  <a:cs typeface="Arial Unicode MS" pitchFamily="34" charset="-128"/>
                </a:rPr>
                <a:t>$89B</a:t>
              </a:r>
            </a:p>
          </p:txBody>
        </p:sp>
        <p:sp>
          <p:nvSpPr>
            <p:cNvPr id="21" name="Rectangle 20"/>
            <p:cNvSpPr/>
            <p:nvPr/>
          </p:nvSpPr>
          <p:spPr>
            <a:xfrm>
              <a:off x="9540888" y="2593702"/>
              <a:ext cx="1934849" cy="430887"/>
            </a:xfrm>
            <a:prstGeom prst="rect">
              <a:avLst/>
            </a:prstGeom>
          </p:spPr>
          <p:txBody>
            <a:bodyPr wrap="square" lIns="0">
              <a:spAutoFit/>
            </a:bodyPr>
            <a:lstStyle/>
            <a:p>
              <a:r>
                <a:rPr lang="en-US" sz="1100" b="1"/>
                <a:t>Value of invoices processed by SAP Concur.</a:t>
              </a:r>
            </a:p>
          </p:txBody>
        </p:sp>
      </p:grpSp>
      <p:pic>
        <p:nvPicPr>
          <p:cNvPr id="24" name="Picture 2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83" y="3160145"/>
            <a:ext cx="12187460" cy="2991082"/>
          </a:xfrm>
          <a:prstGeom prst="rect">
            <a:avLst/>
          </a:prstGeom>
        </p:spPr>
      </p:pic>
    </p:spTree>
    <p:extLst>
      <p:ext uri="{BB962C8B-B14F-4D97-AF65-F5344CB8AC3E}">
        <p14:creationId xmlns:p14="http://schemas.microsoft.com/office/powerpoint/2010/main" val="826395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Complete Invoice Management From Capture to Pay</a:t>
            </a:r>
          </a:p>
        </p:txBody>
      </p:sp>
      <p:sp>
        <p:nvSpPr>
          <p:cNvPr id="35" name="Rectangle 34"/>
          <p:cNvSpPr/>
          <p:nvPr/>
        </p:nvSpPr>
        <p:spPr bwMode="gray">
          <a:xfrm>
            <a:off x="4328708" y="3354251"/>
            <a:ext cx="993100" cy="214196"/>
          </a:xfrm>
          <a:prstGeom prst="rect">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45" name="Rectangle 44"/>
          <p:cNvSpPr/>
          <p:nvPr/>
        </p:nvSpPr>
        <p:spPr bwMode="gray">
          <a:xfrm>
            <a:off x="6181892" y="3354251"/>
            <a:ext cx="1066252" cy="214196"/>
          </a:xfrm>
          <a:prstGeom prst="rect">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46" name="Rectangle 45"/>
          <p:cNvSpPr/>
          <p:nvPr/>
        </p:nvSpPr>
        <p:spPr bwMode="gray">
          <a:xfrm>
            <a:off x="8339876" y="3354251"/>
            <a:ext cx="956524" cy="214196"/>
          </a:xfrm>
          <a:prstGeom prst="rect">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grpSp>
        <p:nvGrpSpPr>
          <p:cNvPr id="47" name="Group 46"/>
          <p:cNvGrpSpPr/>
          <p:nvPr/>
        </p:nvGrpSpPr>
        <p:grpSpPr>
          <a:xfrm>
            <a:off x="5691838" y="3005598"/>
            <a:ext cx="2081952" cy="1596779"/>
            <a:chOff x="5691838" y="3005598"/>
            <a:chExt cx="2081952" cy="1596779"/>
          </a:xfrm>
        </p:grpSpPr>
        <p:sp>
          <p:nvSpPr>
            <p:cNvPr id="48" name="4 text"/>
            <p:cNvSpPr/>
            <p:nvPr/>
          </p:nvSpPr>
          <p:spPr bwMode="auto">
            <a:xfrm>
              <a:off x="5691838" y="4020331"/>
              <a:ext cx="2081952" cy="582046"/>
            </a:xfrm>
            <a:prstGeom prst="rect">
              <a:avLst/>
            </a:prstGeom>
            <a:noFill/>
            <a:ln w="57150">
              <a:noFill/>
            </a:ln>
          </p:spPr>
          <p:txBody>
            <a:bodyPr vert="horz" wrap="square" lIns="0" tIns="45720" rIns="0" bIns="45720" numCol="1" anchor="ctr" anchorCtr="0" compatLnSpc="1">
              <a:prstTxWarp prst="textNoShape">
                <a:avLst/>
              </a:prstTxWarp>
            </a:bodyPr>
            <a:lstStyle/>
            <a:p>
              <a:pPr algn="ctr">
                <a:lnSpc>
                  <a:spcPct val="90000"/>
                </a:lnSpc>
              </a:pPr>
              <a:r>
                <a:rPr lang="en-US" sz="1600"/>
                <a:t>Route for </a:t>
              </a:r>
              <a:br>
                <a:rPr lang="en-US" sz="1600"/>
              </a:br>
              <a:r>
                <a:rPr lang="en-US" sz="1600"/>
                <a:t>approval</a:t>
              </a:r>
            </a:p>
          </p:txBody>
        </p:sp>
        <p:pic>
          <p:nvPicPr>
            <p:cNvPr id="49" name="Picture 4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276055" y="3005598"/>
              <a:ext cx="913516" cy="913516"/>
            </a:xfrm>
            <a:prstGeom prst="rect">
              <a:avLst/>
            </a:prstGeom>
          </p:spPr>
        </p:pic>
      </p:grpSp>
      <p:grpSp>
        <p:nvGrpSpPr>
          <p:cNvPr id="50" name="Group 49"/>
          <p:cNvGrpSpPr/>
          <p:nvPr/>
        </p:nvGrpSpPr>
        <p:grpSpPr>
          <a:xfrm>
            <a:off x="297355" y="3005156"/>
            <a:ext cx="1811860" cy="1698887"/>
            <a:chOff x="297355" y="3005156"/>
            <a:chExt cx="1811860" cy="1698887"/>
          </a:xfrm>
        </p:grpSpPr>
        <p:sp>
          <p:nvSpPr>
            <p:cNvPr id="51" name="1 text"/>
            <p:cNvSpPr/>
            <p:nvPr/>
          </p:nvSpPr>
          <p:spPr bwMode="auto">
            <a:xfrm>
              <a:off x="297355" y="3918665"/>
              <a:ext cx="1811860" cy="785378"/>
            </a:xfrm>
            <a:prstGeom prst="rect">
              <a:avLst/>
            </a:prstGeom>
            <a:noFill/>
            <a:ln w="57150">
              <a:noFill/>
            </a:ln>
          </p:spPr>
          <p:txBody>
            <a:bodyPr vert="horz" wrap="square" lIns="0" tIns="45720" rIns="0" bIns="45720" numCol="1" anchor="ctr" anchorCtr="0" compatLnSpc="1">
              <a:prstTxWarp prst="textNoShape">
                <a:avLst/>
              </a:prstTxWarp>
            </a:bodyPr>
            <a:lstStyle/>
            <a:p>
              <a:pPr algn="ctr">
                <a:lnSpc>
                  <a:spcPct val="90000"/>
                </a:lnSpc>
              </a:pPr>
              <a:r>
                <a:rPr lang="en-US" sz="1600"/>
                <a:t>Initiated </a:t>
              </a:r>
              <a:br>
                <a:rPr lang="en-US" sz="1600"/>
              </a:br>
              <a:r>
                <a:rPr lang="en-US" sz="1600"/>
                <a:t>purchase request</a:t>
              </a:r>
            </a:p>
          </p:txBody>
        </p:sp>
        <p:pic>
          <p:nvPicPr>
            <p:cNvPr id="52" name="Picture 5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46085" y="3005156"/>
              <a:ext cx="914400" cy="914400"/>
            </a:xfrm>
            <a:prstGeom prst="rect">
              <a:avLst/>
            </a:prstGeom>
            <a:noFill/>
            <a:ln>
              <a:noFill/>
            </a:ln>
          </p:spPr>
        </p:pic>
      </p:grpSp>
      <p:grpSp>
        <p:nvGrpSpPr>
          <p:cNvPr id="53" name="Group 52"/>
          <p:cNvGrpSpPr/>
          <p:nvPr/>
        </p:nvGrpSpPr>
        <p:grpSpPr>
          <a:xfrm>
            <a:off x="4241051" y="3005156"/>
            <a:ext cx="1233774" cy="1597221"/>
            <a:chOff x="4241051" y="3005156"/>
            <a:chExt cx="1233774" cy="1597221"/>
          </a:xfrm>
        </p:grpSpPr>
        <p:sp>
          <p:nvSpPr>
            <p:cNvPr id="54" name="3 text"/>
            <p:cNvSpPr/>
            <p:nvPr/>
          </p:nvSpPr>
          <p:spPr bwMode="auto">
            <a:xfrm>
              <a:off x="4241051" y="4020331"/>
              <a:ext cx="1233774" cy="582046"/>
            </a:xfrm>
            <a:prstGeom prst="rect">
              <a:avLst/>
            </a:prstGeom>
            <a:noFill/>
            <a:ln w="57150">
              <a:noFill/>
            </a:ln>
          </p:spPr>
          <p:txBody>
            <a:bodyPr vert="horz" wrap="square" lIns="0" tIns="45720" rIns="0" bIns="45720" numCol="1" anchor="ctr" anchorCtr="0" compatLnSpc="1">
              <a:prstTxWarp prst="textNoShape">
                <a:avLst/>
              </a:prstTxWarp>
            </a:bodyPr>
            <a:lstStyle/>
            <a:p>
              <a:pPr algn="ctr">
                <a:lnSpc>
                  <a:spcPct val="90000"/>
                </a:lnSpc>
              </a:pPr>
              <a:r>
                <a:rPr lang="en-US" sz="1600"/>
                <a:t>Match to PO</a:t>
              </a:r>
            </a:p>
          </p:txBody>
        </p:sp>
        <p:pic>
          <p:nvPicPr>
            <p:cNvPr id="55" name="Picture 5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400738" y="3005156"/>
              <a:ext cx="914400" cy="914400"/>
            </a:xfrm>
            <a:prstGeom prst="rect">
              <a:avLst/>
            </a:prstGeom>
          </p:spPr>
        </p:pic>
      </p:grpSp>
      <p:grpSp>
        <p:nvGrpSpPr>
          <p:cNvPr id="56" name="Group 55"/>
          <p:cNvGrpSpPr/>
          <p:nvPr/>
        </p:nvGrpSpPr>
        <p:grpSpPr>
          <a:xfrm>
            <a:off x="9924114" y="3005156"/>
            <a:ext cx="2040006" cy="1597221"/>
            <a:chOff x="9924114" y="3005156"/>
            <a:chExt cx="2040006" cy="1597221"/>
          </a:xfrm>
        </p:grpSpPr>
        <p:sp>
          <p:nvSpPr>
            <p:cNvPr id="57" name="6 text"/>
            <p:cNvSpPr/>
            <p:nvPr/>
          </p:nvSpPr>
          <p:spPr bwMode="auto">
            <a:xfrm>
              <a:off x="9924114" y="4020331"/>
              <a:ext cx="2040006" cy="582046"/>
            </a:xfrm>
            <a:prstGeom prst="rect">
              <a:avLst/>
            </a:prstGeom>
            <a:noFill/>
            <a:ln w="57150">
              <a:noFill/>
            </a:ln>
          </p:spPr>
          <p:txBody>
            <a:bodyPr vert="horz" wrap="square" lIns="0" tIns="45720" rIns="0" bIns="45720" numCol="1" anchor="ctr" anchorCtr="0" compatLnSpc="1">
              <a:prstTxWarp prst="textNoShape">
                <a:avLst/>
              </a:prstTxWarp>
            </a:bodyPr>
            <a:lstStyle/>
            <a:p>
              <a:pPr algn="ctr">
                <a:lnSpc>
                  <a:spcPct val="90000"/>
                </a:lnSpc>
              </a:pPr>
              <a:r>
                <a:rPr lang="en-US" sz="1600"/>
                <a:t>Report </a:t>
              </a:r>
              <a:br>
                <a:rPr lang="en-US" sz="1600"/>
              </a:br>
              <a:r>
                <a:rPr lang="en-US" sz="1600"/>
                <a:t>and analyze</a:t>
              </a:r>
            </a:p>
          </p:txBody>
        </p:sp>
        <p:pic>
          <p:nvPicPr>
            <p:cNvPr id="58" name="Picture 57"/>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486917" y="3005156"/>
              <a:ext cx="914400" cy="914400"/>
            </a:xfrm>
            <a:prstGeom prst="rect">
              <a:avLst/>
            </a:prstGeom>
          </p:spPr>
        </p:pic>
      </p:grpSp>
      <p:grpSp>
        <p:nvGrpSpPr>
          <p:cNvPr id="59" name="Group 58"/>
          <p:cNvGrpSpPr/>
          <p:nvPr/>
        </p:nvGrpSpPr>
        <p:grpSpPr>
          <a:xfrm>
            <a:off x="7903277" y="3005156"/>
            <a:ext cx="1885850" cy="1495555"/>
            <a:chOff x="7903277" y="3005156"/>
            <a:chExt cx="1885850" cy="1495555"/>
          </a:xfrm>
        </p:grpSpPr>
        <p:sp>
          <p:nvSpPr>
            <p:cNvPr id="60" name="5 text"/>
            <p:cNvSpPr/>
            <p:nvPr/>
          </p:nvSpPr>
          <p:spPr bwMode="auto">
            <a:xfrm>
              <a:off x="7903277" y="4121998"/>
              <a:ext cx="1885850" cy="378713"/>
            </a:xfrm>
            <a:prstGeom prst="rect">
              <a:avLst/>
            </a:prstGeom>
            <a:noFill/>
            <a:ln w="57150">
              <a:noFill/>
            </a:ln>
          </p:spPr>
          <p:txBody>
            <a:bodyPr vert="horz" wrap="square" lIns="0" tIns="45720" rIns="0" bIns="45720" numCol="1" anchor="ctr" anchorCtr="0" compatLnSpc="1">
              <a:prstTxWarp prst="textNoShape">
                <a:avLst/>
              </a:prstTxWarp>
            </a:bodyPr>
            <a:lstStyle/>
            <a:p>
              <a:pPr algn="ctr">
                <a:lnSpc>
                  <a:spcPct val="90000"/>
                </a:lnSpc>
              </a:pPr>
              <a:r>
                <a:rPr lang="en-US" sz="1600"/>
                <a:t>Auto-pay</a:t>
              </a:r>
            </a:p>
          </p:txBody>
        </p:sp>
        <p:pic>
          <p:nvPicPr>
            <p:cNvPr id="61" name="Picture 60"/>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389002" y="3005156"/>
              <a:ext cx="914400" cy="914400"/>
            </a:xfrm>
            <a:prstGeom prst="rect">
              <a:avLst/>
            </a:prstGeom>
          </p:spPr>
        </p:pic>
      </p:grpSp>
      <p:grpSp>
        <p:nvGrpSpPr>
          <p:cNvPr id="62" name="Group 61"/>
          <p:cNvGrpSpPr/>
          <p:nvPr/>
        </p:nvGrpSpPr>
        <p:grpSpPr>
          <a:xfrm>
            <a:off x="9613900" y="3247154"/>
            <a:ext cx="730341" cy="428392"/>
            <a:chOff x="9613900" y="3247154"/>
            <a:chExt cx="730341" cy="428392"/>
          </a:xfrm>
        </p:grpSpPr>
        <p:cxnSp>
          <p:nvCxnSpPr>
            <p:cNvPr id="63" name="Straight Connector 62"/>
            <p:cNvCxnSpPr/>
            <p:nvPr/>
          </p:nvCxnSpPr>
          <p:spPr>
            <a:xfrm>
              <a:off x="9613900" y="3461349"/>
              <a:ext cx="669478" cy="0"/>
            </a:xfrm>
            <a:prstGeom prst="line">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64" name="Group 63"/>
            <p:cNvGrpSpPr/>
            <p:nvPr/>
          </p:nvGrpSpPr>
          <p:grpSpPr>
            <a:xfrm rot="16200000">
              <a:off x="9988530" y="3319834"/>
              <a:ext cx="428392" cy="283031"/>
              <a:chOff x="9615721" y="5064919"/>
              <a:chExt cx="542692" cy="366375"/>
            </a:xfrm>
          </p:grpSpPr>
          <p:cxnSp>
            <p:nvCxnSpPr>
              <p:cNvPr id="65" name="Straight Connector 64"/>
              <p:cNvCxnSpPr/>
              <p:nvPr/>
            </p:nvCxnSpPr>
            <p:spPr>
              <a:xfrm flipV="1">
                <a:off x="9887067" y="5064919"/>
                <a:ext cx="271346" cy="366375"/>
              </a:xfrm>
              <a:prstGeom prst="line">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flipH="1" flipV="1">
                <a:off x="9615721" y="5064919"/>
                <a:ext cx="271346" cy="366375"/>
              </a:xfrm>
              <a:prstGeom prst="line">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sp>
        <p:nvSpPr>
          <p:cNvPr id="67" name="Rectangle 66"/>
          <p:cNvSpPr/>
          <p:nvPr/>
        </p:nvSpPr>
        <p:spPr bwMode="gray">
          <a:xfrm>
            <a:off x="2679020" y="3354251"/>
            <a:ext cx="849040" cy="214196"/>
          </a:xfrm>
          <a:prstGeom prst="rect">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grpSp>
        <p:nvGrpSpPr>
          <p:cNvPr id="68" name="Group 67"/>
          <p:cNvGrpSpPr/>
          <p:nvPr/>
        </p:nvGrpSpPr>
        <p:grpSpPr>
          <a:xfrm>
            <a:off x="2302825" y="2995544"/>
            <a:ext cx="1666790" cy="1602525"/>
            <a:chOff x="2302825" y="2995544"/>
            <a:chExt cx="1666790" cy="1602525"/>
          </a:xfrm>
        </p:grpSpPr>
        <p:sp>
          <p:nvSpPr>
            <p:cNvPr id="69" name="2 text"/>
            <p:cNvSpPr/>
            <p:nvPr/>
          </p:nvSpPr>
          <p:spPr bwMode="auto">
            <a:xfrm>
              <a:off x="2302825" y="4024640"/>
              <a:ext cx="1666790" cy="573429"/>
            </a:xfrm>
            <a:prstGeom prst="rect">
              <a:avLst/>
            </a:prstGeom>
            <a:noFill/>
            <a:ln w="57150">
              <a:noFill/>
            </a:ln>
          </p:spPr>
          <p:txBody>
            <a:bodyPr vert="horz" wrap="square" lIns="0" tIns="45720" rIns="0" bIns="45720" numCol="1" anchor="ctr" anchorCtr="0" compatLnSpc="1">
              <a:prstTxWarp prst="textNoShape">
                <a:avLst/>
              </a:prstTxWarp>
            </a:bodyPr>
            <a:lstStyle/>
            <a:p>
              <a:pPr algn="ctr">
                <a:lnSpc>
                  <a:spcPct val="90000"/>
                </a:lnSpc>
              </a:pPr>
              <a:r>
                <a:rPr lang="en-US" sz="1600"/>
                <a:t>Capture</a:t>
              </a:r>
              <a:br>
                <a:rPr lang="en-US" sz="1600"/>
              </a:br>
              <a:r>
                <a:rPr lang="en-US" sz="1600"/>
                <a:t>invoices</a:t>
              </a:r>
            </a:p>
          </p:txBody>
        </p:sp>
        <p:pic>
          <p:nvPicPr>
            <p:cNvPr id="70" name="Picture 69"/>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2640920" y="2995544"/>
              <a:ext cx="914400" cy="914400"/>
            </a:xfrm>
            <a:prstGeom prst="rect">
              <a:avLst/>
            </a:prstGeom>
          </p:spPr>
        </p:pic>
      </p:grpSp>
      <p:cxnSp>
        <p:nvCxnSpPr>
          <p:cNvPr id="71" name="Straight Connector 70"/>
          <p:cNvCxnSpPr/>
          <p:nvPr/>
        </p:nvCxnSpPr>
        <p:spPr>
          <a:xfrm>
            <a:off x="7378700" y="3461349"/>
            <a:ext cx="884976" cy="0"/>
          </a:xfrm>
          <a:prstGeom prst="line">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5359400" y="3461349"/>
            <a:ext cx="884976" cy="0"/>
          </a:xfrm>
          <a:prstGeom prst="line">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3632200" y="3461349"/>
            <a:ext cx="669076" cy="0"/>
          </a:xfrm>
          <a:prstGeom prst="line">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a:endCxn id="70" idx="1"/>
          </p:cNvCxnSpPr>
          <p:nvPr/>
        </p:nvCxnSpPr>
        <p:spPr>
          <a:xfrm flipV="1">
            <a:off x="1778000" y="3452744"/>
            <a:ext cx="862920" cy="0"/>
          </a:xfrm>
          <a:prstGeom prst="line">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631480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11492" y="1692032"/>
            <a:ext cx="2038096" cy="365760"/>
          </a:xfrm>
          <a:prstGeom prst="rect">
            <a:avLst/>
          </a:prstGeom>
        </p:spPr>
      </p:pic>
      <p:sp>
        <p:nvSpPr>
          <p:cNvPr id="2" name="Text Placeholder 1"/>
          <p:cNvSpPr>
            <a:spLocks noGrp="1"/>
          </p:cNvSpPr>
          <p:nvPr>
            <p:ph type="body" sz="quarter" idx="11"/>
          </p:nvPr>
        </p:nvSpPr>
        <p:spPr>
          <a:xfrm>
            <a:off x="6277292" y="2576428"/>
            <a:ext cx="5407098" cy="1872641"/>
          </a:xfrm>
        </p:spPr>
        <p:txBody>
          <a:bodyPr/>
          <a:lstStyle/>
          <a:p>
            <a:r>
              <a:rPr lang="en-US" sz="1800" b="1"/>
              <a:t>Procurement driven</a:t>
            </a:r>
            <a:endParaRPr lang="en-US" sz="1800"/>
          </a:p>
          <a:p>
            <a:pPr marL="342900" indent="-342900">
              <a:spcBef>
                <a:spcPts val="600"/>
              </a:spcBef>
              <a:buFont typeface="Arial" charset="0"/>
              <a:buChar char="•"/>
            </a:pPr>
            <a:r>
              <a:rPr lang="en-US" sz="1600"/>
              <a:t>Focus on purchasing and supplier effectiveness</a:t>
            </a:r>
          </a:p>
          <a:p>
            <a:pPr marL="342900" indent="-342900">
              <a:spcBef>
                <a:spcPts val="600"/>
              </a:spcBef>
              <a:buFont typeface="Arial" charset="0"/>
              <a:buChar char="•"/>
            </a:pPr>
            <a:r>
              <a:rPr lang="en-US" sz="1600"/>
              <a:t>Managed/centralized</a:t>
            </a:r>
          </a:p>
        </p:txBody>
      </p:sp>
      <p:sp>
        <p:nvSpPr>
          <p:cNvPr id="3" name="Title 2"/>
          <p:cNvSpPr>
            <a:spLocks noGrp="1"/>
          </p:cNvSpPr>
          <p:nvPr>
            <p:ph type="title"/>
          </p:nvPr>
        </p:nvSpPr>
        <p:spPr/>
        <p:txBody>
          <a:bodyPr/>
          <a:lstStyle/>
          <a:p>
            <a:r>
              <a:rPr lang="en-US"/>
              <a:t>Concur Invoice and SAP </a:t>
            </a:r>
            <a:r>
              <a:rPr lang="en-US" err="1"/>
              <a:t>Ariba</a:t>
            </a:r>
            <a:r>
              <a:rPr lang="en-US"/>
              <a:t>: Complementary Approaches</a:t>
            </a:r>
          </a:p>
        </p:txBody>
      </p:sp>
      <p:sp>
        <p:nvSpPr>
          <p:cNvPr id="4" name="Text Placeholder 3"/>
          <p:cNvSpPr>
            <a:spLocks noGrp="1"/>
          </p:cNvSpPr>
          <p:nvPr>
            <p:ph type="body" sz="quarter" idx="10"/>
          </p:nvPr>
        </p:nvSpPr>
        <p:spPr>
          <a:xfrm>
            <a:off x="498475" y="2575339"/>
            <a:ext cx="5413057" cy="1873170"/>
          </a:xfrm>
        </p:spPr>
        <p:txBody>
          <a:bodyPr/>
          <a:lstStyle/>
          <a:p>
            <a:r>
              <a:rPr lang="en-US" sz="1800" b="1"/>
              <a:t>Employee driven spend</a:t>
            </a:r>
          </a:p>
          <a:p>
            <a:pPr marL="342900" indent="-342900">
              <a:spcBef>
                <a:spcPts val="600"/>
              </a:spcBef>
              <a:buFont typeface="Arial" charset="0"/>
              <a:buChar char="•"/>
            </a:pPr>
            <a:r>
              <a:rPr lang="en-US" sz="1600"/>
              <a:t>Focus on financial controls, visibility, and efficiency</a:t>
            </a:r>
          </a:p>
          <a:p>
            <a:pPr marL="342900" indent="-342900">
              <a:spcBef>
                <a:spcPts val="600"/>
              </a:spcBef>
              <a:buFont typeface="Arial" charset="0"/>
              <a:buChar char="•"/>
            </a:pPr>
            <a:r>
              <a:rPr lang="en-US" sz="1600"/>
              <a:t>Unmanaged/decentralized</a:t>
            </a:r>
          </a:p>
        </p:txBody>
      </p:sp>
      <p:pic>
        <p:nvPicPr>
          <p:cNvPr id="5" name="Picture 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277292" y="1692032"/>
            <a:ext cx="1878506" cy="365760"/>
          </a:xfrm>
          <a:prstGeom prst="rect">
            <a:avLst/>
          </a:prstGeom>
        </p:spPr>
      </p:pic>
      <p:sp>
        <p:nvSpPr>
          <p:cNvPr id="7" name="TextBox 6"/>
          <p:cNvSpPr txBox="1"/>
          <p:nvPr/>
        </p:nvSpPr>
        <p:spPr>
          <a:xfrm>
            <a:off x="2244749" y="5024353"/>
            <a:ext cx="8753451" cy="596899"/>
          </a:xfrm>
          <a:prstGeom prst="rect">
            <a:avLst/>
          </a:prstGeom>
          <a:noFill/>
        </p:spPr>
        <p:txBody>
          <a:bodyPr wrap="none" lIns="0" tIns="0" rIns="0" bIns="0" rtlCol="0" anchor="ctr" anchorCtr="0">
            <a:noAutofit/>
          </a:bodyPr>
          <a:lstStyle/>
          <a:p>
            <a:pPr defTabSz="1085619"/>
            <a:r>
              <a:rPr lang="en-US" sz="2000"/>
              <a:t>AP automation and procurement together give a complete view of expenses.</a:t>
            </a:r>
          </a:p>
        </p:txBody>
      </p:sp>
      <p:sp>
        <p:nvSpPr>
          <p:cNvPr id="12" name="Right Bracket 11"/>
          <p:cNvSpPr/>
          <p:nvPr/>
        </p:nvSpPr>
        <p:spPr>
          <a:xfrm rot="16200000">
            <a:off x="5911256" y="-757315"/>
            <a:ext cx="342900" cy="11224392"/>
          </a:xfrm>
          <a:prstGeom prst="rightBracket">
            <a:avLst>
              <a:gd name="adj" fmla="val 88821"/>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Right Bracket 12"/>
          <p:cNvSpPr/>
          <p:nvPr/>
        </p:nvSpPr>
        <p:spPr>
          <a:xfrm rot="16200000" flipH="1">
            <a:off x="5913058" y="161432"/>
            <a:ext cx="342900" cy="11224387"/>
          </a:xfrm>
          <a:prstGeom prst="rightBracket">
            <a:avLst>
              <a:gd name="adj" fmla="val 88821"/>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14" name="Picture 13"/>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900429" y="4851817"/>
            <a:ext cx="914400" cy="914400"/>
          </a:xfrm>
          <a:prstGeom prst="rect">
            <a:avLst/>
          </a:prstGeom>
        </p:spPr>
      </p:pic>
    </p:spTree>
    <p:extLst>
      <p:ext uri="{BB962C8B-B14F-4D97-AF65-F5344CB8AC3E}">
        <p14:creationId xmlns:p14="http://schemas.microsoft.com/office/powerpoint/2010/main" val="389436580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Oval 26">
            <a:extLst>
              <a:ext uri="{FF2B5EF4-FFF2-40B4-BE49-F238E27FC236}">
                <a16:creationId xmlns:a16="http://schemas.microsoft.com/office/drawing/2014/main" xmlns="" id="{94B9D2C8-1D41-CC40-AF80-FF068577E7F2}"/>
              </a:ext>
            </a:extLst>
          </p:cNvPr>
          <p:cNvSpPr/>
          <p:nvPr/>
        </p:nvSpPr>
        <p:spPr bwMode="gray">
          <a:xfrm>
            <a:off x="5035112" y="2861122"/>
            <a:ext cx="2094153" cy="2094153"/>
          </a:xfrm>
          <a:prstGeom prst="ellipse">
            <a:avLst/>
          </a:prstGeom>
          <a:solidFill>
            <a:schemeClr val="bg1"/>
          </a:solidFill>
          <a:ln w="6350" algn="ctr">
            <a:noFill/>
            <a:miter lim="800000"/>
            <a:headEnd/>
            <a:tailEnd/>
          </a:ln>
          <a:effectLst>
            <a:outerShdw blurRad="825500" sx="102000" sy="102000" algn="ctr" rotWithShape="0">
              <a:schemeClr val="tx2">
                <a:lumMod val="75000"/>
                <a:alpha val="40000"/>
              </a:scheme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2" name="Title 1">
            <a:extLst>
              <a:ext uri="{FF2B5EF4-FFF2-40B4-BE49-F238E27FC236}">
                <a16:creationId xmlns:a16="http://schemas.microsoft.com/office/drawing/2014/main" xmlns="" id="{E0601BAD-E818-204D-9B41-2DCC81A27350}"/>
              </a:ext>
            </a:extLst>
          </p:cNvPr>
          <p:cNvSpPr>
            <a:spLocks noGrp="1"/>
          </p:cNvSpPr>
          <p:nvPr>
            <p:ph type="title"/>
          </p:nvPr>
        </p:nvSpPr>
        <p:spPr>
          <a:xfrm>
            <a:off x="496630" y="533400"/>
            <a:ext cx="11183001" cy="677108"/>
          </a:xfrm>
        </p:spPr>
        <p:txBody>
          <a:bodyPr/>
          <a:lstStyle/>
          <a:p>
            <a:r>
              <a:rPr lang="en-US" kern="0" dirty="0">
                <a:ea typeface="Arial Unicode MS" pitchFamily="34" charset="-128"/>
                <a:cs typeface="Arial Unicode MS" pitchFamily="34" charset="-128"/>
              </a:rPr>
              <a:t>Tackling the Complexity of T&amp;E  </a:t>
            </a:r>
            <a:br>
              <a:rPr lang="en-US" kern="0" dirty="0">
                <a:ea typeface="Arial Unicode MS" pitchFamily="34" charset="-128"/>
                <a:cs typeface="Arial Unicode MS" pitchFamily="34" charset="-128"/>
              </a:rPr>
            </a:br>
            <a:r>
              <a:rPr lang="en-US" sz="2000" b="0" kern="0" dirty="0">
                <a:ea typeface="Arial Unicode MS" pitchFamily="34" charset="-128"/>
                <a:cs typeface="Arial Unicode MS" pitchFamily="34" charset="-128"/>
              </a:rPr>
              <a:t>Managing Spending Wherever, Whenever it Happens</a:t>
            </a:r>
            <a:endParaRPr lang="en-US" sz="2000" b="0" dirty="0"/>
          </a:p>
        </p:txBody>
      </p:sp>
      <p:pic>
        <p:nvPicPr>
          <p:cNvPr id="25" name="Picture 24">
            <a:extLst>
              <a:ext uri="{FF2B5EF4-FFF2-40B4-BE49-F238E27FC236}">
                <a16:creationId xmlns:a16="http://schemas.microsoft.com/office/drawing/2014/main" xmlns="" id="{DD8BCBAD-3405-DA43-97A7-A1C7C6927C3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308974" y="3123006"/>
            <a:ext cx="1575229" cy="1575229"/>
          </a:xfrm>
          <a:prstGeom prst="ellipse">
            <a:avLst/>
          </a:prstGeom>
          <a:ln w="19050">
            <a:solidFill>
              <a:schemeClr val="accent3"/>
            </a:solidFill>
          </a:ln>
        </p:spPr>
      </p:pic>
      <p:grpSp>
        <p:nvGrpSpPr>
          <p:cNvPr id="6" name="Group 5">
            <a:extLst>
              <a:ext uri="{FF2B5EF4-FFF2-40B4-BE49-F238E27FC236}">
                <a16:creationId xmlns:a16="http://schemas.microsoft.com/office/drawing/2014/main" xmlns="" id="{330CF963-56B3-E24D-9FC7-F160A02AFEA6}"/>
              </a:ext>
            </a:extLst>
          </p:cNvPr>
          <p:cNvGrpSpPr/>
          <p:nvPr/>
        </p:nvGrpSpPr>
        <p:grpSpPr>
          <a:xfrm>
            <a:off x="914400" y="1807769"/>
            <a:ext cx="4148433" cy="3683740"/>
            <a:chOff x="914400" y="1807769"/>
            <a:chExt cx="4148433" cy="3683740"/>
          </a:xfrm>
        </p:grpSpPr>
        <p:grpSp>
          <p:nvGrpSpPr>
            <p:cNvPr id="30" name="Group 29">
              <a:extLst>
                <a:ext uri="{FF2B5EF4-FFF2-40B4-BE49-F238E27FC236}">
                  <a16:creationId xmlns:a16="http://schemas.microsoft.com/office/drawing/2014/main" xmlns="" id="{44CE124E-530F-E64A-9D5D-89BB7B53FD70}"/>
                </a:ext>
              </a:extLst>
            </p:cNvPr>
            <p:cNvGrpSpPr/>
            <p:nvPr/>
          </p:nvGrpSpPr>
          <p:grpSpPr>
            <a:xfrm>
              <a:off x="1143286" y="2483591"/>
              <a:ext cx="3451132" cy="3007918"/>
              <a:chOff x="-260370" y="1926528"/>
              <a:chExt cx="4361666" cy="3801517"/>
            </a:xfrm>
          </p:grpSpPr>
          <p:sp>
            <p:nvSpPr>
              <p:cNvPr id="41" name="TextBox 40">
                <a:extLst>
                  <a:ext uri="{FF2B5EF4-FFF2-40B4-BE49-F238E27FC236}">
                    <a16:creationId xmlns:a16="http://schemas.microsoft.com/office/drawing/2014/main" xmlns="" id="{4058A38B-A4A3-9243-A90D-3235AF028016}"/>
                  </a:ext>
                </a:extLst>
              </p:cNvPr>
              <p:cNvSpPr txBox="1"/>
              <p:nvPr/>
            </p:nvSpPr>
            <p:spPr>
              <a:xfrm>
                <a:off x="960165" y="1926528"/>
                <a:ext cx="2899516" cy="272123"/>
              </a:xfrm>
              <a:prstGeom prst="rect">
                <a:avLst/>
              </a:prstGeom>
              <a:noFill/>
            </p:spPr>
            <p:txBody>
              <a:bodyPr wrap="none" lIns="0" tIns="0" rIns="182880" bIns="0" rtlCol="0">
                <a:spAutoFit/>
              </a:bodyPr>
              <a:lstStyle/>
              <a:p>
                <a:pPr algn="r" fontAlgn="base">
                  <a:spcAft>
                    <a:spcPts val="1199"/>
                  </a:spcAft>
                  <a:buClr>
                    <a:srgbClr val="F0AB00"/>
                  </a:buClr>
                  <a:buSzPct val="80000"/>
                </a:pPr>
                <a:r>
                  <a:rPr lang="en-US" sz="1399" kern="0" dirty="0">
                    <a:ea typeface="Arial Unicode MS" pitchFamily="34" charset="-128"/>
                    <a:cs typeface="Arial Unicode MS" pitchFamily="34" charset="-128"/>
                  </a:rPr>
                  <a:t>Approved Travel Suppliers</a:t>
                </a:r>
              </a:p>
            </p:txBody>
          </p:sp>
          <p:sp>
            <p:nvSpPr>
              <p:cNvPr id="42" name="TextBox 41">
                <a:extLst>
                  <a:ext uri="{FF2B5EF4-FFF2-40B4-BE49-F238E27FC236}">
                    <a16:creationId xmlns:a16="http://schemas.microsoft.com/office/drawing/2014/main" xmlns="" id="{416A137E-4AC1-074F-8E3F-5B31575FCE42}"/>
                  </a:ext>
                </a:extLst>
              </p:cNvPr>
              <p:cNvSpPr txBox="1"/>
              <p:nvPr/>
            </p:nvSpPr>
            <p:spPr>
              <a:xfrm>
                <a:off x="961211" y="2514761"/>
                <a:ext cx="2622482" cy="272123"/>
              </a:xfrm>
              <a:prstGeom prst="rect">
                <a:avLst/>
              </a:prstGeom>
              <a:noFill/>
            </p:spPr>
            <p:txBody>
              <a:bodyPr wrap="square" lIns="0" tIns="0" rIns="182880" bIns="0" rtlCol="0">
                <a:spAutoFit/>
              </a:bodyPr>
              <a:lstStyle/>
              <a:p>
                <a:pPr algn="r" fontAlgn="base">
                  <a:spcAft>
                    <a:spcPts val="1199"/>
                  </a:spcAft>
                  <a:buClr>
                    <a:srgbClr val="F0AB00"/>
                  </a:buClr>
                  <a:buSzPct val="80000"/>
                </a:pPr>
                <a:r>
                  <a:rPr lang="en-US" sz="1399" kern="0" dirty="0">
                    <a:ea typeface="Arial Unicode MS" pitchFamily="34" charset="-128"/>
                    <a:cs typeface="Arial Unicode MS" pitchFamily="34" charset="-128"/>
                  </a:rPr>
                  <a:t>Direct Bookings</a:t>
                </a:r>
              </a:p>
            </p:txBody>
          </p:sp>
          <p:sp>
            <p:nvSpPr>
              <p:cNvPr id="45" name="TextBox 44">
                <a:extLst>
                  <a:ext uri="{FF2B5EF4-FFF2-40B4-BE49-F238E27FC236}">
                    <a16:creationId xmlns:a16="http://schemas.microsoft.com/office/drawing/2014/main" xmlns="" id="{0D0F5085-39CA-2E46-96C9-20618976E52A}"/>
                  </a:ext>
                </a:extLst>
              </p:cNvPr>
              <p:cNvSpPr txBox="1"/>
              <p:nvPr/>
            </p:nvSpPr>
            <p:spPr>
              <a:xfrm>
                <a:off x="-260370" y="3691226"/>
                <a:ext cx="3677476" cy="272123"/>
              </a:xfrm>
              <a:prstGeom prst="rect">
                <a:avLst/>
              </a:prstGeom>
              <a:noFill/>
            </p:spPr>
            <p:txBody>
              <a:bodyPr wrap="none" lIns="0" tIns="0" rIns="182880" bIns="0" rtlCol="0">
                <a:spAutoFit/>
              </a:bodyPr>
              <a:lstStyle/>
              <a:p>
                <a:pPr algn="r" fontAlgn="base">
                  <a:spcAft>
                    <a:spcPts val="1199"/>
                  </a:spcAft>
                  <a:buClr>
                    <a:srgbClr val="F0AB00"/>
                  </a:buClr>
                  <a:buSzPct val="80000"/>
                </a:pPr>
                <a:r>
                  <a:rPr lang="en-US" sz="1399" kern="0" dirty="0">
                    <a:ea typeface="Arial Unicode MS" pitchFamily="34" charset="-128"/>
                    <a:cs typeface="Arial Unicode MS" pitchFamily="34" charset="-128"/>
                  </a:rPr>
                  <a:t>Consumer Applications (e.g. Uber)</a:t>
                </a:r>
              </a:p>
            </p:txBody>
          </p:sp>
          <p:sp>
            <p:nvSpPr>
              <p:cNvPr id="46" name="TextBox 45">
                <a:extLst>
                  <a:ext uri="{FF2B5EF4-FFF2-40B4-BE49-F238E27FC236}">
                    <a16:creationId xmlns:a16="http://schemas.microsoft.com/office/drawing/2014/main" xmlns="" id="{343FD39E-6743-F241-BBE0-BD4205B6AB05}"/>
                  </a:ext>
                </a:extLst>
              </p:cNvPr>
              <p:cNvSpPr txBox="1"/>
              <p:nvPr/>
            </p:nvSpPr>
            <p:spPr>
              <a:xfrm>
                <a:off x="1281034" y="4279458"/>
                <a:ext cx="2194491" cy="272123"/>
              </a:xfrm>
              <a:prstGeom prst="rect">
                <a:avLst/>
              </a:prstGeom>
              <a:noFill/>
            </p:spPr>
            <p:txBody>
              <a:bodyPr wrap="none" lIns="0" tIns="0" rIns="182880" bIns="0" rtlCol="0">
                <a:spAutoFit/>
              </a:bodyPr>
              <a:lstStyle/>
              <a:p>
                <a:pPr algn="r" fontAlgn="base">
                  <a:spcAft>
                    <a:spcPts val="1199"/>
                  </a:spcAft>
                  <a:buClr>
                    <a:srgbClr val="F0AB00"/>
                  </a:buClr>
                  <a:buSzPct val="80000"/>
                </a:pPr>
                <a:r>
                  <a:rPr lang="en-US" sz="1399" kern="0" dirty="0">
                    <a:ea typeface="Arial Unicode MS" pitchFamily="34" charset="-128"/>
                    <a:cs typeface="Arial Unicode MS" pitchFamily="34" charset="-128"/>
                  </a:rPr>
                  <a:t>Procurement Cards</a:t>
                </a:r>
              </a:p>
            </p:txBody>
          </p:sp>
          <p:sp>
            <p:nvSpPr>
              <p:cNvPr id="47" name="TextBox 46">
                <a:extLst>
                  <a:ext uri="{FF2B5EF4-FFF2-40B4-BE49-F238E27FC236}">
                    <a16:creationId xmlns:a16="http://schemas.microsoft.com/office/drawing/2014/main" xmlns="" id="{B8EF644F-CB0C-FC44-8300-98EC91F947F4}"/>
                  </a:ext>
                </a:extLst>
              </p:cNvPr>
              <p:cNvSpPr txBox="1"/>
              <p:nvPr/>
            </p:nvSpPr>
            <p:spPr>
              <a:xfrm>
                <a:off x="1548608" y="4867691"/>
                <a:ext cx="2160840" cy="272123"/>
              </a:xfrm>
              <a:prstGeom prst="rect">
                <a:avLst/>
              </a:prstGeom>
              <a:noFill/>
            </p:spPr>
            <p:txBody>
              <a:bodyPr wrap="square" lIns="0" tIns="0" rIns="182880" bIns="0" rtlCol="0">
                <a:spAutoFit/>
              </a:bodyPr>
              <a:lstStyle/>
              <a:p>
                <a:pPr algn="r" fontAlgn="base">
                  <a:spcAft>
                    <a:spcPts val="1199"/>
                  </a:spcAft>
                  <a:buClr>
                    <a:srgbClr val="F0AB00"/>
                  </a:buClr>
                  <a:buSzPct val="80000"/>
                </a:pPr>
                <a:r>
                  <a:rPr lang="en-US" sz="1399" kern="0" dirty="0">
                    <a:ea typeface="Arial Unicode MS" pitchFamily="34" charset="-128"/>
                    <a:cs typeface="Arial Unicode MS" pitchFamily="34" charset="-128"/>
                  </a:rPr>
                  <a:t>Virtual Cards</a:t>
                </a:r>
              </a:p>
            </p:txBody>
          </p:sp>
          <p:sp>
            <p:nvSpPr>
              <p:cNvPr id="48" name="TextBox 47">
                <a:extLst>
                  <a:ext uri="{FF2B5EF4-FFF2-40B4-BE49-F238E27FC236}">
                    <a16:creationId xmlns:a16="http://schemas.microsoft.com/office/drawing/2014/main" xmlns="" id="{0B7FB516-BFCA-1B49-8805-AFEA4D9A2102}"/>
                  </a:ext>
                </a:extLst>
              </p:cNvPr>
              <p:cNvSpPr txBox="1"/>
              <p:nvPr/>
            </p:nvSpPr>
            <p:spPr>
              <a:xfrm>
                <a:off x="1503458" y="5455922"/>
                <a:ext cx="2597838" cy="272123"/>
              </a:xfrm>
              <a:prstGeom prst="rect">
                <a:avLst/>
              </a:prstGeom>
              <a:noFill/>
            </p:spPr>
            <p:txBody>
              <a:bodyPr wrap="square" lIns="0" tIns="0" rIns="182880" bIns="0" rtlCol="0">
                <a:spAutoFit/>
              </a:bodyPr>
              <a:lstStyle/>
              <a:p>
                <a:pPr algn="r" fontAlgn="base">
                  <a:spcAft>
                    <a:spcPts val="1199"/>
                  </a:spcAft>
                  <a:buClr>
                    <a:srgbClr val="F0AB00"/>
                  </a:buClr>
                  <a:buSzPct val="80000"/>
                </a:pPr>
                <a:r>
                  <a:rPr lang="en-US" sz="1399" kern="0">
                    <a:ea typeface="Arial Unicode MS" pitchFamily="34" charset="-128"/>
                    <a:cs typeface="Arial Unicode MS" pitchFamily="34" charset="-128"/>
                  </a:rPr>
                  <a:t>Non-PO Invoices</a:t>
                </a:r>
              </a:p>
            </p:txBody>
          </p:sp>
          <p:sp>
            <p:nvSpPr>
              <p:cNvPr id="58" name="TextBox 57">
                <a:extLst>
                  <a:ext uri="{FF2B5EF4-FFF2-40B4-BE49-F238E27FC236}">
                    <a16:creationId xmlns:a16="http://schemas.microsoft.com/office/drawing/2014/main" xmlns="" id="{360A6575-B623-DD40-A955-FC92F86BE330}"/>
                  </a:ext>
                </a:extLst>
              </p:cNvPr>
              <p:cNvSpPr txBox="1"/>
              <p:nvPr/>
            </p:nvSpPr>
            <p:spPr>
              <a:xfrm>
                <a:off x="794624" y="3102993"/>
                <a:ext cx="2622482" cy="272123"/>
              </a:xfrm>
              <a:prstGeom prst="rect">
                <a:avLst/>
              </a:prstGeom>
              <a:noFill/>
            </p:spPr>
            <p:txBody>
              <a:bodyPr wrap="square" lIns="0" tIns="0" rIns="182880" bIns="0" rtlCol="0">
                <a:spAutoFit/>
              </a:bodyPr>
              <a:lstStyle/>
              <a:p>
                <a:pPr algn="r" fontAlgn="base">
                  <a:spcAft>
                    <a:spcPts val="1199"/>
                  </a:spcAft>
                  <a:buClr>
                    <a:srgbClr val="F0AB00"/>
                  </a:buClr>
                  <a:buSzPct val="80000"/>
                </a:pPr>
                <a:r>
                  <a:rPr lang="en-US" sz="1399" kern="0" dirty="0">
                    <a:ea typeface="Arial Unicode MS" pitchFamily="34" charset="-128"/>
                    <a:cs typeface="Arial Unicode MS" pitchFamily="34" charset="-128"/>
                  </a:rPr>
                  <a:t>Cash Expenses</a:t>
                </a:r>
              </a:p>
            </p:txBody>
          </p:sp>
        </p:grpSp>
        <p:sp>
          <p:nvSpPr>
            <p:cNvPr id="29" name="TextBox 28">
              <a:extLst>
                <a:ext uri="{FF2B5EF4-FFF2-40B4-BE49-F238E27FC236}">
                  <a16:creationId xmlns:a16="http://schemas.microsoft.com/office/drawing/2014/main" xmlns="" id="{BD62782B-DE08-7342-9509-1975F93C3C1E}"/>
                </a:ext>
              </a:extLst>
            </p:cNvPr>
            <p:cNvSpPr txBox="1"/>
            <p:nvPr/>
          </p:nvSpPr>
          <p:spPr>
            <a:xfrm>
              <a:off x="914400" y="1807769"/>
              <a:ext cx="4148433" cy="246221"/>
            </a:xfrm>
            <a:prstGeom prst="rect">
              <a:avLst/>
            </a:prstGeom>
            <a:noFill/>
          </p:spPr>
          <p:txBody>
            <a:bodyPr wrap="square" lIns="0" tIns="0" rIns="182880" bIns="0" rtlCol="0">
              <a:spAutoFit/>
            </a:bodyPr>
            <a:lstStyle/>
            <a:p>
              <a:pPr algn="r" fontAlgn="base">
                <a:spcBef>
                  <a:spcPct val="50000"/>
                </a:spcBef>
                <a:spcAft>
                  <a:spcPct val="0"/>
                </a:spcAft>
                <a:buClr>
                  <a:srgbClr val="F0AB00"/>
                </a:buClr>
                <a:buSzPct val="80000"/>
              </a:pPr>
              <a:r>
                <a:rPr lang="en-US" sz="1600" b="1" dirty="0">
                  <a:solidFill>
                    <a:schemeClr val="accent3"/>
                  </a:solidFill>
                </a:rPr>
                <a:t>Bring all of your spending together</a:t>
              </a:r>
              <a:endParaRPr lang="en-US" sz="1600" b="1" kern="0" dirty="0">
                <a:solidFill>
                  <a:schemeClr val="accent3"/>
                </a:solidFill>
                <a:ea typeface="Arial Unicode MS" pitchFamily="34" charset="-128"/>
                <a:cs typeface="Arial Unicode MS" pitchFamily="34" charset="-128"/>
              </a:endParaRPr>
            </a:p>
          </p:txBody>
        </p:sp>
      </p:grpSp>
      <p:grpSp>
        <p:nvGrpSpPr>
          <p:cNvPr id="3" name="Group 2">
            <a:extLst>
              <a:ext uri="{FF2B5EF4-FFF2-40B4-BE49-F238E27FC236}">
                <a16:creationId xmlns:a16="http://schemas.microsoft.com/office/drawing/2014/main" xmlns="" id="{663AFB20-B08C-C14D-AD07-6D18194BF16B}"/>
              </a:ext>
            </a:extLst>
          </p:cNvPr>
          <p:cNvGrpSpPr/>
          <p:nvPr/>
        </p:nvGrpSpPr>
        <p:grpSpPr>
          <a:xfrm>
            <a:off x="4053058" y="1828260"/>
            <a:ext cx="4082708" cy="4082708"/>
            <a:chOff x="4053058" y="1828260"/>
            <a:chExt cx="4082708" cy="4082708"/>
          </a:xfrm>
        </p:grpSpPr>
        <p:cxnSp>
          <p:nvCxnSpPr>
            <p:cNvPr id="31" name="Straight Connector 30">
              <a:extLst>
                <a:ext uri="{FF2B5EF4-FFF2-40B4-BE49-F238E27FC236}">
                  <a16:creationId xmlns:a16="http://schemas.microsoft.com/office/drawing/2014/main" xmlns="" id="{B9F140CF-2FCB-584D-85DF-75268341E2E3}"/>
                </a:ext>
              </a:extLst>
            </p:cNvPr>
            <p:cNvCxnSpPr>
              <a:cxnSpLocks/>
            </p:cNvCxnSpPr>
            <p:nvPr/>
          </p:nvCxnSpPr>
          <p:spPr>
            <a:xfrm flipV="1">
              <a:off x="4053058" y="3851878"/>
              <a:ext cx="1082720" cy="17736"/>
            </a:xfrm>
            <a:prstGeom prst="line">
              <a:avLst/>
            </a:prstGeom>
            <a:ln w="22225">
              <a:solidFill>
                <a:schemeClr val="tx2"/>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 name="Arc 3">
              <a:extLst>
                <a:ext uri="{FF2B5EF4-FFF2-40B4-BE49-F238E27FC236}">
                  <a16:creationId xmlns:a16="http://schemas.microsoft.com/office/drawing/2014/main" xmlns="" id="{27B04B59-8186-5649-B4E6-FA991DD79093}"/>
                </a:ext>
              </a:extLst>
            </p:cNvPr>
            <p:cNvSpPr/>
            <p:nvPr/>
          </p:nvSpPr>
          <p:spPr>
            <a:xfrm>
              <a:off x="4053058" y="1828260"/>
              <a:ext cx="4082708" cy="4082708"/>
            </a:xfrm>
            <a:prstGeom prst="arc">
              <a:avLst>
                <a:gd name="adj1" fmla="val 6799387"/>
                <a:gd name="adj2" fmla="val 14470356"/>
              </a:avLst>
            </a:prstGeom>
            <a:noFill/>
            <a:ln w="28575" algn="ctr">
              <a:solidFill>
                <a:schemeClr val="tx2"/>
              </a:solidFill>
              <a:prstDash val="sysDot"/>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endParaRPr lang="en-US" sz="1800" kern="0">
                <a:latin typeface="Arial"/>
                <a:ea typeface="Arial Unicode MS" pitchFamily="34" charset="-128"/>
                <a:cs typeface="Arial Unicode MS" pitchFamily="34" charset="-128"/>
              </a:endParaRPr>
            </a:p>
          </p:txBody>
        </p:sp>
      </p:grpSp>
      <p:sp>
        <p:nvSpPr>
          <p:cNvPr id="54" name="TextBox 53">
            <a:extLst>
              <a:ext uri="{FF2B5EF4-FFF2-40B4-BE49-F238E27FC236}">
                <a16:creationId xmlns:a16="http://schemas.microsoft.com/office/drawing/2014/main" xmlns="" id="{4134E3B1-FD9F-F84C-AC6B-F4277710012B}"/>
              </a:ext>
            </a:extLst>
          </p:cNvPr>
          <p:cNvSpPr txBox="1"/>
          <p:nvPr/>
        </p:nvSpPr>
        <p:spPr>
          <a:xfrm>
            <a:off x="8046721" y="2481399"/>
            <a:ext cx="2998818" cy="430631"/>
          </a:xfrm>
          <a:prstGeom prst="rect">
            <a:avLst/>
          </a:prstGeom>
          <a:noFill/>
        </p:spPr>
        <p:txBody>
          <a:bodyPr wrap="square" lIns="0" tIns="0" rIns="0" bIns="0" rtlCol="0">
            <a:spAutoFit/>
          </a:bodyPr>
          <a:lstStyle/>
          <a:p>
            <a:pPr fontAlgn="base">
              <a:spcAft>
                <a:spcPts val="1199"/>
              </a:spcAft>
              <a:buClr>
                <a:srgbClr val="F0AB00"/>
              </a:buClr>
              <a:buSzPct val="80000"/>
            </a:pPr>
            <a:r>
              <a:rPr lang="en-US" sz="1399" kern="0" dirty="0">
                <a:ea typeface="Arial Unicode MS" pitchFamily="34" charset="-128"/>
                <a:cs typeface="Arial Unicode MS" pitchFamily="34" charset="-128"/>
              </a:rPr>
              <a:t>Digitize Data and Processes to </a:t>
            </a:r>
            <a:br>
              <a:rPr lang="en-US" sz="1399" kern="0" dirty="0">
                <a:ea typeface="Arial Unicode MS" pitchFamily="34" charset="-128"/>
                <a:cs typeface="Arial Unicode MS" pitchFamily="34" charset="-128"/>
              </a:rPr>
            </a:br>
            <a:r>
              <a:rPr lang="en-US" sz="1399" kern="0" dirty="0">
                <a:ea typeface="Arial Unicode MS" pitchFamily="34" charset="-128"/>
                <a:cs typeface="Arial Unicode MS" pitchFamily="34" charset="-128"/>
              </a:rPr>
              <a:t>Deliver Efficiency and Transparency</a:t>
            </a:r>
          </a:p>
        </p:txBody>
      </p:sp>
      <p:sp>
        <p:nvSpPr>
          <p:cNvPr id="55" name="TextBox 54">
            <a:extLst>
              <a:ext uri="{FF2B5EF4-FFF2-40B4-BE49-F238E27FC236}">
                <a16:creationId xmlns:a16="http://schemas.microsoft.com/office/drawing/2014/main" xmlns="" id="{CD2A614C-CFE1-1A41-8C7D-AB53E5927A0C}"/>
              </a:ext>
            </a:extLst>
          </p:cNvPr>
          <p:cNvSpPr txBox="1"/>
          <p:nvPr/>
        </p:nvSpPr>
        <p:spPr>
          <a:xfrm>
            <a:off x="8321041" y="3358558"/>
            <a:ext cx="2217194" cy="430631"/>
          </a:xfrm>
          <a:prstGeom prst="rect">
            <a:avLst/>
          </a:prstGeom>
          <a:noFill/>
        </p:spPr>
        <p:txBody>
          <a:bodyPr wrap="square" lIns="0" tIns="0" rIns="0" bIns="0" rtlCol="0">
            <a:spAutoFit/>
          </a:bodyPr>
          <a:lstStyle/>
          <a:p>
            <a:pPr fontAlgn="base">
              <a:spcAft>
                <a:spcPts val="1199"/>
              </a:spcAft>
              <a:buClr>
                <a:srgbClr val="F0AB00"/>
              </a:buClr>
              <a:buSzPct val="80000"/>
            </a:pPr>
            <a:r>
              <a:rPr lang="en-US" sz="1399" kern="0" dirty="0">
                <a:ea typeface="Arial Unicode MS" pitchFamily="34" charset="-128"/>
                <a:cs typeface="Arial Unicode MS" pitchFamily="34" charset="-128"/>
              </a:rPr>
              <a:t>Improve the </a:t>
            </a:r>
            <a:br>
              <a:rPr lang="en-US" sz="1399" kern="0" dirty="0">
                <a:ea typeface="Arial Unicode MS" pitchFamily="34" charset="-128"/>
                <a:cs typeface="Arial Unicode MS" pitchFamily="34" charset="-128"/>
              </a:rPr>
            </a:br>
            <a:r>
              <a:rPr lang="en-US" sz="1399" kern="0" dirty="0">
                <a:ea typeface="Arial Unicode MS" pitchFamily="34" charset="-128"/>
                <a:cs typeface="Arial Unicode MS" pitchFamily="34" charset="-128"/>
              </a:rPr>
              <a:t>Employee Experience  </a:t>
            </a:r>
          </a:p>
        </p:txBody>
      </p:sp>
      <p:sp>
        <p:nvSpPr>
          <p:cNvPr id="56" name="TextBox 55">
            <a:extLst>
              <a:ext uri="{FF2B5EF4-FFF2-40B4-BE49-F238E27FC236}">
                <a16:creationId xmlns:a16="http://schemas.microsoft.com/office/drawing/2014/main" xmlns="" id="{B42D60CD-B802-6C4E-8E96-4C1CE7A805A8}"/>
              </a:ext>
            </a:extLst>
          </p:cNvPr>
          <p:cNvSpPr txBox="1"/>
          <p:nvPr/>
        </p:nvSpPr>
        <p:spPr>
          <a:xfrm>
            <a:off x="8229600" y="4235717"/>
            <a:ext cx="2464195" cy="430631"/>
          </a:xfrm>
          <a:prstGeom prst="rect">
            <a:avLst/>
          </a:prstGeom>
          <a:noFill/>
        </p:spPr>
        <p:txBody>
          <a:bodyPr wrap="square" lIns="0" tIns="0" rIns="0" bIns="0" rtlCol="0">
            <a:spAutoFit/>
          </a:bodyPr>
          <a:lstStyle/>
          <a:p>
            <a:pPr fontAlgn="base">
              <a:spcAft>
                <a:spcPts val="1199"/>
              </a:spcAft>
              <a:buClr>
                <a:srgbClr val="F0AB00"/>
              </a:buClr>
              <a:buSzPct val="80000"/>
            </a:pPr>
            <a:r>
              <a:rPr lang="en-US" sz="1399" kern="0" dirty="0">
                <a:ea typeface="Arial Unicode MS" pitchFamily="34" charset="-128"/>
                <a:cs typeface="Arial Unicode MS" pitchFamily="34" charset="-128"/>
              </a:rPr>
              <a:t>Reduce Costs and Increase </a:t>
            </a:r>
            <a:br>
              <a:rPr lang="en-US" sz="1399" kern="0" dirty="0">
                <a:ea typeface="Arial Unicode MS" pitchFamily="34" charset="-128"/>
                <a:cs typeface="Arial Unicode MS" pitchFamily="34" charset="-128"/>
              </a:rPr>
            </a:br>
            <a:r>
              <a:rPr lang="en-US" sz="1399" kern="0" dirty="0">
                <a:ea typeface="Arial Unicode MS" pitchFamily="34" charset="-128"/>
                <a:cs typeface="Arial Unicode MS" pitchFamily="34" charset="-128"/>
              </a:rPr>
              <a:t>Savings to Improve Margins</a:t>
            </a:r>
          </a:p>
        </p:txBody>
      </p:sp>
      <p:sp>
        <p:nvSpPr>
          <p:cNvPr id="57" name="TextBox 56">
            <a:extLst>
              <a:ext uri="{FF2B5EF4-FFF2-40B4-BE49-F238E27FC236}">
                <a16:creationId xmlns:a16="http://schemas.microsoft.com/office/drawing/2014/main" xmlns="" id="{E807C50F-C364-4945-93AF-1E9DA2623FD5}"/>
              </a:ext>
            </a:extLst>
          </p:cNvPr>
          <p:cNvSpPr txBox="1"/>
          <p:nvPr/>
        </p:nvSpPr>
        <p:spPr>
          <a:xfrm>
            <a:off x="7863840" y="5112877"/>
            <a:ext cx="2346943" cy="430887"/>
          </a:xfrm>
          <a:prstGeom prst="rect">
            <a:avLst/>
          </a:prstGeom>
          <a:noFill/>
        </p:spPr>
        <p:txBody>
          <a:bodyPr wrap="square" lIns="0" tIns="0" rIns="0" bIns="0" rtlCol="0">
            <a:spAutoFit/>
          </a:bodyPr>
          <a:lstStyle/>
          <a:p>
            <a:pPr fontAlgn="base">
              <a:spcAft>
                <a:spcPts val="1199"/>
              </a:spcAft>
              <a:buClr>
                <a:srgbClr val="F0AB00"/>
              </a:buClr>
              <a:buSzPct val="80000"/>
            </a:pPr>
            <a:r>
              <a:rPr lang="en-US" sz="1399" kern="0" dirty="0">
                <a:ea typeface="Arial Unicode MS" pitchFamily="34" charset="-128"/>
                <a:cs typeface="Arial Unicode MS" pitchFamily="34" charset="-128"/>
              </a:rPr>
              <a:t>Manage Risk and Fraud </a:t>
            </a:r>
            <a:br>
              <a:rPr lang="en-US" sz="1399" kern="0" dirty="0">
                <a:ea typeface="Arial Unicode MS" pitchFamily="34" charset="-128"/>
                <a:cs typeface="Arial Unicode MS" pitchFamily="34" charset="-128"/>
              </a:rPr>
            </a:br>
            <a:r>
              <a:rPr lang="en-US" sz="1399" kern="0" dirty="0">
                <a:ea typeface="Arial Unicode MS" pitchFamily="34" charset="-128"/>
                <a:cs typeface="Arial Unicode MS" pitchFamily="34" charset="-128"/>
              </a:rPr>
              <a:t>and Improve Compliance</a:t>
            </a:r>
          </a:p>
        </p:txBody>
      </p:sp>
      <p:sp>
        <p:nvSpPr>
          <p:cNvPr id="53" name="TextBox 52">
            <a:extLst>
              <a:ext uri="{FF2B5EF4-FFF2-40B4-BE49-F238E27FC236}">
                <a16:creationId xmlns:a16="http://schemas.microsoft.com/office/drawing/2014/main" xmlns="" id="{A73ADB41-B2F6-7341-9B0E-ADE8A6E35BD5}"/>
              </a:ext>
            </a:extLst>
          </p:cNvPr>
          <p:cNvSpPr txBox="1"/>
          <p:nvPr/>
        </p:nvSpPr>
        <p:spPr>
          <a:xfrm>
            <a:off x="7024416" y="1791196"/>
            <a:ext cx="4353500" cy="246221"/>
          </a:xfrm>
          <a:prstGeom prst="rect">
            <a:avLst/>
          </a:prstGeom>
          <a:noFill/>
        </p:spPr>
        <p:txBody>
          <a:bodyPr wrap="square" lIns="182880" tIns="0" rIns="0" bIns="0" rtlCol="0">
            <a:spAutoFit/>
          </a:bodyPr>
          <a:lstStyle/>
          <a:p>
            <a:pPr fontAlgn="base">
              <a:spcBef>
                <a:spcPct val="50000"/>
              </a:spcBef>
              <a:spcAft>
                <a:spcPct val="0"/>
              </a:spcAft>
              <a:buClr>
                <a:srgbClr val="F0AB00"/>
              </a:buClr>
              <a:buSzPct val="80000"/>
            </a:pPr>
            <a:r>
              <a:rPr lang="en-US" sz="1600" b="1" dirty="0">
                <a:solidFill>
                  <a:schemeClr val="accent3"/>
                </a:solidFill>
              </a:rPr>
              <a:t>Make your processes more intelligent</a:t>
            </a:r>
            <a:endParaRPr lang="en-US" sz="1600" b="1" kern="0" dirty="0">
              <a:solidFill>
                <a:schemeClr val="accent3"/>
              </a:solidFill>
              <a:ea typeface="Arial Unicode MS" pitchFamily="34" charset="-128"/>
              <a:cs typeface="Arial Unicode MS" pitchFamily="34" charset="-128"/>
            </a:endParaRPr>
          </a:p>
        </p:txBody>
      </p:sp>
      <p:grpSp>
        <p:nvGrpSpPr>
          <p:cNvPr id="5" name="Group 4">
            <a:extLst>
              <a:ext uri="{FF2B5EF4-FFF2-40B4-BE49-F238E27FC236}">
                <a16:creationId xmlns:a16="http://schemas.microsoft.com/office/drawing/2014/main" xmlns="" id="{246ADDEE-A5A1-8F4E-9981-609D2E052F3F}"/>
              </a:ext>
            </a:extLst>
          </p:cNvPr>
          <p:cNvGrpSpPr/>
          <p:nvPr/>
        </p:nvGrpSpPr>
        <p:grpSpPr>
          <a:xfrm>
            <a:off x="4053058" y="1828260"/>
            <a:ext cx="4082709" cy="4082708"/>
            <a:chOff x="4053058" y="1828260"/>
            <a:chExt cx="4082709" cy="4082708"/>
          </a:xfrm>
        </p:grpSpPr>
        <p:cxnSp>
          <p:nvCxnSpPr>
            <p:cNvPr id="51" name="Straight Connector 50">
              <a:extLst>
                <a:ext uri="{FF2B5EF4-FFF2-40B4-BE49-F238E27FC236}">
                  <a16:creationId xmlns:a16="http://schemas.microsoft.com/office/drawing/2014/main" xmlns="" id="{2B3DF277-1BC6-3041-9E8A-03184B4211B7}"/>
                </a:ext>
              </a:extLst>
            </p:cNvPr>
            <p:cNvCxnSpPr>
              <a:cxnSpLocks/>
            </p:cNvCxnSpPr>
            <p:nvPr/>
          </p:nvCxnSpPr>
          <p:spPr>
            <a:xfrm>
              <a:off x="7024415" y="3849496"/>
              <a:ext cx="1111352" cy="0"/>
            </a:xfrm>
            <a:prstGeom prst="line">
              <a:avLst/>
            </a:prstGeom>
            <a:ln w="22225">
              <a:solidFill>
                <a:schemeClr val="tx2"/>
              </a:solidFill>
              <a:prstDash val="sysDot"/>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34" name="Arc 33">
              <a:extLst>
                <a:ext uri="{FF2B5EF4-FFF2-40B4-BE49-F238E27FC236}">
                  <a16:creationId xmlns:a16="http://schemas.microsoft.com/office/drawing/2014/main" xmlns="" id="{FBE55C5B-1A49-254E-8095-C5665C5CEDCD}"/>
                </a:ext>
              </a:extLst>
            </p:cNvPr>
            <p:cNvSpPr/>
            <p:nvPr/>
          </p:nvSpPr>
          <p:spPr>
            <a:xfrm>
              <a:off x="4053058" y="1828260"/>
              <a:ext cx="4082708" cy="4082708"/>
            </a:xfrm>
            <a:prstGeom prst="arc">
              <a:avLst>
                <a:gd name="adj1" fmla="val 17879786"/>
                <a:gd name="adj2" fmla="val 4061166"/>
              </a:avLst>
            </a:prstGeom>
            <a:noFill/>
            <a:ln w="28575" algn="ctr">
              <a:solidFill>
                <a:schemeClr val="tx2"/>
              </a:solidFill>
              <a:prstDash val="sysDot"/>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endParaRPr lang="en-US" sz="1800" kern="0">
                <a:latin typeface="Arial"/>
                <a:ea typeface="Arial Unicode MS" pitchFamily="34" charset="-128"/>
                <a:cs typeface="Arial Unicode MS" pitchFamily="34" charset="-128"/>
              </a:endParaRPr>
            </a:p>
          </p:txBody>
        </p:sp>
      </p:grpSp>
      <p:sp>
        <p:nvSpPr>
          <p:cNvPr id="32" name="Rectangle 31">
            <a:extLst>
              <a:ext uri="{FF2B5EF4-FFF2-40B4-BE49-F238E27FC236}">
                <a16:creationId xmlns:a16="http://schemas.microsoft.com/office/drawing/2014/main" xmlns="" id="{ECE8A48A-AC18-4290-8E87-F9C07280284E}"/>
              </a:ext>
            </a:extLst>
          </p:cNvPr>
          <p:cNvSpPr/>
          <p:nvPr/>
        </p:nvSpPr>
        <p:spPr bwMode="gray">
          <a:xfrm>
            <a:off x="12188825" y="0"/>
            <a:ext cx="2365375" cy="1696994"/>
          </a:xfrm>
          <a:prstGeom prst="rect">
            <a:avLst/>
          </a:prstGeom>
          <a:solidFill>
            <a:srgbClr val="92D050"/>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kumimoji="0" lang="en-US" sz="1200" b="0" i="0" u="none" strike="noStrike" kern="0" cap="none" spc="0" normalizeH="0" baseline="0" noProof="0" dirty="0">
                <a:ln>
                  <a:noFill/>
                </a:ln>
                <a:solidFill>
                  <a:schemeClr val="bg1"/>
                </a:solidFill>
                <a:effectLst/>
                <a:uLnTx/>
                <a:uFillTx/>
                <a:ea typeface="Arial Unicode MS" pitchFamily="34" charset="-128"/>
                <a:cs typeface="Arial Unicode MS" pitchFamily="34" charset="-128"/>
              </a:rPr>
              <a:t>UPDATE/MODIFY: incorporate Consumer Products priorities and messaging</a:t>
            </a:r>
          </a:p>
          <a:p>
            <a:pPr marR="0" algn="ctr" defTabSz="914400" eaLnBrk="1" fontAlgn="base" latinLnBrk="0" hangingPunct="1">
              <a:lnSpc>
                <a:spcPct val="100000"/>
              </a:lnSpc>
              <a:spcBef>
                <a:spcPct val="50000"/>
              </a:spcBef>
              <a:spcAft>
                <a:spcPct val="0"/>
              </a:spcAft>
              <a:buClr>
                <a:srgbClr val="F0AB00"/>
              </a:buClr>
              <a:buSzPct val="80000"/>
              <a:tabLst/>
            </a:pPr>
            <a:r>
              <a:rPr lang="en-US" sz="1200" kern="0" dirty="0">
                <a:solidFill>
                  <a:schemeClr val="bg1"/>
                </a:solidFill>
                <a:ea typeface="Arial Unicode MS" pitchFamily="34" charset="-128"/>
                <a:cs typeface="Arial Unicode MS" pitchFamily="34" charset="-128"/>
              </a:rPr>
              <a:t>Need to ‘set the stage’</a:t>
            </a:r>
            <a:endParaRPr kumimoji="0" lang="en-US" sz="1200" b="0" i="0" u="none" strike="noStrike" kern="0" cap="none" spc="0" normalizeH="0" baseline="0" noProof="0" dirty="0">
              <a:ln>
                <a:noFill/>
              </a:ln>
              <a:solidFill>
                <a:schemeClr val="bg1"/>
              </a:solidFill>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27951969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p159:morph option="byObject"/>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1000"/>
                            </p:stCondLst>
                            <p:childTnLst>
                              <p:par>
                                <p:cTn id="9" presetID="22" presetClass="entr" presetSubtype="8" fill="hold" nodeType="afterEffect">
                                  <p:stCondLst>
                                    <p:cond delay="50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2000"/>
                            </p:stCondLst>
                            <p:childTnLst>
                              <p:par>
                                <p:cTn id="13" presetID="10" presetClass="entr" presetSubtype="0" fill="hold" grpId="0" nodeType="afterEffect">
                                  <p:stCondLst>
                                    <p:cond delay="600"/>
                                  </p:stCondLst>
                                  <p:childTnLst>
                                    <p:set>
                                      <p:cBhvr>
                                        <p:cTn id="14" dur="1" fill="hold">
                                          <p:stCondLst>
                                            <p:cond delay="0"/>
                                          </p:stCondLst>
                                        </p:cTn>
                                        <p:tgtEl>
                                          <p:spTgt spid="53"/>
                                        </p:tgtEl>
                                        <p:attrNameLst>
                                          <p:attrName>style.visibility</p:attrName>
                                        </p:attrNameLst>
                                      </p:cBhvr>
                                      <p:to>
                                        <p:strVal val="visible"/>
                                      </p:to>
                                    </p:set>
                                    <p:animEffect transition="in" filter="fade">
                                      <p:cBhvr>
                                        <p:cTn id="15" dur="500"/>
                                        <p:tgtEl>
                                          <p:spTgt spid="53"/>
                                        </p:tgtEl>
                                      </p:cBhvr>
                                    </p:animEffect>
                                  </p:childTnLst>
                                </p:cTn>
                              </p:par>
                              <p:par>
                                <p:cTn id="16" presetID="10" presetClass="entr" presetSubtype="0" fill="hold" grpId="0" nodeType="withEffect">
                                  <p:stCondLst>
                                    <p:cond delay="600"/>
                                  </p:stCondLst>
                                  <p:childTnLst>
                                    <p:set>
                                      <p:cBhvr>
                                        <p:cTn id="17" dur="1" fill="hold">
                                          <p:stCondLst>
                                            <p:cond delay="0"/>
                                          </p:stCondLst>
                                        </p:cTn>
                                        <p:tgtEl>
                                          <p:spTgt spid="54"/>
                                        </p:tgtEl>
                                        <p:attrNameLst>
                                          <p:attrName>style.visibility</p:attrName>
                                        </p:attrNameLst>
                                      </p:cBhvr>
                                      <p:to>
                                        <p:strVal val="visible"/>
                                      </p:to>
                                    </p:set>
                                    <p:animEffect transition="in" filter="fade">
                                      <p:cBhvr>
                                        <p:cTn id="18" dur="500"/>
                                        <p:tgtEl>
                                          <p:spTgt spid="54"/>
                                        </p:tgtEl>
                                      </p:cBhvr>
                                    </p:animEffect>
                                  </p:childTnLst>
                                </p:cTn>
                              </p:par>
                              <p:par>
                                <p:cTn id="19" presetID="10" presetClass="entr" presetSubtype="0" fill="hold" grpId="0" nodeType="withEffect">
                                  <p:stCondLst>
                                    <p:cond delay="600"/>
                                  </p:stCondLst>
                                  <p:childTnLst>
                                    <p:set>
                                      <p:cBhvr>
                                        <p:cTn id="20" dur="1" fill="hold">
                                          <p:stCondLst>
                                            <p:cond delay="0"/>
                                          </p:stCondLst>
                                        </p:cTn>
                                        <p:tgtEl>
                                          <p:spTgt spid="55"/>
                                        </p:tgtEl>
                                        <p:attrNameLst>
                                          <p:attrName>style.visibility</p:attrName>
                                        </p:attrNameLst>
                                      </p:cBhvr>
                                      <p:to>
                                        <p:strVal val="visible"/>
                                      </p:to>
                                    </p:set>
                                    <p:animEffect transition="in" filter="fade">
                                      <p:cBhvr>
                                        <p:cTn id="21" dur="500"/>
                                        <p:tgtEl>
                                          <p:spTgt spid="55"/>
                                        </p:tgtEl>
                                      </p:cBhvr>
                                    </p:animEffect>
                                  </p:childTnLst>
                                </p:cTn>
                              </p:par>
                              <p:par>
                                <p:cTn id="22" presetID="10" presetClass="entr" presetSubtype="0" fill="hold" grpId="0" nodeType="withEffect">
                                  <p:stCondLst>
                                    <p:cond delay="600"/>
                                  </p:stCondLst>
                                  <p:childTnLst>
                                    <p:set>
                                      <p:cBhvr>
                                        <p:cTn id="23" dur="1" fill="hold">
                                          <p:stCondLst>
                                            <p:cond delay="0"/>
                                          </p:stCondLst>
                                        </p:cTn>
                                        <p:tgtEl>
                                          <p:spTgt spid="56"/>
                                        </p:tgtEl>
                                        <p:attrNameLst>
                                          <p:attrName>style.visibility</p:attrName>
                                        </p:attrNameLst>
                                      </p:cBhvr>
                                      <p:to>
                                        <p:strVal val="visible"/>
                                      </p:to>
                                    </p:set>
                                    <p:animEffect transition="in" filter="fade">
                                      <p:cBhvr>
                                        <p:cTn id="24" dur="500"/>
                                        <p:tgtEl>
                                          <p:spTgt spid="56"/>
                                        </p:tgtEl>
                                      </p:cBhvr>
                                    </p:animEffect>
                                  </p:childTnLst>
                                </p:cTn>
                              </p:par>
                              <p:par>
                                <p:cTn id="25" presetID="10" presetClass="entr" presetSubtype="0" fill="hold" grpId="0" nodeType="withEffect">
                                  <p:stCondLst>
                                    <p:cond delay="600"/>
                                  </p:stCondLst>
                                  <p:childTnLst>
                                    <p:set>
                                      <p:cBhvr>
                                        <p:cTn id="26" dur="1" fill="hold">
                                          <p:stCondLst>
                                            <p:cond delay="0"/>
                                          </p:stCondLst>
                                        </p:cTn>
                                        <p:tgtEl>
                                          <p:spTgt spid="57"/>
                                        </p:tgtEl>
                                        <p:attrNameLst>
                                          <p:attrName>style.visibility</p:attrName>
                                        </p:attrNameLst>
                                      </p:cBhvr>
                                      <p:to>
                                        <p:strVal val="visible"/>
                                      </p:to>
                                    </p:set>
                                    <p:animEffect transition="in" filter="fade">
                                      <p:cBhvr>
                                        <p:cTn id="27" dur="500"/>
                                        <p:tgtEl>
                                          <p:spTgt spid="57"/>
                                        </p:tgtEl>
                                      </p:cBhvr>
                                    </p:animEffect>
                                  </p:childTnLst>
                                </p:cTn>
                              </p:par>
                            </p:childTnLst>
                          </p:cTn>
                        </p:par>
                        <p:par>
                          <p:cTn id="28" fill="hold">
                            <p:stCondLst>
                              <p:cond delay="3100"/>
                            </p:stCondLst>
                            <p:childTnLst>
                              <p:par>
                                <p:cTn id="29" presetID="22" presetClass="entr" presetSubtype="2" fill="hold" nodeType="afterEffect">
                                  <p:stCondLst>
                                    <p:cond delay="500"/>
                                  </p:stCondLst>
                                  <p:childTnLst>
                                    <p:set>
                                      <p:cBhvr>
                                        <p:cTn id="30" dur="1" fill="hold">
                                          <p:stCondLst>
                                            <p:cond delay="0"/>
                                          </p:stCondLst>
                                        </p:cTn>
                                        <p:tgtEl>
                                          <p:spTgt spid="5"/>
                                        </p:tgtEl>
                                        <p:attrNameLst>
                                          <p:attrName>style.visibility</p:attrName>
                                        </p:attrNameLst>
                                      </p:cBhvr>
                                      <p:to>
                                        <p:strVal val="visible"/>
                                      </p:to>
                                    </p:set>
                                    <p:animEffect transition="in" filter="wipe(right)">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P spid="56" grpId="0"/>
      <p:bldP spid="57" grpId="0"/>
      <p:bldP spid="5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Concur Invoice Key Capabilities and Benefits</a:t>
            </a:r>
          </a:p>
        </p:txBody>
      </p:sp>
      <p:graphicFrame>
        <p:nvGraphicFramePr>
          <p:cNvPr id="6" name="Tabelle 36"/>
          <p:cNvGraphicFramePr>
            <a:graphicFrameLocks noGrp="1"/>
          </p:cNvGraphicFramePr>
          <p:nvPr>
            <p:extLst/>
          </p:nvPr>
        </p:nvGraphicFramePr>
        <p:xfrm>
          <a:off x="496630" y="1558138"/>
          <a:ext cx="11200070" cy="4603173"/>
        </p:xfrm>
        <a:graphic>
          <a:graphicData uri="http://schemas.openxmlformats.org/drawingml/2006/table">
            <a:tbl>
              <a:tblPr firstRow="1" bandRow="1">
                <a:tableStyleId>{2D5ABB26-0587-4C30-8999-92F81FD0307C}</a:tableStyleId>
              </a:tblPr>
              <a:tblGrid>
                <a:gridCol w="1728410">
                  <a:extLst>
                    <a:ext uri="{9D8B030D-6E8A-4147-A177-3AD203B41FA5}">
                      <a16:colId xmlns:a16="http://schemas.microsoft.com/office/drawing/2014/main" xmlns="" val="20001"/>
                    </a:ext>
                  </a:extLst>
                </a:gridCol>
                <a:gridCol w="6248400">
                  <a:extLst>
                    <a:ext uri="{9D8B030D-6E8A-4147-A177-3AD203B41FA5}">
                      <a16:colId xmlns:a16="http://schemas.microsoft.com/office/drawing/2014/main" xmlns="" val="20003"/>
                    </a:ext>
                  </a:extLst>
                </a:gridCol>
                <a:gridCol w="3223260">
                  <a:extLst>
                    <a:ext uri="{9D8B030D-6E8A-4147-A177-3AD203B41FA5}">
                      <a16:colId xmlns:a16="http://schemas.microsoft.com/office/drawing/2014/main" xmlns="" val="20005"/>
                    </a:ext>
                  </a:extLst>
                </a:gridCol>
              </a:tblGrid>
              <a:tr h="361631">
                <a:tc>
                  <a:txBody>
                    <a:bodyPr/>
                    <a:lstStyle/>
                    <a:p>
                      <a:pPr marL="0" marR="0" indent="0" algn="l" defTabSz="1088776" rtl="0" eaLnBrk="1" fontAlgn="auto" latinLnBrk="0" hangingPunct="1">
                        <a:lnSpc>
                          <a:spcPct val="100000"/>
                        </a:lnSpc>
                        <a:spcBef>
                          <a:spcPts val="0"/>
                        </a:spcBef>
                        <a:spcAft>
                          <a:spcPts val="0"/>
                        </a:spcAft>
                        <a:buClrTx/>
                        <a:buSzTx/>
                        <a:buFontTx/>
                        <a:buNone/>
                        <a:tabLst/>
                        <a:defRPr/>
                      </a:pPr>
                      <a:r>
                        <a:rPr lang="en-US" sz="1600" b="1">
                          <a:solidFill>
                            <a:schemeClr val="tx1"/>
                          </a:solidFill>
                        </a:rPr>
                        <a:t>Solution</a:t>
                      </a:r>
                    </a:p>
                  </a:txBody>
                  <a:tcPr marL="91341" marR="91341" marT="45672" marB="4567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1088776" rtl="0" eaLnBrk="1" fontAlgn="auto" latinLnBrk="0" hangingPunct="1">
                        <a:lnSpc>
                          <a:spcPct val="100000"/>
                        </a:lnSpc>
                        <a:spcBef>
                          <a:spcPts val="0"/>
                        </a:spcBef>
                        <a:spcAft>
                          <a:spcPts val="0"/>
                        </a:spcAft>
                        <a:buClrTx/>
                        <a:buSzTx/>
                        <a:buFontTx/>
                        <a:buNone/>
                        <a:tabLst/>
                        <a:defRPr/>
                      </a:pPr>
                      <a:r>
                        <a:rPr lang="en-US" sz="1600" b="1">
                          <a:solidFill>
                            <a:schemeClr val="tx1"/>
                          </a:solidFill>
                        </a:rPr>
                        <a:t> Capabilities</a:t>
                      </a:r>
                    </a:p>
                  </a:txBody>
                  <a:tcPr marL="91341" marR="91341" marT="45672" marB="4567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a:noFill/>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1088776" rtl="0" eaLnBrk="1" fontAlgn="auto" latinLnBrk="0" hangingPunct="1">
                        <a:lnSpc>
                          <a:spcPct val="100000"/>
                        </a:lnSpc>
                        <a:spcBef>
                          <a:spcPts val="0"/>
                        </a:spcBef>
                        <a:spcAft>
                          <a:spcPts val="0"/>
                        </a:spcAft>
                        <a:buClrTx/>
                        <a:buSzTx/>
                        <a:buFontTx/>
                        <a:buNone/>
                        <a:tabLst/>
                        <a:defRPr/>
                      </a:pPr>
                      <a:r>
                        <a:rPr lang="en-US" sz="1600" b="1">
                          <a:solidFill>
                            <a:schemeClr val="tx1"/>
                          </a:solidFill>
                        </a:rPr>
                        <a:t> Benefits</a:t>
                      </a:r>
                    </a:p>
                  </a:txBody>
                  <a:tcPr marL="91341" marR="91341" marT="45672" marB="45672"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a:noFill/>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0"/>
                  </a:ext>
                </a:extLst>
              </a:tr>
              <a:tr h="961783">
                <a:tc>
                  <a:txBody>
                    <a:bodyPr/>
                    <a:lstStyle/>
                    <a:p>
                      <a:pPr marL="0" marR="0" indent="0" algn="l" defTabSz="1088776" rtl="0" eaLnBrk="1" fontAlgn="auto" latinLnBrk="0" hangingPunct="1">
                        <a:lnSpc>
                          <a:spcPct val="100000"/>
                        </a:lnSpc>
                        <a:spcBef>
                          <a:spcPts val="0"/>
                        </a:spcBef>
                        <a:spcAft>
                          <a:spcPts val="0"/>
                        </a:spcAft>
                        <a:buClrTx/>
                        <a:buSzTx/>
                        <a:buFontTx/>
                        <a:buNone/>
                        <a:tabLst/>
                        <a:defRPr/>
                      </a:pPr>
                      <a:r>
                        <a:rPr lang="en-US" sz="1600" b="0">
                          <a:solidFill>
                            <a:schemeClr val="tx1"/>
                          </a:solidFill>
                        </a:rPr>
                        <a:t>Concur</a:t>
                      </a:r>
                      <a:r>
                        <a:rPr lang="en-US" sz="1600" b="0" baseline="30000">
                          <a:solidFill>
                            <a:schemeClr val="tx1"/>
                          </a:solidFill>
                        </a:rPr>
                        <a:t>®</a:t>
                      </a:r>
                      <a:r>
                        <a:rPr lang="en-US" sz="1600" b="0">
                          <a:solidFill>
                            <a:schemeClr val="tx1"/>
                          </a:solidFill>
                        </a:rPr>
                        <a:t> Invoice</a:t>
                      </a:r>
                    </a:p>
                  </a:txBody>
                  <a:tcPr marL="91341" marR="91341" marT="45672" marB="45672" anchor="ctr">
                    <a:lnL>
                      <a:noFill/>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4625" indent="-165100">
                        <a:lnSpc>
                          <a:spcPct val="100000"/>
                        </a:lnSpc>
                        <a:spcAft>
                          <a:spcPts val="0"/>
                        </a:spcAft>
                        <a:buClr>
                          <a:schemeClr val="accent1"/>
                        </a:buClr>
                        <a:buFont typeface="Arial"/>
                        <a:buChar char="•"/>
                        <a:tabLst/>
                      </a:pPr>
                      <a:r>
                        <a:rPr lang="en-US" sz="1050"/>
                        <a:t>Standardizes invoice management processes and workflows across locations and/or business units</a:t>
                      </a:r>
                    </a:p>
                    <a:p>
                      <a:pPr marL="171450" marR="0" indent="-171450"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050" kern="1200">
                          <a:solidFill>
                            <a:schemeClr val="tx1"/>
                          </a:solidFill>
                          <a:effectLst/>
                          <a:latin typeface="+mn-lt"/>
                          <a:ea typeface="+mn-ea"/>
                          <a:cs typeface="+mn-cs"/>
                        </a:rPr>
                        <a:t>Connects all sources of spend, from POS, e-invoices, paper and emailed invoice as well as supplier networks into a single dashboard</a:t>
                      </a:r>
                    </a:p>
                    <a:p>
                      <a:pPr marL="171450" marR="0" indent="-171450"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050"/>
                        <a:t>Integrates with procurement, finance and other back-end systems</a:t>
                      </a:r>
                    </a:p>
                  </a:txBody>
                  <a:tcPr marL="91341" marR="91341" marT="45672" marB="4567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6213" indent="-168275">
                        <a:buClr>
                          <a:schemeClr val="accent1"/>
                        </a:buClr>
                        <a:buSzPct val="80000"/>
                        <a:buFont typeface="Arial" charset="0"/>
                        <a:buChar char="•"/>
                        <a:tabLst/>
                      </a:pPr>
                      <a:r>
                        <a:rPr lang="en-US" sz="1050">
                          <a:solidFill>
                            <a:schemeClr val="tx1"/>
                          </a:solidFill>
                        </a:rPr>
                        <a:t>Free financial teams to drive business forward</a:t>
                      </a:r>
                    </a:p>
                    <a:p>
                      <a:pPr marL="176213" indent="-168275">
                        <a:buClr>
                          <a:schemeClr val="accent1"/>
                        </a:buClr>
                        <a:buSzPct val="80000"/>
                        <a:buFont typeface="Arial" charset="0"/>
                        <a:buChar char="•"/>
                        <a:tabLst/>
                      </a:pPr>
                      <a:r>
                        <a:rPr lang="en-US" sz="1050">
                          <a:solidFill>
                            <a:schemeClr val="tx1"/>
                          </a:solidFill>
                        </a:rPr>
                        <a:t>Puts an end to siloed transactions</a:t>
                      </a:r>
                    </a:p>
                    <a:p>
                      <a:pPr marL="176213" indent="-168275">
                        <a:buClr>
                          <a:schemeClr val="accent1"/>
                        </a:buClr>
                        <a:buSzPct val="80000"/>
                        <a:buFont typeface="Arial" charset="0"/>
                        <a:buChar char="•"/>
                        <a:tabLst/>
                      </a:pPr>
                      <a:r>
                        <a:rPr lang="en-US" sz="1050">
                          <a:solidFill>
                            <a:schemeClr val="tx1"/>
                          </a:solidFill>
                        </a:rPr>
                        <a:t>Visibility into spend data</a:t>
                      </a:r>
                    </a:p>
                    <a:p>
                      <a:pPr marL="176213" indent="-168275">
                        <a:buClr>
                          <a:schemeClr val="accent1"/>
                        </a:buClr>
                        <a:buSzPct val="80000"/>
                        <a:buFont typeface="Arial" charset="0"/>
                        <a:buChar char="•"/>
                        <a:tabLst/>
                      </a:pPr>
                      <a:r>
                        <a:rPr lang="en-US" sz="1050">
                          <a:solidFill>
                            <a:schemeClr val="tx1"/>
                          </a:solidFill>
                        </a:rPr>
                        <a:t>Reduces</a:t>
                      </a:r>
                      <a:r>
                        <a:rPr lang="en-US" sz="1050" baseline="0">
                          <a:solidFill>
                            <a:schemeClr val="tx1"/>
                          </a:solidFill>
                        </a:rPr>
                        <a:t> invoice-processing time</a:t>
                      </a:r>
                    </a:p>
                    <a:p>
                      <a:pPr marL="176213" indent="-168275">
                        <a:buClr>
                          <a:schemeClr val="accent1"/>
                        </a:buClr>
                        <a:buSzPct val="80000"/>
                        <a:buFont typeface="Arial" charset="0"/>
                        <a:buChar char="•"/>
                        <a:tabLst/>
                      </a:pPr>
                      <a:r>
                        <a:rPr lang="en-US" sz="1050" baseline="0">
                          <a:solidFill>
                            <a:schemeClr val="tx1"/>
                          </a:solidFill>
                        </a:rPr>
                        <a:t>Enables optimal payment strategies</a:t>
                      </a:r>
                      <a:endParaRPr lang="en-US" sz="1050">
                        <a:solidFill>
                          <a:schemeClr val="tx1"/>
                        </a:solidFill>
                      </a:endParaRPr>
                    </a:p>
                  </a:txBody>
                  <a:tcPr marL="91341" marR="91341" marT="45672" marB="45672" anchor="ctr">
                    <a:lnL w="12700" cap="flat" cmpd="sng" algn="ctr">
                      <a:noFill/>
                      <a:prstDash val="solid"/>
                      <a:round/>
                      <a:headEnd type="none" w="med" len="med"/>
                      <a:tailEnd type="none" w="med" len="med"/>
                    </a:lnL>
                    <a:lnR>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r h="624711">
                <a:tc>
                  <a:txBody>
                    <a:bodyPr/>
                    <a:lstStyle/>
                    <a:p>
                      <a:pPr marL="0" marR="0" indent="0" algn="l" defTabSz="1088776" rtl="0" eaLnBrk="1" fontAlgn="auto" latinLnBrk="0" hangingPunct="1">
                        <a:lnSpc>
                          <a:spcPct val="100000"/>
                        </a:lnSpc>
                        <a:spcBef>
                          <a:spcPts val="0"/>
                        </a:spcBef>
                        <a:spcAft>
                          <a:spcPts val="0"/>
                        </a:spcAft>
                        <a:buClrTx/>
                        <a:buSzTx/>
                        <a:buFontTx/>
                        <a:buNone/>
                        <a:tabLst/>
                        <a:defRPr/>
                      </a:pPr>
                      <a:r>
                        <a:rPr lang="en-US" sz="1600" b="0">
                          <a:solidFill>
                            <a:schemeClr val="tx1"/>
                          </a:solidFill>
                        </a:rPr>
                        <a:t>Purchase Request</a:t>
                      </a:r>
                    </a:p>
                  </a:txBody>
                  <a:tcPr marL="91341" marR="91341" marT="45672" marB="45672" anchor="ctr">
                    <a:lnL>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indent="-171450"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050" b="0" i="0" kern="1200">
                          <a:solidFill>
                            <a:schemeClr val="tx1"/>
                          </a:solidFill>
                          <a:effectLst/>
                          <a:latin typeface="+mn-lt"/>
                          <a:ea typeface="+mn-ea"/>
                          <a:cs typeface="+mn-cs"/>
                        </a:rPr>
                        <a:t>Pre-spend authorization </a:t>
                      </a:r>
                      <a:r>
                        <a:rPr lang="en-US" sz="1050" b="0" i="0" kern="1200" baseline="0">
                          <a:solidFill>
                            <a:schemeClr val="tx1"/>
                          </a:solidFill>
                          <a:effectLst/>
                          <a:latin typeface="+mn-lt"/>
                          <a:ea typeface="+mn-ea"/>
                          <a:cs typeface="+mn-cs"/>
                        </a:rPr>
                        <a:t>to better manage cash flow</a:t>
                      </a:r>
                    </a:p>
                    <a:p>
                      <a:pPr marL="171450" marR="0" indent="-171450"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050" b="0" i="0" kern="1200" baseline="0">
                          <a:solidFill>
                            <a:schemeClr val="tx1"/>
                          </a:solidFill>
                          <a:effectLst/>
                          <a:latin typeface="+mn-lt"/>
                          <a:ea typeface="+mn-ea"/>
                          <a:cs typeface="+mn-cs"/>
                        </a:rPr>
                        <a:t>Configurable workflow options</a:t>
                      </a:r>
                      <a:endParaRPr lang="en-US" sz="1050">
                        <a:solidFill>
                          <a:schemeClr val="tx1"/>
                        </a:solidFill>
                      </a:endParaRPr>
                    </a:p>
                  </a:txBody>
                  <a:tcPr marL="91341" marR="91341" marT="45672" marB="4567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6213" marR="0" lvl="0" indent="-176213"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050">
                          <a:solidFill>
                            <a:schemeClr val="tx1"/>
                          </a:solidFill>
                        </a:rPr>
                        <a:t>Manage and control the spend authorization process to ensure compliance</a:t>
                      </a:r>
                    </a:p>
                    <a:p>
                      <a:pPr marL="176213" marR="0" lvl="0" indent="-176213"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050">
                          <a:solidFill>
                            <a:schemeClr val="tx1"/>
                          </a:solidFill>
                        </a:rPr>
                        <a:t>Assists</a:t>
                      </a:r>
                      <a:r>
                        <a:rPr lang="en-US" sz="1050" baseline="0">
                          <a:solidFill>
                            <a:schemeClr val="tx1"/>
                          </a:solidFill>
                        </a:rPr>
                        <a:t> in accurately forecasting budgets</a:t>
                      </a:r>
                      <a:endParaRPr lang="en-US" sz="1050">
                        <a:solidFill>
                          <a:schemeClr val="tx1"/>
                        </a:solidFill>
                      </a:endParaRPr>
                    </a:p>
                  </a:txBody>
                  <a:tcPr marL="91341" marR="91341" marT="45672" marB="45672" anchor="ctr">
                    <a:lnL w="12700" cap="flat" cmpd="sng" algn="ctr">
                      <a:no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2"/>
                  </a:ext>
                </a:extLst>
              </a:tr>
              <a:tr h="789136">
                <a:tc>
                  <a:txBody>
                    <a:bodyPr/>
                    <a:lstStyle/>
                    <a:p>
                      <a:pPr marL="0" marR="0" indent="0" algn="l" defTabSz="1088776" rtl="0" eaLnBrk="1" fontAlgn="auto" latinLnBrk="0" hangingPunct="1">
                        <a:lnSpc>
                          <a:spcPct val="100000"/>
                        </a:lnSpc>
                        <a:spcBef>
                          <a:spcPts val="0"/>
                        </a:spcBef>
                        <a:spcAft>
                          <a:spcPts val="0"/>
                        </a:spcAft>
                        <a:buClrTx/>
                        <a:buSzTx/>
                        <a:buFontTx/>
                        <a:buNone/>
                        <a:tabLst/>
                        <a:defRPr/>
                      </a:pPr>
                      <a:r>
                        <a:rPr lang="en-US" sz="1600" b="0">
                          <a:solidFill>
                            <a:schemeClr val="tx1"/>
                          </a:solidFill>
                        </a:rPr>
                        <a:t>Invoice Capture</a:t>
                      </a:r>
                    </a:p>
                  </a:txBody>
                  <a:tcPr marL="91341" marR="91341" marT="45672" marB="45672" anchor="ctr">
                    <a:lnL>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indent="-171450"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050">
                          <a:solidFill>
                            <a:schemeClr val="tx1"/>
                          </a:solidFill>
                        </a:rPr>
                        <a:t>Captures</a:t>
                      </a:r>
                      <a:r>
                        <a:rPr lang="en-US" sz="1050" baseline="0">
                          <a:solidFill>
                            <a:schemeClr val="tx1"/>
                          </a:solidFill>
                        </a:rPr>
                        <a:t> invoices to bring them into your system alongside other expenses</a:t>
                      </a:r>
                    </a:p>
                    <a:p>
                      <a:pPr marL="171450" marR="0" indent="-171450"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050" baseline="0">
                          <a:solidFill>
                            <a:schemeClr val="tx1"/>
                          </a:solidFill>
                        </a:rPr>
                        <a:t>Vendors send invoices to SAP Concur where they are scanned, uploaded, and validated</a:t>
                      </a:r>
                    </a:p>
                    <a:p>
                      <a:pPr marL="171450" marR="0" indent="-171450"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050" baseline="0">
                          <a:solidFill>
                            <a:schemeClr val="tx1"/>
                          </a:solidFill>
                        </a:rPr>
                        <a:t>Has the ability to capture the entirety of the invoice through an image</a:t>
                      </a:r>
                    </a:p>
                    <a:p>
                      <a:pPr marL="171450" marR="0" indent="-171450"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050" baseline="0">
                          <a:solidFill>
                            <a:schemeClr val="tx1"/>
                          </a:solidFill>
                        </a:rPr>
                        <a:t>Payment request data is verified before being added to your normal workflow</a:t>
                      </a:r>
                    </a:p>
                  </a:txBody>
                  <a:tcPr marL="91341" marR="91341" marT="45672" marB="4567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6213" marR="0" lvl="0" indent="-168275"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050" b="0" i="0" kern="1200">
                          <a:solidFill>
                            <a:schemeClr val="tx1"/>
                          </a:solidFill>
                          <a:effectLst/>
                          <a:latin typeface="+mn-lt"/>
                          <a:ea typeface="+mn-ea"/>
                          <a:cs typeface="+mn-cs"/>
                        </a:rPr>
                        <a:t>Centralize the receipts and outsource the scanning of invoices</a:t>
                      </a:r>
                    </a:p>
                    <a:p>
                      <a:pPr marL="176213" marR="0" lvl="0" indent="-168275"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050">
                          <a:solidFill>
                            <a:schemeClr val="tx1"/>
                          </a:solidFill>
                        </a:rPr>
                        <a:t>Allows businesses to remove the human errors caused by entering invoices by hand</a:t>
                      </a:r>
                    </a:p>
                  </a:txBody>
                  <a:tcPr marL="91341" marR="91341" marT="45672" marB="45672" anchor="ctr">
                    <a:lnL w="12700" cap="flat" cmpd="sng" algn="ctr">
                      <a:no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3"/>
                  </a:ext>
                </a:extLst>
              </a:tr>
              <a:tr h="616490">
                <a:tc>
                  <a:txBody>
                    <a:bodyPr/>
                    <a:lstStyle/>
                    <a:p>
                      <a:pPr marL="0" marR="0" indent="0" algn="l" defTabSz="1088776" rtl="0" eaLnBrk="1" fontAlgn="auto" latinLnBrk="0" hangingPunct="1">
                        <a:lnSpc>
                          <a:spcPct val="100000"/>
                        </a:lnSpc>
                        <a:spcBef>
                          <a:spcPts val="0"/>
                        </a:spcBef>
                        <a:spcAft>
                          <a:spcPts val="0"/>
                        </a:spcAft>
                        <a:buClrTx/>
                        <a:buSzTx/>
                        <a:buFontTx/>
                        <a:buNone/>
                        <a:tabLst/>
                        <a:defRPr/>
                      </a:pPr>
                      <a:r>
                        <a:rPr lang="en-US" sz="1600" b="0">
                          <a:solidFill>
                            <a:schemeClr val="tx1"/>
                          </a:solidFill>
                        </a:rPr>
                        <a:t>Invoice Pay</a:t>
                      </a:r>
                    </a:p>
                  </a:txBody>
                  <a:tcPr marL="91341" marR="91341" marT="45672" marB="45672" anchor="ctr">
                    <a:lnL>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indent="-171450"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050" baseline="0">
                          <a:solidFill>
                            <a:schemeClr val="tx1"/>
                          </a:solidFill>
                        </a:rPr>
                        <a:t>Empowers users to quickly and simply pay invoices</a:t>
                      </a:r>
                    </a:p>
                    <a:p>
                      <a:pPr marL="171450" marR="0" indent="-171450"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050" baseline="0">
                          <a:solidFill>
                            <a:schemeClr val="tx1"/>
                          </a:solidFill>
                        </a:rPr>
                        <a:t>Streamlines process by selecting invoice payment methods</a:t>
                      </a:r>
                    </a:p>
                    <a:p>
                      <a:pPr marL="171450" marR="0" indent="-171450"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050" b="0" i="0" kern="1200">
                          <a:solidFill>
                            <a:schemeClr val="tx1"/>
                          </a:solidFill>
                          <a:effectLst/>
                          <a:latin typeface="+mn-lt"/>
                          <a:ea typeface="+mn-ea"/>
                          <a:cs typeface="+mn-cs"/>
                        </a:rPr>
                        <a:t>Approved invoices are automatically queued for check or ACH payment based on supplier terms</a:t>
                      </a:r>
                      <a:endParaRPr lang="en-US" sz="1050">
                        <a:solidFill>
                          <a:schemeClr val="tx1"/>
                        </a:solidFill>
                      </a:endParaRPr>
                    </a:p>
                  </a:txBody>
                  <a:tcPr marL="91341" marR="91341" marT="45672" marB="4567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6213" indent="-176213" algn="l" defTabSz="1088776" rtl="0" eaLnBrk="1" latinLnBrk="0" hangingPunct="1">
                        <a:buClr>
                          <a:schemeClr val="accent1"/>
                        </a:buClr>
                        <a:buSzPct val="80000"/>
                        <a:buFont typeface="Arial" charset="0"/>
                        <a:buChar char="•"/>
                        <a:tabLst/>
                      </a:pPr>
                      <a:r>
                        <a:rPr lang="en-US" sz="1050">
                          <a:solidFill>
                            <a:schemeClr val="tx1"/>
                          </a:solidFill>
                        </a:rPr>
                        <a:t>Automatic payment of invoices</a:t>
                      </a:r>
                    </a:p>
                    <a:p>
                      <a:pPr marL="176213" indent="-176213" algn="l" defTabSz="1088776" rtl="0" eaLnBrk="1" latinLnBrk="0" hangingPunct="1">
                        <a:buClr>
                          <a:schemeClr val="accent1"/>
                        </a:buClr>
                        <a:buSzPct val="80000"/>
                        <a:buFont typeface="Arial" charset="0"/>
                        <a:buChar char="•"/>
                        <a:tabLst/>
                      </a:pPr>
                      <a:r>
                        <a:rPr lang="en-US" sz="1050">
                          <a:solidFill>
                            <a:schemeClr val="tx1"/>
                          </a:solidFill>
                        </a:rPr>
                        <a:t>Maximize supplier discounts</a:t>
                      </a:r>
                    </a:p>
                    <a:p>
                      <a:pPr marL="176213" indent="-176213" algn="l" defTabSz="1088776" rtl="0" eaLnBrk="1" latinLnBrk="0" hangingPunct="1">
                        <a:buClr>
                          <a:schemeClr val="accent1"/>
                        </a:buClr>
                        <a:buSzPct val="80000"/>
                        <a:buFont typeface="Arial" charset="0"/>
                        <a:buChar char="•"/>
                        <a:tabLst/>
                      </a:pPr>
                      <a:r>
                        <a:rPr lang="en-US" sz="1050">
                          <a:solidFill>
                            <a:schemeClr val="tx1"/>
                          </a:solidFill>
                        </a:rPr>
                        <a:t>Flexible payments based</a:t>
                      </a:r>
                      <a:r>
                        <a:rPr lang="en-US" sz="1050" baseline="0">
                          <a:solidFill>
                            <a:schemeClr val="tx1"/>
                          </a:solidFill>
                        </a:rPr>
                        <a:t> on supplier terms</a:t>
                      </a:r>
                      <a:endParaRPr lang="en-US" sz="1050">
                        <a:solidFill>
                          <a:schemeClr val="tx1"/>
                        </a:solidFill>
                      </a:endParaRPr>
                    </a:p>
                  </a:txBody>
                  <a:tcPr marL="91341" marR="91341" marT="45672" marB="45672" anchor="ctr">
                    <a:lnL w="12700" cap="flat" cmpd="sng" algn="ctr">
                      <a:no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4"/>
                  </a:ext>
                </a:extLst>
              </a:tr>
              <a:tr h="624711">
                <a:tc>
                  <a:txBody>
                    <a:bodyPr/>
                    <a:lstStyle/>
                    <a:p>
                      <a:pPr marL="0" marR="0" indent="0" algn="l" defTabSz="1088776" rtl="0" eaLnBrk="1" fontAlgn="auto" latinLnBrk="0" hangingPunct="1">
                        <a:lnSpc>
                          <a:spcPct val="100000"/>
                        </a:lnSpc>
                        <a:spcBef>
                          <a:spcPts val="0"/>
                        </a:spcBef>
                        <a:spcAft>
                          <a:spcPts val="0"/>
                        </a:spcAft>
                        <a:buClrTx/>
                        <a:buSzTx/>
                        <a:buFontTx/>
                        <a:buNone/>
                        <a:tabLst/>
                        <a:defRPr/>
                      </a:pPr>
                      <a:r>
                        <a:rPr lang="en-US" sz="1600" b="0">
                          <a:solidFill>
                            <a:schemeClr val="tx1"/>
                          </a:solidFill>
                        </a:rPr>
                        <a:t>Three-Way Match</a:t>
                      </a:r>
                    </a:p>
                  </a:txBody>
                  <a:tcPr marL="91341" marR="91341" marT="45672" marB="45672" anchor="ctr">
                    <a:lnL>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050" kern="1200">
                          <a:solidFill>
                            <a:schemeClr val="tx1"/>
                          </a:solidFill>
                          <a:effectLst/>
                          <a:latin typeface="+mn-lt"/>
                          <a:ea typeface="+mn-ea"/>
                          <a:cs typeface="+mn-cs"/>
                        </a:rPr>
                        <a:t>Compares PO, Receipt, and Invoice data to ensure accurate payments</a:t>
                      </a:r>
                      <a:endParaRPr lang="en-US" sz="1050" b="0" i="0" kern="1200">
                        <a:solidFill>
                          <a:schemeClr val="tx1"/>
                        </a:solidFill>
                        <a:effectLst/>
                        <a:latin typeface="+mn-lt"/>
                        <a:ea typeface="+mn-ea"/>
                        <a:cs typeface="+mn-cs"/>
                      </a:endParaRPr>
                    </a:p>
                    <a:p>
                      <a:pPr marL="171450" marR="0" indent="-171450"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050" b="0" i="0" kern="1200">
                          <a:solidFill>
                            <a:schemeClr val="tx1"/>
                          </a:solidFill>
                          <a:effectLst/>
                          <a:latin typeface="+mn-lt"/>
                          <a:ea typeface="+mn-ea"/>
                          <a:cs typeface="+mn-cs"/>
                        </a:rPr>
                        <a:t>Extracts matched receipt data and sends it back to your accounting system</a:t>
                      </a:r>
                    </a:p>
                    <a:p>
                      <a:pPr marL="171450" marR="0" indent="-171450"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050" b="0" i="0" kern="1200">
                          <a:solidFill>
                            <a:schemeClr val="tx1"/>
                          </a:solidFill>
                          <a:effectLst/>
                          <a:latin typeface="+mn-lt"/>
                          <a:ea typeface="+mn-ea"/>
                          <a:cs typeface="+mn-cs"/>
                        </a:rPr>
                        <a:t>Imports multiple receipts per PO line, via FTP flat file or API connections</a:t>
                      </a:r>
                      <a:endParaRPr lang="en-US" sz="1050">
                        <a:solidFill>
                          <a:schemeClr val="tx1"/>
                        </a:solidFill>
                      </a:endParaRPr>
                    </a:p>
                  </a:txBody>
                  <a:tcPr marL="91341" marR="91341" marT="45672" marB="4567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6213" marR="0" lvl="0" indent="-176213"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050">
                          <a:solidFill>
                            <a:schemeClr val="tx1"/>
                          </a:solidFill>
                        </a:rPr>
                        <a:t>Reduces payment errors</a:t>
                      </a:r>
                    </a:p>
                    <a:p>
                      <a:pPr marL="176213" marR="0" lvl="0" indent="-176213"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050">
                          <a:solidFill>
                            <a:schemeClr val="tx1"/>
                          </a:solidFill>
                        </a:rPr>
                        <a:t>Saves labor hours, time,</a:t>
                      </a:r>
                      <a:r>
                        <a:rPr lang="en-US" sz="1050" baseline="0">
                          <a:solidFill>
                            <a:schemeClr val="tx1"/>
                          </a:solidFill>
                        </a:rPr>
                        <a:t> and money</a:t>
                      </a:r>
                      <a:endParaRPr lang="en-US" sz="1050">
                        <a:solidFill>
                          <a:schemeClr val="tx1"/>
                        </a:solidFill>
                      </a:endParaRPr>
                    </a:p>
                    <a:p>
                      <a:pPr marL="176213" marR="0" lvl="0" indent="-176213"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050">
                          <a:solidFill>
                            <a:schemeClr val="tx1"/>
                          </a:solidFill>
                        </a:rPr>
                        <a:t>Streamline purchases while maintaining control</a:t>
                      </a:r>
                    </a:p>
                  </a:txBody>
                  <a:tcPr marL="91341" marR="91341" marT="45672" marB="45672" anchor="ctr">
                    <a:lnL w="12700" cap="flat" cmpd="sng" algn="ctr">
                      <a:no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5"/>
                  </a:ext>
                </a:extLst>
              </a:tr>
              <a:tr h="624711">
                <a:tc>
                  <a:txBody>
                    <a:bodyPr/>
                    <a:lstStyle/>
                    <a:p>
                      <a:pPr marL="0" marR="0" lvl="0" indent="0" algn="l" defTabSz="1088776" rtl="0" eaLnBrk="1" fontAlgn="auto" latinLnBrk="0" hangingPunct="1">
                        <a:lnSpc>
                          <a:spcPct val="100000"/>
                        </a:lnSpc>
                        <a:spcBef>
                          <a:spcPts val="0"/>
                        </a:spcBef>
                        <a:spcAft>
                          <a:spcPts val="0"/>
                        </a:spcAft>
                        <a:buClrTx/>
                        <a:buSzTx/>
                        <a:buFontTx/>
                        <a:buNone/>
                        <a:tabLst/>
                        <a:defRPr/>
                      </a:pPr>
                      <a:r>
                        <a:rPr lang="en-US" sz="1600" b="0">
                          <a:solidFill>
                            <a:schemeClr val="tx1"/>
                          </a:solidFill>
                        </a:rPr>
                        <a:t>Consultative Intelligence</a:t>
                      </a:r>
                    </a:p>
                  </a:txBody>
                  <a:tcPr marL="91341" marR="91341" marT="45672" marB="45672" anchor="ctr">
                    <a:lnL>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050">
                          <a:solidFill>
                            <a:schemeClr val="tx1"/>
                          </a:solidFill>
                        </a:rPr>
                        <a:t>Single platform for viewing and analyzing travel, ERP, invoice and credit card data</a:t>
                      </a:r>
                    </a:p>
                    <a:p>
                      <a:pPr marL="171450" marR="0" lvl="0" indent="-171450"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050">
                          <a:solidFill>
                            <a:schemeClr val="tx1"/>
                          </a:solidFill>
                        </a:rPr>
                        <a:t>Knowledgeable</a:t>
                      </a:r>
                      <a:r>
                        <a:rPr lang="en-US" sz="1050" baseline="0">
                          <a:solidFill>
                            <a:schemeClr val="tx1"/>
                          </a:solidFill>
                        </a:rPr>
                        <a:t> experts prepare c</a:t>
                      </a:r>
                      <a:r>
                        <a:rPr lang="en-US" sz="1050">
                          <a:solidFill>
                            <a:schemeClr val="tx1"/>
                          </a:solidFill>
                        </a:rPr>
                        <a:t>ustom reports and dashboards </a:t>
                      </a:r>
                    </a:p>
                    <a:p>
                      <a:pPr marL="171450" marR="0" lvl="0" indent="-171450"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050">
                          <a:solidFill>
                            <a:schemeClr val="tx1"/>
                          </a:solidFill>
                        </a:rPr>
                        <a:t>Eliminates data duplication and automatically matches transactions to data sources</a:t>
                      </a:r>
                    </a:p>
                  </a:txBody>
                  <a:tcPr marL="91341" marR="91341" marT="45672" marB="4567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6213" marR="0" lvl="0" indent="-176213"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050">
                          <a:solidFill>
                            <a:schemeClr val="tx1"/>
                          </a:solidFill>
                        </a:rPr>
                        <a:t>Data and insights to move your business forward from a knowledgeable</a:t>
                      </a:r>
                      <a:r>
                        <a:rPr lang="en-US" sz="1050" baseline="0">
                          <a:solidFill>
                            <a:schemeClr val="tx1"/>
                          </a:solidFill>
                        </a:rPr>
                        <a:t> expert</a:t>
                      </a:r>
                      <a:endParaRPr lang="en-US" sz="1050">
                        <a:solidFill>
                          <a:schemeClr val="tx1"/>
                        </a:solidFill>
                      </a:endParaRPr>
                    </a:p>
                    <a:p>
                      <a:pPr marL="176213" marR="0" lvl="0" indent="-176213" algn="l" defTabSz="1088776" rtl="0" eaLnBrk="1" fontAlgn="auto" latinLnBrk="0" hangingPunct="1">
                        <a:lnSpc>
                          <a:spcPct val="100000"/>
                        </a:lnSpc>
                        <a:spcBef>
                          <a:spcPts val="0"/>
                        </a:spcBef>
                        <a:spcAft>
                          <a:spcPts val="0"/>
                        </a:spcAft>
                        <a:buClr>
                          <a:schemeClr val="accent1"/>
                        </a:buClr>
                        <a:buSzPct val="80000"/>
                        <a:buFont typeface="Arial" charset="0"/>
                        <a:buChar char="•"/>
                        <a:tabLst/>
                        <a:defRPr/>
                      </a:pPr>
                      <a:r>
                        <a:rPr lang="en-US" sz="1050">
                          <a:solidFill>
                            <a:schemeClr val="tx1"/>
                          </a:solidFill>
                        </a:rPr>
                        <a:t>One, connected solution</a:t>
                      </a:r>
                    </a:p>
                  </a:txBody>
                  <a:tcPr marL="91341" marR="91341" marT="45672" marB="45672" anchor="ctr">
                    <a:lnL w="12700" cap="flat" cmpd="sng" algn="ctr">
                      <a:no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6"/>
                  </a:ext>
                </a:extLst>
              </a:tr>
            </a:tbl>
          </a:graphicData>
        </a:graphic>
      </p:graphicFrame>
      <p:sp>
        <p:nvSpPr>
          <p:cNvPr id="7" name="object 6"/>
          <p:cNvSpPr txBox="1"/>
          <p:nvPr/>
        </p:nvSpPr>
        <p:spPr>
          <a:xfrm>
            <a:off x="5466443" y="6560124"/>
            <a:ext cx="6009294" cy="103866"/>
          </a:xfrm>
          <a:prstGeom prst="rect">
            <a:avLst/>
          </a:prstGeom>
        </p:spPr>
        <p:txBody>
          <a:bodyPr vert="horz" wrap="square" lIns="0" tIns="11421" rIns="0" bIns="0" rtlCol="0" anchor="ctr">
            <a:spAutoFit/>
          </a:bodyPr>
          <a:lstStyle/>
          <a:p>
            <a:pPr marL="12691" algn="r">
              <a:spcBef>
                <a:spcPts val="90"/>
              </a:spcBef>
              <a:tabLst>
                <a:tab pos="586330" algn="l"/>
                <a:tab pos="852842" algn="l"/>
              </a:tabLst>
            </a:pPr>
            <a:r>
              <a:rPr lang="en-US" sz="600"/>
              <a:t>To learn more, watch the Concur Expense product demo on </a:t>
            </a:r>
            <a:r>
              <a:rPr lang="en-US" sz="600">
                <a:hlinkClick r:id="rId3"/>
              </a:rPr>
              <a:t>YouTube.</a:t>
            </a:r>
            <a:endParaRPr lang="en-US" sz="600"/>
          </a:p>
        </p:txBody>
      </p:sp>
    </p:spTree>
    <p:extLst>
      <p:ext uri="{BB962C8B-B14F-4D97-AF65-F5344CB8AC3E}">
        <p14:creationId xmlns:p14="http://schemas.microsoft.com/office/powerpoint/2010/main" val="844847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xmlns="" id="{6C495A33-2FC4-2342-988A-9DA8583B1D0F}"/>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flipH="1">
            <a:off x="-4" y="0"/>
            <a:ext cx="12188828" cy="6858000"/>
          </a:xfrm>
          <a:prstGeom prst="rect">
            <a:avLst/>
          </a:prstGeom>
        </p:spPr>
      </p:pic>
      <p:sp>
        <p:nvSpPr>
          <p:cNvPr id="30" name="Rectangle 29">
            <a:extLst>
              <a:ext uri="{FF2B5EF4-FFF2-40B4-BE49-F238E27FC236}">
                <a16:creationId xmlns:a16="http://schemas.microsoft.com/office/drawing/2014/main" xmlns="" id="{34DAC631-BAAB-284E-9A3D-017B2D2F0CFC}"/>
              </a:ext>
            </a:extLst>
          </p:cNvPr>
          <p:cNvSpPr/>
          <p:nvPr/>
        </p:nvSpPr>
        <p:spPr bwMode="gray">
          <a:xfrm rot="10800000">
            <a:off x="-4" y="-3"/>
            <a:ext cx="12172539" cy="3623691"/>
          </a:xfrm>
          <a:prstGeom prst="rect">
            <a:avLst/>
          </a:prstGeom>
          <a:gradFill>
            <a:gsLst>
              <a:gs pos="0">
                <a:schemeClr val="accent3">
                  <a:lumMod val="50000"/>
                  <a:alpha val="75000"/>
                </a:schemeClr>
              </a:gs>
              <a:gs pos="55000">
                <a:schemeClr val="accent3">
                  <a:lumMod val="50000"/>
                  <a:alpha val="51000"/>
                </a:schemeClr>
              </a:gs>
              <a:gs pos="100000">
                <a:schemeClr val="accent2">
                  <a:lumMod val="60000"/>
                  <a:lumOff val="40000"/>
                  <a:alpha val="0"/>
                </a:schemeClr>
              </a:gs>
            </a:gsLst>
            <a:lin ang="16200000" scaled="1"/>
          </a:gra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31" name="Oval 30">
            <a:extLst>
              <a:ext uri="{FF2B5EF4-FFF2-40B4-BE49-F238E27FC236}">
                <a16:creationId xmlns:a16="http://schemas.microsoft.com/office/drawing/2014/main" xmlns="" id="{BC360FD8-C7D3-434D-B2CC-208B84334E3B}"/>
              </a:ext>
            </a:extLst>
          </p:cNvPr>
          <p:cNvSpPr/>
          <p:nvPr/>
        </p:nvSpPr>
        <p:spPr bwMode="gray">
          <a:xfrm>
            <a:off x="6418567" y="990600"/>
            <a:ext cx="5290316" cy="5290316"/>
          </a:xfrm>
          <a:prstGeom prst="ellipse">
            <a:avLst/>
          </a:prstGeom>
          <a:solidFill>
            <a:schemeClr val="tx1">
              <a:alpha val="71000"/>
            </a:schemeClr>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32" name="Partial Circle 31">
            <a:extLst>
              <a:ext uri="{FF2B5EF4-FFF2-40B4-BE49-F238E27FC236}">
                <a16:creationId xmlns:a16="http://schemas.microsoft.com/office/drawing/2014/main" xmlns="" id="{AFD34F70-F31C-4FDB-94EF-22E64540FBE8}"/>
              </a:ext>
            </a:extLst>
          </p:cNvPr>
          <p:cNvSpPr/>
          <p:nvPr/>
        </p:nvSpPr>
        <p:spPr bwMode="gray">
          <a:xfrm flipV="1">
            <a:off x="6404962" y="986540"/>
            <a:ext cx="5294376" cy="5294376"/>
          </a:xfrm>
          <a:prstGeom prst="pie">
            <a:avLst>
              <a:gd name="adj1" fmla="val 10787306"/>
              <a:gd name="adj2" fmla="val 16200000"/>
            </a:avLst>
          </a:prstGeom>
          <a:solidFill>
            <a:schemeClr val="bg1">
              <a:alpha val="45000"/>
            </a:schemeClr>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grpSp>
        <p:nvGrpSpPr>
          <p:cNvPr id="114" name="Group 113">
            <a:extLst>
              <a:ext uri="{FF2B5EF4-FFF2-40B4-BE49-F238E27FC236}">
                <a16:creationId xmlns:a16="http://schemas.microsoft.com/office/drawing/2014/main" xmlns="" id="{D8DB777A-B240-034E-8C76-4841FE42189A}"/>
              </a:ext>
            </a:extLst>
          </p:cNvPr>
          <p:cNvGrpSpPr/>
          <p:nvPr/>
        </p:nvGrpSpPr>
        <p:grpSpPr>
          <a:xfrm>
            <a:off x="7651994" y="1737819"/>
            <a:ext cx="3373289" cy="3344846"/>
            <a:chOff x="4640844" y="2004695"/>
            <a:chExt cx="3373289" cy="3344846"/>
          </a:xfrm>
        </p:grpSpPr>
        <p:grpSp>
          <p:nvGrpSpPr>
            <p:cNvPr id="20" name="Group 19">
              <a:extLst>
                <a:ext uri="{FF2B5EF4-FFF2-40B4-BE49-F238E27FC236}">
                  <a16:creationId xmlns:a16="http://schemas.microsoft.com/office/drawing/2014/main" xmlns="" id="{7E024013-ACA0-5D49-89F2-CC26C3BE4578}"/>
                </a:ext>
              </a:extLst>
            </p:cNvPr>
            <p:cNvGrpSpPr/>
            <p:nvPr/>
          </p:nvGrpSpPr>
          <p:grpSpPr>
            <a:xfrm>
              <a:off x="4640844" y="2455730"/>
              <a:ext cx="2893811" cy="2893811"/>
              <a:chOff x="4640844" y="2455730"/>
              <a:chExt cx="2893811" cy="2893811"/>
            </a:xfrm>
          </p:grpSpPr>
          <p:sp>
            <p:nvSpPr>
              <p:cNvPr id="4" name="Arc 3">
                <a:extLst>
                  <a:ext uri="{FF2B5EF4-FFF2-40B4-BE49-F238E27FC236}">
                    <a16:creationId xmlns:a16="http://schemas.microsoft.com/office/drawing/2014/main" xmlns="" id="{C9EA8177-3CEA-004E-A19B-D2355BD2E37A}"/>
                  </a:ext>
                </a:extLst>
              </p:cNvPr>
              <p:cNvSpPr/>
              <p:nvPr/>
            </p:nvSpPr>
            <p:spPr>
              <a:xfrm>
                <a:off x="4640844" y="2455730"/>
                <a:ext cx="2893811" cy="2893811"/>
              </a:xfrm>
              <a:prstGeom prst="arc">
                <a:avLst>
                  <a:gd name="adj1" fmla="val 16558881"/>
                  <a:gd name="adj2" fmla="val 21242773"/>
                </a:avLst>
              </a:prstGeom>
              <a:ln w="19050">
                <a:solidFill>
                  <a:schemeClr val="accent3">
                    <a:alpha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7" name="Straight Connector 16">
                <a:extLst>
                  <a:ext uri="{FF2B5EF4-FFF2-40B4-BE49-F238E27FC236}">
                    <a16:creationId xmlns:a16="http://schemas.microsoft.com/office/drawing/2014/main" xmlns="" id="{FB9D3E2D-F6DD-9F44-95A4-74D5246F781D}"/>
                  </a:ext>
                </a:extLst>
              </p:cNvPr>
              <p:cNvCxnSpPr>
                <a:cxnSpLocks/>
              </p:cNvCxnSpPr>
              <p:nvPr/>
            </p:nvCxnSpPr>
            <p:spPr>
              <a:xfrm flipH="1">
                <a:off x="6901218" y="2884164"/>
                <a:ext cx="205007" cy="205006"/>
              </a:xfrm>
              <a:prstGeom prst="line">
                <a:avLst/>
              </a:prstGeom>
              <a:ln w="19050">
                <a:solidFill>
                  <a:schemeClr val="accent3">
                    <a:alpha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pic>
          <p:nvPicPr>
            <p:cNvPr id="80" name="Picture 79">
              <a:extLst>
                <a:ext uri="{FF2B5EF4-FFF2-40B4-BE49-F238E27FC236}">
                  <a16:creationId xmlns:a16="http://schemas.microsoft.com/office/drawing/2014/main" xmlns="" id="{A2AD13AC-836F-614D-8006-657065A466DF}"/>
                </a:ext>
              </a:extLst>
            </p:cNvPr>
            <p:cNvPicPr>
              <a:picLocks noChangeAspect="1"/>
            </p:cNvPicPr>
            <p:nvPr/>
          </p:nvPicPr>
          <p:blipFill>
            <a:blip r:embed="rId4" cstate="print">
              <a:alphaModFix amt="40000"/>
              <a:extLst>
                <a:ext uri="{28A0092B-C50C-407E-A947-70E740481C1C}">
                  <a14:useLocalDpi xmlns:a14="http://schemas.microsoft.com/office/drawing/2010/main"/>
                </a:ext>
              </a:extLst>
            </a:blip>
            <a:stretch>
              <a:fillRect/>
            </a:stretch>
          </p:blipFill>
          <p:spPr>
            <a:xfrm>
              <a:off x="7114065" y="2004695"/>
              <a:ext cx="900068" cy="900068"/>
            </a:xfrm>
            <a:prstGeom prst="rect">
              <a:avLst/>
            </a:prstGeom>
          </p:spPr>
        </p:pic>
      </p:grpSp>
      <p:grpSp>
        <p:nvGrpSpPr>
          <p:cNvPr id="115" name="Group 114">
            <a:extLst>
              <a:ext uri="{FF2B5EF4-FFF2-40B4-BE49-F238E27FC236}">
                <a16:creationId xmlns:a16="http://schemas.microsoft.com/office/drawing/2014/main" xmlns="" id="{1C60F924-E5DB-944E-910B-5175AFAB0583}"/>
              </a:ext>
            </a:extLst>
          </p:cNvPr>
          <p:cNvGrpSpPr/>
          <p:nvPr/>
        </p:nvGrpSpPr>
        <p:grpSpPr>
          <a:xfrm>
            <a:off x="7140034" y="1734569"/>
            <a:ext cx="3405768" cy="3348095"/>
            <a:chOff x="4128884" y="2001445"/>
            <a:chExt cx="3405768" cy="3348095"/>
          </a:xfrm>
        </p:grpSpPr>
        <p:grpSp>
          <p:nvGrpSpPr>
            <p:cNvPr id="27" name="Group 26">
              <a:extLst>
                <a:ext uri="{FF2B5EF4-FFF2-40B4-BE49-F238E27FC236}">
                  <a16:creationId xmlns:a16="http://schemas.microsoft.com/office/drawing/2014/main" xmlns="" id="{A54B9441-C1AE-A24B-8F34-F19058BD5DBB}"/>
                </a:ext>
              </a:extLst>
            </p:cNvPr>
            <p:cNvGrpSpPr/>
            <p:nvPr/>
          </p:nvGrpSpPr>
          <p:grpSpPr>
            <a:xfrm rot="16200000">
              <a:off x="4640841" y="2455729"/>
              <a:ext cx="2893811" cy="2893811"/>
              <a:chOff x="4640844" y="2455730"/>
              <a:chExt cx="2893811" cy="2893811"/>
            </a:xfrm>
          </p:grpSpPr>
          <p:sp>
            <p:nvSpPr>
              <p:cNvPr id="28" name="Arc 27">
                <a:extLst>
                  <a:ext uri="{FF2B5EF4-FFF2-40B4-BE49-F238E27FC236}">
                    <a16:creationId xmlns:a16="http://schemas.microsoft.com/office/drawing/2014/main" xmlns="" id="{2BF26499-13B9-EA4A-938A-8A69B09220E2}"/>
                  </a:ext>
                </a:extLst>
              </p:cNvPr>
              <p:cNvSpPr/>
              <p:nvPr/>
            </p:nvSpPr>
            <p:spPr>
              <a:xfrm>
                <a:off x="4640844" y="2455730"/>
                <a:ext cx="2893811" cy="2893811"/>
              </a:xfrm>
              <a:prstGeom prst="arc">
                <a:avLst>
                  <a:gd name="adj1" fmla="val 16645083"/>
                  <a:gd name="adj2" fmla="val 21339153"/>
                </a:avLst>
              </a:prstGeom>
              <a:ln w="19050">
                <a:solidFill>
                  <a:schemeClr val="accent6">
                    <a:alpha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9" name="Straight Connector 28">
                <a:extLst>
                  <a:ext uri="{FF2B5EF4-FFF2-40B4-BE49-F238E27FC236}">
                    <a16:creationId xmlns:a16="http://schemas.microsoft.com/office/drawing/2014/main" xmlns="" id="{3A2B9014-9586-A54B-A7C7-B96020530257}"/>
                  </a:ext>
                </a:extLst>
              </p:cNvPr>
              <p:cNvCxnSpPr>
                <a:cxnSpLocks/>
              </p:cNvCxnSpPr>
              <p:nvPr/>
            </p:nvCxnSpPr>
            <p:spPr>
              <a:xfrm flipH="1">
                <a:off x="6901218" y="2884164"/>
                <a:ext cx="205007" cy="205006"/>
              </a:xfrm>
              <a:prstGeom prst="line">
                <a:avLst/>
              </a:prstGeom>
              <a:ln w="19050">
                <a:solidFill>
                  <a:schemeClr val="accent6">
                    <a:alpha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pic>
          <p:nvPicPr>
            <p:cNvPr id="77" name="Picture 76">
              <a:extLst>
                <a:ext uri="{FF2B5EF4-FFF2-40B4-BE49-F238E27FC236}">
                  <a16:creationId xmlns:a16="http://schemas.microsoft.com/office/drawing/2014/main" xmlns="" id="{E37B73EC-FFF1-EE4E-8705-ED4A29E77B7F}"/>
                </a:ext>
              </a:extLst>
            </p:cNvPr>
            <p:cNvPicPr>
              <a:picLocks noChangeAspect="1"/>
            </p:cNvPicPr>
            <p:nvPr/>
          </p:nvPicPr>
          <p:blipFill>
            <a:blip r:embed="rId5" cstate="print">
              <a:alphaModFix amt="40000"/>
              <a:extLst>
                <a:ext uri="{28A0092B-C50C-407E-A947-70E740481C1C}">
                  <a14:useLocalDpi xmlns:a14="http://schemas.microsoft.com/office/drawing/2010/main"/>
                </a:ext>
              </a:extLst>
            </a:blip>
            <a:stretch>
              <a:fillRect/>
            </a:stretch>
          </p:blipFill>
          <p:spPr>
            <a:xfrm>
              <a:off x="4128884" y="2001445"/>
              <a:ext cx="900069" cy="900069"/>
            </a:xfrm>
            <a:prstGeom prst="rect">
              <a:avLst/>
            </a:prstGeom>
          </p:spPr>
        </p:pic>
      </p:grpSp>
      <p:grpSp>
        <p:nvGrpSpPr>
          <p:cNvPr id="117" name="Group 116">
            <a:extLst>
              <a:ext uri="{FF2B5EF4-FFF2-40B4-BE49-F238E27FC236}">
                <a16:creationId xmlns:a16="http://schemas.microsoft.com/office/drawing/2014/main" xmlns="" id="{3ED2EA10-C073-A947-8B6D-31A18C2D413E}"/>
              </a:ext>
            </a:extLst>
          </p:cNvPr>
          <p:cNvGrpSpPr/>
          <p:nvPr/>
        </p:nvGrpSpPr>
        <p:grpSpPr>
          <a:xfrm>
            <a:off x="7651993" y="2188854"/>
            <a:ext cx="3369304" cy="3270722"/>
            <a:chOff x="4640843" y="2455730"/>
            <a:chExt cx="3369304" cy="3270722"/>
          </a:xfrm>
        </p:grpSpPr>
        <p:grpSp>
          <p:nvGrpSpPr>
            <p:cNvPr id="21" name="Group 20">
              <a:extLst>
                <a:ext uri="{FF2B5EF4-FFF2-40B4-BE49-F238E27FC236}">
                  <a16:creationId xmlns:a16="http://schemas.microsoft.com/office/drawing/2014/main" xmlns="" id="{20C7C338-7EA7-B840-AE48-3DD3B59278B0}"/>
                </a:ext>
              </a:extLst>
            </p:cNvPr>
            <p:cNvGrpSpPr/>
            <p:nvPr/>
          </p:nvGrpSpPr>
          <p:grpSpPr>
            <a:xfrm rot="5400000">
              <a:off x="4640843" y="2455730"/>
              <a:ext cx="2893811" cy="2893811"/>
              <a:chOff x="4640844" y="2455730"/>
              <a:chExt cx="2893811" cy="2893811"/>
            </a:xfrm>
          </p:grpSpPr>
          <p:sp>
            <p:nvSpPr>
              <p:cNvPr id="22" name="Arc 21">
                <a:extLst>
                  <a:ext uri="{FF2B5EF4-FFF2-40B4-BE49-F238E27FC236}">
                    <a16:creationId xmlns:a16="http://schemas.microsoft.com/office/drawing/2014/main" xmlns="" id="{F5508C26-9AFE-DB4A-8666-76D1FE6F11E1}"/>
                  </a:ext>
                </a:extLst>
              </p:cNvPr>
              <p:cNvSpPr/>
              <p:nvPr/>
            </p:nvSpPr>
            <p:spPr>
              <a:xfrm>
                <a:off x="4640844" y="2455730"/>
                <a:ext cx="2893811" cy="2893811"/>
              </a:xfrm>
              <a:prstGeom prst="arc">
                <a:avLst>
                  <a:gd name="adj1" fmla="val 16615087"/>
                  <a:gd name="adj2" fmla="val 21243842"/>
                </a:avLst>
              </a:prstGeom>
              <a:ln w="19050">
                <a:solidFill>
                  <a:schemeClr val="accent4">
                    <a:alpha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3" name="Straight Connector 22">
                <a:extLst>
                  <a:ext uri="{FF2B5EF4-FFF2-40B4-BE49-F238E27FC236}">
                    <a16:creationId xmlns:a16="http://schemas.microsoft.com/office/drawing/2014/main" xmlns="" id="{386265AE-1DEE-5746-97FC-F3F3F04A28B1}"/>
                  </a:ext>
                </a:extLst>
              </p:cNvPr>
              <p:cNvCxnSpPr>
                <a:cxnSpLocks/>
              </p:cNvCxnSpPr>
              <p:nvPr/>
            </p:nvCxnSpPr>
            <p:spPr>
              <a:xfrm flipH="1">
                <a:off x="6901218" y="2884164"/>
                <a:ext cx="205007" cy="205006"/>
              </a:xfrm>
              <a:prstGeom prst="line">
                <a:avLst/>
              </a:prstGeom>
              <a:ln w="19050">
                <a:solidFill>
                  <a:schemeClr val="accent4">
                    <a:alpha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pic>
          <p:nvPicPr>
            <p:cNvPr id="83" name="Picture 82">
              <a:extLst>
                <a:ext uri="{FF2B5EF4-FFF2-40B4-BE49-F238E27FC236}">
                  <a16:creationId xmlns:a16="http://schemas.microsoft.com/office/drawing/2014/main" xmlns="" id="{85B2EBFD-F7FF-1143-9BF0-B7E27A3BD7BE}"/>
                </a:ext>
              </a:extLst>
            </p:cNvPr>
            <p:cNvPicPr>
              <a:picLocks noChangeAspect="1"/>
            </p:cNvPicPr>
            <p:nvPr/>
          </p:nvPicPr>
          <p:blipFill>
            <a:blip r:embed="rId6" cstate="print">
              <a:alphaModFix amt="40000"/>
              <a:extLst>
                <a:ext uri="{28A0092B-C50C-407E-A947-70E740481C1C}">
                  <a14:useLocalDpi xmlns:a14="http://schemas.microsoft.com/office/drawing/2010/main"/>
                </a:ext>
              </a:extLst>
            </a:blip>
            <a:stretch>
              <a:fillRect/>
            </a:stretch>
          </p:blipFill>
          <p:spPr>
            <a:xfrm>
              <a:off x="7116707" y="4833012"/>
              <a:ext cx="893440" cy="893440"/>
            </a:xfrm>
            <a:prstGeom prst="rect">
              <a:avLst/>
            </a:prstGeom>
          </p:spPr>
        </p:pic>
      </p:grpSp>
      <p:grpSp>
        <p:nvGrpSpPr>
          <p:cNvPr id="116" name="Group 115">
            <a:extLst>
              <a:ext uri="{FF2B5EF4-FFF2-40B4-BE49-F238E27FC236}">
                <a16:creationId xmlns:a16="http://schemas.microsoft.com/office/drawing/2014/main" xmlns="" id="{647FE2F7-6708-6B45-BC86-8C65E8BF4A28}"/>
              </a:ext>
            </a:extLst>
          </p:cNvPr>
          <p:cNvGrpSpPr/>
          <p:nvPr/>
        </p:nvGrpSpPr>
        <p:grpSpPr>
          <a:xfrm>
            <a:off x="7169228" y="2188854"/>
            <a:ext cx="3376576" cy="3174137"/>
            <a:chOff x="4158078" y="2455730"/>
            <a:chExt cx="3376576" cy="3174137"/>
          </a:xfrm>
        </p:grpSpPr>
        <p:grpSp>
          <p:nvGrpSpPr>
            <p:cNvPr id="24" name="Group 23">
              <a:extLst>
                <a:ext uri="{FF2B5EF4-FFF2-40B4-BE49-F238E27FC236}">
                  <a16:creationId xmlns:a16="http://schemas.microsoft.com/office/drawing/2014/main" xmlns="" id="{EFD6013C-BFEE-6249-92B5-AEA23DC10ABF}"/>
                </a:ext>
              </a:extLst>
            </p:cNvPr>
            <p:cNvGrpSpPr/>
            <p:nvPr/>
          </p:nvGrpSpPr>
          <p:grpSpPr>
            <a:xfrm rot="10800000">
              <a:off x="4640843" y="2455730"/>
              <a:ext cx="2893811" cy="2893811"/>
              <a:chOff x="4640844" y="2455730"/>
              <a:chExt cx="2893811" cy="2893811"/>
            </a:xfrm>
          </p:grpSpPr>
          <p:sp>
            <p:nvSpPr>
              <p:cNvPr id="25" name="Arc 24">
                <a:extLst>
                  <a:ext uri="{FF2B5EF4-FFF2-40B4-BE49-F238E27FC236}">
                    <a16:creationId xmlns:a16="http://schemas.microsoft.com/office/drawing/2014/main" xmlns="" id="{E7B5F653-AC70-AC43-8F60-7E4600B64B82}"/>
                  </a:ext>
                </a:extLst>
              </p:cNvPr>
              <p:cNvSpPr/>
              <p:nvPr/>
            </p:nvSpPr>
            <p:spPr>
              <a:xfrm>
                <a:off x="4640844" y="2455730"/>
                <a:ext cx="2893811" cy="2893811"/>
              </a:xfrm>
              <a:prstGeom prst="arc">
                <a:avLst>
                  <a:gd name="adj1" fmla="val 16467190"/>
                  <a:gd name="adj2" fmla="val 21229330"/>
                </a:avLst>
              </a:prstGeom>
              <a:ln w="60325">
                <a:solidFill>
                  <a:schemeClr val="accent5"/>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6" name="Straight Connector 25">
                <a:extLst>
                  <a:ext uri="{FF2B5EF4-FFF2-40B4-BE49-F238E27FC236}">
                    <a16:creationId xmlns:a16="http://schemas.microsoft.com/office/drawing/2014/main" xmlns="" id="{02C2CE5E-B06D-9649-8BEF-022A0A4E7BFE}"/>
                  </a:ext>
                </a:extLst>
              </p:cNvPr>
              <p:cNvCxnSpPr>
                <a:cxnSpLocks/>
              </p:cNvCxnSpPr>
              <p:nvPr/>
            </p:nvCxnSpPr>
            <p:spPr>
              <a:xfrm flipH="1">
                <a:off x="6901218" y="2884164"/>
                <a:ext cx="205007" cy="205006"/>
              </a:xfrm>
              <a:prstGeom prst="line">
                <a:avLst/>
              </a:prstGeom>
              <a:ln w="60325">
                <a:solidFill>
                  <a:schemeClr val="accent5"/>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pic>
          <p:nvPicPr>
            <p:cNvPr id="109" name="Picture 108">
              <a:extLst>
                <a:ext uri="{FF2B5EF4-FFF2-40B4-BE49-F238E27FC236}">
                  <a16:creationId xmlns:a16="http://schemas.microsoft.com/office/drawing/2014/main" xmlns="" id="{E5E00639-3438-4D47-90ED-7F4C6946D829}"/>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158078" y="4788032"/>
              <a:ext cx="841835" cy="841835"/>
            </a:xfrm>
            <a:prstGeom prst="rect">
              <a:avLst/>
            </a:prstGeom>
          </p:spPr>
        </p:pic>
      </p:grpSp>
      <p:sp>
        <p:nvSpPr>
          <p:cNvPr id="2" name="Title 1">
            <a:extLst>
              <a:ext uri="{FF2B5EF4-FFF2-40B4-BE49-F238E27FC236}">
                <a16:creationId xmlns:a16="http://schemas.microsoft.com/office/drawing/2014/main" xmlns="" id="{338FC523-7F5E-8545-91D9-B9B6556A2916}"/>
              </a:ext>
            </a:extLst>
          </p:cNvPr>
          <p:cNvSpPr>
            <a:spLocks noGrp="1"/>
          </p:cNvSpPr>
          <p:nvPr>
            <p:ph type="title"/>
          </p:nvPr>
        </p:nvSpPr>
        <p:spPr>
          <a:xfrm>
            <a:off x="496631" y="533400"/>
            <a:ext cx="5018798" cy="1661993"/>
          </a:xfrm>
        </p:spPr>
        <p:txBody>
          <a:bodyPr/>
          <a:lstStyle/>
          <a:p>
            <a:r>
              <a:rPr lang="en-US" sz="3600">
                <a:solidFill>
                  <a:schemeClr val="bg1"/>
                </a:solidFill>
              </a:rPr>
              <a:t>Leverage the most powerful platform and partner network</a:t>
            </a:r>
            <a:endParaRPr lang="en-US" sz="3600">
              <a:solidFill>
                <a:schemeClr val="accent1"/>
              </a:solidFill>
            </a:endParaRPr>
          </a:p>
        </p:txBody>
      </p:sp>
      <p:sp>
        <p:nvSpPr>
          <p:cNvPr id="122" name="Oval 121">
            <a:extLst>
              <a:ext uri="{FF2B5EF4-FFF2-40B4-BE49-F238E27FC236}">
                <a16:creationId xmlns:a16="http://schemas.microsoft.com/office/drawing/2014/main" xmlns="" id="{4295B43B-5FE7-AA4B-AE5A-856CCA94D5A2}"/>
              </a:ext>
            </a:extLst>
          </p:cNvPr>
          <p:cNvSpPr/>
          <p:nvPr/>
        </p:nvSpPr>
        <p:spPr bwMode="gray">
          <a:xfrm>
            <a:off x="8016706" y="2573019"/>
            <a:ext cx="2178910" cy="2178910"/>
          </a:xfrm>
          <a:prstGeom prst="ellipse">
            <a:avLst/>
          </a:prstGeom>
          <a:solidFill>
            <a:schemeClr val="tx1">
              <a:alpha val="67000"/>
            </a:schemeClr>
          </a:solidFill>
          <a:ln w="6350" algn="ctr">
            <a:solidFill>
              <a:schemeClr val="bg1"/>
            </a:solidFill>
            <a:miter lim="800000"/>
            <a:headEnd/>
            <a:tailEnd/>
          </a:ln>
          <a:effectLst>
            <a:outerShdw blurRad="825500" sx="102000" sy="102000" algn="ctr" rotWithShape="0">
              <a:schemeClr val="tx2">
                <a:lumMod val="75000"/>
                <a:alpha val="40000"/>
              </a:scheme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pic>
        <p:nvPicPr>
          <p:cNvPr id="15" name="Picture 14">
            <a:extLst>
              <a:ext uri="{FF2B5EF4-FFF2-40B4-BE49-F238E27FC236}">
                <a16:creationId xmlns:a16="http://schemas.microsoft.com/office/drawing/2014/main" xmlns="" id="{366D33A5-03A4-D541-9DA0-83FCDB453CA7}"/>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8455712" y="2994549"/>
            <a:ext cx="1286379" cy="1286379"/>
          </a:xfrm>
          <a:prstGeom prst="rect">
            <a:avLst/>
          </a:prstGeom>
          <a:effectLst/>
        </p:spPr>
      </p:pic>
      <p:sp>
        <p:nvSpPr>
          <p:cNvPr id="12" name="TextBox 11">
            <a:extLst>
              <a:ext uri="{FF2B5EF4-FFF2-40B4-BE49-F238E27FC236}">
                <a16:creationId xmlns:a16="http://schemas.microsoft.com/office/drawing/2014/main" xmlns="" id="{DA879A32-395C-7746-A5DD-A32086ED7A7C}"/>
              </a:ext>
            </a:extLst>
          </p:cNvPr>
          <p:cNvSpPr txBox="1"/>
          <p:nvPr/>
        </p:nvSpPr>
        <p:spPr>
          <a:xfrm>
            <a:off x="9315179" y="3025721"/>
            <a:ext cx="553008" cy="184666"/>
          </a:xfrm>
          <a:prstGeom prst="rect">
            <a:avLst/>
          </a:prstGeom>
          <a:noFill/>
        </p:spPr>
        <p:txBody>
          <a:bodyPr wrap="square" lIns="0" tIns="0" rIns="0" bIns="0" rtlCol="0">
            <a:spAutoFit/>
          </a:bodyPr>
          <a:lstStyle/>
          <a:p>
            <a:pPr fontAlgn="base">
              <a:spcAft>
                <a:spcPts val="1199"/>
              </a:spcAft>
              <a:buClr>
                <a:srgbClr val="F0AB00"/>
              </a:buClr>
              <a:buSzPct val="80000"/>
            </a:pPr>
            <a:r>
              <a:rPr lang="en-US" sz="1200" kern="0">
                <a:solidFill>
                  <a:schemeClr val="accent3"/>
                </a:solidFill>
                <a:ea typeface="Arial Unicode MS" pitchFamily="34" charset="-128"/>
                <a:cs typeface="Arial Unicode MS" pitchFamily="34" charset="-128"/>
              </a:rPr>
              <a:t>Travel</a:t>
            </a:r>
          </a:p>
        </p:txBody>
      </p:sp>
      <p:sp>
        <p:nvSpPr>
          <p:cNvPr id="13" name="TextBox 12">
            <a:extLst>
              <a:ext uri="{FF2B5EF4-FFF2-40B4-BE49-F238E27FC236}">
                <a16:creationId xmlns:a16="http://schemas.microsoft.com/office/drawing/2014/main" xmlns="" id="{A0C7DC28-9C37-EE48-AA12-1EF64FEFC2DE}"/>
              </a:ext>
            </a:extLst>
          </p:cNvPr>
          <p:cNvSpPr txBox="1"/>
          <p:nvPr/>
        </p:nvSpPr>
        <p:spPr>
          <a:xfrm>
            <a:off x="8329897" y="3025721"/>
            <a:ext cx="733828" cy="184666"/>
          </a:xfrm>
          <a:prstGeom prst="rect">
            <a:avLst/>
          </a:prstGeom>
          <a:noFill/>
        </p:spPr>
        <p:txBody>
          <a:bodyPr wrap="square" lIns="0" tIns="0" rIns="0" bIns="0" rtlCol="0">
            <a:spAutoFit/>
          </a:bodyPr>
          <a:lstStyle/>
          <a:p>
            <a:pPr fontAlgn="base">
              <a:spcAft>
                <a:spcPts val="1199"/>
              </a:spcAft>
              <a:buClr>
                <a:srgbClr val="F0AB00"/>
              </a:buClr>
              <a:buSzPct val="80000"/>
            </a:pPr>
            <a:r>
              <a:rPr lang="en-US" sz="1200" kern="0">
                <a:solidFill>
                  <a:schemeClr val="accent6"/>
                </a:solidFill>
                <a:ea typeface="Arial Unicode MS" pitchFamily="34" charset="-128"/>
                <a:cs typeface="Arial Unicode MS" pitchFamily="34" charset="-128"/>
              </a:rPr>
              <a:t>Expense</a:t>
            </a:r>
          </a:p>
        </p:txBody>
      </p:sp>
      <p:sp>
        <p:nvSpPr>
          <p:cNvPr id="14" name="TextBox 13">
            <a:extLst>
              <a:ext uri="{FF2B5EF4-FFF2-40B4-BE49-F238E27FC236}">
                <a16:creationId xmlns:a16="http://schemas.microsoft.com/office/drawing/2014/main" xmlns="" id="{8B2FEB3C-5CBC-0143-B0AB-3A980EA62F19}"/>
              </a:ext>
            </a:extLst>
          </p:cNvPr>
          <p:cNvSpPr txBox="1"/>
          <p:nvPr/>
        </p:nvSpPr>
        <p:spPr>
          <a:xfrm>
            <a:off x="9358326" y="4073112"/>
            <a:ext cx="589853" cy="184666"/>
          </a:xfrm>
          <a:prstGeom prst="rect">
            <a:avLst/>
          </a:prstGeom>
          <a:noFill/>
        </p:spPr>
        <p:txBody>
          <a:bodyPr wrap="square" lIns="0" tIns="0" rIns="0" bIns="0" rtlCol="0">
            <a:spAutoFit/>
          </a:bodyPr>
          <a:lstStyle/>
          <a:p>
            <a:pPr fontAlgn="base">
              <a:spcAft>
                <a:spcPts val="1199"/>
              </a:spcAft>
              <a:buClr>
                <a:srgbClr val="F0AB00"/>
              </a:buClr>
              <a:buSzPct val="80000"/>
            </a:pPr>
            <a:r>
              <a:rPr lang="en-US" sz="1200" kern="0">
                <a:solidFill>
                  <a:schemeClr val="accent4"/>
                </a:solidFill>
                <a:ea typeface="Arial Unicode MS" pitchFamily="34" charset="-128"/>
                <a:cs typeface="Arial Unicode MS" pitchFamily="34" charset="-128"/>
              </a:rPr>
              <a:t>Invoice</a:t>
            </a:r>
          </a:p>
        </p:txBody>
      </p:sp>
      <p:sp>
        <p:nvSpPr>
          <p:cNvPr id="49" name="TextBox 48">
            <a:extLst>
              <a:ext uri="{FF2B5EF4-FFF2-40B4-BE49-F238E27FC236}">
                <a16:creationId xmlns:a16="http://schemas.microsoft.com/office/drawing/2014/main" xmlns="" id="{7A7235A0-1288-D34F-A64D-6BAEAA1A5C5F}"/>
              </a:ext>
            </a:extLst>
          </p:cNvPr>
          <p:cNvSpPr txBox="1"/>
          <p:nvPr/>
        </p:nvSpPr>
        <p:spPr>
          <a:xfrm>
            <a:off x="8329897" y="4095476"/>
            <a:ext cx="733828" cy="184666"/>
          </a:xfrm>
          <a:prstGeom prst="rect">
            <a:avLst/>
          </a:prstGeom>
          <a:noFill/>
        </p:spPr>
        <p:txBody>
          <a:bodyPr wrap="square" lIns="0" tIns="0" rIns="0" bIns="0" rtlCol="0">
            <a:spAutoFit/>
          </a:bodyPr>
          <a:lstStyle/>
          <a:p>
            <a:pPr fontAlgn="base">
              <a:spcAft>
                <a:spcPts val="1199"/>
              </a:spcAft>
              <a:buClr>
                <a:srgbClr val="F0AB00"/>
              </a:buClr>
              <a:buSzPct val="80000"/>
            </a:pPr>
            <a:r>
              <a:rPr lang="en-US" sz="1200" b="1" kern="0">
                <a:solidFill>
                  <a:schemeClr val="bg1"/>
                </a:solidFill>
                <a:ea typeface="Arial Unicode MS" pitchFamily="34" charset="-128"/>
                <a:cs typeface="Arial Unicode MS" pitchFamily="34" charset="-128"/>
              </a:rPr>
              <a:t>Network</a:t>
            </a:r>
          </a:p>
        </p:txBody>
      </p:sp>
    </p:spTree>
    <p:extLst>
      <p:ext uri="{BB962C8B-B14F-4D97-AF65-F5344CB8AC3E}">
        <p14:creationId xmlns:p14="http://schemas.microsoft.com/office/powerpoint/2010/main" val="900310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75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An Ecosystem of App Partners</a:t>
            </a:r>
          </a:p>
        </p:txBody>
      </p:sp>
      <p:grpSp>
        <p:nvGrpSpPr>
          <p:cNvPr id="3" name="Group 2"/>
          <p:cNvGrpSpPr/>
          <p:nvPr/>
        </p:nvGrpSpPr>
        <p:grpSpPr>
          <a:xfrm>
            <a:off x="8036303" y="3022540"/>
            <a:ext cx="3218414" cy="1503709"/>
            <a:chOff x="7903242" y="3022540"/>
            <a:chExt cx="3218414" cy="1503709"/>
          </a:xfrm>
        </p:grpSpPr>
        <p:sp>
          <p:nvSpPr>
            <p:cNvPr id="76" name="TextBox 75"/>
            <p:cNvSpPr txBox="1"/>
            <p:nvPr/>
          </p:nvSpPr>
          <p:spPr>
            <a:xfrm>
              <a:off x="8020200" y="3022540"/>
              <a:ext cx="2984498" cy="249299"/>
            </a:xfrm>
            <a:prstGeom prst="rect">
              <a:avLst/>
            </a:prstGeom>
          </p:spPr>
          <p:txBody>
            <a:bodyPr wrap="square" lIns="0" tIns="0" rIns="0" bIns="0" rtlCol="0" anchor="t" anchorCtr="0">
              <a:spAutoFit/>
            </a:bodyPr>
            <a:lstStyle/>
            <a:p>
              <a:pPr algn="ctr">
                <a:lnSpc>
                  <a:spcPct val="90000"/>
                </a:lnSpc>
              </a:pPr>
              <a:r>
                <a:rPr lang="en-US" sz="1800">
                  <a:cs typeface="Calibri Light"/>
                </a:rPr>
                <a:t>Meetings and events</a:t>
              </a:r>
            </a:p>
          </p:txBody>
        </p:sp>
        <p:sp>
          <p:nvSpPr>
            <p:cNvPr id="122" name="TextBox 121"/>
            <p:cNvSpPr txBox="1"/>
            <p:nvPr/>
          </p:nvSpPr>
          <p:spPr>
            <a:xfrm>
              <a:off x="8105261" y="3649745"/>
              <a:ext cx="2814376" cy="249299"/>
            </a:xfrm>
            <a:prstGeom prst="rect">
              <a:avLst/>
            </a:prstGeom>
          </p:spPr>
          <p:txBody>
            <a:bodyPr wrap="square" lIns="0" tIns="0" rIns="0" bIns="0" rtlCol="0" anchor="t" anchorCtr="0">
              <a:spAutoFit/>
            </a:bodyPr>
            <a:lstStyle/>
            <a:p>
              <a:pPr algn="ctr">
                <a:lnSpc>
                  <a:spcPct val="90000"/>
                </a:lnSpc>
              </a:pPr>
              <a:r>
                <a:rPr lang="en-US" sz="1800">
                  <a:cs typeface="Calibri Light"/>
                </a:rPr>
                <a:t>Industry solutions </a:t>
              </a:r>
            </a:p>
          </p:txBody>
        </p:sp>
        <p:sp>
          <p:nvSpPr>
            <p:cNvPr id="150" name="TextBox 149"/>
            <p:cNvSpPr txBox="1"/>
            <p:nvPr/>
          </p:nvSpPr>
          <p:spPr>
            <a:xfrm>
              <a:off x="7903242" y="4276950"/>
              <a:ext cx="3218414" cy="249299"/>
            </a:xfrm>
            <a:prstGeom prst="rect">
              <a:avLst/>
            </a:prstGeom>
          </p:spPr>
          <p:txBody>
            <a:bodyPr wrap="square" lIns="0" tIns="0" rIns="0" bIns="0" rtlCol="0" anchor="t" anchorCtr="0">
              <a:spAutoFit/>
            </a:bodyPr>
            <a:lstStyle/>
            <a:p>
              <a:pPr algn="ctr">
                <a:lnSpc>
                  <a:spcPct val="90000"/>
                </a:lnSpc>
              </a:pPr>
              <a:r>
                <a:rPr lang="en-US" sz="1800">
                  <a:cs typeface="Calibri Light"/>
                </a:rPr>
                <a:t>Traveler experience </a:t>
              </a:r>
            </a:p>
          </p:txBody>
        </p:sp>
      </p:grpSp>
      <p:grpSp>
        <p:nvGrpSpPr>
          <p:cNvPr id="4" name="Group 3"/>
          <p:cNvGrpSpPr/>
          <p:nvPr/>
        </p:nvGrpSpPr>
        <p:grpSpPr>
          <a:xfrm>
            <a:off x="961040" y="3022540"/>
            <a:ext cx="3317332" cy="1503709"/>
            <a:chOff x="827979" y="3022540"/>
            <a:chExt cx="3317332" cy="1503709"/>
          </a:xfrm>
        </p:grpSpPr>
        <p:sp>
          <p:nvSpPr>
            <p:cNvPr id="88" name="TextBox 87"/>
            <p:cNvSpPr txBox="1"/>
            <p:nvPr/>
          </p:nvSpPr>
          <p:spPr>
            <a:xfrm>
              <a:off x="827979" y="4276950"/>
              <a:ext cx="3317332" cy="249299"/>
            </a:xfrm>
            <a:prstGeom prst="rect">
              <a:avLst/>
            </a:prstGeom>
          </p:spPr>
          <p:txBody>
            <a:bodyPr wrap="square" lIns="0" tIns="0" rIns="0" bIns="0" rtlCol="0" anchor="t" anchorCtr="0">
              <a:spAutoFit/>
            </a:bodyPr>
            <a:lstStyle/>
            <a:p>
              <a:pPr algn="ctr">
                <a:lnSpc>
                  <a:spcPct val="90000"/>
                </a:lnSpc>
              </a:pPr>
              <a:r>
                <a:rPr lang="en-US" sz="1800">
                  <a:cs typeface="Calibri Light"/>
                </a:rPr>
                <a:t>Spend optimization </a:t>
              </a:r>
            </a:p>
          </p:txBody>
        </p:sp>
        <p:sp>
          <p:nvSpPr>
            <p:cNvPr id="142" name="TextBox 141"/>
            <p:cNvSpPr txBox="1"/>
            <p:nvPr/>
          </p:nvSpPr>
          <p:spPr>
            <a:xfrm>
              <a:off x="1144753" y="3649745"/>
              <a:ext cx="2683784" cy="249299"/>
            </a:xfrm>
            <a:prstGeom prst="rect">
              <a:avLst/>
            </a:prstGeom>
          </p:spPr>
          <p:txBody>
            <a:bodyPr wrap="square" lIns="0" tIns="0" rIns="0" bIns="0" rtlCol="0" anchor="t" anchorCtr="0">
              <a:spAutoFit/>
            </a:bodyPr>
            <a:lstStyle/>
            <a:p>
              <a:pPr algn="ctr">
                <a:lnSpc>
                  <a:spcPct val="90000"/>
                </a:lnSpc>
              </a:pPr>
              <a:r>
                <a:rPr lang="en-US" sz="1800">
                  <a:cs typeface="Calibri Light"/>
                </a:rPr>
                <a:t>Tax management </a:t>
              </a:r>
            </a:p>
          </p:txBody>
        </p:sp>
        <p:sp>
          <p:nvSpPr>
            <p:cNvPr id="166" name="TextBox 165"/>
            <p:cNvSpPr txBox="1"/>
            <p:nvPr/>
          </p:nvSpPr>
          <p:spPr>
            <a:xfrm>
              <a:off x="827979" y="3022540"/>
              <a:ext cx="3317332" cy="249299"/>
            </a:xfrm>
            <a:prstGeom prst="rect">
              <a:avLst/>
            </a:prstGeom>
          </p:spPr>
          <p:txBody>
            <a:bodyPr wrap="square" lIns="0" tIns="0" rIns="0" bIns="0" rtlCol="0" anchor="t" anchorCtr="0">
              <a:spAutoFit/>
            </a:bodyPr>
            <a:lstStyle/>
            <a:p>
              <a:pPr algn="ctr">
                <a:lnSpc>
                  <a:spcPct val="90000"/>
                </a:lnSpc>
              </a:pPr>
              <a:r>
                <a:rPr lang="en-US" sz="1800">
                  <a:cs typeface="Calibri Light"/>
                </a:rPr>
                <a:t>Risk and compliance </a:t>
              </a:r>
            </a:p>
          </p:txBody>
        </p:sp>
      </p:grpSp>
      <p:grpSp>
        <p:nvGrpSpPr>
          <p:cNvPr id="35" name="Group 34"/>
          <p:cNvGrpSpPr/>
          <p:nvPr/>
        </p:nvGrpSpPr>
        <p:grpSpPr>
          <a:xfrm>
            <a:off x="4445314" y="2101716"/>
            <a:ext cx="3342591" cy="3039734"/>
            <a:chOff x="4909271" y="2609298"/>
            <a:chExt cx="2471863" cy="2247899"/>
          </a:xfrm>
        </p:grpSpPr>
        <p:grpSp>
          <p:nvGrpSpPr>
            <p:cNvPr id="36" name="Group 35"/>
            <p:cNvGrpSpPr/>
            <p:nvPr/>
          </p:nvGrpSpPr>
          <p:grpSpPr>
            <a:xfrm>
              <a:off x="5009729" y="2661352"/>
              <a:ext cx="2267118" cy="1789752"/>
              <a:chOff x="3626941" y="1478094"/>
              <a:chExt cx="5000393" cy="3947515"/>
            </a:xfrm>
          </p:grpSpPr>
          <p:sp>
            <p:nvSpPr>
              <p:cNvPr id="39" name="Oval 38"/>
              <p:cNvSpPr/>
              <p:nvPr/>
            </p:nvSpPr>
            <p:spPr bwMode="gray">
              <a:xfrm>
                <a:off x="4771059" y="2655336"/>
                <a:ext cx="2770273" cy="2770273"/>
              </a:xfrm>
              <a:prstGeom prst="ellipse">
                <a:avLst/>
              </a:prstGeom>
              <a:solidFill>
                <a:schemeClr val="bg1"/>
              </a:solidFill>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err="1"/>
              </a:p>
            </p:txBody>
          </p:sp>
          <p:grpSp>
            <p:nvGrpSpPr>
              <p:cNvPr id="40" name="Group 39"/>
              <p:cNvGrpSpPr/>
              <p:nvPr/>
            </p:nvGrpSpPr>
            <p:grpSpPr>
              <a:xfrm>
                <a:off x="6059393" y="2549669"/>
                <a:ext cx="193605" cy="193605"/>
                <a:chOff x="4426620" y="2878075"/>
                <a:chExt cx="221580" cy="221580"/>
              </a:xfrm>
            </p:grpSpPr>
            <p:sp>
              <p:nvSpPr>
                <p:cNvPr id="57" name="Oval 56"/>
                <p:cNvSpPr/>
                <p:nvPr/>
              </p:nvSpPr>
              <p:spPr bwMode="gray">
                <a:xfrm>
                  <a:off x="4426620" y="2878075"/>
                  <a:ext cx="221580" cy="221580"/>
                </a:xfrm>
                <a:prstGeom prst="ellipse">
                  <a:avLst/>
                </a:prstGeom>
                <a:solidFill>
                  <a:schemeClr val="bg1"/>
                </a:solidFill>
                <a:ln w="15875" cap="rnd">
                  <a:no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err="1"/>
                </a:p>
              </p:txBody>
            </p:sp>
            <p:sp>
              <p:nvSpPr>
                <p:cNvPr id="58" name="Oval 57"/>
                <p:cNvSpPr/>
                <p:nvPr/>
              </p:nvSpPr>
              <p:spPr bwMode="gray">
                <a:xfrm>
                  <a:off x="4463195" y="2914650"/>
                  <a:ext cx="148430" cy="148430"/>
                </a:xfrm>
                <a:prstGeom prst="ellipse">
                  <a:avLst/>
                </a:prstGeom>
                <a:solidFill>
                  <a:schemeClr val="bg1"/>
                </a:solidFill>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err="1"/>
                </a:p>
              </p:txBody>
            </p:sp>
          </p:grpSp>
          <p:grpSp>
            <p:nvGrpSpPr>
              <p:cNvPr id="41" name="Group 40"/>
              <p:cNvGrpSpPr/>
              <p:nvPr/>
            </p:nvGrpSpPr>
            <p:grpSpPr>
              <a:xfrm>
                <a:off x="7299172" y="4574514"/>
                <a:ext cx="193605" cy="193605"/>
                <a:chOff x="4426620" y="2878075"/>
                <a:chExt cx="221580" cy="221580"/>
              </a:xfrm>
            </p:grpSpPr>
            <p:sp>
              <p:nvSpPr>
                <p:cNvPr id="55" name="Oval 54"/>
                <p:cNvSpPr/>
                <p:nvPr/>
              </p:nvSpPr>
              <p:spPr bwMode="gray">
                <a:xfrm>
                  <a:off x="4426620" y="2878075"/>
                  <a:ext cx="221580" cy="221580"/>
                </a:xfrm>
                <a:prstGeom prst="ellipse">
                  <a:avLst/>
                </a:prstGeom>
                <a:solidFill>
                  <a:schemeClr val="bg1"/>
                </a:solidFill>
                <a:ln w="15875" cap="rnd">
                  <a:no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err="1"/>
                </a:p>
              </p:txBody>
            </p:sp>
            <p:sp>
              <p:nvSpPr>
                <p:cNvPr id="56" name="Oval 55"/>
                <p:cNvSpPr/>
                <p:nvPr/>
              </p:nvSpPr>
              <p:spPr bwMode="gray">
                <a:xfrm>
                  <a:off x="4463195" y="2914650"/>
                  <a:ext cx="148430" cy="148430"/>
                </a:xfrm>
                <a:prstGeom prst="ellipse">
                  <a:avLst/>
                </a:prstGeom>
                <a:solidFill>
                  <a:schemeClr val="bg1"/>
                </a:solidFill>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err="1"/>
                </a:p>
              </p:txBody>
            </p:sp>
          </p:grpSp>
          <p:grpSp>
            <p:nvGrpSpPr>
              <p:cNvPr id="42" name="Group 41"/>
              <p:cNvGrpSpPr/>
              <p:nvPr/>
            </p:nvGrpSpPr>
            <p:grpSpPr>
              <a:xfrm>
                <a:off x="4838280" y="4574514"/>
                <a:ext cx="193605" cy="193605"/>
                <a:chOff x="4426620" y="2878075"/>
                <a:chExt cx="221580" cy="221580"/>
              </a:xfrm>
            </p:grpSpPr>
            <p:sp>
              <p:nvSpPr>
                <p:cNvPr id="53" name="Oval 52"/>
                <p:cNvSpPr/>
                <p:nvPr/>
              </p:nvSpPr>
              <p:spPr bwMode="gray">
                <a:xfrm>
                  <a:off x="4426620" y="2878075"/>
                  <a:ext cx="221580" cy="221580"/>
                </a:xfrm>
                <a:prstGeom prst="ellipse">
                  <a:avLst/>
                </a:prstGeom>
                <a:solidFill>
                  <a:schemeClr val="bg1"/>
                </a:solidFill>
                <a:ln w="15875" cap="rnd">
                  <a:no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err="1"/>
                </a:p>
              </p:txBody>
            </p:sp>
            <p:sp>
              <p:nvSpPr>
                <p:cNvPr id="54" name="Oval 53"/>
                <p:cNvSpPr/>
                <p:nvPr/>
              </p:nvSpPr>
              <p:spPr bwMode="gray">
                <a:xfrm>
                  <a:off x="4463195" y="2914650"/>
                  <a:ext cx="148430" cy="148430"/>
                </a:xfrm>
                <a:prstGeom prst="ellipse">
                  <a:avLst/>
                </a:prstGeom>
                <a:solidFill>
                  <a:schemeClr val="bg1"/>
                </a:solidFill>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err="1"/>
                </a:p>
              </p:txBody>
            </p:sp>
          </p:grpSp>
          <p:pic>
            <p:nvPicPr>
              <p:cNvPr id="43" name="Picture 4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626941" y="4307269"/>
                <a:ext cx="1118340" cy="1118340"/>
              </a:xfrm>
              <a:prstGeom prst="rect">
                <a:avLst/>
              </a:prstGeom>
            </p:spPr>
          </p:pic>
          <p:pic>
            <p:nvPicPr>
              <p:cNvPr id="44" name="Picture 4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508994" y="4298837"/>
                <a:ext cx="1118340" cy="1118342"/>
              </a:xfrm>
              <a:prstGeom prst="rect">
                <a:avLst/>
              </a:prstGeom>
            </p:spPr>
          </p:pic>
          <p:pic>
            <p:nvPicPr>
              <p:cNvPr id="45" name="Picture 4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694365" y="1478094"/>
                <a:ext cx="1117262" cy="1117262"/>
              </a:xfrm>
              <a:prstGeom prst="rect">
                <a:avLst/>
              </a:prstGeom>
            </p:spPr>
          </p:pic>
          <p:grpSp>
            <p:nvGrpSpPr>
              <p:cNvPr id="46" name="Group 4"/>
              <p:cNvGrpSpPr>
                <a:grpSpLocks noChangeAspect="1"/>
              </p:cNvGrpSpPr>
              <p:nvPr/>
            </p:nvGrpSpPr>
            <p:grpSpPr bwMode="auto">
              <a:xfrm>
                <a:off x="5368037" y="3501487"/>
                <a:ext cx="1571625" cy="892175"/>
                <a:chOff x="3344" y="1879"/>
                <a:chExt cx="990" cy="562"/>
              </a:xfrm>
            </p:grpSpPr>
            <p:sp>
              <p:nvSpPr>
                <p:cNvPr id="47" name="AutoShape 3"/>
                <p:cNvSpPr>
                  <a:spLocks noChangeAspect="1" noChangeArrowheads="1" noTextEdit="1"/>
                </p:cNvSpPr>
                <p:nvPr/>
              </p:nvSpPr>
              <p:spPr bwMode="auto">
                <a:xfrm>
                  <a:off x="3344" y="1879"/>
                  <a:ext cx="990" cy="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5"/>
                <p:cNvSpPr>
                  <a:spLocks/>
                </p:cNvSpPr>
                <p:nvPr/>
              </p:nvSpPr>
              <p:spPr bwMode="auto">
                <a:xfrm>
                  <a:off x="3345" y="1879"/>
                  <a:ext cx="204" cy="560"/>
                </a:xfrm>
                <a:custGeom>
                  <a:avLst/>
                  <a:gdLst>
                    <a:gd name="T0" fmla="*/ 148 w 167"/>
                    <a:gd name="T1" fmla="*/ 17 h 457"/>
                    <a:gd name="T2" fmla="*/ 167 w 167"/>
                    <a:gd name="T3" fmla="*/ 66 h 457"/>
                    <a:gd name="T4" fmla="*/ 167 w 167"/>
                    <a:gd name="T5" fmla="*/ 114 h 457"/>
                    <a:gd name="T6" fmla="*/ 150 w 167"/>
                    <a:gd name="T7" fmla="*/ 114 h 457"/>
                    <a:gd name="T8" fmla="*/ 85 w 167"/>
                    <a:gd name="T9" fmla="*/ 164 h 457"/>
                    <a:gd name="T10" fmla="*/ 85 w 167"/>
                    <a:gd name="T11" fmla="*/ 148 h 457"/>
                    <a:gd name="T12" fmla="*/ 135 w 167"/>
                    <a:gd name="T13" fmla="*/ 106 h 457"/>
                    <a:gd name="T14" fmla="*/ 135 w 167"/>
                    <a:gd name="T15" fmla="*/ 98 h 457"/>
                    <a:gd name="T16" fmla="*/ 151 w 167"/>
                    <a:gd name="T17" fmla="*/ 98 h 457"/>
                    <a:gd name="T18" fmla="*/ 151 w 167"/>
                    <a:gd name="T19" fmla="*/ 65 h 457"/>
                    <a:gd name="T20" fmla="*/ 136 w 167"/>
                    <a:gd name="T21" fmla="*/ 28 h 457"/>
                    <a:gd name="T22" fmla="*/ 103 w 167"/>
                    <a:gd name="T23" fmla="*/ 16 h 457"/>
                    <a:gd name="T24" fmla="*/ 52 w 167"/>
                    <a:gd name="T25" fmla="*/ 65 h 457"/>
                    <a:gd name="T26" fmla="*/ 52 w 167"/>
                    <a:gd name="T27" fmla="*/ 187 h 457"/>
                    <a:gd name="T28" fmla="*/ 91 w 167"/>
                    <a:gd name="T29" fmla="*/ 187 h 457"/>
                    <a:gd name="T30" fmla="*/ 157 w 167"/>
                    <a:gd name="T31" fmla="*/ 253 h 457"/>
                    <a:gd name="T32" fmla="*/ 157 w 167"/>
                    <a:gd name="T33" fmla="*/ 287 h 457"/>
                    <a:gd name="T34" fmla="*/ 157 w 167"/>
                    <a:gd name="T35" fmla="*/ 457 h 457"/>
                    <a:gd name="T36" fmla="*/ 141 w 167"/>
                    <a:gd name="T37" fmla="*/ 457 h 457"/>
                    <a:gd name="T38" fmla="*/ 141 w 167"/>
                    <a:gd name="T39" fmla="*/ 287 h 457"/>
                    <a:gd name="T40" fmla="*/ 141 w 167"/>
                    <a:gd name="T41" fmla="*/ 253 h 457"/>
                    <a:gd name="T42" fmla="*/ 91 w 167"/>
                    <a:gd name="T43" fmla="*/ 203 h 457"/>
                    <a:gd name="T44" fmla="*/ 47 w 167"/>
                    <a:gd name="T45" fmla="*/ 203 h 457"/>
                    <a:gd name="T46" fmla="*/ 16 w 167"/>
                    <a:gd name="T47" fmla="*/ 237 h 457"/>
                    <a:gd name="T48" fmla="*/ 16 w 167"/>
                    <a:gd name="T49" fmla="*/ 457 h 457"/>
                    <a:gd name="T50" fmla="*/ 0 w 167"/>
                    <a:gd name="T51" fmla="*/ 457 h 457"/>
                    <a:gd name="T52" fmla="*/ 0 w 167"/>
                    <a:gd name="T53" fmla="*/ 237 h 457"/>
                    <a:gd name="T54" fmla="*/ 36 w 167"/>
                    <a:gd name="T55" fmla="*/ 188 h 457"/>
                    <a:gd name="T56" fmla="*/ 36 w 167"/>
                    <a:gd name="T57" fmla="*/ 65 h 457"/>
                    <a:gd name="T58" fmla="*/ 103 w 167"/>
                    <a:gd name="T59" fmla="*/ 0 h 457"/>
                    <a:gd name="T60" fmla="*/ 148 w 167"/>
                    <a:gd name="T61" fmla="*/ 17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7" h="457">
                      <a:moveTo>
                        <a:pt x="148" y="17"/>
                      </a:moveTo>
                      <a:cubicBezTo>
                        <a:pt x="167" y="36"/>
                        <a:pt x="167" y="64"/>
                        <a:pt x="167" y="66"/>
                      </a:cubicBezTo>
                      <a:cubicBezTo>
                        <a:pt x="167" y="114"/>
                        <a:pt x="167" y="114"/>
                        <a:pt x="167" y="114"/>
                      </a:cubicBezTo>
                      <a:cubicBezTo>
                        <a:pt x="150" y="114"/>
                        <a:pt x="150" y="114"/>
                        <a:pt x="150" y="114"/>
                      </a:cubicBezTo>
                      <a:cubicBezTo>
                        <a:pt x="146" y="153"/>
                        <a:pt x="106" y="164"/>
                        <a:pt x="85" y="164"/>
                      </a:cubicBezTo>
                      <a:cubicBezTo>
                        <a:pt x="85" y="148"/>
                        <a:pt x="85" y="148"/>
                        <a:pt x="85" y="148"/>
                      </a:cubicBezTo>
                      <a:cubicBezTo>
                        <a:pt x="87" y="148"/>
                        <a:pt x="135" y="147"/>
                        <a:pt x="135" y="106"/>
                      </a:cubicBezTo>
                      <a:cubicBezTo>
                        <a:pt x="135" y="98"/>
                        <a:pt x="135" y="98"/>
                        <a:pt x="135" y="98"/>
                      </a:cubicBezTo>
                      <a:cubicBezTo>
                        <a:pt x="151" y="98"/>
                        <a:pt x="151" y="98"/>
                        <a:pt x="151" y="98"/>
                      </a:cubicBezTo>
                      <a:cubicBezTo>
                        <a:pt x="151" y="65"/>
                        <a:pt x="151" y="65"/>
                        <a:pt x="151" y="65"/>
                      </a:cubicBezTo>
                      <a:cubicBezTo>
                        <a:pt x="151" y="65"/>
                        <a:pt x="151" y="42"/>
                        <a:pt x="136" y="28"/>
                      </a:cubicBezTo>
                      <a:cubicBezTo>
                        <a:pt x="128" y="20"/>
                        <a:pt x="117" y="16"/>
                        <a:pt x="103" y="16"/>
                      </a:cubicBezTo>
                      <a:cubicBezTo>
                        <a:pt x="56" y="16"/>
                        <a:pt x="52" y="61"/>
                        <a:pt x="52" y="65"/>
                      </a:cubicBezTo>
                      <a:cubicBezTo>
                        <a:pt x="52" y="187"/>
                        <a:pt x="52" y="187"/>
                        <a:pt x="52" y="187"/>
                      </a:cubicBezTo>
                      <a:cubicBezTo>
                        <a:pt x="91" y="187"/>
                        <a:pt x="91" y="187"/>
                        <a:pt x="91" y="187"/>
                      </a:cubicBezTo>
                      <a:cubicBezTo>
                        <a:pt x="129" y="187"/>
                        <a:pt x="157" y="214"/>
                        <a:pt x="157" y="253"/>
                      </a:cubicBezTo>
                      <a:cubicBezTo>
                        <a:pt x="157" y="253"/>
                        <a:pt x="157" y="287"/>
                        <a:pt x="157" y="287"/>
                      </a:cubicBezTo>
                      <a:cubicBezTo>
                        <a:pt x="157" y="457"/>
                        <a:pt x="157" y="457"/>
                        <a:pt x="157" y="457"/>
                      </a:cubicBezTo>
                      <a:cubicBezTo>
                        <a:pt x="141" y="457"/>
                        <a:pt x="141" y="457"/>
                        <a:pt x="141" y="457"/>
                      </a:cubicBezTo>
                      <a:cubicBezTo>
                        <a:pt x="141" y="287"/>
                        <a:pt x="141" y="287"/>
                        <a:pt x="141" y="287"/>
                      </a:cubicBezTo>
                      <a:cubicBezTo>
                        <a:pt x="141" y="253"/>
                        <a:pt x="141" y="253"/>
                        <a:pt x="141" y="253"/>
                      </a:cubicBezTo>
                      <a:cubicBezTo>
                        <a:pt x="141" y="223"/>
                        <a:pt x="120" y="203"/>
                        <a:pt x="91" y="203"/>
                      </a:cubicBezTo>
                      <a:cubicBezTo>
                        <a:pt x="47" y="203"/>
                        <a:pt x="47" y="203"/>
                        <a:pt x="47" y="203"/>
                      </a:cubicBezTo>
                      <a:cubicBezTo>
                        <a:pt x="28" y="204"/>
                        <a:pt x="16" y="217"/>
                        <a:pt x="16" y="237"/>
                      </a:cubicBezTo>
                      <a:cubicBezTo>
                        <a:pt x="16" y="457"/>
                        <a:pt x="16" y="457"/>
                        <a:pt x="16" y="457"/>
                      </a:cubicBezTo>
                      <a:cubicBezTo>
                        <a:pt x="0" y="457"/>
                        <a:pt x="0" y="457"/>
                        <a:pt x="0" y="457"/>
                      </a:cubicBezTo>
                      <a:cubicBezTo>
                        <a:pt x="0" y="237"/>
                        <a:pt x="0" y="237"/>
                        <a:pt x="0" y="237"/>
                      </a:cubicBezTo>
                      <a:cubicBezTo>
                        <a:pt x="0" y="212"/>
                        <a:pt x="14" y="194"/>
                        <a:pt x="36" y="188"/>
                      </a:cubicBezTo>
                      <a:cubicBezTo>
                        <a:pt x="36" y="65"/>
                        <a:pt x="36" y="65"/>
                        <a:pt x="36" y="65"/>
                      </a:cubicBezTo>
                      <a:cubicBezTo>
                        <a:pt x="37" y="42"/>
                        <a:pt x="53" y="0"/>
                        <a:pt x="103" y="0"/>
                      </a:cubicBezTo>
                      <a:cubicBezTo>
                        <a:pt x="122" y="0"/>
                        <a:pt x="137" y="5"/>
                        <a:pt x="148" y="1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6"/>
                <p:cNvSpPr>
                  <a:spLocks noEditPoints="1"/>
                </p:cNvSpPr>
                <p:nvPr/>
              </p:nvSpPr>
              <p:spPr bwMode="auto">
                <a:xfrm>
                  <a:off x="4075" y="1879"/>
                  <a:ext cx="260" cy="560"/>
                </a:xfrm>
                <a:custGeom>
                  <a:avLst/>
                  <a:gdLst>
                    <a:gd name="T0" fmla="*/ 205 w 213"/>
                    <a:gd name="T1" fmla="*/ 119 h 457"/>
                    <a:gd name="T2" fmla="*/ 183 w 213"/>
                    <a:gd name="T3" fmla="*/ 96 h 457"/>
                    <a:gd name="T4" fmla="*/ 150 w 213"/>
                    <a:gd name="T5" fmla="*/ 60 h 457"/>
                    <a:gd name="T6" fmla="*/ 131 w 213"/>
                    <a:gd name="T7" fmla="*/ 60 h 457"/>
                    <a:gd name="T8" fmla="*/ 64 w 213"/>
                    <a:gd name="T9" fmla="*/ 0 h 457"/>
                    <a:gd name="T10" fmla="*/ 19 w 213"/>
                    <a:gd name="T11" fmla="*/ 17 h 457"/>
                    <a:gd name="T12" fmla="*/ 0 w 213"/>
                    <a:gd name="T13" fmla="*/ 65 h 457"/>
                    <a:gd name="T14" fmla="*/ 0 w 213"/>
                    <a:gd name="T15" fmla="*/ 114 h 457"/>
                    <a:gd name="T16" fmla="*/ 17 w 213"/>
                    <a:gd name="T17" fmla="*/ 114 h 457"/>
                    <a:gd name="T18" fmla="*/ 82 w 213"/>
                    <a:gd name="T19" fmla="*/ 164 h 457"/>
                    <a:gd name="T20" fmla="*/ 82 w 213"/>
                    <a:gd name="T21" fmla="*/ 148 h 457"/>
                    <a:gd name="T22" fmla="*/ 32 w 213"/>
                    <a:gd name="T23" fmla="*/ 106 h 457"/>
                    <a:gd name="T24" fmla="*/ 32 w 213"/>
                    <a:gd name="T25" fmla="*/ 98 h 457"/>
                    <a:gd name="T26" fmla="*/ 16 w 213"/>
                    <a:gd name="T27" fmla="*/ 98 h 457"/>
                    <a:gd name="T28" fmla="*/ 16 w 213"/>
                    <a:gd name="T29" fmla="*/ 65 h 457"/>
                    <a:gd name="T30" fmla="*/ 31 w 213"/>
                    <a:gd name="T31" fmla="*/ 28 h 457"/>
                    <a:gd name="T32" fmla="*/ 64 w 213"/>
                    <a:gd name="T33" fmla="*/ 16 h 457"/>
                    <a:gd name="T34" fmla="*/ 115 w 213"/>
                    <a:gd name="T35" fmla="*/ 65 h 457"/>
                    <a:gd name="T36" fmla="*/ 115 w 213"/>
                    <a:gd name="T37" fmla="*/ 165 h 457"/>
                    <a:gd name="T38" fmla="*/ 115 w 213"/>
                    <a:gd name="T39" fmla="*/ 187 h 457"/>
                    <a:gd name="T40" fmla="*/ 91 w 213"/>
                    <a:gd name="T41" fmla="*/ 187 h 457"/>
                    <a:gd name="T42" fmla="*/ 11 w 213"/>
                    <a:gd name="T43" fmla="*/ 268 h 457"/>
                    <a:gd name="T44" fmla="*/ 53 w 213"/>
                    <a:gd name="T45" fmla="*/ 457 h 457"/>
                    <a:gd name="T46" fmla="*/ 70 w 213"/>
                    <a:gd name="T47" fmla="*/ 457 h 457"/>
                    <a:gd name="T48" fmla="*/ 27 w 213"/>
                    <a:gd name="T49" fmla="*/ 272 h 457"/>
                    <a:gd name="T50" fmla="*/ 90 w 213"/>
                    <a:gd name="T51" fmla="*/ 203 h 457"/>
                    <a:gd name="T52" fmla="*/ 134 w 213"/>
                    <a:gd name="T53" fmla="*/ 203 h 457"/>
                    <a:gd name="T54" fmla="*/ 165 w 213"/>
                    <a:gd name="T55" fmla="*/ 237 h 457"/>
                    <a:gd name="T56" fmla="*/ 165 w 213"/>
                    <a:gd name="T57" fmla="*/ 457 h 457"/>
                    <a:gd name="T58" fmla="*/ 181 w 213"/>
                    <a:gd name="T59" fmla="*/ 457 h 457"/>
                    <a:gd name="T60" fmla="*/ 181 w 213"/>
                    <a:gd name="T61" fmla="*/ 237 h 457"/>
                    <a:gd name="T62" fmla="*/ 135 w 213"/>
                    <a:gd name="T63" fmla="*/ 187 h 457"/>
                    <a:gd name="T64" fmla="*/ 131 w 213"/>
                    <a:gd name="T65" fmla="*/ 187 h 457"/>
                    <a:gd name="T66" fmla="*/ 131 w 213"/>
                    <a:gd name="T67" fmla="*/ 165 h 457"/>
                    <a:gd name="T68" fmla="*/ 175 w 213"/>
                    <a:gd name="T69" fmla="*/ 165 h 457"/>
                    <a:gd name="T70" fmla="*/ 213 w 213"/>
                    <a:gd name="T71" fmla="*/ 127 h 457"/>
                    <a:gd name="T72" fmla="*/ 213 w 213"/>
                    <a:gd name="T73" fmla="*/ 119 h 457"/>
                    <a:gd name="T74" fmla="*/ 205 w 213"/>
                    <a:gd name="T75" fmla="*/ 119 h 457"/>
                    <a:gd name="T76" fmla="*/ 175 w 213"/>
                    <a:gd name="T77" fmla="*/ 149 h 457"/>
                    <a:gd name="T78" fmla="*/ 131 w 213"/>
                    <a:gd name="T79" fmla="*/ 149 h 457"/>
                    <a:gd name="T80" fmla="*/ 131 w 213"/>
                    <a:gd name="T81" fmla="*/ 76 h 457"/>
                    <a:gd name="T82" fmla="*/ 150 w 213"/>
                    <a:gd name="T83" fmla="*/ 76 h 457"/>
                    <a:gd name="T84" fmla="*/ 167 w 213"/>
                    <a:gd name="T85" fmla="*/ 96 h 457"/>
                    <a:gd name="T86" fmla="*/ 196 w 213"/>
                    <a:gd name="T87" fmla="*/ 134 h 457"/>
                    <a:gd name="T88" fmla="*/ 175 w 213"/>
                    <a:gd name="T89" fmla="*/ 149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3" h="457">
                      <a:moveTo>
                        <a:pt x="205" y="119"/>
                      </a:moveTo>
                      <a:cubicBezTo>
                        <a:pt x="190" y="119"/>
                        <a:pt x="183" y="107"/>
                        <a:pt x="183" y="96"/>
                      </a:cubicBezTo>
                      <a:cubicBezTo>
                        <a:pt x="183" y="79"/>
                        <a:pt x="166" y="60"/>
                        <a:pt x="150" y="60"/>
                      </a:cubicBezTo>
                      <a:cubicBezTo>
                        <a:pt x="131" y="60"/>
                        <a:pt x="131" y="60"/>
                        <a:pt x="131" y="60"/>
                      </a:cubicBezTo>
                      <a:cubicBezTo>
                        <a:pt x="128" y="37"/>
                        <a:pt x="111" y="0"/>
                        <a:pt x="64" y="0"/>
                      </a:cubicBezTo>
                      <a:cubicBezTo>
                        <a:pt x="45" y="0"/>
                        <a:pt x="30" y="5"/>
                        <a:pt x="19" y="17"/>
                      </a:cubicBezTo>
                      <a:cubicBezTo>
                        <a:pt x="0" y="36"/>
                        <a:pt x="0" y="64"/>
                        <a:pt x="0" y="65"/>
                      </a:cubicBezTo>
                      <a:cubicBezTo>
                        <a:pt x="0" y="114"/>
                        <a:pt x="0" y="114"/>
                        <a:pt x="0" y="114"/>
                      </a:cubicBezTo>
                      <a:cubicBezTo>
                        <a:pt x="17" y="114"/>
                        <a:pt x="17" y="114"/>
                        <a:pt x="17" y="114"/>
                      </a:cubicBezTo>
                      <a:cubicBezTo>
                        <a:pt x="21" y="153"/>
                        <a:pt x="61" y="164"/>
                        <a:pt x="82" y="164"/>
                      </a:cubicBezTo>
                      <a:cubicBezTo>
                        <a:pt x="82" y="148"/>
                        <a:pt x="82" y="148"/>
                        <a:pt x="82" y="148"/>
                      </a:cubicBezTo>
                      <a:cubicBezTo>
                        <a:pt x="80" y="148"/>
                        <a:pt x="32" y="147"/>
                        <a:pt x="32" y="106"/>
                      </a:cubicBezTo>
                      <a:cubicBezTo>
                        <a:pt x="32" y="98"/>
                        <a:pt x="32" y="98"/>
                        <a:pt x="32" y="98"/>
                      </a:cubicBezTo>
                      <a:cubicBezTo>
                        <a:pt x="16" y="98"/>
                        <a:pt x="16" y="98"/>
                        <a:pt x="16" y="98"/>
                      </a:cubicBezTo>
                      <a:cubicBezTo>
                        <a:pt x="16" y="65"/>
                        <a:pt x="16" y="65"/>
                        <a:pt x="16" y="65"/>
                      </a:cubicBezTo>
                      <a:cubicBezTo>
                        <a:pt x="16" y="65"/>
                        <a:pt x="16" y="42"/>
                        <a:pt x="31" y="28"/>
                      </a:cubicBezTo>
                      <a:cubicBezTo>
                        <a:pt x="38" y="20"/>
                        <a:pt x="50" y="16"/>
                        <a:pt x="64" y="16"/>
                      </a:cubicBezTo>
                      <a:cubicBezTo>
                        <a:pt x="111" y="16"/>
                        <a:pt x="115" y="62"/>
                        <a:pt x="115" y="65"/>
                      </a:cubicBezTo>
                      <a:cubicBezTo>
                        <a:pt x="115" y="165"/>
                        <a:pt x="115" y="165"/>
                        <a:pt x="115" y="165"/>
                      </a:cubicBezTo>
                      <a:cubicBezTo>
                        <a:pt x="115" y="187"/>
                        <a:pt x="115" y="187"/>
                        <a:pt x="115" y="187"/>
                      </a:cubicBezTo>
                      <a:cubicBezTo>
                        <a:pt x="91" y="187"/>
                        <a:pt x="91" y="187"/>
                        <a:pt x="91" y="187"/>
                      </a:cubicBezTo>
                      <a:cubicBezTo>
                        <a:pt x="52" y="187"/>
                        <a:pt x="19" y="231"/>
                        <a:pt x="11" y="268"/>
                      </a:cubicBezTo>
                      <a:cubicBezTo>
                        <a:pt x="0" y="319"/>
                        <a:pt x="53" y="457"/>
                        <a:pt x="53" y="457"/>
                      </a:cubicBezTo>
                      <a:cubicBezTo>
                        <a:pt x="70" y="457"/>
                        <a:pt x="70" y="457"/>
                        <a:pt x="70" y="457"/>
                      </a:cubicBezTo>
                      <a:cubicBezTo>
                        <a:pt x="48" y="398"/>
                        <a:pt x="19" y="307"/>
                        <a:pt x="27" y="272"/>
                      </a:cubicBezTo>
                      <a:cubicBezTo>
                        <a:pt x="34" y="239"/>
                        <a:pt x="62" y="203"/>
                        <a:pt x="90" y="203"/>
                      </a:cubicBezTo>
                      <a:cubicBezTo>
                        <a:pt x="134" y="203"/>
                        <a:pt x="134" y="203"/>
                        <a:pt x="134" y="203"/>
                      </a:cubicBezTo>
                      <a:cubicBezTo>
                        <a:pt x="153" y="204"/>
                        <a:pt x="165" y="218"/>
                        <a:pt x="165" y="237"/>
                      </a:cubicBezTo>
                      <a:cubicBezTo>
                        <a:pt x="165" y="457"/>
                        <a:pt x="165" y="457"/>
                        <a:pt x="165" y="457"/>
                      </a:cubicBezTo>
                      <a:cubicBezTo>
                        <a:pt x="181" y="457"/>
                        <a:pt x="181" y="457"/>
                        <a:pt x="181" y="457"/>
                      </a:cubicBezTo>
                      <a:cubicBezTo>
                        <a:pt x="181" y="237"/>
                        <a:pt x="181" y="237"/>
                        <a:pt x="181" y="237"/>
                      </a:cubicBezTo>
                      <a:cubicBezTo>
                        <a:pt x="181" y="209"/>
                        <a:pt x="162" y="189"/>
                        <a:pt x="135" y="187"/>
                      </a:cubicBezTo>
                      <a:cubicBezTo>
                        <a:pt x="131" y="187"/>
                        <a:pt x="131" y="187"/>
                        <a:pt x="131" y="187"/>
                      </a:cubicBezTo>
                      <a:cubicBezTo>
                        <a:pt x="131" y="165"/>
                        <a:pt x="131" y="165"/>
                        <a:pt x="131" y="165"/>
                      </a:cubicBezTo>
                      <a:cubicBezTo>
                        <a:pt x="175" y="165"/>
                        <a:pt x="175" y="165"/>
                        <a:pt x="175" y="165"/>
                      </a:cubicBezTo>
                      <a:cubicBezTo>
                        <a:pt x="203" y="165"/>
                        <a:pt x="213" y="142"/>
                        <a:pt x="213" y="127"/>
                      </a:cubicBezTo>
                      <a:cubicBezTo>
                        <a:pt x="213" y="119"/>
                        <a:pt x="213" y="119"/>
                        <a:pt x="213" y="119"/>
                      </a:cubicBezTo>
                      <a:lnTo>
                        <a:pt x="205" y="119"/>
                      </a:lnTo>
                      <a:close/>
                      <a:moveTo>
                        <a:pt x="175" y="149"/>
                      </a:moveTo>
                      <a:cubicBezTo>
                        <a:pt x="131" y="149"/>
                        <a:pt x="131" y="149"/>
                        <a:pt x="131" y="149"/>
                      </a:cubicBezTo>
                      <a:cubicBezTo>
                        <a:pt x="131" y="76"/>
                        <a:pt x="131" y="76"/>
                        <a:pt x="131" y="76"/>
                      </a:cubicBezTo>
                      <a:cubicBezTo>
                        <a:pt x="150" y="76"/>
                        <a:pt x="150" y="76"/>
                        <a:pt x="150" y="76"/>
                      </a:cubicBezTo>
                      <a:cubicBezTo>
                        <a:pt x="157" y="76"/>
                        <a:pt x="167" y="87"/>
                        <a:pt x="167" y="96"/>
                      </a:cubicBezTo>
                      <a:cubicBezTo>
                        <a:pt x="167" y="115"/>
                        <a:pt x="179" y="130"/>
                        <a:pt x="196" y="134"/>
                      </a:cubicBezTo>
                      <a:cubicBezTo>
                        <a:pt x="194" y="140"/>
                        <a:pt x="189" y="149"/>
                        <a:pt x="175" y="14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7"/>
                <p:cNvSpPr>
                  <a:spLocks noEditPoints="1"/>
                </p:cNvSpPr>
                <p:nvPr/>
              </p:nvSpPr>
              <p:spPr bwMode="auto">
                <a:xfrm>
                  <a:off x="3626" y="1879"/>
                  <a:ext cx="394" cy="561"/>
                </a:xfrm>
                <a:custGeom>
                  <a:avLst/>
                  <a:gdLst>
                    <a:gd name="T0" fmla="*/ 316 w 322"/>
                    <a:gd name="T1" fmla="*/ 398 h 458"/>
                    <a:gd name="T2" fmla="*/ 310 w 322"/>
                    <a:gd name="T3" fmla="*/ 336 h 458"/>
                    <a:gd name="T4" fmla="*/ 301 w 322"/>
                    <a:gd name="T5" fmla="*/ 239 h 458"/>
                    <a:gd name="T6" fmla="*/ 245 w 322"/>
                    <a:gd name="T7" fmla="*/ 187 h 458"/>
                    <a:gd name="T8" fmla="*/ 134 w 322"/>
                    <a:gd name="T9" fmla="*/ 187 h 458"/>
                    <a:gd name="T10" fmla="*/ 134 w 322"/>
                    <a:gd name="T11" fmla="*/ 165 h 458"/>
                    <a:gd name="T12" fmla="*/ 134 w 322"/>
                    <a:gd name="T13" fmla="*/ 65 h 458"/>
                    <a:gd name="T14" fmla="*/ 186 w 322"/>
                    <a:gd name="T15" fmla="*/ 16 h 458"/>
                    <a:gd name="T16" fmla="*/ 219 w 322"/>
                    <a:gd name="T17" fmla="*/ 28 h 458"/>
                    <a:gd name="T18" fmla="*/ 233 w 322"/>
                    <a:gd name="T19" fmla="*/ 65 h 458"/>
                    <a:gd name="T20" fmla="*/ 233 w 322"/>
                    <a:gd name="T21" fmla="*/ 98 h 458"/>
                    <a:gd name="T22" fmla="*/ 217 w 322"/>
                    <a:gd name="T23" fmla="*/ 98 h 458"/>
                    <a:gd name="T24" fmla="*/ 217 w 322"/>
                    <a:gd name="T25" fmla="*/ 106 h 458"/>
                    <a:gd name="T26" fmla="*/ 167 w 322"/>
                    <a:gd name="T27" fmla="*/ 148 h 458"/>
                    <a:gd name="T28" fmla="*/ 167 w 322"/>
                    <a:gd name="T29" fmla="*/ 164 h 458"/>
                    <a:gd name="T30" fmla="*/ 233 w 322"/>
                    <a:gd name="T31" fmla="*/ 114 h 458"/>
                    <a:gd name="T32" fmla="*/ 249 w 322"/>
                    <a:gd name="T33" fmla="*/ 114 h 458"/>
                    <a:gd name="T34" fmla="*/ 249 w 322"/>
                    <a:gd name="T35" fmla="*/ 66 h 458"/>
                    <a:gd name="T36" fmla="*/ 230 w 322"/>
                    <a:gd name="T37" fmla="*/ 17 h 458"/>
                    <a:gd name="T38" fmla="*/ 186 w 322"/>
                    <a:gd name="T39" fmla="*/ 0 h 458"/>
                    <a:gd name="T40" fmla="*/ 119 w 322"/>
                    <a:gd name="T41" fmla="*/ 60 h 458"/>
                    <a:gd name="T42" fmla="*/ 99 w 322"/>
                    <a:gd name="T43" fmla="*/ 60 h 458"/>
                    <a:gd name="T44" fmla="*/ 66 w 322"/>
                    <a:gd name="T45" fmla="*/ 96 h 458"/>
                    <a:gd name="T46" fmla="*/ 44 w 322"/>
                    <a:gd name="T47" fmla="*/ 119 h 458"/>
                    <a:gd name="T48" fmla="*/ 36 w 322"/>
                    <a:gd name="T49" fmla="*/ 119 h 458"/>
                    <a:gd name="T50" fmla="*/ 36 w 322"/>
                    <a:gd name="T51" fmla="*/ 127 h 458"/>
                    <a:gd name="T52" fmla="*/ 74 w 322"/>
                    <a:gd name="T53" fmla="*/ 165 h 458"/>
                    <a:gd name="T54" fmla="*/ 118 w 322"/>
                    <a:gd name="T55" fmla="*/ 165 h 458"/>
                    <a:gd name="T56" fmla="*/ 118 w 322"/>
                    <a:gd name="T57" fmla="*/ 187 h 458"/>
                    <a:gd name="T58" fmla="*/ 77 w 322"/>
                    <a:gd name="T59" fmla="*/ 187 h 458"/>
                    <a:gd name="T60" fmla="*/ 20 w 322"/>
                    <a:gd name="T61" fmla="*/ 239 h 458"/>
                    <a:gd name="T62" fmla="*/ 12 w 322"/>
                    <a:gd name="T63" fmla="*/ 336 h 458"/>
                    <a:gd name="T64" fmla="*/ 0 w 322"/>
                    <a:gd name="T65" fmla="*/ 458 h 458"/>
                    <a:gd name="T66" fmla="*/ 16 w 322"/>
                    <a:gd name="T67" fmla="*/ 458 h 458"/>
                    <a:gd name="T68" fmla="*/ 28 w 322"/>
                    <a:gd name="T69" fmla="*/ 337 h 458"/>
                    <a:gd name="T70" fmla="*/ 36 w 322"/>
                    <a:gd name="T71" fmla="*/ 240 h 458"/>
                    <a:gd name="T72" fmla="*/ 77 w 322"/>
                    <a:gd name="T73" fmla="*/ 203 h 458"/>
                    <a:gd name="T74" fmla="*/ 245 w 322"/>
                    <a:gd name="T75" fmla="*/ 203 h 458"/>
                    <a:gd name="T76" fmla="*/ 285 w 322"/>
                    <a:gd name="T77" fmla="*/ 240 h 458"/>
                    <a:gd name="T78" fmla="*/ 294 w 322"/>
                    <a:gd name="T79" fmla="*/ 337 h 458"/>
                    <a:gd name="T80" fmla="*/ 300 w 322"/>
                    <a:gd name="T81" fmla="*/ 400 h 458"/>
                    <a:gd name="T82" fmla="*/ 306 w 322"/>
                    <a:gd name="T83" fmla="*/ 458 h 458"/>
                    <a:gd name="T84" fmla="*/ 322 w 322"/>
                    <a:gd name="T85" fmla="*/ 458 h 458"/>
                    <a:gd name="T86" fmla="*/ 316 w 322"/>
                    <a:gd name="T87" fmla="*/ 398 h 458"/>
                    <a:gd name="T88" fmla="*/ 118 w 322"/>
                    <a:gd name="T89" fmla="*/ 149 h 458"/>
                    <a:gd name="T90" fmla="*/ 74 w 322"/>
                    <a:gd name="T91" fmla="*/ 149 h 458"/>
                    <a:gd name="T92" fmla="*/ 53 w 322"/>
                    <a:gd name="T93" fmla="*/ 134 h 458"/>
                    <a:gd name="T94" fmla="*/ 82 w 322"/>
                    <a:gd name="T95" fmla="*/ 96 h 458"/>
                    <a:gd name="T96" fmla="*/ 99 w 322"/>
                    <a:gd name="T97" fmla="*/ 76 h 458"/>
                    <a:gd name="T98" fmla="*/ 118 w 322"/>
                    <a:gd name="T99" fmla="*/ 76 h 458"/>
                    <a:gd name="T100" fmla="*/ 118 w 322"/>
                    <a:gd name="T101" fmla="*/ 149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2" h="458">
                      <a:moveTo>
                        <a:pt x="316" y="398"/>
                      </a:moveTo>
                      <a:cubicBezTo>
                        <a:pt x="314" y="379"/>
                        <a:pt x="312" y="359"/>
                        <a:pt x="310" y="336"/>
                      </a:cubicBezTo>
                      <a:cubicBezTo>
                        <a:pt x="310" y="335"/>
                        <a:pt x="302" y="248"/>
                        <a:pt x="301" y="239"/>
                      </a:cubicBezTo>
                      <a:cubicBezTo>
                        <a:pt x="301" y="226"/>
                        <a:pt x="285" y="187"/>
                        <a:pt x="245" y="187"/>
                      </a:cubicBezTo>
                      <a:cubicBezTo>
                        <a:pt x="134" y="187"/>
                        <a:pt x="134" y="187"/>
                        <a:pt x="134" y="187"/>
                      </a:cubicBezTo>
                      <a:cubicBezTo>
                        <a:pt x="134" y="165"/>
                        <a:pt x="134" y="165"/>
                        <a:pt x="134" y="165"/>
                      </a:cubicBezTo>
                      <a:cubicBezTo>
                        <a:pt x="134" y="65"/>
                        <a:pt x="134" y="65"/>
                        <a:pt x="134" y="65"/>
                      </a:cubicBezTo>
                      <a:cubicBezTo>
                        <a:pt x="134" y="61"/>
                        <a:pt x="138" y="16"/>
                        <a:pt x="186" y="16"/>
                      </a:cubicBezTo>
                      <a:cubicBezTo>
                        <a:pt x="200" y="16"/>
                        <a:pt x="211" y="20"/>
                        <a:pt x="219" y="28"/>
                      </a:cubicBezTo>
                      <a:cubicBezTo>
                        <a:pt x="233" y="42"/>
                        <a:pt x="233" y="65"/>
                        <a:pt x="233" y="65"/>
                      </a:cubicBezTo>
                      <a:cubicBezTo>
                        <a:pt x="233" y="98"/>
                        <a:pt x="233" y="98"/>
                        <a:pt x="233" y="98"/>
                      </a:cubicBezTo>
                      <a:cubicBezTo>
                        <a:pt x="217" y="98"/>
                        <a:pt x="217" y="98"/>
                        <a:pt x="217" y="98"/>
                      </a:cubicBezTo>
                      <a:cubicBezTo>
                        <a:pt x="217" y="106"/>
                        <a:pt x="217" y="106"/>
                        <a:pt x="217" y="106"/>
                      </a:cubicBezTo>
                      <a:cubicBezTo>
                        <a:pt x="217" y="147"/>
                        <a:pt x="169" y="148"/>
                        <a:pt x="167" y="148"/>
                      </a:cubicBezTo>
                      <a:cubicBezTo>
                        <a:pt x="167" y="164"/>
                        <a:pt x="167" y="164"/>
                        <a:pt x="167" y="164"/>
                      </a:cubicBezTo>
                      <a:cubicBezTo>
                        <a:pt x="189" y="164"/>
                        <a:pt x="228" y="153"/>
                        <a:pt x="233" y="114"/>
                      </a:cubicBezTo>
                      <a:cubicBezTo>
                        <a:pt x="249" y="114"/>
                        <a:pt x="249" y="114"/>
                        <a:pt x="249" y="114"/>
                      </a:cubicBezTo>
                      <a:cubicBezTo>
                        <a:pt x="249" y="66"/>
                        <a:pt x="249" y="66"/>
                        <a:pt x="249" y="66"/>
                      </a:cubicBezTo>
                      <a:cubicBezTo>
                        <a:pt x="249" y="64"/>
                        <a:pt x="249" y="36"/>
                        <a:pt x="230" y="17"/>
                      </a:cubicBezTo>
                      <a:cubicBezTo>
                        <a:pt x="219" y="5"/>
                        <a:pt x="204" y="0"/>
                        <a:pt x="186" y="0"/>
                      </a:cubicBezTo>
                      <a:cubicBezTo>
                        <a:pt x="138" y="0"/>
                        <a:pt x="122" y="37"/>
                        <a:pt x="119" y="60"/>
                      </a:cubicBezTo>
                      <a:cubicBezTo>
                        <a:pt x="99" y="60"/>
                        <a:pt x="99" y="60"/>
                        <a:pt x="99" y="60"/>
                      </a:cubicBezTo>
                      <a:cubicBezTo>
                        <a:pt x="83" y="60"/>
                        <a:pt x="66" y="79"/>
                        <a:pt x="66" y="96"/>
                      </a:cubicBezTo>
                      <a:cubicBezTo>
                        <a:pt x="66" y="107"/>
                        <a:pt x="59" y="119"/>
                        <a:pt x="44" y="119"/>
                      </a:cubicBezTo>
                      <a:cubicBezTo>
                        <a:pt x="36" y="119"/>
                        <a:pt x="36" y="119"/>
                        <a:pt x="36" y="119"/>
                      </a:cubicBezTo>
                      <a:cubicBezTo>
                        <a:pt x="36" y="127"/>
                        <a:pt x="36" y="127"/>
                        <a:pt x="36" y="127"/>
                      </a:cubicBezTo>
                      <a:cubicBezTo>
                        <a:pt x="36" y="142"/>
                        <a:pt x="46" y="165"/>
                        <a:pt x="74" y="165"/>
                      </a:cubicBezTo>
                      <a:cubicBezTo>
                        <a:pt x="118" y="165"/>
                        <a:pt x="118" y="165"/>
                        <a:pt x="118" y="165"/>
                      </a:cubicBezTo>
                      <a:cubicBezTo>
                        <a:pt x="118" y="187"/>
                        <a:pt x="118" y="187"/>
                        <a:pt x="118" y="187"/>
                      </a:cubicBezTo>
                      <a:cubicBezTo>
                        <a:pt x="77" y="187"/>
                        <a:pt x="77" y="187"/>
                        <a:pt x="77" y="187"/>
                      </a:cubicBezTo>
                      <a:cubicBezTo>
                        <a:pt x="37" y="187"/>
                        <a:pt x="21" y="226"/>
                        <a:pt x="20" y="239"/>
                      </a:cubicBezTo>
                      <a:cubicBezTo>
                        <a:pt x="20" y="248"/>
                        <a:pt x="12" y="335"/>
                        <a:pt x="12" y="336"/>
                      </a:cubicBezTo>
                      <a:cubicBezTo>
                        <a:pt x="7" y="381"/>
                        <a:pt x="4" y="415"/>
                        <a:pt x="0" y="458"/>
                      </a:cubicBezTo>
                      <a:cubicBezTo>
                        <a:pt x="16" y="458"/>
                        <a:pt x="16" y="458"/>
                        <a:pt x="16" y="458"/>
                      </a:cubicBezTo>
                      <a:cubicBezTo>
                        <a:pt x="20" y="415"/>
                        <a:pt x="23" y="382"/>
                        <a:pt x="28" y="337"/>
                      </a:cubicBezTo>
                      <a:cubicBezTo>
                        <a:pt x="28" y="333"/>
                        <a:pt x="36" y="249"/>
                        <a:pt x="36" y="240"/>
                      </a:cubicBezTo>
                      <a:cubicBezTo>
                        <a:pt x="37" y="235"/>
                        <a:pt x="46" y="203"/>
                        <a:pt x="77" y="203"/>
                      </a:cubicBezTo>
                      <a:cubicBezTo>
                        <a:pt x="245" y="203"/>
                        <a:pt x="245" y="203"/>
                        <a:pt x="245" y="203"/>
                      </a:cubicBezTo>
                      <a:cubicBezTo>
                        <a:pt x="276" y="203"/>
                        <a:pt x="285" y="235"/>
                        <a:pt x="285" y="240"/>
                      </a:cubicBezTo>
                      <a:cubicBezTo>
                        <a:pt x="286" y="249"/>
                        <a:pt x="294" y="333"/>
                        <a:pt x="294" y="337"/>
                      </a:cubicBezTo>
                      <a:cubicBezTo>
                        <a:pt x="296" y="360"/>
                        <a:pt x="298" y="380"/>
                        <a:pt x="300" y="400"/>
                      </a:cubicBezTo>
                      <a:cubicBezTo>
                        <a:pt x="302" y="419"/>
                        <a:pt x="304" y="437"/>
                        <a:pt x="306" y="458"/>
                      </a:cubicBezTo>
                      <a:cubicBezTo>
                        <a:pt x="322" y="458"/>
                        <a:pt x="322" y="458"/>
                        <a:pt x="322" y="458"/>
                      </a:cubicBezTo>
                      <a:cubicBezTo>
                        <a:pt x="320" y="437"/>
                        <a:pt x="318" y="417"/>
                        <a:pt x="316" y="398"/>
                      </a:cubicBezTo>
                      <a:close/>
                      <a:moveTo>
                        <a:pt x="118" y="149"/>
                      </a:moveTo>
                      <a:cubicBezTo>
                        <a:pt x="74" y="149"/>
                        <a:pt x="74" y="149"/>
                        <a:pt x="74" y="149"/>
                      </a:cubicBezTo>
                      <a:cubicBezTo>
                        <a:pt x="60" y="149"/>
                        <a:pt x="55" y="140"/>
                        <a:pt x="53" y="134"/>
                      </a:cubicBezTo>
                      <a:cubicBezTo>
                        <a:pt x="70" y="130"/>
                        <a:pt x="82" y="115"/>
                        <a:pt x="82" y="96"/>
                      </a:cubicBezTo>
                      <a:cubicBezTo>
                        <a:pt x="82" y="87"/>
                        <a:pt x="93" y="76"/>
                        <a:pt x="99" y="76"/>
                      </a:cubicBezTo>
                      <a:cubicBezTo>
                        <a:pt x="118" y="76"/>
                        <a:pt x="118" y="76"/>
                        <a:pt x="118" y="76"/>
                      </a:cubicBezTo>
                      <a:lnTo>
                        <a:pt x="118" y="1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8"/>
                <p:cNvSpPr>
                  <a:spLocks/>
                </p:cNvSpPr>
                <p:nvPr/>
              </p:nvSpPr>
              <p:spPr bwMode="auto">
                <a:xfrm>
                  <a:off x="3712" y="2216"/>
                  <a:ext cx="34" cy="224"/>
                </a:xfrm>
                <a:custGeom>
                  <a:avLst/>
                  <a:gdLst>
                    <a:gd name="T0" fmla="*/ 0 w 34"/>
                    <a:gd name="T1" fmla="*/ 224 h 224"/>
                    <a:gd name="T2" fmla="*/ 19 w 34"/>
                    <a:gd name="T3" fmla="*/ 224 h 224"/>
                    <a:gd name="T4" fmla="*/ 34 w 34"/>
                    <a:gd name="T5" fmla="*/ 0 h 224"/>
                    <a:gd name="T6" fmla="*/ 15 w 34"/>
                    <a:gd name="T7" fmla="*/ 0 h 224"/>
                    <a:gd name="T8" fmla="*/ 0 w 34"/>
                    <a:gd name="T9" fmla="*/ 224 h 224"/>
                  </a:gdLst>
                  <a:ahLst/>
                  <a:cxnLst>
                    <a:cxn ang="0">
                      <a:pos x="T0" y="T1"/>
                    </a:cxn>
                    <a:cxn ang="0">
                      <a:pos x="T2" y="T3"/>
                    </a:cxn>
                    <a:cxn ang="0">
                      <a:pos x="T4" y="T5"/>
                    </a:cxn>
                    <a:cxn ang="0">
                      <a:pos x="T6" y="T7"/>
                    </a:cxn>
                    <a:cxn ang="0">
                      <a:pos x="T8" y="T9"/>
                    </a:cxn>
                  </a:cxnLst>
                  <a:rect l="0" t="0" r="r" b="b"/>
                  <a:pathLst>
                    <a:path w="34" h="224">
                      <a:moveTo>
                        <a:pt x="0" y="224"/>
                      </a:moveTo>
                      <a:lnTo>
                        <a:pt x="19" y="224"/>
                      </a:lnTo>
                      <a:lnTo>
                        <a:pt x="34" y="0"/>
                      </a:lnTo>
                      <a:lnTo>
                        <a:pt x="15" y="0"/>
                      </a:lnTo>
                      <a:lnTo>
                        <a:pt x="0" y="2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9"/>
                <p:cNvSpPr>
                  <a:spLocks/>
                </p:cNvSpPr>
                <p:nvPr/>
              </p:nvSpPr>
              <p:spPr bwMode="auto">
                <a:xfrm>
                  <a:off x="3901" y="2214"/>
                  <a:ext cx="35" cy="226"/>
                </a:xfrm>
                <a:custGeom>
                  <a:avLst/>
                  <a:gdLst>
                    <a:gd name="T0" fmla="*/ 0 w 35"/>
                    <a:gd name="T1" fmla="*/ 0 h 226"/>
                    <a:gd name="T2" fmla="*/ 15 w 35"/>
                    <a:gd name="T3" fmla="*/ 226 h 226"/>
                    <a:gd name="T4" fmla="*/ 35 w 35"/>
                    <a:gd name="T5" fmla="*/ 226 h 226"/>
                    <a:gd name="T6" fmla="*/ 20 w 35"/>
                    <a:gd name="T7" fmla="*/ 0 h 226"/>
                    <a:gd name="T8" fmla="*/ 0 w 35"/>
                    <a:gd name="T9" fmla="*/ 0 h 226"/>
                  </a:gdLst>
                  <a:ahLst/>
                  <a:cxnLst>
                    <a:cxn ang="0">
                      <a:pos x="T0" y="T1"/>
                    </a:cxn>
                    <a:cxn ang="0">
                      <a:pos x="T2" y="T3"/>
                    </a:cxn>
                    <a:cxn ang="0">
                      <a:pos x="T4" y="T5"/>
                    </a:cxn>
                    <a:cxn ang="0">
                      <a:pos x="T6" y="T7"/>
                    </a:cxn>
                    <a:cxn ang="0">
                      <a:pos x="T8" y="T9"/>
                    </a:cxn>
                  </a:cxnLst>
                  <a:rect l="0" t="0" r="r" b="b"/>
                  <a:pathLst>
                    <a:path w="35" h="226">
                      <a:moveTo>
                        <a:pt x="0" y="0"/>
                      </a:moveTo>
                      <a:lnTo>
                        <a:pt x="15" y="226"/>
                      </a:lnTo>
                      <a:lnTo>
                        <a:pt x="35" y="226"/>
                      </a:lnTo>
                      <a:lnTo>
                        <a:pt x="2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37" name="Right Bracket 36"/>
            <p:cNvSpPr/>
            <p:nvPr/>
          </p:nvSpPr>
          <p:spPr>
            <a:xfrm rot="10800000">
              <a:off x="4909271" y="2609298"/>
              <a:ext cx="170799" cy="2247899"/>
            </a:xfrm>
            <a:prstGeom prst="rightBracket">
              <a:avLst>
                <a:gd name="adj" fmla="val 88821"/>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8" name="Right Bracket 37"/>
            <p:cNvSpPr/>
            <p:nvPr/>
          </p:nvSpPr>
          <p:spPr>
            <a:xfrm rot="10800000" flipH="1">
              <a:off x="7210335" y="2609298"/>
              <a:ext cx="170799" cy="2247899"/>
            </a:xfrm>
            <a:prstGeom prst="rightBracket">
              <a:avLst>
                <a:gd name="adj" fmla="val 88821"/>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Tree>
    <p:extLst>
      <p:ext uri="{BB962C8B-B14F-4D97-AF65-F5344CB8AC3E}">
        <p14:creationId xmlns:p14="http://schemas.microsoft.com/office/powerpoint/2010/main" val="111148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92909" y="3814371"/>
            <a:ext cx="1305686" cy="1305686"/>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752247" y="3829553"/>
            <a:ext cx="1264015" cy="1264015"/>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394163" y="3836804"/>
            <a:ext cx="1264015" cy="1264015"/>
          </a:xfrm>
          <a:prstGeom prst="rect">
            <a:avLst/>
          </a:prstGeom>
        </p:spPr>
      </p:pic>
      <p:sp>
        <p:nvSpPr>
          <p:cNvPr id="3" name="Text Placeholder 2"/>
          <p:cNvSpPr>
            <a:spLocks noGrp="1"/>
          </p:cNvSpPr>
          <p:nvPr>
            <p:ph type="body" sz="quarter" idx="10"/>
          </p:nvPr>
        </p:nvSpPr>
        <p:spPr>
          <a:xfrm>
            <a:off x="498475" y="1602788"/>
            <a:ext cx="7469109" cy="4721811"/>
          </a:xfrm>
        </p:spPr>
        <p:txBody>
          <a:bodyPr/>
          <a:lstStyle/>
          <a:p>
            <a:r>
              <a:rPr lang="en-US" sz="1800"/>
              <a:t>The SAP Concur App Center provides partner apps and services that extend the value of SAP Concur. These cloud-based apps and services provide greater insight in to your total spend, simplify travel and expenses, and bring travelers closer to the perfect business trip. </a:t>
            </a:r>
          </a:p>
          <a:p>
            <a:endParaRPr lang="en-US" sz="1800"/>
          </a:p>
        </p:txBody>
      </p:sp>
      <p:sp>
        <p:nvSpPr>
          <p:cNvPr id="2" name="Title 1"/>
          <p:cNvSpPr>
            <a:spLocks noGrp="1"/>
          </p:cNvSpPr>
          <p:nvPr>
            <p:ph type="title"/>
          </p:nvPr>
        </p:nvSpPr>
        <p:spPr/>
        <p:txBody>
          <a:bodyPr/>
          <a:lstStyle/>
          <a:p>
            <a:r>
              <a:rPr lang="en-US"/>
              <a:t>Integrated Partner Apps Add Value and Innovation</a:t>
            </a:r>
          </a:p>
        </p:txBody>
      </p:sp>
      <p:sp>
        <p:nvSpPr>
          <p:cNvPr id="9" name="object 18"/>
          <p:cNvSpPr/>
          <p:nvPr/>
        </p:nvSpPr>
        <p:spPr>
          <a:xfrm>
            <a:off x="8438763" y="9911906"/>
            <a:ext cx="0" cy="0"/>
          </a:xfrm>
          <a:custGeom>
            <a:avLst/>
            <a:gdLst/>
            <a:ahLst/>
            <a:cxnLst/>
            <a:rect l="l" t="t" r="r" b="b"/>
            <a:pathLst>
              <a:path>
                <a:moveTo>
                  <a:pt x="0" y="0"/>
                </a:moveTo>
                <a:lnTo>
                  <a:pt x="0" y="0"/>
                </a:lnTo>
              </a:path>
            </a:pathLst>
          </a:custGeom>
          <a:ln w="28346">
            <a:solidFill>
              <a:srgbClr val="C65433"/>
            </a:solidFill>
          </a:ln>
        </p:spPr>
        <p:txBody>
          <a:bodyPr wrap="square" lIns="0" tIns="0" rIns="0" bIns="0" rtlCol="0"/>
          <a:lstStyle/>
          <a:p>
            <a:endParaRPr lang="en-US" sz="2099">
              <a:solidFill>
                <a:srgbClr val="000000"/>
              </a:solidFill>
            </a:endParaRPr>
          </a:p>
        </p:txBody>
      </p:sp>
      <p:sp>
        <p:nvSpPr>
          <p:cNvPr id="10" name="object 19"/>
          <p:cNvSpPr/>
          <p:nvPr/>
        </p:nvSpPr>
        <p:spPr>
          <a:xfrm>
            <a:off x="8438763" y="9856889"/>
            <a:ext cx="0" cy="0"/>
          </a:xfrm>
          <a:custGeom>
            <a:avLst/>
            <a:gdLst/>
            <a:ahLst/>
            <a:cxnLst/>
            <a:rect l="l" t="t" r="r" b="b"/>
            <a:pathLst>
              <a:path>
                <a:moveTo>
                  <a:pt x="0" y="0"/>
                </a:moveTo>
                <a:lnTo>
                  <a:pt x="0" y="0"/>
                </a:lnTo>
              </a:path>
            </a:pathLst>
          </a:custGeom>
          <a:ln w="28333">
            <a:solidFill>
              <a:srgbClr val="009EE7"/>
            </a:solidFill>
          </a:ln>
        </p:spPr>
        <p:txBody>
          <a:bodyPr wrap="square" lIns="0" tIns="0" rIns="0" bIns="0" rtlCol="0"/>
          <a:lstStyle/>
          <a:p>
            <a:endParaRPr lang="en-US" sz="2099">
              <a:solidFill>
                <a:srgbClr val="000000"/>
              </a:solidFill>
            </a:endParaRPr>
          </a:p>
        </p:txBody>
      </p:sp>
      <p:sp>
        <p:nvSpPr>
          <p:cNvPr id="11" name="object 20"/>
          <p:cNvSpPr/>
          <p:nvPr/>
        </p:nvSpPr>
        <p:spPr>
          <a:xfrm>
            <a:off x="8438763" y="10023777"/>
            <a:ext cx="0" cy="0"/>
          </a:xfrm>
          <a:custGeom>
            <a:avLst/>
            <a:gdLst/>
            <a:ahLst/>
            <a:cxnLst/>
            <a:rect l="l" t="t" r="r" b="b"/>
            <a:pathLst>
              <a:path>
                <a:moveTo>
                  <a:pt x="0" y="0"/>
                </a:moveTo>
                <a:lnTo>
                  <a:pt x="0" y="0"/>
                </a:lnTo>
              </a:path>
            </a:pathLst>
          </a:custGeom>
          <a:ln w="28333">
            <a:solidFill>
              <a:srgbClr val="EB9F00"/>
            </a:solidFill>
          </a:ln>
        </p:spPr>
        <p:txBody>
          <a:bodyPr wrap="square" lIns="0" tIns="0" rIns="0" bIns="0" rtlCol="0"/>
          <a:lstStyle/>
          <a:p>
            <a:endParaRPr lang="en-US" sz="2099">
              <a:solidFill>
                <a:srgbClr val="000000"/>
              </a:solidFill>
            </a:endParaRPr>
          </a:p>
        </p:txBody>
      </p:sp>
      <p:sp>
        <p:nvSpPr>
          <p:cNvPr id="12" name="object 21"/>
          <p:cNvSpPr/>
          <p:nvPr/>
        </p:nvSpPr>
        <p:spPr>
          <a:xfrm>
            <a:off x="8438763" y="9966923"/>
            <a:ext cx="0" cy="0"/>
          </a:xfrm>
          <a:custGeom>
            <a:avLst/>
            <a:gdLst/>
            <a:ahLst/>
            <a:cxnLst/>
            <a:rect l="l" t="t" r="r" b="b"/>
            <a:pathLst>
              <a:path>
                <a:moveTo>
                  <a:pt x="0" y="0"/>
                </a:moveTo>
                <a:lnTo>
                  <a:pt x="0" y="0"/>
                </a:lnTo>
              </a:path>
            </a:pathLst>
          </a:custGeom>
          <a:ln w="28333">
            <a:solidFill>
              <a:srgbClr val="80B828"/>
            </a:solidFill>
          </a:ln>
        </p:spPr>
        <p:txBody>
          <a:bodyPr wrap="square" lIns="0" tIns="0" rIns="0" bIns="0" rtlCol="0"/>
          <a:lstStyle/>
          <a:p>
            <a:endParaRPr lang="en-US" sz="2099">
              <a:solidFill>
                <a:srgbClr val="000000"/>
              </a:solidFill>
            </a:endParaRPr>
          </a:p>
        </p:txBody>
      </p:sp>
      <p:sp>
        <p:nvSpPr>
          <p:cNvPr id="71" name="object 6"/>
          <p:cNvSpPr txBox="1"/>
          <p:nvPr/>
        </p:nvSpPr>
        <p:spPr>
          <a:xfrm>
            <a:off x="5903326" y="5216801"/>
            <a:ext cx="2245691" cy="872858"/>
          </a:xfrm>
          <a:prstGeom prst="rect">
            <a:avLst/>
          </a:prstGeom>
        </p:spPr>
        <p:txBody>
          <a:bodyPr vert="horz" wrap="square" lIns="0" tIns="11421" rIns="0" bIns="0" rtlCol="0" anchor="ctr">
            <a:spAutoFit/>
          </a:bodyPr>
          <a:lstStyle/>
          <a:p>
            <a:pPr>
              <a:buClr>
                <a:schemeClr val="accent1"/>
              </a:buClr>
              <a:buSzPct val="80000"/>
            </a:pPr>
            <a:r>
              <a:rPr lang="en-US" sz="1399"/>
              <a:t>Get the data visibility and insight to make fact-based decisions and keep your business running simple. </a:t>
            </a:r>
          </a:p>
        </p:txBody>
      </p:sp>
      <p:sp>
        <p:nvSpPr>
          <p:cNvPr id="76" name="object 6"/>
          <p:cNvSpPr txBox="1"/>
          <p:nvPr/>
        </p:nvSpPr>
        <p:spPr>
          <a:xfrm>
            <a:off x="3263116" y="5217317"/>
            <a:ext cx="2245691" cy="872858"/>
          </a:xfrm>
          <a:prstGeom prst="rect">
            <a:avLst/>
          </a:prstGeom>
        </p:spPr>
        <p:txBody>
          <a:bodyPr vert="horz" wrap="square" lIns="0" tIns="11421" rIns="0" bIns="0" rtlCol="0" anchor="ctr">
            <a:spAutoFit/>
          </a:bodyPr>
          <a:lstStyle/>
          <a:p>
            <a:pPr>
              <a:buClr>
                <a:schemeClr val="accent1"/>
              </a:buClr>
              <a:buSzPct val="80000"/>
            </a:pPr>
            <a:r>
              <a:rPr lang="en-US" sz="1399"/>
              <a:t>Easily reduce costs, increase efficiencies and improve the traveler experience.</a:t>
            </a:r>
          </a:p>
        </p:txBody>
      </p:sp>
      <p:sp>
        <p:nvSpPr>
          <p:cNvPr id="77" name="object 6"/>
          <p:cNvSpPr txBox="1"/>
          <p:nvPr/>
        </p:nvSpPr>
        <p:spPr>
          <a:xfrm>
            <a:off x="622907" y="5215817"/>
            <a:ext cx="2245691" cy="872858"/>
          </a:xfrm>
          <a:prstGeom prst="rect">
            <a:avLst/>
          </a:prstGeom>
        </p:spPr>
        <p:txBody>
          <a:bodyPr vert="horz" wrap="square" lIns="0" tIns="11421" rIns="0" bIns="0" rtlCol="0" anchor="ctr">
            <a:spAutoFit/>
          </a:bodyPr>
          <a:lstStyle/>
          <a:p>
            <a:pPr>
              <a:buClr>
                <a:schemeClr val="accent1"/>
              </a:buClr>
              <a:buSzPct val="80000"/>
            </a:pPr>
            <a:r>
              <a:rPr lang="en-US" sz="1399"/>
              <a:t>Seamlessly connect to innovative apps </a:t>
            </a:r>
            <a:r>
              <a:rPr lang="mr-IN" sz="1399"/>
              <a:t>–</a:t>
            </a:r>
            <a:r>
              <a:rPr lang="en-US" sz="1399"/>
              <a:t> giving you insights to better manage your spend. </a:t>
            </a:r>
          </a:p>
        </p:txBody>
      </p:sp>
      <p:sp>
        <p:nvSpPr>
          <p:cNvPr id="38" name="object 6"/>
          <p:cNvSpPr txBox="1"/>
          <p:nvPr/>
        </p:nvSpPr>
        <p:spPr>
          <a:xfrm>
            <a:off x="9078809" y="1841638"/>
            <a:ext cx="2309318" cy="257754"/>
          </a:xfrm>
          <a:prstGeom prst="rect">
            <a:avLst/>
          </a:prstGeom>
        </p:spPr>
        <p:txBody>
          <a:bodyPr vert="horz" wrap="square" lIns="0" tIns="11421" rIns="0" bIns="0" rtlCol="0" anchor="ctr">
            <a:spAutoFit/>
          </a:bodyPr>
          <a:lstStyle/>
          <a:p>
            <a:pPr marL="12691" algn="ctr">
              <a:tabLst>
                <a:tab pos="586330" algn="l"/>
                <a:tab pos="852842" algn="l"/>
              </a:tabLst>
            </a:pPr>
            <a:r>
              <a:rPr lang="en-US" sz="1600" b="1" kern="0">
                <a:ea typeface="Arial Unicode MS" pitchFamily="34" charset="-128"/>
                <a:cs typeface="Arial Unicode MS" pitchFamily="34" charset="-128"/>
              </a:rPr>
              <a:t>Connections</a:t>
            </a:r>
          </a:p>
        </p:txBody>
      </p:sp>
      <p:sp>
        <p:nvSpPr>
          <p:cNvPr id="39" name="object 6"/>
          <p:cNvSpPr txBox="1"/>
          <p:nvPr/>
        </p:nvSpPr>
        <p:spPr>
          <a:xfrm>
            <a:off x="9101121" y="5872230"/>
            <a:ext cx="2312290" cy="331877"/>
          </a:xfrm>
          <a:prstGeom prst="rect">
            <a:avLst/>
          </a:prstGeom>
        </p:spPr>
        <p:txBody>
          <a:bodyPr vert="horz" wrap="square" lIns="0" tIns="11421" rIns="0" bIns="0" rtlCol="0" anchor="ctr">
            <a:spAutoFit/>
          </a:bodyPr>
          <a:lstStyle/>
          <a:p>
            <a:pPr marL="12691" algn="ctr">
              <a:spcBef>
                <a:spcPts val="90"/>
              </a:spcBef>
              <a:tabLst>
                <a:tab pos="586330" algn="l"/>
                <a:tab pos="852842" algn="l"/>
              </a:tabLst>
            </a:pPr>
            <a:r>
              <a:rPr lang="en-US" sz="999" kern="0">
                <a:ea typeface="Arial Unicode MS" pitchFamily="34" charset="-128"/>
                <a:cs typeface="Arial Unicode MS" pitchFamily="34" charset="-128"/>
              </a:rPr>
              <a:t>Logos shown represent a sample.</a:t>
            </a:r>
          </a:p>
          <a:p>
            <a:pPr marL="12691" algn="ctr">
              <a:spcBef>
                <a:spcPts val="90"/>
              </a:spcBef>
              <a:tabLst>
                <a:tab pos="586330" algn="l"/>
                <a:tab pos="852842" algn="l"/>
              </a:tabLst>
            </a:pPr>
            <a:r>
              <a:rPr lang="en-US" sz="999" kern="0">
                <a:ea typeface="Arial Unicode MS" pitchFamily="34" charset="-128"/>
                <a:cs typeface="Arial Unicode MS" pitchFamily="34" charset="-128"/>
              </a:rPr>
              <a:t>See the entire partner network </a:t>
            </a:r>
            <a:r>
              <a:rPr lang="en-US" sz="900" b="1" spc="-5">
                <a:solidFill>
                  <a:srgbClr val="FFFFFF"/>
                </a:solidFill>
                <a:latin typeface="Arial" charset="0"/>
                <a:ea typeface="Arial" charset="0"/>
                <a:cs typeface="Arial" charset="0"/>
                <a:hlinkClick r:id="rId6"/>
              </a:rPr>
              <a:t>here</a:t>
            </a:r>
            <a:r>
              <a:rPr lang="en-US" sz="900" spc="-5">
                <a:solidFill>
                  <a:srgbClr val="FFFFFF"/>
                </a:solidFill>
                <a:latin typeface="Arial" charset="0"/>
                <a:ea typeface="Arial" charset="0"/>
                <a:cs typeface="Arial" charset="0"/>
              </a:rPr>
              <a:t>.</a:t>
            </a:r>
          </a:p>
        </p:txBody>
      </p:sp>
      <p:grpSp>
        <p:nvGrpSpPr>
          <p:cNvPr id="40" name="Group 39"/>
          <p:cNvGrpSpPr/>
          <p:nvPr/>
        </p:nvGrpSpPr>
        <p:grpSpPr>
          <a:xfrm>
            <a:off x="8982558" y="2342153"/>
            <a:ext cx="2652568" cy="3238671"/>
            <a:chOff x="8982558" y="1845673"/>
            <a:chExt cx="2652568" cy="3238671"/>
          </a:xfrm>
        </p:grpSpPr>
        <p:pic>
          <p:nvPicPr>
            <p:cNvPr id="41" name="Picture 40"/>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9944256" y="3750841"/>
              <a:ext cx="724355" cy="219893"/>
            </a:xfrm>
            <a:prstGeom prst="rect">
              <a:avLst/>
            </a:prstGeom>
          </p:spPr>
        </p:pic>
        <p:pic>
          <p:nvPicPr>
            <p:cNvPr id="42" name="Picture 41"/>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8982558" y="3723465"/>
              <a:ext cx="743155" cy="274644"/>
            </a:xfrm>
            <a:prstGeom prst="rect">
              <a:avLst/>
            </a:prstGeom>
          </p:spPr>
        </p:pic>
        <p:pic>
          <p:nvPicPr>
            <p:cNvPr id="43" name="Picture 42"/>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10892293" y="4828472"/>
              <a:ext cx="665240" cy="209596"/>
            </a:xfrm>
            <a:prstGeom prst="rect">
              <a:avLst/>
            </a:prstGeom>
          </p:spPr>
        </p:pic>
        <p:pic>
          <p:nvPicPr>
            <p:cNvPr id="44" name="Picture 43"/>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9965824" y="4782197"/>
              <a:ext cx="658527" cy="302147"/>
            </a:xfrm>
            <a:prstGeom prst="rect">
              <a:avLst/>
            </a:prstGeom>
          </p:spPr>
        </p:pic>
        <p:pic>
          <p:nvPicPr>
            <p:cNvPr id="45" name="Picture 44"/>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9003857" y="4855567"/>
              <a:ext cx="694758" cy="155406"/>
            </a:xfrm>
            <a:prstGeom prst="rect">
              <a:avLst/>
            </a:prstGeom>
          </p:spPr>
        </p:pic>
        <p:pic>
          <p:nvPicPr>
            <p:cNvPr id="46" name="Picture 45"/>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10905962" y="4247835"/>
              <a:ext cx="619760" cy="306499"/>
            </a:xfrm>
            <a:prstGeom prst="rect">
              <a:avLst/>
            </a:prstGeom>
          </p:spPr>
        </p:pic>
        <p:pic>
          <p:nvPicPr>
            <p:cNvPr id="47" name="Picture 46"/>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9003857" y="2496507"/>
              <a:ext cx="676215" cy="229087"/>
            </a:xfrm>
            <a:prstGeom prst="rect">
              <a:avLst/>
            </a:prstGeom>
          </p:spPr>
        </p:pic>
        <p:pic>
          <p:nvPicPr>
            <p:cNvPr id="48" name="Picture 47"/>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10884426" y="2405892"/>
              <a:ext cx="750700" cy="410316"/>
            </a:xfrm>
            <a:prstGeom prst="rect">
              <a:avLst/>
            </a:prstGeom>
          </p:spPr>
        </p:pic>
        <p:pic>
          <p:nvPicPr>
            <p:cNvPr id="49" name="Picture 48"/>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9959475" y="4286009"/>
              <a:ext cx="683030" cy="230151"/>
            </a:xfrm>
            <a:prstGeom prst="rect">
              <a:avLst/>
            </a:prstGeom>
          </p:spPr>
        </p:pic>
        <p:pic>
          <p:nvPicPr>
            <p:cNvPr id="50" name="Picture 49"/>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10029647" y="2367276"/>
              <a:ext cx="487548" cy="487548"/>
            </a:xfrm>
            <a:prstGeom prst="rect">
              <a:avLst/>
            </a:prstGeom>
          </p:spPr>
        </p:pic>
        <p:pic>
          <p:nvPicPr>
            <p:cNvPr id="51" name="Picture 50"/>
            <p:cNvPicPr>
              <a:picLocks noChangeAspect="1"/>
            </p:cNvPicPr>
            <p:nvPr/>
          </p:nvPicPr>
          <p:blipFill rotWithShape="1">
            <a:blip r:embed="rId17" cstate="screen">
              <a:extLst>
                <a:ext uri="{28A0092B-C50C-407E-A947-70E740481C1C}">
                  <a14:useLocalDpi xmlns:a14="http://schemas.microsoft.com/office/drawing/2010/main"/>
                </a:ext>
              </a:extLst>
            </a:blip>
            <a:srcRect/>
            <a:stretch/>
          </p:blipFill>
          <p:spPr>
            <a:xfrm>
              <a:off x="10955230" y="1845673"/>
              <a:ext cx="493294" cy="424548"/>
            </a:xfrm>
            <a:prstGeom prst="rect">
              <a:avLst/>
            </a:prstGeom>
          </p:spPr>
        </p:pic>
        <p:pic>
          <p:nvPicPr>
            <p:cNvPr id="52" name="Picture 51"/>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9041569" y="4321573"/>
              <a:ext cx="578848" cy="159023"/>
            </a:xfrm>
            <a:prstGeom prst="rect">
              <a:avLst/>
            </a:prstGeom>
          </p:spPr>
        </p:pic>
        <p:pic>
          <p:nvPicPr>
            <p:cNvPr id="53" name="Picture 52"/>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a:off x="10066441" y="3063255"/>
              <a:ext cx="398839" cy="398839"/>
            </a:xfrm>
            <a:prstGeom prst="rect">
              <a:avLst/>
            </a:prstGeom>
          </p:spPr>
        </p:pic>
        <p:pic>
          <p:nvPicPr>
            <p:cNvPr id="54" name="Picture 53"/>
            <p:cNvPicPr>
              <a:picLocks noChangeAspect="1"/>
            </p:cNvPicPr>
            <p:nvPr/>
          </p:nvPicPr>
          <p:blipFill>
            <a:blip r:embed="rId20" cstate="screen">
              <a:extLst>
                <a:ext uri="{28A0092B-C50C-407E-A947-70E740481C1C}">
                  <a14:useLocalDpi xmlns:a14="http://schemas.microsoft.com/office/drawing/2010/main"/>
                </a:ext>
              </a:extLst>
            </a:blip>
            <a:stretch>
              <a:fillRect/>
            </a:stretch>
          </p:blipFill>
          <p:spPr>
            <a:xfrm>
              <a:off x="9971327" y="1992182"/>
              <a:ext cx="642756" cy="131530"/>
            </a:xfrm>
            <a:prstGeom prst="rect">
              <a:avLst/>
            </a:prstGeom>
          </p:spPr>
        </p:pic>
        <p:pic>
          <p:nvPicPr>
            <p:cNvPr id="55" name="Picture 54"/>
            <p:cNvPicPr>
              <a:picLocks noChangeAspect="1"/>
            </p:cNvPicPr>
            <p:nvPr/>
          </p:nvPicPr>
          <p:blipFill>
            <a:blip r:embed="rId21" cstate="screen">
              <a:extLst>
                <a:ext uri="{28A0092B-C50C-407E-A947-70E740481C1C}">
                  <a14:useLocalDpi xmlns:a14="http://schemas.microsoft.com/office/drawing/2010/main"/>
                </a:ext>
              </a:extLst>
            </a:blip>
            <a:stretch>
              <a:fillRect/>
            </a:stretch>
          </p:blipFill>
          <p:spPr>
            <a:xfrm>
              <a:off x="10925949" y="3174281"/>
              <a:ext cx="580490" cy="176786"/>
            </a:xfrm>
            <a:prstGeom prst="rect">
              <a:avLst/>
            </a:prstGeom>
          </p:spPr>
        </p:pic>
        <p:pic>
          <p:nvPicPr>
            <p:cNvPr id="56" name="Picture 55"/>
            <p:cNvPicPr>
              <a:picLocks noChangeAspect="1"/>
            </p:cNvPicPr>
            <p:nvPr/>
          </p:nvPicPr>
          <p:blipFill>
            <a:blip r:embed="rId22" cstate="screen">
              <a:extLst>
                <a:ext uri="{28A0092B-C50C-407E-A947-70E740481C1C}">
                  <a14:useLocalDpi xmlns:a14="http://schemas.microsoft.com/office/drawing/2010/main"/>
                </a:ext>
              </a:extLst>
            </a:blip>
            <a:stretch>
              <a:fillRect/>
            </a:stretch>
          </p:blipFill>
          <p:spPr>
            <a:xfrm>
              <a:off x="9114085" y="3067985"/>
              <a:ext cx="392824" cy="389378"/>
            </a:xfrm>
            <a:prstGeom prst="rect">
              <a:avLst/>
            </a:prstGeom>
          </p:spPr>
        </p:pic>
        <p:pic>
          <p:nvPicPr>
            <p:cNvPr id="57" name="Picture 56"/>
            <p:cNvPicPr>
              <a:picLocks noChangeAspect="1"/>
            </p:cNvPicPr>
            <p:nvPr/>
          </p:nvPicPr>
          <p:blipFill>
            <a:blip r:embed="rId23" cstate="screen">
              <a:extLst>
                <a:ext uri="{28A0092B-C50C-407E-A947-70E740481C1C}">
                  <a14:useLocalDpi xmlns:a14="http://schemas.microsoft.com/office/drawing/2010/main"/>
                </a:ext>
              </a:extLst>
            </a:blip>
            <a:stretch>
              <a:fillRect/>
            </a:stretch>
          </p:blipFill>
          <p:spPr>
            <a:xfrm>
              <a:off x="9027716" y="2004035"/>
              <a:ext cx="612716" cy="107824"/>
            </a:xfrm>
            <a:prstGeom prst="rect">
              <a:avLst/>
            </a:prstGeom>
          </p:spPr>
        </p:pic>
        <p:pic>
          <p:nvPicPr>
            <p:cNvPr id="58" name="Picture 57"/>
            <p:cNvPicPr>
              <a:picLocks noChangeAspect="1"/>
            </p:cNvPicPr>
            <p:nvPr/>
          </p:nvPicPr>
          <p:blipFill>
            <a:blip r:embed="rId24" cstate="print">
              <a:extLst>
                <a:ext uri="{28A0092B-C50C-407E-A947-70E740481C1C}">
                  <a14:useLocalDpi xmlns:a14="http://schemas.microsoft.com/office/drawing/2010/main"/>
                </a:ext>
              </a:extLst>
            </a:blip>
            <a:stretch>
              <a:fillRect/>
            </a:stretch>
          </p:blipFill>
          <p:spPr>
            <a:xfrm>
              <a:off x="10953166" y="3601325"/>
              <a:ext cx="518924" cy="518924"/>
            </a:xfrm>
            <a:prstGeom prst="rect">
              <a:avLst/>
            </a:prstGeom>
          </p:spPr>
        </p:pic>
      </p:grpSp>
      <p:grpSp>
        <p:nvGrpSpPr>
          <p:cNvPr id="59" name="Group 58"/>
          <p:cNvGrpSpPr/>
          <p:nvPr/>
        </p:nvGrpSpPr>
        <p:grpSpPr>
          <a:xfrm flipH="1">
            <a:off x="8186127" y="1524493"/>
            <a:ext cx="637833" cy="4780764"/>
            <a:chOff x="8464179" y="1524493"/>
            <a:chExt cx="637833" cy="4780764"/>
          </a:xfrm>
        </p:grpSpPr>
        <p:cxnSp>
          <p:nvCxnSpPr>
            <p:cNvPr id="60" name="Straight Connector 59"/>
            <p:cNvCxnSpPr/>
            <p:nvPr/>
          </p:nvCxnSpPr>
          <p:spPr>
            <a:xfrm flipH="1">
              <a:off x="8464179" y="4071438"/>
              <a:ext cx="349256" cy="0"/>
            </a:xfrm>
            <a:prstGeom prst="line">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1" name="Right Bracket 60"/>
            <p:cNvSpPr/>
            <p:nvPr/>
          </p:nvSpPr>
          <p:spPr>
            <a:xfrm rot="10800000">
              <a:off x="8850545" y="1524493"/>
              <a:ext cx="251467" cy="4780764"/>
            </a:xfrm>
            <a:prstGeom prst="rightBracket">
              <a:avLst>
                <a:gd name="adj" fmla="val 88821"/>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7" name="Rectangle 6"/>
          <p:cNvSpPr/>
          <p:nvPr/>
        </p:nvSpPr>
        <p:spPr>
          <a:xfrm>
            <a:off x="420882" y="2902372"/>
            <a:ext cx="7700352" cy="523220"/>
          </a:xfrm>
          <a:prstGeom prst="rect">
            <a:avLst/>
          </a:prstGeom>
        </p:spPr>
        <p:txBody>
          <a:bodyPr wrap="square">
            <a:spAutoFit/>
          </a:bodyPr>
          <a:lstStyle/>
          <a:p>
            <a:r>
              <a:rPr lang="en-US" sz="2000" b="1"/>
              <a:t>With the SAP Concur App Center you can:</a:t>
            </a:r>
            <a:r>
              <a:rPr lang="en-US" sz="2800">
                <a:solidFill>
                  <a:schemeClr val="accent1"/>
                </a:solidFill>
              </a:rPr>
              <a:t> </a:t>
            </a:r>
          </a:p>
        </p:txBody>
      </p:sp>
    </p:spTree>
    <p:extLst>
      <p:ext uri="{BB962C8B-B14F-4D97-AF65-F5344CB8AC3E}">
        <p14:creationId xmlns:p14="http://schemas.microsoft.com/office/powerpoint/2010/main" val="2584177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t>An Integrated Solution</a:t>
            </a:r>
          </a:p>
        </p:txBody>
      </p:sp>
      <p:sp>
        <p:nvSpPr>
          <p:cNvPr id="47" name="Rectangle 46"/>
          <p:cNvSpPr/>
          <p:nvPr/>
        </p:nvSpPr>
        <p:spPr>
          <a:xfrm>
            <a:off x="508208" y="3361915"/>
            <a:ext cx="2886619" cy="307777"/>
          </a:xfrm>
          <a:prstGeom prst="rect">
            <a:avLst/>
          </a:prstGeom>
        </p:spPr>
        <p:txBody>
          <a:bodyPr wrap="square">
            <a:spAutoFit/>
          </a:bodyPr>
          <a:lstStyle/>
          <a:p>
            <a:pPr algn="ctr" defTabSz="913945"/>
            <a:r>
              <a:rPr lang="en-US" sz="1400" b="1"/>
              <a:t>Travelers Experience</a:t>
            </a:r>
          </a:p>
        </p:txBody>
      </p:sp>
      <p:pic>
        <p:nvPicPr>
          <p:cNvPr id="53" name="Picture 5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497829" y="3860016"/>
            <a:ext cx="1094420" cy="452864"/>
          </a:xfrm>
          <a:prstGeom prst="rect">
            <a:avLst/>
          </a:prstGeom>
        </p:spPr>
      </p:pic>
      <p:pic>
        <p:nvPicPr>
          <p:cNvPr id="56" name="Picture 5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03768" y="5811503"/>
            <a:ext cx="832286" cy="413726"/>
          </a:xfrm>
          <a:prstGeom prst="rect">
            <a:avLst/>
          </a:prstGeom>
          <a:solidFill>
            <a:schemeClr val="bg1"/>
          </a:solidFill>
        </p:spPr>
      </p:pic>
      <p:pic>
        <p:nvPicPr>
          <p:cNvPr id="59" name="Picture 58" descr="avis_rgb_pos.eps"/>
          <p:cNvPicPr>
            <a:picLocks noChangeAspect="1"/>
          </p:cNvPicPr>
          <p:nvPr/>
        </p:nvPicPr>
        <p:blipFill rotWithShape="1">
          <a:blip r:embed="rId4" cstate="screen">
            <a:extLst>
              <a:ext uri="{28A0092B-C50C-407E-A947-70E740481C1C}">
                <a14:useLocalDpi xmlns:a14="http://schemas.microsoft.com/office/drawing/2010/main"/>
              </a:ext>
            </a:extLst>
          </a:blip>
          <a:srcRect l="10769" t="18291" r="9779" b="17779"/>
          <a:stretch/>
        </p:blipFill>
        <p:spPr>
          <a:xfrm>
            <a:off x="409028" y="4567810"/>
            <a:ext cx="788655" cy="368855"/>
          </a:xfrm>
          <a:prstGeom prst="rect">
            <a:avLst/>
          </a:prstGeom>
        </p:spPr>
      </p:pic>
      <p:pic>
        <p:nvPicPr>
          <p:cNvPr id="63" name="Picture 39"/>
          <p:cNvPicPr>
            <a:picLocks noChangeAspect="1" noChangeArrowheads="1"/>
          </p:cNvPicPr>
          <p:nvPr/>
        </p:nvPicPr>
        <p:blipFill>
          <a:blip r:embed="rId5" cstate="screen">
            <a:extLst>
              <a:ext uri="{28A0092B-C50C-407E-A947-70E740481C1C}">
                <a14:useLocalDpi xmlns:a14="http://schemas.microsoft.com/office/drawing/2010/main"/>
              </a:ext>
            </a:extLst>
          </a:blip>
          <a:stretch>
            <a:fillRect/>
          </a:stretch>
        </p:blipFill>
        <p:spPr bwMode="auto">
          <a:xfrm>
            <a:off x="497625" y="5150266"/>
            <a:ext cx="712881" cy="444393"/>
          </a:xfrm>
          <a:prstGeom prst="rect">
            <a:avLst/>
          </a:prstGeom>
        </p:spPr>
      </p:pic>
      <p:pic>
        <p:nvPicPr>
          <p:cNvPr id="66" name="Picture 2"/>
          <p:cNvPicPr>
            <a:picLocks noChangeAspect="1" noChangeArrowheads="1"/>
          </p:cNvPicPr>
          <p:nvPr/>
        </p:nvPicPr>
        <p:blipFill>
          <a:blip r:embed="rId6" cstate="screen">
            <a:extLst>
              <a:ext uri="{28A0092B-C50C-407E-A947-70E740481C1C}">
                <a14:useLocalDpi xmlns:a14="http://schemas.microsoft.com/office/drawing/2010/main"/>
              </a:ext>
            </a:extLst>
          </a:blip>
          <a:stretch>
            <a:fillRect/>
          </a:stretch>
        </p:blipFill>
        <p:spPr bwMode="auto">
          <a:xfrm>
            <a:off x="2886090" y="4598092"/>
            <a:ext cx="609881" cy="308291"/>
          </a:xfrm>
          <a:prstGeom prst="rect">
            <a:avLst/>
          </a:prstGeom>
          <a:extLst/>
        </p:spPr>
      </p:pic>
      <p:pic>
        <p:nvPicPr>
          <p:cNvPr id="69" name="Picture 68"/>
          <p:cNvPicPr>
            <a:picLocks noChangeAspect="1"/>
          </p:cNvPicPr>
          <p:nvPr/>
        </p:nvPicPr>
        <p:blipFill rotWithShape="1">
          <a:blip r:embed="rId7" cstate="screen">
            <a:extLst>
              <a:ext uri="{28A0092B-C50C-407E-A947-70E740481C1C}">
                <a14:useLocalDpi xmlns:a14="http://schemas.microsoft.com/office/drawing/2010/main"/>
              </a:ext>
            </a:extLst>
          </a:blip>
          <a:stretch/>
        </p:blipFill>
        <p:spPr>
          <a:xfrm>
            <a:off x="1523261" y="4682342"/>
            <a:ext cx="955236" cy="139790"/>
          </a:xfrm>
          <a:prstGeom prst="rect">
            <a:avLst/>
          </a:prstGeom>
        </p:spPr>
      </p:pic>
      <p:pic>
        <p:nvPicPr>
          <p:cNvPr id="72" name="Picture 24"/>
          <p:cNvPicPr>
            <a:picLocks noChangeAspect="1" noChangeArrowheads="1"/>
          </p:cNvPicPr>
          <p:nvPr/>
        </p:nvPicPr>
        <p:blipFill>
          <a:blip r:embed="rId8">
            <a:extLst>
              <a:ext uri="{28A0092B-C50C-407E-A947-70E740481C1C}">
                <a14:useLocalDpi xmlns:a14="http://schemas.microsoft.com/office/drawing/2010/main"/>
              </a:ext>
            </a:extLst>
          </a:blip>
          <a:stretch>
            <a:fillRect/>
          </a:stretch>
        </p:blipFill>
        <p:spPr bwMode="auto">
          <a:xfrm>
            <a:off x="1613442" y="5178749"/>
            <a:ext cx="387437" cy="387426"/>
          </a:xfrm>
          <a:prstGeom prst="roundRect">
            <a:avLst>
              <a:gd name="adj" fmla="val 28310"/>
            </a:avLst>
          </a:prstGeom>
          <a:solidFill>
            <a:schemeClr val="bg1"/>
          </a:solidFill>
          <a:extLst/>
        </p:spPr>
      </p:pic>
      <p:pic>
        <p:nvPicPr>
          <p:cNvPr id="75" name="Picture 74"/>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821525" y="5859271"/>
            <a:ext cx="835250" cy="318191"/>
          </a:xfrm>
          <a:prstGeom prst="rect">
            <a:avLst/>
          </a:prstGeom>
        </p:spPr>
      </p:pic>
      <p:pic>
        <p:nvPicPr>
          <p:cNvPr id="76" name="Picture 75"/>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633006" y="3870398"/>
            <a:ext cx="434488" cy="432100"/>
          </a:xfrm>
          <a:prstGeom prst="rect">
            <a:avLst/>
          </a:prstGeom>
        </p:spPr>
      </p:pic>
      <p:pic>
        <p:nvPicPr>
          <p:cNvPr id="77" name="Picture 76"/>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2377353" y="5287893"/>
            <a:ext cx="1017474" cy="185063"/>
          </a:xfrm>
          <a:prstGeom prst="rect">
            <a:avLst/>
          </a:prstGeom>
        </p:spPr>
      </p:pic>
      <p:pic>
        <p:nvPicPr>
          <p:cNvPr id="78" name="Picture 2" descr="https://upload.wikimedia.org/wikipedia/commons/thumb/a/a0/Lyft_logo.svg/2000px-Lyft_logo.svg.png"/>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2935271" y="3957169"/>
            <a:ext cx="364939" cy="258559"/>
          </a:xfrm>
          <a:prstGeom prst="rect">
            <a:avLst/>
          </a:prstGeom>
          <a:noFill/>
          <a:extLst>
            <a:ext uri="{909E8E84-426E-40DD-AFC4-6F175D3DCCD1}">
              <a14:hiddenFill xmlns:a14="http://schemas.microsoft.com/office/drawing/2010/main">
                <a:solidFill>
                  <a:srgbClr val="FFFFFF"/>
                </a:solidFill>
              </a14:hiddenFill>
            </a:ext>
          </a:extLst>
        </p:spPr>
      </p:pic>
      <p:sp>
        <p:nvSpPr>
          <p:cNvPr id="84" name="Rectangle 83"/>
          <p:cNvSpPr/>
          <p:nvPr/>
        </p:nvSpPr>
        <p:spPr>
          <a:xfrm>
            <a:off x="1688393" y="1807504"/>
            <a:ext cx="2084646" cy="307777"/>
          </a:xfrm>
          <a:prstGeom prst="rect">
            <a:avLst/>
          </a:prstGeom>
        </p:spPr>
        <p:txBody>
          <a:bodyPr wrap="square">
            <a:spAutoFit/>
          </a:bodyPr>
          <a:lstStyle/>
          <a:p>
            <a:pPr algn="ctr" defTabSz="913945"/>
            <a:r>
              <a:rPr lang="en-US" sz="1400" b="1"/>
              <a:t>Meeting Management</a:t>
            </a:r>
          </a:p>
        </p:txBody>
      </p:sp>
      <p:pic>
        <p:nvPicPr>
          <p:cNvPr id="99" name="Picture 2" descr="Image result for groupize logo"/>
          <p:cNvPicPr>
            <a:picLocks noChangeAspect="1" noChangeArrowheads="1"/>
          </p:cNvPicPr>
          <p:nvPr/>
        </p:nvPicPr>
        <p:blipFill>
          <a:blip r:embed="rId13" cstate="print">
            <a:extLst>
              <a:ext uri="{28A0092B-C50C-407E-A947-70E740481C1C}">
                <a14:useLocalDpi xmlns:a14="http://schemas.microsoft.com/office/drawing/2010/main"/>
              </a:ext>
            </a:extLst>
          </a:blip>
          <a:srcRect/>
          <a:stretch>
            <a:fillRect/>
          </a:stretch>
        </p:blipFill>
        <p:spPr bwMode="auto">
          <a:xfrm>
            <a:off x="1686876" y="2309644"/>
            <a:ext cx="889435" cy="224251"/>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p:cNvGrpSpPr/>
          <p:nvPr/>
        </p:nvGrpSpPr>
        <p:grpSpPr>
          <a:xfrm>
            <a:off x="9632031" y="3361915"/>
            <a:ext cx="1952507" cy="2863314"/>
            <a:chOff x="9632031" y="3361915"/>
            <a:chExt cx="1952507" cy="2863314"/>
          </a:xfrm>
        </p:grpSpPr>
        <p:sp>
          <p:nvSpPr>
            <p:cNvPr id="116" name="Rectangle 115"/>
            <p:cNvSpPr/>
            <p:nvPr/>
          </p:nvSpPr>
          <p:spPr>
            <a:xfrm>
              <a:off x="9632031" y="3361915"/>
              <a:ext cx="1933117" cy="307777"/>
            </a:xfrm>
            <a:prstGeom prst="rect">
              <a:avLst/>
            </a:prstGeom>
          </p:spPr>
          <p:txBody>
            <a:bodyPr wrap="square">
              <a:spAutoFit/>
            </a:bodyPr>
            <a:lstStyle/>
            <a:p>
              <a:pPr algn="ctr" defTabSz="913945"/>
              <a:r>
                <a:rPr lang="en-US" sz="1400" b="1"/>
                <a:t>ERP/</a:t>
              </a:r>
              <a:r>
                <a:rPr lang="en-US" sz="1400" b="1" err="1"/>
                <a:t>ITz</a:t>
              </a:r>
              <a:endParaRPr lang="en-US" sz="1400" b="1"/>
            </a:p>
          </p:txBody>
        </p:sp>
        <p:pic>
          <p:nvPicPr>
            <p:cNvPr id="102" name="Picture 101"/>
            <p:cNvPicPr>
              <a:picLocks noChangeAspect="1"/>
            </p:cNvPicPr>
            <p:nvPr/>
          </p:nvPicPr>
          <p:blipFill rotWithShape="1">
            <a:blip r:embed="rId14" cstate="screen">
              <a:extLst>
                <a:ext uri="{28A0092B-C50C-407E-A947-70E740481C1C}">
                  <a14:useLocalDpi xmlns:a14="http://schemas.microsoft.com/office/drawing/2010/main"/>
                </a:ext>
              </a:extLst>
            </a:blip>
            <a:srcRect/>
            <a:stretch/>
          </p:blipFill>
          <p:spPr>
            <a:xfrm>
              <a:off x="9632031" y="4867894"/>
              <a:ext cx="880547" cy="551784"/>
            </a:xfrm>
            <a:prstGeom prst="rect">
              <a:avLst/>
            </a:prstGeom>
          </p:spPr>
        </p:pic>
        <p:pic>
          <p:nvPicPr>
            <p:cNvPr id="108" name="Picture 107"/>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9739568" y="5719762"/>
              <a:ext cx="734692" cy="505467"/>
            </a:xfrm>
            <a:prstGeom prst="rect">
              <a:avLst/>
            </a:prstGeom>
          </p:spPr>
        </p:pic>
        <p:pic>
          <p:nvPicPr>
            <p:cNvPr id="111" name="Picture 110"/>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10797992" y="5346806"/>
              <a:ext cx="786546" cy="392272"/>
            </a:xfrm>
            <a:prstGeom prst="rect">
              <a:avLst/>
            </a:prstGeom>
          </p:spPr>
        </p:pic>
        <p:pic>
          <p:nvPicPr>
            <p:cNvPr id="114" name="Picture 113"/>
            <p:cNvPicPr>
              <a:picLocks noChangeAspect="1"/>
            </p:cNvPicPr>
            <p:nvPr/>
          </p:nvPicPr>
          <p:blipFill rotWithShape="1">
            <a:blip r:embed="rId17" cstate="screen">
              <a:extLst>
                <a:ext uri="{28A0092B-C50C-407E-A947-70E740481C1C}">
                  <a14:useLocalDpi xmlns:a14="http://schemas.microsoft.com/office/drawing/2010/main"/>
                </a:ext>
              </a:extLst>
            </a:blip>
            <a:srcRect/>
            <a:stretch/>
          </p:blipFill>
          <p:spPr>
            <a:xfrm>
              <a:off x="9633235" y="3981660"/>
              <a:ext cx="841025" cy="586150"/>
            </a:xfrm>
            <a:prstGeom prst="rect">
              <a:avLst/>
            </a:prstGeom>
          </p:spPr>
        </p:pic>
        <p:pic>
          <p:nvPicPr>
            <p:cNvPr id="117" name="Picture 4" descr="https://www.okta.com/sites/all/themes/Okta/images/blog/Logos/Okta_Logo_BrightBlue_Medium.png"/>
            <p:cNvPicPr>
              <a:picLocks noChangeAspect="1" noChangeArrowheads="1"/>
            </p:cNvPicPr>
            <p:nvPr/>
          </p:nvPicPr>
          <p:blipFill>
            <a:blip r:embed="rId18" cstate="screen">
              <a:extLst>
                <a:ext uri="{28A0092B-C50C-407E-A947-70E740481C1C}">
                  <a14:useLocalDpi xmlns:a14="http://schemas.microsoft.com/office/drawing/2010/main"/>
                </a:ext>
              </a:extLst>
            </a:blip>
            <a:srcRect/>
            <a:stretch>
              <a:fillRect/>
            </a:stretch>
          </p:blipFill>
          <p:spPr bwMode="auto">
            <a:xfrm>
              <a:off x="10783796" y="4598092"/>
              <a:ext cx="666714" cy="22501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 name="Group 7"/>
          <p:cNvGrpSpPr/>
          <p:nvPr/>
        </p:nvGrpSpPr>
        <p:grpSpPr>
          <a:xfrm>
            <a:off x="5746201" y="3361915"/>
            <a:ext cx="1858584" cy="2833848"/>
            <a:chOff x="5470858" y="3361915"/>
            <a:chExt cx="1858584" cy="2833848"/>
          </a:xfrm>
        </p:grpSpPr>
        <p:pic>
          <p:nvPicPr>
            <p:cNvPr id="128" name="Picture 127"/>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a:off x="6059764" y="5840969"/>
              <a:ext cx="680772" cy="354794"/>
            </a:xfrm>
            <a:prstGeom prst="rect">
              <a:avLst/>
            </a:prstGeom>
          </p:spPr>
        </p:pic>
        <p:pic>
          <p:nvPicPr>
            <p:cNvPr id="137" name="Picture 136"/>
            <p:cNvPicPr>
              <a:picLocks noChangeAspect="1"/>
            </p:cNvPicPr>
            <p:nvPr/>
          </p:nvPicPr>
          <p:blipFill>
            <a:blip r:embed="rId20" cstate="screen">
              <a:extLst>
                <a:ext uri="{28A0092B-C50C-407E-A947-70E740481C1C}">
                  <a14:useLocalDpi xmlns:a14="http://schemas.microsoft.com/office/drawing/2010/main"/>
                </a:ext>
              </a:extLst>
            </a:blip>
            <a:stretch>
              <a:fillRect/>
            </a:stretch>
          </p:blipFill>
          <p:spPr>
            <a:xfrm>
              <a:off x="6055876" y="3763186"/>
              <a:ext cx="688548" cy="646524"/>
            </a:xfrm>
            <a:prstGeom prst="rect">
              <a:avLst/>
            </a:prstGeom>
          </p:spPr>
        </p:pic>
        <p:sp>
          <p:nvSpPr>
            <p:cNvPr id="140" name="Rectangle 139"/>
            <p:cNvSpPr/>
            <p:nvPr/>
          </p:nvSpPr>
          <p:spPr>
            <a:xfrm>
              <a:off x="5470858" y="3361915"/>
              <a:ext cx="1858584" cy="307777"/>
            </a:xfrm>
            <a:prstGeom prst="rect">
              <a:avLst/>
            </a:prstGeom>
          </p:spPr>
          <p:txBody>
            <a:bodyPr wrap="square">
              <a:spAutoFit/>
            </a:bodyPr>
            <a:lstStyle/>
            <a:p>
              <a:pPr defTabSz="913945"/>
              <a:r>
                <a:rPr lang="en-US" sz="1400" b="1"/>
                <a:t>Industry Solutions</a:t>
              </a:r>
            </a:p>
          </p:txBody>
        </p:sp>
        <p:pic>
          <p:nvPicPr>
            <p:cNvPr id="38" name="Picture 37"/>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5964247" y="5191645"/>
              <a:ext cx="871807" cy="435879"/>
            </a:xfrm>
            <a:prstGeom prst="rect">
              <a:avLst/>
            </a:prstGeom>
          </p:spPr>
        </p:pic>
        <p:pic>
          <p:nvPicPr>
            <p:cNvPr id="1026" name="Picture 2" descr="https://www.memberinsurancesolutions.com/portals/4/MedProGroup_Logo_transparent.png"/>
            <p:cNvPicPr>
              <a:picLocks noChangeAspect="1" noChangeArrowheads="1"/>
            </p:cNvPicPr>
            <p:nvPr/>
          </p:nvPicPr>
          <p:blipFill>
            <a:blip r:embed="rId22" cstate="print">
              <a:extLst>
                <a:ext uri="{28A0092B-C50C-407E-A947-70E740481C1C}">
                  <a14:useLocalDpi xmlns:a14="http://schemas.microsoft.com/office/drawing/2010/main"/>
                </a:ext>
              </a:extLst>
            </a:blip>
            <a:srcRect/>
            <a:stretch>
              <a:fillRect/>
            </a:stretch>
          </p:blipFill>
          <p:spPr bwMode="auto">
            <a:xfrm>
              <a:off x="5654449" y="4623154"/>
              <a:ext cx="1491402" cy="355047"/>
            </a:xfrm>
            <a:prstGeom prst="rect">
              <a:avLst/>
            </a:prstGeom>
            <a:noFill/>
            <a:extLst>
              <a:ext uri="{909E8E84-426E-40DD-AFC4-6F175D3DCCD1}">
                <a14:hiddenFill xmlns:a14="http://schemas.microsoft.com/office/drawing/2010/main">
                  <a:solidFill>
                    <a:srgbClr val="FFFFFF"/>
                  </a:solidFill>
                </a14:hiddenFill>
              </a:ext>
            </a:extLst>
          </p:spPr>
        </p:pic>
      </p:grpSp>
      <p:pic>
        <p:nvPicPr>
          <p:cNvPr id="123" name="Picture 122"/>
          <p:cNvPicPr>
            <a:picLocks noChangeAspect="1"/>
          </p:cNvPicPr>
          <p:nvPr/>
        </p:nvPicPr>
        <p:blipFill rotWithShape="1">
          <a:blip r:embed="rId23" cstate="screen">
            <a:extLst>
              <a:ext uri="{28A0092B-C50C-407E-A947-70E740481C1C}">
                <a14:useLocalDpi xmlns:a14="http://schemas.microsoft.com/office/drawing/2010/main"/>
              </a:ext>
            </a:extLst>
          </a:blip>
          <a:srcRect/>
          <a:stretch/>
        </p:blipFill>
        <p:spPr>
          <a:xfrm>
            <a:off x="9458207" y="2274075"/>
            <a:ext cx="817365" cy="390106"/>
          </a:xfrm>
          <a:prstGeom prst="rect">
            <a:avLst/>
          </a:prstGeom>
        </p:spPr>
      </p:pic>
      <p:pic>
        <p:nvPicPr>
          <p:cNvPr id="125" name="Picture 124"/>
          <p:cNvPicPr>
            <a:picLocks noChangeAspect="1"/>
          </p:cNvPicPr>
          <p:nvPr/>
        </p:nvPicPr>
        <p:blipFill>
          <a:blip r:embed="rId24" cstate="screen">
            <a:extLst>
              <a:ext uri="{28A0092B-C50C-407E-A947-70E740481C1C}">
                <a14:useLocalDpi xmlns:a14="http://schemas.microsoft.com/office/drawing/2010/main"/>
              </a:ext>
            </a:extLst>
          </a:blip>
          <a:stretch>
            <a:fillRect/>
          </a:stretch>
        </p:blipFill>
        <p:spPr>
          <a:xfrm>
            <a:off x="8504553" y="2349568"/>
            <a:ext cx="729027" cy="239121"/>
          </a:xfrm>
          <a:prstGeom prst="rect">
            <a:avLst/>
          </a:prstGeom>
        </p:spPr>
      </p:pic>
      <p:sp>
        <p:nvSpPr>
          <p:cNvPr id="139" name="Rectangle 138"/>
          <p:cNvSpPr/>
          <p:nvPr/>
        </p:nvSpPr>
        <p:spPr>
          <a:xfrm>
            <a:off x="8421778" y="1807504"/>
            <a:ext cx="2761390" cy="307777"/>
          </a:xfrm>
          <a:prstGeom prst="rect">
            <a:avLst/>
          </a:prstGeom>
        </p:spPr>
        <p:txBody>
          <a:bodyPr wrap="square">
            <a:spAutoFit/>
          </a:bodyPr>
          <a:lstStyle/>
          <a:p>
            <a:pPr defTabSz="913945"/>
            <a:r>
              <a:rPr lang="en-US" sz="1400" b="1"/>
              <a:t>Spend Optimization</a:t>
            </a:r>
          </a:p>
        </p:txBody>
      </p:sp>
      <p:pic>
        <p:nvPicPr>
          <p:cNvPr id="41" name="Picture 40"/>
          <p:cNvPicPr>
            <a:picLocks noChangeAspect="1"/>
          </p:cNvPicPr>
          <p:nvPr/>
        </p:nvPicPr>
        <p:blipFill>
          <a:blip r:embed="rId25" cstate="print">
            <a:extLst>
              <a:ext uri="{28A0092B-C50C-407E-A947-70E740481C1C}">
                <a14:useLocalDpi xmlns:a14="http://schemas.microsoft.com/office/drawing/2010/main"/>
              </a:ext>
            </a:extLst>
          </a:blip>
          <a:stretch>
            <a:fillRect/>
          </a:stretch>
        </p:blipFill>
        <p:spPr>
          <a:xfrm>
            <a:off x="10500199" y="2270966"/>
            <a:ext cx="864117" cy="396324"/>
          </a:xfrm>
          <a:prstGeom prst="rect">
            <a:avLst/>
          </a:prstGeom>
        </p:spPr>
      </p:pic>
      <p:grpSp>
        <p:nvGrpSpPr>
          <p:cNvPr id="9" name="Group 8"/>
          <p:cNvGrpSpPr/>
          <p:nvPr/>
        </p:nvGrpSpPr>
        <p:grpSpPr>
          <a:xfrm>
            <a:off x="3395071" y="3361915"/>
            <a:ext cx="2472660" cy="2838349"/>
            <a:chOff x="3167330" y="3361915"/>
            <a:chExt cx="2472660" cy="2838349"/>
          </a:xfrm>
        </p:grpSpPr>
        <p:sp>
          <p:nvSpPr>
            <p:cNvPr id="34" name="Rectangle 33"/>
            <p:cNvSpPr/>
            <p:nvPr/>
          </p:nvSpPr>
          <p:spPr>
            <a:xfrm>
              <a:off x="3167330" y="3361915"/>
              <a:ext cx="2472660" cy="307777"/>
            </a:xfrm>
            <a:prstGeom prst="rect">
              <a:avLst/>
            </a:prstGeom>
          </p:spPr>
          <p:txBody>
            <a:bodyPr wrap="square">
              <a:spAutoFit/>
            </a:bodyPr>
            <a:lstStyle/>
            <a:p>
              <a:pPr algn="ctr" defTabSz="913945"/>
              <a:r>
                <a:rPr lang="en-US" sz="1400" b="1"/>
                <a:t>Tax Management</a:t>
              </a:r>
            </a:p>
          </p:txBody>
        </p:sp>
        <p:pic>
          <p:nvPicPr>
            <p:cNvPr id="37" name="Picture 36"/>
            <p:cNvPicPr>
              <a:picLocks noChangeAspect="1"/>
            </p:cNvPicPr>
            <p:nvPr/>
          </p:nvPicPr>
          <p:blipFill>
            <a:blip r:embed="rId26" cstate="screen">
              <a:extLst>
                <a:ext uri="{28A0092B-C50C-407E-A947-70E740481C1C}">
                  <a14:useLocalDpi xmlns:a14="http://schemas.microsoft.com/office/drawing/2010/main"/>
                </a:ext>
              </a:extLst>
            </a:blip>
            <a:stretch>
              <a:fillRect/>
            </a:stretch>
          </p:blipFill>
          <p:spPr>
            <a:xfrm>
              <a:off x="3972182" y="4647529"/>
              <a:ext cx="962831" cy="209416"/>
            </a:xfrm>
            <a:prstGeom prst="rect">
              <a:avLst/>
            </a:prstGeom>
          </p:spPr>
        </p:pic>
        <p:pic>
          <p:nvPicPr>
            <p:cNvPr id="40" name="Picture 39"/>
            <p:cNvPicPr>
              <a:picLocks noChangeAspect="1"/>
            </p:cNvPicPr>
            <p:nvPr/>
          </p:nvPicPr>
          <p:blipFill>
            <a:blip r:embed="rId27" cstate="screen">
              <a:extLst>
                <a:ext uri="{28A0092B-C50C-407E-A947-70E740481C1C}">
                  <a14:useLocalDpi xmlns:a14="http://schemas.microsoft.com/office/drawing/2010/main"/>
                </a:ext>
              </a:extLst>
            </a:blip>
            <a:stretch>
              <a:fillRect/>
            </a:stretch>
          </p:blipFill>
          <p:spPr>
            <a:xfrm>
              <a:off x="3903903" y="3941304"/>
              <a:ext cx="1054718" cy="290289"/>
            </a:xfrm>
            <a:prstGeom prst="rect">
              <a:avLst/>
            </a:prstGeom>
          </p:spPr>
        </p:pic>
        <p:pic>
          <p:nvPicPr>
            <p:cNvPr id="45" name="Picture 6" descr="http://vinaypai.com/wp-content/uploads/2016/04/monaeo.png"/>
            <p:cNvPicPr>
              <a:picLocks noChangeAspect="1" noChangeArrowheads="1"/>
            </p:cNvPicPr>
            <p:nvPr/>
          </p:nvPicPr>
          <p:blipFill>
            <a:blip r:embed="rId28" cstate="screen">
              <a:extLst>
                <a:ext uri="{28A0092B-C50C-407E-A947-70E740481C1C}">
                  <a14:useLocalDpi xmlns:a14="http://schemas.microsoft.com/office/drawing/2010/main"/>
                </a:ext>
              </a:extLst>
            </a:blip>
            <a:srcRect/>
            <a:stretch>
              <a:fillRect/>
            </a:stretch>
          </p:blipFill>
          <p:spPr bwMode="auto">
            <a:xfrm>
              <a:off x="4125962" y="5176283"/>
              <a:ext cx="917100" cy="343914"/>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8" descr="https://upload.wikimedia.org/wikipedia/commons/thumb/5/59/Thomson_Reuters_logo.svg/640px-Thomson_Reuters_logo.svg.png"/>
            <p:cNvPicPr>
              <a:picLocks noChangeAspect="1" noChangeArrowheads="1"/>
            </p:cNvPicPr>
            <p:nvPr/>
          </p:nvPicPr>
          <p:blipFill>
            <a:blip r:embed="rId29" cstate="screen">
              <a:extLst>
                <a:ext uri="{28A0092B-C50C-407E-A947-70E740481C1C}">
                  <a14:useLocalDpi xmlns:a14="http://schemas.microsoft.com/office/drawing/2010/main"/>
                </a:ext>
              </a:extLst>
            </a:blip>
            <a:srcRect/>
            <a:stretch>
              <a:fillRect/>
            </a:stretch>
          </p:blipFill>
          <p:spPr bwMode="auto">
            <a:xfrm>
              <a:off x="3679415" y="5836468"/>
              <a:ext cx="1552195" cy="36379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 name="Group 6"/>
          <p:cNvGrpSpPr/>
          <p:nvPr/>
        </p:nvGrpSpPr>
        <p:grpSpPr>
          <a:xfrm>
            <a:off x="7479745" y="3388223"/>
            <a:ext cx="2107699" cy="2791389"/>
            <a:chOff x="7278467" y="3388223"/>
            <a:chExt cx="2107699" cy="2791389"/>
          </a:xfrm>
        </p:grpSpPr>
        <p:pic>
          <p:nvPicPr>
            <p:cNvPr id="89" name="Picture 88"/>
            <p:cNvPicPr>
              <a:picLocks noChangeAspect="1"/>
            </p:cNvPicPr>
            <p:nvPr/>
          </p:nvPicPr>
          <p:blipFill>
            <a:blip r:embed="rId30" cstate="screen">
              <a:extLst>
                <a:ext uri="{28A0092B-C50C-407E-A947-70E740481C1C}">
                  <a14:useLocalDpi xmlns:a14="http://schemas.microsoft.com/office/drawing/2010/main"/>
                </a:ext>
              </a:extLst>
            </a:blip>
            <a:stretch>
              <a:fillRect/>
            </a:stretch>
          </p:blipFill>
          <p:spPr>
            <a:xfrm>
              <a:off x="7866966" y="5288547"/>
              <a:ext cx="914230" cy="221700"/>
            </a:xfrm>
            <a:prstGeom prst="rect">
              <a:avLst/>
            </a:prstGeom>
          </p:spPr>
        </p:pic>
        <p:pic>
          <p:nvPicPr>
            <p:cNvPr id="92" name="Picture 91"/>
            <p:cNvPicPr>
              <a:picLocks noChangeAspect="1"/>
            </p:cNvPicPr>
            <p:nvPr/>
          </p:nvPicPr>
          <p:blipFill>
            <a:blip r:embed="rId31" cstate="screen">
              <a:extLst>
                <a:ext uri="{28A0092B-C50C-407E-A947-70E740481C1C}">
                  <a14:useLocalDpi xmlns:a14="http://schemas.microsoft.com/office/drawing/2010/main"/>
                </a:ext>
              </a:extLst>
            </a:blip>
            <a:stretch>
              <a:fillRect/>
            </a:stretch>
          </p:blipFill>
          <p:spPr>
            <a:xfrm>
              <a:off x="7718954" y="4568919"/>
              <a:ext cx="1210254" cy="372756"/>
            </a:xfrm>
            <a:prstGeom prst="rect">
              <a:avLst/>
            </a:prstGeom>
          </p:spPr>
        </p:pic>
        <p:pic>
          <p:nvPicPr>
            <p:cNvPr id="95" name="Picture 94"/>
            <p:cNvPicPr>
              <a:picLocks noChangeAspect="1"/>
            </p:cNvPicPr>
            <p:nvPr/>
          </p:nvPicPr>
          <p:blipFill>
            <a:blip r:embed="rId32" cstate="screen">
              <a:extLst>
                <a:ext uri="{28A0092B-C50C-407E-A947-70E740481C1C}">
                  <a14:useLocalDpi xmlns:a14="http://schemas.microsoft.com/office/drawing/2010/main"/>
                </a:ext>
              </a:extLst>
            </a:blip>
            <a:stretch>
              <a:fillRect/>
            </a:stretch>
          </p:blipFill>
          <p:spPr>
            <a:xfrm>
              <a:off x="7989603" y="3950849"/>
              <a:ext cx="668956" cy="271198"/>
            </a:xfrm>
            <a:prstGeom prst="rect">
              <a:avLst/>
            </a:prstGeom>
          </p:spPr>
        </p:pic>
        <p:pic>
          <p:nvPicPr>
            <p:cNvPr id="97" name="Picture 96" descr="appzen-logo_new_826.png">
              <a:hlinkClick r:id="rId33"/>
            </p:cNvPr>
            <p:cNvPicPr>
              <a:picLocks noChangeAspect="1"/>
            </p:cNvPicPr>
            <p:nvPr/>
          </p:nvPicPr>
          <p:blipFill>
            <a:blip r:embed="rId34" cstate="screen">
              <a:extLst>
                <a:ext uri="{28A0092B-C50C-407E-A947-70E740481C1C}">
                  <a14:useLocalDpi xmlns:a14="http://schemas.microsoft.com/office/drawing/2010/main"/>
                </a:ext>
              </a:extLst>
            </a:blip>
            <a:stretch>
              <a:fillRect/>
            </a:stretch>
          </p:blipFill>
          <p:spPr>
            <a:xfrm>
              <a:off x="7791322" y="5857120"/>
              <a:ext cx="1065518" cy="322492"/>
            </a:xfrm>
            <a:prstGeom prst="rect">
              <a:avLst/>
            </a:prstGeom>
          </p:spPr>
        </p:pic>
        <p:sp>
          <p:nvSpPr>
            <p:cNvPr id="98" name="Rectangle 97"/>
            <p:cNvSpPr/>
            <p:nvPr/>
          </p:nvSpPr>
          <p:spPr>
            <a:xfrm>
              <a:off x="7278467" y="3388223"/>
              <a:ext cx="2107699" cy="523220"/>
            </a:xfrm>
            <a:prstGeom prst="rect">
              <a:avLst/>
            </a:prstGeom>
          </p:spPr>
          <p:txBody>
            <a:bodyPr wrap="square">
              <a:spAutoFit/>
            </a:bodyPr>
            <a:lstStyle/>
            <a:p>
              <a:pPr algn="ctr" defTabSz="913945"/>
              <a:r>
                <a:rPr lang="en-US" sz="1400" b="1"/>
                <a:t>Fraud, Risk, &amp; </a:t>
              </a:r>
              <a:br>
                <a:rPr lang="en-US" sz="1400" b="1"/>
              </a:br>
              <a:r>
                <a:rPr lang="en-US" sz="1400" b="1"/>
                <a:t>Compliance</a:t>
              </a:r>
            </a:p>
          </p:txBody>
        </p:sp>
      </p:grpSp>
      <p:pic>
        <p:nvPicPr>
          <p:cNvPr id="39" name="Picture 2" descr="Image result for cvent logo"/>
          <p:cNvPicPr>
            <a:picLocks noChangeAspect="1" noChangeArrowheads="1"/>
          </p:cNvPicPr>
          <p:nvPr/>
        </p:nvPicPr>
        <p:blipFill>
          <a:blip r:embed="rId35" cstate="print">
            <a:extLst>
              <a:ext uri="{28A0092B-C50C-407E-A947-70E740481C1C}">
                <a14:useLocalDpi xmlns:a14="http://schemas.microsoft.com/office/drawing/2010/main"/>
              </a:ext>
            </a:extLst>
          </a:blip>
          <a:srcRect/>
          <a:stretch>
            <a:fillRect/>
          </a:stretch>
        </p:blipFill>
        <p:spPr bwMode="auto">
          <a:xfrm>
            <a:off x="2791776" y="2184681"/>
            <a:ext cx="1035666" cy="448833"/>
          </a:xfrm>
          <a:prstGeom prst="rect">
            <a:avLst/>
          </a:prstGeom>
          <a:noFill/>
          <a:extLst>
            <a:ext uri="{909E8E84-426E-40DD-AFC4-6F175D3DCCD1}">
              <a14:hiddenFill xmlns:a14="http://schemas.microsoft.com/office/drawing/2010/main">
                <a:solidFill>
                  <a:srgbClr val="FFFFFF"/>
                </a:solidFill>
              </a14:hiddenFill>
            </a:ext>
          </a:extLst>
        </p:spPr>
      </p:pic>
      <p:grpSp>
        <p:nvGrpSpPr>
          <p:cNvPr id="113" name="Group 112"/>
          <p:cNvGrpSpPr/>
          <p:nvPr/>
        </p:nvGrpSpPr>
        <p:grpSpPr>
          <a:xfrm>
            <a:off x="4953785" y="617257"/>
            <a:ext cx="2267118" cy="1789752"/>
            <a:chOff x="3626941" y="1478094"/>
            <a:chExt cx="5000393" cy="3947515"/>
          </a:xfrm>
        </p:grpSpPr>
        <p:sp>
          <p:nvSpPr>
            <p:cNvPr id="155" name="Oval 154"/>
            <p:cNvSpPr/>
            <p:nvPr/>
          </p:nvSpPr>
          <p:spPr bwMode="gray">
            <a:xfrm>
              <a:off x="4771059" y="2655336"/>
              <a:ext cx="2770273" cy="2770273"/>
            </a:xfrm>
            <a:prstGeom prst="ellipse">
              <a:avLst/>
            </a:prstGeom>
            <a:solidFill>
              <a:schemeClr val="bg1"/>
            </a:solidFill>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err="1"/>
            </a:p>
          </p:txBody>
        </p:sp>
        <p:grpSp>
          <p:nvGrpSpPr>
            <p:cNvPr id="156" name="Group 155"/>
            <p:cNvGrpSpPr/>
            <p:nvPr/>
          </p:nvGrpSpPr>
          <p:grpSpPr>
            <a:xfrm>
              <a:off x="6059393" y="2549669"/>
              <a:ext cx="193605" cy="193605"/>
              <a:chOff x="4426620" y="2878075"/>
              <a:chExt cx="221580" cy="221580"/>
            </a:xfrm>
          </p:grpSpPr>
          <p:sp>
            <p:nvSpPr>
              <p:cNvPr id="173" name="Oval 172"/>
              <p:cNvSpPr/>
              <p:nvPr/>
            </p:nvSpPr>
            <p:spPr bwMode="gray">
              <a:xfrm>
                <a:off x="4426620" y="2878075"/>
                <a:ext cx="221580" cy="221580"/>
              </a:xfrm>
              <a:prstGeom prst="ellipse">
                <a:avLst/>
              </a:prstGeom>
              <a:solidFill>
                <a:schemeClr val="bg1"/>
              </a:solidFill>
              <a:ln w="15875" cap="rnd">
                <a:no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err="1"/>
              </a:p>
            </p:txBody>
          </p:sp>
          <p:sp>
            <p:nvSpPr>
              <p:cNvPr id="174" name="Oval 173"/>
              <p:cNvSpPr/>
              <p:nvPr/>
            </p:nvSpPr>
            <p:spPr bwMode="gray">
              <a:xfrm>
                <a:off x="4463195" y="2914650"/>
                <a:ext cx="148430" cy="148430"/>
              </a:xfrm>
              <a:prstGeom prst="ellipse">
                <a:avLst/>
              </a:prstGeom>
              <a:solidFill>
                <a:schemeClr val="bg1"/>
              </a:solidFill>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err="1"/>
              </a:p>
            </p:txBody>
          </p:sp>
        </p:grpSp>
        <p:grpSp>
          <p:nvGrpSpPr>
            <p:cNvPr id="157" name="Group 156"/>
            <p:cNvGrpSpPr/>
            <p:nvPr/>
          </p:nvGrpSpPr>
          <p:grpSpPr>
            <a:xfrm>
              <a:off x="7299172" y="4574514"/>
              <a:ext cx="193605" cy="193605"/>
              <a:chOff x="4426620" y="2878075"/>
              <a:chExt cx="221580" cy="221580"/>
            </a:xfrm>
          </p:grpSpPr>
          <p:sp>
            <p:nvSpPr>
              <p:cNvPr id="171" name="Oval 170"/>
              <p:cNvSpPr/>
              <p:nvPr/>
            </p:nvSpPr>
            <p:spPr bwMode="gray">
              <a:xfrm>
                <a:off x="4426620" y="2878075"/>
                <a:ext cx="221580" cy="221580"/>
              </a:xfrm>
              <a:prstGeom prst="ellipse">
                <a:avLst/>
              </a:prstGeom>
              <a:solidFill>
                <a:schemeClr val="bg1"/>
              </a:solidFill>
              <a:ln w="15875" cap="rnd">
                <a:no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err="1"/>
              </a:p>
            </p:txBody>
          </p:sp>
          <p:sp>
            <p:nvSpPr>
              <p:cNvPr id="172" name="Oval 171"/>
              <p:cNvSpPr/>
              <p:nvPr/>
            </p:nvSpPr>
            <p:spPr bwMode="gray">
              <a:xfrm>
                <a:off x="4463195" y="2914650"/>
                <a:ext cx="148430" cy="148430"/>
              </a:xfrm>
              <a:prstGeom prst="ellipse">
                <a:avLst/>
              </a:prstGeom>
              <a:solidFill>
                <a:schemeClr val="bg1"/>
              </a:solidFill>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err="1"/>
              </a:p>
            </p:txBody>
          </p:sp>
        </p:grpSp>
        <p:grpSp>
          <p:nvGrpSpPr>
            <p:cNvPr id="158" name="Group 157"/>
            <p:cNvGrpSpPr/>
            <p:nvPr/>
          </p:nvGrpSpPr>
          <p:grpSpPr>
            <a:xfrm>
              <a:off x="4838280" y="4574514"/>
              <a:ext cx="193605" cy="193605"/>
              <a:chOff x="4426620" y="2878075"/>
              <a:chExt cx="221580" cy="221580"/>
            </a:xfrm>
          </p:grpSpPr>
          <p:sp>
            <p:nvSpPr>
              <p:cNvPr id="169" name="Oval 168"/>
              <p:cNvSpPr/>
              <p:nvPr/>
            </p:nvSpPr>
            <p:spPr bwMode="gray">
              <a:xfrm>
                <a:off x="4426620" y="2878075"/>
                <a:ext cx="221580" cy="221580"/>
              </a:xfrm>
              <a:prstGeom prst="ellipse">
                <a:avLst/>
              </a:prstGeom>
              <a:solidFill>
                <a:schemeClr val="bg1"/>
              </a:solidFill>
              <a:ln w="15875" cap="rnd">
                <a:no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err="1"/>
              </a:p>
            </p:txBody>
          </p:sp>
          <p:sp>
            <p:nvSpPr>
              <p:cNvPr id="170" name="Oval 169"/>
              <p:cNvSpPr/>
              <p:nvPr/>
            </p:nvSpPr>
            <p:spPr bwMode="gray">
              <a:xfrm>
                <a:off x="4463195" y="2914650"/>
                <a:ext cx="148430" cy="148430"/>
              </a:xfrm>
              <a:prstGeom prst="ellipse">
                <a:avLst/>
              </a:prstGeom>
              <a:solidFill>
                <a:schemeClr val="bg1"/>
              </a:solidFill>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err="1"/>
              </a:p>
            </p:txBody>
          </p:sp>
        </p:grpSp>
        <p:pic>
          <p:nvPicPr>
            <p:cNvPr id="159" name="Picture 158"/>
            <p:cNvPicPr>
              <a:picLocks noChangeAspect="1"/>
            </p:cNvPicPr>
            <p:nvPr/>
          </p:nvPicPr>
          <p:blipFill>
            <a:blip r:embed="rId36" cstate="print">
              <a:extLst>
                <a:ext uri="{28A0092B-C50C-407E-A947-70E740481C1C}">
                  <a14:useLocalDpi xmlns:a14="http://schemas.microsoft.com/office/drawing/2010/main"/>
                </a:ext>
              </a:extLst>
            </a:blip>
            <a:stretch>
              <a:fillRect/>
            </a:stretch>
          </p:blipFill>
          <p:spPr>
            <a:xfrm>
              <a:off x="3626941" y="4307269"/>
              <a:ext cx="1118340" cy="1118340"/>
            </a:xfrm>
            <a:prstGeom prst="rect">
              <a:avLst/>
            </a:prstGeom>
          </p:spPr>
        </p:pic>
        <p:pic>
          <p:nvPicPr>
            <p:cNvPr id="160" name="Picture 159"/>
            <p:cNvPicPr>
              <a:picLocks noChangeAspect="1"/>
            </p:cNvPicPr>
            <p:nvPr/>
          </p:nvPicPr>
          <p:blipFill>
            <a:blip r:embed="rId37" cstate="print">
              <a:extLst>
                <a:ext uri="{28A0092B-C50C-407E-A947-70E740481C1C}">
                  <a14:useLocalDpi xmlns:a14="http://schemas.microsoft.com/office/drawing/2010/main"/>
                </a:ext>
              </a:extLst>
            </a:blip>
            <a:stretch>
              <a:fillRect/>
            </a:stretch>
          </p:blipFill>
          <p:spPr>
            <a:xfrm>
              <a:off x="7508994" y="4298837"/>
              <a:ext cx="1118340" cy="1118342"/>
            </a:xfrm>
            <a:prstGeom prst="rect">
              <a:avLst/>
            </a:prstGeom>
          </p:spPr>
        </p:pic>
        <p:pic>
          <p:nvPicPr>
            <p:cNvPr id="161" name="Picture 160"/>
            <p:cNvPicPr>
              <a:picLocks noChangeAspect="1"/>
            </p:cNvPicPr>
            <p:nvPr/>
          </p:nvPicPr>
          <p:blipFill>
            <a:blip r:embed="rId38" cstate="print">
              <a:extLst>
                <a:ext uri="{28A0092B-C50C-407E-A947-70E740481C1C}">
                  <a14:useLocalDpi xmlns:a14="http://schemas.microsoft.com/office/drawing/2010/main"/>
                </a:ext>
              </a:extLst>
            </a:blip>
            <a:stretch>
              <a:fillRect/>
            </a:stretch>
          </p:blipFill>
          <p:spPr>
            <a:xfrm>
              <a:off x="5694365" y="1478094"/>
              <a:ext cx="1117262" cy="1117262"/>
            </a:xfrm>
            <a:prstGeom prst="rect">
              <a:avLst/>
            </a:prstGeom>
          </p:spPr>
        </p:pic>
        <p:grpSp>
          <p:nvGrpSpPr>
            <p:cNvPr id="162" name="Group 4"/>
            <p:cNvGrpSpPr>
              <a:grpSpLocks noChangeAspect="1"/>
            </p:cNvGrpSpPr>
            <p:nvPr/>
          </p:nvGrpSpPr>
          <p:grpSpPr bwMode="auto">
            <a:xfrm>
              <a:off x="5368037" y="3501487"/>
              <a:ext cx="1571625" cy="892175"/>
              <a:chOff x="3344" y="1879"/>
              <a:chExt cx="990" cy="562"/>
            </a:xfrm>
          </p:grpSpPr>
          <p:sp>
            <p:nvSpPr>
              <p:cNvPr id="163" name="AutoShape 3"/>
              <p:cNvSpPr>
                <a:spLocks noChangeAspect="1" noChangeArrowheads="1" noTextEdit="1"/>
              </p:cNvSpPr>
              <p:nvPr/>
            </p:nvSpPr>
            <p:spPr bwMode="auto">
              <a:xfrm>
                <a:off x="3344" y="1879"/>
                <a:ext cx="990" cy="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 name="Freeform 5"/>
              <p:cNvSpPr>
                <a:spLocks/>
              </p:cNvSpPr>
              <p:nvPr/>
            </p:nvSpPr>
            <p:spPr bwMode="auto">
              <a:xfrm>
                <a:off x="3345" y="1879"/>
                <a:ext cx="204" cy="560"/>
              </a:xfrm>
              <a:custGeom>
                <a:avLst/>
                <a:gdLst>
                  <a:gd name="T0" fmla="*/ 148 w 167"/>
                  <a:gd name="T1" fmla="*/ 17 h 457"/>
                  <a:gd name="T2" fmla="*/ 167 w 167"/>
                  <a:gd name="T3" fmla="*/ 66 h 457"/>
                  <a:gd name="T4" fmla="*/ 167 w 167"/>
                  <a:gd name="T5" fmla="*/ 114 h 457"/>
                  <a:gd name="T6" fmla="*/ 150 w 167"/>
                  <a:gd name="T7" fmla="*/ 114 h 457"/>
                  <a:gd name="T8" fmla="*/ 85 w 167"/>
                  <a:gd name="T9" fmla="*/ 164 h 457"/>
                  <a:gd name="T10" fmla="*/ 85 w 167"/>
                  <a:gd name="T11" fmla="*/ 148 h 457"/>
                  <a:gd name="T12" fmla="*/ 135 w 167"/>
                  <a:gd name="T13" fmla="*/ 106 h 457"/>
                  <a:gd name="T14" fmla="*/ 135 w 167"/>
                  <a:gd name="T15" fmla="*/ 98 h 457"/>
                  <a:gd name="T16" fmla="*/ 151 w 167"/>
                  <a:gd name="T17" fmla="*/ 98 h 457"/>
                  <a:gd name="T18" fmla="*/ 151 w 167"/>
                  <a:gd name="T19" fmla="*/ 65 h 457"/>
                  <a:gd name="T20" fmla="*/ 136 w 167"/>
                  <a:gd name="T21" fmla="*/ 28 h 457"/>
                  <a:gd name="T22" fmla="*/ 103 w 167"/>
                  <a:gd name="T23" fmla="*/ 16 h 457"/>
                  <a:gd name="T24" fmla="*/ 52 w 167"/>
                  <a:gd name="T25" fmla="*/ 65 h 457"/>
                  <a:gd name="T26" fmla="*/ 52 w 167"/>
                  <a:gd name="T27" fmla="*/ 187 h 457"/>
                  <a:gd name="T28" fmla="*/ 91 w 167"/>
                  <a:gd name="T29" fmla="*/ 187 h 457"/>
                  <a:gd name="T30" fmla="*/ 157 w 167"/>
                  <a:gd name="T31" fmla="*/ 253 h 457"/>
                  <a:gd name="T32" fmla="*/ 157 w 167"/>
                  <a:gd name="T33" fmla="*/ 287 h 457"/>
                  <a:gd name="T34" fmla="*/ 157 w 167"/>
                  <a:gd name="T35" fmla="*/ 457 h 457"/>
                  <a:gd name="T36" fmla="*/ 141 w 167"/>
                  <a:gd name="T37" fmla="*/ 457 h 457"/>
                  <a:gd name="T38" fmla="*/ 141 w 167"/>
                  <a:gd name="T39" fmla="*/ 287 h 457"/>
                  <a:gd name="T40" fmla="*/ 141 w 167"/>
                  <a:gd name="T41" fmla="*/ 253 h 457"/>
                  <a:gd name="T42" fmla="*/ 91 w 167"/>
                  <a:gd name="T43" fmla="*/ 203 h 457"/>
                  <a:gd name="T44" fmla="*/ 47 w 167"/>
                  <a:gd name="T45" fmla="*/ 203 h 457"/>
                  <a:gd name="T46" fmla="*/ 16 w 167"/>
                  <a:gd name="T47" fmla="*/ 237 h 457"/>
                  <a:gd name="T48" fmla="*/ 16 w 167"/>
                  <a:gd name="T49" fmla="*/ 457 h 457"/>
                  <a:gd name="T50" fmla="*/ 0 w 167"/>
                  <a:gd name="T51" fmla="*/ 457 h 457"/>
                  <a:gd name="T52" fmla="*/ 0 w 167"/>
                  <a:gd name="T53" fmla="*/ 237 h 457"/>
                  <a:gd name="T54" fmla="*/ 36 w 167"/>
                  <a:gd name="T55" fmla="*/ 188 h 457"/>
                  <a:gd name="T56" fmla="*/ 36 w 167"/>
                  <a:gd name="T57" fmla="*/ 65 h 457"/>
                  <a:gd name="T58" fmla="*/ 103 w 167"/>
                  <a:gd name="T59" fmla="*/ 0 h 457"/>
                  <a:gd name="T60" fmla="*/ 148 w 167"/>
                  <a:gd name="T61" fmla="*/ 17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7" h="457">
                    <a:moveTo>
                      <a:pt x="148" y="17"/>
                    </a:moveTo>
                    <a:cubicBezTo>
                      <a:pt x="167" y="36"/>
                      <a:pt x="167" y="64"/>
                      <a:pt x="167" y="66"/>
                    </a:cubicBezTo>
                    <a:cubicBezTo>
                      <a:pt x="167" y="114"/>
                      <a:pt x="167" y="114"/>
                      <a:pt x="167" y="114"/>
                    </a:cubicBezTo>
                    <a:cubicBezTo>
                      <a:pt x="150" y="114"/>
                      <a:pt x="150" y="114"/>
                      <a:pt x="150" y="114"/>
                    </a:cubicBezTo>
                    <a:cubicBezTo>
                      <a:pt x="146" y="153"/>
                      <a:pt x="106" y="164"/>
                      <a:pt x="85" y="164"/>
                    </a:cubicBezTo>
                    <a:cubicBezTo>
                      <a:pt x="85" y="148"/>
                      <a:pt x="85" y="148"/>
                      <a:pt x="85" y="148"/>
                    </a:cubicBezTo>
                    <a:cubicBezTo>
                      <a:pt x="87" y="148"/>
                      <a:pt x="135" y="147"/>
                      <a:pt x="135" y="106"/>
                    </a:cubicBezTo>
                    <a:cubicBezTo>
                      <a:pt x="135" y="98"/>
                      <a:pt x="135" y="98"/>
                      <a:pt x="135" y="98"/>
                    </a:cubicBezTo>
                    <a:cubicBezTo>
                      <a:pt x="151" y="98"/>
                      <a:pt x="151" y="98"/>
                      <a:pt x="151" y="98"/>
                    </a:cubicBezTo>
                    <a:cubicBezTo>
                      <a:pt x="151" y="65"/>
                      <a:pt x="151" y="65"/>
                      <a:pt x="151" y="65"/>
                    </a:cubicBezTo>
                    <a:cubicBezTo>
                      <a:pt x="151" y="65"/>
                      <a:pt x="151" y="42"/>
                      <a:pt x="136" y="28"/>
                    </a:cubicBezTo>
                    <a:cubicBezTo>
                      <a:pt x="128" y="20"/>
                      <a:pt x="117" y="16"/>
                      <a:pt x="103" y="16"/>
                    </a:cubicBezTo>
                    <a:cubicBezTo>
                      <a:pt x="56" y="16"/>
                      <a:pt x="52" y="61"/>
                      <a:pt x="52" y="65"/>
                    </a:cubicBezTo>
                    <a:cubicBezTo>
                      <a:pt x="52" y="187"/>
                      <a:pt x="52" y="187"/>
                      <a:pt x="52" y="187"/>
                    </a:cubicBezTo>
                    <a:cubicBezTo>
                      <a:pt x="91" y="187"/>
                      <a:pt x="91" y="187"/>
                      <a:pt x="91" y="187"/>
                    </a:cubicBezTo>
                    <a:cubicBezTo>
                      <a:pt x="129" y="187"/>
                      <a:pt x="157" y="214"/>
                      <a:pt x="157" y="253"/>
                    </a:cubicBezTo>
                    <a:cubicBezTo>
                      <a:pt x="157" y="253"/>
                      <a:pt x="157" y="287"/>
                      <a:pt x="157" y="287"/>
                    </a:cubicBezTo>
                    <a:cubicBezTo>
                      <a:pt x="157" y="457"/>
                      <a:pt x="157" y="457"/>
                      <a:pt x="157" y="457"/>
                    </a:cubicBezTo>
                    <a:cubicBezTo>
                      <a:pt x="141" y="457"/>
                      <a:pt x="141" y="457"/>
                      <a:pt x="141" y="457"/>
                    </a:cubicBezTo>
                    <a:cubicBezTo>
                      <a:pt x="141" y="287"/>
                      <a:pt x="141" y="287"/>
                      <a:pt x="141" y="287"/>
                    </a:cubicBezTo>
                    <a:cubicBezTo>
                      <a:pt x="141" y="253"/>
                      <a:pt x="141" y="253"/>
                      <a:pt x="141" y="253"/>
                    </a:cubicBezTo>
                    <a:cubicBezTo>
                      <a:pt x="141" y="223"/>
                      <a:pt x="120" y="203"/>
                      <a:pt x="91" y="203"/>
                    </a:cubicBezTo>
                    <a:cubicBezTo>
                      <a:pt x="47" y="203"/>
                      <a:pt x="47" y="203"/>
                      <a:pt x="47" y="203"/>
                    </a:cubicBezTo>
                    <a:cubicBezTo>
                      <a:pt x="28" y="204"/>
                      <a:pt x="16" y="217"/>
                      <a:pt x="16" y="237"/>
                    </a:cubicBezTo>
                    <a:cubicBezTo>
                      <a:pt x="16" y="457"/>
                      <a:pt x="16" y="457"/>
                      <a:pt x="16" y="457"/>
                    </a:cubicBezTo>
                    <a:cubicBezTo>
                      <a:pt x="0" y="457"/>
                      <a:pt x="0" y="457"/>
                      <a:pt x="0" y="457"/>
                    </a:cubicBezTo>
                    <a:cubicBezTo>
                      <a:pt x="0" y="237"/>
                      <a:pt x="0" y="237"/>
                      <a:pt x="0" y="237"/>
                    </a:cubicBezTo>
                    <a:cubicBezTo>
                      <a:pt x="0" y="212"/>
                      <a:pt x="14" y="194"/>
                      <a:pt x="36" y="188"/>
                    </a:cubicBezTo>
                    <a:cubicBezTo>
                      <a:pt x="36" y="65"/>
                      <a:pt x="36" y="65"/>
                      <a:pt x="36" y="65"/>
                    </a:cubicBezTo>
                    <a:cubicBezTo>
                      <a:pt x="37" y="42"/>
                      <a:pt x="53" y="0"/>
                      <a:pt x="103" y="0"/>
                    </a:cubicBezTo>
                    <a:cubicBezTo>
                      <a:pt x="122" y="0"/>
                      <a:pt x="137" y="5"/>
                      <a:pt x="148" y="1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 name="Freeform 6"/>
              <p:cNvSpPr>
                <a:spLocks noEditPoints="1"/>
              </p:cNvSpPr>
              <p:nvPr/>
            </p:nvSpPr>
            <p:spPr bwMode="auto">
              <a:xfrm>
                <a:off x="4075" y="1879"/>
                <a:ext cx="260" cy="560"/>
              </a:xfrm>
              <a:custGeom>
                <a:avLst/>
                <a:gdLst>
                  <a:gd name="T0" fmla="*/ 205 w 213"/>
                  <a:gd name="T1" fmla="*/ 119 h 457"/>
                  <a:gd name="T2" fmla="*/ 183 w 213"/>
                  <a:gd name="T3" fmla="*/ 96 h 457"/>
                  <a:gd name="T4" fmla="*/ 150 w 213"/>
                  <a:gd name="T5" fmla="*/ 60 h 457"/>
                  <a:gd name="T6" fmla="*/ 131 w 213"/>
                  <a:gd name="T7" fmla="*/ 60 h 457"/>
                  <a:gd name="T8" fmla="*/ 64 w 213"/>
                  <a:gd name="T9" fmla="*/ 0 h 457"/>
                  <a:gd name="T10" fmla="*/ 19 w 213"/>
                  <a:gd name="T11" fmla="*/ 17 h 457"/>
                  <a:gd name="T12" fmla="*/ 0 w 213"/>
                  <a:gd name="T13" fmla="*/ 65 h 457"/>
                  <a:gd name="T14" fmla="*/ 0 w 213"/>
                  <a:gd name="T15" fmla="*/ 114 h 457"/>
                  <a:gd name="T16" fmla="*/ 17 w 213"/>
                  <a:gd name="T17" fmla="*/ 114 h 457"/>
                  <a:gd name="T18" fmla="*/ 82 w 213"/>
                  <a:gd name="T19" fmla="*/ 164 h 457"/>
                  <a:gd name="T20" fmla="*/ 82 w 213"/>
                  <a:gd name="T21" fmla="*/ 148 h 457"/>
                  <a:gd name="T22" fmla="*/ 32 w 213"/>
                  <a:gd name="T23" fmla="*/ 106 h 457"/>
                  <a:gd name="T24" fmla="*/ 32 w 213"/>
                  <a:gd name="T25" fmla="*/ 98 h 457"/>
                  <a:gd name="T26" fmla="*/ 16 w 213"/>
                  <a:gd name="T27" fmla="*/ 98 h 457"/>
                  <a:gd name="T28" fmla="*/ 16 w 213"/>
                  <a:gd name="T29" fmla="*/ 65 h 457"/>
                  <a:gd name="T30" fmla="*/ 31 w 213"/>
                  <a:gd name="T31" fmla="*/ 28 h 457"/>
                  <a:gd name="T32" fmla="*/ 64 w 213"/>
                  <a:gd name="T33" fmla="*/ 16 h 457"/>
                  <a:gd name="T34" fmla="*/ 115 w 213"/>
                  <a:gd name="T35" fmla="*/ 65 h 457"/>
                  <a:gd name="T36" fmla="*/ 115 w 213"/>
                  <a:gd name="T37" fmla="*/ 165 h 457"/>
                  <a:gd name="T38" fmla="*/ 115 w 213"/>
                  <a:gd name="T39" fmla="*/ 187 h 457"/>
                  <a:gd name="T40" fmla="*/ 91 w 213"/>
                  <a:gd name="T41" fmla="*/ 187 h 457"/>
                  <a:gd name="T42" fmla="*/ 11 w 213"/>
                  <a:gd name="T43" fmla="*/ 268 h 457"/>
                  <a:gd name="T44" fmla="*/ 53 w 213"/>
                  <a:gd name="T45" fmla="*/ 457 h 457"/>
                  <a:gd name="T46" fmla="*/ 70 w 213"/>
                  <a:gd name="T47" fmla="*/ 457 h 457"/>
                  <a:gd name="T48" fmla="*/ 27 w 213"/>
                  <a:gd name="T49" fmla="*/ 272 h 457"/>
                  <a:gd name="T50" fmla="*/ 90 w 213"/>
                  <a:gd name="T51" fmla="*/ 203 h 457"/>
                  <a:gd name="T52" fmla="*/ 134 w 213"/>
                  <a:gd name="T53" fmla="*/ 203 h 457"/>
                  <a:gd name="T54" fmla="*/ 165 w 213"/>
                  <a:gd name="T55" fmla="*/ 237 h 457"/>
                  <a:gd name="T56" fmla="*/ 165 w 213"/>
                  <a:gd name="T57" fmla="*/ 457 h 457"/>
                  <a:gd name="T58" fmla="*/ 181 w 213"/>
                  <a:gd name="T59" fmla="*/ 457 h 457"/>
                  <a:gd name="T60" fmla="*/ 181 w 213"/>
                  <a:gd name="T61" fmla="*/ 237 h 457"/>
                  <a:gd name="T62" fmla="*/ 135 w 213"/>
                  <a:gd name="T63" fmla="*/ 187 h 457"/>
                  <a:gd name="T64" fmla="*/ 131 w 213"/>
                  <a:gd name="T65" fmla="*/ 187 h 457"/>
                  <a:gd name="T66" fmla="*/ 131 w 213"/>
                  <a:gd name="T67" fmla="*/ 165 h 457"/>
                  <a:gd name="T68" fmla="*/ 175 w 213"/>
                  <a:gd name="T69" fmla="*/ 165 h 457"/>
                  <a:gd name="T70" fmla="*/ 213 w 213"/>
                  <a:gd name="T71" fmla="*/ 127 h 457"/>
                  <a:gd name="T72" fmla="*/ 213 w 213"/>
                  <a:gd name="T73" fmla="*/ 119 h 457"/>
                  <a:gd name="T74" fmla="*/ 205 w 213"/>
                  <a:gd name="T75" fmla="*/ 119 h 457"/>
                  <a:gd name="T76" fmla="*/ 175 w 213"/>
                  <a:gd name="T77" fmla="*/ 149 h 457"/>
                  <a:gd name="T78" fmla="*/ 131 w 213"/>
                  <a:gd name="T79" fmla="*/ 149 h 457"/>
                  <a:gd name="T80" fmla="*/ 131 w 213"/>
                  <a:gd name="T81" fmla="*/ 76 h 457"/>
                  <a:gd name="T82" fmla="*/ 150 w 213"/>
                  <a:gd name="T83" fmla="*/ 76 h 457"/>
                  <a:gd name="T84" fmla="*/ 167 w 213"/>
                  <a:gd name="T85" fmla="*/ 96 h 457"/>
                  <a:gd name="T86" fmla="*/ 196 w 213"/>
                  <a:gd name="T87" fmla="*/ 134 h 457"/>
                  <a:gd name="T88" fmla="*/ 175 w 213"/>
                  <a:gd name="T89" fmla="*/ 149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3" h="457">
                    <a:moveTo>
                      <a:pt x="205" y="119"/>
                    </a:moveTo>
                    <a:cubicBezTo>
                      <a:pt x="190" y="119"/>
                      <a:pt x="183" y="107"/>
                      <a:pt x="183" y="96"/>
                    </a:cubicBezTo>
                    <a:cubicBezTo>
                      <a:pt x="183" y="79"/>
                      <a:pt x="166" y="60"/>
                      <a:pt x="150" y="60"/>
                    </a:cubicBezTo>
                    <a:cubicBezTo>
                      <a:pt x="131" y="60"/>
                      <a:pt x="131" y="60"/>
                      <a:pt x="131" y="60"/>
                    </a:cubicBezTo>
                    <a:cubicBezTo>
                      <a:pt x="128" y="37"/>
                      <a:pt x="111" y="0"/>
                      <a:pt x="64" y="0"/>
                    </a:cubicBezTo>
                    <a:cubicBezTo>
                      <a:pt x="45" y="0"/>
                      <a:pt x="30" y="5"/>
                      <a:pt x="19" y="17"/>
                    </a:cubicBezTo>
                    <a:cubicBezTo>
                      <a:pt x="0" y="36"/>
                      <a:pt x="0" y="64"/>
                      <a:pt x="0" y="65"/>
                    </a:cubicBezTo>
                    <a:cubicBezTo>
                      <a:pt x="0" y="114"/>
                      <a:pt x="0" y="114"/>
                      <a:pt x="0" y="114"/>
                    </a:cubicBezTo>
                    <a:cubicBezTo>
                      <a:pt x="17" y="114"/>
                      <a:pt x="17" y="114"/>
                      <a:pt x="17" y="114"/>
                    </a:cubicBezTo>
                    <a:cubicBezTo>
                      <a:pt x="21" y="153"/>
                      <a:pt x="61" y="164"/>
                      <a:pt x="82" y="164"/>
                    </a:cubicBezTo>
                    <a:cubicBezTo>
                      <a:pt x="82" y="148"/>
                      <a:pt x="82" y="148"/>
                      <a:pt x="82" y="148"/>
                    </a:cubicBezTo>
                    <a:cubicBezTo>
                      <a:pt x="80" y="148"/>
                      <a:pt x="32" y="147"/>
                      <a:pt x="32" y="106"/>
                    </a:cubicBezTo>
                    <a:cubicBezTo>
                      <a:pt x="32" y="98"/>
                      <a:pt x="32" y="98"/>
                      <a:pt x="32" y="98"/>
                    </a:cubicBezTo>
                    <a:cubicBezTo>
                      <a:pt x="16" y="98"/>
                      <a:pt x="16" y="98"/>
                      <a:pt x="16" y="98"/>
                    </a:cubicBezTo>
                    <a:cubicBezTo>
                      <a:pt x="16" y="65"/>
                      <a:pt x="16" y="65"/>
                      <a:pt x="16" y="65"/>
                    </a:cubicBezTo>
                    <a:cubicBezTo>
                      <a:pt x="16" y="65"/>
                      <a:pt x="16" y="42"/>
                      <a:pt x="31" y="28"/>
                    </a:cubicBezTo>
                    <a:cubicBezTo>
                      <a:pt x="38" y="20"/>
                      <a:pt x="50" y="16"/>
                      <a:pt x="64" y="16"/>
                    </a:cubicBezTo>
                    <a:cubicBezTo>
                      <a:pt x="111" y="16"/>
                      <a:pt x="115" y="62"/>
                      <a:pt x="115" y="65"/>
                    </a:cubicBezTo>
                    <a:cubicBezTo>
                      <a:pt x="115" y="165"/>
                      <a:pt x="115" y="165"/>
                      <a:pt x="115" y="165"/>
                    </a:cubicBezTo>
                    <a:cubicBezTo>
                      <a:pt x="115" y="187"/>
                      <a:pt x="115" y="187"/>
                      <a:pt x="115" y="187"/>
                    </a:cubicBezTo>
                    <a:cubicBezTo>
                      <a:pt x="91" y="187"/>
                      <a:pt x="91" y="187"/>
                      <a:pt x="91" y="187"/>
                    </a:cubicBezTo>
                    <a:cubicBezTo>
                      <a:pt x="52" y="187"/>
                      <a:pt x="19" y="231"/>
                      <a:pt x="11" y="268"/>
                    </a:cubicBezTo>
                    <a:cubicBezTo>
                      <a:pt x="0" y="319"/>
                      <a:pt x="53" y="457"/>
                      <a:pt x="53" y="457"/>
                    </a:cubicBezTo>
                    <a:cubicBezTo>
                      <a:pt x="70" y="457"/>
                      <a:pt x="70" y="457"/>
                      <a:pt x="70" y="457"/>
                    </a:cubicBezTo>
                    <a:cubicBezTo>
                      <a:pt x="48" y="398"/>
                      <a:pt x="19" y="307"/>
                      <a:pt x="27" y="272"/>
                    </a:cubicBezTo>
                    <a:cubicBezTo>
                      <a:pt x="34" y="239"/>
                      <a:pt x="62" y="203"/>
                      <a:pt x="90" y="203"/>
                    </a:cubicBezTo>
                    <a:cubicBezTo>
                      <a:pt x="134" y="203"/>
                      <a:pt x="134" y="203"/>
                      <a:pt x="134" y="203"/>
                    </a:cubicBezTo>
                    <a:cubicBezTo>
                      <a:pt x="153" y="204"/>
                      <a:pt x="165" y="218"/>
                      <a:pt x="165" y="237"/>
                    </a:cubicBezTo>
                    <a:cubicBezTo>
                      <a:pt x="165" y="457"/>
                      <a:pt x="165" y="457"/>
                      <a:pt x="165" y="457"/>
                    </a:cubicBezTo>
                    <a:cubicBezTo>
                      <a:pt x="181" y="457"/>
                      <a:pt x="181" y="457"/>
                      <a:pt x="181" y="457"/>
                    </a:cubicBezTo>
                    <a:cubicBezTo>
                      <a:pt x="181" y="237"/>
                      <a:pt x="181" y="237"/>
                      <a:pt x="181" y="237"/>
                    </a:cubicBezTo>
                    <a:cubicBezTo>
                      <a:pt x="181" y="209"/>
                      <a:pt x="162" y="189"/>
                      <a:pt x="135" y="187"/>
                    </a:cubicBezTo>
                    <a:cubicBezTo>
                      <a:pt x="131" y="187"/>
                      <a:pt x="131" y="187"/>
                      <a:pt x="131" y="187"/>
                    </a:cubicBezTo>
                    <a:cubicBezTo>
                      <a:pt x="131" y="165"/>
                      <a:pt x="131" y="165"/>
                      <a:pt x="131" y="165"/>
                    </a:cubicBezTo>
                    <a:cubicBezTo>
                      <a:pt x="175" y="165"/>
                      <a:pt x="175" y="165"/>
                      <a:pt x="175" y="165"/>
                    </a:cubicBezTo>
                    <a:cubicBezTo>
                      <a:pt x="203" y="165"/>
                      <a:pt x="213" y="142"/>
                      <a:pt x="213" y="127"/>
                    </a:cubicBezTo>
                    <a:cubicBezTo>
                      <a:pt x="213" y="119"/>
                      <a:pt x="213" y="119"/>
                      <a:pt x="213" y="119"/>
                    </a:cubicBezTo>
                    <a:lnTo>
                      <a:pt x="205" y="119"/>
                    </a:lnTo>
                    <a:close/>
                    <a:moveTo>
                      <a:pt x="175" y="149"/>
                    </a:moveTo>
                    <a:cubicBezTo>
                      <a:pt x="131" y="149"/>
                      <a:pt x="131" y="149"/>
                      <a:pt x="131" y="149"/>
                    </a:cubicBezTo>
                    <a:cubicBezTo>
                      <a:pt x="131" y="76"/>
                      <a:pt x="131" y="76"/>
                      <a:pt x="131" y="76"/>
                    </a:cubicBezTo>
                    <a:cubicBezTo>
                      <a:pt x="150" y="76"/>
                      <a:pt x="150" y="76"/>
                      <a:pt x="150" y="76"/>
                    </a:cubicBezTo>
                    <a:cubicBezTo>
                      <a:pt x="157" y="76"/>
                      <a:pt x="167" y="87"/>
                      <a:pt x="167" y="96"/>
                    </a:cubicBezTo>
                    <a:cubicBezTo>
                      <a:pt x="167" y="115"/>
                      <a:pt x="179" y="130"/>
                      <a:pt x="196" y="134"/>
                    </a:cubicBezTo>
                    <a:cubicBezTo>
                      <a:pt x="194" y="140"/>
                      <a:pt x="189" y="149"/>
                      <a:pt x="175" y="14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 name="Freeform 7"/>
              <p:cNvSpPr>
                <a:spLocks noEditPoints="1"/>
              </p:cNvSpPr>
              <p:nvPr/>
            </p:nvSpPr>
            <p:spPr bwMode="auto">
              <a:xfrm>
                <a:off x="3626" y="1879"/>
                <a:ext cx="394" cy="561"/>
              </a:xfrm>
              <a:custGeom>
                <a:avLst/>
                <a:gdLst>
                  <a:gd name="T0" fmla="*/ 316 w 322"/>
                  <a:gd name="T1" fmla="*/ 398 h 458"/>
                  <a:gd name="T2" fmla="*/ 310 w 322"/>
                  <a:gd name="T3" fmla="*/ 336 h 458"/>
                  <a:gd name="T4" fmla="*/ 301 w 322"/>
                  <a:gd name="T5" fmla="*/ 239 h 458"/>
                  <a:gd name="T6" fmla="*/ 245 w 322"/>
                  <a:gd name="T7" fmla="*/ 187 h 458"/>
                  <a:gd name="T8" fmla="*/ 134 w 322"/>
                  <a:gd name="T9" fmla="*/ 187 h 458"/>
                  <a:gd name="T10" fmla="*/ 134 w 322"/>
                  <a:gd name="T11" fmla="*/ 165 h 458"/>
                  <a:gd name="T12" fmla="*/ 134 w 322"/>
                  <a:gd name="T13" fmla="*/ 65 h 458"/>
                  <a:gd name="T14" fmla="*/ 186 w 322"/>
                  <a:gd name="T15" fmla="*/ 16 h 458"/>
                  <a:gd name="T16" fmla="*/ 219 w 322"/>
                  <a:gd name="T17" fmla="*/ 28 h 458"/>
                  <a:gd name="T18" fmla="*/ 233 w 322"/>
                  <a:gd name="T19" fmla="*/ 65 h 458"/>
                  <a:gd name="T20" fmla="*/ 233 w 322"/>
                  <a:gd name="T21" fmla="*/ 98 h 458"/>
                  <a:gd name="T22" fmla="*/ 217 w 322"/>
                  <a:gd name="T23" fmla="*/ 98 h 458"/>
                  <a:gd name="T24" fmla="*/ 217 w 322"/>
                  <a:gd name="T25" fmla="*/ 106 h 458"/>
                  <a:gd name="T26" fmla="*/ 167 w 322"/>
                  <a:gd name="T27" fmla="*/ 148 h 458"/>
                  <a:gd name="T28" fmla="*/ 167 w 322"/>
                  <a:gd name="T29" fmla="*/ 164 h 458"/>
                  <a:gd name="T30" fmla="*/ 233 w 322"/>
                  <a:gd name="T31" fmla="*/ 114 h 458"/>
                  <a:gd name="T32" fmla="*/ 249 w 322"/>
                  <a:gd name="T33" fmla="*/ 114 h 458"/>
                  <a:gd name="T34" fmla="*/ 249 w 322"/>
                  <a:gd name="T35" fmla="*/ 66 h 458"/>
                  <a:gd name="T36" fmla="*/ 230 w 322"/>
                  <a:gd name="T37" fmla="*/ 17 h 458"/>
                  <a:gd name="T38" fmla="*/ 186 w 322"/>
                  <a:gd name="T39" fmla="*/ 0 h 458"/>
                  <a:gd name="T40" fmla="*/ 119 w 322"/>
                  <a:gd name="T41" fmla="*/ 60 h 458"/>
                  <a:gd name="T42" fmla="*/ 99 w 322"/>
                  <a:gd name="T43" fmla="*/ 60 h 458"/>
                  <a:gd name="T44" fmla="*/ 66 w 322"/>
                  <a:gd name="T45" fmla="*/ 96 h 458"/>
                  <a:gd name="T46" fmla="*/ 44 w 322"/>
                  <a:gd name="T47" fmla="*/ 119 h 458"/>
                  <a:gd name="T48" fmla="*/ 36 w 322"/>
                  <a:gd name="T49" fmla="*/ 119 h 458"/>
                  <a:gd name="T50" fmla="*/ 36 w 322"/>
                  <a:gd name="T51" fmla="*/ 127 h 458"/>
                  <a:gd name="T52" fmla="*/ 74 w 322"/>
                  <a:gd name="T53" fmla="*/ 165 h 458"/>
                  <a:gd name="T54" fmla="*/ 118 w 322"/>
                  <a:gd name="T55" fmla="*/ 165 h 458"/>
                  <a:gd name="T56" fmla="*/ 118 w 322"/>
                  <a:gd name="T57" fmla="*/ 187 h 458"/>
                  <a:gd name="T58" fmla="*/ 77 w 322"/>
                  <a:gd name="T59" fmla="*/ 187 h 458"/>
                  <a:gd name="T60" fmla="*/ 20 w 322"/>
                  <a:gd name="T61" fmla="*/ 239 h 458"/>
                  <a:gd name="T62" fmla="*/ 12 w 322"/>
                  <a:gd name="T63" fmla="*/ 336 h 458"/>
                  <a:gd name="T64" fmla="*/ 0 w 322"/>
                  <a:gd name="T65" fmla="*/ 458 h 458"/>
                  <a:gd name="T66" fmla="*/ 16 w 322"/>
                  <a:gd name="T67" fmla="*/ 458 h 458"/>
                  <a:gd name="T68" fmla="*/ 28 w 322"/>
                  <a:gd name="T69" fmla="*/ 337 h 458"/>
                  <a:gd name="T70" fmla="*/ 36 w 322"/>
                  <a:gd name="T71" fmla="*/ 240 h 458"/>
                  <a:gd name="T72" fmla="*/ 77 w 322"/>
                  <a:gd name="T73" fmla="*/ 203 h 458"/>
                  <a:gd name="T74" fmla="*/ 245 w 322"/>
                  <a:gd name="T75" fmla="*/ 203 h 458"/>
                  <a:gd name="T76" fmla="*/ 285 w 322"/>
                  <a:gd name="T77" fmla="*/ 240 h 458"/>
                  <a:gd name="T78" fmla="*/ 294 w 322"/>
                  <a:gd name="T79" fmla="*/ 337 h 458"/>
                  <a:gd name="T80" fmla="*/ 300 w 322"/>
                  <a:gd name="T81" fmla="*/ 400 h 458"/>
                  <a:gd name="T82" fmla="*/ 306 w 322"/>
                  <a:gd name="T83" fmla="*/ 458 h 458"/>
                  <a:gd name="T84" fmla="*/ 322 w 322"/>
                  <a:gd name="T85" fmla="*/ 458 h 458"/>
                  <a:gd name="T86" fmla="*/ 316 w 322"/>
                  <a:gd name="T87" fmla="*/ 398 h 458"/>
                  <a:gd name="T88" fmla="*/ 118 w 322"/>
                  <a:gd name="T89" fmla="*/ 149 h 458"/>
                  <a:gd name="T90" fmla="*/ 74 w 322"/>
                  <a:gd name="T91" fmla="*/ 149 h 458"/>
                  <a:gd name="T92" fmla="*/ 53 w 322"/>
                  <a:gd name="T93" fmla="*/ 134 h 458"/>
                  <a:gd name="T94" fmla="*/ 82 w 322"/>
                  <a:gd name="T95" fmla="*/ 96 h 458"/>
                  <a:gd name="T96" fmla="*/ 99 w 322"/>
                  <a:gd name="T97" fmla="*/ 76 h 458"/>
                  <a:gd name="T98" fmla="*/ 118 w 322"/>
                  <a:gd name="T99" fmla="*/ 76 h 458"/>
                  <a:gd name="T100" fmla="*/ 118 w 322"/>
                  <a:gd name="T101" fmla="*/ 149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2" h="458">
                    <a:moveTo>
                      <a:pt x="316" y="398"/>
                    </a:moveTo>
                    <a:cubicBezTo>
                      <a:pt x="314" y="379"/>
                      <a:pt x="312" y="359"/>
                      <a:pt x="310" y="336"/>
                    </a:cubicBezTo>
                    <a:cubicBezTo>
                      <a:pt x="310" y="335"/>
                      <a:pt x="302" y="248"/>
                      <a:pt x="301" y="239"/>
                    </a:cubicBezTo>
                    <a:cubicBezTo>
                      <a:pt x="301" y="226"/>
                      <a:pt x="285" y="187"/>
                      <a:pt x="245" y="187"/>
                    </a:cubicBezTo>
                    <a:cubicBezTo>
                      <a:pt x="134" y="187"/>
                      <a:pt x="134" y="187"/>
                      <a:pt x="134" y="187"/>
                    </a:cubicBezTo>
                    <a:cubicBezTo>
                      <a:pt x="134" y="165"/>
                      <a:pt x="134" y="165"/>
                      <a:pt x="134" y="165"/>
                    </a:cubicBezTo>
                    <a:cubicBezTo>
                      <a:pt x="134" y="65"/>
                      <a:pt x="134" y="65"/>
                      <a:pt x="134" y="65"/>
                    </a:cubicBezTo>
                    <a:cubicBezTo>
                      <a:pt x="134" y="61"/>
                      <a:pt x="138" y="16"/>
                      <a:pt x="186" y="16"/>
                    </a:cubicBezTo>
                    <a:cubicBezTo>
                      <a:pt x="200" y="16"/>
                      <a:pt x="211" y="20"/>
                      <a:pt x="219" y="28"/>
                    </a:cubicBezTo>
                    <a:cubicBezTo>
                      <a:pt x="233" y="42"/>
                      <a:pt x="233" y="65"/>
                      <a:pt x="233" y="65"/>
                    </a:cubicBezTo>
                    <a:cubicBezTo>
                      <a:pt x="233" y="98"/>
                      <a:pt x="233" y="98"/>
                      <a:pt x="233" y="98"/>
                    </a:cubicBezTo>
                    <a:cubicBezTo>
                      <a:pt x="217" y="98"/>
                      <a:pt x="217" y="98"/>
                      <a:pt x="217" y="98"/>
                    </a:cubicBezTo>
                    <a:cubicBezTo>
                      <a:pt x="217" y="106"/>
                      <a:pt x="217" y="106"/>
                      <a:pt x="217" y="106"/>
                    </a:cubicBezTo>
                    <a:cubicBezTo>
                      <a:pt x="217" y="147"/>
                      <a:pt x="169" y="148"/>
                      <a:pt x="167" y="148"/>
                    </a:cubicBezTo>
                    <a:cubicBezTo>
                      <a:pt x="167" y="164"/>
                      <a:pt x="167" y="164"/>
                      <a:pt x="167" y="164"/>
                    </a:cubicBezTo>
                    <a:cubicBezTo>
                      <a:pt x="189" y="164"/>
                      <a:pt x="228" y="153"/>
                      <a:pt x="233" y="114"/>
                    </a:cubicBezTo>
                    <a:cubicBezTo>
                      <a:pt x="249" y="114"/>
                      <a:pt x="249" y="114"/>
                      <a:pt x="249" y="114"/>
                    </a:cubicBezTo>
                    <a:cubicBezTo>
                      <a:pt x="249" y="66"/>
                      <a:pt x="249" y="66"/>
                      <a:pt x="249" y="66"/>
                    </a:cubicBezTo>
                    <a:cubicBezTo>
                      <a:pt x="249" y="64"/>
                      <a:pt x="249" y="36"/>
                      <a:pt x="230" y="17"/>
                    </a:cubicBezTo>
                    <a:cubicBezTo>
                      <a:pt x="219" y="5"/>
                      <a:pt x="204" y="0"/>
                      <a:pt x="186" y="0"/>
                    </a:cubicBezTo>
                    <a:cubicBezTo>
                      <a:pt x="138" y="0"/>
                      <a:pt x="122" y="37"/>
                      <a:pt x="119" y="60"/>
                    </a:cubicBezTo>
                    <a:cubicBezTo>
                      <a:pt x="99" y="60"/>
                      <a:pt x="99" y="60"/>
                      <a:pt x="99" y="60"/>
                    </a:cubicBezTo>
                    <a:cubicBezTo>
                      <a:pt x="83" y="60"/>
                      <a:pt x="66" y="79"/>
                      <a:pt x="66" y="96"/>
                    </a:cubicBezTo>
                    <a:cubicBezTo>
                      <a:pt x="66" y="107"/>
                      <a:pt x="59" y="119"/>
                      <a:pt x="44" y="119"/>
                    </a:cubicBezTo>
                    <a:cubicBezTo>
                      <a:pt x="36" y="119"/>
                      <a:pt x="36" y="119"/>
                      <a:pt x="36" y="119"/>
                    </a:cubicBezTo>
                    <a:cubicBezTo>
                      <a:pt x="36" y="127"/>
                      <a:pt x="36" y="127"/>
                      <a:pt x="36" y="127"/>
                    </a:cubicBezTo>
                    <a:cubicBezTo>
                      <a:pt x="36" y="142"/>
                      <a:pt x="46" y="165"/>
                      <a:pt x="74" y="165"/>
                    </a:cubicBezTo>
                    <a:cubicBezTo>
                      <a:pt x="118" y="165"/>
                      <a:pt x="118" y="165"/>
                      <a:pt x="118" y="165"/>
                    </a:cubicBezTo>
                    <a:cubicBezTo>
                      <a:pt x="118" y="187"/>
                      <a:pt x="118" y="187"/>
                      <a:pt x="118" y="187"/>
                    </a:cubicBezTo>
                    <a:cubicBezTo>
                      <a:pt x="77" y="187"/>
                      <a:pt x="77" y="187"/>
                      <a:pt x="77" y="187"/>
                    </a:cubicBezTo>
                    <a:cubicBezTo>
                      <a:pt x="37" y="187"/>
                      <a:pt x="21" y="226"/>
                      <a:pt x="20" y="239"/>
                    </a:cubicBezTo>
                    <a:cubicBezTo>
                      <a:pt x="20" y="248"/>
                      <a:pt x="12" y="335"/>
                      <a:pt x="12" y="336"/>
                    </a:cubicBezTo>
                    <a:cubicBezTo>
                      <a:pt x="7" y="381"/>
                      <a:pt x="4" y="415"/>
                      <a:pt x="0" y="458"/>
                    </a:cubicBezTo>
                    <a:cubicBezTo>
                      <a:pt x="16" y="458"/>
                      <a:pt x="16" y="458"/>
                      <a:pt x="16" y="458"/>
                    </a:cubicBezTo>
                    <a:cubicBezTo>
                      <a:pt x="20" y="415"/>
                      <a:pt x="23" y="382"/>
                      <a:pt x="28" y="337"/>
                    </a:cubicBezTo>
                    <a:cubicBezTo>
                      <a:pt x="28" y="333"/>
                      <a:pt x="36" y="249"/>
                      <a:pt x="36" y="240"/>
                    </a:cubicBezTo>
                    <a:cubicBezTo>
                      <a:pt x="37" y="235"/>
                      <a:pt x="46" y="203"/>
                      <a:pt x="77" y="203"/>
                    </a:cubicBezTo>
                    <a:cubicBezTo>
                      <a:pt x="245" y="203"/>
                      <a:pt x="245" y="203"/>
                      <a:pt x="245" y="203"/>
                    </a:cubicBezTo>
                    <a:cubicBezTo>
                      <a:pt x="276" y="203"/>
                      <a:pt x="285" y="235"/>
                      <a:pt x="285" y="240"/>
                    </a:cubicBezTo>
                    <a:cubicBezTo>
                      <a:pt x="286" y="249"/>
                      <a:pt x="294" y="333"/>
                      <a:pt x="294" y="337"/>
                    </a:cubicBezTo>
                    <a:cubicBezTo>
                      <a:pt x="296" y="360"/>
                      <a:pt x="298" y="380"/>
                      <a:pt x="300" y="400"/>
                    </a:cubicBezTo>
                    <a:cubicBezTo>
                      <a:pt x="302" y="419"/>
                      <a:pt x="304" y="437"/>
                      <a:pt x="306" y="458"/>
                    </a:cubicBezTo>
                    <a:cubicBezTo>
                      <a:pt x="322" y="458"/>
                      <a:pt x="322" y="458"/>
                      <a:pt x="322" y="458"/>
                    </a:cubicBezTo>
                    <a:cubicBezTo>
                      <a:pt x="320" y="437"/>
                      <a:pt x="318" y="417"/>
                      <a:pt x="316" y="398"/>
                    </a:cubicBezTo>
                    <a:close/>
                    <a:moveTo>
                      <a:pt x="118" y="149"/>
                    </a:moveTo>
                    <a:cubicBezTo>
                      <a:pt x="74" y="149"/>
                      <a:pt x="74" y="149"/>
                      <a:pt x="74" y="149"/>
                    </a:cubicBezTo>
                    <a:cubicBezTo>
                      <a:pt x="60" y="149"/>
                      <a:pt x="55" y="140"/>
                      <a:pt x="53" y="134"/>
                    </a:cubicBezTo>
                    <a:cubicBezTo>
                      <a:pt x="70" y="130"/>
                      <a:pt x="82" y="115"/>
                      <a:pt x="82" y="96"/>
                    </a:cubicBezTo>
                    <a:cubicBezTo>
                      <a:pt x="82" y="87"/>
                      <a:pt x="93" y="76"/>
                      <a:pt x="99" y="76"/>
                    </a:cubicBezTo>
                    <a:cubicBezTo>
                      <a:pt x="118" y="76"/>
                      <a:pt x="118" y="76"/>
                      <a:pt x="118" y="76"/>
                    </a:cubicBezTo>
                    <a:lnTo>
                      <a:pt x="118" y="1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 name="Freeform 8"/>
              <p:cNvSpPr>
                <a:spLocks/>
              </p:cNvSpPr>
              <p:nvPr/>
            </p:nvSpPr>
            <p:spPr bwMode="auto">
              <a:xfrm>
                <a:off x="3712" y="2216"/>
                <a:ext cx="34" cy="224"/>
              </a:xfrm>
              <a:custGeom>
                <a:avLst/>
                <a:gdLst>
                  <a:gd name="T0" fmla="*/ 0 w 34"/>
                  <a:gd name="T1" fmla="*/ 224 h 224"/>
                  <a:gd name="T2" fmla="*/ 19 w 34"/>
                  <a:gd name="T3" fmla="*/ 224 h 224"/>
                  <a:gd name="T4" fmla="*/ 34 w 34"/>
                  <a:gd name="T5" fmla="*/ 0 h 224"/>
                  <a:gd name="T6" fmla="*/ 15 w 34"/>
                  <a:gd name="T7" fmla="*/ 0 h 224"/>
                  <a:gd name="T8" fmla="*/ 0 w 34"/>
                  <a:gd name="T9" fmla="*/ 224 h 224"/>
                </a:gdLst>
                <a:ahLst/>
                <a:cxnLst>
                  <a:cxn ang="0">
                    <a:pos x="T0" y="T1"/>
                  </a:cxn>
                  <a:cxn ang="0">
                    <a:pos x="T2" y="T3"/>
                  </a:cxn>
                  <a:cxn ang="0">
                    <a:pos x="T4" y="T5"/>
                  </a:cxn>
                  <a:cxn ang="0">
                    <a:pos x="T6" y="T7"/>
                  </a:cxn>
                  <a:cxn ang="0">
                    <a:pos x="T8" y="T9"/>
                  </a:cxn>
                </a:cxnLst>
                <a:rect l="0" t="0" r="r" b="b"/>
                <a:pathLst>
                  <a:path w="34" h="224">
                    <a:moveTo>
                      <a:pt x="0" y="224"/>
                    </a:moveTo>
                    <a:lnTo>
                      <a:pt x="19" y="224"/>
                    </a:lnTo>
                    <a:lnTo>
                      <a:pt x="34" y="0"/>
                    </a:lnTo>
                    <a:lnTo>
                      <a:pt x="15" y="0"/>
                    </a:lnTo>
                    <a:lnTo>
                      <a:pt x="0" y="2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 name="Freeform 9"/>
              <p:cNvSpPr>
                <a:spLocks/>
              </p:cNvSpPr>
              <p:nvPr/>
            </p:nvSpPr>
            <p:spPr bwMode="auto">
              <a:xfrm>
                <a:off x="3901" y="2214"/>
                <a:ext cx="35" cy="226"/>
              </a:xfrm>
              <a:custGeom>
                <a:avLst/>
                <a:gdLst>
                  <a:gd name="T0" fmla="*/ 0 w 35"/>
                  <a:gd name="T1" fmla="*/ 0 h 226"/>
                  <a:gd name="T2" fmla="*/ 15 w 35"/>
                  <a:gd name="T3" fmla="*/ 226 h 226"/>
                  <a:gd name="T4" fmla="*/ 35 w 35"/>
                  <a:gd name="T5" fmla="*/ 226 h 226"/>
                  <a:gd name="T6" fmla="*/ 20 w 35"/>
                  <a:gd name="T7" fmla="*/ 0 h 226"/>
                  <a:gd name="T8" fmla="*/ 0 w 35"/>
                  <a:gd name="T9" fmla="*/ 0 h 226"/>
                </a:gdLst>
                <a:ahLst/>
                <a:cxnLst>
                  <a:cxn ang="0">
                    <a:pos x="T0" y="T1"/>
                  </a:cxn>
                  <a:cxn ang="0">
                    <a:pos x="T2" y="T3"/>
                  </a:cxn>
                  <a:cxn ang="0">
                    <a:pos x="T4" y="T5"/>
                  </a:cxn>
                  <a:cxn ang="0">
                    <a:pos x="T6" y="T7"/>
                  </a:cxn>
                  <a:cxn ang="0">
                    <a:pos x="T8" y="T9"/>
                  </a:cxn>
                </a:cxnLst>
                <a:rect l="0" t="0" r="r" b="b"/>
                <a:pathLst>
                  <a:path w="35" h="226">
                    <a:moveTo>
                      <a:pt x="0" y="0"/>
                    </a:moveTo>
                    <a:lnTo>
                      <a:pt x="15" y="226"/>
                    </a:lnTo>
                    <a:lnTo>
                      <a:pt x="35" y="226"/>
                    </a:lnTo>
                    <a:lnTo>
                      <a:pt x="2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149" name="Right Bracket 148"/>
          <p:cNvSpPr/>
          <p:nvPr/>
        </p:nvSpPr>
        <p:spPr>
          <a:xfrm rot="5400000">
            <a:off x="6003860" y="1094034"/>
            <a:ext cx="170799" cy="2907100"/>
          </a:xfrm>
          <a:prstGeom prst="rightBracket">
            <a:avLst>
              <a:gd name="adj" fmla="val 88821"/>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181" name="Group 180"/>
          <p:cNvGrpSpPr/>
          <p:nvPr/>
        </p:nvGrpSpPr>
        <p:grpSpPr>
          <a:xfrm flipH="1">
            <a:off x="7093977" y="2541688"/>
            <a:ext cx="176293" cy="176293"/>
            <a:chOff x="4426620" y="2878075"/>
            <a:chExt cx="221580" cy="221580"/>
          </a:xfrm>
        </p:grpSpPr>
        <p:sp>
          <p:nvSpPr>
            <p:cNvPr id="182" name="Oval 181"/>
            <p:cNvSpPr/>
            <p:nvPr/>
          </p:nvSpPr>
          <p:spPr bwMode="gray">
            <a:xfrm>
              <a:off x="4426620" y="2878075"/>
              <a:ext cx="221580" cy="221580"/>
            </a:xfrm>
            <a:prstGeom prst="ellipse">
              <a:avLst/>
            </a:prstGeom>
            <a:solidFill>
              <a:schemeClr val="bg1"/>
            </a:solidFill>
            <a:ln w="15875" cap="rnd">
              <a:no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err="1"/>
            </a:p>
          </p:txBody>
        </p:sp>
        <p:sp>
          <p:nvSpPr>
            <p:cNvPr id="183" name="Oval 182"/>
            <p:cNvSpPr/>
            <p:nvPr/>
          </p:nvSpPr>
          <p:spPr bwMode="gray">
            <a:xfrm>
              <a:off x="4463195" y="2914650"/>
              <a:ext cx="148430" cy="148430"/>
            </a:xfrm>
            <a:prstGeom prst="ellipse">
              <a:avLst/>
            </a:prstGeom>
            <a:solidFill>
              <a:schemeClr val="bg1"/>
            </a:solidFill>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err="1"/>
            </a:p>
          </p:txBody>
        </p:sp>
      </p:grpSp>
      <p:grpSp>
        <p:nvGrpSpPr>
          <p:cNvPr id="184" name="Group 183"/>
          <p:cNvGrpSpPr/>
          <p:nvPr/>
        </p:nvGrpSpPr>
        <p:grpSpPr>
          <a:xfrm flipH="1">
            <a:off x="6551082" y="2541688"/>
            <a:ext cx="176293" cy="176293"/>
            <a:chOff x="4426620" y="2878075"/>
            <a:chExt cx="221580" cy="221580"/>
          </a:xfrm>
        </p:grpSpPr>
        <p:sp>
          <p:nvSpPr>
            <p:cNvPr id="185" name="Oval 184"/>
            <p:cNvSpPr/>
            <p:nvPr/>
          </p:nvSpPr>
          <p:spPr bwMode="gray">
            <a:xfrm>
              <a:off x="4426620" y="2878075"/>
              <a:ext cx="221580" cy="221580"/>
            </a:xfrm>
            <a:prstGeom prst="ellipse">
              <a:avLst/>
            </a:prstGeom>
            <a:solidFill>
              <a:schemeClr val="bg1"/>
            </a:solidFill>
            <a:ln w="15875" cap="rnd">
              <a:no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err="1"/>
            </a:p>
          </p:txBody>
        </p:sp>
        <p:sp>
          <p:nvSpPr>
            <p:cNvPr id="186" name="Oval 185"/>
            <p:cNvSpPr/>
            <p:nvPr/>
          </p:nvSpPr>
          <p:spPr bwMode="gray">
            <a:xfrm>
              <a:off x="4463195" y="2914650"/>
              <a:ext cx="148430" cy="148430"/>
            </a:xfrm>
            <a:prstGeom prst="ellipse">
              <a:avLst/>
            </a:prstGeom>
            <a:solidFill>
              <a:schemeClr val="bg1"/>
            </a:solidFill>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err="1"/>
            </a:p>
          </p:txBody>
        </p:sp>
      </p:grpSp>
      <p:grpSp>
        <p:nvGrpSpPr>
          <p:cNvPr id="187" name="Group 186"/>
          <p:cNvGrpSpPr/>
          <p:nvPr/>
        </p:nvGrpSpPr>
        <p:grpSpPr>
          <a:xfrm flipH="1">
            <a:off x="6008186" y="2541688"/>
            <a:ext cx="176293" cy="176293"/>
            <a:chOff x="4426620" y="2878075"/>
            <a:chExt cx="221580" cy="221580"/>
          </a:xfrm>
        </p:grpSpPr>
        <p:sp>
          <p:nvSpPr>
            <p:cNvPr id="188" name="Oval 187"/>
            <p:cNvSpPr/>
            <p:nvPr/>
          </p:nvSpPr>
          <p:spPr bwMode="gray">
            <a:xfrm>
              <a:off x="4426620" y="2878075"/>
              <a:ext cx="221580" cy="221580"/>
            </a:xfrm>
            <a:prstGeom prst="ellipse">
              <a:avLst/>
            </a:prstGeom>
            <a:solidFill>
              <a:schemeClr val="bg1"/>
            </a:solidFill>
            <a:ln w="15875" cap="rnd">
              <a:no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err="1"/>
            </a:p>
          </p:txBody>
        </p:sp>
        <p:sp>
          <p:nvSpPr>
            <p:cNvPr id="189" name="Oval 188"/>
            <p:cNvSpPr/>
            <p:nvPr/>
          </p:nvSpPr>
          <p:spPr bwMode="gray">
            <a:xfrm>
              <a:off x="4463195" y="2914650"/>
              <a:ext cx="148430" cy="148430"/>
            </a:xfrm>
            <a:prstGeom prst="ellipse">
              <a:avLst/>
            </a:prstGeom>
            <a:solidFill>
              <a:schemeClr val="bg1"/>
            </a:solidFill>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err="1"/>
            </a:p>
          </p:txBody>
        </p:sp>
      </p:grpSp>
      <p:grpSp>
        <p:nvGrpSpPr>
          <p:cNvPr id="190" name="Group 189"/>
          <p:cNvGrpSpPr/>
          <p:nvPr/>
        </p:nvGrpSpPr>
        <p:grpSpPr>
          <a:xfrm flipH="1">
            <a:off x="5465290" y="2541688"/>
            <a:ext cx="176293" cy="176293"/>
            <a:chOff x="4426620" y="2878075"/>
            <a:chExt cx="221580" cy="221580"/>
          </a:xfrm>
        </p:grpSpPr>
        <p:sp>
          <p:nvSpPr>
            <p:cNvPr id="191" name="Oval 190"/>
            <p:cNvSpPr/>
            <p:nvPr/>
          </p:nvSpPr>
          <p:spPr bwMode="gray">
            <a:xfrm>
              <a:off x="4426620" y="2878075"/>
              <a:ext cx="221580" cy="221580"/>
            </a:xfrm>
            <a:prstGeom prst="ellipse">
              <a:avLst/>
            </a:prstGeom>
            <a:solidFill>
              <a:schemeClr val="bg1"/>
            </a:solidFill>
            <a:ln w="15875" cap="rnd">
              <a:no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err="1"/>
            </a:p>
          </p:txBody>
        </p:sp>
        <p:sp>
          <p:nvSpPr>
            <p:cNvPr id="192" name="Oval 191"/>
            <p:cNvSpPr/>
            <p:nvPr/>
          </p:nvSpPr>
          <p:spPr bwMode="gray">
            <a:xfrm>
              <a:off x="4463195" y="2914650"/>
              <a:ext cx="148430" cy="148430"/>
            </a:xfrm>
            <a:prstGeom prst="ellipse">
              <a:avLst/>
            </a:prstGeom>
            <a:solidFill>
              <a:schemeClr val="bg1"/>
            </a:solidFill>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err="1"/>
            </a:p>
          </p:txBody>
        </p:sp>
      </p:grpSp>
      <p:grpSp>
        <p:nvGrpSpPr>
          <p:cNvPr id="193" name="Group 192"/>
          <p:cNvGrpSpPr/>
          <p:nvPr/>
        </p:nvGrpSpPr>
        <p:grpSpPr>
          <a:xfrm flipH="1">
            <a:off x="4922394" y="2541688"/>
            <a:ext cx="176293" cy="176293"/>
            <a:chOff x="4426620" y="2878075"/>
            <a:chExt cx="221580" cy="221580"/>
          </a:xfrm>
        </p:grpSpPr>
        <p:sp>
          <p:nvSpPr>
            <p:cNvPr id="194" name="Oval 193"/>
            <p:cNvSpPr/>
            <p:nvPr/>
          </p:nvSpPr>
          <p:spPr bwMode="gray">
            <a:xfrm>
              <a:off x="4426620" y="2878075"/>
              <a:ext cx="221580" cy="221580"/>
            </a:xfrm>
            <a:prstGeom prst="ellipse">
              <a:avLst/>
            </a:prstGeom>
            <a:solidFill>
              <a:schemeClr val="bg1"/>
            </a:solidFill>
            <a:ln w="15875" cap="rnd">
              <a:no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err="1"/>
            </a:p>
          </p:txBody>
        </p:sp>
        <p:sp>
          <p:nvSpPr>
            <p:cNvPr id="195" name="Oval 194"/>
            <p:cNvSpPr/>
            <p:nvPr/>
          </p:nvSpPr>
          <p:spPr bwMode="gray">
            <a:xfrm>
              <a:off x="4463195" y="2914650"/>
              <a:ext cx="148430" cy="148430"/>
            </a:xfrm>
            <a:prstGeom prst="ellipse">
              <a:avLst/>
            </a:prstGeom>
            <a:solidFill>
              <a:schemeClr val="bg1"/>
            </a:solidFill>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err="1"/>
            </a:p>
          </p:txBody>
        </p:sp>
      </p:grpSp>
      <p:sp>
        <p:nvSpPr>
          <p:cNvPr id="196" name="Right Bracket 195"/>
          <p:cNvSpPr/>
          <p:nvPr/>
        </p:nvSpPr>
        <p:spPr>
          <a:xfrm rot="10800000" flipH="1">
            <a:off x="3674686" y="1741533"/>
            <a:ext cx="170799" cy="938513"/>
          </a:xfrm>
          <a:prstGeom prst="rightBracket">
            <a:avLst>
              <a:gd name="adj" fmla="val 88821"/>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7" name="Right Bracket 196"/>
          <p:cNvSpPr/>
          <p:nvPr/>
        </p:nvSpPr>
        <p:spPr>
          <a:xfrm rot="10800000">
            <a:off x="8209141" y="1741533"/>
            <a:ext cx="170799" cy="938513"/>
          </a:xfrm>
          <a:prstGeom prst="rightBracket">
            <a:avLst>
              <a:gd name="adj" fmla="val 88821"/>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98" name="Straight Connector 197"/>
          <p:cNvCxnSpPr/>
          <p:nvPr/>
        </p:nvCxnSpPr>
        <p:spPr>
          <a:xfrm>
            <a:off x="3878581" y="2429234"/>
            <a:ext cx="727408" cy="0"/>
          </a:xfrm>
          <a:prstGeom prst="line">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9" name="Straight Connector 198"/>
          <p:cNvCxnSpPr>
            <a:stCxn id="180" idx="5"/>
          </p:cNvCxnSpPr>
          <p:nvPr/>
        </p:nvCxnSpPr>
        <p:spPr>
          <a:xfrm flipV="1">
            <a:off x="7494859" y="2429234"/>
            <a:ext cx="707770" cy="0"/>
          </a:xfrm>
          <a:prstGeom prst="line">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00" name="Right Bracket 199"/>
          <p:cNvSpPr/>
          <p:nvPr/>
        </p:nvSpPr>
        <p:spPr>
          <a:xfrm rot="5400000" flipH="1">
            <a:off x="1887581" y="1849581"/>
            <a:ext cx="170799" cy="2952702"/>
          </a:xfrm>
          <a:prstGeom prst="rightBracket">
            <a:avLst>
              <a:gd name="adj" fmla="val 88821"/>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1" name="Right Bracket 200"/>
          <p:cNvSpPr/>
          <p:nvPr/>
        </p:nvSpPr>
        <p:spPr>
          <a:xfrm rot="5400000" flipH="1">
            <a:off x="10467982" y="2261832"/>
            <a:ext cx="170799" cy="2128202"/>
          </a:xfrm>
          <a:prstGeom prst="rightBracket">
            <a:avLst>
              <a:gd name="adj" fmla="val 88821"/>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2" name="Right Bracket 201"/>
          <p:cNvSpPr/>
          <p:nvPr/>
        </p:nvSpPr>
        <p:spPr>
          <a:xfrm rot="5400000" flipH="1">
            <a:off x="8417250" y="2551233"/>
            <a:ext cx="170799" cy="1549400"/>
          </a:xfrm>
          <a:prstGeom prst="rightBracket">
            <a:avLst>
              <a:gd name="adj" fmla="val 88821"/>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3" name="Right Bracket 202"/>
          <p:cNvSpPr/>
          <p:nvPr/>
        </p:nvSpPr>
        <p:spPr>
          <a:xfrm rot="5400000" flipH="1">
            <a:off x="6512250" y="2395658"/>
            <a:ext cx="170799" cy="1860550"/>
          </a:xfrm>
          <a:prstGeom prst="rightBracket">
            <a:avLst>
              <a:gd name="adj" fmla="val 88821"/>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4" name="Right Bracket 203"/>
          <p:cNvSpPr/>
          <p:nvPr/>
        </p:nvSpPr>
        <p:spPr>
          <a:xfrm rot="5400000" flipH="1">
            <a:off x="4546290" y="2492333"/>
            <a:ext cx="170799" cy="1667200"/>
          </a:xfrm>
          <a:prstGeom prst="rightBracket">
            <a:avLst>
              <a:gd name="adj" fmla="val 88821"/>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175" name="Group 174"/>
          <p:cNvGrpSpPr/>
          <p:nvPr/>
        </p:nvGrpSpPr>
        <p:grpSpPr>
          <a:xfrm flipH="1">
            <a:off x="4533815" y="2335937"/>
            <a:ext cx="176293" cy="176293"/>
            <a:chOff x="4426620" y="2878075"/>
            <a:chExt cx="221580" cy="221580"/>
          </a:xfrm>
        </p:grpSpPr>
        <p:sp>
          <p:nvSpPr>
            <p:cNvPr id="176" name="Oval 175"/>
            <p:cNvSpPr/>
            <p:nvPr/>
          </p:nvSpPr>
          <p:spPr bwMode="gray">
            <a:xfrm>
              <a:off x="4426620" y="2878075"/>
              <a:ext cx="221580" cy="221580"/>
            </a:xfrm>
            <a:prstGeom prst="ellipse">
              <a:avLst/>
            </a:prstGeom>
            <a:solidFill>
              <a:schemeClr val="bg1"/>
            </a:solidFill>
            <a:ln w="15875" cap="rnd">
              <a:no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err="1"/>
            </a:p>
          </p:txBody>
        </p:sp>
        <p:sp>
          <p:nvSpPr>
            <p:cNvPr id="177" name="Oval 176"/>
            <p:cNvSpPr/>
            <p:nvPr/>
          </p:nvSpPr>
          <p:spPr bwMode="gray">
            <a:xfrm>
              <a:off x="4463195" y="2914650"/>
              <a:ext cx="148430" cy="148430"/>
            </a:xfrm>
            <a:prstGeom prst="ellipse">
              <a:avLst/>
            </a:prstGeom>
            <a:solidFill>
              <a:schemeClr val="bg1"/>
            </a:solidFill>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err="1"/>
            </a:p>
          </p:txBody>
        </p:sp>
      </p:grpSp>
      <p:grpSp>
        <p:nvGrpSpPr>
          <p:cNvPr id="178" name="Group 177"/>
          <p:cNvGrpSpPr/>
          <p:nvPr/>
        </p:nvGrpSpPr>
        <p:grpSpPr>
          <a:xfrm flipH="1">
            <a:off x="7448465" y="2335937"/>
            <a:ext cx="176293" cy="176293"/>
            <a:chOff x="4426620" y="2878075"/>
            <a:chExt cx="221580" cy="221580"/>
          </a:xfrm>
        </p:grpSpPr>
        <p:sp>
          <p:nvSpPr>
            <p:cNvPr id="179" name="Oval 178"/>
            <p:cNvSpPr/>
            <p:nvPr/>
          </p:nvSpPr>
          <p:spPr bwMode="gray">
            <a:xfrm>
              <a:off x="4426620" y="2878075"/>
              <a:ext cx="221580" cy="221580"/>
            </a:xfrm>
            <a:prstGeom prst="ellipse">
              <a:avLst/>
            </a:prstGeom>
            <a:solidFill>
              <a:schemeClr val="bg1"/>
            </a:solidFill>
            <a:ln w="15875" cap="rnd">
              <a:no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err="1"/>
            </a:p>
          </p:txBody>
        </p:sp>
        <p:sp>
          <p:nvSpPr>
            <p:cNvPr id="180" name="Oval 179"/>
            <p:cNvSpPr/>
            <p:nvPr/>
          </p:nvSpPr>
          <p:spPr bwMode="gray">
            <a:xfrm>
              <a:off x="4463195" y="2914650"/>
              <a:ext cx="148430" cy="148430"/>
            </a:xfrm>
            <a:prstGeom prst="ellipse">
              <a:avLst/>
            </a:prstGeom>
            <a:solidFill>
              <a:schemeClr val="bg1"/>
            </a:solidFill>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err="1"/>
            </a:p>
          </p:txBody>
        </p:sp>
      </p:grpSp>
      <p:cxnSp>
        <p:nvCxnSpPr>
          <p:cNvPr id="205" name="Straight Connector 204"/>
          <p:cNvCxnSpPr>
            <a:endCxn id="189" idx="4"/>
          </p:cNvCxnSpPr>
          <p:nvPr/>
        </p:nvCxnSpPr>
        <p:spPr>
          <a:xfrm flipV="1">
            <a:off x="6094413" y="2688882"/>
            <a:ext cx="1920" cy="518664"/>
          </a:xfrm>
          <a:prstGeom prst="line">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06" name="Arc 205"/>
          <p:cNvSpPr/>
          <p:nvPr/>
        </p:nvSpPr>
        <p:spPr>
          <a:xfrm rot="16200000">
            <a:off x="3074361" y="3015024"/>
            <a:ext cx="365053" cy="365053"/>
          </a:xfrm>
          <a:prstGeom prst="arc">
            <a:avLst>
              <a:gd name="adj1" fmla="val 16259072"/>
              <a:gd name="adj2" fmla="val 0"/>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08" name="Straight Connector 207"/>
          <p:cNvCxnSpPr/>
          <p:nvPr/>
        </p:nvCxnSpPr>
        <p:spPr>
          <a:xfrm>
            <a:off x="3283264" y="3015023"/>
            <a:ext cx="1544495" cy="0"/>
          </a:xfrm>
          <a:prstGeom prst="line">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10" name="Arc 209"/>
          <p:cNvSpPr/>
          <p:nvPr/>
        </p:nvSpPr>
        <p:spPr>
          <a:xfrm rot="5400000">
            <a:off x="4645233" y="2649693"/>
            <a:ext cx="365053" cy="365053"/>
          </a:xfrm>
          <a:prstGeom prst="arc">
            <a:avLst>
              <a:gd name="adj1" fmla="val 16259072"/>
              <a:gd name="adj2" fmla="val 0"/>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11" name="Straight Connector 210"/>
          <p:cNvCxnSpPr/>
          <p:nvPr/>
        </p:nvCxnSpPr>
        <p:spPr>
          <a:xfrm flipV="1">
            <a:off x="5010540" y="2706274"/>
            <a:ext cx="0" cy="85841"/>
          </a:xfrm>
          <a:prstGeom prst="line">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12" name="Arc 211"/>
          <p:cNvSpPr/>
          <p:nvPr/>
        </p:nvSpPr>
        <p:spPr>
          <a:xfrm rot="5400000">
            <a:off x="5190539" y="2649693"/>
            <a:ext cx="365053" cy="365053"/>
          </a:xfrm>
          <a:prstGeom prst="arc">
            <a:avLst>
              <a:gd name="adj1" fmla="val 16259072"/>
              <a:gd name="adj2" fmla="val 0"/>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13" name="Straight Connector 212"/>
          <p:cNvCxnSpPr/>
          <p:nvPr/>
        </p:nvCxnSpPr>
        <p:spPr>
          <a:xfrm flipV="1">
            <a:off x="5555846" y="2706274"/>
            <a:ext cx="0" cy="85841"/>
          </a:xfrm>
          <a:prstGeom prst="line">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14" name="Arc 213"/>
          <p:cNvSpPr/>
          <p:nvPr/>
        </p:nvSpPr>
        <p:spPr>
          <a:xfrm rot="16200000">
            <a:off x="5192014" y="3015024"/>
            <a:ext cx="365053" cy="365053"/>
          </a:xfrm>
          <a:prstGeom prst="arc">
            <a:avLst>
              <a:gd name="adj1" fmla="val 16259072"/>
              <a:gd name="adj2" fmla="val 0"/>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5" name="Arc 214"/>
          <p:cNvSpPr/>
          <p:nvPr/>
        </p:nvSpPr>
        <p:spPr>
          <a:xfrm rot="5400000" flipH="1">
            <a:off x="9661155" y="2903552"/>
            <a:ext cx="365053" cy="365053"/>
          </a:xfrm>
          <a:prstGeom prst="arc">
            <a:avLst>
              <a:gd name="adj1" fmla="val 16259072"/>
              <a:gd name="adj2" fmla="val 0"/>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16" name="Straight Connector 215"/>
          <p:cNvCxnSpPr/>
          <p:nvPr/>
        </p:nvCxnSpPr>
        <p:spPr>
          <a:xfrm>
            <a:off x="6837739" y="3011236"/>
            <a:ext cx="935842" cy="0"/>
          </a:xfrm>
          <a:prstGeom prst="line">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17" name="Arc 216"/>
          <p:cNvSpPr/>
          <p:nvPr/>
        </p:nvSpPr>
        <p:spPr>
          <a:xfrm rot="5400000" flipH="1">
            <a:off x="7600682" y="3015024"/>
            <a:ext cx="365053" cy="365053"/>
          </a:xfrm>
          <a:prstGeom prst="arc">
            <a:avLst>
              <a:gd name="adj1" fmla="val 16259072"/>
              <a:gd name="adj2" fmla="val 0"/>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8" name="Arc 217"/>
          <p:cNvSpPr/>
          <p:nvPr/>
        </p:nvSpPr>
        <p:spPr>
          <a:xfrm rot="16200000" flipH="1">
            <a:off x="6644101" y="2644931"/>
            <a:ext cx="365053" cy="365053"/>
          </a:xfrm>
          <a:prstGeom prst="arc">
            <a:avLst>
              <a:gd name="adj1" fmla="val 16259072"/>
              <a:gd name="adj2" fmla="val 0"/>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19" name="Straight Connector 218"/>
          <p:cNvCxnSpPr/>
          <p:nvPr/>
        </p:nvCxnSpPr>
        <p:spPr>
          <a:xfrm flipV="1">
            <a:off x="6641696" y="2706274"/>
            <a:ext cx="0" cy="85841"/>
          </a:xfrm>
          <a:prstGeom prst="line">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20" name="Arc 219"/>
          <p:cNvSpPr/>
          <p:nvPr/>
        </p:nvSpPr>
        <p:spPr>
          <a:xfrm rot="16200000" flipH="1">
            <a:off x="7186986" y="2535454"/>
            <a:ext cx="365053" cy="365053"/>
          </a:xfrm>
          <a:prstGeom prst="arc">
            <a:avLst>
              <a:gd name="adj1" fmla="val 16259072"/>
              <a:gd name="adj2" fmla="val 0"/>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21" name="Straight Connector 220"/>
          <p:cNvCxnSpPr/>
          <p:nvPr/>
        </p:nvCxnSpPr>
        <p:spPr>
          <a:xfrm>
            <a:off x="7380823" y="2900507"/>
            <a:ext cx="2463265" cy="0"/>
          </a:xfrm>
          <a:prstGeom prst="line">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22" name="Straight Connector 221"/>
          <p:cNvCxnSpPr/>
          <p:nvPr/>
        </p:nvCxnSpPr>
        <p:spPr>
          <a:xfrm flipV="1">
            <a:off x="10027943" y="3106369"/>
            <a:ext cx="0" cy="85841"/>
          </a:xfrm>
          <a:prstGeom prst="line">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43600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Text Placeholder 55"/>
          <p:cNvSpPr>
            <a:spLocks noGrp="1"/>
          </p:cNvSpPr>
          <p:nvPr>
            <p:ph type="body" sz="quarter" idx="11"/>
          </p:nvPr>
        </p:nvSpPr>
        <p:spPr/>
        <p:txBody>
          <a:bodyPr/>
          <a:lstStyle/>
          <a:p>
            <a:r>
              <a:rPr lang="en-US"/>
              <a:t>Traveler Apps—Apps for me</a:t>
            </a:r>
          </a:p>
          <a:p>
            <a:endParaRPr lang="en-US"/>
          </a:p>
        </p:txBody>
      </p:sp>
      <p:sp>
        <p:nvSpPr>
          <p:cNvPr id="3" name="Title 2"/>
          <p:cNvSpPr>
            <a:spLocks noGrp="1"/>
          </p:cNvSpPr>
          <p:nvPr>
            <p:ph type="title"/>
          </p:nvPr>
        </p:nvSpPr>
        <p:spPr/>
        <p:txBody>
          <a:bodyPr/>
          <a:lstStyle/>
          <a:p>
            <a:r>
              <a:rPr lang="en-US"/>
              <a:t>Apps your Employees and your CEO Will Love</a:t>
            </a:r>
          </a:p>
        </p:txBody>
      </p:sp>
      <p:sp>
        <p:nvSpPr>
          <p:cNvPr id="55" name="Text Placeholder 54"/>
          <p:cNvSpPr>
            <a:spLocks noGrp="1"/>
          </p:cNvSpPr>
          <p:nvPr>
            <p:ph type="body" sz="quarter" idx="10"/>
          </p:nvPr>
        </p:nvSpPr>
        <p:spPr/>
        <p:txBody>
          <a:bodyPr/>
          <a:lstStyle/>
          <a:p>
            <a:r>
              <a:rPr lang="en-US"/>
              <a:t>Enterprise Apps—Apps for my business</a:t>
            </a:r>
          </a:p>
          <a:p>
            <a:endParaRPr lang="en-US"/>
          </a:p>
        </p:txBody>
      </p:sp>
      <p:grpSp>
        <p:nvGrpSpPr>
          <p:cNvPr id="105" name="Group 104"/>
          <p:cNvGrpSpPr/>
          <p:nvPr/>
        </p:nvGrpSpPr>
        <p:grpSpPr>
          <a:xfrm>
            <a:off x="6571978" y="2476083"/>
            <a:ext cx="4802695" cy="3386862"/>
            <a:chOff x="6571978" y="2476083"/>
            <a:chExt cx="4802695" cy="3386862"/>
          </a:xfrm>
        </p:grpSpPr>
        <p:pic>
          <p:nvPicPr>
            <p:cNvPr id="1037" name="Picture 1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598422" y="3496978"/>
              <a:ext cx="776251" cy="39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2" name="Picture 28"/>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9319097" y="3614165"/>
              <a:ext cx="671251" cy="1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8" name="Picture 34"/>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8000396" y="3577603"/>
              <a:ext cx="710627" cy="23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 name="Picture 2" descr="https://upload.wikimedia.org/wikipedia/commons/thumb/a/a0/Lyft_logo.svg/2000px-Lyft_logo.svg.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812915" y="3487661"/>
              <a:ext cx="579407" cy="410509"/>
            </a:xfrm>
            <a:prstGeom prst="rect">
              <a:avLst/>
            </a:prstGeom>
            <a:noFill/>
            <a:extLst>
              <a:ext uri="{909E8E84-426E-40DD-AFC4-6F175D3DCCD1}">
                <a14:hiddenFill xmlns:a14="http://schemas.microsoft.com/office/drawing/2010/main">
                  <a:solidFill>
                    <a:srgbClr val="FFFFFF"/>
                  </a:solidFill>
                </a14:hiddenFill>
              </a:ext>
            </a:extLst>
          </p:spPr>
        </p:pic>
        <p:pic>
          <p:nvPicPr>
            <p:cNvPr id="1043" name="Picture 19"/>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8050951" y="2575505"/>
              <a:ext cx="706877" cy="35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5" name="Picture 31"/>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10544046" y="2599880"/>
              <a:ext cx="830627" cy="30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 name="Picture 48"/>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9372800" y="2476083"/>
              <a:ext cx="556275" cy="553219"/>
            </a:xfrm>
            <a:prstGeom prst="rect">
              <a:avLst/>
            </a:prstGeom>
          </p:spPr>
        </p:pic>
        <p:pic>
          <p:nvPicPr>
            <p:cNvPr id="107" name="Picture 106"/>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6571978" y="2674118"/>
              <a:ext cx="864001" cy="157148"/>
            </a:xfrm>
            <a:prstGeom prst="rect">
              <a:avLst/>
            </a:prstGeom>
          </p:spPr>
        </p:pic>
        <p:pic>
          <p:nvPicPr>
            <p:cNvPr id="108" name="Picture 107"/>
            <p:cNvPicPr>
              <a:picLocks noChangeAspect="1"/>
            </p:cNvPicPr>
            <p:nvPr/>
          </p:nvPicPr>
          <p:blipFill rotWithShape="1">
            <a:blip r:embed="rId11" cstate="screen">
              <a:clrChange>
                <a:clrFrom>
                  <a:srgbClr val="FFFFFF"/>
                </a:clrFrom>
                <a:clrTo>
                  <a:srgbClr val="FFFFFF">
                    <a:alpha val="0"/>
                  </a:srgbClr>
                </a:clrTo>
              </a:clrChange>
              <a:extLst>
                <a:ext uri="{28A0092B-C50C-407E-A947-70E740481C1C}">
                  <a14:useLocalDpi xmlns:a14="http://schemas.microsoft.com/office/drawing/2010/main"/>
                </a:ext>
              </a:extLst>
            </a:blip>
            <a:srcRect l="7999" t="17983" r="7047" b="18974"/>
            <a:stretch/>
          </p:blipFill>
          <p:spPr>
            <a:xfrm>
              <a:off x="6660960" y="4460959"/>
              <a:ext cx="928222" cy="450256"/>
            </a:xfrm>
            <a:prstGeom prst="rect">
              <a:avLst/>
            </a:prstGeom>
          </p:spPr>
        </p:pic>
        <p:pic>
          <p:nvPicPr>
            <p:cNvPr id="50" name="Picture 49"/>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8038790" y="4580367"/>
              <a:ext cx="1003830" cy="211441"/>
            </a:xfrm>
            <a:prstGeom prst="rect">
              <a:avLst/>
            </a:prstGeom>
          </p:spPr>
        </p:pic>
        <p:pic>
          <p:nvPicPr>
            <p:cNvPr id="51" name="Picture 50"/>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9492228" y="4396845"/>
              <a:ext cx="773721" cy="578484"/>
            </a:xfrm>
            <a:prstGeom prst="rect">
              <a:avLst/>
            </a:prstGeom>
          </p:spPr>
        </p:pic>
        <p:pic>
          <p:nvPicPr>
            <p:cNvPr id="52" name="Picture 51"/>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10715557" y="4356529"/>
              <a:ext cx="659116" cy="659116"/>
            </a:xfrm>
            <a:prstGeom prst="rect">
              <a:avLst/>
            </a:prstGeom>
          </p:spPr>
        </p:pic>
        <p:pic>
          <p:nvPicPr>
            <p:cNvPr id="1061" name="Picture 37"/>
            <p:cNvPicPr>
              <a:picLocks noChangeAspect="1" noChangeArrowheads="1"/>
            </p:cNvPicPr>
            <p:nvPr/>
          </p:nvPicPr>
          <p:blipFill>
            <a:blip r:embed="rId15" cstate="screen">
              <a:extLst>
                <a:ext uri="{28A0092B-C50C-407E-A947-70E740481C1C}">
                  <a14:useLocalDpi xmlns:a14="http://schemas.microsoft.com/office/drawing/2010/main"/>
                </a:ext>
              </a:extLst>
            </a:blip>
            <a:srcRect/>
            <a:stretch>
              <a:fillRect/>
            </a:stretch>
          </p:blipFill>
          <p:spPr bwMode="auto">
            <a:xfrm>
              <a:off x="7853157" y="5564791"/>
              <a:ext cx="723751" cy="24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67" name="Picture 43"/>
            <p:cNvPicPr>
              <a:picLocks noChangeAspect="1" noChangeArrowheads="1"/>
            </p:cNvPicPr>
            <p:nvPr/>
          </p:nvPicPr>
          <p:blipFill rotWithShape="1">
            <a:blip r:embed="rId16" cstate="screen">
              <a:extLst>
                <a:ext uri="{28A0092B-C50C-407E-A947-70E740481C1C}">
                  <a14:useLocalDpi xmlns:a14="http://schemas.microsoft.com/office/drawing/2010/main"/>
                </a:ext>
              </a:extLst>
            </a:blip>
            <a:srcRect l="11184" t="22863" r="15306" b="32086"/>
            <a:stretch/>
          </p:blipFill>
          <p:spPr bwMode="auto">
            <a:xfrm>
              <a:off x="6692930" y="5546978"/>
              <a:ext cx="710627" cy="28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0" name="Picture 109"/>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9026508" y="5512261"/>
              <a:ext cx="871286" cy="350684"/>
            </a:xfrm>
            <a:prstGeom prst="rect">
              <a:avLst/>
            </a:prstGeom>
          </p:spPr>
        </p:pic>
        <p:pic>
          <p:nvPicPr>
            <p:cNvPr id="111" name="Picture 110"/>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10347395" y="5533070"/>
              <a:ext cx="1027278" cy="309067"/>
            </a:xfrm>
            <a:prstGeom prst="rect">
              <a:avLst/>
            </a:prstGeom>
          </p:spPr>
        </p:pic>
      </p:grpSp>
      <p:grpSp>
        <p:nvGrpSpPr>
          <p:cNvPr id="106" name="Group 105"/>
          <p:cNvGrpSpPr/>
          <p:nvPr/>
        </p:nvGrpSpPr>
        <p:grpSpPr>
          <a:xfrm>
            <a:off x="745023" y="2551276"/>
            <a:ext cx="4766009" cy="3349927"/>
            <a:chOff x="745023" y="2551276"/>
            <a:chExt cx="4766009" cy="3349927"/>
          </a:xfrm>
        </p:grpSpPr>
        <p:pic>
          <p:nvPicPr>
            <p:cNvPr id="24" name="Picture 13"/>
            <p:cNvPicPr>
              <a:picLocks noChangeAspect="1" noChangeArrowheads="1"/>
            </p:cNvPicPr>
            <p:nvPr/>
          </p:nvPicPr>
          <p:blipFill>
            <a:blip r:embed="rId19" cstate="screen">
              <a:extLst>
                <a:ext uri="{28A0092B-C50C-407E-A947-70E740481C1C}">
                  <a14:useLocalDpi xmlns:a14="http://schemas.microsoft.com/office/drawing/2010/main"/>
                </a:ext>
              </a:extLst>
            </a:blip>
            <a:stretch>
              <a:fillRect/>
            </a:stretch>
          </p:blipFill>
          <p:spPr bwMode="auto">
            <a:xfrm>
              <a:off x="2176503" y="3611236"/>
              <a:ext cx="751077" cy="163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22"/>
            <p:cNvPicPr>
              <a:picLocks noChangeAspect="1" noChangeArrowheads="1"/>
            </p:cNvPicPr>
            <p:nvPr/>
          </p:nvPicPr>
          <p:blipFill>
            <a:blip r:embed="rId20" cstate="screen">
              <a:extLst>
                <a:ext uri="{28A0092B-C50C-407E-A947-70E740481C1C}">
                  <a14:useLocalDpi xmlns:a14="http://schemas.microsoft.com/office/drawing/2010/main"/>
                </a:ext>
              </a:extLst>
            </a:blip>
            <a:srcRect/>
            <a:stretch>
              <a:fillRect/>
            </a:stretch>
          </p:blipFill>
          <p:spPr bwMode="auto">
            <a:xfrm>
              <a:off x="4580633" y="3608055"/>
              <a:ext cx="930399" cy="169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Picture 31"/>
            <p:cNvPicPr>
              <a:picLocks noChangeAspect="1" noChangeArrowheads="1"/>
            </p:cNvPicPr>
            <p:nvPr/>
          </p:nvPicPr>
          <p:blipFill>
            <a:blip r:embed="rId21" cstate="screen">
              <a:extLst>
                <a:ext uri="{28A0092B-C50C-407E-A947-70E740481C1C}">
                  <a14:useLocalDpi xmlns:a14="http://schemas.microsoft.com/office/drawing/2010/main"/>
                </a:ext>
              </a:extLst>
            </a:blip>
            <a:srcRect/>
            <a:stretch>
              <a:fillRect/>
            </a:stretch>
          </p:blipFill>
          <p:spPr bwMode="auto">
            <a:xfrm>
              <a:off x="3245964" y="3491500"/>
              <a:ext cx="1016283" cy="402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 name="Picture 111"/>
            <p:cNvPicPr>
              <a:picLocks noChangeAspect="1"/>
            </p:cNvPicPr>
            <p:nvPr/>
          </p:nvPicPr>
          <p:blipFill>
            <a:blip r:embed="rId22" cstate="screen">
              <a:extLst>
                <a:ext uri="{28A0092B-C50C-407E-A947-70E740481C1C}">
                  <a14:useLocalDpi xmlns:a14="http://schemas.microsoft.com/office/drawing/2010/main"/>
                </a:ext>
              </a:extLst>
            </a:blip>
            <a:stretch>
              <a:fillRect/>
            </a:stretch>
          </p:blipFill>
          <p:spPr>
            <a:xfrm>
              <a:off x="756736" y="3512289"/>
              <a:ext cx="1101383" cy="361253"/>
            </a:xfrm>
            <a:prstGeom prst="rect">
              <a:avLst/>
            </a:prstGeom>
          </p:spPr>
        </p:pic>
        <p:pic>
          <p:nvPicPr>
            <p:cNvPr id="18" name="Picture 7"/>
            <p:cNvPicPr>
              <a:picLocks noChangeAspect="1" noChangeArrowheads="1"/>
            </p:cNvPicPr>
            <p:nvPr/>
          </p:nvPicPr>
          <p:blipFill>
            <a:blip r:embed="rId23" cstate="screen">
              <a:extLst>
                <a:ext uri="{28A0092B-C50C-407E-A947-70E740481C1C}">
                  <a14:useLocalDpi xmlns:a14="http://schemas.microsoft.com/office/drawing/2010/main"/>
                </a:ext>
              </a:extLst>
            </a:blip>
            <a:srcRect/>
            <a:stretch>
              <a:fillRect/>
            </a:stretch>
          </p:blipFill>
          <p:spPr bwMode="auto">
            <a:xfrm>
              <a:off x="745023" y="2605737"/>
              <a:ext cx="1183239" cy="293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 name="Picture 48"/>
            <p:cNvPicPr>
              <a:picLocks noChangeAspect="1" noChangeArrowheads="1"/>
            </p:cNvPicPr>
            <p:nvPr/>
          </p:nvPicPr>
          <p:blipFill>
            <a:blip r:embed="rId24" cstate="screen">
              <a:extLst>
                <a:ext uri="{28A0092B-C50C-407E-A947-70E740481C1C}">
                  <a14:useLocalDpi xmlns:a14="http://schemas.microsoft.com/office/drawing/2010/main"/>
                </a:ext>
              </a:extLst>
            </a:blip>
            <a:srcRect/>
            <a:stretch>
              <a:fillRect/>
            </a:stretch>
          </p:blipFill>
          <p:spPr bwMode="auto">
            <a:xfrm>
              <a:off x="3657936" y="2551276"/>
              <a:ext cx="803620" cy="402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p:cNvPicPr>
              <a:picLocks noChangeAspect="1"/>
            </p:cNvPicPr>
            <p:nvPr/>
          </p:nvPicPr>
          <p:blipFill>
            <a:blip r:embed="rId25" cstate="screen">
              <a:extLst>
                <a:ext uri="{28A0092B-C50C-407E-A947-70E740481C1C}">
                  <a14:useLocalDpi xmlns:a14="http://schemas.microsoft.com/office/drawing/2010/main"/>
                </a:ext>
              </a:extLst>
            </a:blip>
            <a:stretch>
              <a:fillRect/>
            </a:stretch>
          </p:blipFill>
          <p:spPr>
            <a:xfrm>
              <a:off x="2216303" y="2599438"/>
              <a:ext cx="1115691" cy="306509"/>
            </a:xfrm>
            <a:prstGeom prst="rect">
              <a:avLst/>
            </a:prstGeom>
          </p:spPr>
        </p:pic>
        <p:pic>
          <p:nvPicPr>
            <p:cNvPr id="54" name="Picture 4" descr="https://www.okta.com/sites/all/themes/Okta/images/blog/Logos/Okta_Logo_BrightBlue_Medium.png"/>
            <p:cNvPicPr>
              <a:picLocks noChangeAspect="1" noChangeArrowheads="1"/>
            </p:cNvPicPr>
            <p:nvPr/>
          </p:nvPicPr>
          <p:blipFill>
            <a:blip r:embed="rId26" cstate="screen">
              <a:extLst>
                <a:ext uri="{28A0092B-C50C-407E-A947-70E740481C1C}">
                  <a14:useLocalDpi xmlns:a14="http://schemas.microsoft.com/office/drawing/2010/main"/>
                </a:ext>
              </a:extLst>
            </a:blip>
            <a:srcRect/>
            <a:stretch>
              <a:fillRect/>
            </a:stretch>
          </p:blipFill>
          <p:spPr bwMode="auto">
            <a:xfrm>
              <a:off x="4711696" y="2624839"/>
              <a:ext cx="757646" cy="255706"/>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54"/>
            <p:cNvPicPr>
              <a:picLocks noChangeAspect="1" noChangeArrowheads="1"/>
            </p:cNvPicPr>
            <p:nvPr/>
          </p:nvPicPr>
          <p:blipFill>
            <a:blip r:embed="rId27" cstate="screen">
              <a:extLst>
                <a:ext uri="{28A0092B-C50C-407E-A947-70E740481C1C}">
                  <a14:useLocalDpi xmlns:a14="http://schemas.microsoft.com/office/drawing/2010/main"/>
                </a:ext>
              </a:extLst>
            </a:blip>
            <a:srcRect/>
            <a:stretch>
              <a:fillRect/>
            </a:stretch>
          </p:blipFill>
          <p:spPr bwMode="auto">
            <a:xfrm>
              <a:off x="4002719" y="4679499"/>
              <a:ext cx="600295" cy="13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25"/>
            <p:cNvPicPr>
              <a:picLocks noChangeAspect="1" noChangeArrowheads="1"/>
            </p:cNvPicPr>
            <p:nvPr/>
          </p:nvPicPr>
          <p:blipFill>
            <a:blip r:embed="rId28" cstate="screen">
              <a:extLst>
                <a:ext uri="{28A0092B-C50C-407E-A947-70E740481C1C}">
                  <a14:useLocalDpi xmlns:a14="http://schemas.microsoft.com/office/drawing/2010/main"/>
                </a:ext>
              </a:extLst>
            </a:blip>
            <a:srcRect/>
            <a:stretch>
              <a:fillRect/>
            </a:stretch>
          </p:blipFill>
          <p:spPr bwMode="auto">
            <a:xfrm>
              <a:off x="2479710" y="4451341"/>
              <a:ext cx="754333" cy="469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3" name="Picture 112"/>
            <p:cNvPicPr>
              <a:picLocks noChangeAspect="1"/>
            </p:cNvPicPr>
            <p:nvPr/>
          </p:nvPicPr>
          <p:blipFill>
            <a:blip r:embed="rId29" cstate="screen">
              <a:extLst>
                <a:ext uri="{28A0092B-C50C-407E-A947-70E740481C1C}">
                  <a14:useLocalDpi xmlns:a14="http://schemas.microsoft.com/office/drawing/2010/main"/>
                </a:ext>
              </a:extLst>
            </a:blip>
            <a:stretch>
              <a:fillRect/>
            </a:stretch>
          </p:blipFill>
          <p:spPr>
            <a:xfrm>
              <a:off x="3497452" y="4588590"/>
              <a:ext cx="778460" cy="194995"/>
            </a:xfrm>
            <a:prstGeom prst="rect">
              <a:avLst/>
            </a:prstGeom>
          </p:spPr>
        </p:pic>
        <p:pic>
          <p:nvPicPr>
            <p:cNvPr id="1030" name="Picture 6" descr="http://vinaypai.com/wp-content/uploads/2016/04/monaeo.png"/>
            <p:cNvPicPr>
              <a:picLocks noChangeAspect="1" noChangeArrowheads="1"/>
            </p:cNvPicPr>
            <p:nvPr/>
          </p:nvPicPr>
          <p:blipFill>
            <a:blip r:embed="rId30" cstate="screen">
              <a:extLst>
                <a:ext uri="{28A0092B-C50C-407E-A947-70E740481C1C}">
                  <a14:useLocalDpi xmlns:a14="http://schemas.microsoft.com/office/drawing/2010/main"/>
                </a:ext>
              </a:extLst>
            </a:blip>
            <a:srcRect/>
            <a:stretch>
              <a:fillRect/>
            </a:stretch>
          </p:blipFill>
          <p:spPr bwMode="auto">
            <a:xfrm>
              <a:off x="4539319" y="4515089"/>
              <a:ext cx="911989" cy="341997"/>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s://upload.wikimedia.org/wikipedia/commons/thumb/5/59/Thomson_Reuters_logo.svg/640px-Thomson_Reuters_logo.svg.png"/>
            <p:cNvPicPr>
              <a:picLocks noChangeAspect="1" noChangeArrowheads="1"/>
            </p:cNvPicPr>
            <p:nvPr/>
          </p:nvPicPr>
          <p:blipFill>
            <a:blip r:embed="rId31" cstate="screen">
              <a:extLst>
                <a:ext uri="{28A0092B-C50C-407E-A947-70E740481C1C}">
                  <a14:useLocalDpi xmlns:a14="http://schemas.microsoft.com/office/drawing/2010/main"/>
                </a:ext>
              </a:extLst>
            </a:blip>
            <a:srcRect/>
            <a:stretch>
              <a:fillRect/>
            </a:stretch>
          </p:blipFill>
          <p:spPr bwMode="auto">
            <a:xfrm>
              <a:off x="760219" y="4515452"/>
              <a:ext cx="1456084" cy="341270"/>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19"/>
            <p:cNvPicPr>
              <a:picLocks noChangeAspect="1" noChangeArrowheads="1"/>
            </p:cNvPicPr>
            <p:nvPr/>
          </p:nvPicPr>
          <p:blipFill>
            <a:blip r:embed="rId32" cstate="screen">
              <a:extLst>
                <a:ext uri="{28A0092B-C50C-407E-A947-70E740481C1C}">
                  <a14:useLocalDpi xmlns:a14="http://schemas.microsoft.com/office/drawing/2010/main"/>
                </a:ext>
              </a:extLst>
            </a:blip>
            <a:srcRect/>
            <a:stretch>
              <a:fillRect/>
            </a:stretch>
          </p:blipFill>
          <p:spPr bwMode="auto">
            <a:xfrm>
              <a:off x="3566852" y="5474003"/>
              <a:ext cx="852486" cy="42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 name="Picture 63"/>
            <p:cNvPicPr>
              <a:picLocks noChangeAspect="1" noChangeArrowheads="1"/>
            </p:cNvPicPr>
            <p:nvPr/>
          </p:nvPicPr>
          <p:blipFill>
            <a:blip r:embed="rId33" cstate="screen">
              <a:extLst>
                <a:ext uri="{28A0092B-C50C-407E-A947-70E740481C1C}">
                  <a14:useLocalDpi xmlns:a14="http://schemas.microsoft.com/office/drawing/2010/main"/>
                </a:ext>
              </a:extLst>
            </a:blip>
            <a:srcRect/>
            <a:stretch>
              <a:fillRect/>
            </a:stretch>
          </p:blipFill>
          <p:spPr bwMode="auto">
            <a:xfrm>
              <a:off x="4571107" y="5560452"/>
              <a:ext cx="896003" cy="254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 name="Picture 66"/>
            <p:cNvPicPr>
              <a:picLocks noChangeAspect="1" noChangeArrowheads="1"/>
            </p:cNvPicPr>
            <p:nvPr/>
          </p:nvPicPr>
          <p:blipFill>
            <a:blip r:embed="rId34" cstate="screen">
              <a:extLst>
                <a:ext uri="{28A0092B-C50C-407E-A947-70E740481C1C}">
                  <a14:useLocalDpi xmlns:a14="http://schemas.microsoft.com/office/drawing/2010/main"/>
                </a:ext>
              </a:extLst>
            </a:blip>
            <a:srcRect/>
            <a:stretch>
              <a:fillRect/>
            </a:stretch>
          </p:blipFill>
          <p:spPr bwMode="auto">
            <a:xfrm>
              <a:off x="2297310" y="5501677"/>
              <a:ext cx="1117773" cy="371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Picture 10" descr="http://allvectorlogo.com/img/2016/07/brittenford-systems-logo.png"/>
            <p:cNvPicPr>
              <a:picLocks noChangeAspect="1" noChangeArrowheads="1"/>
            </p:cNvPicPr>
            <p:nvPr/>
          </p:nvPicPr>
          <p:blipFill rotWithShape="1">
            <a:blip r:embed="rId35" cstate="screen">
              <a:extLst>
                <a:ext uri="{28A0092B-C50C-407E-A947-70E740481C1C}">
                  <a14:useLocalDpi xmlns:a14="http://schemas.microsoft.com/office/drawing/2010/main"/>
                </a:ext>
              </a:extLst>
            </a:blip>
            <a:srcRect l="10315" t="38248" r="10182" b="37371"/>
            <a:stretch/>
          </p:blipFill>
          <p:spPr bwMode="auto">
            <a:xfrm>
              <a:off x="753808" y="5571625"/>
              <a:ext cx="1391733" cy="231956"/>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031748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F53B7103-F9E6-544F-A507-F69900DDE435}"/>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1" y="0"/>
            <a:ext cx="12188824" cy="6858000"/>
          </a:xfrm>
          <a:prstGeom prst="rect">
            <a:avLst/>
          </a:prstGeom>
        </p:spPr>
      </p:pic>
      <p:sp>
        <p:nvSpPr>
          <p:cNvPr id="2" name="Title 1">
            <a:extLst>
              <a:ext uri="{FF2B5EF4-FFF2-40B4-BE49-F238E27FC236}">
                <a16:creationId xmlns:a16="http://schemas.microsoft.com/office/drawing/2014/main" xmlns="" id="{B35940AD-88EA-4A7C-AB4F-933B1CBB474B}"/>
              </a:ext>
            </a:extLst>
          </p:cNvPr>
          <p:cNvSpPr>
            <a:spLocks noGrp="1"/>
          </p:cNvSpPr>
          <p:nvPr>
            <p:ph type="ctrTitle"/>
          </p:nvPr>
        </p:nvSpPr>
        <p:spPr/>
        <p:txBody>
          <a:bodyPr/>
          <a:lstStyle/>
          <a:p>
            <a:r>
              <a:rPr lang="en-US">
                <a:solidFill>
                  <a:schemeClr val="bg1"/>
                </a:solidFill>
              </a:rPr>
              <a:t>A Unified View of Your Data</a:t>
            </a:r>
          </a:p>
        </p:txBody>
      </p:sp>
    </p:spTree>
    <p:extLst>
      <p:ext uri="{BB962C8B-B14F-4D97-AF65-F5344CB8AC3E}">
        <p14:creationId xmlns:p14="http://schemas.microsoft.com/office/powerpoint/2010/main" val="2125261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7" name="Straight Connector 56">
            <a:extLst>
              <a:ext uri="{FF2B5EF4-FFF2-40B4-BE49-F238E27FC236}">
                <a16:creationId xmlns:a16="http://schemas.microsoft.com/office/drawing/2014/main" xmlns="" id="{545A98A2-15AC-6847-8F3A-6B18BFC48BE0}"/>
              </a:ext>
            </a:extLst>
          </p:cNvPr>
          <p:cNvCxnSpPr>
            <a:cxnSpLocks/>
          </p:cNvCxnSpPr>
          <p:nvPr/>
        </p:nvCxnSpPr>
        <p:spPr>
          <a:xfrm>
            <a:off x="0" y="3921605"/>
            <a:ext cx="9942652" cy="0"/>
          </a:xfrm>
          <a:prstGeom prst="line">
            <a:avLst/>
          </a:prstGeom>
          <a:ln w="19050">
            <a:solidFill>
              <a:schemeClr val="tx1"/>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 name="Title 2">
            <a:extLst>
              <a:ext uri="{FF2B5EF4-FFF2-40B4-BE49-F238E27FC236}">
                <a16:creationId xmlns:a16="http://schemas.microsoft.com/office/drawing/2014/main" xmlns="" id="{5569B228-C541-224C-B2A6-A57B167C13AC}"/>
              </a:ext>
            </a:extLst>
          </p:cNvPr>
          <p:cNvSpPr>
            <a:spLocks noGrp="1"/>
          </p:cNvSpPr>
          <p:nvPr>
            <p:ph type="title"/>
          </p:nvPr>
        </p:nvSpPr>
        <p:spPr>
          <a:xfrm>
            <a:off x="496630" y="533400"/>
            <a:ext cx="11198483" cy="738664"/>
          </a:xfrm>
        </p:spPr>
        <p:txBody>
          <a:bodyPr/>
          <a:lstStyle/>
          <a:p>
            <a:r>
              <a:rPr lang="en-US"/>
              <a:t>Reporting, Support, and Mobile Capabilities </a:t>
            </a:r>
            <a:br>
              <a:rPr lang="en-US"/>
            </a:br>
            <a:r>
              <a:rPr lang="en-US"/>
              <a:t>Keep Your Business </a:t>
            </a:r>
            <a:r>
              <a:rPr lang="en-US">
                <a:solidFill>
                  <a:schemeClr val="accent1"/>
                </a:solidFill>
              </a:rPr>
              <a:t>Running Simple</a:t>
            </a:r>
          </a:p>
        </p:txBody>
      </p:sp>
      <p:sp>
        <p:nvSpPr>
          <p:cNvPr id="76" name="Oval 75">
            <a:extLst>
              <a:ext uri="{FF2B5EF4-FFF2-40B4-BE49-F238E27FC236}">
                <a16:creationId xmlns:a16="http://schemas.microsoft.com/office/drawing/2014/main" xmlns="" id="{FC40A113-210C-0646-B425-9C70A810ACC9}"/>
              </a:ext>
            </a:extLst>
          </p:cNvPr>
          <p:cNvSpPr/>
          <p:nvPr/>
        </p:nvSpPr>
        <p:spPr bwMode="gray">
          <a:xfrm>
            <a:off x="4585487" y="2403700"/>
            <a:ext cx="2985664" cy="2985664"/>
          </a:xfrm>
          <a:prstGeom prst="ellipse">
            <a:avLst/>
          </a:prstGeom>
          <a:noFill/>
          <a:ln w="28575" algn="ctr">
            <a:solidFill>
              <a:schemeClr val="tx2"/>
            </a:solidFill>
            <a:prstDash val="sysDot"/>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91" name="Oval 90">
            <a:extLst>
              <a:ext uri="{FF2B5EF4-FFF2-40B4-BE49-F238E27FC236}">
                <a16:creationId xmlns:a16="http://schemas.microsoft.com/office/drawing/2014/main" xmlns="" id="{D767BE15-B7F9-C545-861D-7FD6661226F9}"/>
              </a:ext>
            </a:extLst>
          </p:cNvPr>
          <p:cNvSpPr/>
          <p:nvPr/>
        </p:nvSpPr>
        <p:spPr bwMode="gray">
          <a:xfrm>
            <a:off x="4976435" y="2802744"/>
            <a:ext cx="2187576" cy="2187576"/>
          </a:xfrm>
          <a:prstGeom prst="ellipse">
            <a:avLst/>
          </a:prstGeom>
          <a:solidFill>
            <a:schemeClr val="bg1"/>
          </a:solidFill>
          <a:ln w="0" cmpd="sng" algn="ctr">
            <a:noFill/>
            <a:prstDash val="solid"/>
            <a:round/>
            <a:headEnd/>
            <a:tailEnd/>
          </a:ln>
          <a:effectLst>
            <a:glow rad="254000">
              <a:schemeClr val="tx2">
                <a:alpha val="35000"/>
              </a:schemeClr>
            </a:glow>
          </a:effectLst>
        </p:spPr>
        <p:txBody>
          <a:bodyPr lIns="89953" tIns="71963" rIns="89953" bIns="71963" rtlCol="0" anchor="ctr"/>
          <a:lstStyle/>
          <a:p>
            <a:pPr algn="ctr" defTabSz="913943" fontAlgn="base">
              <a:spcBef>
                <a:spcPct val="50000"/>
              </a:spcBef>
              <a:spcAft>
                <a:spcPct val="0"/>
              </a:spcAft>
              <a:buClr>
                <a:srgbClr val="F0AB00"/>
              </a:buClr>
              <a:buSzPct val="80000"/>
            </a:pPr>
            <a:endParaRPr lang="en-US" sz="1799" kern="0" err="1">
              <a:ea typeface="Arial Unicode MS" pitchFamily="34" charset="-128"/>
              <a:cs typeface="Arial Unicode MS" pitchFamily="34" charset="-128"/>
            </a:endParaRPr>
          </a:p>
        </p:txBody>
      </p:sp>
      <p:sp>
        <p:nvSpPr>
          <p:cNvPr id="20" name="TextBox 19">
            <a:extLst>
              <a:ext uri="{FF2B5EF4-FFF2-40B4-BE49-F238E27FC236}">
                <a16:creationId xmlns:a16="http://schemas.microsoft.com/office/drawing/2014/main" xmlns="" id="{9926B162-AA82-EA40-B4B2-3BB11B6164C8}"/>
              </a:ext>
            </a:extLst>
          </p:cNvPr>
          <p:cNvSpPr txBox="1"/>
          <p:nvPr/>
        </p:nvSpPr>
        <p:spPr>
          <a:xfrm>
            <a:off x="5543897" y="4084750"/>
            <a:ext cx="1108141" cy="430887"/>
          </a:xfrm>
          <a:prstGeom prst="rect">
            <a:avLst/>
          </a:prstGeom>
          <a:solidFill>
            <a:schemeClr val="bg1"/>
          </a:solidFill>
        </p:spPr>
        <p:txBody>
          <a:bodyPr wrap="square" lIns="0" tIns="0" rIns="0" bIns="0" rtlCol="0">
            <a:spAutoFit/>
          </a:bodyPr>
          <a:lstStyle/>
          <a:p>
            <a:pPr algn="ctr" fontAlgn="base">
              <a:spcAft>
                <a:spcPts val="1199"/>
              </a:spcAft>
              <a:buClr>
                <a:srgbClr val="F0AB00"/>
              </a:buClr>
              <a:buSzPct val="80000"/>
            </a:pPr>
            <a:r>
              <a:rPr lang="en-US" sz="1400" kern="0">
                <a:ea typeface="Arial Unicode MS" pitchFamily="34" charset="-128"/>
                <a:cs typeface="Arial Unicode MS" pitchFamily="34" charset="-128"/>
              </a:rPr>
              <a:t>Unified View of Spend</a:t>
            </a:r>
          </a:p>
        </p:txBody>
      </p:sp>
      <p:pic>
        <p:nvPicPr>
          <p:cNvPr id="21" name="Picture 20">
            <a:extLst>
              <a:ext uri="{FF2B5EF4-FFF2-40B4-BE49-F238E27FC236}">
                <a16:creationId xmlns:a16="http://schemas.microsoft.com/office/drawing/2014/main" xmlns="" id="{5EC54D46-6CC2-BD4F-AFE9-277DBF305D02}"/>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641225" y="3115033"/>
            <a:ext cx="913486" cy="913486"/>
          </a:xfrm>
          <a:prstGeom prst="rect">
            <a:avLst/>
          </a:prstGeom>
        </p:spPr>
      </p:pic>
      <p:sp>
        <p:nvSpPr>
          <p:cNvPr id="92" name="Oval 91">
            <a:extLst>
              <a:ext uri="{FF2B5EF4-FFF2-40B4-BE49-F238E27FC236}">
                <a16:creationId xmlns:a16="http://schemas.microsoft.com/office/drawing/2014/main" xmlns="" id="{128FE460-4B38-5344-9255-271997CF0354}"/>
              </a:ext>
            </a:extLst>
          </p:cNvPr>
          <p:cNvSpPr/>
          <p:nvPr/>
        </p:nvSpPr>
        <p:spPr bwMode="gray">
          <a:xfrm>
            <a:off x="-2567306" y="2839895"/>
            <a:ext cx="2178910" cy="2178910"/>
          </a:xfrm>
          <a:prstGeom prst="ellipse">
            <a:avLst/>
          </a:prstGeom>
          <a:solidFill>
            <a:schemeClr val="bg1"/>
          </a:solidFill>
          <a:ln w="6350" algn="ctr">
            <a:noFill/>
            <a:miter lim="800000"/>
            <a:headEnd/>
            <a:tailEnd/>
          </a:ln>
          <a:effectLst>
            <a:glow rad="254000">
              <a:schemeClr val="tx2">
                <a:alpha val="35000"/>
              </a:schemeClr>
            </a:glow>
            <a:outerShdw blurRad="825500" sx="102000" sy="102000" algn="ctr" rotWithShape="0">
              <a:schemeClr val="tx2">
                <a:lumMod val="75000"/>
                <a:alpha val="40000"/>
              </a:scheme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93" name="Oval 92">
            <a:extLst>
              <a:ext uri="{FF2B5EF4-FFF2-40B4-BE49-F238E27FC236}">
                <a16:creationId xmlns:a16="http://schemas.microsoft.com/office/drawing/2014/main" xmlns="" id="{EB4C24E0-16F2-5443-93C9-D219C596112D}"/>
              </a:ext>
            </a:extLst>
          </p:cNvPr>
          <p:cNvSpPr/>
          <p:nvPr/>
        </p:nvSpPr>
        <p:spPr bwMode="gray">
          <a:xfrm>
            <a:off x="-6354588" y="2824520"/>
            <a:ext cx="2187576" cy="2187576"/>
          </a:xfrm>
          <a:prstGeom prst="ellipse">
            <a:avLst/>
          </a:prstGeom>
          <a:solidFill>
            <a:schemeClr val="bg1"/>
          </a:solidFill>
          <a:ln w="0" cmpd="sng" algn="ctr">
            <a:noFill/>
            <a:prstDash val="sysDot"/>
            <a:round/>
            <a:headEnd/>
            <a:tailEnd/>
          </a:ln>
          <a:effectLst>
            <a:glow rad="254000">
              <a:schemeClr val="tx2">
                <a:alpha val="35000"/>
              </a:schemeClr>
            </a:glow>
          </a:effectLst>
        </p:spPr>
        <p:txBody>
          <a:bodyPr lIns="89953" tIns="71963" rIns="89953" bIns="71963" rtlCol="0" anchor="ctr"/>
          <a:lstStyle/>
          <a:p>
            <a:pPr algn="ctr" defTabSz="913943" fontAlgn="base">
              <a:spcBef>
                <a:spcPct val="50000"/>
              </a:spcBef>
              <a:spcAft>
                <a:spcPct val="0"/>
              </a:spcAft>
              <a:buClr>
                <a:srgbClr val="F0AB00"/>
              </a:buClr>
              <a:buSzPct val="80000"/>
            </a:pPr>
            <a:endParaRPr lang="en-US" sz="1799" kern="0" err="1">
              <a:ea typeface="Arial Unicode MS" pitchFamily="34" charset="-128"/>
              <a:cs typeface="Arial Unicode MS" pitchFamily="34" charset="-128"/>
            </a:endParaRPr>
          </a:p>
        </p:txBody>
      </p:sp>
      <p:pic>
        <p:nvPicPr>
          <p:cNvPr id="94" name="Picture 93">
            <a:extLst>
              <a:ext uri="{FF2B5EF4-FFF2-40B4-BE49-F238E27FC236}">
                <a16:creationId xmlns:a16="http://schemas.microsoft.com/office/drawing/2014/main" xmlns="" id="{29530A98-CA08-2A4F-9456-1F0D39B85E30}"/>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162108" y="3001546"/>
            <a:ext cx="1379640" cy="1379638"/>
          </a:xfrm>
          <a:prstGeom prst="rect">
            <a:avLst/>
          </a:prstGeom>
          <a:effectLst>
            <a:glow rad="127000">
              <a:schemeClr val="bg1"/>
            </a:glow>
          </a:effectLst>
        </p:spPr>
      </p:pic>
      <p:sp>
        <p:nvSpPr>
          <p:cNvPr id="95" name="TextBox 94">
            <a:extLst>
              <a:ext uri="{FF2B5EF4-FFF2-40B4-BE49-F238E27FC236}">
                <a16:creationId xmlns:a16="http://schemas.microsoft.com/office/drawing/2014/main" xmlns="" id="{BD272898-AD09-3941-A695-2FF6706A090B}"/>
              </a:ext>
            </a:extLst>
          </p:cNvPr>
          <p:cNvSpPr txBox="1"/>
          <p:nvPr/>
        </p:nvSpPr>
        <p:spPr>
          <a:xfrm>
            <a:off x="-6153211" y="4308660"/>
            <a:ext cx="1825336" cy="323165"/>
          </a:xfrm>
          <a:prstGeom prst="rect">
            <a:avLst/>
          </a:prstGeom>
          <a:noFill/>
        </p:spPr>
        <p:txBody>
          <a:bodyPr wrap="square" lIns="0" tIns="0" rIns="0" bIns="0" rtlCol="0">
            <a:spAutoFit/>
          </a:bodyPr>
          <a:lstStyle/>
          <a:p>
            <a:pPr algn="ctr" fontAlgn="base">
              <a:spcAft>
                <a:spcPts val="1199"/>
              </a:spcAft>
              <a:buClr>
                <a:srgbClr val="F0AB00"/>
              </a:buClr>
              <a:buSzPct val="80000"/>
            </a:pPr>
            <a:r>
              <a:rPr lang="en-US" sz="1050" kern="0">
                <a:ea typeface="Arial Unicode MS" pitchFamily="34" charset="-128"/>
                <a:cs typeface="Arial Unicode MS" pitchFamily="34" charset="-128"/>
              </a:rPr>
              <a:t>Manage Every</a:t>
            </a:r>
            <a:br>
              <a:rPr lang="en-US" sz="1050" kern="0">
                <a:ea typeface="Arial Unicode MS" pitchFamily="34" charset="-128"/>
                <a:cs typeface="Arial Unicode MS" pitchFamily="34" charset="-128"/>
              </a:rPr>
            </a:br>
            <a:r>
              <a:rPr lang="en-US" sz="1050" kern="0">
                <a:ea typeface="Arial Unicode MS" pitchFamily="34" charset="-128"/>
                <a:cs typeface="Arial Unicode MS" pitchFamily="34" charset="-128"/>
              </a:rPr>
              <a:t>Source</a:t>
            </a:r>
          </a:p>
        </p:txBody>
      </p:sp>
      <p:pic>
        <p:nvPicPr>
          <p:cNvPr id="96" name="Picture 95">
            <a:extLst>
              <a:ext uri="{FF2B5EF4-FFF2-40B4-BE49-F238E27FC236}">
                <a16:creationId xmlns:a16="http://schemas.microsoft.com/office/drawing/2014/main" xmlns="" id="{AB5918A5-4533-1C49-84CD-43F432E83D39}"/>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800324" y="3191722"/>
            <a:ext cx="1116940" cy="1116938"/>
          </a:xfrm>
          <a:prstGeom prst="rect">
            <a:avLst/>
          </a:prstGeom>
        </p:spPr>
      </p:pic>
      <p:sp>
        <p:nvSpPr>
          <p:cNvPr id="98" name="TextBox 97">
            <a:extLst>
              <a:ext uri="{FF2B5EF4-FFF2-40B4-BE49-F238E27FC236}">
                <a16:creationId xmlns:a16="http://schemas.microsoft.com/office/drawing/2014/main" xmlns="" id="{3AD26301-7860-2149-B10F-D59E84A48A0D}"/>
              </a:ext>
            </a:extLst>
          </p:cNvPr>
          <p:cNvSpPr txBox="1"/>
          <p:nvPr/>
        </p:nvSpPr>
        <p:spPr>
          <a:xfrm>
            <a:off x="-2304661" y="4306211"/>
            <a:ext cx="1677754" cy="323165"/>
          </a:xfrm>
          <a:prstGeom prst="rect">
            <a:avLst/>
          </a:prstGeom>
          <a:noFill/>
        </p:spPr>
        <p:txBody>
          <a:bodyPr wrap="square" lIns="0" tIns="0" rIns="0" bIns="0" rtlCol="0">
            <a:spAutoFit/>
          </a:bodyPr>
          <a:lstStyle/>
          <a:p>
            <a:pPr algn="ctr" fontAlgn="base">
              <a:spcAft>
                <a:spcPts val="1199"/>
              </a:spcAft>
              <a:buClr>
                <a:srgbClr val="F0AB00"/>
              </a:buClr>
              <a:buSzPct val="80000"/>
            </a:pPr>
            <a:r>
              <a:rPr lang="en-US" sz="1050" kern="0">
                <a:ea typeface="Arial Unicode MS" pitchFamily="34" charset="-128"/>
                <a:cs typeface="Arial Unicode MS" pitchFamily="34" charset="-128"/>
              </a:rPr>
              <a:t>Manage Every</a:t>
            </a:r>
            <a:br>
              <a:rPr lang="en-US" sz="1050" kern="0">
                <a:ea typeface="Arial Unicode MS" pitchFamily="34" charset="-128"/>
                <a:cs typeface="Arial Unicode MS" pitchFamily="34" charset="-128"/>
              </a:rPr>
            </a:br>
            <a:r>
              <a:rPr lang="en-US" sz="1050" kern="0">
                <a:ea typeface="Arial Unicode MS" pitchFamily="34" charset="-128"/>
                <a:cs typeface="Arial Unicode MS" pitchFamily="34" charset="-128"/>
              </a:rPr>
              <a:t>Category</a:t>
            </a:r>
          </a:p>
        </p:txBody>
      </p:sp>
      <p:grpSp>
        <p:nvGrpSpPr>
          <p:cNvPr id="6" name="Group 5">
            <a:extLst>
              <a:ext uri="{FF2B5EF4-FFF2-40B4-BE49-F238E27FC236}">
                <a16:creationId xmlns:a16="http://schemas.microsoft.com/office/drawing/2014/main" xmlns="" id="{9AAA3494-4E60-B148-A02C-1EEE9EE8567B}"/>
              </a:ext>
            </a:extLst>
          </p:cNvPr>
          <p:cNvGrpSpPr/>
          <p:nvPr/>
        </p:nvGrpSpPr>
        <p:grpSpPr>
          <a:xfrm>
            <a:off x="897621" y="4941737"/>
            <a:ext cx="4111478" cy="1283491"/>
            <a:chOff x="897621" y="4941737"/>
            <a:chExt cx="4111478" cy="1283491"/>
          </a:xfrm>
        </p:grpSpPr>
        <p:pic>
          <p:nvPicPr>
            <p:cNvPr id="72" name="Picture 71">
              <a:extLst>
                <a:ext uri="{FF2B5EF4-FFF2-40B4-BE49-F238E27FC236}">
                  <a16:creationId xmlns:a16="http://schemas.microsoft.com/office/drawing/2014/main" xmlns="" id="{59D8B86C-5AF1-DD40-AFA6-18BCEC256DB9}"/>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2791136" y="5201039"/>
              <a:ext cx="1024189" cy="1024189"/>
            </a:xfrm>
            <a:prstGeom prst="rect">
              <a:avLst/>
            </a:prstGeom>
          </p:spPr>
        </p:pic>
        <p:grpSp>
          <p:nvGrpSpPr>
            <p:cNvPr id="40" name="Group 39">
              <a:extLst>
                <a:ext uri="{FF2B5EF4-FFF2-40B4-BE49-F238E27FC236}">
                  <a16:creationId xmlns:a16="http://schemas.microsoft.com/office/drawing/2014/main" xmlns="" id="{E4E2E794-2E81-8246-847A-5EF133A8A206}"/>
                </a:ext>
              </a:extLst>
            </p:cNvPr>
            <p:cNvGrpSpPr/>
            <p:nvPr/>
          </p:nvGrpSpPr>
          <p:grpSpPr>
            <a:xfrm flipH="1">
              <a:off x="897621" y="4941737"/>
              <a:ext cx="4111478" cy="948757"/>
              <a:chOff x="6735083" y="4941737"/>
              <a:chExt cx="4111478" cy="948757"/>
            </a:xfrm>
          </p:grpSpPr>
          <p:grpSp>
            <p:nvGrpSpPr>
              <p:cNvPr id="41" name="Group 40">
                <a:extLst>
                  <a:ext uri="{FF2B5EF4-FFF2-40B4-BE49-F238E27FC236}">
                    <a16:creationId xmlns:a16="http://schemas.microsoft.com/office/drawing/2014/main" xmlns="" id="{28E4D299-DC27-DF41-AE0F-C554C36D088C}"/>
                  </a:ext>
                </a:extLst>
              </p:cNvPr>
              <p:cNvGrpSpPr/>
              <p:nvPr/>
            </p:nvGrpSpPr>
            <p:grpSpPr>
              <a:xfrm flipH="1" flipV="1">
                <a:off x="6735083" y="4941737"/>
                <a:ext cx="1187976" cy="697596"/>
                <a:chOff x="4233579" y="2141799"/>
                <a:chExt cx="1187976" cy="697596"/>
              </a:xfrm>
            </p:grpSpPr>
            <p:cxnSp>
              <p:nvCxnSpPr>
                <p:cNvPr id="43" name="Straight Connector 42">
                  <a:extLst>
                    <a:ext uri="{FF2B5EF4-FFF2-40B4-BE49-F238E27FC236}">
                      <a16:creationId xmlns:a16="http://schemas.microsoft.com/office/drawing/2014/main" xmlns="" id="{170C7ADF-2F57-B64E-8098-B0F27DB91862}"/>
                    </a:ext>
                  </a:extLst>
                </p:cNvPr>
                <p:cNvCxnSpPr>
                  <a:cxnSpLocks/>
                </p:cNvCxnSpPr>
                <p:nvPr/>
              </p:nvCxnSpPr>
              <p:spPr>
                <a:xfrm>
                  <a:off x="4233579" y="2141799"/>
                  <a:ext cx="490380" cy="0"/>
                </a:xfrm>
                <a:prstGeom prst="line">
                  <a:avLst/>
                </a:prstGeom>
                <a:noFill/>
                <a:ln w="28575" algn="ctr">
                  <a:solidFill>
                    <a:schemeClr val="tx2"/>
                  </a:solidFill>
                  <a:prstDash val="sysDot"/>
                  <a:miter lim="800000"/>
                  <a:headEnd/>
                  <a:tailEnd/>
                </a:ln>
              </p:spPr>
            </p:cxnSp>
            <p:cxnSp>
              <p:nvCxnSpPr>
                <p:cNvPr id="44" name="Straight Connector 43">
                  <a:extLst>
                    <a:ext uri="{FF2B5EF4-FFF2-40B4-BE49-F238E27FC236}">
                      <a16:creationId xmlns:a16="http://schemas.microsoft.com/office/drawing/2014/main" xmlns="" id="{5DD7897C-E2F7-E345-B6AC-E321CE3B3435}"/>
                    </a:ext>
                  </a:extLst>
                </p:cNvPr>
                <p:cNvCxnSpPr>
                  <a:cxnSpLocks/>
                </p:cNvCxnSpPr>
                <p:nvPr/>
              </p:nvCxnSpPr>
              <p:spPr>
                <a:xfrm>
                  <a:off x="4723959" y="2141799"/>
                  <a:ext cx="697596" cy="697596"/>
                </a:xfrm>
                <a:prstGeom prst="line">
                  <a:avLst/>
                </a:prstGeom>
                <a:noFill/>
                <a:ln w="28575" algn="ctr">
                  <a:solidFill>
                    <a:schemeClr val="tx2"/>
                  </a:solidFill>
                  <a:prstDash val="sysDot"/>
                  <a:miter lim="800000"/>
                  <a:headEnd/>
                  <a:tailEnd/>
                </a:ln>
              </p:spPr>
            </p:cxnSp>
          </p:grpSp>
          <p:sp>
            <p:nvSpPr>
              <p:cNvPr id="42" name="TextBox 41">
                <a:extLst>
                  <a:ext uri="{FF2B5EF4-FFF2-40B4-BE49-F238E27FC236}">
                    <a16:creationId xmlns:a16="http://schemas.microsoft.com/office/drawing/2014/main" xmlns="" id="{82844DA8-52E8-C742-806B-E8474D49EE1A}"/>
                  </a:ext>
                </a:extLst>
              </p:cNvPr>
              <p:cNvSpPr txBox="1"/>
              <p:nvPr/>
            </p:nvSpPr>
            <p:spPr>
              <a:xfrm>
                <a:off x="8985297" y="5459607"/>
                <a:ext cx="1861264" cy="430887"/>
              </a:xfrm>
              <a:prstGeom prst="rect">
                <a:avLst/>
              </a:prstGeom>
              <a:noFill/>
            </p:spPr>
            <p:txBody>
              <a:bodyPr wrap="square" lIns="0" tIns="0" rIns="0" bIns="0" rtlCol="0" anchor="ctr">
                <a:spAutoFit/>
              </a:bodyPr>
              <a:lstStyle/>
              <a:p>
                <a:pPr algn="r" fontAlgn="base">
                  <a:spcAft>
                    <a:spcPts val="1199"/>
                  </a:spcAft>
                  <a:buClr>
                    <a:srgbClr val="F0AB00"/>
                  </a:buClr>
                  <a:buSzPct val="80000"/>
                </a:pPr>
                <a:r>
                  <a:rPr lang="en-US" sz="1400" kern="0">
                    <a:ea typeface="Arial Unicode MS" pitchFamily="34" charset="-128"/>
                    <a:cs typeface="Arial Unicode MS" pitchFamily="34" charset="-128"/>
                  </a:rPr>
                  <a:t>Align to Corporate Priorities</a:t>
                </a:r>
              </a:p>
            </p:txBody>
          </p:sp>
        </p:grpSp>
      </p:grpSp>
      <p:grpSp>
        <p:nvGrpSpPr>
          <p:cNvPr id="9" name="Group 8">
            <a:extLst>
              <a:ext uri="{FF2B5EF4-FFF2-40B4-BE49-F238E27FC236}">
                <a16:creationId xmlns:a16="http://schemas.microsoft.com/office/drawing/2014/main" xmlns="" id="{2F757F3A-BC27-3B4A-B43D-40A3C8AE64C3}"/>
              </a:ext>
            </a:extLst>
          </p:cNvPr>
          <p:cNvGrpSpPr/>
          <p:nvPr/>
        </p:nvGrpSpPr>
        <p:grpSpPr>
          <a:xfrm>
            <a:off x="900534" y="1696509"/>
            <a:ext cx="4109556" cy="1142886"/>
            <a:chOff x="900534" y="1696509"/>
            <a:chExt cx="4109556" cy="1142886"/>
          </a:xfrm>
        </p:grpSpPr>
        <p:pic>
          <p:nvPicPr>
            <p:cNvPr id="63" name="Picture 62">
              <a:extLst>
                <a:ext uri="{FF2B5EF4-FFF2-40B4-BE49-F238E27FC236}">
                  <a16:creationId xmlns:a16="http://schemas.microsoft.com/office/drawing/2014/main" xmlns="" id="{CB9A30D8-2E4C-5548-A382-DB481A0C1B35}"/>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2843661" y="1696509"/>
              <a:ext cx="977462" cy="977464"/>
            </a:xfrm>
            <a:prstGeom prst="rect">
              <a:avLst/>
            </a:prstGeom>
          </p:spPr>
        </p:pic>
        <p:grpSp>
          <p:nvGrpSpPr>
            <p:cNvPr id="47" name="Group 46">
              <a:extLst>
                <a:ext uri="{FF2B5EF4-FFF2-40B4-BE49-F238E27FC236}">
                  <a16:creationId xmlns:a16="http://schemas.microsoft.com/office/drawing/2014/main" xmlns="" id="{42E433AC-F819-1F4B-A275-5B8E37C323F6}"/>
                </a:ext>
              </a:extLst>
            </p:cNvPr>
            <p:cNvGrpSpPr/>
            <p:nvPr/>
          </p:nvGrpSpPr>
          <p:grpSpPr>
            <a:xfrm flipH="1">
              <a:off x="900534" y="1898516"/>
              <a:ext cx="4109556" cy="940879"/>
              <a:chOff x="6734091" y="1898516"/>
              <a:chExt cx="4109556" cy="940879"/>
            </a:xfrm>
          </p:grpSpPr>
          <p:grpSp>
            <p:nvGrpSpPr>
              <p:cNvPr id="48" name="Group 47">
                <a:extLst>
                  <a:ext uri="{FF2B5EF4-FFF2-40B4-BE49-F238E27FC236}">
                    <a16:creationId xmlns:a16="http://schemas.microsoft.com/office/drawing/2014/main" xmlns="" id="{EBA8736E-3563-3A4B-9ABE-873CE6E4A5E5}"/>
                  </a:ext>
                </a:extLst>
              </p:cNvPr>
              <p:cNvGrpSpPr/>
              <p:nvPr/>
            </p:nvGrpSpPr>
            <p:grpSpPr>
              <a:xfrm flipH="1">
                <a:off x="6734091" y="2141799"/>
                <a:ext cx="1296734" cy="697596"/>
                <a:chOff x="4125813" y="2141799"/>
                <a:chExt cx="1296734" cy="697596"/>
              </a:xfrm>
            </p:grpSpPr>
            <p:cxnSp>
              <p:nvCxnSpPr>
                <p:cNvPr id="50" name="Straight Connector 49">
                  <a:extLst>
                    <a:ext uri="{FF2B5EF4-FFF2-40B4-BE49-F238E27FC236}">
                      <a16:creationId xmlns:a16="http://schemas.microsoft.com/office/drawing/2014/main" xmlns="" id="{84E5B874-45D3-364E-846D-E4299EA91A52}"/>
                    </a:ext>
                  </a:extLst>
                </p:cNvPr>
                <p:cNvCxnSpPr>
                  <a:cxnSpLocks/>
                </p:cNvCxnSpPr>
                <p:nvPr/>
              </p:nvCxnSpPr>
              <p:spPr>
                <a:xfrm>
                  <a:off x="4125813" y="2141799"/>
                  <a:ext cx="599138" cy="0"/>
                </a:xfrm>
                <a:prstGeom prst="line">
                  <a:avLst/>
                </a:prstGeom>
                <a:noFill/>
                <a:ln w="28575" algn="ctr">
                  <a:solidFill>
                    <a:schemeClr val="tx2"/>
                  </a:solidFill>
                  <a:prstDash val="sysDot"/>
                  <a:miter lim="800000"/>
                  <a:headEnd/>
                  <a:tailEnd/>
                </a:ln>
              </p:spPr>
            </p:cxnSp>
            <p:cxnSp>
              <p:nvCxnSpPr>
                <p:cNvPr id="51" name="Straight Connector 50">
                  <a:extLst>
                    <a:ext uri="{FF2B5EF4-FFF2-40B4-BE49-F238E27FC236}">
                      <a16:creationId xmlns:a16="http://schemas.microsoft.com/office/drawing/2014/main" xmlns="" id="{5402F34E-4DB3-0A41-AC10-597EC0AD45B5}"/>
                    </a:ext>
                  </a:extLst>
                </p:cNvPr>
                <p:cNvCxnSpPr>
                  <a:cxnSpLocks/>
                </p:cNvCxnSpPr>
                <p:nvPr/>
              </p:nvCxnSpPr>
              <p:spPr>
                <a:xfrm>
                  <a:off x="4724951" y="2141799"/>
                  <a:ext cx="697596" cy="697596"/>
                </a:xfrm>
                <a:prstGeom prst="line">
                  <a:avLst/>
                </a:prstGeom>
                <a:noFill/>
                <a:ln w="28575" algn="ctr">
                  <a:solidFill>
                    <a:schemeClr val="tx2"/>
                  </a:solidFill>
                  <a:prstDash val="sysDot"/>
                  <a:miter lim="800000"/>
                  <a:headEnd/>
                  <a:tailEnd/>
                </a:ln>
              </p:spPr>
            </p:cxnSp>
          </p:grpSp>
          <p:sp>
            <p:nvSpPr>
              <p:cNvPr id="49" name="TextBox 48">
                <a:extLst>
                  <a:ext uri="{FF2B5EF4-FFF2-40B4-BE49-F238E27FC236}">
                    <a16:creationId xmlns:a16="http://schemas.microsoft.com/office/drawing/2014/main" xmlns="" id="{0098B0E1-84D0-DB40-946C-A40DB084E067}"/>
                  </a:ext>
                </a:extLst>
              </p:cNvPr>
              <p:cNvSpPr txBox="1"/>
              <p:nvPr/>
            </p:nvSpPr>
            <p:spPr>
              <a:xfrm flipH="1">
                <a:off x="8975115" y="1898516"/>
                <a:ext cx="1868532" cy="430887"/>
              </a:xfrm>
              <a:prstGeom prst="rect">
                <a:avLst/>
              </a:prstGeom>
              <a:noFill/>
            </p:spPr>
            <p:txBody>
              <a:bodyPr wrap="square" lIns="0" tIns="0" rIns="0" bIns="0" rtlCol="0" anchor="ctr">
                <a:spAutoFit/>
              </a:bodyPr>
              <a:lstStyle/>
              <a:p>
                <a:pPr algn="r" fontAlgn="base">
                  <a:spcAft>
                    <a:spcPts val="1199"/>
                  </a:spcAft>
                  <a:buClr>
                    <a:srgbClr val="F0AB00"/>
                  </a:buClr>
                  <a:buSzPct val="80000"/>
                </a:pPr>
                <a:r>
                  <a:rPr lang="en-US" sz="1400" kern="0">
                    <a:ea typeface="Arial Unicode MS" pitchFamily="34" charset="-128"/>
                    <a:cs typeface="Arial Unicode MS" pitchFamily="34" charset="-128"/>
                  </a:rPr>
                  <a:t>Automatically Enforce Policies</a:t>
                </a:r>
              </a:p>
            </p:txBody>
          </p:sp>
        </p:grpSp>
      </p:grpSp>
      <p:grpSp>
        <p:nvGrpSpPr>
          <p:cNvPr id="8" name="Group 7">
            <a:extLst>
              <a:ext uri="{FF2B5EF4-FFF2-40B4-BE49-F238E27FC236}">
                <a16:creationId xmlns:a16="http://schemas.microsoft.com/office/drawing/2014/main" xmlns="" id="{5FA40F20-BDC7-344A-8DF1-6186C438C03E}"/>
              </a:ext>
            </a:extLst>
          </p:cNvPr>
          <p:cNvGrpSpPr/>
          <p:nvPr/>
        </p:nvGrpSpPr>
        <p:grpSpPr>
          <a:xfrm>
            <a:off x="875433" y="2778167"/>
            <a:ext cx="3787977" cy="936248"/>
            <a:chOff x="875433" y="2778167"/>
            <a:chExt cx="3787977" cy="936248"/>
          </a:xfrm>
        </p:grpSpPr>
        <p:pic>
          <p:nvPicPr>
            <p:cNvPr id="73" name="Picture 72">
              <a:extLst>
                <a:ext uri="{FF2B5EF4-FFF2-40B4-BE49-F238E27FC236}">
                  <a16:creationId xmlns:a16="http://schemas.microsoft.com/office/drawing/2014/main" xmlns="" id="{579B61F8-42EE-0542-9BF3-D17F8D377CA3}"/>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2890482" y="2778167"/>
              <a:ext cx="936248" cy="936248"/>
            </a:xfrm>
            <a:prstGeom prst="rect">
              <a:avLst/>
            </a:prstGeom>
          </p:spPr>
        </p:pic>
        <p:grpSp>
          <p:nvGrpSpPr>
            <p:cNvPr id="52" name="Group 51">
              <a:extLst>
                <a:ext uri="{FF2B5EF4-FFF2-40B4-BE49-F238E27FC236}">
                  <a16:creationId xmlns:a16="http://schemas.microsoft.com/office/drawing/2014/main" xmlns="" id="{91FCCCA7-18D5-044C-B8B4-E49F09A3F3C3}"/>
                </a:ext>
              </a:extLst>
            </p:cNvPr>
            <p:cNvGrpSpPr/>
            <p:nvPr/>
          </p:nvGrpSpPr>
          <p:grpSpPr>
            <a:xfrm flipH="1">
              <a:off x="875433" y="2998486"/>
              <a:ext cx="3787977" cy="488391"/>
              <a:chOff x="7533259" y="1898516"/>
              <a:chExt cx="3787977" cy="488391"/>
            </a:xfrm>
          </p:grpSpPr>
          <p:grpSp>
            <p:nvGrpSpPr>
              <p:cNvPr id="53" name="Group 52">
                <a:extLst>
                  <a:ext uri="{FF2B5EF4-FFF2-40B4-BE49-F238E27FC236}">
                    <a16:creationId xmlns:a16="http://schemas.microsoft.com/office/drawing/2014/main" xmlns="" id="{9CF8AD67-5AF0-5347-ACAE-DF7155AEE79B}"/>
                  </a:ext>
                </a:extLst>
              </p:cNvPr>
              <p:cNvGrpSpPr/>
              <p:nvPr/>
            </p:nvGrpSpPr>
            <p:grpSpPr>
              <a:xfrm flipH="1">
                <a:off x="7533259" y="2141799"/>
                <a:ext cx="842287" cy="245108"/>
                <a:chOff x="3781092" y="2141799"/>
                <a:chExt cx="842287" cy="245108"/>
              </a:xfrm>
            </p:grpSpPr>
            <p:cxnSp>
              <p:nvCxnSpPr>
                <p:cNvPr id="59" name="Straight Connector 58">
                  <a:extLst>
                    <a:ext uri="{FF2B5EF4-FFF2-40B4-BE49-F238E27FC236}">
                      <a16:creationId xmlns:a16="http://schemas.microsoft.com/office/drawing/2014/main" xmlns="" id="{1447DFB3-B36D-B740-BC5D-BAB405401557}"/>
                    </a:ext>
                  </a:extLst>
                </p:cNvPr>
                <p:cNvCxnSpPr>
                  <a:cxnSpLocks/>
                </p:cNvCxnSpPr>
                <p:nvPr/>
              </p:nvCxnSpPr>
              <p:spPr>
                <a:xfrm>
                  <a:off x="3781092" y="2141799"/>
                  <a:ext cx="597179" cy="0"/>
                </a:xfrm>
                <a:prstGeom prst="line">
                  <a:avLst/>
                </a:prstGeom>
                <a:noFill/>
                <a:ln w="28575" algn="ctr">
                  <a:solidFill>
                    <a:schemeClr val="tx2"/>
                  </a:solidFill>
                  <a:prstDash val="sysDot"/>
                  <a:miter lim="800000"/>
                  <a:headEnd/>
                  <a:tailEnd/>
                </a:ln>
              </p:spPr>
            </p:cxnSp>
            <p:cxnSp>
              <p:nvCxnSpPr>
                <p:cNvPr id="64" name="Straight Connector 63">
                  <a:extLst>
                    <a:ext uri="{FF2B5EF4-FFF2-40B4-BE49-F238E27FC236}">
                      <a16:creationId xmlns:a16="http://schemas.microsoft.com/office/drawing/2014/main" xmlns="" id="{F3F1FF37-F446-884C-8FF4-AC7FED830887}"/>
                    </a:ext>
                  </a:extLst>
                </p:cNvPr>
                <p:cNvCxnSpPr>
                  <a:cxnSpLocks/>
                </p:cNvCxnSpPr>
                <p:nvPr/>
              </p:nvCxnSpPr>
              <p:spPr>
                <a:xfrm>
                  <a:off x="4378270" y="2141799"/>
                  <a:ext cx="245109" cy="245108"/>
                </a:xfrm>
                <a:prstGeom prst="line">
                  <a:avLst/>
                </a:prstGeom>
                <a:noFill/>
                <a:ln w="28575" algn="ctr">
                  <a:solidFill>
                    <a:schemeClr val="tx2"/>
                  </a:solidFill>
                  <a:prstDash val="sysDot"/>
                  <a:miter lim="800000"/>
                  <a:headEnd/>
                  <a:tailEnd/>
                </a:ln>
              </p:spPr>
            </p:cxnSp>
          </p:grpSp>
          <p:sp>
            <p:nvSpPr>
              <p:cNvPr id="55" name="TextBox 54">
                <a:extLst>
                  <a:ext uri="{FF2B5EF4-FFF2-40B4-BE49-F238E27FC236}">
                    <a16:creationId xmlns:a16="http://schemas.microsoft.com/office/drawing/2014/main" xmlns="" id="{08E0A6C4-98BF-2B41-9630-C56FC45A0A38}"/>
                  </a:ext>
                </a:extLst>
              </p:cNvPr>
              <p:cNvSpPr txBox="1"/>
              <p:nvPr/>
            </p:nvSpPr>
            <p:spPr>
              <a:xfrm>
                <a:off x="9452706" y="1898516"/>
                <a:ext cx="1868530" cy="430887"/>
              </a:xfrm>
              <a:prstGeom prst="rect">
                <a:avLst/>
              </a:prstGeom>
              <a:noFill/>
            </p:spPr>
            <p:txBody>
              <a:bodyPr wrap="square" lIns="0" tIns="0" rIns="0" bIns="0" rtlCol="0" anchor="ctr">
                <a:spAutoFit/>
              </a:bodyPr>
              <a:lstStyle/>
              <a:p>
                <a:pPr algn="r" fontAlgn="base">
                  <a:spcAft>
                    <a:spcPts val="1199"/>
                  </a:spcAft>
                  <a:buClr>
                    <a:srgbClr val="F0AB00"/>
                  </a:buClr>
                  <a:buSzPct val="80000"/>
                </a:pPr>
                <a:r>
                  <a:rPr lang="en-US" sz="1400" kern="0">
                    <a:ea typeface="Arial Unicode MS" pitchFamily="34" charset="-128"/>
                    <a:cs typeface="Arial Unicode MS" pitchFamily="34" charset="-128"/>
                  </a:rPr>
                  <a:t>See Spend Data in One Place</a:t>
                </a:r>
              </a:p>
            </p:txBody>
          </p:sp>
        </p:grpSp>
      </p:grpSp>
      <p:grpSp>
        <p:nvGrpSpPr>
          <p:cNvPr id="7" name="Group 6">
            <a:extLst>
              <a:ext uri="{FF2B5EF4-FFF2-40B4-BE49-F238E27FC236}">
                <a16:creationId xmlns:a16="http://schemas.microsoft.com/office/drawing/2014/main" xmlns="" id="{74D93BBE-8ED6-D145-8D6E-72D628300C99}"/>
              </a:ext>
            </a:extLst>
          </p:cNvPr>
          <p:cNvGrpSpPr/>
          <p:nvPr/>
        </p:nvGrpSpPr>
        <p:grpSpPr>
          <a:xfrm>
            <a:off x="900532" y="4228878"/>
            <a:ext cx="3762879" cy="853213"/>
            <a:chOff x="900532" y="4228878"/>
            <a:chExt cx="3762879" cy="853213"/>
          </a:xfrm>
        </p:grpSpPr>
        <p:pic>
          <p:nvPicPr>
            <p:cNvPr id="62" name="Picture 61">
              <a:extLst>
                <a:ext uri="{FF2B5EF4-FFF2-40B4-BE49-F238E27FC236}">
                  <a16:creationId xmlns:a16="http://schemas.microsoft.com/office/drawing/2014/main" xmlns="" id="{70AF0476-0628-3C43-96BF-920082F73577}"/>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2962112" y="4228878"/>
              <a:ext cx="853213" cy="853213"/>
            </a:xfrm>
            <a:prstGeom prst="rect">
              <a:avLst/>
            </a:prstGeom>
          </p:spPr>
        </p:pic>
        <p:grpSp>
          <p:nvGrpSpPr>
            <p:cNvPr id="65" name="Group 64">
              <a:extLst>
                <a:ext uri="{FF2B5EF4-FFF2-40B4-BE49-F238E27FC236}">
                  <a16:creationId xmlns:a16="http://schemas.microsoft.com/office/drawing/2014/main" xmlns="" id="{43AE3E9A-8656-064D-A20B-25D94082425B}"/>
                </a:ext>
              </a:extLst>
            </p:cNvPr>
            <p:cNvGrpSpPr/>
            <p:nvPr/>
          </p:nvGrpSpPr>
          <p:grpSpPr>
            <a:xfrm flipH="1">
              <a:off x="900532" y="4376295"/>
              <a:ext cx="3762879" cy="466617"/>
              <a:chOff x="7525555" y="5386521"/>
              <a:chExt cx="3762879" cy="466617"/>
            </a:xfrm>
          </p:grpSpPr>
          <p:grpSp>
            <p:nvGrpSpPr>
              <p:cNvPr id="66" name="Group 65">
                <a:extLst>
                  <a:ext uri="{FF2B5EF4-FFF2-40B4-BE49-F238E27FC236}">
                    <a16:creationId xmlns:a16="http://schemas.microsoft.com/office/drawing/2014/main" xmlns="" id="{1E486F8B-021B-CB4E-A265-C1A0A93FE314}"/>
                  </a:ext>
                </a:extLst>
              </p:cNvPr>
              <p:cNvGrpSpPr/>
              <p:nvPr/>
            </p:nvGrpSpPr>
            <p:grpSpPr>
              <a:xfrm flipH="1" flipV="1">
                <a:off x="7525555" y="5386521"/>
                <a:ext cx="842288" cy="252812"/>
                <a:chOff x="3788795" y="2141799"/>
                <a:chExt cx="842288" cy="252812"/>
              </a:xfrm>
            </p:grpSpPr>
            <p:cxnSp>
              <p:nvCxnSpPr>
                <p:cNvPr id="74" name="Straight Connector 73">
                  <a:extLst>
                    <a:ext uri="{FF2B5EF4-FFF2-40B4-BE49-F238E27FC236}">
                      <a16:creationId xmlns:a16="http://schemas.microsoft.com/office/drawing/2014/main" xmlns="" id="{7D3868A0-E05D-664B-9A08-92B9CD4407B9}"/>
                    </a:ext>
                  </a:extLst>
                </p:cNvPr>
                <p:cNvCxnSpPr>
                  <a:cxnSpLocks/>
                </p:cNvCxnSpPr>
                <p:nvPr/>
              </p:nvCxnSpPr>
              <p:spPr>
                <a:xfrm flipV="1">
                  <a:off x="3788795" y="2141799"/>
                  <a:ext cx="589476" cy="0"/>
                </a:xfrm>
                <a:prstGeom prst="line">
                  <a:avLst/>
                </a:prstGeom>
                <a:noFill/>
                <a:ln w="28575" algn="ctr">
                  <a:solidFill>
                    <a:schemeClr val="tx2"/>
                  </a:solidFill>
                  <a:prstDash val="sysDot"/>
                  <a:miter lim="800000"/>
                  <a:headEnd/>
                  <a:tailEnd/>
                </a:ln>
              </p:spPr>
            </p:cxnSp>
            <p:cxnSp>
              <p:nvCxnSpPr>
                <p:cNvPr id="75" name="Straight Connector 74">
                  <a:extLst>
                    <a:ext uri="{FF2B5EF4-FFF2-40B4-BE49-F238E27FC236}">
                      <a16:creationId xmlns:a16="http://schemas.microsoft.com/office/drawing/2014/main" xmlns="" id="{2767EBD0-30AC-EB4B-9800-6286DEF98D91}"/>
                    </a:ext>
                  </a:extLst>
                </p:cNvPr>
                <p:cNvCxnSpPr>
                  <a:cxnSpLocks/>
                </p:cNvCxnSpPr>
                <p:nvPr/>
              </p:nvCxnSpPr>
              <p:spPr>
                <a:xfrm>
                  <a:off x="4378271" y="2141799"/>
                  <a:ext cx="252812" cy="252812"/>
                </a:xfrm>
                <a:prstGeom prst="line">
                  <a:avLst/>
                </a:prstGeom>
                <a:noFill/>
                <a:ln w="28575" algn="ctr">
                  <a:solidFill>
                    <a:schemeClr val="tx2"/>
                  </a:solidFill>
                  <a:prstDash val="sysDot"/>
                  <a:miter lim="800000"/>
                  <a:headEnd/>
                  <a:tailEnd/>
                </a:ln>
              </p:spPr>
            </p:cxnSp>
          </p:grpSp>
          <p:sp>
            <p:nvSpPr>
              <p:cNvPr id="68" name="TextBox 67">
                <a:extLst>
                  <a:ext uri="{FF2B5EF4-FFF2-40B4-BE49-F238E27FC236}">
                    <a16:creationId xmlns:a16="http://schemas.microsoft.com/office/drawing/2014/main" xmlns="" id="{B7A7C145-338A-4D42-B0AD-43A801375A63}"/>
                  </a:ext>
                </a:extLst>
              </p:cNvPr>
              <p:cNvSpPr txBox="1"/>
              <p:nvPr/>
            </p:nvSpPr>
            <p:spPr>
              <a:xfrm>
                <a:off x="9419900" y="5422251"/>
                <a:ext cx="1868534" cy="430887"/>
              </a:xfrm>
              <a:prstGeom prst="rect">
                <a:avLst/>
              </a:prstGeom>
              <a:noFill/>
            </p:spPr>
            <p:txBody>
              <a:bodyPr wrap="square" lIns="0" tIns="0" rIns="0" bIns="0" rtlCol="0" anchor="ctr">
                <a:spAutoFit/>
              </a:bodyPr>
              <a:lstStyle/>
              <a:p>
                <a:pPr algn="r" fontAlgn="base">
                  <a:spcAft>
                    <a:spcPts val="1199"/>
                  </a:spcAft>
                  <a:buClr>
                    <a:srgbClr val="F0AB00"/>
                  </a:buClr>
                  <a:buSzPct val="80000"/>
                </a:pPr>
                <a:r>
                  <a:rPr lang="en-US" sz="1400" kern="0">
                    <a:ea typeface="Arial Unicode MS" pitchFamily="34" charset="-128"/>
                    <a:cs typeface="Arial Unicode MS" pitchFamily="34" charset="-128"/>
                  </a:rPr>
                  <a:t>Manage in Near </a:t>
                </a:r>
                <a:br>
                  <a:rPr lang="en-US" sz="1400" kern="0">
                    <a:ea typeface="Arial Unicode MS" pitchFamily="34" charset="-128"/>
                    <a:cs typeface="Arial Unicode MS" pitchFamily="34" charset="-128"/>
                  </a:rPr>
                </a:br>
                <a:r>
                  <a:rPr lang="en-US" sz="1400" kern="0">
                    <a:ea typeface="Arial Unicode MS" pitchFamily="34" charset="-128"/>
                    <a:cs typeface="Arial Unicode MS" pitchFamily="34" charset="-128"/>
                  </a:rPr>
                  <a:t>Real-time</a:t>
                </a:r>
              </a:p>
            </p:txBody>
          </p:sp>
        </p:grpSp>
      </p:grpSp>
      <p:sp>
        <p:nvSpPr>
          <p:cNvPr id="77" name="TextBox 76">
            <a:extLst>
              <a:ext uri="{FF2B5EF4-FFF2-40B4-BE49-F238E27FC236}">
                <a16:creationId xmlns:a16="http://schemas.microsoft.com/office/drawing/2014/main" xmlns="" id="{4FFE3721-A2F5-C74E-8467-7505C0012044}"/>
              </a:ext>
            </a:extLst>
          </p:cNvPr>
          <p:cNvSpPr txBox="1"/>
          <p:nvPr/>
        </p:nvSpPr>
        <p:spPr>
          <a:xfrm>
            <a:off x="10730865" y="2838117"/>
            <a:ext cx="1106937" cy="215444"/>
          </a:xfrm>
          <a:prstGeom prst="rect">
            <a:avLst/>
          </a:prstGeom>
          <a:noFill/>
        </p:spPr>
        <p:txBody>
          <a:bodyPr wrap="square" lIns="0" tIns="0" rIns="0" bIns="0" rtlCol="0">
            <a:spAutoFit/>
          </a:bodyPr>
          <a:lstStyle/>
          <a:p>
            <a:pPr fontAlgn="base">
              <a:spcAft>
                <a:spcPts val="1199"/>
              </a:spcAft>
              <a:buClr>
                <a:srgbClr val="F0AB00"/>
              </a:buClr>
              <a:buSzPct val="80000"/>
            </a:pPr>
            <a:r>
              <a:rPr lang="en-US" sz="1400" kern="0">
                <a:ea typeface="Arial Unicode MS" pitchFamily="34" charset="-128"/>
                <a:cs typeface="Arial Unicode MS" pitchFamily="34" charset="-128"/>
              </a:rPr>
              <a:t>Visibility</a:t>
            </a:r>
          </a:p>
        </p:txBody>
      </p:sp>
      <p:sp>
        <p:nvSpPr>
          <p:cNvPr id="78" name="TextBox 77">
            <a:extLst>
              <a:ext uri="{FF2B5EF4-FFF2-40B4-BE49-F238E27FC236}">
                <a16:creationId xmlns:a16="http://schemas.microsoft.com/office/drawing/2014/main" xmlns="" id="{65D8D2A9-262B-E747-A601-53156069039A}"/>
              </a:ext>
            </a:extLst>
          </p:cNvPr>
          <p:cNvSpPr txBox="1"/>
          <p:nvPr/>
        </p:nvSpPr>
        <p:spPr>
          <a:xfrm>
            <a:off x="10819160" y="3889790"/>
            <a:ext cx="1106937" cy="215444"/>
          </a:xfrm>
          <a:prstGeom prst="rect">
            <a:avLst/>
          </a:prstGeom>
          <a:noFill/>
        </p:spPr>
        <p:txBody>
          <a:bodyPr wrap="square" lIns="0" tIns="0" rIns="0" bIns="0" rtlCol="0">
            <a:spAutoFit/>
          </a:bodyPr>
          <a:lstStyle/>
          <a:p>
            <a:pPr fontAlgn="base">
              <a:spcAft>
                <a:spcPts val="1199"/>
              </a:spcAft>
              <a:buClr>
                <a:srgbClr val="F0AB00"/>
              </a:buClr>
              <a:buSzPct val="80000"/>
            </a:pPr>
            <a:r>
              <a:rPr lang="en-US" sz="1400" kern="0">
                <a:ea typeface="Arial Unicode MS" pitchFamily="34" charset="-128"/>
                <a:cs typeface="Arial Unicode MS" pitchFamily="34" charset="-128"/>
              </a:rPr>
              <a:t>Control</a:t>
            </a:r>
          </a:p>
        </p:txBody>
      </p:sp>
      <p:sp>
        <p:nvSpPr>
          <p:cNvPr id="79" name="TextBox 78">
            <a:extLst>
              <a:ext uri="{FF2B5EF4-FFF2-40B4-BE49-F238E27FC236}">
                <a16:creationId xmlns:a16="http://schemas.microsoft.com/office/drawing/2014/main" xmlns="" id="{BFFBB08B-7F59-2D4A-8A6F-AA837E3A5AAE}"/>
              </a:ext>
            </a:extLst>
          </p:cNvPr>
          <p:cNvSpPr txBox="1"/>
          <p:nvPr/>
        </p:nvSpPr>
        <p:spPr>
          <a:xfrm>
            <a:off x="10730865" y="4806699"/>
            <a:ext cx="1083871" cy="430887"/>
          </a:xfrm>
          <a:prstGeom prst="rect">
            <a:avLst/>
          </a:prstGeom>
          <a:noFill/>
        </p:spPr>
        <p:txBody>
          <a:bodyPr wrap="square" lIns="0" tIns="0" rIns="0" bIns="0" rtlCol="0">
            <a:spAutoFit/>
          </a:bodyPr>
          <a:lstStyle/>
          <a:p>
            <a:pPr fontAlgn="base">
              <a:spcAft>
                <a:spcPts val="1199"/>
              </a:spcAft>
              <a:buClr>
                <a:srgbClr val="F0AB00"/>
              </a:buClr>
              <a:buSzPct val="80000"/>
            </a:pPr>
            <a:r>
              <a:rPr lang="en-US" sz="1400" kern="0">
                <a:ea typeface="Arial Unicode MS" pitchFamily="34" charset="-128"/>
                <a:cs typeface="Arial Unicode MS" pitchFamily="34" charset="-128"/>
              </a:rPr>
              <a:t>Intelligent Decisions</a:t>
            </a:r>
          </a:p>
        </p:txBody>
      </p:sp>
      <p:pic>
        <p:nvPicPr>
          <p:cNvPr id="80" name="Picture 79">
            <a:extLst>
              <a:ext uri="{FF2B5EF4-FFF2-40B4-BE49-F238E27FC236}">
                <a16:creationId xmlns:a16="http://schemas.microsoft.com/office/drawing/2014/main" xmlns="" id="{668D7B11-326C-2441-A515-05C3E142AD45}"/>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10156071" y="2687472"/>
            <a:ext cx="525369" cy="525369"/>
          </a:xfrm>
          <a:prstGeom prst="rect">
            <a:avLst/>
          </a:prstGeom>
        </p:spPr>
      </p:pic>
      <p:pic>
        <p:nvPicPr>
          <p:cNvPr id="81" name="Picture 80">
            <a:extLst>
              <a:ext uri="{FF2B5EF4-FFF2-40B4-BE49-F238E27FC236}">
                <a16:creationId xmlns:a16="http://schemas.microsoft.com/office/drawing/2014/main" xmlns="" id="{BDE9E6F5-7167-2C41-BE79-BBE62E7338D7}"/>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10244366" y="3726391"/>
            <a:ext cx="525369" cy="525369"/>
          </a:xfrm>
          <a:prstGeom prst="rect">
            <a:avLst/>
          </a:prstGeom>
        </p:spPr>
      </p:pic>
      <p:pic>
        <p:nvPicPr>
          <p:cNvPr id="97" name="Picture 96">
            <a:extLst>
              <a:ext uri="{FF2B5EF4-FFF2-40B4-BE49-F238E27FC236}">
                <a16:creationId xmlns:a16="http://schemas.microsoft.com/office/drawing/2014/main" xmlns="" id="{61124C97-43A1-FD4C-9E95-5EE2401B9354}"/>
              </a:ext>
            </a:extLst>
          </p:cNvPr>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10103432" y="4743973"/>
            <a:ext cx="630648" cy="630648"/>
          </a:xfrm>
          <a:prstGeom prst="rect">
            <a:avLst/>
          </a:prstGeom>
        </p:spPr>
      </p:pic>
      <p:sp>
        <p:nvSpPr>
          <p:cNvPr id="99" name="Arc 98">
            <a:extLst>
              <a:ext uri="{FF2B5EF4-FFF2-40B4-BE49-F238E27FC236}">
                <a16:creationId xmlns:a16="http://schemas.microsoft.com/office/drawing/2014/main" xmlns="" id="{1B3F293A-F432-284A-885B-435196C57F03}"/>
              </a:ext>
            </a:extLst>
          </p:cNvPr>
          <p:cNvSpPr/>
          <p:nvPr/>
        </p:nvSpPr>
        <p:spPr>
          <a:xfrm>
            <a:off x="2173328" y="33453"/>
            <a:ext cx="7769324" cy="7769322"/>
          </a:xfrm>
          <a:prstGeom prst="arc">
            <a:avLst>
              <a:gd name="adj1" fmla="val 20423288"/>
              <a:gd name="adj2" fmla="val 1296843"/>
            </a:avLst>
          </a:prstGeom>
          <a:noFill/>
          <a:ln w="19050" algn="ctr">
            <a:solidFill>
              <a:schemeClr val="tx1"/>
            </a:solidFill>
            <a:prstDash val="dash"/>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endParaRPr lang="en-US" sz="1800" kern="0">
              <a:latin typeface="Arial"/>
              <a:ea typeface="Arial Unicode MS" pitchFamily="34" charset="-128"/>
              <a:cs typeface="Arial Unicode MS" pitchFamily="34" charset="-128"/>
            </a:endParaRPr>
          </a:p>
        </p:txBody>
      </p:sp>
    </p:spTree>
    <p:extLst>
      <p:ext uri="{BB962C8B-B14F-4D97-AF65-F5344CB8AC3E}">
        <p14:creationId xmlns:p14="http://schemas.microsoft.com/office/powerpoint/2010/main" val="13756821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wheel(1)">
                                      <p:cBhvr>
                                        <p:cTn id="7" dur="1000"/>
                                        <p:tgtEl>
                                          <p:spTgt spid="76"/>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500"/>
                            </p:stCondLst>
                            <p:childTnLst>
                              <p:par>
                                <p:cTn id="21" presetID="10"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Leverage Analytics and Insights to Make Fact-Based Decisions</a:t>
            </a:r>
          </a:p>
        </p:txBody>
      </p:sp>
      <p:grpSp>
        <p:nvGrpSpPr>
          <p:cNvPr id="24" name="Group 23"/>
          <p:cNvGrpSpPr/>
          <p:nvPr/>
        </p:nvGrpSpPr>
        <p:grpSpPr>
          <a:xfrm>
            <a:off x="5827798" y="2117891"/>
            <a:ext cx="5701262" cy="2971468"/>
            <a:chOff x="6382131" y="1823486"/>
            <a:chExt cx="5701262" cy="2971468"/>
          </a:xfrm>
        </p:grpSpPr>
        <p:pic>
          <p:nvPicPr>
            <p:cNvPr id="22" name="Picture 21"/>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7146417" y="2085975"/>
              <a:ext cx="4138633" cy="2510409"/>
            </a:xfrm>
            <a:prstGeom prst="rect">
              <a:avLst/>
            </a:prstGeom>
          </p:spPr>
        </p:pic>
        <p:pic>
          <p:nvPicPr>
            <p:cNvPr id="23" name="Picture 2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382131" y="1823486"/>
              <a:ext cx="5701262" cy="2971468"/>
            </a:xfrm>
            <a:prstGeom prst="rect">
              <a:avLst/>
            </a:prstGeom>
          </p:spPr>
        </p:pic>
      </p:grpSp>
      <p:grpSp>
        <p:nvGrpSpPr>
          <p:cNvPr id="34" name="Group 33"/>
          <p:cNvGrpSpPr/>
          <p:nvPr/>
        </p:nvGrpSpPr>
        <p:grpSpPr>
          <a:xfrm>
            <a:off x="826155" y="1284197"/>
            <a:ext cx="4581399" cy="956658"/>
            <a:chOff x="503735" y="1345157"/>
            <a:chExt cx="4581399" cy="956658"/>
          </a:xfrm>
        </p:grpSpPr>
        <p:pic>
          <p:nvPicPr>
            <p:cNvPr id="6" name="Picture 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03735" y="1345157"/>
              <a:ext cx="956658" cy="956658"/>
            </a:xfrm>
            <a:prstGeom prst="rect">
              <a:avLst/>
            </a:prstGeom>
          </p:spPr>
        </p:pic>
        <p:sp>
          <p:nvSpPr>
            <p:cNvPr id="30" name="Text Placeholder 2"/>
            <p:cNvSpPr txBox="1">
              <a:spLocks/>
            </p:cNvSpPr>
            <p:nvPr/>
          </p:nvSpPr>
          <p:spPr bwMode="gray">
            <a:xfrm>
              <a:off x="1752971" y="1577023"/>
              <a:ext cx="3332163" cy="492443"/>
            </a:xfrm>
            <a:prstGeom prst="rect">
              <a:avLst/>
            </a:prstGeom>
          </p:spPr>
          <p:txBody>
            <a:bodyPr vert="horz" wrap="square" lIns="0" tIns="0" rIns="0" bIns="0" rtlCol="0" anchor="ctr">
              <a:sp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r>
                <a:rPr lang="en-US" sz="1600"/>
                <a:t>Dashboards provide simplistic, </a:t>
              </a:r>
              <a:br>
                <a:rPr lang="en-US" sz="1600"/>
              </a:br>
              <a:r>
                <a:rPr lang="en-US" sz="1600"/>
                <a:t>yet robust, </a:t>
              </a:r>
              <a:r>
                <a:rPr lang="en-US" sz="1600" b="1"/>
                <a:t>metrics that matter. </a:t>
              </a:r>
              <a:endParaRPr lang="en-US" sz="1600"/>
            </a:p>
          </p:txBody>
        </p:sp>
      </p:grpSp>
      <p:grpSp>
        <p:nvGrpSpPr>
          <p:cNvPr id="37" name="Group 36"/>
          <p:cNvGrpSpPr/>
          <p:nvPr/>
        </p:nvGrpSpPr>
        <p:grpSpPr>
          <a:xfrm>
            <a:off x="826154" y="5129537"/>
            <a:ext cx="4657600" cy="984885"/>
            <a:chOff x="503734" y="5190497"/>
            <a:chExt cx="4657600" cy="984885"/>
          </a:xfrm>
        </p:grpSpPr>
        <p:pic>
          <p:nvPicPr>
            <p:cNvPr id="11" name="Picture 10"/>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03734" y="5208007"/>
              <a:ext cx="950610" cy="950610"/>
            </a:xfrm>
            <a:prstGeom prst="rect">
              <a:avLst/>
            </a:prstGeom>
          </p:spPr>
        </p:pic>
        <p:sp>
          <p:nvSpPr>
            <p:cNvPr id="31" name="Text Placeholder 4"/>
            <p:cNvSpPr txBox="1">
              <a:spLocks/>
            </p:cNvSpPr>
            <p:nvPr/>
          </p:nvSpPr>
          <p:spPr bwMode="gray">
            <a:xfrm>
              <a:off x="1752971" y="5190497"/>
              <a:ext cx="3408363" cy="984885"/>
            </a:xfrm>
            <a:prstGeom prst="rect">
              <a:avLst/>
            </a:prstGeom>
          </p:spPr>
          <p:txBody>
            <a:bodyPr vert="horz" lIns="0" tIns="0" rIns="0" bIns="0" rtlCol="0" anchor="ctr">
              <a:sp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r>
                <a:rPr lang="en-US" sz="1600" b="1"/>
                <a:t>Have</a:t>
              </a:r>
              <a:r>
                <a:rPr lang="en-US" sz="1600"/>
                <a:t> </a:t>
              </a:r>
              <a:r>
                <a:rPr lang="en-US" sz="1600" b="1"/>
                <a:t>more</a:t>
              </a:r>
              <a:r>
                <a:rPr lang="en-US" sz="1600"/>
                <a:t> </a:t>
              </a:r>
              <a:r>
                <a:rPr lang="en-US" sz="1600" b="1"/>
                <a:t>power to negotiate discounts</a:t>
              </a:r>
              <a:r>
                <a:rPr lang="en-US" sz="1600"/>
                <a:t> because you’ll have the data that shows exactly what you’re spending with each supplier.</a:t>
              </a:r>
            </a:p>
          </p:txBody>
        </p:sp>
      </p:grpSp>
      <p:grpSp>
        <p:nvGrpSpPr>
          <p:cNvPr id="35" name="Group 34"/>
          <p:cNvGrpSpPr/>
          <p:nvPr/>
        </p:nvGrpSpPr>
        <p:grpSpPr>
          <a:xfrm>
            <a:off x="826155" y="2565978"/>
            <a:ext cx="4581399" cy="956657"/>
            <a:chOff x="503735" y="2645003"/>
            <a:chExt cx="4581399" cy="956657"/>
          </a:xfrm>
        </p:grpSpPr>
        <p:pic>
          <p:nvPicPr>
            <p:cNvPr id="8" name="Picture 7"/>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03735" y="2645003"/>
              <a:ext cx="956657" cy="956657"/>
            </a:xfrm>
            <a:prstGeom prst="rect">
              <a:avLst/>
            </a:prstGeom>
          </p:spPr>
        </p:pic>
        <p:sp>
          <p:nvSpPr>
            <p:cNvPr id="32" name="Text Placeholder 6"/>
            <p:cNvSpPr txBox="1">
              <a:spLocks/>
            </p:cNvSpPr>
            <p:nvPr/>
          </p:nvSpPr>
          <p:spPr bwMode="gray">
            <a:xfrm>
              <a:off x="1752971" y="2753208"/>
              <a:ext cx="3332163" cy="738664"/>
            </a:xfrm>
            <a:prstGeom prst="rect">
              <a:avLst/>
            </a:prstGeom>
          </p:spPr>
          <p:txBody>
            <a:bodyPr vert="horz" lIns="0" tIns="0" rIns="0" bIns="0" rtlCol="0" anchor="ctr">
              <a:sp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r>
                <a:rPr lang="en-US" sz="1600"/>
                <a:t>Leverage budget triggers to receive </a:t>
              </a:r>
              <a:br>
                <a:rPr lang="en-US" sz="1600"/>
              </a:br>
              <a:r>
                <a:rPr lang="en-US" sz="1600" b="1"/>
                <a:t>data and insights delivered to your inbox. </a:t>
              </a:r>
              <a:endParaRPr lang="en-US" sz="1600"/>
            </a:p>
          </p:txBody>
        </p:sp>
      </p:grpSp>
      <p:grpSp>
        <p:nvGrpSpPr>
          <p:cNvPr id="36" name="Group 35"/>
          <p:cNvGrpSpPr/>
          <p:nvPr/>
        </p:nvGrpSpPr>
        <p:grpSpPr>
          <a:xfrm>
            <a:off x="826154" y="3847758"/>
            <a:ext cx="4657600" cy="956657"/>
            <a:chOff x="503734" y="3820592"/>
            <a:chExt cx="4657600" cy="956657"/>
          </a:xfrm>
        </p:grpSpPr>
        <p:pic>
          <p:nvPicPr>
            <p:cNvPr id="10" name="Picture 9"/>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03734" y="3820592"/>
              <a:ext cx="956657" cy="956657"/>
            </a:xfrm>
            <a:prstGeom prst="rect">
              <a:avLst/>
            </a:prstGeom>
          </p:spPr>
        </p:pic>
        <p:sp>
          <p:nvSpPr>
            <p:cNvPr id="33" name="Text Placeholder 8"/>
            <p:cNvSpPr txBox="1">
              <a:spLocks/>
            </p:cNvSpPr>
            <p:nvPr/>
          </p:nvSpPr>
          <p:spPr bwMode="gray">
            <a:xfrm>
              <a:off x="1752971" y="3928909"/>
              <a:ext cx="3408363" cy="738664"/>
            </a:xfrm>
            <a:prstGeom prst="rect">
              <a:avLst/>
            </a:prstGeom>
          </p:spPr>
          <p:txBody>
            <a:bodyPr vert="horz" lIns="0" tIns="0" rIns="0" bIns="0" rtlCol="0" anchor="ctr">
              <a:sp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r>
                <a:rPr lang="en-US" sz="1600" b="1"/>
                <a:t>Compare company-wide spending levels and trends</a:t>
              </a:r>
              <a:r>
                <a:rPr lang="en-US" sz="1600"/>
                <a:t> so you can see how each line of business stacks up.</a:t>
              </a:r>
            </a:p>
          </p:txBody>
        </p:sp>
      </p:grpSp>
    </p:spTree>
    <p:extLst>
      <p:ext uri="{BB962C8B-B14F-4D97-AF65-F5344CB8AC3E}">
        <p14:creationId xmlns:p14="http://schemas.microsoft.com/office/powerpoint/2010/main" val="18147260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a:extLst>
              <a:ext uri="{FF2B5EF4-FFF2-40B4-BE49-F238E27FC236}">
                <a16:creationId xmlns:a16="http://schemas.microsoft.com/office/drawing/2014/main" xmlns="" id="{15E02D3E-6ED5-9E4E-89D2-44223E64EE49}"/>
              </a:ext>
            </a:extLst>
          </p:cNvPr>
          <p:cNvGrpSpPr/>
          <p:nvPr/>
        </p:nvGrpSpPr>
        <p:grpSpPr>
          <a:xfrm>
            <a:off x="4233086" y="2892212"/>
            <a:ext cx="573108" cy="513242"/>
            <a:chOff x="2008046" y="2892212"/>
            <a:chExt cx="573108" cy="513242"/>
          </a:xfrm>
        </p:grpSpPr>
        <p:cxnSp>
          <p:nvCxnSpPr>
            <p:cNvPr id="33" name="Straight Connector 32">
              <a:extLst>
                <a:ext uri="{FF2B5EF4-FFF2-40B4-BE49-F238E27FC236}">
                  <a16:creationId xmlns:a16="http://schemas.microsoft.com/office/drawing/2014/main" xmlns="" id="{2B04A5A8-DF98-2A46-AA11-EE5F8BD69599}"/>
                </a:ext>
              </a:extLst>
            </p:cNvPr>
            <p:cNvCxnSpPr>
              <a:cxnSpLocks/>
            </p:cNvCxnSpPr>
            <p:nvPr/>
          </p:nvCxnSpPr>
          <p:spPr>
            <a:xfrm>
              <a:off x="2008046" y="3148833"/>
              <a:ext cx="573108" cy="0"/>
            </a:xfrm>
            <a:prstGeom prst="line">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xmlns="" id="{83F9D72A-6459-6640-9973-393F908BB632}"/>
                </a:ext>
              </a:extLst>
            </p:cNvPr>
            <p:cNvCxnSpPr>
              <a:cxnSpLocks/>
            </p:cNvCxnSpPr>
            <p:nvPr/>
          </p:nvCxnSpPr>
          <p:spPr>
            <a:xfrm flipV="1">
              <a:off x="2294600" y="2892212"/>
              <a:ext cx="0" cy="513242"/>
            </a:xfrm>
            <a:prstGeom prst="line">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2" name="Text Placeholder 1">
            <a:extLst>
              <a:ext uri="{FF2B5EF4-FFF2-40B4-BE49-F238E27FC236}">
                <a16:creationId xmlns:a16="http://schemas.microsoft.com/office/drawing/2014/main" xmlns="" id="{419637EA-BF11-4CB7-8813-9544627D3476}"/>
              </a:ext>
            </a:extLst>
          </p:cNvPr>
          <p:cNvSpPr>
            <a:spLocks noGrp="1"/>
          </p:cNvSpPr>
          <p:nvPr>
            <p:ph type="body" sz="quarter" idx="10"/>
          </p:nvPr>
        </p:nvSpPr>
        <p:spPr>
          <a:xfrm>
            <a:off x="498475" y="4155311"/>
            <a:ext cx="1796122" cy="2169288"/>
          </a:xfrm>
        </p:spPr>
        <p:txBody>
          <a:bodyPr/>
          <a:lstStyle/>
          <a:p>
            <a:r>
              <a:rPr lang="en-US" sz="1600" dirty="0"/>
              <a:t>Plan with predictive forecasting and smart insights</a:t>
            </a:r>
          </a:p>
          <a:p>
            <a:endParaRPr lang="en-US" sz="1600" dirty="0"/>
          </a:p>
        </p:txBody>
      </p:sp>
      <p:sp>
        <p:nvSpPr>
          <p:cNvPr id="3" name="Titel 2">
            <a:extLst>
              <a:ext uri="{FF2B5EF4-FFF2-40B4-BE49-F238E27FC236}">
                <a16:creationId xmlns:a16="http://schemas.microsoft.com/office/drawing/2014/main" xmlns="" id="{2D920430-9DF3-4D68-8C2C-008574D5D06C}"/>
              </a:ext>
            </a:extLst>
          </p:cNvPr>
          <p:cNvSpPr>
            <a:spLocks noGrp="1"/>
          </p:cNvSpPr>
          <p:nvPr>
            <p:ph type="title"/>
          </p:nvPr>
        </p:nvSpPr>
        <p:spPr>
          <a:xfrm>
            <a:off x="496630" y="533400"/>
            <a:ext cx="11198483" cy="677108"/>
          </a:xfrm>
        </p:spPr>
        <p:txBody>
          <a:bodyPr/>
          <a:lstStyle/>
          <a:p>
            <a:r>
              <a:rPr lang="de-DE" dirty="0"/>
              <a:t>SAP Analytics Cloud</a:t>
            </a:r>
            <a:br>
              <a:rPr lang="de-DE" dirty="0"/>
            </a:br>
            <a:r>
              <a:rPr lang="de-DE" sz="2000" b="0" dirty="0"/>
              <a:t>Interactive </a:t>
            </a:r>
            <a:r>
              <a:rPr lang="en-US" sz="2000" b="0" dirty="0"/>
              <a:t>decision support in </a:t>
            </a:r>
            <a:r>
              <a:rPr lang="de-DE" sz="2000" b="0" dirty="0"/>
              <a:t>real-time</a:t>
            </a:r>
            <a:endParaRPr lang="en-US" sz="2000" b="0" dirty="0"/>
          </a:p>
        </p:txBody>
      </p:sp>
      <p:pic>
        <p:nvPicPr>
          <p:cNvPr id="5" name="Picture 4">
            <a:extLst>
              <a:ext uri="{FF2B5EF4-FFF2-40B4-BE49-F238E27FC236}">
                <a16:creationId xmlns:a16="http://schemas.microsoft.com/office/drawing/2014/main" xmlns="" id="{88F0F410-686C-7641-A83A-9B382B473DD5}"/>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8124055" y="2664115"/>
            <a:ext cx="3358031" cy="1745353"/>
          </a:xfrm>
          <a:prstGeom prst="rect">
            <a:avLst/>
          </a:prstGeom>
          <a:ln>
            <a:solidFill>
              <a:schemeClr val="bg2">
                <a:lumMod val="60000"/>
                <a:lumOff val="40000"/>
              </a:schemeClr>
            </a:solidFill>
          </a:ln>
        </p:spPr>
      </p:pic>
      <p:grpSp>
        <p:nvGrpSpPr>
          <p:cNvPr id="4" name="Group 3">
            <a:extLst>
              <a:ext uri="{FF2B5EF4-FFF2-40B4-BE49-F238E27FC236}">
                <a16:creationId xmlns:a16="http://schemas.microsoft.com/office/drawing/2014/main" xmlns="" id="{4E2EC286-4EF0-B24E-85E4-6C0252B0B13A}"/>
              </a:ext>
            </a:extLst>
          </p:cNvPr>
          <p:cNvGrpSpPr/>
          <p:nvPr/>
        </p:nvGrpSpPr>
        <p:grpSpPr>
          <a:xfrm>
            <a:off x="8124055" y="439024"/>
            <a:ext cx="3358031" cy="2119830"/>
            <a:chOff x="6989736" y="439023"/>
            <a:chExt cx="4702996" cy="2968869"/>
          </a:xfrm>
        </p:grpSpPr>
        <p:pic>
          <p:nvPicPr>
            <p:cNvPr id="6" name="Picture 5">
              <a:extLst>
                <a:ext uri="{FF2B5EF4-FFF2-40B4-BE49-F238E27FC236}">
                  <a16:creationId xmlns:a16="http://schemas.microsoft.com/office/drawing/2014/main" xmlns="" id="{559A7DD5-05E5-6747-862A-7C80018430B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89736" y="439023"/>
              <a:ext cx="4702996" cy="2968869"/>
            </a:xfrm>
            <a:prstGeom prst="rect">
              <a:avLst/>
            </a:prstGeom>
            <a:effectLst>
              <a:outerShdw blurRad="63500" algn="ctr" rotWithShape="0">
                <a:prstClr val="black">
                  <a:alpha val="40000"/>
                </a:prstClr>
              </a:outerShdw>
            </a:effectLst>
          </p:spPr>
        </p:pic>
        <p:pic>
          <p:nvPicPr>
            <p:cNvPr id="7" name="Picture 6">
              <a:extLst>
                <a:ext uri="{FF2B5EF4-FFF2-40B4-BE49-F238E27FC236}">
                  <a16:creationId xmlns:a16="http://schemas.microsoft.com/office/drawing/2014/main" xmlns="" id="{C37C9CC0-F007-E442-9A82-CCE9ED92F2ED}"/>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9341234" y="1602788"/>
              <a:ext cx="2230389" cy="1652331"/>
            </a:xfrm>
            <a:prstGeom prst="rect">
              <a:avLst/>
            </a:prstGeom>
            <a:effectLst>
              <a:outerShdw blurRad="63500" algn="ctr" rotWithShape="0">
                <a:prstClr val="black">
                  <a:alpha val="40000"/>
                </a:prstClr>
              </a:outerShdw>
            </a:effectLst>
          </p:spPr>
        </p:pic>
      </p:grpSp>
      <p:pic>
        <p:nvPicPr>
          <p:cNvPr id="8" name="Picture 7">
            <a:extLst>
              <a:ext uri="{FF2B5EF4-FFF2-40B4-BE49-F238E27FC236}">
                <a16:creationId xmlns:a16="http://schemas.microsoft.com/office/drawing/2014/main" xmlns="" id="{4A3DDD17-5CB5-3E48-98D5-6BD1FA0EE1C0}"/>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8124055" y="4541701"/>
            <a:ext cx="3358031" cy="1883686"/>
          </a:xfrm>
          <a:prstGeom prst="rect">
            <a:avLst/>
          </a:prstGeom>
          <a:effectLst>
            <a:outerShdw blurRad="63500" algn="ctr" rotWithShape="0">
              <a:prstClr val="black">
                <a:alpha val="40000"/>
              </a:prstClr>
            </a:outerShdw>
          </a:effectLst>
        </p:spPr>
      </p:pic>
      <p:sp>
        <p:nvSpPr>
          <p:cNvPr id="9" name="TextBox 8">
            <a:extLst>
              <a:ext uri="{FF2B5EF4-FFF2-40B4-BE49-F238E27FC236}">
                <a16:creationId xmlns:a16="http://schemas.microsoft.com/office/drawing/2014/main" xmlns="" id="{064771C8-22CD-5F45-AB1D-A04EBCA8C602}"/>
              </a:ext>
            </a:extLst>
          </p:cNvPr>
          <p:cNvSpPr txBox="1"/>
          <p:nvPr/>
        </p:nvSpPr>
        <p:spPr>
          <a:xfrm>
            <a:off x="480446" y="5599035"/>
            <a:ext cx="2747547" cy="184666"/>
          </a:xfrm>
          <a:prstGeom prst="rect">
            <a:avLst/>
          </a:prstGeom>
          <a:solidFill>
            <a:schemeClr val="bg1"/>
          </a:solidFill>
        </p:spPr>
        <p:txBody>
          <a:bodyPr wrap="none" lIns="0" tIns="0" rIns="0" bIns="0" rtlCol="0">
            <a:spAutoFit/>
          </a:bodyPr>
          <a:lstStyle/>
          <a:p>
            <a:pPr fontAlgn="base">
              <a:spcBef>
                <a:spcPct val="50000"/>
              </a:spcBef>
              <a:spcAft>
                <a:spcPct val="0"/>
              </a:spcAft>
              <a:buClr>
                <a:srgbClr val="F0AB00"/>
              </a:buClr>
              <a:buSzPct val="80000"/>
            </a:pPr>
            <a:r>
              <a:rPr lang="en-US" sz="1200" kern="0" dirty="0">
                <a:ea typeface="Arial Unicode MS" pitchFamily="34" charset="-128"/>
                <a:cs typeface="Arial Unicode MS" pitchFamily="34" charset="-128"/>
              </a:rPr>
              <a:t>Examples from SAP Digital Boardroom </a:t>
            </a:r>
          </a:p>
        </p:txBody>
      </p:sp>
      <p:sp>
        <p:nvSpPr>
          <p:cNvPr id="11" name="Text Placeholder 1">
            <a:extLst>
              <a:ext uri="{FF2B5EF4-FFF2-40B4-BE49-F238E27FC236}">
                <a16:creationId xmlns:a16="http://schemas.microsoft.com/office/drawing/2014/main" xmlns="" id="{110A6181-B6F0-EE42-B7B2-4383EB506493}"/>
              </a:ext>
            </a:extLst>
          </p:cNvPr>
          <p:cNvSpPr txBox="1">
            <a:spLocks/>
          </p:cNvSpPr>
          <p:nvPr/>
        </p:nvSpPr>
        <p:spPr bwMode="gray">
          <a:xfrm>
            <a:off x="4983017" y="4155311"/>
            <a:ext cx="2011341" cy="2169288"/>
          </a:xfrm>
          <a:prstGeom prst="rect">
            <a:avLst/>
          </a:prstGeom>
        </p:spPr>
        <p:txBody>
          <a:bodyPr vert="horz" lIns="0" tIns="0" rIns="0" bIns="0" rtlCol="0">
            <a:no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r>
              <a:rPr lang="en-US" sz="1600" dirty="0"/>
              <a:t>View on smartphones, large screens, and multiple touchscreens</a:t>
            </a:r>
          </a:p>
          <a:p>
            <a:endParaRPr lang="en-US" sz="1600" dirty="0"/>
          </a:p>
          <a:p>
            <a:endParaRPr lang="en-US" sz="1600" dirty="0"/>
          </a:p>
        </p:txBody>
      </p:sp>
      <p:sp>
        <p:nvSpPr>
          <p:cNvPr id="12" name="Text Placeholder 1">
            <a:extLst>
              <a:ext uri="{FF2B5EF4-FFF2-40B4-BE49-F238E27FC236}">
                <a16:creationId xmlns:a16="http://schemas.microsoft.com/office/drawing/2014/main" xmlns="" id="{60C0A2A0-1B0E-6D4A-A947-432D99EDB918}"/>
              </a:ext>
            </a:extLst>
          </p:cNvPr>
          <p:cNvSpPr txBox="1">
            <a:spLocks/>
          </p:cNvSpPr>
          <p:nvPr/>
        </p:nvSpPr>
        <p:spPr bwMode="gray">
          <a:xfrm>
            <a:off x="2740746" y="4155311"/>
            <a:ext cx="1747013" cy="2169288"/>
          </a:xfrm>
          <a:prstGeom prst="rect">
            <a:avLst/>
          </a:prstGeom>
        </p:spPr>
        <p:txBody>
          <a:bodyPr vert="horz" lIns="0" tIns="0" rIns="0" bIns="0" rtlCol="0">
            <a:no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r>
              <a:rPr lang="en-US" sz="1600" dirty="0"/>
              <a:t>Combine multiple SAP data sources </a:t>
            </a:r>
          </a:p>
          <a:p>
            <a:endParaRPr lang="en-US" sz="1600" dirty="0"/>
          </a:p>
        </p:txBody>
      </p:sp>
      <p:pic>
        <p:nvPicPr>
          <p:cNvPr id="14" name="Picture 13">
            <a:extLst>
              <a:ext uri="{FF2B5EF4-FFF2-40B4-BE49-F238E27FC236}">
                <a16:creationId xmlns:a16="http://schemas.microsoft.com/office/drawing/2014/main" xmlns="" id="{10B5CE1C-B196-5946-832A-7C2C517E87BB}"/>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07163" y="2423739"/>
            <a:ext cx="1421637" cy="1421637"/>
          </a:xfrm>
          <a:prstGeom prst="rect">
            <a:avLst/>
          </a:prstGeom>
        </p:spPr>
      </p:pic>
      <p:pic>
        <p:nvPicPr>
          <p:cNvPr id="15" name="Picture 14">
            <a:extLst>
              <a:ext uri="{FF2B5EF4-FFF2-40B4-BE49-F238E27FC236}">
                <a16:creationId xmlns:a16="http://schemas.microsoft.com/office/drawing/2014/main" xmlns="" id="{4DEAEE55-B3A8-BB4C-A1DB-B0B7EDE2A1F1}"/>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2740746" y="2423739"/>
            <a:ext cx="1421637" cy="1421637"/>
          </a:xfrm>
          <a:prstGeom prst="rect">
            <a:avLst/>
          </a:prstGeom>
        </p:spPr>
      </p:pic>
      <p:pic>
        <p:nvPicPr>
          <p:cNvPr id="16" name="Picture 15">
            <a:extLst>
              <a:ext uri="{FF2B5EF4-FFF2-40B4-BE49-F238E27FC236}">
                <a16:creationId xmlns:a16="http://schemas.microsoft.com/office/drawing/2014/main" xmlns="" id="{497449C2-5A47-A54A-A597-770C128AB1FD}"/>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4983017" y="2423739"/>
            <a:ext cx="1421637" cy="1421637"/>
          </a:xfrm>
          <a:prstGeom prst="rect">
            <a:avLst/>
          </a:prstGeom>
        </p:spPr>
      </p:pic>
      <p:cxnSp>
        <p:nvCxnSpPr>
          <p:cNvPr id="23" name="Straight Connector 22">
            <a:extLst>
              <a:ext uri="{FF2B5EF4-FFF2-40B4-BE49-F238E27FC236}">
                <a16:creationId xmlns:a16="http://schemas.microsoft.com/office/drawing/2014/main" xmlns="" id="{9482AE34-84A8-424F-8AF0-E20DC6EB5662}"/>
              </a:ext>
            </a:extLst>
          </p:cNvPr>
          <p:cNvCxnSpPr>
            <a:cxnSpLocks/>
          </p:cNvCxnSpPr>
          <p:nvPr/>
        </p:nvCxnSpPr>
        <p:spPr>
          <a:xfrm>
            <a:off x="6614770" y="3148833"/>
            <a:ext cx="789445" cy="0"/>
          </a:xfrm>
          <a:prstGeom prst="line">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4" name="Right Bracket 23">
            <a:extLst>
              <a:ext uri="{FF2B5EF4-FFF2-40B4-BE49-F238E27FC236}">
                <a16:creationId xmlns:a16="http://schemas.microsoft.com/office/drawing/2014/main" xmlns="" id="{DD36C765-A8BA-AD44-B0AB-44FD1178D540}"/>
              </a:ext>
            </a:extLst>
          </p:cNvPr>
          <p:cNvSpPr/>
          <p:nvPr/>
        </p:nvSpPr>
        <p:spPr>
          <a:xfrm rot="10800000">
            <a:off x="7404216" y="439024"/>
            <a:ext cx="170799" cy="5986358"/>
          </a:xfrm>
          <a:prstGeom prst="rightBracket">
            <a:avLst>
              <a:gd name="adj" fmla="val 88821"/>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31" name="Group 30">
            <a:extLst>
              <a:ext uri="{FF2B5EF4-FFF2-40B4-BE49-F238E27FC236}">
                <a16:creationId xmlns:a16="http://schemas.microsoft.com/office/drawing/2014/main" xmlns="" id="{293FEB93-4B4D-F44D-81D3-51225C534ACA}"/>
              </a:ext>
            </a:extLst>
          </p:cNvPr>
          <p:cNvGrpSpPr/>
          <p:nvPr/>
        </p:nvGrpSpPr>
        <p:grpSpPr>
          <a:xfrm>
            <a:off x="2008046" y="2892212"/>
            <a:ext cx="573108" cy="513242"/>
            <a:chOff x="2008046" y="2892212"/>
            <a:chExt cx="573108" cy="513242"/>
          </a:xfrm>
        </p:grpSpPr>
        <p:cxnSp>
          <p:nvCxnSpPr>
            <p:cNvPr id="20" name="Straight Connector 19">
              <a:extLst>
                <a:ext uri="{FF2B5EF4-FFF2-40B4-BE49-F238E27FC236}">
                  <a16:creationId xmlns:a16="http://schemas.microsoft.com/office/drawing/2014/main" xmlns="" id="{47667447-CE19-5448-9E97-E7DF932A072F}"/>
                </a:ext>
              </a:extLst>
            </p:cNvPr>
            <p:cNvCxnSpPr>
              <a:cxnSpLocks/>
            </p:cNvCxnSpPr>
            <p:nvPr/>
          </p:nvCxnSpPr>
          <p:spPr>
            <a:xfrm>
              <a:off x="2008046" y="3148833"/>
              <a:ext cx="573108" cy="0"/>
            </a:xfrm>
            <a:prstGeom prst="line">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xmlns="" id="{40CD8EFB-6B44-AC4D-AC12-BB5C85F3EF3C}"/>
                </a:ext>
              </a:extLst>
            </p:cNvPr>
            <p:cNvCxnSpPr>
              <a:cxnSpLocks/>
            </p:cNvCxnSpPr>
            <p:nvPr/>
          </p:nvCxnSpPr>
          <p:spPr>
            <a:xfrm flipV="1">
              <a:off x="2294600" y="2892212"/>
              <a:ext cx="0" cy="513242"/>
            </a:xfrm>
            <a:prstGeom prst="line">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58652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xmlns="" id="{61F57DE3-5F16-9E43-9F10-6E2867E2E368}"/>
              </a:ext>
            </a:extLst>
          </p:cNvPr>
          <p:cNvSpPr>
            <a:spLocks noGrp="1"/>
          </p:cNvSpPr>
          <p:nvPr>
            <p:ph type="title"/>
          </p:nvPr>
        </p:nvSpPr>
        <p:spPr/>
        <p:txBody>
          <a:bodyPr/>
          <a:lstStyle/>
          <a:p>
            <a:r>
              <a:rPr lang="en-US" dirty="0"/>
              <a:t>The SAP Concur Solution</a:t>
            </a:r>
          </a:p>
        </p:txBody>
      </p:sp>
      <p:sp>
        <p:nvSpPr>
          <p:cNvPr id="19" name="TextBox 18">
            <a:extLst>
              <a:ext uri="{FF2B5EF4-FFF2-40B4-BE49-F238E27FC236}">
                <a16:creationId xmlns:a16="http://schemas.microsoft.com/office/drawing/2014/main" xmlns="" id="{A754624E-1197-A348-B128-D169B91FBE01}"/>
              </a:ext>
            </a:extLst>
          </p:cNvPr>
          <p:cNvSpPr txBox="1"/>
          <p:nvPr/>
        </p:nvSpPr>
        <p:spPr>
          <a:xfrm>
            <a:off x="496631" y="999164"/>
            <a:ext cx="7904986" cy="615553"/>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2000" kern="0" dirty="0">
                <a:ea typeface="Arial Unicode MS" pitchFamily="34" charset="-128"/>
                <a:cs typeface="Arial Unicode MS" pitchFamily="34" charset="-128"/>
              </a:rPr>
              <a:t>Take control of T&amp;E spending to keep the process lean, keep costs under control and keep employees focused on customers.</a:t>
            </a:r>
          </a:p>
        </p:txBody>
      </p:sp>
      <p:sp>
        <p:nvSpPr>
          <p:cNvPr id="20" name="TextBox 19">
            <a:extLst>
              <a:ext uri="{FF2B5EF4-FFF2-40B4-BE49-F238E27FC236}">
                <a16:creationId xmlns:a16="http://schemas.microsoft.com/office/drawing/2014/main" xmlns="" id="{1DFE7A8B-7C15-6041-9A81-ADEC368476A7}"/>
              </a:ext>
            </a:extLst>
          </p:cNvPr>
          <p:cNvSpPr txBox="1"/>
          <p:nvPr/>
        </p:nvSpPr>
        <p:spPr>
          <a:xfrm>
            <a:off x="496630" y="4455055"/>
            <a:ext cx="2998818" cy="430631"/>
          </a:xfrm>
          <a:prstGeom prst="rect">
            <a:avLst/>
          </a:prstGeom>
          <a:noFill/>
        </p:spPr>
        <p:txBody>
          <a:bodyPr wrap="square" lIns="0" tIns="0" rIns="0" bIns="0" rtlCol="0">
            <a:spAutoFit/>
          </a:bodyPr>
          <a:lstStyle/>
          <a:p>
            <a:pPr fontAlgn="base">
              <a:spcAft>
                <a:spcPts val="1199"/>
              </a:spcAft>
              <a:buClr>
                <a:srgbClr val="F0AB00"/>
              </a:buClr>
              <a:buSzPct val="80000"/>
            </a:pPr>
            <a:r>
              <a:rPr lang="en-US" sz="1399" kern="0" dirty="0">
                <a:ea typeface="Arial Unicode MS" pitchFamily="34" charset="-128"/>
                <a:cs typeface="Arial Unicode MS" pitchFamily="34" charset="-128"/>
              </a:rPr>
              <a:t>Digitize Data and Processes to </a:t>
            </a:r>
            <a:br>
              <a:rPr lang="en-US" sz="1399" kern="0" dirty="0">
                <a:ea typeface="Arial Unicode MS" pitchFamily="34" charset="-128"/>
                <a:cs typeface="Arial Unicode MS" pitchFamily="34" charset="-128"/>
              </a:rPr>
            </a:br>
            <a:r>
              <a:rPr lang="en-US" sz="1399" kern="0" dirty="0">
                <a:ea typeface="Arial Unicode MS" pitchFamily="34" charset="-128"/>
                <a:cs typeface="Arial Unicode MS" pitchFamily="34" charset="-128"/>
              </a:rPr>
              <a:t>Deliver Efficiency and Transparency</a:t>
            </a:r>
          </a:p>
        </p:txBody>
      </p:sp>
      <p:sp>
        <p:nvSpPr>
          <p:cNvPr id="21" name="TextBox 20">
            <a:extLst>
              <a:ext uri="{FF2B5EF4-FFF2-40B4-BE49-F238E27FC236}">
                <a16:creationId xmlns:a16="http://schemas.microsoft.com/office/drawing/2014/main" xmlns="" id="{2569E3EB-7766-4740-B80E-A0E695A27BA6}"/>
              </a:ext>
            </a:extLst>
          </p:cNvPr>
          <p:cNvSpPr txBox="1"/>
          <p:nvPr/>
        </p:nvSpPr>
        <p:spPr>
          <a:xfrm>
            <a:off x="3884920" y="4455054"/>
            <a:ext cx="2217194" cy="430631"/>
          </a:xfrm>
          <a:prstGeom prst="rect">
            <a:avLst/>
          </a:prstGeom>
          <a:noFill/>
        </p:spPr>
        <p:txBody>
          <a:bodyPr wrap="square" lIns="0" tIns="0" rIns="0" bIns="0" rtlCol="0">
            <a:spAutoFit/>
          </a:bodyPr>
          <a:lstStyle/>
          <a:p>
            <a:pPr fontAlgn="base">
              <a:spcAft>
                <a:spcPts val="1199"/>
              </a:spcAft>
              <a:buClr>
                <a:srgbClr val="F0AB00"/>
              </a:buClr>
              <a:buSzPct val="80000"/>
            </a:pPr>
            <a:r>
              <a:rPr lang="en-US" sz="1399" kern="0" dirty="0">
                <a:ea typeface="Arial Unicode MS" pitchFamily="34" charset="-128"/>
                <a:cs typeface="Arial Unicode MS" pitchFamily="34" charset="-128"/>
              </a:rPr>
              <a:t>Improve the </a:t>
            </a:r>
            <a:br>
              <a:rPr lang="en-US" sz="1399" kern="0" dirty="0">
                <a:ea typeface="Arial Unicode MS" pitchFamily="34" charset="-128"/>
                <a:cs typeface="Arial Unicode MS" pitchFamily="34" charset="-128"/>
              </a:rPr>
            </a:br>
            <a:r>
              <a:rPr lang="en-US" sz="1399" kern="0" dirty="0">
                <a:ea typeface="Arial Unicode MS" pitchFamily="34" charset="-128"/>
                <a:cs typeface="Arial Unicode MS" pitchFamily="34" charset="-128"/>
              </a:rPr>
              <a:t>Employee Experience  </a:t>
            </a:r>
          </a:p>
        </p:txBody>
      </p:sp>
      <p:sp>
        <p:nvSpPr>
          <p:cNvPr id="22" name="TextBox 21">
            <a:extLst>
              <a:ext uri="{FF2B5EF4-FFF2-40B4-BE49-F238E27FC236}">
                <a16:creationId xmlns:a16="http://schemas.microsoft.com/office/drawing/2014/main" xmlns="" id="{500199C2-0114-9C48-B896-57FD8663C267}"/>
              </a:ext>
            </a:extLst>
          </p:cNvPr>
          <p:cNvSpPr txBox="1"/>
          <p:nvPr/>
        </p:nvSpPr>
        <p:spPr>
          <a:xfrm>
            <a:off x="6491586" y="4455054"/>
            <a:ext cx="2464195" cy="430631"/>
          </a:xfrm>
          <a:prstGeom prst="rect">
            <a:avLst/>
          </a:prstGeom>
          <a:noFill/>
        </p:spPr>
        <p:txBody>
          <a:bodyPr wrap="square" lIns="0" tIns="0" rIns="0" bIns="0" rtlCol="0">
            <a:spAutoFit/>
          </a:bodyPr>
          <a:lstStyle/>
          <a:p>
            <a:pPr fontAlgn="base">
              <a:spcAft>
                <a:spcPts val="1199"/>
              </a:spcAft>
              <a:buClr>
                <a:srgbClr val="F0AB00"/>
              </a:buClr>
              <a:buSzPct val="80000"/>
            </a:pPr>
            <a:r>
              <a:rPr lang="en-US" sz="1399" kern="0" dirty="0">
                <a:ea typeface="Arial Unicode MS" pitchFamily="34" charset="-128"/>
                <a:cs typeface="Arial Unicode MS" pitchFamily="34" charset="-128"/>
              </a:rPr>
              <a:t>Reduce Costs and Increase </a:t>
            </a:r>
            <a:br>
              <a:rPr lang="en-US" sz="1399" kern="0" dirty="0">
                <a:ea typeface="Arial Unicode MS" pitchFamily="34" charset="-128"/>
                <a:cs typeface="Arial Unicode MS" pitchFamily="34" charset="-128"/>
              </a:rPr>
            </a:br>
            <a:r>
              <a:rPr lang="en-US" sz="1399" kern="0" dirty="0">
                <a:ea typeface="Arial Unicode MS" pitchFamily="34" charset="-128"/>
                <a:cs typeface="Arial Unicode MS" pitchFamily="34" charset="-128"/>
              </a:rPr>
              <a:t>Savings to Improve Margins</a:t>
            </a:r>
          </a:p>
        </p:txBody>
      </p:sp>
      <p:sp>
        <p:nvSpPr>
          <p:cNvPr id="23" name="TextBox 22">
            <a:extLst>
              <a:ext uri="{FF2B5EF4-FFF2-40B4-BE49-F238E27FC236}">
                <a16:creationId xmlns:a16="http://schemas.microsoft.com/office/drawing/2014/main" xmlns="" id="{E4DA394B-3C2F-F745-AC39-E84CE0BFDBF2}"/>
              </a:ext>
            </a:extLst>
          </p:cNvPr>
          <p:cNvSpPr txBox="1"/>
          <p:nvPr/>
        </p:nvSpPr>
        <p:spPr>
          <a:xfrm>
            <a:off x="9345252" y="4455054"/>
            <a:ext cx="2346943" cy="430887"/>
          </a:xfrm>
          <a:prstGeom prst="rect">
            <a:avLst/>
          </a:prstGeom>
          <a:noFill/>
        </p:spPr>
        <p:txBody>
          <a:bodyPr wrap="square" lIns="0" tIns="0" rIns="0" bIns="0" rtlCol="0">
            <a:spAutoFit/>
          </a:bodyPr>
          <a:lstStyle/>
          <a:p>
            <a:pPr fontAlgn="base">
              <a:spcAft>
                <a:spcPts val="1199"/>
              </a:spcAft>
              <a:buClr>
                <a:srgbClr val="F0AB00"/>
              </a:buClr>
              <a:buSzPct val="80000"/>
            </a:pPr>
            <a:r>
              <a:rPr lang="en-US" sz="1399" kern="0" dirty="0">
                <a:ea typeface="Arial Unicode MS" pitchFamily="34" charset="-128"/>
                <a:cs typeface="Arial Unicode MS" pitchFamily="34" charset="-128"/>
              </a:rPr>
              <a:t>Manage Risk and Fraud </a:t>
            </a:r>
            <a:br>
              <a:rPr lang="en-US" sz="1399" kern="0" dirty="0">
                <a:ea typeface="Arial Unicode MS" pitchFamily="34" charset="-128"/>
                <a:cs typeface="Arial Unicode MS" pitchFamily="34" charset="-128"/>
              </a:rPr>
            </a:br>
            <a:r>
              <a:rPr lang="en-US" sz="1399" kern="0" dirty="0">
                <a:ea typeface="Arial Unicode MS" pitchFamily="34" charset="-128"/>
                <a:cs typeface="Arial Unicode MS" pitchFamily="34" charset="-128"/>
              </a:rPr>
              <a:t>and Improve Compliance</a:t>
            </a:r>
          </a:p>
        </p:txBody>
      </p:sp>
      <p:pic>
        <p:nvPicPr>
          <p:cNvPr id="25" name="Picture 24">
            <a:extLst>
              <a:ext uri="{FF2B5EF4-FFF2-40B4-BE49-F238E27FC236}">
                <a16:creationId xmlns:a16="http://schemas.microsoft.com/office/drawing/2014/main" xmlns="" id="{BAEE9C62-9AFA-DD4F-9B77-9D95265D1922}"/>
              </a:ext>
            </a:extLst>
          </p:cNvPr>
          <p:cNvPicPr>
            <a:picLocks noChangeAspect="1"/>
          </p:cNvPicPr>
          <p:nvPr/>
        </p:nvPicPr>
        <p:blipFill>
          <a:blip r:embed="rId3"/>
          <a:stretch>
            <a:fillRect/>
          </a:stretch>
        </p:blipFill>
        <p:spPr>
          <a:xfrm>
            <a:off x="3694892" y="2468317"/>
            <a:ext cx="1736278" cy="1736278"/>
          </a:xfrm>
          <a:prstGeom prst="rect">
            <a:avLst/>
          </a:prstGeom>
        </p:spPr>
      </p:pic>
      <p:pic>
        <p:nvPicPr>
          <p:cNvPr id="27" name="Picture 26">
            <a:extLst>
              <a:ext uri="{FF2B5EF4-FFF2-40B4-BE49-F238E27FC236}">
                <a16:creationId xmlns:a16="http://schemas.microsoft.com/office/drawing/2014/main" xmlns="" id="{BD765D64-D94B-064D-B487-8928B358AA58}"/>
              </a:ext>
            </a:extLst>
          </p:cNvPr>
          <p:cNvPicPr>
            <a:picLocks noChangeAspect="1"/>
          </p:cNvPicPr>
          <p:nvPr/>
        </p:nvPicPr>
        <p:blipFill>
          <a:blip r:embed="rId4"/>
          <a:stretch>
            <a:fillRect/>
          </a:stretch>
        </p:blipFill>
        <p:spPr>
          <a:xfrm>
            <a:off x="6613353" y="2439379"/>
            <a:ext cx="1794154" cy="1794154"/>
          </a:xfrm>
          <a:prstGeom prst="rect">
            <a:avLst/>
          </a:prstGeom>
        </p:spPr>
      </p:pic>
      <p:pic>
        <p:nvPicPr>
          <p:cNvPr id="29" name="Picture 28">
            <a:extLst>
              <a:ext uri="{FF2B5EF4-FFF2-40B4-BE49-F238E27FC236}">
                <a16:creationId xmlns:a16="http://schemas.microsoft.com/office/drawing/2014/main" xmlns="" id="{FD784986-25A7-9E41-94E8-FB9CD49C6837}"/>
              </a:ext>
            </a:extLst>
          </p:cNvPr>
          <p:cNvPicPr>
            <a:picLocks noChangeAspect="1"/>
          </p:cNvPicPr>
          <p:nvPr/>
        </p:nvPicPr>
        <p:blipFill>
          <a:blip r:embed="rId5"/>
          <a:stretch>
            <a:fillRect/>
          </a:stretch>
        </p:blipFill>
        <p:spPr>
          <a:xfrm>
            <a:off x="800035" y="2439379"/>
            <a:ext cx="1794154" cy="1794154"/>
          </a:xfrm>
          <a:prstGeom prst="rect">
            <a:avLst/>
          </a:prstGeom>
        </p:spPr>
      </p:pic>
      <p:pic>
        <p:nvPicPr>
          <p:cNvPr id="31" name="Picture 30">
            <a:extLst>
              <a:ext uri="{FF2B5EF4-FFF2-40B4-BE49-F238E27FC236}">
                <a16:creationId xmlns:a16="http://schemas.microsoft.com/office/drawing/2014/main" xmlns="" id="{23A58273-DF03-3945-B4EC-CBE26B15958B}"/>
              </a:ext>
            </a:extLst>
          </p:cNvPr>
          <p:cNvPicPr>
            <a:picLocks noChangeAspect="1"/>
          </p:cNvPicPr>
          <p:nvPr/>
        </p:nvPicPr>
        <p:blipFill>
          <a:blip r:embed="rId6"/>
          <a:stretch>
            <a:fillRect/>
          </a:stretch>
        </p:blipFill>
        <p:spPr>
          <a:xfrm>
            <a:off x="9345252" y="2439379"/>
            <a:ext cx="1794154" cy="1794154"/>
          </a:xfrm>
          <a:prstGeom prst="rect">
            <a:avLst/>
          </a:prstGeom>
        </p:spPr>
      </p:pic>
    </p:spTree>
    <p:extLst>
      <p:ext uri="{BB962C8B-B14F-4D97-AF65-F5344CB8AC3E}">
        <p14:creationId xmlns:p14="http://schemas.microsoft.com/office/powerpoint/2010/main" val="19106889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300"/>
                                        <p:tgtEl>
                                          <p:spTgt spid="29"/>
                                        </p:tgtEl>
                                      </p:cBhvr>
                                    </p:animEffect>
                                  </p:childTnLst>
                                </p:cTn>
                              </p:par>
                            </p:childTnLst>
                          </p:cTn>
                        </p:par>
                        <p:par>
                          <p:cTn id="8" fill="hold">
                            <p:stCondLst>
                              <p:cond delay="300"/>
                            </p:stCondLst>
                            <p:childTnLst>
                              <p:par>
                                <p:cTn id="9" presetID="10" presetClass="entr" presetSubtype="0"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300"/>
                                        <p:tgtEl>
                                          <p:spTgt spid="25"/>
                                        </p:tgtEl>
                                      </p:cBhvr>
                                    </p:animEffect>
                                  </p:childTnLst>
                                </p:cTn>
                              </p:par>
                            </p:childTnLst>
                          </p:cTn>
                        </p:par>
                        <p:par>
                          <p:cTn id="12" fill="hold">
                            <p:stCondLst>
                              <p:cond delay="600"/>
                            </p:stCondLst>
                            <p:childTnLst>
                              <p:par>
                                <p:cTn id="13" presetID="10" presetClass="entr" presetSubtype="0"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300"/>
                                        <p:tgtEl>
                                          <p:spTgt spid="27"/>
                                        </p:tgtEl>
                                      </p:cBhvr>
                                    </p:animEffect>
                                  </p:childTnLst>
                                </p:cTn>
                              </p:par>
                            </p:childTnLst>
                          </p:cTn>
                        </p:par>
                        <p:par>
                          <p:cTn id="16" fill="hold">
                            <p:stCondLst>
                              <p:cond delay="900"/>
                            </p:stCondLst>
                            <p:childTnLst>
                              <p:par>
                                <p:cTn id="17" presetID="10" presetClass="entr" presetSubtype="0"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3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1812663A-7809-6E42-B65D-61948E70FF1D}"/>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0" y="0"/>
            <a:ext cx="12188825" cy="6858000"/>
          </a:xfrm>
          <a:prstGeom prst="rect">
            <a:avLst/>
          </a:prstGeom>
        </p:spPr>
      </p:pic>
      <p:sp>
        <p:nvSpPr>
          <p:cNvPr id="2" name="Title 1">
            <a:extLst>
              <a:ext uri="{FF2B5EF4-FFF2-40B4-BE49-F238E27FC236}">
                <a16:creationId xmlns:a16="http://schemas.microsoft.com/office/drawing/2014/main" xmlns="" id="{B35940AD-88EA-4A7C-AB4F-933B1CBB474B}"/>
              </a:ext>
            </a:extLst>
          </p:cNvPr>
          <p:cNvSpPr>
            <a:spLocks noGrp="1"/>
          </p:cNvSpPr>
          <p:nvPr>
            <p:ph type="ctrTitle"/>
          </p:nvPr>
        </p:nvSpPr>
        <p:spPr/>
        <p:txBody>
          <a:bodyPr/>
          <a:lstStyle/>
          <a:p>
            <a:r>
              <a:rPr lang="en-US">
                <a:solidFill>
                  <a:schemeClr val="bg1"/>
                </a:solidFill>
              </a:rPr>
              <a:t>SAP Integrations</a:t>
            </a:r>
          </a:p>
        </p:txBody>
      </p:sp>
    </p:spTree>
    <p:extLst>
      <p:ext uri="{BB962C8B-B14F-4D97-AF65-F5344CB8AC3E}">
        <p14:creationId xmlns:p14="http://schemas.microsoft.com/office/powerpoint/2010/main" val="2992951245"/>
      </p:ext>
    </p:extLst>
  </p:cSld>
  <p:clrMapOvr>
    <a:masterClrMapping/>
  </p:clrMapOvr>
  <mc:AlternateContent xmlns:mc="http://schemas.openxmlformats.org/markup-compatibility/2006" xmlns:p14="http://schemas.microsoft.com/office/powerpoint/2010/main">
    <mc:Choice Requires="p14">
      <p:transition spd="med" p14:dur="700" advTm="4677">
        <p:fade/>
      </p:transition>
    </mc:Choice>
    <mc:Fallback xmlns="">
      <p:transition spd="med" advTm="4677">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t>Integrate Concur Expense Professional Edition With Your SAP Systems</a:t>
            </a:r>
          </a:p>
        </p:txBody>
      </p:sp>
      <p:sp>
        <p:nvSpPr>
          <p:cNvPr id="6" name="Text Placeholder 5"/>
          <p:cNvSpPr>
            <a:spLocks noGrp="1"/>
          </p:cNvSpPr>
          <p:nvPr>
            <p:ph type="body" sz="quarter" idx="4294967295"/>
          </p:nvPr>
        </p:nvSpPr>
        <p:spPr>
          <a:xfrm>
            <a:off x="1248371" y="4087863"/>
            <a:ext cx="2587625" cy="371475"/>
          </a:xfrm>
        </p:spPr>
        <p:txBody>
          <a:bodyPr/>
          <a:lstStyle/>
          <a:p>
            <a:r>
              <a:rPr lang="en-US" sz="2399" b="1"/>
              <a:t>Concur</a:t>
            </a:r>
            <a:r>
              <a:rPr lang="en-US" b="1" baseline="30000"/>
              <a:t>®</a:t>
            </a:r>
            <a:r>
              <a:rPr lang="en-US" sz="2399" b="1"/>
              <a:t> Expense</a:t>
            </a:r>
          </a:p>
        </p:txBody>
      </p:sp>
      <p:pic>
        <p:nvPicPr>
          <p:cNvPr id="16" name="Picture 1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692778" y="2372249"/>
            <a:ext cx="1715614" cy="1715614"/>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135677" y="3739766"/>
            <a:ext cx="2956566" cy="320041"/>
          </a:xfrm>
          <a:prstGeom prst="rect">
            <a:avLst/>
          </a:prstGeom>
        </p:spPr>
      </p:pic>
      <p:pic>
        <p:nvPicPr>
          <p:cNvPr id="11" name="Picture 10"/>
          <p:cNvPicPr>
            <a:picLocks noChangeAspect="1"/>
          </p:cNvPicPr>
          <p:nvPr/>
        </p:nvPicPr>
        <p:blipFill>
          <a:blip r:embed="rId5"/>
          <a:stretch>
            <a:fillRect/>
          </a:stretch>
        </p:blipFill>
        <p:spPr>
          <a:xfrm>
            <a:off x="5172197" y="1705741"/>
            <a:ext cx="1904906" cy="332067"/>
          </a:xfrm>
          <a:prstGeom prst="rect">
            <a:avLst/>
          </a:prstGeom>
        </p:spPr>
      </p:pic>
      <p:pic>
        <p:nvPicPr>
          <p:cNvPr id="15" name="Picture 14"/>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35677" y="5195301"/>
            <a:ext cx="4498857" cy="478537"/>
          </a:xfrm>
          <a:prstGeom prst="rect">
            <a:avLst/>
          </a:prstGeom>
        </p:spPr>
      </p:pic>
      <p:sp>
        <p:nvSpPr>
          <p:cNvPr id="17" name="Rectangle 16"/>
          <p:cNvSpPr/>
          <p:nvPr/>
        </p:nvSpPr>
        <p:spPr>
          <a:xfrm>
            <a:off x="5068833" y="2090485"/>
            <a:ext cx="3440821" cy="738664"/>
          </a:xfrm>
          <a:prstGeom prst="rect">
            <a:avLst/>
          </a:prstGeom>
        </p:spPr>
        <p:txBody>
          <a:bodyPr wrap="square">
            <a:spAutoFit/>
          </a:bodyPr>
          <a:lstStyle/>
          <a:p>
            <a:r>
              <a:rPr lang="en-US" sz="1400" b="1"/>
              <a:t>ECC 6.0 SP18 </a:t>
            </a:r>
          </a:p>
          <a:p>
            <a:r>
              <a:rPr lang="en-US" sz="1400" b="1"/>
              <a:t>and all available Enhancement Packs with corresponding support package</a:t>
            </a:r>
          </a:p>
        </p:txBody>
      </p:sp>
      <p:sp>
        <p:nvSpPr>
          <p:cNvPr id="27" name="Rectangle 26"/>
          <p:cNvSpPr/>
          <p:nvPr/>
        </p:nvSpPr>
        <p:spPr>
          <a:xfrm>
            <a:off x="5068833" y="4097605"/>
            <a:ext cx="3440821" cy="307777"/>
          </a:xfrm>
          <a:prstGeom prst="rect">
            <a:avLst/>
          </a:prstGeom>
        </p:spPr>
        <p:txBody>
          <a:bodyPr wrap="square">
            <a:spAutoFit/>
          </a:bodyPr>
          <a:lstStyle/>
          <a:p>
            <a:r>
              <a:rPr lang="en-US" sz="1400" b="1"/>
              <a:t>Version 1511</a:t>
            </a:r>
          </a:p>
        </p:txBody>
      </p:sp>
      <p:cxnSp>
        <p:nvCxnSpPr>
          <p:cNvPr id="28" name="Straight Connector 27"/>
          <p:cNvCxnSpPr/>
          <p:nvPr/>
        </p:nvCxnSpPr>
        <p:spPr>
          <a:xfrm rot="10800000" flipH="1">
            <a:off x="3769600" y="3125484"/>
            <a:ext cx="889185" cy="0"/>
          </a:xfrm>
          <a:prstGeom prst="line">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2" name="Right Bracket 31"/>
          <p:cNvSpPr/>
          <p:nvPr/>
        </p:nvSpPr>
        <p:spPr>
          <a:xfrm rot="10800000">
            <a:off x="4687833" y="1385897"/>
            <a:ext cx="342900" cy="4502353"/>
          </a:xfrm>
          <a:prstGeom prst="rightBracket">
            <a:avLst>
              <a:gd name="adj" fmla="val 88821"/>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1409747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6630" y="533400"/>
            <a:ext cx="11183001" cy="738664"/>
          </a:xfrm>
        </p:spPr>
        <p:txBody>
          <a:bodyPr/>
          <a:lstStyle/>
          <a:p>
            <a:r>
              <a:rPr lang="en-US"/>
              <a:t>Leverage SAP Systems With SAP Concur Solutions Native Integration</a:t>
            </a:r>
            <a:br>
              <a:rPr lang="en-US"/>
            </a:br>
            <a:r>
              <a:rPr lang="en-US"/>
              <a:t>to Better Control Your Finances</a:t>
            </a:r>
          </a:p>
        </p:txBody>
      </p:sp>
      <p:sp>
        <p:nvSpPr>
          <p:cNvPr id="66" name="object 6"/>
          <p:cNvSpPr txBox="1"/>
          <p:nvPr/>
        </p:nvSpPr>
        <p:spPr>
          <a:xfrm>
            <a:off x="1713277" y="2343357"/>
            <a:ext cx="2001606" cy="608747"/>
          </a:xfrm>
          <a:prstGeom prst="rect">
            <a:avLst/>
          </a:prstGeom>
        </p:spPr>
        <p:txBody>
          <a:bodyPr vert="horz" wrap="square" lIns="0" tIns="11421" rIns="0" bIns="0" rtlCol="0" anchor="ctr">
            <a:spAutoFit/>
          </a:bodyPr>
          <a:lstStyle/>
          <a:p>
            <a:pPr marL="12691">
              <a:spcBef>
                <a:spcPts val="90"/>
              </a:spcBef>
              <a:tabLst>
                <a:tab pos="586330" algn="l"/>
                <a:tab pos="852842" algn="l"/>
              </a:tabLst>
            </a:pPr>
            <a:r>
              <a:rPr lang="en-US" sz="1399" b="1" spc="-5">
                <a:latin typeface="Arial" charset="0"/>
                <a:ea typeface="Arial" charset="0"/>
                <a:cs typeface="Arial" charset="0"/>
              </a:rPr>
              <a:t>SAP </a:t>
            </a:r>
            <a:br>
              <a:rPr lang="en-US" sz="1399" b="1" spc="-5">
                <a:latin typeface="Arial" charset="0"/>
                <a:ea typeface="Arial" charset="0"/>
                <a:cs typeface="Arial" charset="0"/>
              </a:rPr>
            </a:br>
            <a:r>
              <a:rPr lang="en-US" sz="1399" b="1" spc="-5">
                <a:latin typeface="Arial" charset="0"/>
                <a:ea typeface="Arial" charset="0"/>
                <a:cs typeface="Arial" charset="0"/>
              </a:rPr>
              <a:t>S/4HANA Cloud</a:t>
            </a:r>
          </a:p>
          <a:p>
            <a:pPr marL="12691">
              <a:spcBef>
                <a:spcPts val="90"/>
              </a:spcBef>
              <a:tabLst>
                <a:tab pos="586330" algn="l"/>
                <a:tab pos="852842" algn="l"/>
              </a:tabLst>
            </a:pPr>
            <a:r>
              <a:rPr lang="en-US" sz="999" spc="-5">
                <a:latin typeface="Arial" charset="0"/>
                <a:ea typeface="Arial" charset="0"/>
                <a:cs typeface="Arial" charset="0"/>
              </a:rPr>
              <a:t>(Live)</a:t>
            </a:r>
          </a:p>
        </p:txBody>
      </p:sp>
      <p:sp>
        <p:nvSpPr>
          <p:cNvPr id="67" name="object 6"/>
          <p:cNvSpPr txBox="1"/>
          <p:nvPr/>
        </p:nvSpPr>
        <p:spPr>
          <a:xfrm>
            <a:off x="3627999" y="2343357"/>
            <a:ext cx="1895718" cy="608747"/>
          </a:xfrm>
          <a:prstGeom prst="rect">
            <a:avLst/>
          </a:prstGeom>
        </p:spPr>
        <p:txBody>
          <a:bodyPr vert="horz" wrap="square" lIns="0" tIns="11421" rIns="0" bIns="0" rtlCol="0" anchor="ctr">
            <a:spAutoFit/>
          </a:bodyPr>
          <a:lstStyle/>
          <a:p>
            <a:pPr marL="12691">
              <a:spcBef>
                <a:spcPts val="90"/>
              </a:spcBef>
              <a:tabLst>
                <a:tab pos="586330" algn="l"/>
                <a:tab pos="852842" algn="l"/>
              </a:tabLst>
            </a:pPr>
            <a:r>
              <a:rPr lang="en-US" sz="1399" b="1" spc="-5">
                <a:latin typeface="Arial" charset="0"/>
                <a:ea typeface="Arial" charset="0"/>
                <a:cs typeface="Arial" charset="0"/>
              </a:rPr>
              <a:t>SAP </a:t>
            </a:r>
            <a:br>
              <a:rPr lang="en-US" sz="1399" b="1" spc="-5">
                <a:latin typeface="Arial" charset="0"/>
                <a:ea typeface="Arial" charset="0"/>
                <a:cs typeface="Arial" charset="0"/>
              </a:rPr>
            </a:br>
            <a:r>
              <a:rPr lang="en-US" sz="1399" b="1" spc="-5" err="1">
                <a:latin typeface="Arial" charset="0"/>
                <a:ea typeface="Arial" charset="0"/>
                <a:cs typeface="Arial" charset="0"/>
              </a:rPr>
              <a:t>SuccessFactors</a:t>
            </a:r>
            <a:endParaRPr lang="en-US" sz="1399" b="1" spc="-5">
              <a:latin typeface="Arial" charset="0"/>
              <a:ea typeface="Arial" charset="0"/>
              <a:cs typeface="Arial" charset="0"/>
            </a:endParaRPr>
          </a:p>
          <a:p>
            <a:pPr marL="12691">
              <a:spcBef>
                <a:spcPts val="90"/>
              </a:spcBef>
              <a:tabLst>
                <a:tab pos="586330" algn="l"/>
                <a:tab pos="852842" algn="l"/>
              </a:tabLst>
            </a:pPr>
            <a:r>
              <a:rPr lang="en-US" sz="999" spc="-5">
                <a:latin typeface="Arial" charset="0"/>
                <a:ea typeface="Arial" charset="0"/>
                <a:cs typeface="Arial" charset="0"/>
              </a:rPr>
              <a:t>(Future)</a:t>
            </a:r>
            <a:endParaRPr lang="en-US" sz="999">
              <a:latin typeface="Arial" charset="0"/>
              <a:ea typeface="Arial" charset="0"/>
              <a:cs typeface="Arial" charset="0"/>
            </a:endParaRPr>
          </a:p>
        </p:txBody>
      </p:sp>
      <p:sp>
        <p:nvSpPr>
          <p:cNvPr id="71" name="object 6"/>
          <p:cNvSpPr txBox="1"/>
          <p:nvPr/>
        </p:nvSpPr>
        <p:spPr>
          <a:xfrm>
            <a:off x="5618230" y="2343911"/>
            <a:ext cx="2818024" cy="608747"/>
          </a:xfrm>
          <a:prstGeom prst="rect">
            <a:avLst/>
          </a:prstGeom>
        </p:spPr>
        <p:txBody>
          <a:bodyPr vert="horz" wrap="square" lIns="0" tIns="11421" rIns="0" bIns="0" rtlCol="0" anchor="ctr">
            <a:spAutoFit/>
          </a:bodyPr>
          <a:lstStyle/>
          <a:p>
            <a:pPr marL="12691">
              <a:spcBef>
                <a:spcPts val="90"/>
              </a:spcBef>
              <a:tabLst>
                <a:tab pos="586330" algn="l"/>
                <a:tab pos="852842" algn="l"/>
              </a:tabLst>
            </a:pPr>
            <a:r>
              <a:rPr lang="en-US" sz="1399" b="1" spc="-5">
                <a:latin typeface="Arial" charset="0"/>
                <a:ea typeface="Arial" charset="0"/>
                <a:cs typeface="Arial" charset="0"/>
              </a:rPr>
              <a:t>SAP </a:t>
            </a:r>
            <a:br>
              <a:rPr lang="en-US" sz="1399" b="1" spc="-5">
                <a:latin typeface="Arial" charset="0"/>
                <a:ea typeface="Arial" charset="0"/>
                <a:cs typeface="Arial" charset="0"/>
              </a:rPr>
            </a:br>
            <a:r>
              <a:rPr lang="en-US" sz="1399" b="1" spc="-5">
                <a:latin typeface="Arial" charset="0"/>
                <a:ea typeface="Arial" charset="0"/>
                <a:cs typeface="Arial" charset="0"/>
              </a:rPr>
              <a:t>Business by Design</a:t>
            </a:r>
          </a:p>
          <a:p>
            <a:pPr marL="12691">
              <a:spcBef>
                <a:spcPts val="90"/>
              </a:spcBef>
              <a:tabLst>
                <a:tab pos="586330" algn="l"/>
                <a:tab pos="852842" algn="l"/>
              </a:tabLst>
            </a:pPr>
            <a:r>
              <a:rPr lang="en-US" sz="999" spc="-5">
                <a:latin typeface="Arial" charset="0"/>
                <a:ea typeface="Arial" charset="0"/>
                <a:cs typeface="Arial" charset="0"/>
              </a:rPr>
              <a:t>(Integration in Early Access)</a:t>
            </a:r>
            <a:endParaRPr lang="en-US" sz="999">
              <a:latin typeface="Arial" charset="0"/>
              <a:ea typeface="Arial" charset="0"/>
              <a:cs typeface="Arial" charset="0"/>
            </a:endParaRPr>
          </a:p>
        </p:txBody>
      </p:sp>
      <p:sp>
        <p:nvSpPr>
          <p:cNvPr id="76" name="object 6"/>
          <p:cNvSpPr txBox="1"/>
          <p:nvPr/>
        </p:nvSpPr>
        <p:spPr>
          <a:xfrm>
            <a:off x="1713277" y="5477245"/>
            <a:ext cx="1295119" cy="393402"/>
          </a:xfrm>
          <a:prstGeom prst="rect">
            <a:avLst/>
          </a:prstGeom>
        </p:spPr>
        <p:txBody>
          <a:bodyPr vert="horz" wrap="square" lIns="0" tIns="11421" rIns="0" bIns="0" rtlCol="0" anchor="ctr">
            <a:spAutoFit/>
          </a:bodyPr>
          <a:lstStyle/>
          <a:p>
            <a:pPr marL="12691">
              <a:spcBef>
                <a:spcPts val="90"/>
              </a:spcBef>
              <a:tabLst>
                <a:tab pos="586330" algn="l"/>
                <a:tab pos="852842" algn="l"/>
              </a:tabLst>
            </a:pPr>
            <a:r>
              <a:rPr lang="en-US" sz="1399" b="1" spc="-5">
                <a:latin typeface="Arial" charset="0"/>
                <a:ea typeface="Arial" charset="0"/>
                <a:cs typeface="Arial" charset="0"/>
              </a:rPr>
              <a:t>SAP ERP 6.0+</a:t>
            </a:r>
          </a:p>
          <a:p>
            <a:pPr marL="12691">
              <a:spcBef>
                <a:spcPts val="90"/>
              </a:spcBef>
              <a:tabLst>
                <a:tab pos="586330" algn="l"/>
                <a:tab pos="852842" algn="l"/>
              </a:tabLst>
            </a:pPr>
            <a:r>
              <a:rPr lang="en-US" sz="999" spc="-5">
                <a:latin typeface="Arial" charset="0"/>
                <a:ea typeface="Arial" charset="0"/>
                <a:cs typeface="Arial" charset="0"/>
              </a:rPr>
              <a:t>(Live)</a:t>
            </a:r>
            <a:endParaRPr lang="en-US" sz="999">
              <a:latin typeface="Arial" charset="0"/>
              <a:ea typeface="Arial" charset="0"/>
              <a:cs typeface="Arial" charset="0"/>
            </a:endParaRPr>
          </a:p>
        </p:txBody>
      </p:sp>
      <p:sp>
        <p:nvSpPr>
          <p:cNvPr id="77" name="object 6"/>
          <p:cNvSpPr txBox="1"/>
          <p:nvPr/>
        </p:nvSpPr>
        <p:spPr>
          <a:xfrm>
            <a:off x="3627999" y="5477245"/>
            <a:ext cx="1375481" cy="401090"/>
          </a:xfrm>
          <a:prstGeom prst="rect">
            <a:avLst/>
          </a:prstGeom>
        </p:spPr>
        <p:txBody>
          <a:bodyPr vert="horz" wrap="square" lIns="0" tIns="11421" rIns="0" bIns="0" rtlCol="0" anchor="ctr">
            <a:spAutoFit/>
          </a:bodyPr>
          <a:lstStyle/>
          <a:p>
            <a:pPr marL="12691">
              <a:spcBef>
                <a:spcPts val="90"/>
              </a:spcBef>
              <a:tabLst>
                <a:tab pos="586330" algn="l"/>
                <a:tab pos="852842" algn="l"/>
              </a:tabLst>
            </a:pPr>
            <a:r>
              <a:rPr lang="en-US" sz="1399" b="1" spc="-5">
                <a:latin typeface="Arial" charset="0"/>
                <a:ea typeface="Arial" charset="0"/>
                <a:cs typeface="Arial" charset="0"/>
              </a:rPr>
              <a:t>SAP S/4HANA</a:t>
            </a:r>
          </a:p>
          <a:p>
            <a:pPr marL="12691">
              <a:spcBef>
                <a:spcPts val="90"/>
              </a:spcBef>
              <a:tabLst>
                <a:tab pos="586330" algn="l"/>
                <a:tab pos="852842" algn="l"/>
              </a:tabLst>
            </a:pPr>
            <a:r>
              <a:rPr lang="en-US" sz="999" spc="-5">
                <a:latin typeface="Arial" charset="0"/>
                <a:ea typeface="Arial" charset="0"/>
                <a:cs typeface="Arial" charset="0"/>
              </a:rPr>
              <a:t>(Live)</a:t>
            </a:r>
            <a:endParaRPr lang="en-US" sz="999">
              <a:latin typeface="Arial" charset="0"/>
              <a:ea typeface="Arial" charset="0"/>
              <a:cs typeface="Arial" charset="0"/>
            </a:endParaRPr>
          </a:p>
        </p:txBody>
      </p:sp>
      <p:sp>
        <p:nvSpPr>
          <p:cNvPr id="15" name="Rectangle 14"/>
          <p:cNvSpPr/>
          <p:nvPr/>
        </p:nvSpPr>
        <p:spPr>
          <a:xfrm>
            <a:off x="5482048" y="5169501"/>
            <a:ext cx="5168323" cy="830997"/>
          </a:xfrm>
          <a:prstGeom prst="rect">
            <a:avLst/>
          </a:prstGeom>
        </p:spPr>
        <p:txBody>
          <a:bodyPr wrap="square">
            <a:spAutoFit/>
          </a:bodyPr>
          <a:lstStyle/>
          <a:p>
            <a:r>
              <a:rPr lang="en-US" sz="1600"/>
              <a:t>Seamless data integration between SAP systems and SAP Concur solutions gives you secure end-to-end visibility of all your spending in real time.</a:t>
            </a:r>
          </a:p>
        </p:txBody>
      </p:sp>
      <p:sp>
        <p:nvSpPr>
          <p:cNvPr id="57" name="object 6"/>
          <p:cNvSpPr txBox="1"/>
          <p:nvPr/>
        </p:nvSpPr>
        <p:spPr>
          <a:xfrm>
            <a:off x="8697967" y="6534396"/>
            <a:ext cx="2736886" cy="103866"/>
          </a:xfrm>
          <a:prstGeom prst="rect">
            <a:avLst/>
          </a:prstGeom>
        </p:spPr>
        <p:txBody>
          <a:bodyPr vert="horz" wrap="square" lIns="0" tIns="11421" rIns="0" bIns="0" rtlCol="0" anchor="ctr">
            <a:spAutoFit/>
          </a:bodyPr>
          <a:lstStyle/>
          <a:p>
            <a:pPr marL="12691" algn="r">
              <a:spcBef>
                <a:spcPts val="90"/>
              </a:spcBef>
              <a:tabLst>
                <a:tab pos="586330" algn="l"/>
                <a:tab pos="852842" algn="l"/>
              </a:tabLst>
            </a:pPr>
            <a:r>
              <a:rPr lang="en-US" sz="600"/>
              <a:t>*Standard Edition planned</a:t>
            </a:r>
          </a:p>
        </p:txBody>
      </p:sp>
      <p:sp>
        <p:nvSpPr>
          <p:cNvPr id="108" name="Oval 107"/>
          <p:cNvSpPr/>
          <p:nvPr/>
        </p:nvSpPr>
        <p:spPr>
          <a:xfrm>
            <a:off x="1425152" y="2335585"/>
            <a:ext cx="199631" cy="199631"/>
          </a:xfrm>
          <a:prstGeom prst="ellipse">
            <a:avLst/>
          </a:prstGeom>
          <a:solidFill>
            <a:schemeClr val="bg1"/>
          </a:solidFill>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lIns="90000" tIns="72000" rIns="90000" bIns="72000" rtlCol="0" anchor="ctr"/>
          <a:lstStyle/>
          <a:p>
            <a:pPr algn="ctr" defTabSz="914400" fontAlgn="base">
              <a:spcBef>
                <a:spcPct val="50000"/>
              </a:spcBef>
              <a:spcAft>
                <a:spcPct val="0"/>
              </a:spcAft>
              <a:buClr>
                <a:srgbClr val="F0AB00"/>
              </a:buClr>
              <a:buSzPct val="80000"/>
            </a:pPr>
            <a:endParaRPr lang="en-US" sz="1800" kern="0">
              <a:latin typeface="+mn-lt"/>
              <a:ea typeface="Arial Unicode MS" pitchFamily="34" charset="-128"/>
              <a:cs typeface="Arial Unicode MS" pitchFamily="34" charset="-128"/>
            </a:endParaRPr>
          </a:p>
        </p:txBody>
      </p:sp>
      <p:sp>
        <p:nvSpPr>
          <p:cNvPr id="123" name="Oval 122"/>
          <p:cNvSpPr/>
          <p:nvPr/>
        </p:nvSpPr>
        <p:spPr>
          <a:xfrm>
            <a:off x="3330152" y="2335585"/>
            <a:ext cx="199631" cy="199631"/>
          </a:xfrm>
          <a:prstGeom prst="ellipse">
            <a:avLst/>
          </a:prstGeom>
          <a:solidFill>
            <a:schemeClr val="bg1"/>
          </a:solidFill>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lIns="90000" tIns="72000" rIns="90000" bIns="72000" rtlCol="0" anchor="ctr"/>
          <a:lstStyle/>
          <a:p>
            <a:pPr algn="ctr" defTabSz="914400" fontAlgn="base">
              <a:spcBef>
                <a:spcPct val="50000"/>
              </a:spcBef>
              <a:spcAft>
                <a:spcPct val="0"/>
              </a:spcAft>
              <a:buClr>
                <a:srgbClr val="F0AB00"/>
              </a:buClr>
              <a:buSzPct val="80000"/>
            </a:pPr>
            <a:endParaRPr lang="en-US" sz="1800" kern="0">
              <a:latin typeface="+mn-lt"/>
              <a:ea typeface="Arial Unicode MS" pitchFamily="34" charset="-128"/>
              <a:cs typeface="Arial Unicode MS" pitchFamily="34" charset="-128"/>
            </a:endParaRPr>
          </a:p>
        </p:txBody>
      </p:sp>
      <p:sp>
        <p:nvSpPr>
          <p:cNvPr id="127" name="Oval 126"/>
          <p:cNvSpPr/>
          <p:nvPr/>
        </p:nvSpPr>
        <p:spPr>
          <a:xfrm>
            <a:off x="5320877" y="2335585"/>
            <a:ext cx="199631" cy="199631"/>
          </a:xfrm>
          <a:prstGeom prst="ellipse">
            <a:avLst/>
          </a:prstGeom>
          <a:solidFill>
            <a:schemeClr val="bg1"/>
          </a:solidFill>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lIns="90000" tIns="72000" rIns="90000" bIns="72000" rtlCol="0" anchor="ctr"/>
          <a:lstStyle/>
          <a:p>
            <a:pPr algn="ctr" defTabSz="914400" fontAlgn="base">
              <a:spcBef>
                <a:spcPct val="50000"/>
              </a:spcBef>
              <a:spcAft>
                <a:spcPct val="0"/>
              </a:spcAft>
              <a:buClr>
                <a:srgbClr val="F0AB00"/>
              </a:buClr>
              <a:buSzPct val="80000"/>
            </a:pPr>
            <a:endParaRPr lang="en-US" sz="1800" kern="0">
              <a:latin typeface="+mn-lt"/>
              <a:ea typeface="Arial Unicode MS" pitchFamily="34" charset="-128"/>
              <a:cs typeface="Arial Unicode MS" pitchFamily="34" charset="-128"/>
            </a:endParaRPr>
          </a:p>
        </p:txBody>
      </p:sp>
      <p:cxnSp>
        <p:nvCxnSpPr>
          <p:cNvPr id="107" name="Straight Connector 106"/>
          <p:cNvCxnSpPr/>
          <p:nvPr/>
        </p:nvCxnSpPr>
        <p:spPr>
          <a:xfrm>
            <a:off x="1523368" y="2535216"/>
            <a:ext cx="0" cy="2949969"/>
          </a:xfrm>
          <a:prstGeom prst="line">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a:off x="3428368" y="2535216"/>
            <a:ext cx="0" cy="2949969"/>
          </a:xfrm>
          <a:prstGeom prst="line">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31" name="Oval 130"/>
          <p:cNvSpPr/>
          <p:nvPr/>
        </p:nvSpPr>
        <p:spPr>
          <a:xfrm>
            <a:off x="1425152" y="5485185"/>
            <a:ext cx="199631" cy="199631"/>
          </a:xfrm>
          <a:prstGeom prst="ellipse">
            <a:avLst/>
          </a:prstGeom>
          <a:solidFill>
            <a:schemeClr val="bg1"/>
          </a:solidFill>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lIns="90000" tIns="72000" rIns="90000" bIns="72000" rtlCol="0" anchor="ctr"/>
          <a:lstStyle/>
          <a:p>
            <a:pPr algn="ctr" defTabSz="914400" fontAlgn="base">
              <a:spcBef>
                <a:spcPct val="50000"/>
              </a:spcBef>
              <a:spcAft>
                <a:spcPct val="0"/>
              </a:spcAft>
              <a:buClr>
                <a:srgbClr val="F0AB00"/>
              </a:buClr>
              <a:buSzPct val="80000"/>
            </a:pPr>
            <a:endParaRPr lang="en-US" sz="1800" kern="0">
              <a:latin typeface="+mn-lt"/>
              <a:ea typeface="Arial Unicode MS" pitchFamily="34" charset="-128"/>
              <a:cs typeface="Arial Unicode MS" pitchFamily="34" charset="-128"/>
            </a:endParaRPr>
          </a:p>
        </p:txBody>
      </p:sp>
      <p:sp>
        <p:nvSpPr>
          <p:cNvPr id="132" name="Oval 131"/>
          <p:cNvSpPr/>
          <p:nvPr/>
        </p:nvSpPr>
        <p:spPr>
          <a:xfrm>
            <a:off x="3330152" y="5485185"/>
            <a:ext cx="199631" cy="199631"/>
          </a:xfrm>
          <a:prstGeom prst="ellipse">
            <a:avLst/>
          </a:prstGeom>
          <a:solidFill>
            <a:schemeClr val="bg1"/>
          </a:solidFill>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lIns="90000" tIns="72000" rIns="90000" bIns="72000" rtlCol="0" anchor="ctr"/>
          <a:lstStyle/>
          <a:p>
            <a:pPr algn="ctr" defTabSz="914400" fontAlgn="base">
              <a:spcBef>
                <a:spcPct val="50000"/>
              </a:spcBef>
              <a:spcAft>
                <a:spcPct val="0"/>
              </a:spcAft>
              <a:buClr>
                <a:srgbClr val="F0AB00"/>
              </a:buClr>
              <a:buSzPct val="80000"/>
            </a:pPr>
            <a:endParaRPr lang="en-US" sz="1800" kern="0">
              <a:latin typeface="+mn-lt"/>
              <a:ea typeface="Arial Unicode MS" pitchFamily="34" charset="-128"/>
              <a:cs typeface="Arial Unicode MS" pitchFamily="34" charset="-128"/>
            </a:endParaRPr>
          </a:p>
        </p:txBody>
      </p:sp>
      <p:cxnSp>
        <p:nvCxnSpPr>
          <p:cNvPr id="143" name="Straight Connector 142"/>
          <p:cNvCxnSpPr/>
          <p:nvPr/>
        </p:nvCxnSpPr>
        <p:spPr>
          <a:xfrm>
            <a:off x="1517405" y="4010200"/>
            <a:ext cx="4648005" cy="0"/>
          </a:xfrm>
          <a:prstGeom prst="line">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3" name="object 6"/>
          <p:cNvSpPr txBox="1"/>
          <p:nvPr/>
        </p:nvSpPr>
        <p:spPr>
          <a:xfrm>
            <a:off x="9243827" y="4123925"/>
            <a:ext cx="1467199" cy="380608"/>
          </a:xfrm>
          <a:prstGeom prst="rect">
            <a:avLst/>
          </a:prstGeom>
        </p:spPr>
        <p:txBody>
          <a:bodyPr vert="horz" wrap="square" lIns="0" tIns="11421" rIns="0" bIns="0" rtlCol="0" anchor="ctr">
            <a:spAutoFit/>
          </a:bodyPr>
          <a:lstStyle/>
          <a:p>
            <a:pPr marL="12691">
              <a:spcBef>
                <a:spcPts val="90"/>
              </a:spcBef>
              <a:tabLst>
                <a:tab pos="586330" algn="l"/>
                <a:tab pos="852842" algn="l"/>
              </a:tabLst>
            </a:pPr>
            <a:r>
              <a:rPr lang="en-US" sz="1399" b="1" spc="-5">
                <a:latin typeface="Arial" charset="0"/>
                <a:ea typeface="Arial" charset="0"/>
                <a:cs typeface="Arial" charset="0"/>
              </a:rPr>
              <a:t>Concur Invoice </a:t>
            </a:r>
            <a:r>
              <a:rPr lang="en-US" sz="999" spc="-5">
                <a:latin typeface="Arial" charset="0"/>
                <a:ea typeface="Arial" charset="0"/>
                <a:cs typeface="Arial" charset="0"/>
              </a:rPr>
              <a:t>(Future)</a:t>
            </a:r>
          </a:p>
        </p:txBody>
      </p:sp>
      <p:cxnSp>
        <p:nvCxnSpPr>
          <p:cNvPr id="144" name="Straight Connector 143"/>
          <p:cNvCxnSpPr/>
          <p:nvPr/>
        </p:nvCxnSpPr>
        <p:spPr>
          <a:xfrm flipH="1">
            <a:off x="7921782" y="4010200"/>
            <a:ext cx="1113879" cy="0"/>
          </a:xfrm>
          <a:prstGeom prst="line">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45" name="object 6"/>
          <p:cNvSpPr txBox="1"/>
          <p:nvPr/>
        </p:nvSpPr>
        <p:spPr>
          <a:xfrm>
            <a:off x="9241359" y="3493689"/>
            <a:ext cx="2818024" cy="393432"/>
          </a:xfrm>
          <a:prstGeom prst="rect">
            <a:avLst/>
          </a:prstGeom>
        </p:spPr>
        <p:txBody>
          <a:bodyPr vert="horz" wrap="square" lIns="0" tIns="11421" rIns="0" bIns="0" rtlCol="0" anchor="ctr">
            <a:spAutoFit/>
          </a:bodyPr>
          <a:lstStyle/>
          <a:p>
            <a:pPr marL="12691">
              <a:spcBef>
                <a:spcPts val="90"/>
              </a:spcBef>
              <a:tabLst>
                <a:tab pos="586330" algn="l"/>
                <a:tab pos="852842" algn="l"/>
              </a:tabLst>
            </a:pPr>
            <a:r>
              <a:rPr lang="en-US" sz="1399" b="1" spc="-5">
                <a:latin typeface="Arial" charset="0"/>
                <a:ea typeface="Arial" charset="0"/>
                <a:cs typeface="Arial" charset="0"/>
              </a:rPr>
              <a:t>Concur Expense</a:t>
            </a:r>
          </a:p>
          <a:p>
            <a:pPr marL="12691">
              <a:spcBef>
                <a:spcPts val="90"/>
              </a:spcBef>
              <a:tabLst>
                <a:tab pos="586330" algn="l"/>
                <a:tab pos="852842" algn="l"/>
              </a:tabLst>
            </a:pPr>
            <a:r>
              <a:rPr lang="en-US" sz="999" spc="-5">
                <a:latin typeface="Arial" charset="0"/>
                <a:ea typeface="Arial" charset="0"/>
                <a:cs typeface="Arial" charset="0"/>
              </a:rPr>
              <a:t>(Professional Edition*)</a:t>
            </a:r>
          </a:p>
        </p:txBody>
      </p:sp>
      <p:sp>
        <p:nvSpPr>
          <p:cNvPr id="147" name="Right Bracket 146"/>
          <p:cNvSpPr/>
          <p:nvPr/>
        </p:nvSpPr>
        <p:spPr>
          <a:xfrm rot="10800000">
            <a:off x="9073542" y="3371146"/>
            <a:ext cx="117164" cy="1273212"/>
          </a:xfrm>
          <a:prstGeom prst="rightBracket">
            <a:avLst>
              <a:gd name="adj" fmla="val 88821"/>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48" name="Straight Connector 147"/>
          <p:cNvCxnSpPr>
            <a:cxnSpLocks/>
            <a:stCxn id="127" idx="4"/>
          </p:cNvCxnSpPr>
          <p:nvPr/>
        </p:nvCxnSpPr>
        <p:spPr>
          <a:xfrm>
            <a:off x="5420693" y="2535216"/>
            <a:ext cx="0" cy="1474984"/>
          </a:xfrm>
          <a:prstGeom prst="line">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149" name="Picture 14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73023" y="5140853"/>
            <a:ext cx="888294" cy="888294"/>
          </a:xfrm>
          <a:prstGeom prst="rect">
            <a:avLst/>
          </a:prstGeom>
        </p:spPr>
      </p:pic>
      <p:pic>
        <p:nvPicPr>
          <p:cNvPr id="151" name="Picture 15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10021" y="1746202"/>
            <a:ext cx="2122808" cy="168014"/>
          </a:xfrm>
          <a:prstGeom prst="rect">
            <a:avLst/>
          </a:prstGeom>
        </p:spPr>
      </p:pic>
      <p:pic>
        <p:nvPicPr>
          <p:cNvPr id="152" name="Picture 151"/>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73023" y="2126448"/>
            <a:ext cx="888294" cy="888294"/>
          </a:xfrm>
          <a:prstGeom prst="rect">
            <a:avLst/>
          </a:prstGeom>
        </p:spPr>
      </p:pic>
      <p:sp>
        <p:nvSpPr>
          <p:cNvPr id="33" name="object 6"/>
          <p:cNvSpPr txBox="1"/>
          <p:nvPr/>
        </p:nvSpPr>
        <p:spPr>
          <a:xfrm>
            <a:off x="6272109" y="3830750"/>
            <a:ext cx="1649673" cy="319309"/>
          </a:xfrm>
          <a:prstGeom prst="rect">
            <a:avLst/>
          </a:prstGeom>
        </p:spPr>
        <p:txBody>
          <a:bodyPr vert="horz" wrap="square" lIns="0" tIns="11421" rIns="0" bIns="0" rtlCol="0" anchor="ctr">
            <a:spAutoFit/>
          </a:bodyPr>
          <a:lstStyle/>
          <a:p>
            <a:pPr marL="12691">
              <a:spcBef>
                <a:spcPts val="90"/>
              </a:spcBef>
              <a:tabLst>
                <a:tab pos="586330" algn="l"/>
                <a:tab pos="852842" algn="l"/>
              </a:tabLst>
            </a:pPr>
            <a:r>
              <a:rPr lang="en-US" sz="2000" b="1">
                <a:latin typeface="+mj-lt"/>
                <a:ea typeface="+mj-ea"/>
                <a:cs typeface="+mj-cs"/>
              </a:rPr>
              <a:t>SAP Concur</a:t>
            </a:r>
          </a:p>
        </p:txBody>
      </p:sp>
    </p:spTree>
    <p:extLst>
      <p:ext uri="{BB962C8B-B14F-4D97-AF65-F5344CB8AC3E}">
        <p14:creationId xmlns:p14="http://schemas.microsoft.com/office/powerpoint/2010/main" val="4237715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6630" y="533400"/>
            <a:ext cx="11183001" cy="738664"/>
          </a:xfrm>
        </p:spPr>
        <p:txBody>
          <a:bodyPr/>
          <a:lstStyle/>
          <a:p>
            <a:r>
              <a:rPr lang="en-US"/>
              <a:t>Extended Solutions and Integrated Partner </a:t>
            </a:r>
            <a:br>
              <a:rPr lang="en-US"/>
            </a:br>
            <a:r>
              <a:rPr lang="en-US"/>
              <a:t>Apps Add Value and Keep Everyone Happy</a:t>
            </a:r>
          </a:p>
        </p:txBody>
      </p:sp>
      <p:sp>
        <p:nvSpPr>
          <p:cNvPr id="164" name="object 6"/>
          <p:cNvSpPr txBox="1"/>
          <p:nvPr/>
        </p:nvSpPr>
        <p:spPr>
          <a:xfrm>
            <a:off x="9078809" y="1841638"/>
            <a:ext cx="2309318" cy="257754"/>
          </a:xfrm>
          <a:prstGeom prst="rect">
            <a:avLst/>
          </a:prstGeom>
        </p:spPr>
        <p:txBody>
          <a:bodyPr vert="horz" wrap="square" lIns="0" tIns="11421" rIns="0" bIns="0" rtlCol="0" anchor="ctr">
            <a:spAutoFit/>
          </a:bodyPr>
          <a:lstStyle/>
          <a:p>
            <a:pPr marL="12691" algn="ctr">
              <a:tabLst>
                <a:tab pos="586330" algn="l"/>
                <a:tab pos="852842" algn="l"/>
              </a:tabLst>
            </a:pPr>
            <a:r>
              <a:rPr lang="en-US" sz="1600" b="1" kern="0">
                <a:ea typeface="Arial Unicode MS" pitchFamily="34" charset="-128"/>
                <a:cs typeface="Arial Unicode MS" pitchFamily="34" charset="-128"/>
              </a:rPr>
              <a:t>Connections</a:t>
            </a:r>
          </a:p>
        </p:txBody>
      </p:sp>
      <p:sp>
        <p:nvSpPr>
          <p:cNvPr id="173" name="object 6"/>
          <p:cNvSpPr txBox="1"/>
          <p:nvPr/>
        </p:nvSpPr>
        <p:spPr>
          <a:xfrm>
            <a:off x="9101121" y="5872230"/>
            <a:ext cx="2312290" cy="331877"/>
          </a:xfrm>
          <a:prstGeom prst="rect">
            <a:avLst/>
          </a:prstGeom>
        </p:spPr>
        <p:txBody>
          <a:bodyPr vert="horz" wrap="square" lIns="0" tIns="11421" rIns="0" bIns="0" rtlCol="0" anchor="ctr">
            <a:spAutoFit/>
          </a:bodyPr>
          <a:lstStyle/>
          <a:p>
            <a:pPr marL="12691" algn="ctr">
              <a:spcBef>
                <a:spcPts val="90"/>
              </a:spcBef>
              <a:tabLst>
                <a:tab pos="586330" algn="l"/>
                <a:tab pos="852842" algn="l"/>
              </a:tabLst>
            </a:pPr>
            <a:r>
              <a:rPr lang="en-US" sz="999" kern="0">
                <a:ea typeface="Arial Unicode MS" pitchFamily="34" charset="-128"/>
                <a:cs typeface="Arial Unicode MS" pitchFamily="34" charset="-128"/>
              </a:rPr>
              <a:t>Logos shown represent a sample.</a:t>
            </a:r>
          </a:p>
          <a:p>
            <a:pPr marL="12691" algn="ctr">
              <a:spcBef>
                <a:spcPts val="90"/>
              </a:spcBef>
              <a:tabLst>
                <a:tab pos="586330" algn="l"/>
                <a:tab pos="852842" algn="l"/>
              </a:tabLst>
            </a:pPr>
            <a:r>
              <a:rPr lang="en-US" sz="999" kern="0">
                <a:ea typeface="Arial Unicode MS" pitchFamily="34" charset="-128"/>
                <a:cs typeface="Arial Unicode MS" pitchFamily="34" charset="-128"/>
              </a:rPr>
              <a:t>See the entire partner network </a:t>
            </a:r>
            <a:r>
              <a:rPr lang="en-US" sz="900" b="1" spc="-5">
                <a:solidFill>
                  <a:srgbClr val="FFFFFF"/>
                </a:solidFill>
                <a:latin typeface="Arial" charset="0"/>
                <a:ea typeface="Arial" charset="0"/>
                <a:cs typeface="Arial" charset="0"/>
                <a:hlinkClick r:id="rId3"/>
              </a:rPr>
              <a:t>here</a:t>
            </a:r>
            <a:r>
              <a:rPr lang="en-US" sz="900" spc="-5">
                <a:solidFill>
                  <a:srgbClr val="FFFFFF"/>
                </a:solidFill>
                <a:latin typeface="Arial" charset="0"/>
                <a:ea typeface="Arial" charset="0"/>
                <a:cs typeface="Arial" charset="0"/>
              </a:rPr>
              <a:t>.</a:t>
            </a:r>
          </a:p>
        </p:txBody>
      </p:sp>
      <p:grpSp>
        <p:nvGrpSpPr>
          <p:cNvPr id="16" name="Group 15"/>
          <p:cNvGrpSpPr/>
          <p:nvPr/>
        </p:nvGrpSpPr>
        <p:grpSpPr>
          <a:xfrm>
            <a:off x="8982558" y="2342153"/>
            <a:ext cx="2652568" cy="3238671"/>
            <a:chOff x="8982558" y="1845673"/>
            <a:chExt cx="2652568" cy="3238671"/>
          </a:xfrm>
        </p:grpSpPr>
        <p:pic>
          <p:nvPicPr>
            <p:cNvPr id="110" name="Picture 10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944256" y="3750841"/>
              <a:ext cx="724355" cy="219893"/>
            </a:xfrm>
            <a:prstGeom prst="rect">
              <a:avLst/>
            </a:prstGeom>
          </p:spPr>
        </p:pic>
        <p:pic>
          <p:nvPicPr>
            <p:cNvPr id="111" name="Picture 110"/>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982558" y="3723465"/>
              <a:ext cx="743155" cy="274644"/>
            </a:xfrm>
            <a:prstGeom prst="rect">
              <a:avLst/>
            </a:prstGeom>
          </p:spPr>
        </p:pic>
        <p:pic>
          <p:nvPicPr>
            <p:cNvPr id="115" name="Picture 114"/>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892293" y="4828472"/>
              <a:ext cx="665240" cy="209596"/>
            </a:xfrm>
            <a:prstGeom prst="rect">
              <a:avLst/>
            </a:prstGeom>
          </p:spPr>
        </p:pic>
        <p:pic>
          <p:nvPicPr>
            <p:cNvPr id="119" name="Picture 118"/>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9965824" y="4782197"/>
              <a:ext cx="658527" cy="302147"/>
            </a:xfrm>
            <a:prstGeom prst="rect">
              <a:avLst/>
            </a:prstGeom>
          </p:spPr>
        </p:pic>
        <p:pic>
          <p:nvPicPr>
            <p:cNvPr id="143" name="Picture 142"/>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9003857" y="4855567"/>
              <a:ext cx="694758" cy="155406"/>
            </a:xfrm>
            <a:prstGeom prst="rect">
              <a:avLst/>
            </a:prstGeom>
          </p:spPr>
        </p:pic>
        <p:pic>
          <p:nvPicPr>
            <p:cNvPr id="151" name="Picture 150"/>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10905962" y="4247835"/>
              <a:ext cx="619760" cy="306499"/>
            </a:xfrm>
            <a:prstGeom prst="rect">
              <a:avLst/>
            </a:prstGeom>
          </p:spPr>
        </p:pic>
        <p:pic>
          <p:nvPicPr>
            <p:cNvPr id="152" name="Picture 151"/>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9003857" y="2496507"/>
              <a:ext cx="676215" cy="229087"/>
            </a:xfrm>
            <a:prstGeom prst="rect">
              <a:avLst/>
            </a:prstGeom>
          </p:spPr>
        </p:pic>
        <p:pic>
          <p:nvPicPr>
            <p:cNvPr id="153" name="Picture 152"/>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10884426" y="2405892"/>
              <a:ext cx="750700" cy="410316"/>
            </a:xfrm>
            <a:prstGeom prst="rect">
              <a:avLst/>
            </a:prstGeom>
          </p:spPr>
        </p:pic>
        <p:pic>
          <p:nvPicPr>
            <p:cNvPr id="161" name="Picture 160"/>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9959475" y="4286009"/>
              <a:ext cx="683030" cy="230151"/>
            </a:xfrm>
            <a:prstGeom prst="rect">
              <a:avLst/>
            </a:prstGeom>
          </p:spPr>
        </p:pic>
        <p:pic>
          <p:nvPicPr>
            <p:cNvPr id="163" name="Picture 162"/>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10029647" y="2367276"/>
              <a:ext cx="487548" cy="487548"/>
            </a:xfrm>
            <a:prstGeom prst="rect">
              <a:avLst/>
            </a:prstGeom>
          </p:spPr>
        </p:pic>
        <p:pic>
          <p:nvPicPr>
            <p:cNvPr id="165" name="Picture 164"/>
            <p:cNvPicPr>
              <a:picLocks noChangeAspect="1"/>
            </p:cNvPicPr>
            <p:nvPr/>
          </p:nvPicPr>
          <p:blipFill rotWithShape="1">
            <a:blip r:embed="rId14" cstate="screen">
              <a:extLst>
                <a:ext uri="{28A0092B-C50C-407E-A947-70E740481C1C}">
                  <a14:useLocalDpi xmlns:a14="http://schemas.microsoft.com/office/drawing/2010/main"/>
                </a:ext>
              </a:extLst>
            </a:blip>
            <a:srcRect/>
            <a:stretch/>
          </p:blipFill>
          <p:spPr>
            <a:xfrm>
              <a:off x="10955230" y="1845673"/>
              <a:ext cx="493294" cy="424548"/>
            </a:xfrm>
            <a:prstGeom prst="rect">
              <a:avLst/>
            </a:prstGeom>
          </p:spPr>
        </p:pic>
        <p:pic>
          <p:nvPicPr>
            <p:cNvPr id="166" name="Picture 165"/>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9041569" y="4321573"/>
              <a:ext cx="578848" cy="159023"/>
            </a:xfrm>
            <a:prstGeom prst="rect">
              <a:avLst/>
            </a:prstGeom>
          </p:spPr>
        </p:pic>
        <p:pic>
          <p:nvPicPr>
            <p:cNvPr id="167" name="Picture 166"/>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10066441" y="3063255"/>
              <a:ext cx="398839" cy="398839"/>
            </a:xfrm>
            <a:prstGeom prst="rect">
              <a:avLst/>
            </a:prstGeom>
          </p:spPr>
        </p:pic>
        <p:pic>
          <p:nvPicPr>
            <p:cNvPr id="168" name="Picture 167"/>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9971327" y="1992182"/>
              <a:ext cx="642756" cy="131530"/>
            </a:xfrm>
            <a:prstGeom prst="rect">
              <a:avLst/>
            </a:prstGeom>
          </p:spPr>
        </p:pic>
        <p:pic>
          <p:nvPicPr>
            <p:cNvPr id="169" name="Picture 168"/>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10925949" y="3174281"/>
              <a:ext cx="580490" cy="176786"/>
            </a:xfrm>
            <a:prstGeom prst="rect">
              <a:avLst/>
            </a:prstGeom>
          </p:spPr>
        </p:pic>
        <p:pic>
          <p:nvPicPr>
            <p:cNvPr id="170" name="Picture 169"/>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a:off x="9114085" y="3067985"/>
              <a:ext cx="392824" cy="389378"/>
            </a:xfrm>
            <a:prstGeom prst="rect">
              <a:avLst/>
            </a:prstGeom>
          </p:spPr>
        </p:pic>
        <p:pic>
          <p:nvPicPr>
            <p:cNvPr id="171" name="Picture 170"/>
            <p:cNvPicPr>
              <a:picLocks noChangeAspect="1"/>
            </p:cNvPicPr>
            <p:nvPr/>
          </p:nvPicPr>
          <p:blipFill>
            <a:blip r:embed="rId20" cstate="screen">
              <a:extLst>
                <a:ext uri="{28A0092B-C50C-407E-A947-70E740481C1C}">
                  <a14:useLocalDpi xmlns:a14="http://schemas.microsoft.com/office/drawing/2010/main"/>
                </a:ext>
              </a:extLst>
            </a:blip>
            <a:stretch>
              <a:fillRect/>
            </a:stretch>
          </p:blipFill>
          <p:spPr>
            <a:xfrm>
              <a:off x="9027716" y="2004035"/>
              <a:ext cx="612716" cy="107824"/>
            </a:xfrm>
            <a:prstGeom prst="rect">
              <a:avLst/>
            </a:prstGeom>
          </p:spPr>
        </p:pic>
        <p:pic>
          <p:nvPicPr>
            <p:cNvPr id="174" name="Picture 173"/>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10953166" y="3601325"/>
              <a:ext cx="518924" cy="518924"/>
            </a:xfrm>
            <a:prstGeom prst="rect">
              <a:avLst/>
            </a:prstGeom>
          </p:spPr>
        </p:pic>
      </p:grpSp>
      <p:sp>
        <p:nvSpPr>
          <p:cNvPr id="102" name="object 6"/>
          <p:cNvSpPr txBox="1"/>
          <p:nvPr/>
        </p:nvSpPr>
        <p:spPr>
          <a:xfrm>
            <a:off x="1366261" y="1994631"/>
            <a:ext cx="2001606" cy="347522"/>
          </a:xfrm>
          <a:prstGeom prst="rect">
            <a:avLst/>
          </a:prstGeom>
        </p:spPr>
        <p:txBody>
          <a:bodyPr vert="horz" wrap="square" lIns="0" tIns="11421" rIns="0" bIns="0" rtlCol="0" anchor="ctr">
            <a:spAutoFit/>
          </a:bodyPr>
          <a:lstStyle/>
          <a:p>
            <a:pPr marL="12691">
              <a:spcBef>
                <a:spcPts val="90"/>
              </a:spcBef>
              <a:tabLst>
                <a:tab pos="586330" algn="l"/>
                <a:tab pos="852842" algn="l"/>
              </a:tabLst>
            </a:pPr>
            <a:r>
              <a:rPr lang="en-US" sz="1200" b="1" spc="-5">
                <a:latin typeface="Arial" charset="0"/>
                <a:ea typeface="Arial" charset="0"/>
                <a:cs typeface="Arial" charset="0"/>
              </a:rPr>
              <a:t>SAP S/4HANA Cloud</a:t>
            </a:r>
          </a:p>
          <a:p>
            <a:pPr marL="12691">
              <a:spcBef>
                <a:spcPts val="90"/>
              </a:spcBef>
              <a:tabLst>
                <a:tab pos="586330" algn="l"/>
                <a:tab pos="852842" algn="l"/>
              </a:tabLst>
            </a:pPr>
            <a:r>
              <a:rPr lang="en-US" sz="900" spc="-5">
                <a:latin typeface="Arial" charset="0"/>
                <a:ea typeface="Arial" charset="0"/>
                <a:cs typeface="Arial" charset="0"/>
              </a:rPr>
              <a:t>(Live)</a:t>
            </a:r>
          </a:p>
        </p:txBody>
      </p:sp>
      <p:sp>
        <p:nvSpPr>
          <p:cNvPr id="103" name="object 6"/>
          <p:cNvSpPr txBox="1"/>
          <p:nvPr/>
        </p:nvSpPr>
        <p:spPr>
          <a:xfrm>
            <a:off x="1366261" y="2491522"/>
            <a:ext cx="1895718" cy="347522"/>
          </a:xfrm>
          <a:prstGeom prst="rect">
            <a:avLst/>
          </a:prstGeom>
        </p:spPr>
        <p:txBody>
          <a:bodyPr vert="horz" wrap="square" lIns="0" tIns="11421" rIns="0" bIns="0" rtlCol="0" anchor="ctr">
            <a:spAutoFit/>
          </a:bodyPr>
          <a:lstStyle/>
          <a:p>
            <a:pPr marL="12691">
              <a:spcBef>
                <a:spcPts val="90"/>
              </a:spcBef>
              <a:tabLst>
                <a:tab pos="586330" algn="l"/>
                <a:tab pos="852842" algn="l"/>
              </a:tabLst>
            </a:pPr>
            <a:r>
              <a:rPr lang="en-US" sz="1200" b="1" spc="-5">
                <a:latin typeface="Arial" charset="0"/>
                <a:ea typeface="Arial" charset="0"/>
                <a:cs typeface="Arial" charset="0"/>
              </a:rPr>
              <a:t>SAP </a:t>
            </a:r>
            <a:r>
              <a:rPr lang="en-US" sz="1200" b="1" spc="-5" err="1">
                <a:latin typeface="Arial" charset="0"/>
                <a:ea typeface="Arial" charset="0"/>
                <a:cs typeface="Arial" charset="0"/>
              </a:rPr>
              <a:t>SuccessFactors</a:t>
            </a:r>
            <a:endParaRPr lang="en-US" sz="1200" b="1" spc="-5">
              <a:latin typeface="Arial" charset="0"/>
              <a:ea typeface="Arial" charset="0"/>
              <a:cs typeface="Arial" charset="0"/>
            </a:endParaRPr>
          </a:p>
          <a:p>
            <a:pPr marL="12691">
              <a:spcBef>
                <a:spcPts val="90"/>
              </a:spcBef>
              <a:tabLst>
                <a:tab pos="586330" algn="l"/>
                <a:tab pos="852842" algn="l"/>
              </a:tabLst>
            </a:pPr>
            <a:r>
              <a:rPr lang="en-US" sz="900" spc="-5">
                <a:latin typeface="Arial" charset="0"/>
                <a:ea typeface="Arial" charset="0"/>
                <a:cs typeface="Arial" charset="0"/>
              </a:rPr>
              <a:t>(Future)</a:t>
            </a:r>
            <a:endParaRPr lang="en-US" sz="900">
              <a:latin typeface="Arial" charset="0"/>
              <a:ea typeface="Arial" charset="0"/>
              <a:cs typeface="Arial" charset="0"/>
            </a:endParaRPr>
          </a:p>
        </p:txBody>
      </p:sp>
      <p:sp>
        <p:nvSpPr>
          <p:cNvPr id="104" name="object 6"/>
          <p:cNvSpPr txBox="1"/>
          <p:nvPr/>
        </p:nvSpPr>
        <p:spPr>
          <a:xfrm>
            <a:off x="1366261" y="2951249"/>
            <a:ext cx="2818024" cy="347522"/>
          </a:xfrm>
          <a:prstGeom prst="rect">
            <a:avLst/>
          </a:prstGeom>
        </p:spPr>
        <p:txBody>
          <a:bodyPr vert="horz" wrap="square" lIns="0" tIns="11421" rIns="0" bIns="0" rtlCol="0" anchor="ctr">
            <a:spAutoFit/>
          </a:bodyPr>
          <a:lstStyle/>
          <a:p>
            <a:pPr marL="12691">
              <a:spcBef>
                <a:spcPts val="90"/>
              </a:spcBef>
              <a:tabLst>
                <a:tab pos="586330" algn="l"/>
                <a:tab pos="852842" algn="l"/>
              </a:tabLst>
            </a:pPr>
            <a:r>
              <a:rPr lang="en-US" sz="1200" b="1" spc="-5">
                <a:latin typeface="Arial" charset="0"/>
                <a:ea typeface="Arial" charset="0"/>
                <a:cs typeface="Arial" charset="0"/>
              </a:rPr>
              <a:t>SAP Business by Design</a:t>
            </a:r>
          </a:p>
          <a:p>
            <a:pPr marL="12691">
              <a:spcBef>
                <a:spcPts val="90"/>
              </a:spcBef>
              <a:tabLst>
                <a:tab pos="586330" algn="l"/>
                <a:tab pos="852842" algn="l"/>
              </a:tabLst>
            </a:pPr>
            <a:r>
              <a:rPr lang="en-US" sz="900" spc="-5">
                <a:latin typeface="Arial" charset="0"/>
                <a:ea typeface="Arial" charset="0"/>
                <a:cs typeface="Arial" charset="0"/>
              </a:rPr>
              <a:t>(Integration in Early Access)</a:t>
            </a:r>
            <a:endParaRPr lang="en-US" sz="900">
              <a:latin typeface="Arial" charset="0"/>
              <a:ea typeface="Arial" charset="0"/>
              <a:cs typeface="Arial" charset="0"/>
            </a:endParaRPr>
          </a:p>
        </p:txBody>
      </p:sp>
      <p:sp>
        <p:nvSpPr>
          <p:cNvPr id="135" name="object 6"/>
          <p:cNvSpPr txBox="1"/>
          <p:nvPr/>
        </p:nvSpPr>
        <p:spPr>
          <a:xfrm>
            <a:off x="1366261" y="4833365"/>
            <a:ext cx="1295119" cy="347522"/>
          </a:xfrm>
          <a:prstGeom prst="rect">
            <a:avLst/>
          </a:prstGeom>
        </p:spPr>
        <p:txBody>
          <a:bodyPr vert="horz" wrap="square" lIns="0" tIns="11421" rIns="0" bIns="0" rtlCol="0" anchor="ctr">
            <a:spAutoFit/>
          </a:bodyPr>
          <a:lstStyle/>
          <a:p>
            <a:pPr marL="12691">
              <a:spcBef>
                <a:spcPts val="90"/>
              </a:spcBef>
              <a:tabLst>
                <a:tab pos="586330" algn="l"/>
                <a:tab pos="852842" algn="l"/>
              </a:tabLst>
            </a:pPr>
            <a:r>
              <a:rPr lang="en-US" sz="1200" b="1" spc="-5">
                <a:latin typeface="Arial" charset="0"/>
                <a:ea typeface="Arial" charset="0"/>
                <a:cs typeface="Arial" charset="0"/>
              </a:rPr>
              <a:t>SAP ERP 6.0+</a:t>
            </a:r>
          </a:p>
          <a:p>
            <a:pPr marL="12691">
              <a:spcBef>
                <a:spcPts val="90"/>
              </a:spcBef>
              <a:tabLst>
                <a:tab pos="586330" algn="l"/>
                <a:tab pos="852842" algn="l"/>
              </a:tabLst>
            </a:pPr>
            <a:r>
              <a:rPr lang="en-US" sz="900" spc="-5">
                <a:latin typeface="Arial" charset="0"/>
                <a:ea typeface="Arial" charset="0"/>
                <a:cs typeface="Arial" charset="0"/>
              </a:rPr>
              <a:t>(Live)</a:t>
            </a:r>
            <a:endParaRPr lang="en-US" sz="900">
              <a:latin typeface="Arial" charset="0"/>
              <a:ea typeface="Arial" charset="0"/>
              <a:cs typeface="Arial" charset="0"/>
            </a:endParaRPr>
          </a:p>
        </p:txBody>
      </p:sp>
      <p:sp>
        <p:nvSpPr>
          <p:cNvPr id="139" name="object 6"/>
          <p:cNvSpPr txBox="1"/>
          <p:nvPr/>
        </p:nvSpPr>
        <p:spPr>
          <a:xfrm>
            <a:off x="1366261" y="5394912"/>
            <a:ext cx="1375481" cy="347522"/>
          </a:xfrm>
          <a:prstGeom prst="rect">
            <a:avLst/>
          </a:prstGeom>
        </p:spPr>
        <p:txBody>
          <a:bodyPr vert="horz" wrap="square" lIns="0" tIns="11421" rIns="0" bIns="0" rtlCol="0" anchor="ctr">
            <a:spAutoFit/>
          </a:bodyPr>
          <a:lstStyle/>
          <a:p>
            <a:pPr marL="12691">
              <a:spcBef>
                <a:spcPts val="90"/>
              </a:spcBef>
              <a:tabLst>
                <a:tab pos="586330" algn="l"/>
                <a:tab pos="852842" algn="l"/>
              </a:tabLst>
            </a:pPr>
            <a:r>
              <a:rPr lang="en-US" sz="1200" b="1" spc="-5">
                <a:latin typeface="Arial" charset="0"/>
                <a:ea typeface="Arial" charset="0"/>
                <a:cs typeface="Arial" charset="0"/>
              </a:rPr>
              <a:t>SAP S/4HANA</a:t>
            </a:r>
          </a:p>
          <a:p>
            <a:pPr marL="12691">
              <a:spcBef>
                <a:spcPts val="90"/>
              </a:spcBef>
              <a:tabLst>
                <a:tab pos="586330" algn="l"/>
                <a:tab pos="852842" algn="l"/>
              </a:tabLst>
            </a:pPr>
            <a:r>
              <a:rPr lang="en-US" sz="900" spc="-5">
                <a:latin typeface="Arial" charset="0"/>
                <a:ea typeface="Arial" charset="0"/>
                <a:cs typeface="Arial" charset="0"/>
              </a:rPr>
              <a:t>(Live)</a:t>
            </a:r>
            <a:endParaRPr lang="en-US" sz="900">
              <a:latin typeface="Arial" charset="0"/>
              <a:ea typeface="Arial" charset="0"/>
              <a:cs typeface="Arial" charset="0"/>
            </a:endParaRPr>
          </a:p>
        </p:txBody>
      </p:sp>
      <p:pic>
        <p:nvPicPr>
          <p:cNvPr id="147" name="Picture 146"/>
          <p:cNvPicPr>
            <a:picLocks noChangeAspect="1"/>
          </p:cNvPicPr>
          <p:nvPr/>
        </p:nvPicPr>
        <p:blipFill>
          <a:blip r:embed="rId22" cstate="print">
            <a:extLst>
              <a:ext uri="{28A0092B-C50C-407E-A947-70E740481C1C}">
                <a14:useLocalDpi xmlns:a14="http://schemas.microsoft.com/office/drawing/2010/main"/>
              </a:ext>
            </a:extLst>
          </a:blip>
          <a:stretch>
            <a:fillRect/>
          </a:stretch>
        </p:blipFill>
        <p:spPr>
          <a:xfrm>
            <a:off x="510021" y="1608186"/>
            <a:ext cx="2122808" cy="168014"/>
          </a:xfrm>
          <a:prstGeom prst="rect">
            <a:avLst/>
          </a:prstGeom>
        </p:spPr>
      </p:pic>
      <p:pic>
        <p:nvPicPr>
          <p:cNvPr id="175" name="Picture 174"/>
          <p:cNvPicPr>
            <a:picLocks noChangeAspect="1"/>
          </p:cNvPicPr>
          <p:nvPr/>
        </p:nvPicPr>
        <p:blipFill>
          <a:blip r:embed="rId23" cstate="print">
            <a:extLst>
              <a:ext uri="{28A0092B-C50C-407E-A947-70E740481C1C}">
                <a14:useLocalDpi xmlns:a14="http://schemas.microsoft.com/office/drawing/2010/main"/>
              </a:ext>
            </a:extLst>
          </a:blip>
          <a:stretch>
            <a:fillRect/>
          </a:stretch>
        </p:blipFill>
        <p:spPr>
          <a:xfrm>
            <a:off x="373023" y="5017012"/>
            <a:ext cx="888294" cy="888294"/>
          </a:xfrm>
          <a:prstGeom prst="rect">
            <a:avLst/>
          </a:prstGeom>
        </p:spPr>
      </p:pic>
      <p:pic>
        <p:nvPicPr>
          <p:cNvPr id="176" name="Picture 175"/>
          <p:cNvPicPr>
            <a:picLocks noChangeAspect="1"/>
          </p:cNvPicPr>
          <p:nvPr/>
        </p:nvPicPr>
        <p:blipFill>
          <a:blip r:embed="rId24" cstate="print">
            <a:extLst>
              <a:ext uri="{28A0092B-C50C-407E-A947-70E740481C1C}">
                <a14:useLocalDpi xmlns:a14="http://schemas.microsoft.com/office/drawing/2010/main"/>
              </a:ext>
            </a:extLst>
          </a:blip>
          <a:stretch>
            <a:fillRect/>
          </a:stretch>
        </p:blipFill>
        <p:spPr>
          <a:xfrm>
            <a:off x="373023" y="1984554"/>
            <a:ext cx="888294" cy="888294"/>
          </a:xfrm>
          <a:prstGeom prst="rect">
            <a:avLst/>
          </a:prstGeom>
        </p:spPr>
      </p:pic>
      <p:sp>
        <p:nvSpPr>
          <p:cNvPr id="178" name="Right Bracket 177"/>
          <p:cNvSpPr/>
          <p:nvPr/>
        </p:nvSpPr>
        <p:spPr>
          <a:xfrm rot="5400000">
            <a:off x="2154597" y="2317660"/>
            <a:ext cx="250289" cy="2176248"/>
          </a:xfrm>
          <a:prstGeom prst="rightBracket">
            <a:avLst>
              <a:gd name="adj" fmla="val 88821"/>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9" name="Right Bracket 178"/>
          <p:cNvSpPr/>
          <p:nvPr/>
        </p:nvSpPr>
        <p:spPr>
          <a:xfrm rot="16200000" flipV="1">
            <a:off x="2154597" y="3683635"/>
            <a:ext cx="250289" cy="2176248"/>
          </a:xfrm>
          <a:prstGeom prst="rightBracket">
            <a:avLst>
              <a:gd name="adj" fmla="val 88821"/>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80" name="Straight Connector 179"/>
          <p:cNvCxnSpPr/>
          <p:nvPr/>
        </p:nvCxnSpPr>
        <p:spPr>
          <a:xfrm>
            <a:off x="2298792" y="3573793"/>
            <a:ext cx="0" cy="255259"/>
          </a:xfrm>
          <a:prstGeom prst="line">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81" name="Straight Connector 180"/>
          <p:cNvCxnSpPr/>
          <p:nvPr/>
        </p:nvCxnSpPr>
        <p:spPr>
          <a:xfrm>
            <a:off x="2298792" y="4383417"/>
            <a:ext cx="0" cy="255259"/>
          </a:xfrm>
          <a:prstGeom prst="line">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82" name="object 6"/>
          <p:cNvSpPr txBox="1"/>
          <p:nvPr/>
        </p:nvSpPr>
        <p:spPr>
          <a:xfrm>
            <a:off x="8700751" y="6559796"/>
            <a:ext cx="2736886" cy="103866"/>
          </a:xfrm>
          <a:prstGeom prst="rect">
            <a:avLst/>
          </a:prstGeom>
        </p:spPr>
        <p:txBody>
          <a:bodyPr vert="horz" wrap="square" lIns="0" tIns="11421" rIns="0" bIns="0" rtlCol="0" anchor="ctr">
            <a:spAutoFit/>
          </a:bodyPr>
          <a:lstStyle/>
          <a:p>
            <a:pPr marL="12691" algn="r">
              <a:spcBef>
                <a:spcPts val="90"/>
              </a:spcBef>
              <a:tabLst>
                <a:tab pos="586330" algn="l"/>
                <a:tab pos="852842" algn="l"/>
              </a:tabLst>
            </a:pPr>
            <a:r>
              <a:rPr lang="en-US" sz="600"/>
              <a:t>*Current integration supports Concur Expense Professional Edition only.</a:t>
            </a:r>
          </a:p>
        </p:txBody>
      </p:sp>
      <p:cxnSp>
        <p:nvCxnSpPr>
          <p:cNvPr id="184" name="Straight Connector 183"/>
          <p:cNvCxnSpPr/>
          <p:nvPr/>
        </p:nvCxnSpPr>
        <p:spPr>
          <a:xfrm flipH="1">
            <a:off x="3261979" y="4071438"/>
            <a:ext cx="941357" cy="0"/>
          </a:xfrm>
          <a:prstGeom prst="line">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86" name="Right Bracket 185"/>
          <p:cNvSpPr/>
          <p:nvPr/>
        </p:nvSpPr>
        <p:spPr>
          <a:xfrm rot="10800000">
            <a:off x="4240445" y="1524493"/>
            <a:ext cx="251467" cy="4780764"/>
          </a:xfrm>
          <a:prstGeom prst="rightBracket">
            <a:avLst>
              <a:gd name="adj" fmla="val 88821"/>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7" name="Group 6"/>
          <p:cNvGrpSpPr/>
          <p:nvPr/>
        </p:nvGrpSpPr>
        <p:grpSpPr>
          <a:xfrm flipH="1">
            <a:off x="8186127" y="1524493"/>
            <a:ext cx="637833" cy="4780764"/>
            <a:chOff x="8464179" y="1524493"/>
            <a:chExt cx="637833" cy="4780764"/>
          </a:xfrm>
        </p:grpSpPr>
        <p:cxnSp>
          <p:nvCxnSpPr>
            <p:cNvPr id="188" name="Straight Connector 187"/>
            <p:cNvCxnSpPr/>
            <p:nvPr/>
          </p:nvCxnSpPr>
          <p:spPr>
            <a:xfrm flipH="1">
              <a:off x="8464179" y="4071438"/>
              <a:ext cx="349256" cy="0"/>
            </a:xfrm>
            <a:prstGeom prst="line">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89" name="Right Bracket 188"/>
            <p:cNvSpPr/>
            <p:nvPr/>
          </p:nvSpPr>
          <p:spPr>
            <a:xfrm rot="10800000">
              <a:off x="8850545" y="1524493"/>
              <a:ext cx="251467" cy="4780764"/>
            </a:xfrm>
            <a:prstGeom prst="rightBracket">
              <a:avLst>
                <a:gd name="adj" fmla="val 88821"/>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59" name="object 6"/>
          <p:cNvSpPr txBox="1"/>
          <p:nvPr/>
        </p:nvSpPr>
        <p:spPr>
          <a:xfrm>
            <a:off x="1121777" y="3929772"/>
            <a:ext cx="2352417" cy="319309"/>
          </a:xfrm>
          <a:prstGeom prst="rect">
            <a:avLst/>
          </a:prstGeom>
        </p:spPr>
        <p:txBody>
          <a:bodyPr vert="horz" wrap="square" lIns="0" tIns="11421" rIns="0" bIns="0" rtlCol="0" anchor="ctr">
            <a:spAutoFit/>
          </a:bodyPr>
          <a:lstStyle/>
          <a:p>
            <a:pPr marL="12691" algn="ctr">
              <a:spcBef>
                <a:spcPts val="90"/>
              </a:spcBef>
              <a:tabLst>
                <a:tab pos="586330" algn="l"/>
                <a:tab pos="852842" algn="l"/>
              </a:tabLst>
            </a:pPr>
            <a:r>
              <a:rPr lang="en-US" sz="2000" b="1">
                <a:latin typeface="+mj-lt"/>
                <a:ea typeface="+mj-ea"/>
                <a:cs typeface="+mj-cs"/>
              </a:rPr>
              <a:t>SAP Concur</a:t>
            </a:r>
          </a:p>
        </p:txBody>
      </p:sp>
      <p:sp>
        <p:nvSpPr>
          <p:cNvPr id="57" name="TextBox 56">
            <a:extLst>
              <a:ext uri="{FF2B5EF4-FFF2-40B4-BE49-F238E27FC236}">
                <a16:creationId xmlns:a16="http://schemas.microsoft.com/office/drawing/2014/main" xmlns="" id="{F991974B-D9DF-EE42-8641-48D7A7B1FBE0}"/>
              </a:ext>
            </a:extLst>
          </p:cNvPr>
          <p:cNvSpPr txBox="1"/>
          <p:nvPr/>
        </p:nvSpPr>
        <p:spPr>
          <a:xfrm>
            <a:off x="6088130" y="1990839"/>
            <a:ext cx="1802396" cy="845744"/>
          </a:xfrm>
          <a:prstGeom prst="rect">
            <a:avLst/>
          </a:prstGeom>
          <a:noFill/>
        </p:spPr>
        <p:txBody>
          <a:bodyPr wrap="square" lIns="0" tIns="0" rIns="0" bIns="0" rtlCol="0">
            <a:spAutoFit/>
          </a:bodyPr>
          <a:lstStyle/>
          <a:p>
            <a:pPr fontAlgn="base">
              <a:spcAft>
                <a:spcPct val="0"/>
              </a:spcAft>
              <a:buClr>
                <a:srgbClr val="F0AB00"/>
              </a:buClr>
              <a:buSzPct val="80000"/>
            </a:pPr>
            <a:r>
              <a:rPr lang="en-US" sz="1099" kern="0">
                <a:ea typeface="Arial Unicode MS" pitchFamily="34" charset="-128"/>
                <a:cs typeface="Arial Unicode MS" pitchFamily="34" charset="-128"/>
              </a:rPr>
              <a:t>Drive</a:t>
            </a:r>
          </a:p>
          <a:p>
            <a:pPr fontAlgn="base">
              <a:spcAft>
                <a:spcPct val="0"/>
              </a:spcAft>
              <a:buClr>
                <a:srgbClr val="F0AB00"/>
              </a:buClr>
              <a:buSzPct val="80000"/>
            </a:pPr>
            <a:r>
              <a:rPr lang="en-US" sz="1099" kern="0">
                <a:ea typeface="Arial Unicode MS" pitchFamily="34" charset="-128"/>
                <a:cs typeface="Arial Unicode MS" pitchFamily="34" charset="-128"/>
              </a:rPr>
              <a:t>Budget</a:t>
            </a:r>
          </a:p>
          <a:p>
            <a:pPr fontAlgn="base">
              <a:spcAft>
                <a:spcPct val="0"/>
              </a:spcAft>
              <a:buClr>
                <a:srgbClr val="F0AB00"/>
              </a:buClr>
              <a:buSzPct val="80000"/>
            </a:pPr>
            <a:r>
              <a:rPr lang="en-US" sz="1099" kern="0">
                <a:ea typeface="Arial Unicode MS" pitchFamily="34" charset="-128"/>
                <a:cs typeface="Arial Unicode MS" pitchFamily="34" charset="-128"/>
              </a:rPr>
              <a:t>P-card Integration</a:t>
            </a:r>
          </a:p>
          <a:p>
            <a:pPr fontAlgn="base">
              <a:spcAft>
                <a:spcPct val="0"/>
              </a:spcAft>
              <a:buClr>
                <a:srgbClr val="F0AB00"/>
              </a:buClr>
              <a:buSzPct val="80000"/>
            </a:pPr>
            <a:r>
              <a:rPr lang="en-US" sz="1099" kern="0">
                <a:ea typeface="Arial Unicode MS" pitchFamily="34" charset="-128"/>
                <a:cs typeface="Arial Unicode MS" pitchFamily="34" charset="-128"/>
              </a:rPr>
              <a:t>Expense Pay Global</a:t>
            </a:r>
          </a:p>
          <a:p>
            <a:pPr fontAlgn="base">
              <a:spcAft>
                <a:spcPct val="0"/>
              </a:spcAft>
              <a:buClr>
                <a:srgbClr val="F0AB00"/>
              </a:buClr>
              <a:buSzPct val="80000"/>
            </a:pPr>
            <a:r>
              <a:rPr lang="en-US" sz="1099" kern="0">
                <a:ea typeface="Arial Unicode MS" pitchFamily="34" charset="-128"/>
                <a:cs typeface="Arial Unicode MS" pitchFamily="34" charset="-128"/>
              </a:rPr>
              <a:t>Expense Report Auditing</a:t>
            </a:r>
          </a:p>
        </p:txBody>
      </p:sp>
      <p:sp>
        <p:nvSpPr>
          <p:cNvPr id="58" name="TextBox 57">
            <a:extLst>
              <a:ext uri="{FF2B5EF4-FFF2-40B4-BE49-F238E27FC236}">
                <a16:creationId xmlns:a16="http://schemas.microsoft.com/office/drawing/2014/main" xmlns="" id="{6336B760-91F6-4244-AB33-8E934CD7E80D}"/>
              </a:ext>
            </a:extLst>
          </p:cNvPr>
          <p:cNvSpPr txBox="1"/>
          <p:nvPr/>
        </p:nvSpPr>
        <p:spPr>
          <a:xfrm>
            <a:off x="6088130" y="3195266"/>
            <a:ext cx="1834659" cy="668901"/>
          </a:xfrm>
          <a:prstGeom prst="rect">
            <a:avLst/>
          </a:prstGeom>
          <a:noFill/>
        </p:spPr>
        <p:txBody>
          <a:bodyPr wrap="square" lIns="0" tIns="0" rIns="0" bIns="0" rtlCol="0">
            <a:spAutoFit/>
          </a:bodyPr>
          <a:lstStyle/>
          <a:p>
            <a:pPr fontAlgn="base">
              <a:spcAft>
                <a:spcPct val="0"/>
              </a:spcAft>
              <a:buClr>
                <a:srgbClr val="F0AB00"/>
              </a:buClr>
              <a:buSzPct val="80000"/>
            </a:pPr>
            <a:r>
              <a:rPr lang="en-US" sz="1099" kern="0">
                <a:ea typeface="Arial Unicode MS" pitchFamily="34" charset="-128"/>
                <a:cs typeface="Arial Unicode MS" pitchFamily="34" charset="-128"/>
              </a:rPr>
              <a:t>Locate and Active Monitoring</a:t>
            </a:r>
          </a:p>
          <a:p>
            <a:pPr fontAlgn="base">
              <a:spcAft>
                <a:spcPct val="0"/>
              </a:spcAft>
              <a:buClr>
                <a:srgbClr val="F0AB00"/>
              </a:buClr>
              <a:buSzPct val="80000"/>
            </a:pPr>
            <a:r>
              <a:rPr lang="en-US" sz="1099" kern="0">
                <a:ea typeface="Arial Unicode MS" pitchFamily="34" charset="-128"/>
                <a:cs typeface="Arial Unicode MS" pitchFamily="34" charset="-128"/>
              </a:rPr>
              <a:t>Concur Request</a:t>
            </a:r>
          </a:p>
          <a:p>
            <a:pPr fontAlgn="base">
              <a:spcAft>
                <a:spcPct val="0"/>
              </a:spcAft>
              <a:buClr>
                <a:srgbClr val="F0AB00"/>
              </a:buClr>
              <a:buSzPct val="80000"/>
            </a:pPr>
            <a:r>
              <a:rPr lang="en-US" sz="1099" kern="0">
                <a:ea typeface="Arial Unicode MS" pitchFamily="34" charset="-128"/>
                <a:cs typeface="Arial Unicode MS" pitchFamily="34" charset="-128"/>
              </a:rPr>
              <a:t>TripLink </a:t>
            </a:r>
            <a:r>
              <a:rPr lang="en-US" sz="1049" kern="0">
                <a:ea typeface="Arial Unicode MS" pitchFamily="34" charset="-128"/>
                <a:cs typeface="Arial Unicode MS" pitchFamily="34" charset="-128"/>
              </a:rPr>
              <a:t>(includes TripIt Pro)</a:t>
            </a:r>
          </a:p>
          <a:p>
            <a:pPr fontAlgn="base">
              <a:spcAft>
                <a:spcPct val="0"/>
              </a:spcAft>
              <a:buClr>
                <a:srgbClr val="F0AB00"/>
              </a:buClr>
              <a:buSzPct val="80000"/>
            </a:pPr>
            <a:r>
              <a:rPr lang="en-US" sz="1049" kern="0">
                <a:ea typeface="Arial Unicode MS" pitchFamily="34" charset="-128"/>
                <a:cs typeface="Arial Unicode MS" pitchFamily="34" charset="-128"/>
              </a:rPr>
              <a:t>TMC Services &amp; Integrations</a:t>
            </a:r>
          </a:p>
        </p:txBody>
      </p:sp>
      <p:sp>
        <p:nvSpPr>
          <p:cNvPr id="60" name="TextBox 59">
            <a:extLst>
              <a:ext uri="{FF2B5EF4-FFF2-40B4-BE49-F238E27FC236}">
                <a16:creationId xmlns:a16="http://schemas.microsoft.com/office/drawing/2014/main" xmlns="" id="{CC11DF0A-5211-0040-A12B-B4961DBC4293}"/>
              </a:ext>
            </a:extLst>
          </p:cNvPr>
          <p:cNvSpPr txBox="1"/>
          <p:nvPr/>
        </p:nvSpPr>
        <p:spPr>
          <a:xfrm>
            <a:off x="6088130" y="4060345"/>
            <a:ext cx="1802396" cy="676599"/>
          </a:xfrm>
          <a:prstGeom prst="rect">
            <a:avLst/>
          </a:prstGeom>
          <a:noFill/>
        </p:spPr>
        <p:txBody>
          <a:bodyPr wrap="square" lIns="0" tIns="0" rIns="0" bIns="0" rtlCol="0">
            <a:spAutoFit/>
          </a:bodyPr>
          <a:lstStyle/>
          <a:p>
            <a:pPr fontAlgn="base">
              <a:spcAft>
                <a:spcPct val="0"/>
              </a:spcAft>
              <a:buClr>
                <a:srgbClr val="F0AB00"/>
              </a:buClr>
              <a:buSzPct val="80000"/>
            </a:pPr>
            <a:r>
              <a:rPr lang="en-US" sz="1099" kern="0">
                <a:ea typeface="Arial Unicode MS" pitchFamily="34" charset="-128"/>
                <a:cs typeface="Arial Unicode MS" pitchFamily="34" charset="-128"/>
              </a:rPr>
              <a:t>Purchase Request</a:t>
            </a:r>
          </a:p>
          <a:p>
            <a:pPr fontAlgn="base">
              <a:spcAft>
                <a:spcPct val="0"/>
              </a:spcAft>
              <a:buClr>
                <a:srgbClr val="F0AB00"/>
              </a:buClr>
              <a:buSzPct val="80000"/>
            </a:pPr>
            <a:r>
              <a:rPr lang="en-US" sz="1099" kern="0">
                <a:ea typeface="Arial Unicode MS" pitchFamily="34" charset="-128"/>
                <a:cs typeface="Arial Unicode MS" pitchFamily="34" charset="-128"/>
              </a:rPr>
              <a:t>Invoice Capture</a:t>
            </a:r>
          </a:p>
          <a:p>
            <a:pPr fontAlgn="base">
              <a:spcAft>
                <a:spcPct val="0"/>
              </a:spcAft>
              <a:buClr>
                <a:srgbClr val="F0AB00"/>
              </a:buClr>
              <a:buSzPct val="80000"/>
            </a:pPr>
            <a:r>
              <a:rPr lang="en-US" sz="1099" kern="0">
                <a:ea typeface="Arial Unicode MS" pitchFamily="34" charset="-128"/>
                <a:cs typeface="Arial Unicode MS" pitchFamily="34" charset="-128"/>
              </a:rPr>
              <a:t>Three-Way Match</a:t>
            </a:r>
          </a:p>
          <a:p>
            <a:pPr fontAlgn="base">
              <a:spcAft>
                <a:spcPct val="0"/>
              </a:spcAft>
              <a:buClr>
                <a:srgbClr val="F0AB00"/>
              </a:buClr>
              <a:buSzPct val="80000"/>
            </a:pPr>
            <a:r>
              <a:rPr lang="en-US" sz="1099" kern="0">
                <a:ea typeface="Arial Unicode MS" pitchFamily="34" charset="-128"/>
                <a:cs typeface="Arial Unicode MS" pitchFamily="34" charset="-128"/>
              </a:rPr>
              <a:t>Invoice Pay</a:t>
            </a:r>
          </a:p>
        </p:txBody>
      </p:sp>
      <p:sp>
        <p:nvSpPr>
          <p:cNvPr id="61" name="TextBox 60">
            <a:extLst>
              <a:ext uri="{FF2B5EF4-FFF2-40B4-BE49-F238E27FC236}">
                <a16:creationId xmlns:a16="http://schemas.microsoft.com/office/drawing/2014/main" xmlns="" id="{DA1F8606-5F6A-AB48-A3CE-49DB0DA12602}"/>
              </a:ext>
            </a:extLst>
          </p:cNvPr>
          <p:cNvSpPr txBox="1"/>
          <p:nvPr/>
        </p:nvSpPr>
        <p:spPr>
          <a:xfrm>
            <a:off x="7049130" y="5689581"/>
            <a:ext cx="1279825" cy="415186"/>
          </a:xfrm>
          <a:prstGeom prst="rect">
            <a:avLst/>
          </a:prstGeom>
          <a:noFill/>
        </p:spPr>
        <p:txBody>
          <a:bodyPr wrap="square" lIns="0" tIns="0" rIns="0" bIns="0" rtlCol="0">
            <a:spAutoFit/>
          </a:bodyPr>
          <a:lstStyle/>
          <a:p>
            <a:pPr fontAlgn="base">
              <a:lnSpc>
                <a:spcPct val="90000"/>
              </a:lnSpc>
              <a:spcAft>
                <a:spcPct val="0"/>
              </a:spcAft>
              <a:buClr>
                <a:srgbClr val="F0AB00"/>
              </a:buClr>
              <a:buSzPct val="80000"/>
            </a:pPr>
            <a:r>
              <a:rPr lang="en-US" sz="999" kern="0">
                <a:ea typeface="Arial Unicode MS" pitchFamily="34" charset="-128"/>
                <a:cs typeface="Arial Unicode MS" pitchFamily="34" charset="-128"/>
              </a:rPr>
              <a:t>Auditing services against your company’s policies.</a:t>
            </a:r>
          </a:p>
        </p:txBody>
      </p:sp>
      <p:grpSp>
        <p:nvGrpSpPr>
          <p:cNvPr id="62" name="Group 61">
            <a:extLst>
              <a:ext uri="{FF2B5EF4-FFF2-40B4-BE49-F238E27FC236}">
                <a16:creationId xmlns:a16="http://schemas.microsoft.com/office/drawing/2014/main" xmlns="" id="{DBEF6BD4-CE93-E74C-AAED-07890D6757D8}"/>
              </a:ext>
            </a:extLst>
          </p:cNvPr>
          <p:cNvGrpSpPr/>
          <p:nvPr/>
        </p:nvGrpSpPr>
        <p:grpSpPr>
          <a:xfrm>
            <a:off x="4485520" y="5637302"/>
            <a:ext cx="1901410" cy="470072"/>
            <a:chOff x="7663372" y="4718227"/>
            <a:chExt cx="1901410" cy="470072"/>
          </a:xfrm>
        </p:grpSpPr>
        <p:pic>
          <p:nvPicPr>
            <p:cNvPr id="63" name="Picture 62">
              <a:extLst>
                <a:ext uri="{FF2B5EF4-FFF2-40B4-BE49-F238E27FC236}">
                  <a16:creationId xmlns:a16="http://schemas.microsoft.com/office/drawing/2014/main" xmlns="" id="{475091F8-A4BA-A048-857F-AE581B74C491}"/>
                </a:ext>
              </a:extLst>
            </p:cNvPr>
            <p:cNvPicPr>
              <a:picLocks noChangeAspect="1"/>
            </p:cNvPicPr>
            <p:nvPr/>
          </p:nvPicPr>
          <p:blipFill>
            <a:blip r:embed="rId25" cstate="print">
              <a:extLst>
                <a:ext uri="{28A0092B-C50C-407E-A947-70E740481C1C}">
                  <a14:useLocalDpi xmlns:a14="http://schemas.microsoft.com/office/drawing/2010/main"/>
                </a:ext>
              </a:extLst>
            </a:blip>
            <a:stretch>
              <a:fillRect/>
            </a:stretch>
          </p:blipFill>
          <p:spPr>
            <a:xfrm>
              <a:off x="7663372" y="4718227"/>
              <a:ext cx="470072" cy="470072"/>
            </a:xfrm>
            <a:prstGeom prst="rect">
              <a:avLst/>
            </a:prstGeom>
          </p:spPr>
        </p:pic>
        <p:sp>
          <p:nvSpPr>
            <p:cNvPr id="64" name="TextBox 63">
              <a:extLst>
                <a:ext uri="{FF2B5EF4-FFF2-40B4-BE49-F238E27FC236}">
                  <a16:creationId xmlns:a16="http://schemas.microsoft.com/office/drawing/2014/main" xmlns="" id="{6730ECB4-8339-944D-BDF7-148836C51625}"/>
                </a:ext>
              </a:extLst>
            </p:cNvPr>
            <p:cNvSpPr txBox="1"/>
            <p:nvPr/>
          </p:nvSpPr>
          <p:spPr>
            <a:xfrm>
              <a:off x="8113487" y="4746232"/>
              <a:ext cx="1451295" cy="415186"/>
            </a:xfrm>
            <a:prstGeom prst="rect">
              <a:avLst/>
            </a:prstGeom>
            <a:noFill/>
          </p:spPr>
          <p:txBody>
            <a:bodyPr wrap="square" lIns="0" tIns="0" rIns="0" bIns="0" rtlCol="0">
              <a:spAutoFit/>
            </a:bodyPr>
            <a:lstStyle/>
            <a:p>
              <a:pPr fontAlgn="base">
                <a:lnSpc>
                  <a:spcPct val="90000"/>
                </a:lnSpc>
                <a:spcAft>
                  <a:spcPct val="0"/>
                </a:spcAft>
                <a:buClr>
                  <a:srgbClr val="F0AB00"/>
                </a:buClr>
                <a:buSzPct val="80000"/>
              </a:pPr>
              <a:r>
                <a:rPr lang="en-US" sz="999" kern="0">
                  <a:latin typeface="Arial" charset="0"/>
                  <a:ea typeface="Arial" charset="0"/>
                  <a:cs typeface="Arial" charset="0"/>
                </a:rPr>
                <a:t>End user and admin support for your people when they need it.</a:t>
              </a:r>
              <a:endParaRPr lang="en-US" sz="700" kern="0">
                <a:latin typeface="Arial" charset="0"/>
                <a:ea typeface="Arial" charset="0"/>
                <a:cs typeface="Arial" charset="0"/>
              </a:endParaRPr>
            </a:p>
          </p:txBody>
        </p:sp>
      </p:grpSp>
      <p:pic>
        <p:nvPicPr>
          <p:cNvPr id="65" name="Picture 64">
            <a:extLst>
              <a:ext uri="{FF2B5EF4-FFF2-40B4-BE49-F238E27FC236}">
                <a16:creationId xmlns:a16="http://schemas.microsoft.com/office/drawing/2014/main" xmlns="" id="{A81E02F4-ACF6-CE47-9F02-B8BBCC623E66}"/>
              </a:ext>
            </a:extLst>
          </p:cNvPr>
          <p:cNvPicPr>
            <a:picLocks noChangeAspect="1"/>
          </p:cNvPicPr>
          <p:nvPr/>
        </p:nvPicPr>
        <p:blipFill>
          <a:blip r:embed="rId26" cstate="print">
            <a:extLst>
              <a:ext uri="{28A0092B-C50C-407E-A947-70E740481C1C}">
                <a14:useLocalDpi xmlns:a14="http://schemas.microsoft.com/office/drawing/2010/main"/>
              </a:ext>
            </a:extLst>
          </a:blip>
          <a:stretch>
            <a:fillRect/>
          </a:stretch>
        </p:blipFill>
        <p:spPr>
          <a:xfrm>
            <a:off x="6533384" y="5680566"/>
            <a:ext cx="449905" cy="449905"/>
          </a:xfrm>
          <a:prstGeom prst="rect">
            <a:avLst/>
          </a:prstGeom>
        </p:spPr>
      </p:pic>
      <p:sp>
        <p:nvSpPr>
          <p:cNvPr id="66" name="object 6">
            <a:extLst>
              <a:ext uri="{FF2B5EF4-FFF2-40B4-BE49-F238E27FC236}">
                <a16:creationId xmlns:a16="http://schemas.microsoft.com/office/drawing/2014/main" xmlns="" id="{AFB0828E-5687-CE4E-9DD8-B1E7135E878A}"/>
              </a:ext>
            </a:extLst>
          </p:cNvPr>
          <p:cNvSpPr txBox="1"/>
          <p:nvPr/>
        </p:nvSpPr>
        <p:spPr>
          <a:xfrm>
            <a:off x="4450217" y="4014734"/>
            <a:ext cx="1467199" cy="226848"/>
          </a:xfrm>
          <a:prstGeom prst="rect">
            <a:avLst/>
          </a:prstGeom>
        </p:spPr>
        <p:txBody>
          <a:bodyPr vert="horz" wrap="square" lIns="0" tIns="11421" rIns="0" bIns="0" rtlCol="0" anchor="ctr">
            <a:spAutoFit/>
          </a:bodyPr>
          <a:lstStyle/>
          <a:p>
            <a:pPr marL="12691">
              <a:spcBef>
                <a:spcPts val="90"/>
              </a:spcBef>
              <a:tabLst>
                <a:tab pos="586330" algn="l"/>
                <a:tab pos="852842" algn="l"/>
              </a:tabLst>
            </a:pPr>
            <a:r>
              <a:rPr lang="en-US" sz="1399" b="1" spc="-5">
                <a:latin typeface="Arial" charset="0"/>
                <a:ea typeface="Arial" charset="0"/>
                <a:cs typeface="Arial" charset="0"/>
              </a:rPr>
              <a:t>Concur Invoice</a:t>
            </a:r>
            <a:endParaRPr lang="en-US" sz="999" spc="-5">
              <a:latin typeface="Arial" charset="0"/>
              <a:ea typeface="Arial" charset="0"/>
              <a:cs typeface="Arial" charset="0"/>
            </a:endParaRPr>
          </a:p>
        </p:txBody>
      </p:sp>
      <p:sp>
        <p:nvSpPr>
          <p:cNvPr id="67" name="object 6">
            <a:extLst>
              <a:ext uri="{FF2B5EF4-FFF2-40B4-BE49-F238E27FC236}">
                <a16:creationId xmlns:a16="http://schemas.microsoft.com/office/drawing/2014/main" xmlns="" id="{05BC4C7B-0758-4B4C-81F9-713617DD0583}"/>
              </a:ext>
            </a:extLst>
          </p:cNvPr>
          <p:cNvSpPr txBox="1"/>
          <p:nvPr/>
        </p:nvSpPr>
        <p:spPr>
          <a:xfrm>
            <a:off x="4450217" y="3159038"/>
            <a:ext cx="1469667" cy="226848"/>
          </a:xfrm>
          <a:prstGeom prst="rect">
            <a:avLst/>
          </a:prstGeom>
        </p:spPr>
        <p:txBody>
          <a:bodyPr vert="horz" wrap="square" lIns="0" tIns="11421" rIns="0" bIns="0" rtlCol="0" anchor="ctr">
            <a:spAutoFit/>
          </a:bodyPr>
          <a:lstStyle/>
          <a:p>
            <a:pPr marL="12691">
              <a:spcBef>
                <a:spcPts val="90"/>
              </a:spcBef>
              <a:tabLst>
                <a:tab pos="586330" algn="l"/>
                <a:tab pos="852842" algn="l"/>
              </a:tabLst>
            </a:pPr>
            <a:r>
              <a:rPr lang="en-US" sz="1399" b="1" spc="-5">
                <a:latin typeface="Arial" charset="0"/>
                <a:ea typeface="Arial" charset="0"/>
                <a:cs typeface="Arial" charset="0"/>
              </a:rPr>
              <a:t>Concur Travel</a:t>
            </a:r>
          </a:p>
        </p:txBody>
      </p:sp>
      <p:sp>
        <p:nvSpPr>
          <p:cNvPr id="68" name="object 6">
            <a:extLst>
              <a:ext uri="{FF2B5EF4-FFF2-40B4-BE49-F238E27FC236}">
                <a16:creationId xmlns:a16="http://schemas.microsoft.com/office/drawing/2014/main" xmlns="" id="{82E16FD1-B1F4-1045-8CD7-8455A61DBCBB}"/>
              </a:ext>
            </a:extLst>
          </p:cNvPr>
          <p:cNvSpPr txBox="1"/>
          <p:nvPr/>
        </p:nvSpPr>
        <p:spPr>
          <a:xfrm>
            <a:off x="4473136" y="1948166"/>
            <a:ext cx="1679574" cy="226848"/>
          </a:xfrm>
          <a:prstGeom prst="rect">
            <a:avLst/>
          </a:prstGeom>
        </p:spPr>
        <p:txBody>
          <a:bodyPr vert="horz" wrap="square" lIns="0" tIns="11421" rIns="0" bIns="0" rtlCol="0" anchor="ctr">
            <a:spAutoFit/>
          </a:bodyPr>
          <a:lstStyle/>
          <a:p>
            <a:pPr marL="12691">
              <a:spcBef>
                <a:spcPts val="90"/>
              </a:spcBef>
              <a:tabLst>
                <a:tab pos="586330" algn="l"/>
                <a:tab pos="852842" algn="l"/>
              </a:tabLst>
            </a:pPr>
            <a:r>
              <a:rPr lang="en-US" sz="1399" b="1" spc="-5">
                <a:latin typeface="Arial" charset="0"/>
                <a:ea typeface="Arial" charset="0"/>
                <a:cs typeface="Arial" charset="0"/>
              </a:rPr>
              <a:t>Concur Expense</a:t>
            </a:r>
          </a:p>
        </p:txBody>
      </p:sp>
      <p:grpSp>
        <p:nvGrpSpPr>
          <p:cNvPr id="69" name="Group 68">
            <a:extLst>
              <a:ext uri="{FF2B5EF4-FFF2-40B4-BE49-F238E27FC236}">
                <a16:creationId xmlns:a16="http://schemas.microsoft.com/office/drawing/2014/main" xmlns="" id="{18495B1D-6EF1-B240-A91F-E1C0D8BEEBDA}"/>
              </a:ext>
            </a:extLst>
          </p:cNvPr>
          <p:cNvGrpSpPr/>
          <p:nvPr/>
        </p:nvGrpSpPr>
        <p:grpSpPr>
          <a:xfrm>
            <a:off x="5172690" y="4979193"/>
            <a:ext cx="2408183" cy="559336"/>
            <a:chOff x="5172690" y="5009337"/>
            <a:chExt cx="2408183" cy="559336"/>
          </a:xfrm>
        </p:grpSpPr>
        <p:pic>
          <p:nvPicPr>
            <p:cNvPr id="70" name="Picture 69">
              <a:extLst>
                <a:ext uri="{FF2B5EF4-FFF2-40B4-BE49-F238E27FC236}">
                  <a16:creationId xmlns:a16="http://schemas.microsoft.com/office/drawing/2014/main" xmlns="" id="{07848979-47E9-3548-AB86-7B45D1BBB7A4}"/>
                </a:ext>
              </a:extLst>
            </p:cNvPr>
            <p:cNvPicPr>
              <a:picLocks noChangeAspect="1"/>
            </p:cNvPicPr>
            <p:nvPr/>
          </p:nvPicPr>
          <p:blipFill>
            <a:blip r:embed="rId27" cstate="print">
              <a:extLst>
                <a:ext uri="{28A0092B-C50C-407E-A947-70E740481C1C}">
                  <a14:useLocalDpi xmlns:a14="http://schemas.microsoft.com/office/drawing/2010/main"/>
                </a:ext>
              </a:extLst>
            </a:blip>
            <a:stretch>
              <a:fillRect/>
            </a:stretch>
          </p:blipFill>
          <p:spPr>
            <a:xfrm>
              <a:off x="5172690" y="5009337"/>
              <a:ext cx="559336" cy="559336"/>
            </a:xfrm>
            <a:prstGeom prst="rect">
              <a:avLst/>
            </a:prstGeom>
          </p:spPr>
        </p:pic>
        <p:sp>
          <p:nvSpPr>
            <p:cNvPr id="71" name="TextBox 70">
              <a:extLst>
                <a:ext uri="{FF2B5EF4-FFF2-40B4-BE49-F238E27FC236}">
                  <a16:creationId xmlns:a16="http://schemas.microsoft.com/office/drawing/2014/main" xmlns="" id="{FC2D3208-2D68-EE4E-861E-5230C575B33E}"/>
                </a:ext>
              </a:extLst>
            </p:cNvPr>
            <p:cNvSpPr txBox="1"/>
            <p:nvPr/>
          </p:nvSpPr>
          <p:spPr>
            <a:xfrm>
              <a:off x="5801094" y="5080299"/>
              <a:ext cx="1779779" cy="415114"/>
            </a:xfrm>
            <a:prstGeom prst="rect">
              <a:avLst/>
            </a:prstGeom>
            <a:noFill/>
          </p:spPr>
          <p:txBody>
            <a:bodyPr wrap="square" lIns="0" tIns="0" rIns="0" bIns="0" rtlCol="0">
              <a:spAutoFit/>
            </a:bodyPr>
            <a:lstStyle/>
            <a:p>
              <a:pPr fontAlgn="base">
                <a:lnSpc>
                  <a:spcPct val="90000"/>
                </a:lnSpc>
                <a:spcAft>
                  <a:spcPct val="0"/>
                </a:spcAft>
                <a:buClr>
                  <a:srgbClr val="F0AB00"/>
                </a:buClr>
                <a:buSzPct val="80000"/>
              </a:pPr>
              <a:r>
                <a:rPr lang="en-US" sz="999" kern="0">
                  <a:latin typeface="Arial" charset="0"/>
                  <a:ea typeface="Arial" charset="0"/>
                  <a:cs typeface="Arial" charset="0"/>
                </a:rPr>
                <a:t>End to end employee initiated spend reporting and analytics across SAP Concur solutions.</a:t>
              </a:r>
              <a:endParaRPr lang="en-US" sz="700" kern="0">
                <a:latin typeface="Arial" charset="0"/>
                <a:ea typeface="Arial" charset="0"/>
                <a:cs typeface="Arial" charset="0"/>
              </a:endParaRPr>
            </a:p>
          </p:txBody>
        </p:sp>
      </p:grpSp>
    </p:spTree>
    <p:extLst>
      <p:ext uri="{BB962C8B-B14F-4D97-AF65-F5344CB8AC3E}">
        <p14:creationId xmlns:p14="http://schemas.microsoft.com/office/powerpoint/2010/main" val="3565503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Example: SAP S/4HANA Cloud Integration with Concur Expense</a:t>
            </a:r>
          </a:p>
        </p:txBody>
      </p:sp>
      <p:sp>
        <p:nvSpPr>
          <p:cNvPr id="45" name="Rectangle 44"/>
          <p:cNvSpPr/>
          <p:nvPr/>
        </p:nvSpPr>
        <p:spPr>
          <a:xfrm>
            <a:off x="3910551" y="2507380"/>
            <a:ext cx="2818053" cy="2459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90000"/>
              </a:lnSpc>
              <a:spcAft>
                <a:spcPts val="1199"/>
              </a:spcAft>
            </a:pPr>
            <a:r>
              <a:rPr lang="en-US" sz="1599">
                <a:solidFill>
                  <a:sysClr val="windowText" lastClr="000000"/>
                </a:solidFill>
              </a:rPr>
              <a:t>Master data replication</a:t>
            </a:r>
          </a:p>
        </p:txBody>
      </p:sp>
      <p:sp>
        <p:nvSpPr>
          <p:cNvPr id="48" name="Rectangle 47"/>
          <p:cNvSpPr/>
          <p:nvPr/>
        </p:nvSpPr>
        <p:spPr>
          <a:xfrm>
            <a:off x="3833502" y="3652728"/>
            <a:ext cx="4581935" cy="3788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spcAft>
                <a:spcPts val="1199"/>
              </a:spcAft>
            </a:pPr>
            <a:r>
              <a:rPr lang="en-US" sz="1999" b="1">
                <a:solidFill>
                  <a:schemeClr val="tx1"/>
                </a:solidFill>
              </a:rPr>
              <a:t>Data exchange monitoring</a:t>
            </a:r>
          </a:p>
        </p:txBody>
      </p:sp>
      <p:sp>
        <p:nvSpPr>
          <p:cNvPr id="63" name="Rectangle 62"/>
          <p:cNvSpPr/>
          <p:nvPr/>
        </p:nvSpPr>
        <p:spPr>
          <a:xfrm>
            <a:off x="1738399" y="1872642"/>
            <a:ext cx="1990735" cy="2820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spcAft>
                <a:spcPts val="1199"/>
              </a:spcAft>
            </a:pPr>
            <a:r>
              <a:rPr lang="en-US" sz="1599" b="1">
                <a:solidFill>
                  <a:schemeClr val="tx1"/>
                </a:solidFill>
              </a:rPr>
              <a:t>SAP S/4HANA Cloud</a:t>
            </a:r>
          </a:p>
        </p:txBody>
      </p:sp>
      <p:grpSp>
        <p:nvGrpSpPr>
          <p:cNvPr id="15" name="Group 14"/>
          <p:cNvGrpSpPr/>
          <p:nvPr/>
        </p:nvGrpSpPr>
        <p:grpSpPr>
          <a:xfrm>
            <a:off x="1851758" y="2348305"/>
            <a:ext cx="1764017" cy="1284506"/>
            <a:chOff x="1345207" y="2225801"/>
            <a:chExt cx="2001880" cy="1457710"/>
          </a:xfrm>
        </p:grpSpPr>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12129" y="2225801"/>
              <a:ext cx="1268036" cy="1268036"/>
            </a:xfrm>
            <a:prstGeom prst="rect">
              <a:avLst/>
            </a:prstGeom>
          </p:spPr>
        </p:pic>
        <p:sp>
          <p:nvSpPr>
            <p:cNvPr id="64" name="Rectangle 63"/>
            <p:cNvSpPr/>
            <p:nvPr/>
          </p:nvSpPr>
          <p:spPr>
            <a:xfrm>
              <a:off x="1345207" y="3406045"/>
              <a:ext cx="2001880" cy="2774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spcAft>
                  <a:spcPts val="1199"/>
                </a:spcAft>
              </a:pPr>
              <a:r>
                <a:rPr lang="en-US" sz="1400">
                  <a:solidFill>
                    <a:sysClr val="windowText" lastClr="000000"/>
                  </a:solidFill>
                </a:rPr>
                <a:t>Master data</a:t>
              </a:r>
            </a:p>
          </p:txBody>
        </p:sp>
      </p:grpSp>
      <p:grpSp>
        <p:nvGrpSpPr>
          <p:cNvPr id="16" name="Group 15"/>
          <p:cNvGrpSpPr/>
          <p:nvPr/>
        </p:nvGrpSpPr>
        <p:grpSpPr>
          <a:xfrm>
            <a:off x="1851939" y="4433007"/>
            <a:ext cx="1763655" cy="1266923"/>
            <a:chOff x="1345413" y="4351340"/>
            <a:chExt cx="2001469" cy="1437757"/>
          </a:xfrm>
        </p:grpSpPr>
        <p:pic>
          <p:nvPicPr>
            <p:cNvPr id="31" name="Picture 3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757687" y="4351340"/>
              <a:ext cx="1176920" cy="1176920"/>
            </a:xfrm>
            <a:prstGeom prst="rect">
              <a:avLst/>
            </a:prstGeom>
          </p:spPr>
        </p:pic>
        <p:sp>
          <p:nvSpPr>
            <p:cNvPr id="65" name="Rectangle 64"/>
            <p:cNvSpPr/>
            <p:nvPr/>
          </p:nvSpPr>
          <p:spPr>
            <a:xfrm>
              <a:off x="1345413" y="5511631"/>
              <a:ext cx="2001469" cy="2774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spcAft>
                  <a:spcPts val="1199"/>
                </a:spcAft>
              </a:pPr>
              <a:r>
                <a:rPr lang="en-US" sz="1400">
                  <a:solidFill>
                    <a:sysClr val="windowText" lastClr="000000"/>
                  </a:solidFill>
                </a:rPr>
                <a:t>Financial posting</a:t>
              </a:r>
            </a:p>
          </p:txBody>
        </p:sp>
      </p:grpSp>
      <p:sp>
        <p:nvSpPr>
          <p:cNvPr id="75" name="Rectangle 74"/>
          <p:cNvSpPr/>
          <p:nvPr/>
        </p:nvSpPr>
        <p:spPr>
          <a:xfrm>
            <a:off x="8479407" y="1872642"/>
            <a:ext cx="1768707" cy="2444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r>
              <a:rPr lang="en-US" sz="1599" b="1">
                <a:solidFill>
                  <a:schemeClr val="tx1"/>
                </a:solidFill>
              </a:rPr>
              <a:t>Concur Expense</a:t>
            </a:r>
          </a:p>
          <a:p>
            <a:pPr algn="ctr">
              <a:lnSpc>
                <a:spcPct val="90000"/>
              </a:lnSpc>
            </a:pPr>
            <a:r>
              <a:rPr lang="en-US" sz="1199">
                <a:solidFill>
                  <a:schemeClr val="tx1"/>
                </a:solidFill>
              </a:rPr>
              <a:t>(Professional Edition)</a:t>
            </a:r>
          </a:p>
        </p:txBody>
      </p:sp>
      <p:cxnSp>
        <p:nvCxnSpPr>
          <p:cNvPr id="78" name="Straight Arrow Connector 77"/>
          <p:cNvCxnSpPr/>
          <p:nvPr/>
        </p:nvCxnSpPr>
        <p:spPr>
          <a:xfrm>
            <a:off x="3833502" y="2790885"/>
            <a:ext cx="4397805" cy="0"/>
          </a:xfrm>
          <a:prstGeom prst="straightConnector1">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4" name="Group 13"/>
          <p:cNvGrpSpPr/>
          <p:nvPr/>
        </p:nvGrpSpPr>
        <p:grpSpPr>
          <a:xfrm>
            <a:off x="8503000" y="2277147"/>
            <a:ext cx="1773035" cy="1426824"/>
            <a:chOff x="8893312" y="2075833"/>
            <a:chExt cx="2012113" cy="1619219"/>
          </a:xfrm>
        </p:grpSpPr>
        <p:sp>
          <p:nvSpPr>
            <p:cNvPr id="76" name="Rectangle 75"/>
            <p:cNvSpPr/>
            <p:nvPr/>
          </p:nvSpPr>
          <p:spPr>
            <a:xfrm>
              <a:off x="8893312" y="3417586"/>
              <a:ext cx="2012113" cy="2774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spcAft>
                  <a:spcPts val="1199"/>
                </a:spcAft>
              </a:pPr>
              <a:r>
                <a:rPr lang="en-US" sz="1399">
                  <a:solidFill>
                    <a:sysClr val="windowText" lastClr="000000"/>
                  </a:solidFill>
                </a:rPr>
                <a:t>Master and transactional data</a:t>
              </a:r>
            </a:p>
          </p:txBody>
        </p:sp>
        <p:pic>
          <p:nvPicPr>
            <p:cNvPr id="12" name="Picture 11"/>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9138455" y="2075833"/>
              <a:ext cx="1521828" cy="1521828"/>
            </a:xfrm>
            <a:prstGeom prst="rect">
              <a:avLst/>
            </a:prstGeom>
          </p:spPr>
        </p:pic>
      </p:grpSp>
      <p:grpSp>
        <p:nvGrpSpPr>
          <p:cNvPr id="17" name="Group 16"/>
          <p:cNvGrpSpPr/>
          <p:nvPr/>
        </p:nvGrpSpPr>
        <p:grpSpPr>
          <a:xfrm>
            <a:off x="8502818" y="4458270"/>
            <a:ext cx="1773397" cy="1216396"/>
            <a:chOff x="8893106" y="4305782"/>
            <a:chExt cx="2012524" cy="1380416"/>
          </a:xfrm>
        </p:grpSpPr>
        <p:sp>
          <p:nvSpPr>
            <p:cNvPr id="77" name="Rectangle 76"/>
            <p:cNvSpPr/>
            <p:nvPr/>
          </p:nvSpPr>
          <p:spPr>
            <a:xfrm>
              <a:off x="8893106" y="5408732"/>
              <a:ext cx="2012524" cy="2774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spcAft>
                  <a:spcPts val="1199"/>
                </a:spcAft>
              </a:pPr>
              <a:r>
                <a:rPr lang="en-US" sz="1399">
                  <a:solidFill>
                    <a:sysClr val="windowText" lastClr="000000"/>
                  </a:solidFill>
                </a:rPr>
                <a:t>Expense report</a:t>
              </a:r>
            </a:p>
          </p:txBody>
        </p:sp>
        <p:pic>
          <p:nvPicPr>
            <p:cNvPr id="13" name="Picture 12"/>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9265350" y="4305782"/>
              <a:ext cx="1268036" cy="1268036"/>
            </a:xfrm>
            <a:prstGeom prst="rect">
              <a:avLst/>
            </a:prstGeom>
          </p:spPr>
        </p:pic>
      </p:grpSp>
      <p:sp>
        <p:nvSpPr>
          <p:cNvPr id="26" name="Right Bracket 25"/>
          <p:cNvSpPr/>
          <p:nvPr/>
        </p:nvSpPr>
        <p:spPr>
          <a:xfrm rot="10800000">
            <a:off x="8415437" y="1663755"/>
            <a:ext cx="221588" cy="4212716"/>
          </a:xfrm>
          <a:prstGeom prst="rightBracket">
            <a:avLst>
              <a:gd name="adj" fmla="val 88821"/>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 name="Right Bracket 26"/>
          <p:cNvSpPr/>
          <p:nvPr/>
        </p:nvSpPr>
        <p:spPr>
          <a:xfrm rot="10800000" flipH="1">
            <a:off x="3611915" y="1663755"/>
            <a:ext cx="221588" cy="4212716"/>
          </a:xfrm>
          <a:prstGeom prst="rightBracket">
            <a:avLst>
              <a:gd name="adj" fmla="val 88821"/>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33" name="Group 32"/>
          <p:cNvGrpSpPr/>
          <p:nvPr/>
        </p:nvGrpSpPr>
        <p:grpSpPr>
          <a:xfrm rot="16200000">
            <a:off x="7942484" y="2666184"/>
            <a:ext cx="377491" cy="249401"/>
            <a:chOff x="9615721" y="5064919"/>
            <a:chExt cx="542692" cy="366375"/>
          </a:xfrm>
        </p:grpSpPr>
        <p:cxnSp>
          <p:nvCxnSpPr>
            <p:cNvPr id="34" name="Straight Connector 33"/>
            <p:cNvCxnSpPr/>
            <p:nvPr/>
          </p:nvCxnSpPr>
          <p:spPr>
            <a:xfrm flipV="1">
              <a:off x="9887067" y="5064919"/>
              <a:ext cx="271346" cy="366375"/>
            </a:xfrm>
            <a:prstGeom prst="line">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H="1" flipV="1">
              <a:off x="9615721" y="5064919"/>
              <a:ext cx="271346" cy="366375"/>
            </a:xfrm>
            <a:prstGeom prst="line">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36" name="Rectangle 35"/>
          <p:cNvSpPr/>
          <p:nvPr/>
        </p:nvSpPr>
        <p:spPr>
          <a:xfrm>
            <a:off x="3910551" y="5264840"/>
            <a:ext cx="2818053" cy="2459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90000"/>
              </a:lnSpc>
              <a:spcAft>
                <a:spcPts val="1199"/>
              </a:spcAft>
            </a:pPr>
            <a:r>
              <a:rPr lang="en-US" sz="1599">
                <a:solidFill>
                  <a:sysClr val="windowText" lastClr="000000"/>
                </a:solidFill>
              </a:rPr>
              <a:t>Process feedback</a:t>
            </a:r>
          </a:p>
        </p:txBody>
      </p:sp>
      <p:cxnSp>
        <p:nvCxnSpPr>
          <p:cNvPr id="37" name="Straight Arrow Connector 36"/>
          <p:cNvCxnSpPr/>
          <p:nvPr/>
        </p:nvCxnSpPr>
        <p:spPr>
          <a:xfrm>
            <a:off x="3833502" y="5548346"/>
            <a:ext cx="4397805" cy="0"/>
          </a:xfrm>
          <a:prstGeom prst="straightConnector1">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38" name="Group 37"/>
          <p:cNvGrpSpPr/>
          <p:nvPr/>
        </p:nvGrpSpPr>
        <p:grpSpPr>
          <a:xfrm rot="16200000">
            <a:off x="7942484" y="5423645"/>
            <a:ext cx="377491" cy="249401"/>
            <a:chOff x="9615721" y="5064919"/>
            <a:chExt cx="542692" cy="366375"/>
          </a:xfrm>
        </p:grpSpPr>
        <p:cxnSp>
          <p:nvCxnSpPr>
            <p:cNvPr id="39" name="Straight Connector 38"/>
            <p:cNvCxnSpPr/>
            <p:nvPr/>
          </p:nvCxnSpPr>
          <p:spPr>
            <a:xfrm flipV="1">
              <a:off x="9887067" y="5064919"/>
              <a:ext cx="271346" cy="366375"/>
            </a:xfrm>
            <a:prstGeom prst="line">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H="1" flipV="1">
              <a:off x="9615721" y="5064919"/>
              <a:ext cx="271346" cy="366375"/>
            </a:xfrm>
            <a:prstGeom prst="line">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5" name="Group 4"/>
          <p:cNvGrpSpPr/>
          <p:nvPr/>
        </p:nvGrpSpPr>
        <p:grpSpPr>
          <a:xfrm flipH="1">
            <a:off x="3959084" y="4727672"/>
            <a:ext cx="4422427" cy="472251"/>
            <a:chOff x="3666557" y="4833642"/>
            <a:chExt cx="5018753" cy="535930"/>
          </a:xfrm>
        </p:grpSpPr>
        <p:sp>
          <p:nvSpPr>
            <p:cNvPr id="41" name="Rectangle 40"/>
            <p:cNvSpPr/>
            <p:nvPr/>
          </p:nvSpPr>
          <p:spPr>
            <a:xfrm>
              <a:off x="3813982" y="4833642"/>
              <a:ext cx="3198043" cy="2790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90000"/>
                </a:lnSpc>
                <a:spcAft>
                  <a:spcPts val="1199"/>
                </a:spcAft>
              </a:pPr>
              <a:r>
                <a:rPr lang="en-US" sz="1599">
                  <a:solidFill>
                    <a:sysClr val="windowText" lastClr="000000"/>
                  </a:solidFill>
                </a:rPr>
                <a:t>Spend Data</a:t>
              </a:r>
            </a:p>
          </p:txBody>
        </p:sp>
        <p:cxnSp>
          <p:nvCxnSpPr>
            <p:cNvPr id="43" name="Straight Arrow Connector 42"/>
            <p:cNvCxnSpPr/>
            <p:nvPr/>
          </p:nvCxnSpPr>
          <p:spPr>
            <a:xfrm>
              <a:off x="3666557" y="5155376"/>
              <a:ext cx="4990811" cy="0"/>
            </a:xfrm>
            <a:prstGeom prst="straightConnector1">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44" name="Group 43"/>
            <p:cNvGrpSpPr/>
            <p:nvPr/>
          </p:nvGrpSpPr>
          <p:grpSpPr>
            <a:xfrm rot="16200000">
              <a:off x="8329599" y="5013860"/>
              <a:ext cx="428392" cy="283031"/>
              <a:chOff x="9615721" y="5064919"/>
              <a:chExt cx="542692" cy="366375"/>
            </a:xfrm>
          </p:grpSpPr>
          <p:cxnSp>
            <p:nvCxnSpPr>
              <p:cNvPr id="49" name="Straight Connector 48"/>
              <p:cNvCxnSpPr/>
              <p:nvPr/>
            </p:nvCxnSpPr>
            <p:spPr>
              <a:xfrm flipV="1">
                <a:off x="9887067" y="5064919"/>
                <a:ext cx="271346" cy="366375"/>
              </a:xfrm>
              <a:prstGeom prst="line">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H="1" flipV="1">
                <a:off x="9615721" y="5064919"/>
                <a:ext cx="271346" cy="366375"/>
              </a:xfrm>
              <a:prstGeom prst="line">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grpSp>
        <p:nvGrpSpPr>
          <p:cNvPr id="9" name="Group 8"/>
          <p:cNvGrpSpPr/>
          <p:nvPr/>
        </p:nvGrpSpPr>
        <p:grpSpPr>
          <a:xfrm rot="16200000">
            <a:off x="9008636" y="4051215"/>
            <a:ext cx="761761" cy="377491"/>
            <a:chOff x="6370745" y="-369118"/>
            <a:chExt cx="864478" cy="428392"/>
          </a:xfrm>
        </p:grpSpPr>
        <p:grpSp>
          <p:nvGrpSpPr>
            <p:cNvPr id="51" name="Group 50"/>
            <p:cNvGrpSpPr/>
            <p:nvPr/>
          </p:nvGrpSpPr>
          <p:grpSpPr>
            <a:xfrm rot="16200000">
              <a:off x="6879512" y="-296438"/>
              <a:ext cx="428392" cy="283031"/>
              <a:chOff x="9615721" y="5264297"/>
              <a:chExt cx="542692" cy="366375"/>
            </a:xfrm>
          </p:grpSpPr>
          <p:cxnSp>
            <p:nvCxnSpPr>
              <p:cNvPr id="52" name="Straight Connector 51"/>
              <p:cNvCxnSpPr/>
              <p:nvPr/>
            </p:nvCxnSpPr>
            <p:spPr>
              <a:xfrm flipV="1">
                <a:off x="9887067" y="5264297"/>
                <a:ext cx="271346" cy="366375"/>
              </a:xfrm>
              <a:prstGeom prst="line">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flipH="1" flipV="1">
                <a:off x="9615721" y="5264297"/>
                <a:ext cx="271346" cy="366375"/>
              </a:xfrm>
              <a:prstGeom prst="line">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54" name="Straight Connector 53"/>
            <p:cNvCxnSpPr/>
            <p:nvPr/>
          </p:nvCxnSpPr>
          <p:spPr>
            <a:xfrm rot="5400000" flipV="1">
              <a:off x="6809487" y="-535054"/>
              <a:ext cx="0" cy="760264"/>
            </a:xfrm>
            <a:prstGeom prst="line">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58" name="Group 57"/>
            <p:cNvGrpSpPr/>
            <p:nvPr/>
          </p:nvGrpSpPr>
          <p:grpSpPr>
            <a:xfrm rot="5400000" flipH="1">
              <a:off x="6298065" y="-296438"/>
              <a:ext cx="428392" cy="283031"/>
              <a:chOff x="9615721" y="4783068"/>
              <a:chExt cx="542692" cy="366375"/>
            </a:xfrm>
          </p:grpSpPr>
          <p:cxnSp>
            <p:nvCxnSpPr>
              <p:cNvPr id="59" name="Straight Connector 58"/>
              <p:cNvCxnSpPr/>
              <p:nvPr/>
            </p:nvCxnSpPr>
            <p:spPr>
              <a:xfrm flipV="1">
                <a:off x="9887067" y="4783068"/>
                <a:ext cx="271346" cy="366375"/>
              </a:xfrm>
              <a:prstGeom prst="line">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flipH="1" flipV="1">
                <a:off x="9615721" y="4783068"/>
                <a:ext cx="271346" cy="366375"/>
              </a:xfrm>
              <a:prstGeom prst="line">
                <a:avLst/>
              </a:prstGeom>
              <a:ln w="15875" cap="rnd">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sp>
        <p:nvSpPr>
          <p:cNvPr id="3" name="TextBox 2">
            <a:extLst>
              <a:ext uri="{FF2B5EF4-FFF2-40B4-BE49-F238E27FC236}">
                <a16:creationId xmlns:a16="http://schemas.microsoft.com/office/drawing/2014/main" xmlns="" id="{397FC4D5-3844-4749-8177-C2669104AAC2}"/>
              </a:ext>
            </a:extLst>
          </p:cNvPr>
          <p:cNvSpPr txBox="1"/>
          <p:nvPr/>
        </p:nvSpPr>
        <p:spPr>
          <a:xfrm>
            <a:off x="805543" y="4082143"/>
            <a:ext cx="65" cy="276999"/>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endParaRPr lang="en-US" sz="1800" kern="0" err="1">
              <a:ea typeface="Arial Unicode MS" pitchFamily="34" charset="-128"/>
              <a:cs typeface="Arial Unicode MS" pitchFamily="34" charset="-128"/>
            </a:endParaRPr>
          </a:p>
        </p:txBody>
      </p:sp>
    </p:spTree>
    <p:extLst>
      <p:ext uri="{BB962C8B-B14F-4D97-AF65-F5344CB8AC3E}">
        <p14:creationId xmlns:p14="http://schemas.microsoft.com/office/powerpoint/2010/main" val="1735854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32">
            <a:extLst>
              <a:ext uri="{FF2B5EF4-FFF2-40B4-BE49-F238E27FC236}">
                <a16:creationId xmlns:a16="http://schemas.microsoft.com/office/drawing/2014/main" xmlns="" id="{1C05D1E7-5615-1D41-AD78-167C9C74CAF6}"/>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591791" y="1650810"/>
            <a:ext cx="2961615" cy="2961615"/>
          </a:xfrm>
          <a:prstGeom prst="rect">
            <a:avLst/>
          </a:prstGeom>
        </p:spPr>
      </p:pic>
      <p:pic>
        <p:nvPicPr>
          <p:cNvPr id="34" name="Picture 33">
            <a:extLst>
              <a:ext uri="{FF2B5EF4-FFF2-40B4-BE49-F238E27FC236}">
                <a16:creationId xmlns:a16="http://schemas.microsoft.com/office/drawing/2014/main" xmlns="" id="{883497BB-EDA8-0647-88EF-E50B3C94B700}"/>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56166" y="5370204"/>
            <a:ext cx="768785" cy="768785"/>
          </a:xfrm>
          <a:prstGeom prst="rect">
            <a:avLst/>
          </a:prstGeom>
        </p:spPr>
      </p:pic>
      <p:pic>
        <p:nvPicPr>
          <p:cNvPr id="35" name="Picture 34">
            <a:extLst>
              <a:ext uri="{FF2B5EF4-FFF2-40B4-BE49-F238E27FC236}">
                <a16:creationId xmlns:a16="http://schemas.microsoft.com/office/drawing/2014/main" xmlns="" id="{09873B94-EFFD-3C41-BBEB-930B092991AC}"/>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32123" y="4044290"/>
            <a:ext cx="815349" cy="815349"/>
          </a:xfrm>
          <a:prstGeom prst="rect">
            <a:avLst/>
          </a:prstGeom>
        </p:spPr>
      </p:pic>
      <p:cxnSp>
        <p:nvCxnSpPr>
          <p:cNvPr id="36" name="Straight Connector 35">
            <a:extLst>
              <a:ext uri="{FF2B5EF4-FFF2-40B4-BE49-F238E27FC236}">
                <a16:creationId xmlns:a16="http://schemas.microsoft.com/office/drawing/2014/main" xmlns="" id="{292804CE-7B37-2345-B488-1E9FE01E5B10}"/>
              </a:ext>
            </a:extLst>
          </p:cNvPr>
          <p:cNvCxnSpPr>
            <a:cxnSpLocks/>
          </p:cNvCxnSpPr>
          <p:nvPr/>
        </p:nvCxnSpPr>
        <p:spPr>
          <a:xfrm>
            <a:off x="8313586" y="1372556"/>
            <a:ext cx="0" cy="4467527"/>
          </a:xfrm>
          <a:prstGeom prst="line">
            <a:avLst/>
          </a:prstGeom>
          <a:ln w="22225">
            <a:solidFill>
              <a:schemeClr val="accent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xmlns="" id="{3C5BFDEA-B086-6048-B52C-138193ECC281}"/>
              </a:ext>
            </a:extLst>
          </p:cNvPr>
          <p:cNvSpPr txBox="1"/>
          <p:nvPr/>
        </p:nvSpPr>
        <p:spPr>
          <a:xfrm>
            <a:off x="9075641" y="1301904"/>
            <a:ext cx="2023389" cy="276999"/>
          </a:xfrm>
          <a:prstGeom prst="rect">
            <a:avLst/>
          </a:prstGeom>
          <a:noFill/>
        </p:spPr>
        <p:txBody>
          <a:bodyPr wrap="square" lIns="0" tIns="0" rIns="0" bIns="0" rtlCol="0">
            <a:spAutoFit/>
          </a:bodyPr>
          <a:lstStyle/>
          <a:p>
            <a:pPr marL="0" marR="0" lvl="0" indent="0" algn="ctr"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800" b="1" i="0" u="none" strike="noStrike" kern="0" cap="none" spc="0" normalizeH="0" baseline="0" noProof="0">
                <a:ln>
                  <a:noFill/>
                </a:ln>
                <a:solidFill>
                  <a:srgbClr val="F0AB00"/>
                </a:solidFill>
                <a:effectLst/>
                <a:uLnTx/>
                <a:uFillTx/>
                <a:latin typeface="Arial"/>
                <a:ea typeface="Arial Unicode MS" pitchFamily="34" charset="-128"/>
                <a:cs typeface="Arial Unicode MS" pitchFamily="34" charset="-128"/>
              </a:rPr>
              <a:t>IT Management</a:t>
            </a:r>
          </a:p>
        </p:txBody>
      </p:sp>
      <p:sp>
        <p:nvSpPr>
          <p:cNvPr id="38" name="TextBox 37">
            <a:extLst>
              <a:ext uri="{FF2B5EF4-FFF2-40B4-BE49-F238E27FC236}">
                <a16:creationId xmlns:a16="http://schemas.microsoft.com/office/drawing/2014/main" xmlns="" id="{2E7FE865-02D1-2C4B-B60B-1594165C3B9F}"/>
              </a:ext>
            </a:extLst>
          </p:cNvPr>
          <p:cNvSpPr txBox="1"/>
          <p:nvPr/>
        </p:nvSpPr>
        <p:spPr>
          <a:xfrm>
            <a:off x="9175051" y="4612425"/>
            <a:ext cx="2132870" cy="1292662"/>
          </a:xfrm>
          <a:prstGeom prst="rect">
            <a:avLst/>
          </a:prstGeom>
          <a:noFill/>
        </p:spPr>
        <p:txBody>
          <a:bodyPr wrap="square" lIns="0" tIns="0" rIns="0" bIns="0" rtlCol="0">
            <a:spAutoFit/>
          </a:bodyPr>
          <a:lstStyle/>
          <a:p>
            <a:pPr marL="0" marR="0" lvl="0" indent="0" algn="r"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800" b="1" i="0" u="none" strike="noStrike" kern="0" cap="none" spc="0" normalizeH="0" baseline="0" noProof="0">
                <a:ln>
                  <a:noFill/>
                </a:ln>
                <a:effectLst/>
                <a:uLnTx/>
                <a:uFillTx/>
                <a:latin typeface="Arial"/>
                <a:ea typeface="Arial Unicode MS" pitchFamily="34" charset="-128"/>
                <a:cs typeface="Arial Unicode MS" pitchFamily="34" charset="-128"/>
              </a:rPr>
              <a:t>Enablement</a:t>
            </a:r>
          </a:p>
          <a:p>
            <a:pPr marL="0" marR="0" lvl="0" indent="0" algn="r"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200" b="0" i="0" u="none" strike="noStrike" kern="0" cap="none" spc="0" normalizeH="0" baseline="0" noProof="0">
                <a:ln>
                  <a:noFill/>
                </a:ln>
                <a:effectLst/>
                <a:uLnTx/>
                <a:uFillTx/>
                <a:latin typeface="Arial"/>
                <a:ea typeface="Arial Unicode MS" pitchFamily="34" charset="-128"/>
                <a:cs typeface="Arial Unicode MS" pitchFamily="34" charset="-128"/>
              </a:rPr>
              <a:t>Deliver the value to your business quickly and securely with Intelligent Technologies and a Digital Platform designed for your environment.</a:t>
            </a:r>
          </a:p>
        </p:txBody>
      </p:sp>
      <p:sp>
        <p:nvSpPr>
          <p:cNvPr id="39" name="TextBox 38">
            <a:extLst>
              <a:ext uri="{FF2B5EF4-FFF2-40B4-BE49-F238E27FC236}">
                <a16:creationId xmlns:a16="http://schemas.microsoft.com/office/drawing/2014/main" xmlns="" id="{61D3310C-E7CF-B246-92BB-5A27013FA62E}"/>
              </a:ext>
            </a:extLst>
          </p:cNvPr>
          <p:cNvSpPr txBox="1"/>
          <p:nvPr/>
        </p:nvSpPr>
        <p:spPr>
          <a:xfrm>
            <a:off x="1742333" y="2583737"/>
            <a:ext cx="4618997" cy="1061829"/>
          </a:xfrm>
          <a:prstGeom prst="rect">
            <a:avLst/>
          </a:prstGeom>
          <a:noFill/>
        </p:spPr>
        <p:txBody>
          <a:bodyPr wrap="square" lIns="0" tIns="0" rIns="0" bIns="0" rtlCol="0" anchor="ctr">
            <a:spAutoFit/>
          </a:bodyPr>
          <a:lstStyle/>
          <a:p>
            <a:pPr marL="0" marR="0" lvl="0" indent="0" algn="l" defTabSz="1088776" rtl="0" eaLnBrk="1" fontAlgn="base" latinLnBrk="0" hangingPunct="1">
              <a:lnSpc>
                <a:spcPct val="100000"/>
              </a:lnSpc>
              <a:spcBef>
                <a:spcPts val="600"/>
              </a:spcBef>
              <a:spcAft>
                <a:spcPct val="0"/>
              </a:spcAft>
              <a:buClr>
                <a:srgbClr val="F0AB00"/>
              </a:buClr>
              <a:buSzPct val="80000"/>
              <a:buFontTx/>
              <a:buNone/>
              <a:tabLst/>
              <a:defRPr/>
            </a:pPr>
            <a:r>
              <a:rPr kumimoji="0" lang="en-US" sz="1800" b="1" i="0" u="none" strike="noStrike" kern="0" cap="none" spc="0" normalizeH="0" baseline="0" noProof="0">
                <a:ln>
                  <a:noFill/>
                </a:ln>
                <a:effectLst/>
                <a:uLnTx/>
                <a:uFillTx/>
                <a:latin typeface="Arial"/>
                <a:ea typeface="Arial Unicode MS" pitchFamily="34" charset="-128"/>
                <a:cs typeface="Arial Unicode MS" pitchFamily="34" charset="-128"/>
              </a:rPr>
              <a:t>SAP Leonardo</a:t>
            </a:r>
          </a:p>
          <a:p>
            <a:pPr marL="285750" marR="0" lvl="0" indent="-285750" algn="l" defTabSz="1088776" rtl="0" eaLnBrk="1" fontAlgn="base" latinLnBrk="0" hangingPunct="1">
              <a:lnSpc>
                <a:spcPct val="100000"/>
              </a:lnSpc>
              <a:spcBef>
                <a:spcPts val="600"/>
              </a:spcBef>
              <a:spcAft>
                <a:spcPct val="0"/>
              </a:spcAft>
              <a:buClr>
                <a:srgbClr val="F0AB00"/>
              </a:buClr>
              <a:buSzPct val="80000"/>
              <a:buFont typeface="Wingdings" pitchFamily="2" charset="2"/>
              <a:buChar char="§"/>
              <a:tabLst/>
              <a:defRPr/>
            </a:pPr>
            <a:r>
              <a:rPr kumimoji="0" lang="en-US" sz="1200" b="0" i="0" u="none" strike="noStrike" kern="0" cap="none" spc="0" normalizeH="0" baseline="0" noProof="0">
                <a:ln>
                  <a:noFill/>
                </a:ln>
                <a:effectLst/>
                <a:uLnTx/>
                <a:uFillTx/>
                <a:latin typeface="Arial"/>
                <a:ea typeface="Arial Unicode MS" pitchFamily="34" charset="-128"/>
                <a:cs typeface="Arial Unicode MS" pitchFamily="34" charset="-128"/>
              </a:rPr>
              <a:t>Optimize existing processes for efficiency and agility</a:t>
            </a:r>
          </a:p>
          <a:p>
            <a:pPr marL="285750" marR="0" lvl="0" indent="-285750" algn="l" defTabSz="1088776" rtl="0" eaLnBrk="1" fontAlgn="base" latinLnBrk="0" hangingPunct="1">
              <a:lnSpc>
                <a:spcPct val="100000"/>
              </a:lnSpc>
              <a:spcBef>
                <a:spcPts val="600"/>
              </a:spcBef>
              <a:spcAft>
                <a:spcPct val="0"/>
              </a:spcAft>
              <a:buClr>
                <a:srgbClr val="F0AB00"/>
              </a:buClr>
              <a:buSzPct val="80000"/>
              <a:buFont typeface="Wingdings" pitchFamily="2" charset="2"/>
              <a:buChar char="§"/>
              <a:tabLst/>
              <a:defRPr/>
            </a:pPr>
            <a:r>
              <a:rPr kumimoji="0" lang="en-US" sz="1200" b="0" i="0" u="none" strike="noStrike" kern="0" cap="none" spc="0" normalizeH="0" baseline="0" noProof="0">
                <a:ln>
                  <a:noFill/>
                </a:ln>
                <a:effectLst/>
                <a:uLnTx/>
                <a:uFillTx/>
                <a:latin typeface="Arial"/>
                <a:ea typeface="Arial Unicode MS" pitchFamily="34" charset="-128"/>
                <a:cs typeface="Arial Unicode MS" pitchFamily="34" charset="-128"/>
              </a:rPr>
              <a:t>Extend business processes to focus on new sources of value </a:t>
            </a:r>
          </a:p>
          <a:p>
            <a:pPr marL="285750" marR="0" lvl="0" indent="-285750" algn="l" defTabSz="1088776" rtl="0" eaLnBrk="1" fontAlgn="base" latinLnBrk="0" hangingPunct="1">
              <a:lnSpc>
                <a:spcPct val="100000"/>
              </a:lnSpc>
              <a:spcBef>
                <a:spcPts val="600"/>
              </a:spcBef>
              <a:spcAft>
                <a:spcPct val="0"/>
              </a:spcAft>
              <a:buClr>
                <a:srgbClr val="F0AB00"/>
              </a:buClr>
              <a:buSzPct val="80000"/>
              <a:buFont typeface="Wingdings" pitchFamily="2" charset="2"/>
              <a:buChar char="§"/>
              <a:tabLst/>
              <a:defRPr/>
            </a:pPr>
            <a:r>
              <a:rPr kumimoji="0" lang="en-US" sz="1200" b="0" i="0" u="none" strike="noStrike" kern="0" cap="none" spc="0" normalizeH="0" baseline="0" noProof="0">
                <a:ln>
                  <a:noFill/>
                </a:ln>
                <a:effectLst/>
                <a:uLnTx/>
                <a:uFillTx/>
                <a:latin typeface="Arial"/>
                <a:ea typeface="Arial Unicode MS" pitchFamily="34" charset="-128"/>
                <a:cs typeface="Arial Unicode MS" pitchFamily="34" charset="-128"/>
              </a:rPr>
              <a:t>Transform company value chains and business models</a:t>
            </a:r>
          </a:p>
        </p:txBody>
      </p:sp>
      <p:sp>
        <p:nvSpPr>
          <p:cNvPr id="40" name="TextBox 39">
            <a:extLst>
              <a:ext uri="{FF2B5EF4-FFF2-40B4-BE49-F238E27FC236}">
                <a16:creationId xmlns:a16="http://schemas.microsoft.com/office/drawing/2014/main" xmlns="" id="{F8AAE7DF-7657-7145-A760-E6CBEF45B424}"/>
              </a:ext>
            </a:extLst>
          </p:cNvPr>
          <p:cNvSpPr txBox="1"/>
          <p:nvPr/>
        </p:nvSpPr>
        <p:spPr>
          <a:xfrm>
            <a:off x="1742332" y="3851710"/>
            <a:ext cx="4812242" cy="1061829"/>
          </a:xfrm>
          <a:prstGeom prst="rect">
            <a:avLst/>
          </a:prstGeom>
          <a:noFill/>
        </p:spPr>
        <p:txBody>
          <a:bodyPr wrap="square" lIns="0" tIns="0" rIns="0" bIns="0" rtlCol="0" anchor="ctr">
            <a:spAutoFit/>
          </a:bodyPr>
          <a:lstStyle/>
          <a:p>
            <a:pPr marL="0" marR="0" lvl="0" indent="0" algn="l" defTabSz="1088776" rtl="0" eaLnBrk="1" fontAlgn="base" latinLnBrk="0" hangingPunct="1">
              <a:lnSpc>
                <a:spcPct val="100000"/>
              </a:lnSpc>
              <a:spcBef>
                <a:spcPts val="600"/>
              </a:spcBef>
              <a:spcAft>
                <a:spcPct val="0"/>
              </a:spcAft>
              <a:buClr>
                <a:srgbClr val="F0AB00"/>
              </a:buClr>
              <a:buSzPct val="80000"/>
              <a:buFontTx/>
              <a:buNone/>
              <a:tabLst/>
              <a:defRPr/>
            </a:pPr>
            <a:r>
              <a:rPr kumimoji="0" lang="en-US" sz="1800" b="1" i="0" u="none" strike="noStrike" kern="0" cap="none" spc="0" normalizeH="0" baseline="0" noProof="0">
                <a:ln>
                  <a:noFill/>
                </a:ln>
                <a:effectLst/>
                <a:uLnTx/>
                <a:uFillTx/>
                <a:latin typeface="Arial"/>
                <a:ea typeface="Arial Unicode MS" pitchFamily="34" charset="-128"/>
                <a:cs typeface="Arial Unicode MS" pitchFamily="34" charset="-128"/>
              </a:rPr>
              <a:t>SAP Analytics</a:t>
            </a:r>
          </a:p>
          <a:p>
            <a:pPr marL="285750" marR="0" lvl="0" indent="-285750" algn="l" defTabSz="1088776" rtl="0" eaLnBrk="1" fontAlgn="base" latinLnBrk="0" hangingPunct="1">
              <a:lnSpc>
                <a:spcPct val="100000"/>
              </a:lnSpc>
              <a:spcBef>
                <a:spcPts val="600"/>
              </a:spcBef>
              <a:spcAft>
                <a:spcPct val="0"/>
              </a:spcAft>
              <a:buClr>
                <a:srgbClr val="F0AB00"/>
              </a:buClr>
              <a:buSzPct val="80000"/>
              <a:buFont typeface="Wingdings" pitchFamily="2" charset="2"/>
              <a:buChar char="§"/>
              <a:tabLst/>
              <a:defRPr/>
            </a:pPr>
            <a:r>
              <a:rPr kumimoji="0" lang="en-US" sz="1200" b="0" i="0" u="none" strike="noStrike" kern="0" cap="none" spc="0" normalizeH="0" baseline="0" noProof="0">
                <a:ln>
                  <a:noFill/>
                </a:ln>
                <a:effectLst/>
                <a:uLnTx/>
                <a:uFillTx/>
                <a:latin typeface="Arial"/>
                <a:ea typeface="Arial Unicode MS" pitchFamily="34" charset="-128"/>
                <a:cs typeface="Arial Unicode MS" pitchFamily="34" charset="-128"/>
              </a:rPr>
              <a:t>Deliver insights, adapt on the fly and stay ahead of the competition</a:t>
            </a:r>
          </a:p>
          <a:p>
            <a:pPr marL="285750" marR="0" lvl="0" indent="-285750" algn="l" defTabSz="1088776" rtl="0" eaLnBrk="1" fontAlgn="base" latinLnBrk="0" hangingPunct="1">
              <a:lnSpc>
                <a:spcPct val="100000"/>
              </a:lnSpc>
              <a:spcBef>
                <a:spcPts val="600"/>
              </a:spcBef>
              <a:spcAft>
                <a:spcPct val="0"/>
              </a:spcAft>
              <a:buClr>
                <a:srgbClr val="F0AB00"/>
              </a:buClr>
              <a:buSzPct val="80000"/>
              <a:buFont typeface="Wingdings" pitchFamily="2" charset="2"/>
              <a:buChar char="§"/>
              <a:tabLst/>
              <a:defRPr/>
            </a:pPr>
            <a:r>
              <a:rPr kumimoji="0" lang="en-US" sz="1200" b="0" i="0" u="none" strike="noStrike" kern="0" cap="none" spc="0" normalizeH="0" baseline="0" noProof="0">
                <a:ln>
                  <a:noFill/>
                </a:ln>
                <a:effectLst/>
                <a:uLnTx/>
                <a:uFillTx/>
                <a:latin typeface="Arial"/>
                <a:ea typeface="Arial Unicode MS" pitchFamily="34" charset="-128"/>
                <a:cs typeface="Arial Unicode MS" pitchFamily="34" charset="-128"/>
              </a:rPr>
              <a:t>Make focused, more confident data-driven business decisions</a:t>
            </a:r>
          </a:p>
          <a:p>
            <a:pPr marL="285750" marR="0" lvl="0" indent="-285750" algn="l" defTabSz="1088776" rtl="0" eaLnBrk="1" fontAlgn="base" latinLnBrk="0" hangingPunct="1">
              <a:lnSpc>
                <a:spcPct val="100000"/>
              </a:lnSpc>
              <a:spcBef>
                <a:spcPts val="600"/>
              </a:spcBef>
              <a:spcAft>
                <a:spcPct val="0"/>
              </a:spcAft>
              <a:buClr>
                <a:srgbClr val="F0AB00"/>
              </a:buClr>
              <a:buSzPct val="80000"/>
              <a:buFont typeface="Wingdings" pitchFamily="2" charset="2"/>
              <a:buChar char="§"/>
              <a:tabLst/>
              <a:defRPr/>
            </a:pPr>
            <a:r>
              <a:rPr kumimoji="0" lang="en-US" sz="1200" b="0" i="0" u="none" strike="noStrike" kern="0" cap="none" spc="0" normalizeH="0" baseline="0" noProof="0">
                <a:ln>
                  <a:noFill/>
                </a:ln>
                <a:effectLst/>
                <a:uLnTx/>
                <a:uFillTx/>
                <a:latin typeface="Arial"/>
                <a:ea typeface="Arial Unicode MS" pitchFamily="34" charset="-128"/>
                <a:cs typeface="Arial Unicode MS" pitchFamily="34" charset="-128"/>
              </a:rPr>
              <a:t>Drive agility across your organization and drive better outcomes</a:t>
            </a:r>
          </a:p>
        </p:txBody>
      </p:sp>
      <p:sp>
        <p:nvSpPr>
          <p:cNvPr id="41" name="TextBox 40">
            <a:extLst>
              <a:ext uri="{FF2B5EF4-FFF2-40B4-BE49-F238E27FC236}">
                <a16:creationId xmlns:a16="http://schemas.microsoft.com/office/drawing/2014/main" xmlns="" id="{662A9300-76BA-B341-AD85-A4A86F334BFF}"/>
              </a:ext>
            </a:extLst>
          </p:cNvPr>
          <p:cNvSpPr txBox="1"/>
          <p:nvPr/>
        </p:nvSpPr>
        <p:spPr>
          <a:xfrm>
            <a:off x="1742333" y="5159161"/>
            <a:ext cx="6496849" cy="1246495"/>
          </a:xfrm>
          <a:prstGeom prst="rect">
            <a:avLst/>
          </a:prstGeom>
          <a:noFill/>
        </p:spPr>
        <p:txBody>
          <a:bodyPr wrap="square" lIns="0" tIns="0" rIns="0" bIns="0" rtlCol="0" anchor="ctr">
            <a:spAutoFit/>
          </a:bodyPr>
          <a:lstStyle/>
          <a:p>
            <a:pPr marL="0" marR="0" lvl="0" indent="0" algn="l" defTabSz="1088776" rtl="0" eaLnBrk="1" fontAlgn="base" latinLnBrk="0" hangingPunct="1">
              <a:lnSpc>
                <a:spcPct val="100000"/>
              </a:lnSpc>
              <a:spcBef>
                <a:spcPts val="600"/>
              </a:spcBef>
              <a:spcAft>
                <a:spcPct val="0"/>
              </a:spcAft>
              <a:buClr>
                <a:srgbClr val="F0AB00"/>
              </a:buClr>
              <a:buSzPct val="80000"/>
              <a:buFontTx/>
              <a:buNone/>
              <a:tabLst/>
              <a:defRPr/>
            </a:pPr>
            <a:r>
              <a:rPr kumimoji="0" lang="en-US" sz="1800" b="1" i="0" u="none" strike="noStrike" kern="0" cap="none" spc="0" normalizeH="0" baseline="0" noProof="0">
                <a:ln>
                  <a:noFill/>
                </a:ln>
                <a:effectLst/>
                <a:uLnTx/>
                <a:uFillTx/>
                <a:latin typeface="Arial"/>
                <a:ea typeface="Arial Unicode MS" pitchFamily="34" charset="-128"/>
                <a:cs typeface="Arial Unicode MS" pitchFamily="34" charset="-128"/>
              </a:rPr>
              <a:t>Cloud Platform</a:t>
            </a:r>
          </a:p>
          <a:p>
            <a:pPr marL="285750" marR="0" lvl="0" indent="-285750" algn="l" defTabSz="1088776" rtl="0" eaLnBrk="1" fontAlgn="base" latinLnBrk="0" hangingPunct="1">
              <a:lnSpc>
                <a:spcPct val="100000"/>
              </a:lnSpc>
              <a:spcBef>
                <a:spcPts val="600"/>
              </a:spcBef>
              <a:spcAft>
                <a:spcPct val="0"/>
              </a:spcAft>
              <a:buClr>
                <a:srgbClr val="F0AB00"/>
              </a:buClr>
              <a:buSzPct val="80000"/>
              <a:buFont typeface="Wingdings" pitchFamily="2" charset="2"/>
              <a:buChar char="§"/>
              <a:tabLst/>
              <a:defRPr/>
            </a:pPr>
            <a:r>
              <a:rPr kumimoji="0" lang="en-US" sz="1200" b="0" i="0" u="none" strike="noStrike" kern="0" cap="none" spc="0" normalizeH="0" baseline="0" noProof="0">
                <a:ln>
                  <a:noFill/>
                </a:ln>
                <a:effectLst/>
                <a:uLnTx/>
                <a:uFillTx/>
                <a:latin typeface="Arial"/>
                <a:ea typeface="Arial Unicode MS" pitchFamily="34" charset="-128"/>
                <a:cs typeface="Arial Unicode MS" pitchFamily="34" charset="-128"/>
              </a:rPr>
              <a:t>Extend core capabilities with additional functionality to meet unique business needs </a:t>
            </a:r>
          </a:p>
          <a:p>
            <a:pPr marL="285750" marR="0" lvl="0" indent="-285750" algn="l" defTabSz="1088776" rtl="0" eaLnBrk="1" fontAlgn="base" latinLnBrk="0" hangingPunct="1">
              <a:lnSpc>
                <a:spcPct val="100000"/>
              </a:lnSpc>
              <a:spcBef>
                <a:spcPts val="600"/>
              </a:spcBef>
              <a:spcAft>
                <a:spcPct val="0"/>
              </a:spcAft>
              <a:buClr>
                <a:srgbClr val="F0AB00"/>
              </a:buClr>
              <a:buSzPct val="80000"/>
              <a:buFont typeface="Wingdings" pitchFamily="2" charset="2"/>
              <a:buChar char="§"/>
              <a:tabLst/>
              <a:defRPr/>
            </a:pPr>
            <a:r>
              <a:rPr kumimoji="0" lang="en-US" sz="1200" b="0" i="0" u="none" strike="noStrike" kern="0" cap="none" spc="0" normalizeH="0" baseline="0" noProof="0">
                <a:ln>
                  <a:noFill/>
                </a:ln>
                <a:effectLst/>
                <a:uLnTx/>
                <a:uFillTx/>
                <a:latin typeface="Arial"/>
                <a:ea typeface="Arial Unicode MS" pitchFamily="34" charset="-128"/>
                <a:cs typeface="Arial Unicode MS" pitchFamily="34" charset="-128"/>
              </a:rPr>
              <a:t>Build innovative business applications that differentiate your business while keeping focus on core competencies</a:t>
            </a:r>
          </a:p>
          <a:p>
            <a:pPr marL="285750" marR="0" lvl="0" indent="-285750" algn="l" defTabSz="1088776" rtl="0" eaLnBrk="1" fontAlgn="base" latinLnBrk="0" hangingPunct="1">
              <a:lnSpc>
                <a:spcPct val="100000"/>
              </a:lnSpc>
              <a:spcBef>
                <a:spcPts val="600"/>
              </a:spcBef>
              <a:spcAft>
                <a:spcPct val="0"/>
              </a:spcAft>
              <a:buClr>
                <a:srgbClr val="F0AB00"/>
              </a:buClr>
              <a:buSzPct val="80000"/>
              <a:buFont typeface="Wingdings" pitchFamily="2" charset="2"/>
              <a:buChar char="§"/>
              <a:tabLst/>
              <a:defRPr/>
            </a:pPr>
            <a:r>
              <a:rPr kumimoji="0" lang="en-US" sz="1200" b="0" i="0" u="none" strike="noStrike" kern="0" cap="none" spc="0" normalizeH="0" baseline="0" noProof="0">
                <a:ln>
                  <a:noFill/>
                </a:ln>
                <a:effectLst/>
                <a:uLnTx/>
                <a:uFillTx/>
                <a:latin typeface="Arial"/>
                <a:ea typeface="Arial Unicode MS" pitchFamily="34" charset="-128"/>
                <a:cs typeface="Arial Unicode MS" pitchFamily="34" charset="-128"/>
              </a:rPr>
              <a:t>Respond and adapt quickly to changing market conditions with new, innovative applications </a:t>
            </a:r>
          </a:p>
        </p:txBody>
      </p:sp>
      <p:sp>
        <p:nvSpPr>
          <p:cNvPr id="42" name="TextBox 41">
            <a:extLst>
              <a:ext uri="{FF2B5EF4-FFF2-40B4-BE49-F238E27FC236}">
                <a16:creationId xmlns:a16="http://schemas.microsoft.com/office/drawing/2014/main" xmlns="" id="{724642E9-6338-8F4C-ACA2-FB91492C5AA7}"/>
              </a:ext>
            </a:extLst>
          </p:cNvPr>
          <p:cNvSpPr txBox="1"/>
          <p:nvPr/>
        </p:nvSpPr>
        <p:spPr>
          <a:xfrm>
            <a:off x="1742333" y="1284228"/>
            <a:ext cx="4667555" cy="1061829"/>
          </a:xfrm>
          <a:prstGeom prst="rect">
            <a:avLst/>
          </a:prstGeom>
          <a:noFill/>
        </p:spPr>
        <p:txBody>
          <a:bodyPr wrap="square" lIns="0" tIns="0" rIns="0" bIns="0" rtlCol="0" anchor="ctr">
            <a:spAutoFit/>
          </a:bodyPr>
          <a:lstStyle/>
          <a:p>
            <a:pPr marL="0" marR="0" lvl="0" indent="0" algn="l" defTabSz="1088776" rtl="0" eaLnBrk="1" fontAlgn="base" latinLnBrk="0" hangingPunct="1">
              <a:lnSpc>
                <a:spcPct val="100000"/>
              </a:lnSpc>
              <a:spcBef>
                <a:spcPts val="600"/>
              </a:spcBef>
              <a:spcAft>
                <a:spcPct val="0"/>
              </a:spcAft>
              <a:buClr>
                <a:srgbClr val="F0AB00"/>
              </a:buClr>
              <a:buSzPct val="80000"/>
              <a:buFontTx/>
              <a:buNone/>
              <a:tabLst/>
              <a:defRPr/>
            </a:pPr>
            <a:r>
              <a:rPr kumimoji="0" lang="en-US" sz="1800" b="1" i="0" u="none" strike="noStrike" kern="0" cap="none" spc="0" normalizeH="0" baseline="0" noProof="0">
                <a:ln>
                  <a:noFill/>
                </a:ln>
                <a:effectLst/>
                <a:uLnTx/>
                <a:uFillTx/>
                <a:latin typeface="Arial"/>
                <a:ea typeface="Arial Unicode MS" pitchFamily="34" charset="-128"/>
                <a:cs typeface="Arial Unicode MS" pitchFamily="34" charset="-128"/>
              </a:rPr>
              <a:t>SAP HANA Data Management Suite</a:t>
            </a:r>
          </a:p>
          <a:p>
            <a:pPr marL="285750" marR="0" lvl="0" indent="-285750" algn="l" defTabSz="1088776" rtl="0" eaLnBrk="1" fontAlgn="base" latinLnBrk="0" hangingPunct="1">
              <a:lnSpc>
                <a:spcPct val="100000"/>
              </a:lnSpc>
              <a:spcBef>
                <a:spcPts val="600"/>
              </a:spcBef>
              <a:spcAft>
                <a:spcPct val="0"/>
              </a:spcAft>
              <a:buClr>
                <a:srgbClr val="F0AB00"/>
              </a:buClr>
              <a:buSzPct val="80000"/>
              <a:buFont typeface="Wingdings" pitchFamily="2" charset="2"/>
              <a:buChar char="§"/>
              <a:tabLst/>
              <a:defRPr/>
            </a:pPr>
            <a:r>
              <a:rPr kumimoji="0" lang="en-US" sz="1200" b="0" i="0" u="none" strike="noStrike" kern="0" cap="none" spc="0" normalizeH="0" baseline="0" noProof="0">
                <a:ln>
                  <a:noFill/>
                </a:ln>
                <a:effectLst/>
                <a:uLnTx/>
                <a:uFillTx/>
                <a:latin typeface="Arial"/>
                <a:ea typeface="Arial Unicode MS" pitchFamily="34" charset="-128"/>
                <a:cs typeface="Arial Unicode MS" pitchFamily="34" charset="-128"/>
              </a:rPr>
              <a:t>Delivers trusted, enriched data across your enterprise</a:t>
            </a:r>
          </a:p>
          <a:p>
            <a:pPr marL="285750" marR="0" lvl="0" indent="-285750" algn="l" defTabSz="1088776" rtl="0" eaLnBrk="1" fontAlgn="base" latinLnBrk="0" hangingPunct="1">
              <a:lnSpc>
                <a:spcPct val="100000"/>
              </a:lnSpc>
              <a:spcBef>
                <a:spcPts val="600"/>
              </a:spcBef>
              <a:spcAft>
                <a:spcPct val="0"/>
              </a:spcAft>
              <a:buClr>
                <a:srgbClr val="F0AB00"/>
              </a:buClr>
              <a:buSzPct val="80000"/>
              <a:buFont typeface="Wingdings" pitchFamily="2" charset="2"/>
              <a:buChar char="§"/>
              <a:tabLst/>
              <a:defRPr/>
            </a:pPr>
            <a:r>
              <a:rPr kumimoji="0" lang="en-US" sz="1200" b="0" i="0" u="none" strike="noStrike" kern="0" cap="none" spc="0" normalizeH="0" baseline="0" noProof="0">
                <a:ln>
                  <a:noFill/>
                </a:ln>
                <a:effectLst/>
                <a:uLnTx/>
                <a:uFillTx/>
                <a:latin typeface="Arial"/>
                <a:ea typeface="Arial Unicode MS" pitchFamily="34" charset="-128"/>
                <a:cs typeface="Arial Unicode MS" pitchFamily="34" charset="-128"/>
              </a:rPr>
              <a:t>Increases agility by reducing complexity and time to market</a:t>
            </a:r>
          </a:p>
          <a:p>
            <a:pPr marL="285750" marR="0" lvl="0" indent="-285750" algn="l" defTabSz="1088776" rtl="0" eaLnBrk="1" fontAlgn="base" latinLnBrk="0" hangingPunct="1">
              <a:lnSpc>
                <a:spcPct val="100000"/>
              </a:lnSpc>
              <a:spcBef>
                <a:spcPts val="600"/>
              </a:spcBef>
              <a:spcAft>
                <a:spcPct val="0"/>
              </a:spcAft>
              <a:buClr>
                <a:srgbClr val="F0AB00"/>
              </a:buClr>
              <a:buSzPct val="80000"/>
              <a:buFont typeface="Wingdings" pitchFamily="2" charset="2"/>
              <a:buChar char="§"/>
              <a:tabLst/>
              <a:defRPr/>
            </a:pPr>
            <a:r>
              <a:rPr kumimoji="0" lang="en-US" sz="1200" b="0" i="0" u="none" strike="noStrike" kern="0" cap="none" spc="0" normalizeH="0" baseline="0" noProof="0">
                <a:ln>
                  <a:noFill/>
                </a:ln>
                <a:effectLst/>
                <a:uLnTx/>
                <a:uFillTx/>
                <a:latin typeface="Arial"/>
                <a:ea typeface="Arial Unicode MS" pitchFamily="34" charset="-128"/>
                <a:cs typeface="Arial Unicode MS" pitchFamily="34" charset="-128"/>
              </a:rPr>
              <a:t>Deploys securely on-premises or in the cloud</a:t>
            </a:r>
          </a:p>
        </p:txBody>
      </p:sp>
      <p:pic>
        <p:nvPicPr>
          <p:cNvPr id="43" name="Picture 42">
            <a:extLst>
              <a:ext uri="{FF2B5EF4-FFF2-40B4-BE49-F238E27FC236}">
                <a16:creationId xmlns:a16="http://schemas.microsoft.com/office/drawing/2014/main" xmlns="" id="{A01E3229-882E-E644-B41F-44795E79E3EA}"/>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88538" y="1447973"/>
            <a:ext cx="910815" cy="918018"/>
          </a:xfrm>
          <a:prstGeom prst="rect">
            <a:avLst/>
          </a:prstGeom>
        </p:spPr>
      </p:pic>
      <p:pic>
        <p:nvPicPr>
          <p:cNvPr id="44" name="Picture 43">
            <a:extLst>
              <a:ext uri="{FF2B5EF4-FFF2-40B4-BE49-F238E27FC236}">
                <a16:creationId xmlns:a16="http://schemas.microsoft.com/office/drawing/2014/main" xmlns="" id="{A2205041-25DE-644C-8CEC-B88A0CD6AF86}"/>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251067" y="2587883"/>
            <a:ext cx="1151328" cy="1151328"/>
          </a:xfrm>
          <a:prstGeom prst="rect">
            <a:avLst/>
          </a:prstGeom>
        </p:spPr>
      </p:pic>
      <p:sp>
        <p:nvSpPr>
          <p:cNvPr id="4" name="Title 3"/>
          <p:cNvSpPr>
            <a:spLocks noGrp="1"/>
          </p:cNvSpPr>
          <p:nvPr>
            <p:ph type="title"/>
          </p:nvPr>
        </p:nvSpPr>
        <p:spPr>
          <a:xfrm>
            <a:off x="493714" y="419505"/>
            <a:ext cx="11188827" cy="677108"/>
          </a:xfrm>
        </p:spPr>
        <p:txBody>
          <a:bodyPr/>
          <a:lstStyle/>
          <a:p>
            <a:r>
              <a:rPr lang="en-US"/>
              <a:t>Ensure Compliance, Visibility, and Safety</a:t>
            </a:r>
            <a:br>
              <a:rPr lang="en-US"/>
            </a:br>
            <a:r>
              <a:rPr lang="en-US" sz="2000" b="0"/>
              <a:t>Using Your Second Most Valuable Asset</a:t>
            </a:r>
          </a:p>
        </p:txBody>
      </p:sp>
    </p:spTree>
    <p:extLst>
      <p:ext uri="{BB962C8B-B14F-4D97-AF65-F5344CB8AC3E}">
        <p14:creationId xmlns:p14="http://schemas.microsoft.com/office/powerpoint/2010/main" val="21820930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Oval 68">
            <a:extLst>
              <a:ext uri="{FF2B5EF4-FFF2-40B4-BE49-F238E27FC236}">
                <a16:creationId xmlns:a16="http://schemas.microsoft.com/office/drawing/2014/main" xmlns="" id="{6A95199E-AF49-9349-8C67-F655AE36A39E}"/>
              </a:ext>
            </a:extLst>
          </p:cNvPr>
          <p:cNvSpPr/>
          <p:nvPr/>
        </p:nvSpPr>
        <p:spPr bwMode="gray">
          <a:xfrm>
            <a:off x="3348632" y="1121139"/>
            <a:ext cx="5405088" cy="5405088"/>
          </a:xfrm>
          <a:prstGeom prst="ellipse">
            <a:avLst/>
          </a:prstGeom>
          <a:solidFill>
            <a:schemeClr val="bg1"/>
          </a:solidFill>
          <a:ln w="6350" algn="ctr">
            <a:noFill/>
            <a:miter lim="800000"/>
            <a:headEnd/>
            <a:tailEnd/>
          </a:ln>
          <a:effectLst>
            <a:outerShdw blurRad="825500" sx="102000" sy="102000" algn="ctr" rotWithShape="0">
              <a:schemeClr val="tx2">
                <a:lumMod val="75000"/>
                <a:alpha val="40000"/>
              </a:scheme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70" name="Arc 69">
            <a:extLst>
              <a:ext uri="{FF2B5EF4-FFF2-40B4-BE49-F238E27FC236}">
                <a16:creationId xmlns:a16="http://schemas.microsoft.com/office/drawing/2014/main" xmlns="" id="{96928928-7A94-F545-BE50-485FCB18CE11}"/>
              </a:ext>
            </a:extLst>
          </p:cNvPr>
          <p:cNvSpPr/>
          <p:nvPr/>
        </p:nvSpPr>
        <p:spPr>
          <a:xfrm>
            <a:off x="1790964" y="2939145"/>
            <a:ext cx="8475780" cy="4238065"/>
          </a:xfrm>
          <a:prstGeom prst="arc">
            <a:avLst>
              <a:gd name="adj1" fmla="val 11605741"/>
              <a:gd name="adj2" fmla="val 20862705"/>
            </a:avLst>
          </a:prstGeom>
          <a:ln w="19050">
            <a:solidFill>
              <a:schemeClr val="tx1"/>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8" name="Oval 67">
            <a:extLst>
              <a:ext uri="{FF2B5EF4-FFF2-40B4-BE49-F238E27FC236}">
                <a16:creationId xmlns:a16="http://schemas.microsoft.com/office/drawing/2014/main" xmlns="" id="{01893F8A-931B-4546-920A-FBB470905326}"/>
              </a:ext>
            </a:extLst>
          </p:cNvPr>
          <p:cNvSpPr/>
          <p:nvPr/>
        </p:nvSpPr>
        <p:spPr bwMode="gray">
          <a:xfrm>
            <a:off x="5343148" y="2198422"/>
            <a:ext cx="1478082" cy="1478082"/>
          </a:xfrm>
          <a:prstGeom prst="ellipse">
            <a:avLst/>
          </a:prstGeom>
          <a:solidFill>
            <a:schemeClr val="bg1"/>
          </a:solidFill>
          <a:ln w="6350" algn="ctr">
            <a:noFill/>
            <a:miter lim="800000"/>
            <a:headEnd/>
            <a:tailEnd/>
          </a:ln>
          <a:effectLst>
            <a:glow rad="254000">
              <a:schemeClr val="tx2">
                <a:alpha val="35000"/>
              </a:schemeClr>
            </a:glow>
            <a:outerShdw blurRad="825500" sx="102000" sy="102000" algn="ctr" rotWithShape="0">
              <a:schemeClr val="tx2">
                <a:lumMod val="75000"/>
                <a:alpha val="40000"/>
              </a:scheme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96" name="Oval 95">
            <a:extLst>
              <a:ext uri="{FF2B5EF4-FFF2-40B4-BE49-F238E27FC236}">
                <a16:creationId xmlns:a16="http://schemas.microsoft.com/office/drawing/2014/main" xmlns="" id="{A0E04625-3F15-044D-A7B5-D9D2747774E5}"/>
              </a:ext>
            </a:extLst>
          </p:cNvPr>
          <p:cNvSpPr/>
          <p:nvPr/>
        </p:nvSpPr>
        <p:spPr bwMode="gray">
          <a:xfrm>
            <a:off x="3650346" y="2533197"/>
            <a:ext cx="1483960" cy="1483960"/>
          </a:xfrm>
          <a:prstGeom prst="ellipse">
            <a:avLst/>
          </a:prstGeom>
          <a:solidFill>
            <a:schemeClr val="bg1"/>
          </a:solidFill>
          <a:ln w="0" cmpd="sng" algn="ctr">
            <a:noFill/>
            <a:prstDash val="sysDot"/>
            <a:round/>
            <a:headEnd/>
            <a:tailEnd/>
          </a:ln>
          <a:effectLst>
            <a:glow rad="254000">
              <a:schemeClr val="tx2">
                <a:alpha val="35000"/>
              </a:schemeClr>
            </a:glow>
          </a:effectLst>
        </p:spPr>
        <p:txBody>
          <a:bodyPr lIns="89953" tIns="71963" rIns="89953" bIns="71963" rtlCol="0" anchor="ctr"/>
          <a:lstStyle/>
          <a:p>
            <a:pPr algn="ctr" defTabSz="913943" fontAlgn="base">
              <a:spcBef>
                <a:spcPct val="50000"/>
              </a:spcBef>
              <a:spcAft>
                <a:spcPct val="0"/>
              </a:spcAft>
              <a:buClr>
                <a:srgbClr val="F0AB00"/>
              </a:buClr>
              <a:buSzPct val="80000"/>
            </a:pPr>
            <a:endParaRPr lang="en-US" sz="1799" kern="0" err="1">
              <a:ea typeface="Arial Unicode MS" pitchFamily="34" charset="-128"/>
              <a:cs typeface="Arial Unicode MS" pitchFamily="34" charset="-128"/>
            </a:endParaRPr>
          </a:p>
        </p:txBody>
      </p:sp>
      <p:sp>
        <p:nvSpPr>
          <p:cNvPr id="10" name="Title 1">
            <a:extLst>
              <a:ext uri="{FF2B5EF4-FFF2-40B4-BE49-F238E27FC236}">
                <a16:creationId xmlns:a16="http://schemas.microsoft.com/office/drawing/2014/main" xmlns="" id="{72205F4B-1FC4-3440-B19B-BC7FC522BAC7}"/>
              </a:ext>
            </a:extLst>
          </p:cNvPr>
          <p:cNvSpPr>
            <a:spLocks noGrp="1"/>
          </p:cNvSpPr>
          <p:nvPr>
            <p:ph type="title"/>
          </p:nvPr>
        </p:nvSpPr>
        <p:spPr/>
        <p:txBody>
          <a:bodyPr/>
          <a:lstStyle/>
          <a:p>
            <a:r>
              <a:rPr lang="en-US"/>
              <a:t>Intelligent Spend Management from</a:t>
            </a:r>
            <a:r>
              <a:rPr lang="en-US">
                <a:solidFill>
                  <a:schemeClr val="accent1"/>
                </a:solidFill>
              </a:rPr>
              <a:t> SAP Concur</a:t>
            </a:r>
            <a:endParaRPr lang="en-US" b="0" kern="0">
              <a:ea typeface="Arial Unicode MS" pitchFamily="34" charset="-128"/>
              <a:cs typeface="Arial Unicode MS" pitchFamily="34" charset="-128"/>
            </a:endParaRPr>
          </a:p>
        </p:txBody>
      </p:sp>
      <p:pic>
        <p:nvPicPr>
          <p:cNvPr id="264" name="Picture 263">
            <a:extLst>
              <a:ext uri="{FF2B5EF4-FFF2-40B4-BE49-F238E27FC236}">
                <a16:creationId xmlns:a16="http://schemas.microsoft.com/office/drawing/2014/main" xmlns="" id="{FF0860EF-8417-3742-8FF3-3E7C367394E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619807" y="2273869"/>
            <a:ext cx="935890" cy="935888"/>
          </a:xfrm>
          <a:prstGeom prst="rect">
            <a:avLst/>
          </a:prstGeom>
          <a:effectLst>
            <a:glow rad="127000">
              <a:schemeClr val="bg1"/>
            </a:glow>
          </a:effectLst>
        </p:spPr>
      </p:pic>
      <p:sp>
        <p:nvSpPr>
          <p:cNvPr id="42" name="Oval 41">
            <a:extLst>
              <a:ext uri="{FF2B5EF4-FFF2-40B4-BE49-F238E27FC236}">
                <a16:creationId xmlns:a16="http://schemas.microsoft.com/office/drawing/2014/main" xmlns="" id="{4C8F20D3-5673-6E43-82E9-BB02E87E567E}"/>
              </a:ext>
            </a:extLst>
          </p:cNvPr>
          <p:cNvSpPr/>
          <p:nvPr/>
        </p:nvSpPr>
        <p:spPr bwMode="gray">
          <a:xfrm>
            <a:off x="7024691" y="2533197"/>
            <a:ext cx="1483960" cy="1483960"/>
          </a:xfrm>
          <a:prstGeom prst="ellipse">
            <a:avLst/>
          </a:prstGeom>
          <a:solidFill>
            <a:schemeClr val="bg1"/>
          </a:solidFill>
          <a:ln w="0" cmpd="sng" algn="ctr">
            <a:noFill/>
            <a:prstDash val="solid"/>
            <a:round/>
            <a:headEnd/>
            <a:tailEnd/>
          </a:ln>
          <a:effectLst>
            <a:glow rad="254000">
              <a:schemeClr val="tx2">
                <a:alpha val="35000"/>
              </a:schemeClr>
            </a:glow>
          </a:effectLst>
        </p:spPr>
        <p:txBody>
          <a:bodyPr lIns="89953" tIns="71963" rIns="89953" bIns="71963" rtlCol="0" anchor="ctr"/>
          <a:lstStyle/>
          <a:p>
            <a:pPr algn="ctr" defTabSz="913943" fontAlgn="base">
              <a:spcBef>
                <a:spcPct val="50000"/>
              </a:spcBef>
              <a:spcAft>
                <a:spcPct val="0"/>
              </a:spcAft>
              <a:buClr>
                <a:srgbClr val="F0AB00"/>
              </a:buClr>
              <a:buSzPct val="80000"/>
            </a:pPr>
            <a:endParaRPr lang="en-US" sz="1799" kern="0" err="1">
              <a:ea typeface="Arial Unicode MS" pitchFamily="34" charset="-128"/>
              <a:cs typeface="Arial Unicode MS" pitchFamily="34" charset="-128"/>
            </a:endParaRPr>
          </a:p>
        </p:txBody>
      </p:sp>
      <p:sp>
        <p:nvSpPr>
          <p:cNvPr id="43" name="TextBox 42">
            <a:extLst>
              <a:ext uri="{FF2B5EF4-FFF2-40B4-BE49-F238E27FC236}">
                <a16:creationId xmlns:a16="http://schemas.microsoft.com/office/drawing/2014/main" xmlns="" id="{EDFCEEB1-94C1-824A-8FD8-899107BB01CE}"/>
              </a:ext>
            </a:extLst>
          </p:cNvPr>
          <p:cNvSpPr txBox="1"/>
          <p:nvPr/>
        </p:nvSpPr>
        <p:spPr>
          <a:xfrm>
            <a:off x="7341198" y="3586506"/>
            <a:ext cx="850946" cy="323165"/>
          </a:xfrm>
          <a:prstGeom prst="rect">
            <a:avLst/>
          </a:prstGeom>
          <a:noFill/>
        </p:spPr>
        <p:txBody>
          <a:bodyPr wrap="square" lIns="0" tIns="0" rIns="0" bIns="0" rtlCol="0">
            <a:spAutoFit/>
          </a:bodyPr>
          <a:lstStyle/>
          <a:p>
            <a:pPr algn="ctr" fontAlgn="base">
              <a:spcAft>
                <a:spcPts val="1199"/>
              </a:spcAft>
              <a:buClr>
                <a:srgbClr val="F0AB00"/>
              </a:buClr>
              <a:buSzPct val="80000"/>
            </a:pPr>
            <a:r>
              <a:rPr lang="en-US" sz="1050" kern="0">
                <a:ea typeface="Arial Unicode MS" pitchFamily="34" charset="-128"/>
                <a:cs typeface="Arial Unicode MS" pitchFamily="34" charset="-128"/>
              </a:rPr>
              <a:t>Unified View of Spend</a:t>
            </a:r>
          </a:p>
        </p:txBody>
      </p:sp>
      <p:pic>
        <p:nvPicPr>
          <p:cNvPr id="263" name="Picture 262">
            <a:extLst>
              <a:ext uri="{FF2B5EF4-FFF2-40B4-BE49-F238E27FC236}">
                <a16:creationId xmlns:a16="http://schemas.microsoft.com/office/drawing/2014/main" xmlns="" id="{5EA9132C-46C0-A640-9D4C-96FFE1CA9A6C}"/>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351761" y="2707477"/>
            <a:ext cx="829820" cy="829820"/>
          </a:xfrm>
          <a:prstGeom prst="rect">
            <a:avLst/>
          </a:prstGeom>
        </p:spPr>
      </p:pic>
      <p:sp>
        <p:nvSpPr>
          <p:cNvPr id="93" name="TextBox 92">
            <a:extLst>
              <a:ext uri="{FF2B5EF4-FFF2-40B4-BE49-F238E27FC236}">
                <a16:creationId xmlns:a16="http://schemas.microsoft.com/office/drawing/2014/main" xmlns="" id="{BBA5357E-4418-6F4B-BDDC-AB28951D3620}"/>
              </a:ext>
            </a:extLst>
          </p:cNvPr>
          <p:cNvSpPr txBox="1"/>
          <p:nvPr/>
        </p:nvSpPr>
        <p:spPr>
          <a:xfrm>
            <a:off x="3773211" y="3562676"/>
            <a:ext cx="1238232" cy="323165"/>
          </a:xfrm>
          <a:prstGeom prst="rect">
            <a:avLst/>
          </a:prstGeom>
          <a:noFill/>
        </p:spPr>
        <p:txBody>
          <a:bodyPr wrap="square" lIns="0" tIns="0" rIns="0" bIns="0" rtlCol="0">
            <a:spAutoFit/>
          </a:bodyPr>
          <a:lstStyle/>
          <a:p>
            <a:pPr algn="ctr" fontAlgn="base">
              <a:spcAft>
                <a:spcPts val="1199"/>
              </a:spcAft>
              <a:buClr>
                <a:srgbClr val="F0AB00"/>
              </a:buClr>
              <a:buSzPct val="80000"/>
            </a:pPr>
            <a:r>
              <a:rPr lang="en-US" sz="1050" kern="0">
                <a:ea typeface="Arial Unicode MS" pitchFamily="34" charset="-128"/>
                <a:cs typeface="Arial Unicode MS" pitchFamily="34" charset="-128"/>
              </a:rPr>
              <a:t>Manage Every</a:t>
            </a:r>
            <a:br>
              <a:rPr lang="en-US" sz="1050" kern="0">
                <a:ea typeface="Arial Unicode MS" pitchFamily="34" charset="-128"/>
                <a:cs typeface="Arial Unicode MS" pitchFamily="34" charset="-128"/>
              </a:rPr>
            </a:br>
            <a:r>
              <a:rPr lang="en-US" sz="1050" kern="0">
                <a:ea typeface="Arial Unicode MS" pitchFamily="34" charset="-128"/>
                <a:cs typeface="Arial Unicode MS" pitchFamily="34" charset="-128"/>
              </a:rPr>
              <a:t>Source</a:t>
            </a:r>
          </a:p>
        </p:txBody>
      </p:sp>
      <p:pic>
        <p:nvPicPr>
          <p:cNvPr id="94" name="Picture 93">
            <a:extLst>
              <a:ext uri="{FF2B5EF4-FFF2-40B4-BE49-F238E27FC236}">
                <a16:creationId xmlns:a16="http://schemas.microsoft.com/office/drawing/2014/main" xmlns="" id="{33D7E0DC-6990-B84E-8A4C-50C15FBA70C8}"/>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012173" y="2728217"/>
            <a:ext cx="757685" cy="757685"/>
          </a:xfrm>
          <a:prstGeom prst="rect">
            <a:avLst/>
          </a:prstGeom>
        </p:spPr>
      </p:pic>
      <p:sp>
        <p:nvSpPr>
          <p:cNvPr id="109" name="TextBox 108">
            <a:extLst>
              <a:ext uri="{FF2B5EF4-FFF2-40B4-BE49-F238E27FC236}">
                <a16:creationId xmlns:a16="http://schemas.microsoft.com/office/drawing/2014/main" xmlns="" id="{F9A01236-1C7E-CC46-91FA-E6B179DA7960}"/>
              </a:ext>
            </a:extLst>
          </p:cNvPr>
          <p:cNvSpPr txBox="1"/>
          <p:nvPr/>
        </p:nvSpPr>
        <p:spPr>
          <a:xfrm>
            <a:off x="5525197" y="3162738"/>
            <a:ext cx="1138118" cy="323165"/>
          </a:xfrm>
          <a:prstGeom prst="rect">
            <a:avLst/>
          </a:prstGeom>
          <a:noFill/>
        </p:spPr>
        <p:txBody>
          <a:bodyPr wrap="square" lIns="0" tIns="0" rIns="0" bIns="0" rtlCol="0">
            <a:spAutoFit/>
          </a:bodyPr>
          <a:lstStyle/>
          <a:p>
            <a:pPr algn="ctr" fontAlgn="base">
              <a:spcAft>
                <a:spcPts val="1199"/>
              </a:spcAft>
              <a:buClr>
                <a:srgbClr val="F0AB00"/>
              </a:buClr>
              <a:buSzPct val="80000"/>
            </a:pPr>
            <a:r>
              <a:rPr lang="en-US" sz="1050" kern="0">
                <a:ea typeface="Arial Unicode MS" pitchFamily="34" charset="-128"/>
                <a:cs typeface="Arial Unicode MS" pitchFamily="34" charset="-128"/>
              </a:rPr>
              <a:t>Manage Every</a:t>
            </a:r>
            <a:br>
              <a:rPr lang="en-US" sz="1050" kern="0">
                <a:ea typeface="Arial Unicode MS" pitchFamily="34" charset="-128"/>
                <a:cs typeface="Arial Unicode MS" pitchFamily="34" charset="-128"/>
              </a:rPr>
            </a:br>
            <a:r>
              <a:rPr lang="en-US" sz="1050" kern="0">
                <a:ea typeface="Arial Unicode MS" pitchFamily="34" charset="-128"/>
                <a:cs typeface="Arial Unicode MS" pitchFamily="34" charset="-128"/>
              </a:rPr>
              <a:t>Category</a:t>
            </a:r>
          </a:p>
        </p:txBody>
      </p:sp>
      <p:sp>
        <p:nvSpPr>
          <p:cNvPr id="46" name="TextBox 45">
            <a:extLst>
              <a:ext uri="{FF2B5EF4-FFF2-40B4-BE49-F238E27FC236}">
                <a16:creationId xmlns:a16="http://schemas.microsoft.com/office/drawing/2014/main" xmlns="" id="{F46C9F12-F359-7A4D-8678-084D76AD391F}"/>
              </a:ext>
            </a:extLst>
          </p:cNvPr>
          <p:cNvSpPr txBox="1"/>
          <p:nvPr/>
        </p:nvSpPr>
        <p:spPr>
          <a:xfrm>
            <a:off x="422796" y="2629989"/>
            <a:ext cx="1823377" cy="215444"/>
          </a:xfrm>
          <a:prstGeom prst="rect">
            <a:avLst/>
          </a:prstGeom>
          <a:noFill/>
        </p:spPr>
        <p:txBody>
          <a:bodyPr wrap="square" lIns="0" tIns="0" rIns="182880" bIns="0" rtlCol="0">
            <a:spAutoFit/>
          </a:bodyPr>
          <a:lstStyle/>
          <a:p>
            <a:pPr algn="r" fontAlgn="base">
              <a:spcAft>
                <a:spcPts val="1199"/>
              </a:spcAft>
              <a:buClr>
                <a:srgbClr val="F0AB00"/>
              </a:buClr>
              <a:buSzPct val="80000"/>
            </a:pPr>
            <a:r>
              <a:rPr lang="en-US" sz="1400" kern="0">
                <a:solidFill>
                  <a:schemeClr val="accent1"/>
                </a:solidFill>
                <a:ea typeface="Arial Unicode MS" pitchFamily="34" charset="-128"/>
                <a:cs typeface="Arial Unicode MS" pitchFamily="34" charset="-128"/>
              </a:rPr>
              <a:t>TMC Transactions</a:t>
            </a:r>
          </a:p>
        </p:txBody>
      </p:sp>
      <p:sp>
        <p:nvSpPr>
          <p:cNvPr id="47" name="TextBox 46">
            <a:extLst>
              <a:ext uri="{FF2B5EF4-FFF2-40B4-BE49-F238E27FC236}">
                <a16:creationId xmlns:a16="http://schemas.microsoft.com/office/drawing/2014/main" xmlns="" id="{4DAFF657-125A-0847-B5ED-7279AD17E6AF}"/>
              </a:ext>
            </a:extLst>
          </p:cNvPr>
          <p:cNvSpPr txBox="1"/>
          <p:nvPr/>
        </p:nvSpPr>
        <p:spPr>
          <a:xfrm>
            <a:off x="468173" y="3006852"/>
            <a:ext cx="1713758" cy="215444"/>
          </a:xfrm>
          <a:prstGeom prst="rect">
            <a:avLst/>
          </a:prstGeom>
          <a:noFill/>
        </p:spPr>
        <p:txBody>
          <a:bodyPr wrap="square" lIns="0" tIns="0" rIns="182880" bIns="0" rtlCol="0">
            <a:spAutoFit/>
          </a:bodyPr>
          <a:lstStyle/>
          <a:p>
            <a:pPr algn="r" fontAlgn="base">
              <a:spcAft>
                <a:spcPts val="1199"/>
              </a:spcAft>
              <a:buClr>
                <a:srgbClr val="F0AB00"/>
              </a:buClr>
              <a:buSzPct val="80000"/>
            </a:pPr>
            <a:r>
              <a:rPr lang="en-US" sz="1400" kern="0">
                <a:solidFill>
                  <a:schemeClr val="accent1"/>
                </a:solidFill>
                <a:ea typeface="Arial Unicode MS" pitchFamily="34" charset="-128"/>
                <a:cs typeface="Arial Unicode MS" pitchFamily="34" charset="-128"/>
              </a:rPr>
              <a:t>Direct Bookings</a:t>
            </a:r>
          </a:p>
        </p:txBody>
      </p:sp>
      <p:sp>
        <p:nvSpPr>
          <p:cNvPr id="48" name="TextBox 47">
            <a:extLst>
              <a:ext uri="{FF2B5EF4-FFF2-40B4-BE49-F238E27FC236}">
                <a16:creationId xmlns:a16="http://schemas.microsoft.com/office/drawing/2014/main" xmlns="" id="{2698988F-F523-9D4C-88BB-EBFB9C413F1D}"/>
              </a:ext>
            </a:extLst>
          </p:cNvPr>
          <p:cNvSpPr txBox="1"/>
          <p:nvPr/>
        </p:nvSpPr>
        <p:spPr>
          <a:xfrm>
            <a:off x="648182" y="3383711"/>
            <a:ext cx="1514098" cy="215444"/>
          </a:xfrm>
          <a:prstGeom prst="rect">
            <a:avLst/>
          </a:prstGeom>
          <a:noFill/>
        </p:spPr>
        <p:txBody>
          <a:bodyPr wrap="square" lIns="0" tIns="0" rIns="182880" bIns="0" rtlCol="0">
            <a:spAutoFit/>
          </a:bodyPr>
          <a:lstStyle/>
          <a:p>
            <a:pPr algn="r" fontAlgn="base">
              <a:spcAft>
                <a:spcPts val="1199"/>
              </a:spcAft>
              <a:buClr>
                <a:srgbClr val="F0AB00"/>
              </a:buClr>
              <a:buSzPct val="80000"/>
            </a:pPr>
            <a:r>
              <a:rPr lang="en-US" sz="1400" kern="0">
                <a:solidFill>
                  <a:schemeClr val="accent1"/>
                </a:solidFill>
                <a:ea typeface="Arial Unicode MS" pitchFamily="34" charset="-128"/>
                <a:cs typeface="Arial Unicode MS" pitchFamily="34" charset="-128"/>
              </a:rPr>
              <a:t>Invisible Spend</a:t>
            </a:r>
          </a:p>
        </p:txBody>
      </p:sp>
      <p:sp>
        <p:nvSpPr>
          <p:cNvPr id="49" name="TextBox 48">
            <a:extLst>
              <a:ext uri="{FF2B5EF4-FFF2-40B4-BE49-F238E27FC236}">
                <a16:creationId xmlns:a16="http://schemas.microsoft.com/office/drawing/2014/main" xmlns="" id="{491B6706-9621-274D-8A8C-A079F0F06D09}"/>
              </a:ext>
            </a:extLst>
          </p:cNvPr>
          <p:cNvSpPr txBox="1"/>
          <p:nvPr/>
        </p:nvSpPr>
        <p:spPr>
          <a:xfrm>
            <a:off x="445021" y="4137435"/>
            <a:ext cx="1713766" cy="215440"/>
          </a:xfrm>
          <a:prstGeom prst="rect">
            <a:avLst/>
          </a:prstGeom>
          <a:noFill/>
        </p:spPr>
        <p:txBody>
          <a:bodyPr wrap="square" lIns="0" tIns="0" rIns="182880" bIns="0" rtlCol="0">
            <a:spAutoFit/>
          </a:bodyPr>
          <a:lstStyle/>
          <a:p>
            <a:pPr algn="r" fontAlgn="base">
              <a:spcAft>
                <a:spcPts val="1199"/>
              </a:spcAft>
              <a:buClr>
                <a:srgbClr val="F0AB00"/>
              </a:buClr>
              <a:buSzPct val="80000"/>
            </a:pPr>
            <a:r>
              <a:rPr lang="en-US" sz="1400" kern="0">
                <a:solidFill>
                  <a:schemeClr val="accent1"/>
                </a:solidFill>
                <a:ea typeface="Arial Unicode MS" pitchFamily="34" charset="-128"/>
                <a:cs typeface="Arial Unicode MS" pitchFamily="34" charset="-128"/>
              </a:rPr>
              <a:t>Travel Apps</a:t>
            </a:r>
          </a:p>
        </p:txBody>
      </p:sp>
      <p:sp>
        <p:nvSpPr>
          <p:cNvPr id="50" name="TextBox 49">
            <a:extLst>
              <a:ext uri="{FF2B5EF4-FFF2-40B4-BE49-F238E27FC236}">
                <a16:creationId xmlns:a16="http://schemas.microsoft.com/office/drawing/2014/main" xmlns="" id="{E9AA3A46-CD4B-A44F-8877-219A7638BFCF}"/>
              </a:ext>
            </a:extLst>
          </p:cNvPr>
          <p:cNvSpPr txBox="1"/>
          <p:nvPr/>
        </p:nvSpPr>
        <p:spPr>
          <a:xfrm>
            <a:off x="522535" y="4514294"/>
            <a:ext cx="1713766" cy="215442"/>
          </a:xfrm>
          <a:prstGeom prst="rect">
            <a:avLst/>
          </a:prstGeom>
          <a:noFill/>
        </p:spPr>
        <p:txBody>
          <a:bodyPr wrap="square" lIns="0" tIns="0" rIns="182880" bIns="0" rtlCol="0">
            <a:spAutoFit/>
          </a:bodyPr>
          <a:lstStyle/>
          <a:p>
            <a:pPr algn="r" fontAlgn="base">
              <a:spcAft>
                <a:spcPts val="1199"/>
              </a:spcAft>
              <a:buClr>
                <a:srgbClr val="F0AB00"/>
              </a:buClr>
              <a:buSzPct val="80000"/>
            </a:pPr>
            <a:r>
              <a:rPr lang="en-US" sz="1400" kern="0">
                <a:solidFill>
                  <a:schemeClr val="accent1"/>
                </a:solidFill>
                <a:ea typeface="Arial Unicode MS" pitchFamily="34" charset="-128"/>
                <a:cs typeface="Arial Unicode MS" pitchFamily="34" charset="-128"/>
              </a:rPr>
              <a:t>P-Card</a:t>
            </a:r>
          </a:p>
        </p:txBody>
      </p:sp>
      <p:sp>
        <p:nvSpPr>
          <p:cNvPr id="51" name="TextBox 50">
            <a:extLst>
              <a:ext uri="{FF2B5EF4-FFF2-40B4-BE49-F238E27FC236}">
                <a16:creationId xmlns:a16="http://schemas.microsoft.com/office/drawing/2014/main" xmlns="" id="{8A5747EE-72BC-8D4F-B3B7-2E7E940BD8F9}"/>
              </a:ext>
            </a:extLst>
          </p:cNvPr>
          <p:cNvSpPr txBox="1"/>
          <p:nvPr/>
        </p:nvSpPr>
        <p:spPr>
          <a:xfrm>
            <a:off x="452296" y="3760572"/>
            <a:ext cx="1713760" cy="215444"/>
          </a:xfrm>
          <a:prstGeom prst="rect">
            <a:avLst/>
          </a:prstGeom>
          <a:noFill/>
        </p:spPr>
        <p:txBody>
          <a:bodyPr wrap="square" lIns="0" tIns="0" rIns="182880" bIns="0" rtlCol="0">
            <a:spAutoFit/>
          </a:bodyPr>
          <a:lstStyle/>
          <a:p>
            <a:pPr algn="r" fontAlgn="base">
              <a:spcAft>
                <a:spcPts val="1199"/>
              </a:spcAft>
              <a:buClr>
                <a:srgbClr val="F0AB00"/>
              </a:buClr>
              <a:buSzPct val="80000"/>
            </a:pPr>
            <a:r>
              <a:rPr lang="en-US" sz="1400" kern="0">
                <a:solidFill>
                  <a:schemeClr val="accent1"/>
                </a:solidFill>
                <a:ea typeface="Arial Unicode MS" pitchFamily="34" charset="-128"/>
                <a:cs typeface="Arial Unicode MS" pitchFamily="34" charset="-128"/>
              </a:rPr>
              <a:t>Non-PO Invoices</a:t>
            </a:r>
          </a:p>
        </p:txBody>
      </p:sp>
      <p:sp>
        <p:nvSpPr>
          <p:cNvPr id="52" name="TextBox 51">
            <a:extLst>
              <a:ext uri="{FF2B5EF4-FFF2-40B4-BE49-F238E27FC236}">
                <a16:creationId xmlns:a16="http://schemas.microsoft.com/office/drawing/2014/main" xmlns="" id="{62C2AC9A-62F4-6D4A-8281-B5160FA194DD}"/>
              </a:ext>
            </a:extLst>
          </p:cNvPr>
          <p:cNvSpPr txBox="1"/>
          <p:nvPr/>
        </p:nvSpPr>
        <p:spPr>
          <a:xfrm>
            <a:off x="624838" y="4891159"/>
            <a:ext cx="1713766" cy="215442"/>
          </a:xfrm>
          <a:prstGeom prst="rect">
            <a:avLst/>
          </a:prstGeom>
          <a:noFill/>
        </p:spPr>
        <p:txBody>
          <a:bodyPr wrap="square" lIns="0" tIns="0" rIns="182880" bIns="0" rtlCol="0">
            <a:spAutoFit/>
          </a:bodyPr>
          <a:lstStyle/>
          <a:p>
            <a:pPr algn="r" fontAlgn="base">
              <a:spcAft>
                <a:spcPts val="1199"/>
              </a:spcAft>
              <a:buClr>
                <a:srgbClr val="F0AB00"/>
              </a:buClr>
              <a:buSzPct val="80000"/>
            </a:pPr>
            <a:r>
              <a:rPr lang="en-US" sz="1400" kern="0">
                <a:solidFill>
                  <a:schemeClr val="accent1"/>
                </a:solidFill>
                <a:ea typeface="Arial Unicode MS" pitchFamily="34" charset="-128"/>
                <a:cs typeface="Arial Unicode MS" pitchFamily="34" charset="-128"/>
              </a:rPr>
              <a:t>Virtual Card</a:t>
            </a:r>
          </a:p>
        </p:txBody>
      </p:sp>
      <p:sp>
        <p:nvSpPr>
          <p:cNvPr id="53" name="TextBox 52">
            <a:extLst>
              <a:ext uri="{FF2B5EF4-FFF2-40B4-BE49-F238E27FC236}">
                <a16:creationId xmlns:a16="http://schemas.microsoft.com/office/drawing/2014/main" xmlns="" id="{6A23A8F5-0886-D74C-8B92-E5B241F659C7}"/>
              </a:ext>
            </a:extLst>
          </p:cNvPr>
          <p:cNvSpPr txBox="1"/>
          <p:nvPr/>
        </p:nvSpPr>
        <p:spPr>
          <a:xfrm>
            <a:off x="10730865" y="2680575"/>
            <a:ext cx="1106937" cy="215444"/>
          </a:xfrm>
          <a:prstGeom prst="rect">
            <a:avLst/>
          </a:prstGeom>
          <a:noFill/>
        </p:spPr>
        <p:txBody>
          <a:bodyPr wrap="square" lIns="0" tIns="0" rIns="0" bIns="0" rtlCol="0">
            <a:spAutoFit/>
          </a:bodyPr>
          <a:lstStyle/>
          <a:p>
            <a:pPr fontAlgn="base">
              <a:spcAft>
                <a:spcPts val="1199"/>
              </a:spcAft>
              <a:buClr>
                <a:srgbClr val="F0AB00"/>
              </a:buClr>
              <a:buSzPct val="80000"/>
            </a:pPr>
            <a:r>
              <a:rPr lang="en-US" sz="1400" kern="0">
                <a:ea typeface="Arial Unicode MS" pitchFamily="34" charset="-128"/>
                <a:cs typeface="Arial Unicode MS" pitchFamily="34" charset="-128"/>
              </a:rPr>
              <a:t>Visibility</a:t>
            </a:r>
          </a:p>
        </p:txBody>
      </p:sp>
      <p:sp>
        <p:nvSpPr>
          <p:cNvPr id="54" name="TextBox 53">
            <a:extLst>
              <a:ext uri="{FF2B5EF4-FFF2-40B4-BE49-F238E27FC236}">
                <a16:creationId xmlns:a16="http://schemas.microsoft.com/office/drawing/2014/main" xmlns="" id="{AD0C906B-8B7C-3D4A-B3AD-F4649A022EF8}"/>
              </a:ext>
            </a:extLst>
          </p:cNvPr>
          <p:cNvSpPr txBox="1"/>
          <p:nvPr/>
        </p:nvSpPr>
        <p:spPr>
          <a:xfrm>
            <a:off x="10819160" y="3732248"/>
            <a:ext cx="1106937" cy="215444"/>
          </a:xfrm>
          <a:prstGeom prst="rect">
            <a:avLst/>
          </a:prstGeom>
          <a:noFill/>
        </p:spPr>
        <p:txBody>
          <a:bodyPr wrap="square" lIns="0" tIns="0" rIns="0" bIns="0" rtlCol="0">
            <a:spAutoFit/>
          </a:bodyPr>
          <a:lstStyle/>
          <a:p>
            <a:pPr fontAlgn="base">
              <a:spcAft>
                <a:spcPts val="1199"/>
              </a:spcAft>
              <a:buClr>
                <a:srgbClr val="F0AB00"/>
              </a:buClr>
              <a:buSzPct val="80000"/>
            </a:pPr>
            <a:r>
              <a:rPr lang="en-US" sz="1400" kern="0">
                <a:ea typeface="Arial Unicode MS" pitchFamily="34" charset="-128"/>
                <a:cs typeface="Arial Unicode MS" pitchFamily="34" charset="-128"/>
              </a:rPr>
              <a:t>Control</a:t>
            </a:r>
          </a:p>
        </p:txBody>
      </p:sp>
      <p:sp>
        <p:nvSpPr>
          <p:cNvPr id="55" name="TextBox 54">
            <a:extLst>
              <a:ext uri="{FF2B5EF4-FFF2-40B4-BE49-F238E27FC236}">
                <a16:creationId xmlns:a16="http://schemas.microsoft.com/office/drawing/2014/main" xmlns="" id="{0E0A800C-0180-B04E-9C72-5B1B1052AD8C}"/>
              </a:ext>
            </a:extLst>
          </p:cNvPr>
          <p:cNvSpPr txBox="1"/>
          <p:nvPr/>
        </p:nvSpPr>
        <p:spPr>
          <a:xfrm>
            <a:off x="10730865" y="4649157"/>
            <a:ext cx="1083871" cy="430887"/>
          </a:xfrm>
          <a:prstGeom prst="rect">
            <a:avLst/>
          </a:prstGeom>
          <a:noFill/>
        </p:spPr>
        <p:txBody>
          <a:bodyPr wrap="square" lIns="0" tIns="0" rIns="0" bIns="0" rtlCol="0">
            <a:spAutoFit/>
          </a:bodyPr>
          <a:lstStyle/>
          <a:p>
            <a:pPr fontAlgn="base">
              <a:spcAft>
                <a:spcPts val="1199"/>
              </a:spcAft>
              <a:buClr>
                <a:srgbClr val="F0AB00"/>
              </a:buClr>
              <a:buSzPct val="80000"/>
            </a:pPr>
            <a:r>
              <a:rPr lang="en-US" sz="1400" kern="0">
                <a:ea typeface="Arial Unicode MS" pitchFamily="34" charset="-128"/>
                <a:cs typeface="Arial Unicode MS" pitchFamily="34" charset="-128"/>
              </a:rPr>
              <a:t>Intelligent Decisions</a:t>
            </a:r>
          </a:p>
        </p:txBody>
      </p:sp>
      <p:pic>
        <p:nvPicPr>
          <p:cNvPr id="59" name="Picture 58">
            <a:extLst>
              <a:ext uri="{FF2B5EF4-FFF2-40B4-BE49-F238E27FC236}">
                <a16:creationId xmlns:a16="http://schemas.microsoft.com/office/drawing/2014/main" xmlns="" id="{DB38AB53-1B38-D343-82E6-EF4672CF862B}"/>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156071" y="2529930"/>
            <a:ext cx="525369" cy="525369"/>
          </a:xfrm>
          <a:prstGeom prst="rect">
            <a:avLst/>
          </a:prstGeom>
        </p:spPr>
      </p:pic>
      <p:pic>
        <p:nvPicPr>
          <p:cNvPr id="60" name="Picture 59">
            <a:extLst>
              <a:ext uri="{FF2B5EF4-FFF2-40B4-BE49-F238E27FC236}">
                <a16:creationId xmlns:a16="http://schemas.microsoft.com/office/drawing/2014/main" xmlns="" id="{A731DA65-AD50-454B-AFFE-F1BBA250CBE9}"/>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0244366" y="3568849"/>
            <a:ext cx="525369" cy="525369"/>
          </a:xfrm>
          <a:prstGeom prst="rect">
            <a:avLst/>
          </a:prstGeom>
        </p:spPr>
      </p:pic>
      <p:pic>
        <p:nvPicPr>
          <p:cNvPr id="61" name="Picture 60">
            <a:extLst>
              <a:ext uri="{FF2B5EF4-FFF2-40B4-BE49-F238E27FC236}">
                <a16:creationId xmlns:a16="http://schemas.microsoft.com/office/drawing/2014/main" xmlns="" id="{A7FC3E86-991D-1C49-8F57-91E1E79E63E0}"/>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10103432" y="4586431"/>
            <a:ext cx="630648" cy="630648"/>
          </a:xfrm>
          <a:prstGeom prst="rect">
            <a:avLst/>
          </a:prstGeom>
        </p:spPr>
      </p:pic>
      <p:sp>
        <p:nvSpPr>
          <p:cNvPr id="62" name="Arc 61">
            <a:extLst>
              <a:ext uri="{FF2B5EF4-FFF2-40B4-BE49-F238E27FC236}">
                <a16:creationId xmlns:a16="http://schemas.microsoft.com/office/drawing/2014/main" xmlns="" id="{F5AF1024-5715-0546-8D9A-D6C5F639DE26}"/>
              </a:ext>
            </a:extLst>
          </p:cNvPr>
          <p:cNvSpPr/>
          <p:nvPr/>
        </p:nvSpPr>
        <p:spPr>
          <a:xfrm>
            <a:off x="2173328" y="-124089"/>
            <a:ext cx="7769324" cy="7769322"/>
          </a:xfrm>
          <a:prstGeom prst="arc">
            <a:avLst>
              <a:gd name="adj1" fmla="val 9468497"/>
              <a:gd name="adj2" fmla="val 11900443"/>
            </a:avLst>
          </a:prstGeom>
          <a:noFill/>
          <a:ln w="19050" algn="ctr">
            <a:solidFill>
              <a:schemeClr val="tx1"/>
            </a:solidFill>
            <a:prstDash val="dash"/>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endParaRPr lang="en-US" sz="1800" kern="0">
              <a:latin typeface="Arial"/>
              <a:ea typeface="Arial Unicode MS" pitchFamily="34" charset="-128"/>
              <a:cs typeface="Arial Unicode MS" pitchFamily="34" charset="-128"/>
            </a:endParaRPr>
          </a:p>
        </p:txBody>
      </p:sp>
      <p:sp>
        <p:nvSpPr>
          <p:cNvPr id="63" name="Arc 62">
            <a:extLst>
              <a:ext uri="{FF2B5EF4-FFF2-40B4-BE49-F238E27FC236}">
                <a16:creationId xmlns:a16="http://schemas.microsoft.com/office/drawing/2014/main" xmlns="" id="{E194B8DB-5DBC-C348-9986-84CB44B95821}"/>
              </a:ext>
            </a:extLst>
          </p:cNvPr>
          <p:cNvSpPr/>
          <p:nvPr/>
        </p:nvSpPr>
        <p:spPr>
          <a:xfrm>
            <a:off x="2173328" y="-124089"/>
            <a:ext cx="7769324" cy="7769322"/>
          </a:xfrm>
          <a:prstGeom prst="arc">
            <a:avLst>
              <a:gd name="adj1" fmla="val 20485692"/>
              <a:gd name="adj2" fmla="val 1296843"/>
            </a:avLst>
          </a:prstGeom>
          <a:noFill/>
          <a:ln w="19050" algn="ctr">
            <a:solidFill>
              <a:schemeClr val="tx1"/>
            </a:solidFill>
            <a:prstDash val="dash"/>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endParaRPr lang="en-US" sz="1800" kern="0">
              <a:latin typeface="Arial"/>
              <a:ea typeface="Arial Unicode MS" pitchFamily="34" charset="-128"/>
              <a:cs typeface="Arial Unicode MS" pitchFamily="34" charset="-128"/>
            </a:endParaRPr>
          </a:p>
        </p:txBody>
      </p:sp>
      <p:sp>
        <p:nvSpPr>
          <p:cNvPr id="84" name="TextBox 83">
            <a:extLst>
              <a:ext uri="{FF2B5EF4-FFF2-40B4-BE49-F238E27FC236}">
                <a16:creationId xmlns:a16="http://schemas.microsoft.com/office/drawing/2014/main" xmlns="" id="{C2D7CDCD-D724-1149-B377-681DD8BA7474}"/>
              </a:ext>
            </a:extLst>
          </p:cNvPr>
          <p:cNvSpPr txBox="1"/>
          <p:nvPr/>
        </p:nvSpPr>
        <p:spPr>
          <a:xfrm>
            <a:off x="4918125" y="1499223"/>
            <a:ext cx="2274750" cy="430887"/>
          </a:xfrm>
          <a:prstGeom prst="rect">
            <a:avLst/>
          </a:prstGeom>
          <a:noFill/>
          <a:effectLst/>
        </p:spPr>
        <p:txBody>
          <a:bodyPr wrap="square" lIns="0" tIns="0" rIns="0" bIns="0" rtlCol="0">
            <a:spAutoFit/>
          </a:bodyPr>
          <a:lstStyle/>
          <a:p>
            <a:pPr algn="ctr" fontAlgn="base">
              <a:spcAft>
                <a:spcPts val="1199"/>
              </a:spcAft>
              <a:buClr>
                <a:srgbClr val="F0AB00"/>
              </a:buClr>
              <a:buSzPct val="80000"/>
            </a:pPr>
            <a:r>
              <a:rPr lang="en-US" sz="1400" b="1" kern="0">
                <a:solidFill>
                  <a:schemeClr val="accent3"/>
                </a:solidFill>
                <a:ea typeface="Arial Unicode MS" pitchFamily="34" charset="-128"/>
                <a:cs typeface="Arial Unicode MS" pitchFamily="34" charset="-128"/>
              </a:rPr>
              <a:t>Best-in-Class Control of Each Spend Category</a:t>
            </a:r>
          </a:p>
        </p:txBody>
      </p:sp>
      <p:sp>
        <p:nvSpPr>
          <p:cNvPr id="86" name="TextBox 85">
            <a:extLst>
              <a:ext uri="{FF2B5EF4-FFF2-40B4-BE49-F238E27FC236}">
                <a16:creationId xmlns:a16="http://schemas.microsoft.com/office/drawing/2014/main" xmlns="" id="{5C58B7FC-870A-964C-BD00-5475F17E9243}"/>
              </a:ext>
            </a:extLst>
          </p:cNvPr>
          <p:cNvSpPr txBox="1"/>
          <p:nvPr/>
        </p:nvSpPr>
        <p:spPr>
          <a:xfrm>
            <a:off x="5185067" y="4521590"/>
            <a:ext cx="1765589" cy="184570"/>
          </a:xfrm>
          <a:prstGeom prst="rect">
            <a:avLst/>
          </a:prstGeom>
          <a:noFill/>
        </p:spPr>
        <p:txBody>
          <a:bodyPr wrap="none" lIns="0" tIns="0" rIns="0" bIns="0" rtlCol="0">
            <a:spAutoFit/>
          </a:bodyPr>
          <a:lstStyle/>
          <a:p>
            <a:pPr algn="ctr" defTabSz="1088232" fontAlgn="base">
              <a:spcBef>
                <a:spcPct val="50000"/>
              </a:spcBef>
              <a:spcAft>
                <a:spcPct val="0"/>
              </a:spcAft>
              <a:buClr>
                <a:srgbClr val="F0AB00"/>
              </a:buClr>
              <a:buSzPct val="80000"/>
              <a:defRPr/>
            </a:pPr>
            <a:r>
              <a:rPr lang="en-US" sz="1199" b="1" kern="0">
                <a:ea typeface="Arial Unicode MS" pitchFamily="34" charset="-128"/>
                <a:cs typeface="Arial Unicode MS" pitchFamily="34" charset="-128"/>
              </a:rPr>
              <a:t>Intelligent Technologies</a:t>
            </a:r>
          </a:p>
        </p:txBody>
      </p:sp>
      <p:sp>
        <p:nvSpPr>
          <p:cNvPr id="88" name="TextBox 87">
            <a:extLst>
              <a:ext uri="{FF2B5EF4-FFF2-40B4-BE49-F238E27FC236}">
                <a16:creationId xmlns:a16="http://schemas.microsoft.com/office/drawing/2014/main" xmlns="" id="{6EDD0864-CC44-2940-BAC8-E23AC8BCE1E1}"/>
              </a:ext>
            </a:extLst>
          </p:cNvPr>
          <p:cNvSpPr txBox="1"/>
          <p:nvPr/>
        </p:nvSpPr>
        <p:spPr>
          <a:xfrm>
            <a:off x="4628799" y="4817135"/>
            <a:ext cx="3063346" cy="376830"/>
          </a:xfrm>
          <a:prstGeom prst="rect">
            <a:avLst/>
          </a:prstGeom>
          <a:noFill/>
        </p:spPr>
        <p:txBody>
          <a:bodyPr wrap="none" lIns="0" tIns="0" rIns="0" bIns="0" rtlCol="0">
            <a:spAutoFit/>
          </a:bodyPr>
          <a:lstStyle/>
          <a:p>
            <a:pPr algn="ctr" defTabSz="1088232" fontAlgn="base">
              <a:spcAft>
                <a:spcPts val="300"/>
              </a:spcAft>
              <a:buClr>
                <a:srgbClr val="F0AB00"/>
              </a:buClr>
              <a:buSzPct val="80000"/>
              <a:defRPr/>
            </a:pPr>
            <a:r>
              <a:rPr lang="en-US" sz="1099" kern="0">
                <a:ea typeface="Arial Unicode MS" pitchFamily="34" charset="-128"/>
                <a:cs typeface="Arial Unicode MS" pitchFamily="34" charset="-128"/>
              </a:rPr>
              <a:t>Platform |  Machine Learning  |  Digital Assistants</a:t>
            </a:r>
          </a:p>
          <a:p>
            <a:pPr algn="ctr" defTabSz="1088232" fontAlgn="base">
              <a:spcAft>
                <a:spcPts val="300"/>
              </a:spcAft>
              <a:buClr>
                <a:srgbClr val="F0AB00"/>
              </a:buClr>
              <a:buSzPct val="80000"/>
              <a:defRPr/>
            </a:pPr>
            <a:r>
              <a:rPr lang="en-US" sz="1099" kern="0">
                <a:ea typeface="Arial Unicode MS" pitchFamily="34" charset="-128"/>
                <a:cs typeface="Arial Unicode MS" pitchFamily="34" charset="-128"/>
              </a:rPr>
              <a:t>Partner Ecosystem  |  Analytics</a:t>
            </a:r>
          </a:p>
        </p:txBody>
      </p:sp>
      <p:sp>
        <p:nvSpPr>
          <p:cNvPr id="89" name="Arc 88">
            <a:extLst>
              <a:ext uri="{FF2B5EF4-FFF2-40B4-BE49-F238E27FC236}">
                <a16:creationId xmlns:a16="http://schemas.microsoft.com/office/drawing/2014/main" xmlns="" id="{D5776E04-AD51-AB4D-A866-498AAD4541E1}"/>
              </a:ext>
            </a:extLst>
          </p:cNvPr>
          <p:cNvSpPr/>
          <p:nvPr/>
        </p:nvSpPr>
        <p:spPr>
          <a:xfrm>
            <a:off x="3070822" y="4273155"/>
            <a:ext cx="6002575" cy="5447898"/>
          </a:xfrm>
          <a:prstGeom prst="arc">
            <a:avLst>
              <a:gd name="adj1" fmla="val 14062830"/>
              <a:gd name="adj2" fmla="val 18393458"/>
            </a:avLst>
          </a:prstGeom>
          <a:ln w="9525">
            <a:solidFill>
              <a:schemeClr val="tx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defTabSz="1088232">
              <a:defRPr/>
            </a:pPr>
            <a:endParaRPr lang="en-US" sz="2099">
              <a:latin typeface="Arial"/>
            </a:endParaRPr>
          </a:p>
        </p:txBody>
      </p:sp>
      <p:grpSp>
        <p:nvGrpSpPr>
          <p:cNvPr id="90" name="Group 89">
            <a:extLst>
              <a:ext uri="{FF2B5EF4-FFF2-40B4-BE49-F238E27FC236}">
                <a16:creationId xmlns:a16="http://schemas.microsoft.com/office/drawing/2014/main" xmlns="" id="{6FBE62BC-1614-F143-B716-7A38AE038A61}"/>
              </a:ext>
            </a:extLst>
          </p:cNvPr>
          <p:cNvGrpSpPr/>
          <p:nvPr/>
        </p:nvGrpSpPr>
        <p:grpSpPr>
          <a:xfrm>
            <a:off x="3070822" y="5503751"/>
            <a:ext cx="6002575" cy="5447898"/>
            <a:chOff x="3043746" y="5508840"/>
            <a:chExt cx="6005702" cy="5450736"/>
          </a:xfrm>
        </p:grpSpPr>
        <p:sp>
          <p:nvSpPr>
            <p:cNvPr id="91" name="Arc 90">
              <a:extLst>
                <a:ext uri="{FF2B5EF4-FFF2-40B4-BE49-F238E27FC236}">
                  <a16:creationId xmlns:a16="http://schemas.microsoft.com/office/drawing/2014/main" xmlns="" id="{A54BBEC5-2435-2E43-9841-6E8B86B961A2}"/>
                </a:ext>
              </a:extLst>
            </p:cNvPr>
            <p:cNvSpPr/>
            <p:nvPr/>
          </p:nvSpPr>
          <p:spPr>
            <a:xfrm>
              <a:off x="3043746" y="5508840"/>
              <a:ext cx="6005702" cy="5450736"/>
            </a:xfrm>
            <a:prstGeom prst="arc">
              <a:avLst>
                <a:gd name="adj1" fmla="val 14703759"/>
                <a:gd name="adj2" fmla="val 17856071"/>
              </a:avLst>
            </a:prstGeom>
            <a:ln w="9525">
              <a:solidFill>
                <a:schemeClr val="tx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defTabSz="1088232">
                <a:defRPr/>
              </a:pPr>
              <a:endParaRPr lang="en-US" sz="2099">
                <a:solidFill>
                  <a:srgbClr val="FFFFFF"/>
                </a:solidFill>
                <a:latin typeface="Arial"/>
              </a:endParaRPr>
            </a:p>
          </p:txBody>
        </p:sp>
        <p:sp>
          <p:nvSpPr>
            <p:cNvPr id="92" name="TextBox 91">
              <a:extLst>
                <a:ext uri="{FF2B5EF4-FFF2-40B4-BE49-F238E27FC236}">
                  <a16:creationId xmlns:a16="http://schemas.microsoft.com/office/drawing/2014/main" xmlns="" id="{7FEC994C-032A-C44E-AA12-30C8C774216D}"/>
                </a:ext>
              </a:extLst>
            </p:cNvPr>
            <p:cNvSpPr txBox="1"/>
            <p:nvPr/>
          </p:nvSpPr>
          <p:spPr>
            <a:xfrm>
              <a:off x="4920519" y="6033592"/>
              <a:ext cx="2282676" cy="169277"/>
            </a:xfrm>
            <a:prstGeom prst="rect">
              <a:avLst/>
            </a:prstGeom>
            <a:noFill/>
          </p:spPr>
          <p:txBody>
            <a:bodyPr wrap="none" lIns="0" tIns="0" rIns="0" bIns="0" rtlCol="0">
              <a:spAutoFit/>
            </a:bodyPr>
            <a:lstStyle/>
            <a:p>
              <a:pPr algn="ctr" defTabSz="1088232" fontAlgn="base">
                <a:spcBef>
                  <a:spcPct val="50000"/>
                </a:spcBef>
                <a:spcAft>
                  <a:spcPct val="0"/>
                </a:spcAft>
                <a:buClr>
                  <a:srgbClr val="F0AB00"/>
                </a:buClr>
                <a:buSzPct val="80000"/>
                <a:defRPr/>
              </a:pPr>
              <a:r>
                <a:rPr lang="en-US" sz="1099" kern="0">
                  <a:ea typeface="Arial Unicode MS" pitchFamily="34" charset="-128"/>
                  <a:cs typeface="Arial Unicode MS" pitchFamily="34" charset="-128"/>
                </a:rPr>
                <a:t>Data Management  |  Cloud Platform</a:t>
              </a:r>
            </a:p>
          </p:txBody>
        </p:sp>
        <p:sp>
          <p:nvSpPr>
            <p:cNvPr id="102" name="TextBox 101">
              <a:extLst>
                <a:ext uri="{FF2B5EF4-FFF2-40B4-BE49-F238E27FC236}">
                  <a16:creationId xmlns:a16="http://schemas.microsoft.com/office/drawing/2014/main" xmlns="" id="{4E3563ED-1C24-264B-99AA-04807C1885D0}"/>
                </a:ext>
              </a:extLst>
            </p:cNvPr>
            <p:cNvSpPr txBox="1"/>
            <p:nvPr/>
          </p:nvSpPr>
          <p:spPr>
            <a:xfrm>
              <a:off x="5433067" y="5782437"/>
              <a:ext cx="1138133" cy="184666"/>
            </a:xfrm>
            <a:prstGeom prst="rect">
              <a:avLst/>
            </a:prstGeom>
            <a:noFill/>
          </p:spPr>
          <p:txBody>
            <a:bodyPr wrap="none" lIns="0" tIns="0" rIns="0" bIns="0" rtlCol="0">
              <a:spAutoFit/>
            </a:bodyPr>
            <a:lstStyle/>
            <a:p>
              <a:pPr algn="ctr" defTabSz="1088232" fontAlgn="base">
                <a:spcBef>
                  <a:spcPct val="50000"/>
                </a:spcBef>
                <a:spcAft>
                  <a:spcPct val="0"/>
                </a:spcAft>
                <a:buClr>
                  <a:srgbClr val="F0AB00"/>
                </a:buClr>
                <a:buSzPct val="80000"/>
                <a:defRPr/>
              </a:pPr>
              <a:r>
                <a:rPr lang="en-US" sz="1199" b="1" kern="0">
                  <a:ea typeface="Arial Unicode MS" pitchFamily="34" charset="-128"/>
                  <a:cs typeface="Arial Unicode MS" pitchFamily="34" charset="-128"/>
                </a:rPr>
                <a:t>Digital Platform</a:t>
              </a:r>
            </a:p>
          </p:txBody>
        </p:sp>
      </p:grpSp>
      <p:pic>
        <p:nvPicPr>
          <p:cNvPr id="106" name="Picture 105">
            <a:extLst>
              <a:ext uri="{FF2B5EF4-FFF2-40B4-BE49-F238E27FC236}">
                <a16:creationId xmlns:a16="http://schemas.microsoft.com/office/drawing/2014/main" xmlns="" id="{9EA33E15-FCF8-A14D-A33C-C9A40F5F9031}"/>
              </a:ext>
            </a:extLst>
          </p:cNvPr>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5786186" y="4100007"/>
            <a:ext cx="596966" cy="346296"/>
          </a:xfrm>
          <a:prstGeom prst="rect">
            <a:avLst/>
          </a:prstGeom>
          <a:solidFill>
            <a:schemeClr val="bg1"/>
          </a:solidFill>
        </p:spPr>
      </p:pic>
      <p:pic>
        <p:nvPicPr>
          <p:cNvPr id="107" name="Picture 106">
            <a:extLst>
              <a:ext uri="{FF2B5EF4-FFF2-40B4-BE49-F238E27FC236}">
                <a16:creationId xmlns:a16="http://schemas.microsoft.com/office/drawing/2014/main" xmlns="" id="{ACD8448E-DDCA-6D4E-9E1C-726328D826CC}"/>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5834428" y="5249799"/>
            <a:ext cx="466284" cy="466284"/>
          </a:xfrm>
          <a:prstGeom prst="rect">
            <a:avLst/>
          </a:prstGeom>
          <a:solidFill>
            <a:schemeClr val="bg1"/>
          </a:solidFill>
        </p:spPr>
      </p:pic>
    </p:spTree>
    <p:extLst>
      <p:ext uri="{BB962C8B-B14F-4D97-AF65-F5344CB8AC3E}">
        <p14:creationId xmlns:p14="http://schemas.microsoft.com/office/powerpoint/2010/main" val="4929917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Oval 68">
            <a:extLst>
              <a:ext uri="{FF2B5EF4-FFF2-40B4-BE49-F238E27FC236}">
                <a16:creationId xmlns:a16="http://schemas.microsoft.com/office/drawing/2014/main" xmlns="" id="{6A95199E-AF49-9349-8C67-F655AE36A39E}"/>
              </a:ext>
            </a:extLst>
          </p:cNvPr>
          <p:cNvSpPr/>
          <p:nvPr/>
        </p:nvSpPr>
        <p:spPr bwMode="gray">
          <a:xfrm>
            <a:off x="3348632" y="1121139"/>
            <a:ext cx="5405088" cy="5405088"/>
          </a:xfrm>
          <a:prstGeom prst="ellipse">
            <a:avLst/>
          </a:prstGeom>
          <a:solidFill>
            <a:schemeClr val="bg1"/>
          </a:solidFill>
          <a:ln w="6350" algn="ctr">
            <a:noFill/>
            <a:miter lim="800000"/>
            <a:headEnd/>
            <a:tailEnd/>
          </a:ln>
          <a:effectLst>
            <a:outerShdw blurRad="825500" sx="102000" sy="102000" algn="ctr" rotWithShape="0">
              <a:schemeClr val="tx2">
                <a:lumMod val="75000"/>
                <a:alpha val="40000"/>
              </a:scheme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70" name="Arc 69">
            <a:extLst>
              <a:ext uri="{FF2B5EF4-FFF2-40B4-BE49-F238E27FC236}">
                <a16:creationId xmlns:a16="http://schemas.microsoft.com/office/drawing/2014/main" xmlns="" id="{96928928-7A94-F545-BE50-485FCB18CE11}"/>
              </a:ext>
            </a:extLst>
          </p:cNvPr>
          <p:cNvSpPr/>
          <p:nvPr/>
        </p:nvSpPr>
        <p:spPr>
          <a:xfrm>
            <a:off x="1790964" y="2939145"/>
            <a:ext cx="8475780" cy="4238065"/>
          </a:xfrm>
          <a:prstGeom prst="arc">
            <a:avLst>
              <a:gd name="adj1" fmla="val 11613235"/>
              <a:gd name="adj2" fmla="val 20850693"/>
            </a:avLst>
          </a:prstGeom>
          <a:ln w="19050">
            <a:solidFill>
              <a:schemeClr val="tx1"/>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8" name="Oval 67">
            <a:extLst>
              <a:ext uri="{FF2B5EF4-FFF2-40B4-BE49-F238E27FC236}">
                <a16:creationId xmlns:a16="http://schemas.microsoft.com/office/drawing/2014/main" xmlns="" id="{01893F8A-931B-4546-920A-FBB470905326}"/>
              </a:ext>
            </a:extLst>
          </p:cNvPr>
          <p:cNvSpPr/>
          <p:nvPr/>
        </p:nvSpPr>
        <p:spPr bwMode="gray">
          <a:xfrm>
            <a:off x="5343148" y="2198422"/>
            <a:ext cx="1478082" cy="1478082"/>
          </a:xfrm>
          <a:prstGeom prst="ellipse">
            <a:avLst/>
          </a:prstGeom>
          <a:solidFill>
            <a:schemeClr val="bg1"/>
          </a:solidFill>
          <a:ln w="6350" algn="ctr">
            <a:noFill/>
            <a:miter lim="800000"/>
            <a:headEnd/>
            <a:tailEnd/>
          </a:ln>
          <a:effectLst>
            <a:glow rad="254000">
              <a:schemeClr val="tx2">
                <a:alpha val="35000"/>
              </a:schemeClr>
            </a:glow>
            <a:outerShdw blurRad="825500" sx="102000" sy="102000" algn="ctr" rotWithShape="0">
              <a:schemeClr val="tx2">
                <a:lumMod val="75000"/>
                <a:alpha val="40000"/>
              </a:scheme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96" name="Oval 95">
            <a:extLst>
              <a:ext uri="{FF2B5EF4-FFF2-40B4-BE49-F238E27FC236}">
                <a16:creationId xmlns:a16="http://schemas.microsoft.com/office/drawing/2014/main" xmlns="" id="{A0E04625-3F15-044D-A7B5-D9D2747774E5}"/>
              </a:ext>
            </a:extLst>
          </p:cNvPr>
          <p:cNvSpPr/>
          <p:nvPr/>
        </p:nvSpPr>
        <p:spPr bwMode="gray">
          <a:xfrm>
            <a:off x="3650346" y="2533197"/>
            <a:ext cx="1483960" cy="1483960"/>
          </a:xfrm>
          <a:prstGeom prst="ellipse">
            <a:avLst/>
          </a:prstGeom>
          <a:solidFill>
            <a:schemeClr val="bg1"/>
          </a:solidFill>
          <a:ln w="0" cmpd="sng" algn="ctr">
            <a:noFill/>
            <a:prstDash val="sysDot"/>
            <a:round/>
            <a:headEnd/>
            <a:tailEnd/>
          </a:ln>
          <a:effectLst>
            <a:glow rad="254000">
              <a:schemeClr val="tx2">
                <a:alpha val="35000"/>
              </a:schemeClr>
            </a:glow>
          </a:effectLst>
        </p:spPr>
        <p:txBody>
          <a:bodyPr lIns="89953" tIns="71963" rIns="89953" bIns="71963" rtlCol="0" anchor="ctr"/>
          <a:lstStyle/>
          <a:p>
            <a:pPr algn="ctr" defTabSz="913943" fontAlgn="base">
              <a:spcBef>
                <a:spcPct val="50000"/>
              </a:spcBef>
              <a:spcAft>
                <a:spcPct val="0"/>
              </a:spcAft>
              <a:buClr>
                <a:srgbClr val="F0AB00"/>
              </a:buClr>
              <a:buSzPct val="80000"/>
            </a:pPr>
            <a:endParaRPr lang="en-US" sz="1799" kern="0" err="1">
              <a:ea typeface="Arial Unicode MS" pitchFamily="34" charset="-128"/>
              <a:cs typeface="Arial Unicode MS" pitchFamily="34" charset="-128"/>
            </a:endParaRPr>
          </a:p>
        </p:txBody>
      </p:sp>
      <p:sp>
        <p:nvSpPr>
          <p:cNvPr id="10" name="Title 1">
            <a:extLst>
              <a:ext uri="{FF2B5EF4-FFF2-40B4-BE49-F238E27FC236}">
                <a16:creationId xmlns:a16="http://schemas.microsoft.com/office/drawing/2014/main" xmlns="" id="{72205F4B-1FC4-3440-B19B-BC7FC522BAC7}"/>
              </a:ext>
            </a:extLst>
          </p:cNvPr>
          <p:cNvSpPr>
            <a:spLocks noGrp="1"/>
          </p:cNvSpPr>
          <p:nvPr>
            <p:ph type="title"/>
          </p:nvPr>
        </p:nvSpPr>
        <p:spPr/>
        <p:txBody>
          <a:bodyPr/>
          <a:lstStyle/>
          <a:p>
            <a:r>
              <a:rPr lang="en-US"/>
              <a:t>Intelligent Spend Management from</a:t>
            </a:r>
            <a:r>
              <a:rPr lang="en-US">
                <a:solidFill>
                  <a:schemeClr val="accent1"/>
                </a:solidFill>
              </a:rPr>
              <a:t> SAP</a:t>
            </a:r>
            <a:endParaRPr lang="en-US" b="0" kern="0">
              <a:ea typeface="Arial Unicode MS" pitchFamily="34" charset="-128"/>
              <a:cs typeface="Arial Unicode MS" pitchFamily="34" charset="-128"/>
            </a:endParaRPr>
          </a:p>
        </p:txBody>
      </p:sp>
      <p:sp>
        <p:nvSpPr>
          <p:cNvPr id="174" name="TextBox 173">
            <a:extLst>
              <a:ext uri="{FF2B5EF4-FFF2-40B4-BE49-F238E27FC236}">
                <a16:creationId xmlns:a16="http://schemas.microsoft.com/office/drawing/2014/main" xmlns="" id="{C1E5D54A-C375-E348-B403-1607DF69829C}"/>
              </a:ext>
            </a:extLst>
          </p:cNvPr>
          <p:cNvSpPr txBox="1"/>
          <p:nvPr/>
        </p:nvSpPr>
        <p:spPr>
          <a:xfrm>
            <a:off x="4957037" y="3907447"/>
            <a:ext cx="2274750" cy="430887"/>
          </a:xfrm>
          <a:prstGeom prst="rect">
            <a:avLst/>
          </a:prstGeom>
          <a:noFill/>
          <a:effectLst/>
        </p:spPr>
        <p:txBody>
          <a:bodyPr wrap="square" lIns="0" tIns="0" rIns="0" bIns="0" rtlCol="0">
            <a:spAutoFit/>
          </a:bodyPr>
          <a:lstStyle/>
          <a:p>
            <a:pPr algn="ctr" fontAlgn="base">
              <a:spcAft>
                <a:spcPts val="1199"/>
              </a:spcAft>
              <a:buClr>
                <a:srgbClr val="F0AB00"/>
              </a:buClr>
              <a:buSzPct val="80000"/>
            </a:pPr>
            <a:r>
              <a:rPr lang="en-US" sz="1400" b="1" kern="0">
                <a:solidFill>
                  <a:schemeClr val="accent3"/>
                </a:solidFill>
                <a:ea typeface="Arial Unicode MS" pitchFamily="34" charset="-128"/>
                <a:cs typeface="Arial Unicode MS" pitchFamily="34" charset="-128"/>
              </a:rPr>
              <a:t>Comprehensive Network Management</a:t>
            </a:r>
          </a:p>
        </p:txBody>
      </p:sp>
      <p:sp>
        <p:nvSpPr>
          <p:cNvPr id="42" name="Oval 41">
            <a:extLst>
              <a:ext uri="{FF2B5EF4-FFF2-40B4-BE49-F238E27FC236}">
                <a16:creationId xmlns:a16="http://schemas.microsoft.com/office/drawing/2014/main" xmlns="" id="{4C8F20D3-5673-6E43-82E9-BB02E87E567E}"/>
              </a:ext>
            </a:extLst>
          </p:cNvPr>
          <p:cNvSpPr/>
          <p:nvPr/>
        </p:nvSpPr>
        <p:spPr bwMode="gray">
          <a:xfrm>
            <a:off x="7024691" y="2533197"/>
            <a:ext cx="1483960" cy="1483960"/>
          </a:xfrm>
          <a:prstGeom prst="ellipse">
            <a:avLst/>
          </a:prstGeom>
          <a:solidFill>
            <a:schemeClr val="bg1"/>
          </a:solidFill>
          <a:ln w="0" cmpd="sng" algn="ctr">
            <a:noFill/>
            <a:prstDash val="solid"/>
            <a:round/>
            <a:headEnd/>
            <a:tailEnd/>
          </a:ln>
          <a:effectLst>
            <a:glow rad="254000">
              <a:schemeClr val="tx2">
                <a:alpha val="35000"/>
              </a:schemeClr>
            </a:glow>
          </a:effectLst>
        </p:spPr>
        <p:txBody>
          <a:bodyPr lIns="89953" tIns="71963" rIns="89953" bIns="71963" rtlCol="0" anchor="ctr"/>
          <a:lstStyle/>
          <a:p>
            <a:pPr algn="ctr" defTabSz="913943" fontAlgn="base">
              <a:spcBef>
                <a:spcPct val="50000"/>
              </a:spcBef>
              <a:spcAft>
                <a:spcPct val="0"/>
              </a:spcAft>
              <a:buClr>
                <a:srgbClr val="F0AB00"/>
              </a:buClr>
              <a:buSzPct val="80000"/>
            </a:pPr>
            <a:endParaRPr lang="en-US" sz="1799" kern="0" err="1">
              <a:ea typeface="Arial Unicode MS" pitchFamily="34" charset="-128"/>
              <a:cs typeface="Arial Unicode MS" pitchFamily="34" charset="-128"/>
            </a:endParaRPr>
          </a:p>
        </p:txBody>
      </p:sp>
      <p:sp>
        <p:nvSpPr>
          <p:cNvPr id="43" name="TextBox 42">
            <a:extLst>
              <a:ext uri="{FF2B5EF4-FFF2-40B4-BE49-F238E27FC236}">
                <a16:creationId xmlns:a16="http://schemas.microsoft.com/office/drawing/2014/main" xmlns="" id="{EDFCEEB1-94C1-824A-8FD8-899107BB01CE}"/>
              </a:ext>
            </a:extLst>
          </p:cNvPr>
          <p:cNvSpPr txBox="1"/>
          <p:nvPr/>
        </p:nvSpPr>
        <p:spPr>
          <a:xfrm>
            <a:off x="7341198" y="3586506"/>
            <a:ext cx="850946" cy="323165"/>
          </a:xfrm>
          <a:prstGeom prst="rect">
            <a:avLst/>
          </a:prstGeom>
          <a:noFill/>
        </p:spPr>
        <p:txBody>
          <a:bodyPr wrap="square" lIns="0" tIns="0" rIns="0" bIns="0" rtlCol="0">
            <a:spAutoFit/>
          </a:bodyPr>
          <a:lstStyle/>
          <a:p>
            <a:pPr algn="ctr" fontAlgn="base">
              <a:spcAft>
                <a:spcPts val="1199"/>
              </a:spcAft>
              <a:buClr>
                <a:srgbClr val="F0AB00"/>
              </a:buClr>
              <a:buSzPct val="80000"/>
            </a:pPr>
            <a:r>
              <a:rPr lang="en-US" sz="1050" kern="0">
                <a:ea typeface="Arial Unicode MS" pitchFamily="34" charset="-128"/>
                <a:cs typeface="Arial Unicode MS" pitchFamily="34" charset="-128"/>
              </a:rPr>
              <a:t>Unified View of Spend</a:t>
            </a:r>
          </a:p>
        </p:txBody>
      </p:sp>
      <p:pic>
        <p:nvPicPr>
          <p:cNvPr id="263" name="Picture 262">
            <a:extLst>
              <a:ext uri="{FF2B5EF4-FFF2-40B4-BE49-F238E27FC236}">
                <a16:creationId xmlns:a16="http://schemas.microsoft.com/office/drawing/2014/main" xmlns="" id="{5EA9132C-46C0-A640-9D4C-96FFE1CA9A6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351761" y="2707477"/>
            <a:ext cx="829820" cy="829820"/>
          </a:xfrm>
          <a:prstGeom prst="rect">
            <a:avLst/>
          </a:prstGeom>
        </p:spPr>
      </p:pic>
      <p:sp>
        <p:nvSpPr>
          <p:cNvPr id="93" name="TextBox 92">
            <a:extLst>
              <a:ext uri="{FF2B5EF4-FFF2-40B4-BE49-F238E27FC236}">
                <a16:creationId xmlns:a16="http://schemas.microsoft.com/office/drawing/2014/main" xmlns="" id="{BBA5357E-4418-6F4B-BDDC-AB28951D3620}"/>
              </a:ext>
            </a:extLst>
          </p:cNvPr>
          <p:cNvSpPr txBox="1"/>
          <p:nvPr/>
        </p:nvSpPr>
        <p:spPr>
          <a:xfrm>
            <a:off x="3773211" y="3562676"/>
            <a:ext cx="1238232" cy="323165"/>
          </a:xfrm>
          <a:prstGeom prst="rect">
            <a:avLst/>
          </a:prstGeom>
          <a:noFill/>
        </p:spPr>
        <p:txBody>
          <a:bodyPr wrap="square" lIns="0" tIns="0" rIns="0" bIns="0" rtlCol="0">
            <a:spAutoFit/>
          </a:bodyPr>
          <a:lstStyle/>
          <a:p>
            <a:pPr algn="ctr" fontAlgn="base">
              <a:spcAft>
                <a:spcPts val="1199"/>
              </a:spcAft>
              <a:buClr>
                <a:srgbClr val="F0AB00"/>
              </a:buClr>
              <a:buSzPct val="80000"/>
            </a:pPr>
            <a:r>
              <a:rPr lang="en-US" sz="1050" kern="0">
                <a:ea typeface="Arial Unicode MS" pitchFamily="34" charset="-128"/>
                <a:cs typeface="Arial Unicode MS" pitchFamily="34" charset="-128"/>
              </a:rPr>
              <a:t>Manage Every</a:t>
            </a:r>
            <a:br>
              <a:rPr lang="en-US" sz="1050" kern="0">
                <a:ea typeface="Arial Unicode MS" pitchFamily="34" charset="-128"/>
                <a:cs typeface="Arial Unicode MS" pitchFamily="34" charset="-128"/>
              </a:rPr>
            </a:br>
            <a:r>
              <a:rPr lang="en-US" sz="1050" kern="0">
                <a:ea typeface="Arial Unicode MS" pitchFamily="34" charset="-128"/>
                <a:cs typeface="Arial Unicode MS" pitchFamily="34" charset="-128"/>
              </a:rPr>
              <a:t>Source</a:t>
            </a:r>
          </a:p>
        </p:txBody>
      </p:sp>
      <p:pic>
        <p:nvPicPr>
          <p:cNvPr id="94" name="Picture 93">
            <a:extLst>
              <a:ext uri="{FF2B5EF4-FFF2-40B4-BE49-F238E27FC236}">
                <a16:creationId xmlns:a16="http://schemas.microsoft.com/office/drawing/2014/main" xmlns="" id="{33D7E0DC-6990-B84E-8A4C-50C15FBA70C8}"/>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012173" y="2728217"/>
            <a:ext cx="757685" cy="757685"/>
          </a:xfrm>
          <a:prstGeom prst="rect">
            <a:avLst/>
          </a:prstGeom>
        </p:spPr>
      </p:pic>
      <p:grpSp>
        <p:nvGrpSpPr>
          <p:cNvPr id="56" name="Group 55">
            <a:extLst>
              <a:ext uri="{FF2B5EF4-FFF2-40B4-BE49-F238E27FC236}">
                <a16:creationId xmlns:a16="http://schemas.microsoft.com/office/drawing/2014/main" xmlns="" id="{12D49800-8AB8-9741-825F-035C720E0FDC}"/>
              </a:ext>
            </a:extLst>
          </p:cNvPr>
          <p:cNvGrpSpPr/>
          <p:nvPr/>
        </p:nvGrpSpPr>
        <p:grpSpPr>
          <a:xfrm>
            <a:off x="5378151" y="2257910"/>
            <a:ext cx="1413200" cy="1219218"/>
            <a:chOff x="5363734" y="3107290"/>
            <a:chExt cx="1478495" cy="1275552"/>
          </a:xfrm>
        </p:grpSpPr>
        <p:sp>
          <p:nvSpPr>
            <p:cNvPr id="57" name="Oval 56">
              <a:extLst>
                <a:ext uri="{FF2B5EF4-FFF2-40B4-BE49-F238E27FC236}">
                  <a16:creationId xmlns:a16="http://schemas.microsoft.com/office/drawing/2014/main" xmlns="" id="{D3CEB251-0E33-6D4B-BF15-E16FB493313E}"/>
                </a:ext>
              </a:extLst>
            </p:cNvPr>
            <p:cNvSpPr/>
            <p:nvPr/>
          </p:nvSpPr>
          <p:spPr bwMode="gray">
            <a:xfrm>
              <a:off x="5693248" y="3107290"/>
              <a:ext cx="795647" cy="795647"/>
            </a:xfrm>
            <a:prstGeom prst="ellipse">
              <a:avLst/>
            </a:prstGeom>
            <a:solidFill>
              <a:schemeClr val="accent1"/>
            </a:solidFill>
            <a:ln w="6350" algn="ctr">
              <a:noFill/>
              <a:miter lim="800000"/>
              <a:headEnd/>
              <a:tailEnd/>
            </a:ln>
          </p:spPr>
          <p:txBody>
            <a:bodyPr wrap="none"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kumimoji="0" lang="en-US" sz="1000" b="0" i="0" u="none" strike="noStrike" kern="0" cap="none" spc="0" normalizeH="0" baseline="0" noProof="0">
                  <a:ln>
                    <a:noFill/>
                  </a:ln>
                  <a:solidFill>
                    <a:schemeClr val="bg1"/>
                  </a:solidFill>
                  <a:effectLst/>
                  <a:uLnTx/>
                  <a:uFillTx/>
                  <a:ea typeface="Arial Unicode MS" pitchFamily="34" charset="-128"/>
                  <a:cs typeface="Arial Unicode MS" pitchFamily="34" charset="-128"/>
                </a:rPr>
                <a:t>Travel &amp; </a:t>
              </a:r>
              <a:br>
                <a:rPr kumimoji="0" lang="en-US" sz="1000" b="0" i="0" u="none" strike="noStrike" kern="0" cap="none" spc="0" normalizeH="0" baseline="0" noProof="0">
                  <a:ln>
                    <a:noFill/>
                  </a:ln>
                  <a:solidFill>
                    <a:schemeClr val="bg1"/>
                  </a:solidFill>
                  <a:effectLst/>
                  <a:uLnTx/>
                  <a:uFillTx/>
                  <a:ea typeface="Arial Unicode MS" pitchFamily="34" charset="-128"/>
                  <a:cs typeface="Arial Unicode MS" pitchFamily="34" charset="-128"/>
                </a:rPr>
              </a:br>
              <a:r>
                <a:rPr kumimoji="0" lang="en-US" sz="1000" b="0" i="0" u="none" strike="noStrike" kern="0" cap="none" spc="0" normalizeH="0" baseline="0" noProof="0">
                  <a:ln>
                    <a:noFill/>
                  </a:ln>
                  <a:solidFill>
                    <a:schemeClr val="bg1"/>
                  </a:solidFill>
                  <a:effectLst/>
                  <a:uLnTx/>
                  <a:uFillTx/>
                  <a:ea typeface="Arial Unicode MS" pitchFamily="34" charset="-128"/>
                  <a:cs typeface="Arial Unicode MS" pitchFamily="34" charset="-128"/>
                </a:rPr>
                <a:t>Expense</a:t>
              </a:r>
              <a:r>
                <a:rPr kumimoji="0" lang="en-US" sz="1000" b="0" i="0" u="none" strike="noStrike" kern="0" cap="none" spc="0" normalizeH="0" baseline="0" noProof="0">
                  <a:ln>
                    <a:noFill/>
                  </a:ln>
                  <a:effectLst/>
                  <a:uLnTx/>
                  <a:uFillTx/>
                  <a:ea typeface="Arial Unicode MS" pitchFamily="34" charset="-128"/>
                  <a:cs typeface="Arial Unicode MS" pitchFamily="34" charset="-128"/>
                </a:rPr>
                <a:t/>
              </a:r>
              <a:br>
                <a:rPr kumimoji="0" lang="en-US" sz="1000" b="0" i="0" u="none" strike="noStrike" kern="0" cap="none" spc="0" normalizeH="0" baseline="0" noProof="0">
                  <a:ln>
                    <a:noFill/>
                  </a:ln>
                  <a:effectLst/>
                  <a:uLnTx/>
                  <a:uFillTx/>
                  <a:ea typeface="Arial Unicode MS" pitchFamily="34" charset="-128"/>
                  <a:cs typeface="Arial Unicode MS" pitchFamily="34" charset="-128"/>
                </a:rPr>
              </a:br>
              <a:endParaRPr kumimoji="0" lang="en-US" sz="1000" b="0" i="0" u="none" strike="noStrike" kern="0" cap="none" spc="0" normalizeH="0" baseline="0" noProof="0">
                <a:ln>
                  <a:noFill/>
                </a:ln>
                <a:effectLst/>
                <a:uLnTx/>
                <a:uFillTx/>
                <a:ea typeface="Arial Unicode MS" pitchFamily="34" charset="-128"/>
                <a:cs typeface="Arial Unicode MS" pitchFamily="34" charset="-128"/>
              </a:endParaRPr>
            </a:p>
          </p:txBody>
        </p:sp>
        <p:sp>
          <p:nvSpPr>
            <p:cNvPr id="58" name="Oval 57">
              <a:extLst>
                <a:ext uri="{FF2B5EF4-FFF2-40B4-BE49-F238E27FC236}">
                  <a16:creationId xmlns:a16="http://schemas.microsoft.com/office/drawing/2014/main" xmlns="" id="{AF41BF91-3E27-464F-8796-F1E948AE59D3}"/>
                </a:ext>
              </a:extLst>
            </p:cNvPr>
            <p:cNvSpPr/>
            <p:nvPr/>
          </p:nvSpPr>
          <p:spPr bwMode="gray">
            <a:xfrm>
              <a:off x="5363734" y="3587195"/>
              <a:ext cx="795647" cy="795647"/>
            </a:xfrm>
            <a:prstGeom prst="ellipse">
              <a:avLst/>
            </a:prstGeom>
            <a:solidFill>
              <a:schemeClr val="accent6">
                <a:alpha val="77000"/>
              </a:schemeClr>
            </a:solidFill>
            <a:ln w="6350" algn="ctr">
              <a:noFill/>
              <a:miter lim="800000"/>
              <a:headEnd/>
              <a:tailEnd/>
            </a:ln>
          </p:spPr>
          <p:txBody>
            <a:bodyPr wrap="none"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kumimoji="0" lang="en-US" sz="1000" b="0" i="0" u="none" strike="noStrike" kern="0" cap="none" spc="0" normalizeH="0" baseline="0" noProof="0">
                  <a:ln>
                    <a:noFill/>
                  </a:ln>
                  <a:solidFill>
                    <a:schemeClr val="bg1"/>
                  </a:solidFill>
                  <a:effectLst/>
                  <a:uLnTx/>
                  <a:uFillTx/>
                  <a:ea typeface="Arial Unicode MS" pitchFamily="34" charset="-128"/>
                  <a:cs typeface="Arial Unicode MS" pitchFamily="34" charset="-128"/>
                </a:rPr>
                <a:t>Direct &amp;</a:t>
              </a:r>
              <a:br>
                <a:rPr kumimoji="0" lang="en-US" sz="1000" b="0" i="0" u="none" strike="noStrike" kern="0" cap="none" spc="0" normalizeH="0" baseline="0" noProof="0">
                  <a:ln>
                    <a:noFill/>
                  </a:ln>
                  <a:solidFill>
                    <a:schemeClr val="bg1"/>
                  </a:solidFill>
                  <a:effectLst/>
                  <a:uLnTx/>
                  <a:uFillTx/>
                  <a:ea typeface="Arial Unicode MS" pitchFamily="34" charset="-128"/>
                  <a:cs typeface="Arial Unicode MS" pitchFamily="34" charset="-128"/>
                </a:rPr>
              </a:br>
              <a:r>
                <a:rPr kumimoji="0" lang="en-US" sz="1000" b="0" i="0" u="none" strike="noStrike" kern="0" cap="none" spc="0" normalizeH="0" baseline="0" noProof="0">
                  <a:ln>
                    <a:noFill/>
                  </a:ln>
                  <a:solidFill>
                    <a:schemeClr val="bg1"/>
                  </a:solidFill>
                  <a:effectLst/>
                  <a:uLnTx/>
                  <a:uFillTx/>
                  <a:ea typeface="Arial Unicode MS" pitchFamily="34" charset="-128"/>
                  <a:cs typeface="Arial Unicode MS" pitchFamily="34" charset="-128"/>
                </a:rPr>
                <a:t>Indirect</a:t>
              </a:r>
              <a:endParaRPr kumimoji="0" lang="en-US" sz="1000" b="0" i="0" u="none" strike="noStrike" kern="0" cap="none" spc="0" normalizeH="0" baseline="0" noProof="0">
                <a:ln>
                  <a:noFill/>
                </a:ln>
                <a:effectLst/>
                <a:uLnTx/>
                <a:uFillTx/>
                <a:ea typeface="Arial Unicode MS" pitchFamily="34" charset="-128"/>
                <a:cs typeface="Arial Unicode MS" pitchFamily="34" charset="-128"/>
              </a:endParaRPr>
            </a:p>
          </p:txBody>
        </p:sp>
        <p:sp>
          <p:nvSpPr>
            <p:cNvPr id="59" name="Oval 58">
              <a:extLst>
                <a:ext uri="{FF2B5EF4-FFF2-40B4-BE49-F238E27FC236}">
                  <a16:creationId xmlns:a16="http://schemas.microsoft.com/office/drawing/2014/main" xmlns="" id="{DEE68EB0-0A03-9747-90A7-C4586A2998B2}"/>
                </a:ext>
              </a:extLst>
            </p:cNvPr>
            <p:cNvSpPr/>
            <p:nvPr/>
          </p:nvSpPr>
          <p:spPr bwMode="gray">
            <a:xfrm>
              <a:off x="6046582" y="3587195"/>
              <a:ext cx="795647" cy="795647"/>
            </a:xfrm>
            <a:prstGeom prst="ellipse">
              <a:avLst/>
            </a:prstGeom>
            <a:solidFill>
              <a:schemeClr val="accent3">
                <a:alpha val="77000"/>
              </a:schemeClr>
            </a:solidFill>
            <a:ln w="6350" algn="ctr">
              <a:noFill/>
              <a:miter lim="800000"/>
              <a:headEnd/>
              <a:tailEnd/>
            </a:ln>
          </p:spPr>
          <p:txBody>
            <a:bodyPr wrap="none"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kumimoji="0" lang="en-US" sz="1000" b="0" i="0" u="none" strike="noStrike" kern="0" cap="none" spc="0" normalizeH="0" baseline="0" noProof="0">
                  <a:ln>
                    <a:noFill/>
                  </a:ln>
                  <a:solidFill>
                    <a:schemeClr val="bg1"/>
                  </a:solidFill>
                  <a:effectLst/>
                  <a:uLnTx/>
                  <a:uFillTx/>
                  <a:ea typeface="Arial Unicode MS" pitchFamily="34" charset="-128"/>
                  <a:cs typeface="Arial Unicode MS" pitchFamily="34" charset="-128"/>
                </a:rPr>
                <a:t>Services &amp;</a:t>
              </a:r>
              <a:br>
                <a:rPr kumimoji="0" lang="en-US" sz="1000" b="0" i="0" u="none" strike="noStrike" kern="0" cap="none" spc="0" normalizeH="0" baseline="0" noProof="0">
                  <a:ln>
                    <a:noFill/>
                  </a:ln>
                  <a:solidFill>
                    <a:schemeClr val="bg1"/>
                  </a:solidFill>
                  <a:effectLst/>
                  <a:uLnTx/>
                  <a:uFillTx/>
                  <a:ea typeface="Arial Unicode MS" pitchFamily="34" charset="-128"/>
                  <a:cs typeface="Arial Unicode MS" pitchFamily="34" charset="-128"/>
                </a:rPr>
              </a:br>
              <a:r>
                <a:rPr kumimoji="0" lang="en-US" sz="1000" b="0" i="0" u="none" strike="noStrike" kern="0" cap="none" spc="0" normalizeH="0" baseline="0" noProof="0">
                  <a:ln>
                    <a:noFill/>
                  </a:ln>
                  <a:solidFill>
                    <a:schemeClr val="bg1"/>
                  </a:solidFill>
                  <a:effectLst/>
                  <a:uLnTx/>
                  <a:uFillTx/>
                  <a:ea typeface="Arial Unicode MS" pitchFamily="34" charset="-128"/>
                  <a:cs typeface="Arial Unicode MS" pitchFamily="34" charset="-128"/>
                </a:rPr>
                <a:t>External</a:t>
              </a:r>
              <a:br>
                <a:rPr kumimoji="0" lang="en-US" sz="1000" b="0" i="0" u="none" strike="noStrike" kern="0" cap="none" spc="0" normalizeH="0" baseline="0" noProof="0">
                  <a:ln>
                    <a:noFill/>
                  </a:ln>
                  <a:solidFill>
                    <a:schemeClr val="bg1"/>
                  </a:solidFill>
                  <a:effectLst/>
                  <a:uLnTx/>
                  <a:uFillTx/>
                  <a:ea typeface="Arial Unicode MS" pitchFamily="34" charset="-128"/>
                  <a:cs typeface="Arial Unicode MS" pitchFamily="34" charset="-128"/>
                </a:rPr>
              </a:br>
              <a:r>
                <a:rPr kumimoji="0" lang="en-US" sz="1000" b="0" i="0" u="none" strike="noStrike" kern="0" cap="none" spc="0" normalizeH="0" baseline="0" noProof="0">
                  <a:ln>
                    <a:noFill/>
                  </a:ln>
                  <a:solidFill>
                    <a:schemeClr val="bg1"/>
                  </a:solidFill>
                  <a:effectLst/>
                  <a:uLnTx/>
                  <a:uFillTx/>
                  <a:ea typeface="Arial Unicode MS" pitchFamily="34" charset="-128"/>
                  <a:cs typeface="Arial Unicode MS" pitchFamily="34" charset="-128"/>
                </a:rPr>
                <a:t>Labor</a:t>
              </a:r>
              <a:endParaRPr kumimoji="0" lang="en-US" sz="1000" b="0" i="0" u="none" strike="noStrike" kern="0" cap="none" spc="0" normalizeH="0" baseline="0" noProof="0">
                <a:ln>
                  <a:noFill/>
                </a:ln>
                <a:effectLst/>
                <a:uLnTx/>
                <a:uFillTx/>
                <a:ea typeface="Arial Unicode MS" pitchFamily="34" charset="-128"/>
                <a:cs typeface="Arial Unicode MS" pitchFamily="34" charset="-128"/>
              </a:endParaRPr>
            </a:p>
          </p:txBody>
        </p:sp>
      </p:grpSp>
      <p:pic>
        <p:nvPicPr>
          <p:cNvPr id="60" name="Picture 59">
            <a:extLst>
              <a:ext uri="{FF2B5EF4-FFF2-40B4-BE49-F238E27FC236}">
                <a16:creationId xmlns:a16="http://schemas.microsoft.com/office/drawing/2014/main" xmlns="" id="{03EC9502-C29B-134E-8AD5-C74F77341DDB}"/>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314995" y="5713979"/>
            <a:ext cx="1464646" cy="279932"/>
          </a:xfrm>
          <a:prstGeom prst="rect">
            <a:avLst/>
          </a:prstGeom>
          <a:effectLst/>
        </p:spPr>
      </p:pic>
      <p:pic>
        <p:nvPicPr>
          <p:cNvPr id="61" name="Picture 60">
            <a:extLst>
              <a:ext uri="{FF2B5EF4-FFF2-40B4-BE49-F238E27FC236}">
                <a16:creationId xmlns:a16="http://schemas.microsoft.com/office/drawing/2014/main" xmlns="" id="{3AF2A56F-2553-DF44-96FC-92731136A604}"/>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204282" y="5303727"/>
            <a:ext cx="1136916" cy="221347"/>
          </a:xfrm>
          <a:prstGeom prst="rect">
            <a:avLst/>
          </a:prstGeom>
          <a:effectLst/>
        </p:spPr>
      </p:pic>
      <p:pic>
        <p:nvPicPr>
          <p:cNvPr id="62" name="Picture 61">
            <a:extLst>
              <a:ext uri="{FF2B5EF4-FFF2-40B4-BE49-F238E27FC236}">
                <a16:creationId xmlns:a16="http://schemas.microsoft.com/office/drawing/2014/main" xmlns="" id="{20C24DA2-FB92-6E47-B345-04717DA4D734}"/>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723130" y="5295911"/>
            <a:ext cx="1240036" cy="222173"/>
          </a:xfrm>
          <a:prstGeom prst="rect">
            <a:avLst/>
          </a:prstGeom>
          <a:effectLst/>
        </p:spPr>
      </p:pic>
      <p:sp>
        <p:nvSpPr>
          <p:cNvPr id="159" name="TextBox 158">
            <a:extLst>
              <a:ext uri="{FF2B5EF4-FFF2-40B4-BE49-F238E27FC236}">
                <a16:creationId xmlns:a16="http://schemas.microsoft.com/office/drawing/2014/main" xmlns="" id="{026CAF2A-F3B0-824E-A8DD-C823EBBAE670}"/>
              </a:ext>
            </a:extLst>
          </p:cNvPr>
          <p:cNvSpPr txBox="1"/>
          <p:nvPr/>
        </p:nvSpPr>
        <p:spPr>
          <a:xfrm>
            <a:off x="779352" y="5600387"/>
            <a:ext cx="1831235" cy="215444"/>
          </a:xfrm>
          <a:prstGeom prst="rect">
            <a:avLst/>
          </a:prstGeom>
          <a:noFill/>
        </p:spPr>
        <p:txBody>
          <a:bodyPr wrap="square" lIns="0" tIns="0" rIns="182880" bIns="0" rtlCol="0">
            <a:spAutoFit/>
          </a:bodyPr>
          <a:lstStyle/>
          <a:p>
            <a:pPr algn="r" fontAlgn="base">
              <a:spcAft>
                <a:spcPts val="1199"/>
              </a:spcAft>
              <a:buClr>
                <a:srgbClr val="F0AB00"/>
              </a:buClr>
              <a:buSzPct val="80000"/>
            </a:pPr>
            <a:r>
              <a:rPr lang="en-US" sz="1400" kern="0">
                <a:solidFill>
                  <a:schemeClr val="accent3"/>
                </a:solidFill>
                <a:ea typeface="Arial Unicode MS" pitchFamily="34" charset="-128"/>
                <a:cs typeface="Arial Unicode MS" pitchFamily="34" charset="-128"/>
              </a:rPr>
              <a:t>Temp. Workers</a:t>
            </a:r>
          </a:p>
        </p:txBody>
      </p:sp>
      <p:sp>
        <p:nvSpPr>
          <p:cNvPr id="124" name="TextBox 123">
            <a:extLst>
              <a:ext uri="{FF2B5EF4-FFF2-40B4-BE49-F238E27FC236}">
                <a16:creationId xmlns:a16="http://schemas.microsoft.com/office/drawing/2014/main" xmlns="" id="{11291EFA-A3AD-8640-9CEF-B3D0E9614AB5}"/>
              </a:ext>
            </a:extLst>
          </p:cNvPr>
          <p:cNvSpPr txBox="1"/>
          <p:nvPr/>
        </p:nvSpPr>
        <p:spPr>
          <a:xfrm>
            <a:off x="639078" y="1717753"/>
            <a:ext cx="1948359" cy="215444"/>
          </a:xfrm>
          <a:prstGeom prst="rect">
            <a:avLst/>
          </a:prstGeom>
          <a:noFill/>
        </p:spPr>
        <p:txBody>
          <a:bodyPr wrap="square" lIns="0" tIns="0" rIns="182880" bIns="0" rtlCol="0">
            <a:spAutoFit/>
          </a:bodyPr>
          <a:lstStyle/>
          <a:p>
            <a:pPr algn="r" fontAlgn="base">
              <a:spcAft>
                <a:spcPts val="1199"/>
              </a:spcAft>
              <a:buClr>
                <a:srgbClr val="F0AB00"/>
              </a:buClr>
              <a:buSzPct val="80000"/>
            </a:pPr>
            <a:r>
              <a:rPr lang="en-US" sz="1400" kern="0">
                <a:solidFill>
                  <a:schemeClr val="accent1"/>
                </a:solidFill>
                <a:ea typeface="Arial Unicode MS" pitchFamily="34" charset="-128"/>
                <a:cs typeface="Arial Unicode MS" pitchFamily="34" charset="-128"/>
              </a:rPr>
              <a:t>TMC Transactions</a:t>
            </a:r>
          </a:p>
        </p:txBody>
      </p:sp>
      <p:sp>
        <p:nvSpPr>
          <p:cNvPr id="125" name="TextBox 124">
            <a:extLst>
              <a:ext uri="{FF2B5EF4-FFF2-40B4-BE49-F238E27FC236}">
                <a16:creationId xmlns:a16="http://schemas.microsoft.com/office/drawing/2014/main" xmlns="" id="{1738E1A4-BCA3-D045-82BD-A32C230B6F2F}"/>
              </a:ext>
            </a:extLst>
          </p:cNvPr>
          <p:cNvSpPr txBox="1"/>
          <p:nvPr/>
        </p:nvSpPr>
        <p:spPr>
          <a:xfrm>
            <a:off x="443695" y="2549746"/>
            <a:ext cx="1831226" cy="215444"/>
          </a:xfrm>
          <a:prstGeom prst="rect">
            <a:avLst/>
          </a:prstGeom>
          <a:noFill/>
        </p:spPr>
        <p:txBody>
          <a:bodyPr wrap="square" lIns="0" tIns="0" rIns="182880" bIns="0" rtlCol="0">
            <a:spAutoFit/>
          </a:bodyPr>
          <a:lstStyle/>
          <a:p>
            <a:pPr algn="r" fontAlgn="base">
              <a:spcAft>
                <a:spcPts val="1199"/>
              </a:spcAft>
              <a:buClr>
                <a:srgbClr val="F0AB00"/>
              </a:buClr>
              <a:buSzPct val="80000"/>
            </a:pPr>
            <a:r>
              <a:rPr lang="en-US" sz="1400" kern="0">
                <a:solidFill>
                  <a:schemeClr val="accent1"/>
                </a:solidFill>
                <a:ea typeface="Arial Unicode MS" pitchFamily="34" charset="-128"/>
                <a:cs typeface="Arial Unicode MS" pitchFamily="34" charset="-128"/>
              </a:rPr>
              <a:t>Direct Bookings</a:t>
            </a:r>
          </a:p>
        </p:txBody>
      </p:sp>
      <p:sp>
        <p:nvSpPr>
          <p:cNvPr id="126" name="TextBox 125">
            <a:extLst>
              <a:ext uri="{FF2B5EF4-FFF2-40B4-BE49-F238E27FC236}">
                <a16:creationId xmlns:a16="http://schemas.microsoft.com/office/drawing/2014/main" xmlns="" id="{A991A59C-042D-E545-A2B1-A43B52CD1FC7}"/>
              </a:ext>
            </a:extLst>
          </p:cNvPr>
          <p:cNvSpPr txBox="1"/>
          <p:nvPr/>
        </p:nvSpPr>
        <p:spPr>
          <a:xfrm>
            <a:off x="552866" y="3381739"/>
            <a:ext cx="1617881" cy="215444"/>
          </a:xfrm>
          <a:prstGeom prst="rect">
            <a:avLst/>
          </a:prstGeom>
          <a:noFill/>
        </p:spPr>
        <p:txBody>
          <a:bodyPr wrap="square" lIns="0" tIns="0" rIns="182880" bIns="0" rtlCol="0">
            <a:spAutoFit/>
          </a:bodyPr>
          <a:lstStyle/>
          <a:p>
            <a:pPr algn="r" fontAlgn="base">
              <a:spcAft>
                <a:spcPts val="1199"/>
              </a:spcAft>
              <a:buClr>
                <a:srgbClr val="F0AB00"/>
              </a:buClr>
              <a:buSzPct val="80000"/>
            </a:pPr>
            <a:r>
              <a:rPr lang="en-US" sz="1400" kern="0">
                <a:solidFill>
                  <a:schemeClr val="accent1"/>
                </a:solidFill>
                <a:ea typeface="Arial Unicode MS" pitchFamily="34" charset="-128"/>
                <a:cs typeface="Arial Unicode MS" pitchFamily="34" charset="-128"/>
              </a:rPr>
              <a:t>Invisible Spend</a:t>
            </a:r>
          </a:p>
        </p:txBody>
      </p:sp>
      <p:sp>
        <p:nvSpPr>
          <p:cNvPr id="127" name="TextBox 126">
            <a:extLst>
              <a:ext uri="{FF2B5EF4-FFF2-40B4-BE49-F238E27FC236}">
                <a16:creationId xmlns:a16="http://schemas.microsoft.com/office/drawing/2014/main" xmlns="" id="{1DCA1A80-9605-3F42-A487-FCB930994F1F}"/>
              </a:ext>
            </a:extLst>
          </p:cNvPr>
          <p:cNvSpPr txBox="1"/>
          <p:nvPr/>
        </p:nvSpPr>
        <p:spPr>
          <a:xfrm>
            <a:off x="1166312" y="1440422"/>
            <a:ext cx="1617894" cy="215444"/>
          </a:xfrm>
          <a:prstGeom prst="rect">
            <a:avLst/>
          </a:prstGeom>
          <a:noFill/>
        </p:spPr>
        <p:txBody>
          <a:bodyPr wrap="square" lIns="0" tIns="0" rIns="182880" bIns="0" rtlCol="0">
            <a:spAutoFit/>
          </a:bodyPr>
          <a:lstStyle/>
          <a:p>
            <a:pPr algn="r" fontAlgn="base">
              <a:spcAft>
                <a:spcPts val="1199"/>
              </a:spcAft>
              <a:buClr>
                <a:srgbClr val="F0AB00"/>
              </a:buClr>
              <a:buSzPct val="80000"/>
            </a:pPr>
            <a:r>
              <a:rPr lang="en-US" sz="1400" kern="0">
                <a:solidFill>
                  <a:schemeClr val="accent6"/>
                </a:solidFill>
                <a:ea typeface="Arial Unicode MS" pitchFamily="34" charset="-128"/>
                <a:cs typeface="Arial Unicode MS" pitchFamily="34" charset="-128"/>
              </a:rPr>
              <a:t>Indirect Spend</a:t>
            </a:r>
          </a:p>
        </p:txBody>
      </p:sp>
      <p:sp>
        <p:nvSpPr>
          <p:cNvPr id="128" name="TextBox 127">
            <a:extLst>
              <a:ext uri="{FF2B5EF4-FFF2-40B4-BE49-F238E27FC236}">
                <a16:creationId xmlns:a16="http://schemas.microsoft.com/office/drawing/2014/main" xmlns="" id="{98C20631-517C-F647-A086-5FB08B2C06B2}"/>
              </a:ext>
            </a:extLst>
          </p:cNvPr>
          <p:cNvSpPr txBox="1"/>
          <p:nvPr/>
        </p:nvSpPr>
        <p:spPr>
          <a:xfrm>
            <a:off x="576003" y="3104408"/>
            <a:ext cx="1617894" cy="215444"/>
          </a:xfrm>
          <a:prstGeom prst="rect">
            <a:avLst/>
          </a:prstGeom>
          <a:noFill/>
        </p:spPr>
        <p:txBody>
          <a:bodyPr wrap="square" lIns="0" tIns="0" rIns="182880" bIns="0" rtlCol="0">
            <a:spAutoFit/>
          </a:bodyPr>
          <a:lstStyle/>
          <a:p>
            <a:pPr algn="r" fontAlgn="base">
              <a:spcAft>
                <a:spcPts val="1199"/>
              </a:spcAft>
              <a:buClr>
                <a:srgbClr val="F0AB00"/>
              </a:buClr>
              <a:buSzPct val="80000"/>
            </a:pPr>
            <a:r>
              <a:rPr lang="en-US" sz="1400" kern="0">
                <a:solidFill>
                  <a:schemeClr val="accent6"/>
                </a:solidFill>
                <a:ea typeface="Arial Unicode MS" pitchFamily="34" charset="-128"/>
                <a:cs typeface="Arial Unicode MS" pitchFamily="34" charset="-128"/>
              </a:rPr>
              <a:t>MRO</a:t>
            </a:r>
          </a:p>
        </p:txBody>
      </p:sp>
      <p:sp>
        <p:nvSpPr>
          <p:cNvPr id="129" name="TextBox 128">
            <a:extLst>
              <a:ext uri="{FF2B5EF4-FFF2-40B4-BE49-F238E27FC236}">
                <a16:creationId xmlns:a16="http://schemas.microsoft.com/office/drawing/2014/main" xmlns="" id="{FA73F37E-2B2E-1445-8745-4DFF6597785A}"/>
              </a:ext>
            </a:extLst>
          </p:cNvPr>
          <p:cNvSpPr txBox="1"/>
          <p:nvPr/>
        </p:nvSpPr>
        <p:spPr>
          <a:xfrm>
            <a:off x="853798" y="1995084"/>
            <a:ext cx="1617894" cy="215444"/>
          </a:xfrm>
          <a:prstGeom prst="rect">
            <a:avLst/>
          </a:prstGeom>
          <a:noFill/>
        </p:spPr>
        <p:txBody>
          <a:bodyPr wrap="square" lIns="0" tIns="0" rIns="182880" bIns="0" rtlCol="0">
            <a:spAutoFit/>
          </a:bodyPr>
          <a:lstStyle/>
          <a:p>
            <a:pPr algn="r" fontAlgn="base">
              <a:spcAft>
                <a:spcPts val="1199"/>
              </a:spcAft>
              <a:buClr>
                <a:srgbClr val="F0AB00"/>
              </a:buClr>
              <a:buSzPct val="80000"/>
            </a:pPr>
            <a:r>
              <a:rPr lang="en-US" sz="1400" kern="0">
                <a:solidFill>
                  <a:schemeClr val="accent3"/>
                </a:solidFill>
                <a:ea typeface="Arial Unicode MS" pitchFamily="34" charset="-128"/>
                <a:cs typeface="Arial Unicode MS" pitchFamily="34" charset="-128"/>
              </a:rPr>
              <a:t>Contingent</a:t>
            </a:r>
          </a:p>
        </p:txBody>
      </p:sp>
      <p:sp>
        <p:nvSpPr>
          <p:cNvPr id="130" name="TextBox 129">
            <a:extLst>
              <a:ext uri="{FF2B5EF4-FFF2-40B4-BE49-F238E27FC236}">
                <a16:creationId xmlns:a16="http://schemas.microsoft.com/office/drawing/2014/main" xmlns="" id="{975B7ABC-6933-2344-A9F4-CB07643C4659}"/>
              </a:ext>
            </a:extLst>
          </p:cNvPr>
          <p:cNvSpPr txBox="1"/>
          <p:nvPr/>
        </p:nvSpPr>
        <p:spPr>
          <a:xfrm>
            <a:off x="267580" y="2827077"/>
            <a:ext cx="1949467" cy="215444"/>
          </a:xfrm>
          <a:prstGeom prst="rect">
            <a:avLst/>
          </a:prstGeom>
          <a:noFill/>
        </p:spPr>
        <p:txBody>
          <a:bodyPr wrap="square" lIns="0" tIns="0" rIns="182880" bIns="0" rtlCol="0">
            <a:spAutoFit/>
          </a:bodyPr>
          <a:lstStyle/>
          <a:p>
            <a:pPr algn="r" fontAlgn="base">
              <a:spcAft>
                <a:spcPts val="1199"/>
              </a:spcAft>
              <a:buClr>
                <a:srgbClr val="F0AB00"/>
              </a:buClr>
              <a:buSzPct val="80000"/>
            </a:pPr>
            <a:r>
              <a:rPr lang="en-US" sz="1400" kern="0">
                <a:solidFill>
                  <a:schemeClr val="accent3"/>
                </a:solidFill>
                <a:ea typeface="Arial Unicode MS" pitchFamily="34" charset="-128"/>
                <a:cs typeface="Arial Unicode MS" pitchFamily="34" charset="-128"/>
              </a:rPr>
              <a:t>Staff Augmentation</a:t>
            </a:r>
          </a:p>
        </p:txBody>
      </p:sp>
      <p:sp>
        <p:nvSpPr>
          <p:cNvPr id="131" name="TextBox 130">
            <a:extLst>
              <a:ext uri="{FF2B5EF4-FFF2-40B4-BE49-F238E27FC236}">
                <a16:creationId xmlns:a16="http://schemas.microsoft.com/office/drawing/2014/main" xmlns="" id="{2652662F-FC96-354B-8879-9B4AE9045CF7}"/>
              </a:ext>
            </a:extLst>
          </p:cNvPr>
          <p:cNvSpPr txBox="1"/>
          <p:nvPr/>
        </p:nvSpPr>
        <p:spPr>
          <a:xfrm>
            <a:off x="738049" y="2272415"/>
            <a:ext cx="1617894" cy="215444"/>
          </a:xfrm>
          <a:prstGeom prst="rect">
            <a:avLst/>
          </a:prstGeom>
          <a:noFill/>
        </p:spPr>
        <p:txBody>
          <a:bodyPr wrap="square" lIns="0" tIns="0" rIns="182880" bIns="0" rtlCol="0">
            <a:spAutoFit/>
          </a:bodyPr>
          <a:lstStyle/>
          <a:p>
            <a:pPr algn="r" fontAlgn="base">
              <a:spcAft>
                <a:spcPts val="1199"/>
              </a:spcAft>
              <a:buClr>
                <a:srgbClr val="F0AB00"/>
              </a:buClr>
              <a:buSzPct val="80000"/>
            </a:pPr>
            <a:r>
              <a:rPr lang="en-US" sz="1400" kern="0">
                <a:solidFill>
                  <a:schemeClr val="accent6"/>
                </a:solidFill>
                <a:ea typeface="Arial Unicode MS" pitchFamily="34" charset="-128"/>
                <a:cs typeface="Arial Unicode MS" pitchFamily="34" charset="-128"/>
              </a:rPr>
              <a:t>Direct Spend</a:t>
            </a:r>
          </a:p>
        </p:txBody>
      </p:sp>
      <p:sp>
        <p:nvSpPr>
          <p:cNvPr id="132" name="TextBox 131">
            <a:extLst>
              <a:ext uri="{FF2B5EF4-FFF2-40B4-BE49-F238E27FC236}">
                <a16:creationId xmlns:a16="http://schemas.microsoft.com/office/drawing/2014/main" xmlns="" id="{CA04E086-4683-7343-ABCF-97434679722E}"/>
              </a:ext>
            </a:extLst>
          </p:cNvPr>
          <p:cNvSpPr txBox="1"/>
          <p:nvPr/>
        </p:nvSpPr>
        <p:spPr>
          <a:xfrm>
            <a:off x="455262" y="4768394"/>
            <a:ext cx="1831235" cy="215444"/>
          </a:xfrm>
          <a:prstGeom prst="rect">
            <a:avLst/>
          </a:prstGeom>
          <a:noFill/>
        </p:spPr>
        <p:txBody>
          <a:bodyPr wrap="square" lIns="0" tIns="0" rIns="182880" bIns="0" rtlCol="0">
            <a:spAutoFit/>
          </a:bodyPr>
          <a:lstStyle/>
          <a:p>
            <a:pPr algn="r" fontAlgn="base">
              <a:spcAft>
                <a:spcPts val="1199"/>
              </a:spcAft>
              <a:buClr>
                <a:srgbClr val="F0AB00"/>
              </a:buClr>
              <a:buSzPct val="80000"/>
            </a:pPr>
            <a:r>
              <a:rPr lang="en-US" sz="1400" kern="0">
                <a:solidFill>
                  <a:schemeClr val="accent1"/>
                </a:solidFill>
                <a:ea typeface="Arial Unicode MS" pitchFamily="34" charset="-128"/>
                <a:cs typeface="Arial Unicode MS" pitchFamily="34" charset="-128"/>
              </a:rPr>
              <a:t>Travel</a:t>
            </a:r>
            <a:r>
              <a:rPr lang="en-US" sz="1400" kern="0">
                <a:ea typeface="Arial Unicode MS" pitchFamily="34" charset="-128"/>
                <a:cs typeface="Arial Unicode MS" pitchFamily="34" charset="-128"/>
              </a:rPr>
              <a:t> </a:t>
            </a:r>
            <a:r>
              <a:rPr lang="en-US" sz="1400" kern="0">
                <a:solidFill>
                  <a:schemeClr val="accent1"/>
                </a:solidFill>
                <a:ea typeface="Arial Unicode MS" pitchFamily="34" charset="-128"/>
                <a:cs typeface="Arial Unicode MS" pitchFamily="34" charset="-128"/>
              </a:rPr>
              <a:t>Apps</a:t>
            </a:r>
          </a:p>
        </p:txBody>
      </p:sp>
      <p:sp>
        <p:nvSpPr>
          <p:cNvPr id="133" name="TextBox 132">
            <a:extLst>
              <a:ext uri="{FF2B5EF4-FFF2-40B4-BE49-F238E27FC236}">
                <a16:creationId xmlns:a16="http://schemas.microsoft.com/office/drawing/2014/main" xmlns="" id="{3B55C82B-FFF1-584E-9E7E-2B5E208457DC}"/>
              </a:ext>
            </a:extLst>
          </p:cNvPr>
          <p:cNvSpPr txBox="1"/>
          <p:nvPr/>
        </p:nvSpPr>
        <p:spPr>
          <a:xfrm>
            <a:off x="640458" y="5323056"/>
            <a:ext cx="1831235" cy="215444"/>
          </a:xfrm>
          <a:prstGeom prst="rect">
            <a:avLst/>
          </a:prstGeom>
          <a:noFill/>
        </p:spPr>
        <p:txBody>
          <a:bodyPr wrap="square" lIns="0" tIns="0" rIns="182880" bIns="0" rtlCol="0">
            <a:spAutoFit/>
          </a:bodyPr>
          <a:lstStyle/>
          <a:p>
            <a:pPr algn="r" fontAlgn="base">
              <a:spcAft>
                <a:spcPts val="1199"/>
              </a:spcAft>
              <a:buClr>
                <a:srgbClr val="F0AB00"/>
              </a:buClr>
              <a:buSzPct val="80000"/>
            </a:pPr>
            <a:r>
              <a:rPr lang="en-US" sz="1400" kern="0">
                <a:solidFill>
                  <a:schemeClr val="accent1"/>
                </a:solidFill>
                <a:ea typeface="Arial Unicode MS" pitchFamily="34" charset="-128"/>
                <a:cs typeface="Arial Unicode MS" pitchFamily="34" charset="-128"/>
              </a:rPr>
              <a:t>P-Card</a:t>
            </a:r>
          </a:p>
        </p:txBody>
      </p:sp>
      <p:sp>
        <p:nvSpPr>
          <p:cNvPr id="134" name="TextBox 133">
            <a:extLst>
              <a:ext uri="{FF2B5EF4-FFF2-40B4-BE49-F238E27FC236}">
                <a16:creationId xmlns:a16="http://schemas.microsoft.com/office/drawing/2014/main" xmlns="" id="{1759DCB8-798F-4645-9E63-C142AC40647E}"/>
              </a:ext>
            </a:extLst>
          </p:cNvPr>
          <p:cNvSpPr txBox="1"/>
          <p:nvPr/>
        </p:nvSpPr>
        <p:spPr>
          <a:xfrm>
            <a:off x="362668" y="4213732"/>
            <a:ext cx="1831229" cy="215444"/>
          </a:xfrm>
          <a:prstGeom prst="rect">
            <a:avLst/>
          </a:prstGeom>
          <a:noFill/>
        </p:spPr>
        <p:txBody>
          <a:bodyPr wrap="square" lIns="0" tIns="0" rIns="182880" bIns="0" rtlCol="0">
            <a:spAutoFit/>
          </a:bodyPr>
          <a:lstStyle/>
          <a:p>
            <a:pPr algn="r" fontAlgn="base">
              <a:spcAft>
                <a:spcPts val="1199"/>
              </a:spcAft>
              <a:buClr>
                <a:srgbClr val="F0AB00"/>
              </a:buClr>
              <a:buSzPct val="80000"/>
            </a:pPr>
            <a:r>
              <a:rPr lang="en-US" sz="1400" kern="0">
                <a:solidFill>
                  <a:schemeClr val="accent1"/>
                </a:solidFill>
                <a:ea typeface="Arial Unicode MS" pitchFamily="34" charset="-128"/>
                <a:cs typeface="Arial Unicode MS" pitchFamily="34" charset="-128"/>
              </a:rPr>
              <a:t>Non-PO Invoices</a:t>
            </a:r>
          </a:p>
        </p:txBody>
      </p:sp>
      <p:sp>
        <p:nvSpPr>
          <p:cNvPr id="135" name="TextBox 134">
            <a:extLst>
              <a:ext uri="{FF2B5EF4-FFF2-40B4-BE49-F238E27FC236}">
                <a16:creationId xmlns:a16="http://schemas.microsoft.com/office/drawing/2014/main" xmlns="" id="{3439ACA6-FCA5-484B-9AB6-6DB5288FCC17}"/>
              </a:ext>
            </a:extLst>
          </p:cNvPr>
          <p:cNvSpPr txBox="1"/>
          <p:nvPr/>
        </p:nvSpPr>
        <p:spPr>
          <a:xfrm>
            <a:off x="130200" y="4491063"/>
            <a:ext cx="2109997" cy="215444"/>
          </a:xfrm>
          <a:prstGeom prst="rect">
            <a:avLst/>
          </a:prstGeom>
          <a:noFill/>
        </p:spPr>
        <p:txBody>
          <a:bodyPr wrap="square" lIns="0" tIns="0" rIns="182880" bIns="0" rtlCol="0">
            <a:spAutoFit/>
          </a:bodyPr>
          <a:lstStyle/>
          <a:p>
            <a:pPr algn="r" fontAlgn="base">
              <a:spcAft>
                <a:spcPts val="1199"/>
              </a:spcAft>
              <a:buClr>
                <a:srgbClr val="F0AB00"/>
              </a:buClr>
              <a:buSzPct val="80000"/>
            </a:pPr>
            <a:r>
              <a:rPr lang="en-US" sz="1400" kern="0">
                <a:solidFill>
                  <a:schemeClr val="accent6"/>
                </a:solidFill>
                <a:ea typeface="Arial Unicode MS" pitchFamily="34" charset="-128"/>
                <a:cs typeface="Arial Unicode MS" pitchFamily="34" charset="-128"/>
              </a:rPr>
              <a:t>Volume Discounts</a:t>
            </a:r>
          </a:p>
        </p:txBody>
      </p:sp>
      <p:sp>
        <p:nvSpPr>
          <p:cNvPr id="150" name="TextBox 149">
            <a:extLst>
              <a:ext uri="{FF2B5EF4-FFF2-40B4-BE49-F238E27FC236}">
                <a16:creationId xmlns:a16="http://schemas.microsoft.com/office/drawing/2014/main" xmlns="" id="{B93C04C6-46CA-4743-868E-2B0ECA8F2241}"/>
              </a:ext>
            </a:extLst>
          </p:cNvPr>
          <p:cNvSpPr txBox="1"/>
          <p:nvPr/>
        </p:nvSpPr>
        <p:spPr>
          <a:xfrm>
            <a:off x="222388" y="3659070"/>
            <a:ext cx="1948359" cy="215444"/>
          </a:xfrm>
          <a:prstGeom prst="rect">
            <a:avLst/>
          </a:prstGeom>
          <a:noFill/>
        </p:spPr>
        <p:txBody>
          <a:bodyPr wrap="square" lIns="0" tIns="0" rIns="182880" bIns="0" rtlCol="0">
            <a:spAutoFit/>
          </a:bodyPr>
          <a:lstStyle/>
          <a:p>
            <a:pPr algn="r" fontAlgn="base">
              <a:spcAft>
                <a:spcPts val="1199"/>
              </a:spcAft>
              <a:buClr>
                <a:srgbClr val="F0AB00"/>
              </a:buClr>
              <a:buSzPct val="80000"/>
            </a:pPr>
            <a:r>
              <a:rPr lang="en-US" sz="1400" kern="0">
                <a:solidFill>
                  <a:schemeClr val="accent3"/>
                </a:solidFill>
                <a:ea typeface="Arial Unicode MS" pitchFamily="34" charset="-128"/>
                <a:cs typeface="Arial Unicode MS" pitchFamily="34" charset="-128"/>
              </a:rPr>
              <a:t>Contract Services</a:t>
            </a:r>
          </a:p>
        </p:txBody>
      </p:sp>
      <p:sp>
        <p:nvSpPr>
          <p:cNvPr id="151" name="TextBox 150">
            <a:extLst>
              <a:ext uri="{FF2B5EF4-FFF2-40B4-BE49-F238E27FC236}">
                <a16:creationId xmlns:a16="http://schemas.microsoft.com/office/drawing/2014/main" xmlns="" id="{EBF57DAF-DECD-8D4E-A3B9-C3F92C59D20C}"/>
              </a:ext>
            </a:extLst>
          </p:cNvPr>
          <p:cNvSpPr txBox="1"/>
          <p:nvPr/>
        </p:nvSpPr>
        <p:spPr>
          <a:xfrm>
            <a:off x="232855" y="3936401"/>
            <a:ext cx="1949467" cy="215444"/>
          </a:xfrm>
          <a:prstGeom prst="rect">
            <a:avLst/>
          </a:prstGeom>
          <a:noFill/>
        </p:spPr>
        <p:txBody>
          <a:bodyPr wrap="square" lIns="0" tIns="0" rIns="182880" bIns="0" rtlCol="0">
            <a:spAutoFit/>
          </a:bodyPr>
          <a:lstStyle/>
          <a:p>
            <a:pPr algn="r" fontAlgn="base">
              <a:spcAft>
                <a:spcPts val="1199"/>
              </a:spcAft>
              <a:buClr>
                <a:srgbClr val="F0AB00"/>
              </a:buClr>
              <a:buSzPct val="80000"/>
            </a:pPr>
            <a:r>
              <a:rPr lang="en-US" sz="1400" kern="0">
                <a:solidFill>
                  <a:schemeClr val="accent6"/>
                </a:solidFill>
                <a:ea typeface="Arial Unicode MS" pitchFamily="34" charset="-128"/>
                <a:cs typeface="Arial Unicode MS" pitchFamily="34" charset="-128"/>
              </a:rPr>
              <a:t>Supplier Networks</a:t>
            </a:r>
          </a:p>
        </p:txBody>
      </p:sp>
      <p:sp>
        <p:nvSpPr>
          <p:cNvPr id="155" name="TextBox 154">
            <a:extLst>
              <a:ext uri="{FF2B5EF4-FFF2-40B4-BE49-F238E27FC236}">
                <a16:creationId xmlns:a16="http://schemas.microsoft.com/office/drawing/2014/main" xmlns="" id="{7D3F4EDB-9B50-DD41-A0E2-928478C6A2CF}"/>
              </a:ext>
            </a:extLst>
          </p:cNvPr>
          <p:cNvSpPr txBox="1"/>
          <p:nvPr/>
        </p:nvSpPr>
        <p:spPr>
          <a:xfrm>
            <a:off x="952973" y="5877720"/>
            <a:ext cx="1831235" cy="215444"/>
          </a:xfrm>
          <a:prstGeom prst="rect">
            <a:avLst/>
          </a:prstGeom>
          <a:noFill/>
        </p:spPr>
        <p:txBody>
          <a:bodyPr wrap="square" lIns="0" tIns="0" rIns="182880" bIns="0" rtlCol="0">
            <a:spAutoFit/>
          </a:bodyPr>
          <a:lstStyle/>
          <a:p>
            <a:pPr algn="r" fontAlgn="base">
              <a:spcAft>
                <a:spcPts val="1199"/>
              </a:spcAft>
              <a:buClr>
                <a:srgbClr val="F0AB00"/>
              </a:buClr>
              <a:buSzPct val="80000"/>
            </a:pPr>
            <a:r>
              <a:rPr lang="en-US" sz="1400" kern="0">
                <a:solidFill>
                  <a:schemeClr val="accent1"/>
                </a:solidFill>
                <a:ea typeface="Arial Unicode MS" pitchFamily="34" charset="-128"/>
                <a:cs typeface="Arial Unicode MS" pitchFamily="34" charset="-128"/>
              </a:rPr>
              <a:t>Virtual Card</a:t>
            </a:r>
          </a:p>
        </p:txBody>
      </p:sp>
      <p:sp>
        <p:nvSpPr>
          <p:cNvPr id="158" name="TextBox 157">
            <a:extLst>
              <a:ext uri="{FF2B5EF4-FFF2-40B4-BE49-F238E27FC236}">
                <a16:creationId xmlns:a16="http://schemas.microsoft.com/office/drawing/2014/main" xmlns="" id="{5FB1C1E5-13C3-2B40-85E0-A6D87DAD5D02}"/>
              </a:ext>
            </a:extLst>
          </p:cNvPr>
          <p:cNvSpPr txBox="1"/>
          <p:nvPr/>
        </p:nvSpPr>
        <p:spPr>
          <a:xfrm>
            <a:off x="547862" y="5045725"/>
            <a:ext cx="1831235" cy="215444"/>
          </a:xfrm>
          <a:prstGeom prst="rect">
            <a:avLst/>
          </a:prstGeom>
          <a:noFill/>
        </p:spPr>
        <p:txBody>
          <a:bodyPr wrap="square" lIns="0" tIns="0" rIns="182880" bIns="0" rtlCol="0">
            <a:spAutoFit/>
          </a:bodyPr>
          <a:lstStyle/>
          <a:p>
            <a:pPr algn="r" fontAlgn="base">
              <a:spcAft>
                <a:spcPts val="1199"/>
              </a:spcAft>
              <a:buClr>
                <a:srgbClr val="F0AB00"/>
              </a:buClr>
              <a:buSzPct val="80000"/>
            </a:pPr>
            <a:r>
              <a:rPr lang="en-US" sz="1400" kern="0">
                <a:solidFill>
                  <a:schemeClr val="accent6"/>
                </a:solidFill>
                <a:ea typeface="Arial Unicode MS" pitchFamily="34" charset="-128"/>
                <a:cs typeface="Arial Unicode MS" pitchFamily="34" charset="-128"/>
              </a:rPr>
              <a:t>Supply Catalogs</a:t>
            </a:r>
          </a:p>
        </p:txBody>
      </p:sp>
      <p:pic>
        <p:nvPicPr>
          <p:cNvPr id="166" name="SAP Logo" descr="SAP Logo" title="SAP Logo">
            <a:extLst>
              <a:ext uri="{FF2B5EF4-FFF2-40B4-BE49-F238E27FC236}">
                <a16:creationId xmlns:a16="http://schemas.microsoft.com/office/drawing/2014/main" xmlns="" id="{07E136CB-9E57-B64F-B532-CE0BACDD7CBD}"/>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112594" y="1532044"/>
            <a:ext cx="1963635" cy="360000"/>
          </a:xfrm>
          <a:prstGeom prst="rect">
            <a:avLst/>
          </a:prstGeom>
        </p:spPr>
      </p:pic>
      <p:sp>
        <p:nvSpPr>
          <p:cNvPr id="73" name="Arc 72">
            <a:extLst>
              <a:ext uri="{FF2B5EF4-FFF2-40B4-BE49-F238E27FC236}">
                <a16:creationId xmlns:a16="http://schemas.microsoft.com/office/drawing/2014/main" xmlns="" id="{EBCFF1CE-8BFC-5942-9F6B-C24DD6D47058}"/>
              </a:ext>
            </a:extLst>
          </p:cNvPr>
          <p:cNvSpPr/>
          <p:nvPr/>
        </p:nvSpPr>
        <p:spPr>
          <a:xfrm>
            <a:off x="2173328" y="-124089"/>
            <a:ext cx="7769324" cy="7769322"/>
          </a:xfrm>
          <a:prstGeom prst="arc">
            <a:avLst>
              <a:gd name="adj1" fmla="val 8584263"/>
              <a:gd name="adj2" fmla="val 12959351"/>
            </a:avLst>
          </a:prstGeom>
          <a:noFill/>
          <a:ln w="19050" algn="ctr">
            <a:solidFill>
              <a:schemeClr val="tx1"/>
            </a:solidFill>
            <a:prstDash val="dash"/>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endParaRPr lang="en-US" sz="1800" kern="0">
              <a:latin typeface="Arial"/>
              <a:ea typeface="Arial Unicode MS" pitchFamily="34" charset="-128"/>
              <a:cs typeface="Arial Unicode MS" pitchFamily="34" charset="-128"/>
            </a:endParaRPr>
          </a:p>
        </p:txBody>
      </p:sp>
      <p:sp>
        <p:nvSpPr>
          <p:cNvPr id="74" name="TextBox 73">
            <a:extLst>
              <a:ext uri="{FF2B5EF4-FFF2-40B4-BE49-F238E27FC236}">
                <a16:creationId xmlns:a16="http://schemas.microsoft.com/office/drawing/2014/main" xmlns="" id="{57F0DB6B-6BDF-954F-A965-2942DC6065F6}"/>
              </a:ext>
            </a:extLst>
          </p:cNvPr>
          <p:cNvSpPr txBox="1"/>
          <p:nvPr/>
        </p:nvSpPr>
        <p:spPr>
          <a:xfrm>
            <a:off x="10878211" y="2597090"/>
            <a:ext cx="924487" cy="215444"/>
          </a:xfrm>
          <a:prstGeom prst="rect">
            <a:avLst/>
          </a:prstGeom>
          <a:noFill/>
        </p:spPr>
        <p:txBody>
          <a:bodyPr wrap="square" lIns="0" tIns="0" rIns="0" bIns="0" rtlCol="0">
            <a:spAutoFit/>
          </a:bodyPr>
          <a:lstStyle/>
          <a:p>
            <a:pPr fontAlgn="base">
              <a:spcAft>
                <a:spcPts val="1199"/>
              </a:spcAft>
              <a:buClr>
                <a:srgbClr val="F0AB00"/>
              </a:buClr>
              <a:buSzPct val="80000"/>
            </a:pPr>
            <a:r>
              <a:rPr lang="en-US" sz="1400" kern="0">
                <a:ea typeface="Arial Unicode MS" pitchFamily="34" charset="-128"/>
                <a:cs typeface="Arial Unicode MS" pitchFamily="34" charset="-128"/>
              </a:rPr>
              <a:t>Visibility</a:t>
            </a:r>
          </a:p>
        </p:txBody>
      </p:sp>
      <p:sp>
        <p:nvSpPr>
          <p:cNvPr id="75" name="TextBox 74">
            <a:extLst>
              <a:ext uri="{FF2B5EF4-FFF2-40B4-BE49-F238E27FC236}">
                <a16:creationId xmlns:a16="http://schemas.microsoft.com/office/drawing/2014/main" xmlns="" id="{6CACF935-4C28-6A4A-9954-9ACF1AE01749}"/>
              </a:ext>
            </a:extLst>
          </p:cNvPr>
          <p:cNvSpPr txBox="1"/>
          <p:nvPr/>
        </p:nvSpPr>
        <p:spPr>
          <a:xfrm>
            <a:off x="10875272" y="3799725"/>
            <a:ext cx="1012782" cy="215444"/>
          </a:xfrm>
          <a:prstGeom prst="rect">
            <a:avLst/>
          </a:prstGeom>
          <a:noFill/>
        </p:spPr>
        <p:txBody>
          <a:bodyPr wrap="square" lIns="0" tIns="0" rIns="0" bIns="0" rtlCol="0">
            <a:spAutoFit/>
          </a:bodyPr>
          <a:lstStyle/>
          <a:p>
            <a:pPr fontAlgn="base">
              <a:spcAft>
                <a:spcPts val="1199"/>
              </a:spcAft>
              <a:buClr>
                <a:srgbClr val="F0AB00"/>
              </a:buClr>
              <a:buSzPct val="80000"/>
            </a:pPr>
            <a:r>
              <a:rPr lang="en-US" sz="1400" kern="0">
                <a:ea typeface="Arial Unicode MS" pitchFamily="34" charset="-128"/>
                <a:cs typeface="Arial Unicode MS" pitchFamily="34" charset="-128"/>
              </a:rPr>
              <a:t>Control</a:t>
            </a:r>
          </a:p>
        </p:txBody>
      </p:sp>
      <p:sp>
        <p:nvSpPr>
          <p:cNvPr id="76" name="TextBox 75">
            <a:extLst>
              <a:ext uri="{FF2B5EF4-FFF2-40B4-BE49-F238E27FC236}">
                <a16:creationId xmlns:a16="http://schemas.microsoft.com/office/drawing/2014/main" xmlns="" id="{C7467265-A5D1-EC44-A88C-960A019640F3}"/>
              </a:ext>
            </a:extLst>
          </p:cNvPr>
          <p:cNvSpPr txBox="1"/>
          <p:nvPr/>
        </p:nvSpPr>
        <p:spPr>
          <a:xfrm>
            <a:off x="10875272" y="4801557"/>
            <a:ext cx="901421" cy="430887"/>
          </a:xfrm>
          <a:prstGeom prst="rect">
            <a:avLst/>
          </a:prstGeom>
          <a:noFill/>
        </p:spPr>
        <p:txBody>
          <a:bodyPr wrap="square" lIns="0" tIns="0" rIns="0" bIns="0" rtlCol="0">
            <a:spAutoFit/>
          </a:bodyPr>
          <a:lstStyle/>
          <a:p>
            <a:pPr fontAlgn="base">
              <a:spcAft>
                <a:spcPts val="1199"/>
              </a:spcAft>
              <a:buClr>
                <a:srgbClr val="F0AB00"/>
              </a:buClr>
              <a:buSzPct val="80000"/>
            </a:pPr>
            <a:r>
              <a:rPr lang="en-US" sz="1400" kern="0">
                <a:ea typeface="Arial Unicode MS" pitchFamily="34" charset="-128"/>
                <a:cs typeface="Arial Unicode MS" pitchFamily="34" charset="-128"/>
              </a:rPr>
              <a:t>Intelligent Decisions</a:t>
            </a:r>
          </a:p>
        </p:txBody>
      </p:sp>
      <p:pic>
        <p:nvPicPr>
          <p:cNvPr id="77" name="Picture 76">
            <a:extLst>
              <a:ext uri="{FF2B5EF4-FFF2-40B4-BE49-F238E27FC236}">
                <a16:creationId xmlns:a16="http://schemas.microsoft.com/office/drawing/2014/main" xmlns="" id="{22E4EA38-FFD0-D74E-A303-74001DF3DD8C}"/>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9913035" y="2297132"/>
            <a:ext cx="823996" cy="823996"/>
          </a:xfrm>
          <a:prstGeom prst="rect">
            <a:avLst/>
          </a:prstGeom>
        </p:spPr>
      </p:pic>
      <p:pic>
        <p:nvPicPr>
          <p:cNvPr id="78" name="Picture 77">
            <a:extLst>
              <a:ext uri="{FF2B5EF4-FFF2-40B4-BE49-F238E27FC236}">
                <a16:creationId xmlns:a16="http://schemas.microsoft.com/office/drawing/2014/main" xmlns="" id="{0A881B7A-A5AA-114C-820B-1B08EEC909B4}"/>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10001330" y="3487013"/>
            <a:ext cx="823996" cy="823996"/>
          </a:xfrm>
          <a:prstGeom prst="rect">
            <a:avLst/>
          </a:prstGeom>
        </p:spPr>
      </p:pic>
      <p:pic>
        <p:nvPicPr>
          <p:cNvPr id="79" name="Picture 78">
            <a:extLst>
              <a:ext uri="{FF2B5EF4-FFF2-40B4-BE49-F238E27FC236}">
                <a16:creationId xmlns:a16="http://schemas.microsoft.com/office/drawing/2014/main" xmlns="" id="{3F9DB4EE-C315-9E49-B2DF-968D2073A9BB}"/>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9830474" y="4559596"/>
            <a:ext cx="989118" cy="989118"/>
          </a:xfrm>
          <a:prstGeom prst="rect">
            <a:avLst/>
          </a:prstGeom>
        </p:spPr>
      </p:pic>
      <p:sp>
        <p:nvSpPr>
          <p:cNvPr id="84" name="Arc 83">
            <a:extLst>
              <a:ext uri="{FF2B5EF4-FFF2-40B4-BE49-F238E27FC236}">
                <a16:creationId xmlns:a16="http://schemas.microsoft.com/office/drawing/2014/main" xmlns="" id="{3B3BF7E2-1F39-5D4F-AD1F-4EE0C6D00BDD}"/>
              </a:ext>
            </a:extLst>
          </p:cNvPr>
          <p:cNvSpPr/>
          <p:nvPr/>
        </p:nvSpPr>
        <p:spPr>
          <a:xfrm>
            <a:off x="2176272" y="-128016"/>
            <a:ext cx="7769324" cy="7769322"/>
          </a:xfrm>
          <a:prstGeom prst="arc">
            <a:avLst>
              <a:gd name="adj1" fmla="val 20485692"/>
              <a:gd name="adj2" fmla="val 1296843"/>
            </a:avLst>
          </a:prstGeom>
          <a:noFill/>
          <a:ln w="19050" algn="ctr">
            <a:solidFill>
              <a:schemeClr val="tx1"/>
            </a:solidFill>
            <a:prstDash val="dash"/>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endParaRPr lang="en-US" sz="1800" kern="0">
              <a:latin typeface="Arial"/>
              <a:ea typeface="Arial Unicode MS" pitchFamily="34" charset="-128"/>
              <a:cs typeface="Arial Unicode MS" pitchFamily="34" charset="-128"/>
            </a:endParaRPr>
          </a:p>
        </p:txBody>
      </p:sp>
      <p:sp>
        <p:nvSpPr>
          <p:cNvPr id="89" name="Arc 88">
            <a:extLst>
              <a:ext uri="{FF2B5EF4-FFF2-40B4-BE49-F238E27FC236}">
                <a16:creationId xmlns:a16="http://schemas.microsoft.com/office/drawing/2014/main" xmlns="" id="{16F59F85-A3E0-FC47-979C-680BE7EEE3D9}"/>
              </a:ext>
            </a:extLst>
          </p:cNvPr>
          <p:cNvSpPr/>
          <p:nvPr/>
        </p:nvSpPr>
        <p:spPr>
          <a:xfrm>
            <a:off x="3070822" y="4757880"/>
            <a:ext cx="6002575" cy="5447898"/>
          </a:xfrm>
          <a:prstGeom prst="arc">
            <a:avLst>
              <a:gd name="adj1" fmla="val 14062830"/>
              <a:gd name="adj2" fmla="val 18393458"/>
            </a:avLst>
          </a:prstGeom>
          <a:ln w="9525">
            <a:solidFill>
              <a:schemeClr val="tx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defTabSz="1088232">
              <a:defRPr/>
            </a:pPr>
            <a:endParaRPr lang="en-US" sz="2099">
              <a:latin typeface="Arial"/>
            </a:endParaRPr>
          </a:p>
        </p:txBody>
      </p:sp>
      <p:pic>
        <p:nvPicPr>
          <p:cNvPr id="90" name="Picture 89">
            <a:extLst>
              <a:ext uri="{FF2B5EF4-FFF2-40B4-BE49-F238E27FC236}">
                <a16:creationId xmlns:a16="http://schemas.microsoft.com/office/drawing/2014/main" xmlns="" id="{6AAE69A3-DE59-7E41-B54D-6C972B86D08E}"/>
              </a:ext>
            </a:extLst>
          </p:cNvPr>
          <p:cNvPicPr>
            <a:picLocks noChangeAspect="1"/>
          </p:cNvPicPr>
          <p:nvPr/>
        </p:nvPicPr>
        <p:blipFill rotWithShape="1">
          <a:blip r:embed="rId12" cstate="print">
            <a:extLst>
              <a:ext uri="{28A0092B-C50C-407E-A947-70E740481C1C}">
                <a14:useLocalDpi xmlns:a14="http://schemas.microsoft.com/office/drawing/2010/main"/>
              </a:ext>
            </a:extLst>
          </a:blip>
          <a:srcRect/>
          <a:stretch/>
        </p:blipFill>
        <p:spPr>
          <a:xfrm>
            <a:off x="5786186" y="4584732"/>
            <a:ext cx="596966" cy="346296"/>
          </a:xfrm>
          <a:prstGeom prst="rect">
            <a:avLst/>
          </a:prstGeom>
          <a:solidFill>
            <a:schemeClr val="bg1"/>
          </a:solidFill>
        </p:spPr>
      </p:pic>
    </p:spTree>
    <p:extLst>
      <p:ext uri="{BB962C8B-B14F-4D97-AF65-F5344CB8AC3E}">
        <p14:creationId xmlns:p14="http://schemas.microsoft.com/office/powerpoint/2010/main" val="404157885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5D4E9A74-ADD3-43FF-BC0E-8F1CABCF59A5}"/>
              </a:ext>
            </a:extLst>
          </p:cNvPr>
          <p:cNvSpPr>
            <a:spLocks noGrp="1"/>
          </p:cNvSpPr>
          <p:nvPr>
            <p:ph type="body" sz="quarter" idx="10"/>
          </p:nvPr>
        </p:nvSpPr>
        <p:spPr/>
        <p:txBody>
          <a:bodyPr/>
          <a:lstStyle/>
          <a:p>
            <a:pPr marL="342900" indent="-342900">
              <a:buFont typeface="Wingdings" panose="05000000000000000000" pitchFamily="2" charset="2"/>
              <a:buChar char="§"/>
            </a:pPr>
            <a:r>
              <a:rPr lang="en-US"/>
              <a:t>Discussion item 1</a:t>
            </a:r>
          </a:p>
          <a:p>
            <a:pPr marL="342900" indent="-342900">
              <a:buFont typeface="Wingdings" panose="05000000000000000000" pitchFamily="2" charset="2"/>
              <a:buChar char="§"/>
            </a:pPr>
            <a:r>
              <a:rPr lang="en-US"/>
              <a:t>Discussion item 2</a:t>
            </a:r>
          </a:p>
          <a:p>
            <a:pPr marL="342900" indent="-342900">
              <a:buFont typeface="Wingdings" panose="05000000000000000000" pitchFamily="2" charset="2"/>
              <a:buChar char="§"/>
            </a:pPr>
            <a:r>
              <a:rPr lang="en-US"/>
              <a:t>…</a:t>
            </a:r>
          </a:p>
        </p:txBody>
      </p:sp>
      <p:sp>
        <p:nvSpPr>
          <p:cNvPr id="3" name="Title 2">
            <a:extLst>
              <a:ext uri="{FF2B5EF4-FFF2-40B4-BE49-F238E27FC236}">
                <a16:creationId xmlns:a16="http://schemas.microsoft.com/office/drawing/2014/main" xmlns="" id="{8D80F8D2-7376-4CCE-B2A8-37D397CE2A8F}"/>
              </a:ext>
            </a:extLst>
          </p:cNvPr>
          <p:cNvSpPr>
            <a:spLocks noGrp="1"/>
          </p:cNvSpPr>
          <p:nvPr>
            <p:ph type="title"/>
          </p:nvPr>
        </p:nvSpPr>
        <p:spPr>
          <a:xfrm>
            <a:off x="496630" y="533400"/>
            <a:ext cx="11198483" cy="553998"/>
          </a:xfrm>
        </p:spPr>
        <p:txBody>
          <a:bodyPr/>
          <a:lstStyle/>
          <a:p>
            <a:r>
              <a:rPr lang="en-US" sz="3600"/>
              <a:t>Next steps</a:t>
            </a:r>
          </a:p>
        </p:txBody>
      </p:sp>
    </p:spTree>
    <p:extLst>
      <p:ext uri="{BB962C8B-B14F-4D97-AF65-F5344CB8AC3E}">
        <p14:creationId xmlns:p14="http://schemas.microsoft.com/office/powerpoint/2010/main" val="1931291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t>Thank You.</a:t>
            </a:r>
          </a:p>
        </p:txBody>
      </p:sp>
      <p:sp>
        <p:nvSpPr>
          <p:cNvPr id="3" name="Text Placeholder 2"/>
          <p:cNvSpPr>
            <a:spLocks noGrp="1"/>
          </p:cNvSpPr>
          <p:nvPr>
            <p:ph type="body" sz="quarter" idx="10"/>
          </p:nvPr>
        </p:nvSpPr>
        <p:spPr/>
        <p:txBody>
          <a:bodyPr/>
          <a:lstStyle/>
          <a:p>
            <a:r>
              <a:rPr lang="en-US"/>
              <a:t>Contact information:</a:t>
            </a:r>
          </a:p>
          <a:p>
            <a:pPr lvl="1"/>
            <a:r>
              <a:rPr lang="en-US" b="1"/>
              <a:t>F name L name</a:t>
            </a:r>
          </a:p>
          <a:p>
            <a:pPr lvl="1"/>
            <a:r>
              <a:rPr lang="en-US"/>
              <a:t>Title</a:t>
            </a:r>
          </a:p>
          <a:p>
            <a:pPr lvl="1"/>
            <a:r>
              <a:rPr lang="en-US"/>
              <a:t>Address</a:t>
            </a:r>
          </a:p>
          <a:p>
            <a:pPr lvl="1"/>
            <a:r>
              <a:rPr lang="en-US"/>
              <a:t>Phone number</a:t>
            </a:r>
          </a:p>
          <a:p>
            <a:endParaRPr lang="en-US"/>
          </a:p>
        </p:txBody>
      </p:sp>
    </p:spTree>
    <p:extLst>
      <p:ext uri="{BB962C8B-B14F-4D97-AF65-F5344CB8AC3E}">
        <p14:creationId xmlns:p14="http://schemas.microsoft.com/office/powerpoint/2010/main" val="1881851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B2575939-CDE3-F742-9CDD-7710320206DD}"/>
              </a:ext>
            </a:extLst>
          </p:cNvPr>
          <p:cNvPicPr>
            <a:picLocks noChangeAspect="1"/>
          </p:cNvPicPr>
          <p:nvPr/>
        </p:nvPicPr>
        <p:blipFill>
          <a:blip r:embed="rId3"/>
          <a:stretch>
            <a:fillRect/>
          </a:stretch>
        </p:blipFill>
        <p:spPr>
          <a:xfrm>
            <a:off x="591806" y="456670"/>
            <a:ext cx="1101192" cy="1101192"/>
          </a:xfrm>
          <a:prstGeom prst="rect">
            <a:avLst/>
          </a:prstGeom>
        </p:spPr>
      </p:pic>
      <p:sp>
        <p:nvSpPr>
          <p:cNvPr id="4" name="TextBox 3">
            <a:extLst>
              <a:ext uri="{FF2B5EF4-FFF2-40B4-BE49-F238E27FC236}">
                <a16:creationId xmlns:a16="http://schemas.microsoft.com/office/drawing/2014/main" xmlns="" id="{6F673673-E583-C448-A027-4802D3A24C1A}"/>
              </a:ext>
            </a:extLst>
          </p:cNvPr>
          <p:cNvSpPr txBox="1"/>
          <p:nvPr/>
        </p:nvSpPr>
        <p:spPr>
          <a:xfrm>
            <a:off x="5513560" y="2335794"/>
            <a:ext cx="5305331" cy="3077766"/>
          </a:xfrm>
          <a:prstGeom prst="rect">
            <a:avLst/>
          </a:prstGeom>
          <a:noFill/>
        </p:spPr>
        <p:txBody>
          <a:bodyPr wrap="square" lIns="0" tIns="0" rIns="0" bIns="0" rtlCol="0">
            <a:spAutoFit/>
          </a:bodyPr>
          <a:lstStyle/>
          <a:p>
            <a:pPr marL="182880" indent="-182880" fontAlgn="base">
              <a:spcBef>
                <a:spcPts val="1800"/>
              </a:spcBef>
              <a:spcAft>
                <a:spcPct val="0"/>
              </a:spcAft>
              <a:buClr>
                <a:srgbClr val="F0AB00"/>
              </a:buClr>
              <a:buSzPct val="100000"/>
              <a:buFont typeface="Arial" panose="020B0604020202020204" pitchFamily="34" charset="0"/>
              <a:buChar char="•"/>
            </a:pPr>
            <a:r>
              <a:rPr lang="en-US" sz="1400" kern="0" dirty="0">
                <a:ea typeface="Arial Unicode MS" pitchFamily="34" charset="-128"/>
                <a:cs typeface="Arial Unicode MS" pitchFamily="34" charset="-128"/>
              </a:rPr>
              <a:t>Automate everything from request to booking to reimbursement, eliminating clunky manual steps</a:t>
            </a:r>
          </a:p>
          <a:p>
            <a:pPr marL="182880" indent="-182880" fontAlgn="base">
              <a:spcBef>
                <a:spcPts val="1800"/>
              </a:spcBef>
              <a:spcAft>
                <a:spcPct val="0"/>
              </a:spcAft>
              <a:buClr>
                <a:srgbClr val="F0AB00"/>
              </a:buClr>
              <a:buSzPct val="100000"/>
              <a:buFont typeface="Arial" panose="020B0604020202020204" pitchFamily="34" charset="0"/>
              <a:buChar char="•"/>
            </a:pPr>
            <a:r>
              <a:rPr lang="en-US" sz="1400" kern="0" dirty="0">
                <a:ea typeface="Arial Unicode MS" pitchFamily="34" charset="-128"/>
                <a:cs typeface="Arial Unicode MS" pitchFamily="34" charset="-128"/>
              </a:rPr>
              <a:t>Automatically capture spending data from any transaction and integrate it directly with SAP finance systems</a:t>
            </a:r>
          </a:p>
          <a:p>
            <a:pPr marL="182880" indent="-182880" fontAlgn="base">
              <a:spcBef>
                <a:spcPts val="1800"/>
              </a:spcBef>
              <a:spcAft>
                <a:spcPct val="0"/>
              </a:spcAft>
              <a:buClr>
                <a:srgbClr val="F0AB00"/>
              </a:buClr>
              <a:buSzPct val="100000"/>
              <a:buFont typeface="Arial" panose="020B0604020202020204" pitchFamily="34" charset="0"/>
              <a:buChar char="•"/>
            </a:pPr>
            <a:r>
              <a:rPr lang="en-US" sz="1400" kern="0" dirty="0">
                <a:ea typeface="Arial Unicode MS" pitchFamily="34" charset="-128"/>
                <a:cs typeface="Arial Unicode MS" pitchFamily="34" charset="-128"/>
              </a:rPr>
              <a:t>Use AI and ML to automatically interpret and categorize expense charges from electronic or paper invoices and receipts.  </a:t>
            </a:r>
          </a:p>
          <a:p>
            <a:pPr marL="182880" indent="-182880" fontAlgn="base">
              <a:spcBef>
                <a:spcPts val="1800"/>
              </a:spcBef>
              <a:spcAft>
                <a:spcPct val="0"/>
              </a:spcAft>
              <a:buClr>
                <a:srgbClr val="F0AB00"/>
              </a:buClr>
              <a:buSzPct val="100000"/>
              <a:buFont typeface="Arial" panose="020B0604020202020204" pitchFamily="34" charset="0"/>
              <a:buChar char="•"/>
            </a:pPr>
            <a:r>
              <a:rPr lang="en-US" sz="1400" kern="0" dirty="0">
                <a:ea typeface="Arial Unicode MS" pitchFamily="34" charset="-128"/>
                <a:cs typeface="Arial Unicode MS" pitchFamily="34" charset="-128"/>
              </a:rPr>
              <a:t>Deliver real-time budget visibility and drill-down analytics, so you can see spending down to the last detail. </a:t>
            </a:r>
          </a:p>
          <a:p>
            <a:pPr marL="182880" indent="-182880" fontAlgn="base">
              <a:spcBef>
                <a:spcPts val="1800"/>
              </a:spcBef>
              <a:spcAft>
                <a:spcPct val="0"/>
              </a:spcAft>
              <a:buClr>
                <a:srgbClr val="F0AB00"/>
              </a:buClr>
              <a:buSzPct val="100000"/>
              <a:buFont typeface="Arial" panose="020B0604020202020204" pitchFamily="34" charset="0"/>
              <a:buChar char="•"/>
            </a:pPr>
            <a:r>
              <a:rPr lang="en-US" sz="1400" kern="0" dirty="0">
                <a:ea typeface="Arial Unicode MS" pitchFamily="34" charset="-128"/>
                <a:cs typeface="Arial Unicode MS" pitchFamily="34" charset="-128"/>
              </a:rPr>
              <a:t>Combine SAP Concur with SAP Ariba and SAP Fieldglass to automate and integrate top spend categories.</a:t>
            </a:r>
          </a:p>
        </p:txBody>
      </p:sp>
      <p:sp>
        <p:nvSpPr>
          <p:cNvPr id="5" name="TextBox 4">
            <a:extLst>
              <a:ext uri="{FF2B5EF4-FFF2-40B4-BE49-F238E27FC236}">
                <a16:creationId xmlns:a16="http://schemas.microsoft.com/office/drawing/2014/main" xmlns="" id="{A8C92DB5-1C19-5A4D-BCEB-F62E6D7DB259}"/>
              </a:ext>
            </a:extLst>
          </p:cNvPr>
          <p:cNvSpPr txBox="1"/>
          <p:nvPr/>
        </p:nvSpPr>
        <p:spPr>
          <a:xfrm>
            <a:off x="1920240" y="637934"/>
            <a:ext cx="5532978" cy="738664"/>
          </a:xfrm>
          <a:prstGeom prst="rect">
            <a:avLst/>
          </a:prstGeom>
          <a:noFill/>
        </p:spPr>
        <p:txBody>
          <a:bodyPr wrap="square" lIns="0" tIns="0" rIns="0" bIns="0" rtlCol="0">
            <a:spAutoFit/>
          </a:bodyPr>
          <a:lstStyle/>
          <a:p>
            <a:pPr fontAlgn="base">
              <a:spcAft>
                <a:spcPts val="1199"/>
              </a:spcAft>
              <a:buClr>
                <a:srgbClr val="F0AB00"/>
              </a:buClr>
              <a:buSzPct val="80000"/>
            </a:pPr>
            <a:r>
              <a:rPr lang="en-US" sz="2400" b="1" kern="0" dirty="0">
                <a:ea typeface="Arial Unicode MS" pitchFamily="34" charset="-128"/>
                <a:cs typeface="Arial Unicode MS" pitchFamily="34" charset="-128"/>
              </a:rPr>
              <a:t>Digitize Data and Processes to </a:t>
            </a:r>
            <a:br>
              <a:rPr lang="en-US" sz="2400" b="1" kern="0" dirty="0">
                <a:ea typeface="Arial Unicode MS" pitchFamily="34" charset="-128"/>
                <a:cs typeface="Arial Unicode MS" pitchFamily="34" charset="-128"/>
              </a:rPr>
            </a:br>
            <a:r>
              <a:rPr lang="en-US" sz="2400" b="1" kern="0" dirty="0">
                <a:ea typeface="Arial Unicode MS" pitchFamily="34" charset="-128"/>
                <a:cs typeface="Arial Unicode MS" pitchFamily="34" charset="-128"/>
              </a:rPr>
              <a:t>Deliver Efficiency and Transparency</a:t>
            </a:r>
          </a:p>
        </p:txBody>
      </p:sp>
      <p:pic>
        <p:nvPicPr>
          <p:cNvPr id="9" name="Picture 8">
            <a:extLst>
              <a:ext uri="{FF2B5EF4-FFF2-40B4-BE49-F238E27FC236}">
                <a16:creationId xmlns:a16="http://schemas.microsoft.com/office/drawing/2014/main" xmlns="" id="{ABA5CD75-C154-3B43-B67C-2F3118BBADC3}"/>
              </a:ext>
            </a:extLst>
          </p:cNvPr>
          <p:cNvPicPr>
            <a:picLocks noChangeAspect="1"/>
          </p:cNvPicPr>
          <p:nvPr/>
        </p:nvPicPr>
        <p:blipFill rotWithShape="1">
          <a:blip r:embed="rId4"/>
          <a:srcRect l="3985" t="20211" r="24936" b="1442"/>
          <a:stretch/>
        </p:blipFill>
        <p:spPr>
          <a:xfrm>
            <a:off x="-1" y="2027977"/>
            <a:ext cx="5006567" cy="3684760"/>
          </a:xfrm>
          <a:prstGeom prst="rect">
            <a:avLst/>
          </a:prstGeom>
        </p:spPr>
      </p:pic>
    </p:spTree>
    <p:extLst>
      <p:ext uri="{BB962C8B-B14F-4D97-AF65-F5344CB8AC3E}">
        <p14:creationId xmlns:p14="http://schemas.microsoft.com/office/powerpoint/2010/main" val="22839213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fade">
                                      <p:cBhvr>
                                        <p:cTn id="11" dur="500"/>
                                        <p:tgtEl>
                                          <p:spTgt spid="4">
                                            <p:txEl>
                                              <p:pRg st="1" end="1"/>
                                            </p:txEl>
                                          </p:spTgt>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500"/>
                                        <p:tgtEl>
                                          <p:spTgt spid="4">
                                            <p:txEl>
                                              <p:pRg st="2" end="2"/>
                                            </p:txEl>
                                          </p:spTgt>
                                        </p:tgtEl>
                                      </p:cBhvr>
                                    </p:animEffect>
                                  </p:childTnLst>
                                </p:cTn>
                              </p:par>
                            </p:childTnLst>
                          </p:cTn>
                        </p:par>
                        <p:par>
                          <p:cTn id="16" fill="hold">
                            <p:stCondLst>
                              <p:cond delay="3000"/>
                            </p:stCondLst>
                            <p:childTnLst>
                              <p:par>
                                <p:cTn id="17" presetID="10" presetClass="entr" presetSubtype="0" fill="hold" nodeType="afterEffect">
                                  <p:stCondLst>
                                    <p:cond delay="50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fade">
                                      <p:cBhvr>
                                        <p:cTn id="19" dur="500"/>
                                        <p:tgtEl>
                                          <p:spTgt spid="4">
                                            <p:txEl>
                                              <p:pRg st="3" end="3"/>
                                            </p:txEl>
                                          </p:spTgt>
                                        </p:tgtEl>
                                      </p:cBhvr>
                                    </p:animEffect>
                                  </p:childTnLst>
                                </p:cTn>
                              </p:par>
                            </p:childTnLst>
                          </p:cTn>
                        </p:par>
                        <p:par>
                          <p:cTn id="20" fill="hold">
                            <p:stCondLst>
                              <p:cond delay="4000"/>
                            </p:stCondLst>
                            <p:childTnLst>
                              <p:par>
                                <p:cTn id="21" presetID="10" presetClass="entr" presetSubtype="0" fill="hold" nodeType="afterEffect">
                                  <p:stCondLst>
                                    <p:cond delay="500"/>
                                  </p:stCondLst>
                                  <p:childTnLst>
                                    <p:set>
                                      <p:cBhvr>
                                        <p:cTn id="22" dur="1" fill="hold">
                                          <p:stCondLst>
                                            <p:cond delay="0"/>
                                          </p:stCondLst>
                                        </p:cTn>
                                        <p:tgtEl>
                                          <p:spTgt spid="4">
                                            <p:txEl>
                                              <p:pRg st="4" end="4"/>
                                            </p:txEl>
                                          </p:spTgt>
                                        </p:tgtEl>
                                        <p:attrNameLst>
                                          <p:attrName>style.visibility</p:attrName>
                                        </p:attrNameLst>
                                      </p:cBhvr>
                                      <p:to>
                                        <p:strVal val="visible"/>
                                      </p:to>
                                    </p:set>
                                    <p:animEffect transition="in" filter="fade">
                                      <p:cBhvr>
                                        <p:cTn id="23"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392704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D25DB25-4801-8043-8B4A-D12BEFE0528F}"/>
              </a:ext>
            </a:extLst>
          </p:cNvPr>
          <p:cNvSpPr>
            <a:spLocks noGrp="1"/>
          </p:cNvSpPr>
          <p:nvPr>
            <p:ph type="ctrTitle"/>
          </p:nvPr>
        </p:nvSpPr>
        <p:spPr/>
        <p:txBody>
          <a:bodyPr/>
          <a:lstStyle/>
          <a:p>
            <a:r>
              <a:rPr lang="en-US"/>
              <a:t>Appendix</a:t>
            </a:r>
          </a:p>
        </p:txBody>
      </p:sp>
    </p:spTree>
    <p:extLst>
      <p:ext uri="{BB962C8B-B14F-4D97-AF65-F5344CB8AC3E}">
        <p14:creationId xmlns:p14="http://schemas.microsoft.com/office/powerpoint/2010/main" val="1267726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xmlns="" id="{C8F415A6-A345-3B4B-B93C-F4FAC12F6BEE}"/>
              </a:ext>
            </a:extLst>
          </p:cNvPr>
          <p:cNvSpPr>
            <a:spLocks noGrp="1"/>
          </p:cNvSpPr>
          <p:nvPr>
            <p:ph type="ctrTitle"/>
          </p:nvPr>
        </p:nvSpPr>
        <p:spPr/>
        <p:txBody>
          <a:bodyPr/>
          <a:lstStyle/>
          <a:p>
            <a:r>
              <a:rPr lang="en-US"/>
              <a:t>SAC Screenshots</a:t>
            </a:r>
          </a:p>
        </p:txBody>
      </p:sp>
    </p:spTree>
    <p:extLst>
      <p:ext uri="{BB962C8B-B14F-4D97-AF65-F5344CB8AC3E}">
        <p14:creationId xmlns:p14="http://schemas.microsoft.com/office/powerpoint/2010/main" val="3836204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p:cNvSpPr txBox="1">
            <a:spLocks/>
          </p:cNvSpPr>
          <p:nvPr/>
        </p:nvSpPr>
        <p:spPr bwMode="gray">
          <a:xfrm>
            <a:off x="501013" y="535065"/>
            <a:ext cx="11180089" cy="645826"/>
          </a:xfrm>
          <a:prstGeom prst="rect">
            <a:avLst/>
          </a:prstGeom>
        </p:spPr>
        <p:txBody>
          <a:bodyPr vert="horz" wrap="square" lIns="0" tIns="0" rIns="0" bIns="0" rtlCol="0" anchor="t" anchorCtr="0">
            <a:spAutoFit/>
          </a:bodyPr>
          <a:lstStyle>
            <a:lvl1pPr algn="l" defTabSz="1088532" rtl="0" eaLnBrk="1" latinLnBrk="0" hangingPunct="1">
              <a:spcBef>
                <a:spcPct val="0"/>
              </a:spcBef>
              <a:buNone/>
              <a:defRPr sz="2400" b="1" kern="1200" baseline="0">
                <a:solidFill>
                  <a:schemeClr val="tx1"/>
                </a:solidFill>
                <a:latin typeface="+mj-lt"/>
                <a:ea typeface="+mj-ea"/>
                <a:cs typeface="+mj-cs"/>
              </a:defRPr>
            </a:lvl1pPr>
          </a:lstStyle>
          <a:p>
            <a:r>
              <a:rPr lang="en-US" sz="2398"/>
              <a:t>Combining multiple </a:t>
            </a:r>
            <a:r>
              <a:rPr lang="en-US" sz="2398">
                <a:solidFill>
                  <a:srgbClr val="F0AB00"/>
                </a:solidFill>
              </a:rPr>
              <a:t>data sources</a:t>
            </a:r>
            <a:endParaRPr lang="de-DE" sz="2398"/>
          </a:p>
          <a:p>
            <a:r>
              <a:rPr lang="en-US" sz="1798" b="0"/>
              <a:t>Some examples with data from SAP Concur and SAP SuccessFactors</a:t>
            </a:r>
          </a:p>
        </p:txBody>
      </p:sp>
      <p:pic>
        <p:nvPicPr>
          <p:cNvPr id="7" name="Picture 6">
            <a:extLst>
              <a:ext uri="{FF2B5EF4-FFF2-40B4-BE49-F238E27FC236}">
                <a16:creationId xmlns:a16="http://schemas.microsoft.com/office/drawing/2014/main" xmlns="" id="{74859FEC-23FC-4647-8097-6CB244E14B33}"/>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5204" b="3357"/>
          <a:stretch/>
        </p:blipFill>
        <p:spPr>
          <a:xfrm>
            <a:off x="501012" y="1545463"/>
            <a:ext cx="10821935" cy="4935401"/>
          </a:xfrm>
          <a:prstGeom prst="rect">
            <a:avLst/>
          </a:prstGeom>
          <a:effectLst>
            <a:outerShdw blurRad="63500" algn="ctr" rotWithShape="0">
              <a:prstClr val="black">
                <a:alpha val="40000"/>
              </a:prstClr>
            </a:outerShdw>
          </a:effectLst>
        </p:spPr>
      </p:pic>
    </p:spTree>
    <p:extLst>
      <p:ext uri="{BB962C8B-B14F-4D97-AF65-F5344CB8AC3E}">
        <p14:creationId xmlns:p14="http://schemas.microsoft.com/office/powerpoint/2010/main" val="39196619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98096" y="534156"/>
            <a:ext cx="11180088" cy="738472"/>
          </a:xfrm>
        </p:spPr>
        <p:txBody>
          <a:bodyPr/>
          <a:lstStyle/>
          <a:p>
            <a:pPr defTabSz="1088449">
              <a:spcBef>
                <a:spcPts val="0"/>
              </a:spcBef>
            </a:pPr>
            <a:r>
              <a:rPr lang="en-US" dirty="0"/>
              <a:t>SAP Analytics Cloud Dashboards</a:t>
            </a:r>
            <a:br>
              <a:rPr lang="en-US" dirty="0"/>
            </a:br>
            <a:endParaRPr lang="en-US" dirty="0"/>
          </a:p>
        </p:txBody>
      </p:sp>
      <p:pic>
        <p:nvPicPr>
          <p:cNvPr id="12" name="Picture 11"/>
          <p:cNvPicPr>
            <a:picLocks noChangeAspect="1"/>
          </p:cNvPicPr>
          <p:nvPr/>
        </p:nvPicPr>
        <p:blipFill rotWithShape="1">
          <a:blip r:embed="rId3" cstate="print">
            <a:extLst>
              <a:ext uri="{28A0092B-C50C-407E-A947-70E740481C1C}">
                <a14:useLocalDpi xmlns:a14="http://schemas.microsoft.com/office/drawing/2010/main"/>
              </a:ext>
            </a:extLst>
          </a:blip>
          <a:srcRect t="-413" b="-413"/>
          <a:stretch/>
        </p:blipFill>
        <p:spPr>
          <a:xfrm>
            <a:off x="498097" y="1680420"/>
            <a:ext cx="3477535" cy="1869571"/>
          </a:xfrm>
          <a:prstGeom prst="rect">
            <a:avLst/>
          </a:prstGeom>
          <a:effectLst>
            <a:outerShdw blurRad="63500" algn="ctr" rotWithShape="0">
              <a:prstClr val="black">
                <a:alpha val="40000"/>
              </a:prstClr>
            </a:outerShdw>
          </a:effectLst>
        </p:spPr>
      </p:pic>
      <p:pic>
        <p:nvPicPr>
          <p:cNvPr id="4" name="Picture 3">
            <a:extLst>
              <a:ext uri="{FF2B5EF4-FFF2-40B4-BE49-F238E27FC236}">
                <a16:creationId xmlns:a16="http://schemas.microsoft.com/office/drawing/2014/main" xmlns="" id="{8DE3608B-3F57-4C79-B97B-FBC59A293FB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328226" y="1680420"/>
            <a:ext cx="3515640" cy="1869571"/>
          </a:xfrm>
          <a:prstGeom prst="rect">
            <a:avLst/>
          </a:prstGeom>
          <a:effectLst>
            <a:outerShdw blurRad="63500" algn="ctr" rotWithShape="0">
              <a:prstClr val="black">
                <a:alpha val="40000"/>
              </a:prstClr>
            </a:outerShdw>
          </a:effectLst>
        </p:spPr>
      </p:pic>
      <p:pic>
        <p:nvPicPr>
          <p:cNvPr id="6" name="Picture 5">
            <a:extLst>
              <a:ext uri="{FF2B5EF4-FFF2-40B4-BE49-F238E27FC236}">
                <a16:creationId xmlns:a16="http://schemas.microsoft.com/office/drawing/2014/main" xmlns="" id="{BFE827EB-F91C-4BC1-B68C-A661DB4341C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196463" y="1680421"/>
            <a:ext cx="3475804" cy="1853439"/>
          </a:xfrm>
          <a:prstGeom prst="rect">
            <a:avLst/>
          </a:prstGeom>
          <a:effectLst>
            <a:outerShdw blurRad="63500" algn="ctr" rotWithShape="0">
              <a:prstClr val="black">
                <a:alpha val="40000"/>
              </a:prstClr>
            </a:outerShdw>
          </a:effectLst>
        </p:spPr>
      </p:pic>
      <p:pic>
        <p:nvPicPr>
          <p:cNvPr id="7" name="Picture 6">
            <a:extLst>
              <a:ext uri="{FF2B5EF4-FFF2-40B4-BE49-F238E27FC236}">
                <a16:creationId xmlns:a16="http://schemas.microsoft.com/office/drawing/2014/main" xmlns="" id="{0E2165F1-5AE9-40A8-9EFC-37EF0519DF0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98097" y="4180478"/>
            <a:ext cx="3477535" cy="1854040"/>
          </a:xfrm>
          <a:prstGeom prst="rect">
            <a:avLst/>
          </a:prstGeom>
          <a:effectLst>
            <a:outerShdw blurRad="63500" algn="ctr" rotWithShape="0">
              <a:prstClr val="black">
                <a:alpha val="40000"/>
              </a:prstClr>
            </a:outerShdw>
          </a:effectLst>
        </p:spPr>
      </p:pic>
      <p:pic>
        <p:nvPicPr>
          <p:cNvPr id="8" name="Picture 7">
            <a:extLst>
              <a:ext uri="{FF2B5EF4-FFF2-40B4-BE49-F238E27FC236}">
                <a16:creationId xmlns:a16="http://schemas.microsoft.com/office/drawing/2014/main" xmlns="" id="{CF651AB8-C09C-4CAD-BB25-924A9CF711C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328229" y="4180477"/>
            <a:ext cx="3515639" cy="1871201"/>
          </a:xfrm>
          <a:prstGeom prst="rect">
            <a:avLst/>
          </a:prstGeom>
          <a:effectLst>
            <a:outerShdw blurRad="63500" algn="ctr" rotWithShape="0">
              <a:prstClr val="black">
                <a:alpha val="40000"/>
              </a:prstClr>
            </a:outerShdw>
          </a:effectLst>
        </p:spPr>
      </p:pic>
      <p:pic>
        <p:nvPicPr>
          <p:cNvPr id="9" name="Picture 8">
            <a:extLst>
              <a:ext uri="{FF2B5EF4-FFF2-40B4-BE49-F238E27FC236}">
                <a16:creationId xmlns:a16="http://schemas.microsoft.com/office/drawing/2014/main" xmlns="" id="{D21FD6CF-D8DA-41EA-B2E2-F969D5DE99AD}"/>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222516" y="4180478"/>
            <a:ext cx="3449750" cy="1840402"/>
          </a:xfrm>
          <a:prstGeom prst="rect">
            <a:avLst/>
          </a:prstGeom>
          <a:effectLst>
            <a:outerShdw blurRad="63500" algn="ctr" rotWithShape="0">
              <a:prstClr val="black">
                <a:alpha val="40000"/>
              </a:prstClr>
            </a:outerShdw>
          </a:effectLst>
        </p:spPr>
      </p:pic>
      <p:sp>
        <p:nvSpPr>
          <p:cNvPr id="10" name="Text Placeholder 3">
            <a:extLst>
              <a:ext uri="{FF2B5EF4-FFF2-40B4-BE49-F238E27FC236}">
                <a16:creationId xmlns:a16="http://schemas.microsoft.com/office/drawing/2014/main" xmlns="" id="{14C167CE-33DA-410B-B3DC-2324109D2BA6}"/>
              </a:ext>
            </a:extLst>
          </p:cNvPr>
          <p:cNvSpPr>
            <a:spLocks noGrp="1"/>
          </p:cNvSpPr>
          <p:nvPr>
            <p:ph type="body" sz="quarter" idx="10"/>
          </p:nvPr>
        </p:nvSpPr>
        <p:spPr>
          <a:xfrm>
            <a:off x="498097" y="1346457"/>
            <a:ext cx="3477535" cy="311331"/>
          </a:xfrm>
        </p:spPr>
        <p:txBody>
          <a:bodyPr/>
          <a:lstStyle/>
          <a:p>
            <a:r>
              <a:rPr lang="en-US" sz="1799">
                <a:solidFill>
                  <a:schemeClr val="bg2">
                    <a:lumMod val="50000"/>
                  </a:schemeClr>
                </a:solidFill>
              </a:rPr>
              <a:t>Overview</a:t>
            </a:r>
            <a:endParaRPr lang="de-DE" sz="1799">
              <a:solidFill>
                <a:schemeClr val="bg2">
                  <a:lumMod val="50000"/>
                </a:schemeClr>
              </a:solidFill>
            </a:endParaRPr>
          </a:p>
        </p:txBody>
      </p:sp>
      <p:sp>
        <p:nvSpPr>
          <p:cNvPr id="11" name="Text Placeholder 3">
            <a:extLst>
              <a:ext uri="{FF2B5EF4-FFF2-40B4-BE49-F238E27FC236}">
                <a16:creationId xmlns:a16="http://schemas.microsoft.com/office/drawing/2014/main" xmlns="" id="{04676E63-CCD4-46A4-96E0-4282AAE93F59}"/>
              </a:ext>
            </a:extLst>
          </p:cNvPr>
          <p:cNvSpPr txBox="1">
            <a:spLocks/>
          </p:cNvSpPr>
          <p:nvPr/>
        </p:nvSpPr>
        <p:spPr bwMode="gray">
          <a:xfrm>
            <a:off x="4328227" y="1325994"/>
            <a:ext cx="3756001" cy="261692"/>
          </a:xfrm>
          <a:prstGeom prst="rect">
            <a:avLst/>
          </a:prstGeom>
        </p:spPr>
        <p:txBody>
          <a:bodyPr vert="horz" lIns="0" tIns="0" rIns="0" bIns="0" rtlCol="0">
            <a:no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a:buClr>
                <a:srgbClr val="F0AB00"/>
              </a:buClr>
            </a:pPr>
            <a:r>
              <a:rPr lang="en-US" sz="1799">
                <a:solidFill>
                  <a:srgbClr val="999999">
                    <a:lumMod val="50000"/>
                  </a:srgbClr>
                </a:solidFill>
                <a:latin typeface="Arial"/>
              </a:rPr>
              <a:t>Spend Categories &amp; Expense Types</a:t>
            </a:r>
            <a:endParaRPr lang="de-DE" sz="1799">
              <a:solidFill>
                <a:srgbClr val="999999">
                  <a:lumMod val="50000"/>
                </a:srgbClr>
              </a:solidFill>
              <a:latin typeface="Arial"/>
            </a:endParaRPr>
          </a:p>
        </p:txBody>
      </p:sp>
      <p:sp>
        <p:nvSpPr>
          <p:cNvPr id="13" name="Text Placeholder 3">
            <a:extLst>
              <a:ext uri="{FF2B5EF4-FFF2-40B4-BE49-F238E27FC236}">
                <a16:creationId xmlns:a16="http://schemas.microsoft.com/office/drawing/2014/main" xmlns="" id="{CE0078B0-CBE9-47FF-A766-96655DF47C94}"/>
              </a:ext>
            </a:extLst>
          </p:cNvPr>
          <p:cNvSpPr txBox="1">
            <a:spLocks/>
          </p:cNvSpPr>
          <p:nvPr/>
        </p:nvSpPr>
        <p:spPr bwMode="gray">
          <a:xfrm>
            <a:off x="8194731" y="1334337"/>
            <a:ext cx="3477535" cy="311331"/>
          </a:xfrm>
          <a:prstGeom prst="rect">
            <a:avLst/>
          </a:prstGeom>
        </p:spPr>
        <p:txBody>
          <a:bodyPr vert="horz" lIns="0" tIns="0" rIns="0" bIns="0" rtlCol="0">
            <a:no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a:buClr>
                <a:srgbClr val="F0AB00"/>
              </a:buClr>
            </a:pPr>
            <a:r>
              <a:rPr lang="en-US" sz="1799">
                <a:solidFill>
                  <a:srgbClr val="999999">
                    <a:lumMod val="50000"/>
                  </a:srgbClr>
                </a:solidFill>
                <a:latin typeface="Arial"/>
              </a:rPr>
              <a:t>Expense Reports</a:t>
            </a:r>
            <a:endParaRPr lang="de-DE" sz="1799">
              <a:solidFill>
                <a:srgbClr val="999999">
                  <a:lumMod val="50000"/>
                </a:srgbClr>
              </a:solidFill>
              <a:latin typeface="Arial"/>
            </a:endParaRPr>
          </a:p>
        </p:txBody>
      </p:sp>
      <p:sp>
        <p:nvSpPr>
          <p:cNvPr id="14" name="Text Placeholder 3">
            <a:extLst>
              <a:ext uri="{FF2B5EF4-FFF2-40B4-BE49-F238E27FC236}">
                <a16:creationId xmlns:a16="http://schemas.microsoft.com/office/drawing/2014/main" xmlns="" id="{46D8A680-1262-49B7-9924-CD610E1D8BF3}"/>
              </a:ext>
            </a:extLst>
          </p:cNvPr>
          <p:cNvSpPr txBox="1">
            <a:spLocks/>
          </p:cNvSpPr>
          <p:nvPr/>
        </p:nvSpPr>
        <p:spPr bwMode="gray">
          <a:xfrm>
            <a:off x="466020" y="3874281"/>
            <a:ext cx="3477535" cy="311331"/>
          </a:xfrm>
          <a:prstGeom prst="rect">
            <a:avLst/>
          </a:prstGeom>
        </p:spPr>
        <p:txBody>
          <a:bodyPr vert="horz" lIns="0" tIns="0" rIns="0" bIns="0" rtlCol="0">
            <a:no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a:buClr>
                <a:srgbClr val="F0AB00"/>
              </a:buClr>
            </a:pPr>
            <a:r>
              <a:rPr lang="en-US" sz="1799">
                <a:solidFill>
                  <a:srgbClr val="999999">
                    <a:lumMod val="50000"/>
                  </a:srgbClr>
                </a:solidFill>
                <a:latin typeface="Arial"/>
              </a:rPr>
              <a:t>Budget Planning</a:t>
            </a:r>
            <a:endParaRPr lang="de-DE" sz="1799">
              <a:solidFill>
                <a:srgbClr val="999999">
                  <a:lumMod val="50000"/>
                </a:srgbClr>
              </a:solidFill>
              <a:latin typeface="Arial"/>
            </a:endParaRPr>
          </a:p>
        </p:txBody>
      </p:sp>
      <p:sp>
        <p:nvSpPr>
          <p:cNvPr id="15" name="Text Placeholder 3">
            <a:extLst>
              <a:ext uri="{FF2B5EF4-FFF2-40B4-BE49-F238E27FC236}">
                <a16:creationId xmlns:a16="http://schemas.microsoft.com/office/drawing/2014/main" xmlns="" id="{15183DF1-C90E-483F-BFBC-428448F262D1}"/>
              </a:ext>
            </a:extLst>
          </p:cNvPr>
          <p:cNvSpPr txBox="1">
            <a:spLocks/>
          </p:cNvSpPr>
          <p:nvPr/>
        </p:nvSpPr>
        <p:spPr bwMode="gray">
          <a:xfrm>
            <a:off x="4328227" y="3865049"/>
            <a:ext cx="3477535" cy="311331"/>
          </a:xfrm>
          <a:prstGeom prst="rect">
            <a:avLst/>
          </a:prstGeom>
        </p:spPr>
        <p:txBody>
          <a:bodyPr vert="horz" lIns="0" tIns="0" rIns="0" bIns="0" rtlCol="0">
            <a:no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a:buClr>
                <a:srgbClr val="F0AB00"/>
              </a:buClr>
            </a:pPr>
            <a:r>
              <a:rPr lang="en-US" sz="1799">
                <a:solidFill>
                  <a:srgbClr val="999999">
                    <a:lumMod val="50000"/>
                  </a:srgbClr>
                </a:solidFill>
                <a:latin typeface="Arial"/>
              </a:rPr>
              <a:t>Expense Entries</a:t>
            </a:r>
            <a:endParaRPr lang="de-DE" sz="1799">
              <a:solidFill>
                <a:srgbClr val="999999">
                  <a:lumMod val="50000"/>
                </a:srgbClr>
              </a:solidFill>
              <a:latin typeface="Arial"/>
            </a:endParaRPr>
          </a:p>
        </p:txBody>
      </p:sp>
      <p:sp>
        <p:nvSpPr>
          <p:cNvPr id="16" name="Text Placeholder 3">
            <a:extLst>
              <a:ext uri="{FF2B5EF4-FFF2-40B4-BE49-F238E27FC236}">
                <a16:creationId xmlns:a16="http://schemas.microsoft.com/office/drawing/2014/main" xmlns="" id="{3E565B98-905E-4264-8098-4BC44A128415}"/>
              </a:ext>
            </a:extLst>
          </p:cNvPr>
          <p:cNvSpPr txBox="1">
            <a:spLocks/>
          </p:cNvSpPr>
          <p:nvPr/>
        </p:nvSpPr>
        <p:spPr bwMode="gray">
          <a:xfrm>
            <a:off x="8222516" y="3865049"/>
            <a:ext cx="3477535" cy="311331"/>
          </a:xfrm>
          <a:prstGeom prst="rect">
            <a:avLst/>
          </a:prstGeom>
        </p:spPr>
        <p:txBody>
          <a:bodyPr vert="horz" lIns="0" tIns="0" rIns="0" bIns="0" rtlCol="0">
            <a:no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a:buClr>
                <a:srgbClr val="F0AB00"/>
              </a:buClr>
            </a:pPr>
            <a:r>
              <a:rPr lang="en-US" sz="1799">
                <a:solidFill>
                  <a:srgbClr val="999999">
                    <a:lumMod val="50000"/>
                  </a:srgbClr>
                </a:solidFill>
                <a:latin typeface="Arial"/>
              </a:rPr>
              <a:t>Ad-hoc Analysis </a:t>
            </a:r>
            <a:endParaRPr lang="de-DE" sz="1799">
              <a:solidFill>
                <a:srgbClr val="999999">
                  <a:lumMod val="50000"/>
                </a:srgbClr>
              </a:solidFill>
              <a:latin typeface="Arial"/>
            </a:endParaRPr>
          </a:p>
        </p:txBody>
      </p:sp>
    </p:spTree>
    <p:extLst>
      <p:ext uri="{BB962C8B-B14F-4D97-AF65-F5344CB8AC3E}">
        <p14:creationId xmlns:p14="http://schemas.microsoft.com/office/powerpoint/2010/main" val="730789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a:t>The built-in connector </a:t>
            </a:r>
            <a:endParaRPr lang="de-DE"/>
          </a:p>
          <a:p>
            <a:pPr lvl="1"/>
            <a:r>
              <a:rPr lang="de-DE"/>
              <a:t>xx</a:t>
            </a:r>
            <a:br>
              <a:rPr lang="de-DE"/>
            </a:br>
            <a:endParaRPr lang="de-DE"/>
          </a:p>
        </p:txBody>
      </p:sp>
      <p:sp>
        <p:nvSpPr>
          <p:cNvPr id="5" name="Title 3"/>
          <p:cNvSpPr txBox="1">
            <a:spLocks/>
          </p:cNvSpPr>
          <p:nvPr/>
        </p:nvSpPr>
        <p:spPr bwMode="gray">
          <a:xfrm>
            <a:off x="498097" y="533556"/>
            <a:ext cx="11185913" cy="646163"/>
          </a:xfrm>
          <a:prstGeom prst="rect">
            <a:avLst/>
          </a:prstGeom>
        </p:spPr>
        <p:txBody>
          <a:bodyPr vert="horz" wrap="square" lIns="0" tIns="0" rIns="0" bIns="0" rtlCol="0" anchor="t" anchorCtr="0">
            <a:spAutoFit/>
          </a:bodyPr>
          <a:lstStyle>
            <a:lvl1pPr algn="l" defTabSz="1088532" rtl="0" eaLnBrk="1" latinLnBrk="0" hangingPunct="1">
              <a:spcBef>
                <a:spcPct val="0"/>
              </a:spcBef>
              <a:buNone/>
              <a:defRPr sz="2400" b="1" kern="1200" baseline="0">
                <a:solidFill>
                  <a:schemeClr val="tx1"/>
                </a:solidFill>
                <a:latin typeface="+mj-lt"/>
                <a:ea typeface="+mj-ea"/>
                <a:cs typeface="+mj-cs"/>
              </a:defRPr>
            </a:lvl1pPr>
          </a:lstStyle>
          <a:p>
            <a:r>
              <a:rPr lang="de-DE" sz="2399"/>
              <a:t>Planning, predictive forecast, </a:t>
            </a:r>
            <a:r>
              <a:rPr lang="de-DE" sz="2399">
                <a:solidFill>
                  <a:srgbClr val="F0AB00"/>
                </a:solidFill>
              </a:rPr>
              <a:t>smart insights</a:t>
            </a:r>
          </a:p>
          <a:p>
            <a:r>
              <a:rPr lang="en-US" sz="1799" b="0"/>
              <a:t>Some examples with Concur Expense data</a:t>
            </a:r>
          </a:p>
        </p:txBody>
      </p:sp>
      <p:pic>
        <p:nvPicPr>
          <p:cNvPr id="6" name="Picture 5"/>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98096" y="1603266"/>
            <a:ext cx="7020713" cy="4221277"/>
          </a:xfrm>
          <a:prstGeom prst="rect">
            <a:avLst/>
          </a:prstGeom>
          <a:effectLst>
            <a:outerShdw blurRad="63500" algn="ctr" rotWithShape="0">
              <a:prstClr val="black">
                <a:alpha val="40000"/>
              </a:prstClr>
            </a:outerShdw>
          </a:effectLst>
        </p:spPr>
      </p:pic>
      <p:pic>
        <p:nvPicPr>
          <p:cNvPr id="9" name="Picture 8"/>
          <p:cNvPicPr>
            <a:picLocks noChangeAspect="1"/>
          </p:cNvPicPr>
          <p:nvPr/>
        </p:nvPicPr>
        <p:blipFill>
          <a:blip r:embed="rId4"/>
          <a:stretch>
            <a:fillRect/>
          </a:stretch>
        </p:blipFill>
        <p:spPr>
          <a:xfrm>
            <a:off x="498096" y="1601371"/>
            <a:ext cx="6994758" cy="4415594"/>
          </a:xfrm>
          <a:prstGeom prst="rect">
            <a:avLst/>
          </a:prstGeom>
          <a:effectLst>
            <a:outerShdw blurRad="63500" algn="ctr" rotWithShape="0">
              <a:prstClr val="black">
                <a:alpha val="40000"/>
              </a:prstClr>
            </a:outerShdw>
          </a:effectLst>
        </p:spPr>
      </p:pic>
      <p:pic>
        <p:nvPicPr>
          <p:cNvPr id="7" name="Picture 6"/>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208724" y="3557061"/>
            <a:ext cx="2724562" cy="2018427"/>
          </a:xfrm>
          <a:prstGeom prst="rect">
            <a:avLst/>
          </a:prstGeom>
          <a:effectLst>
            <a:outerShdw blurRad="63500" algn="ctr" rotWithShape="0">
              <a:prstClr val="black">
                <a:alpha val="40000"/>
              </a:prstClr>
            </a:outerShdw>
          </a:effectLst>
        </p:spPr>
      </p:pic>
      <p:pic>
        <p:nvPicPr>
          <p:cNvPr id="10" name="Picture 9"/>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763483" y="864743"/>
            <a:ext cx="2933505" cy="5384636"/>
          </a:xfrm>
          <a:prstGeom prst="rect">
            <a:avLst/>
          </a:prstGeom>
          <a:effectLst>
            <a:outerShdw blurRad="63500" algn="ctr" rotWithShape="0">
              <a:prstClr val="black">
                <a:alpha val="40000"/>
              </a:prstClr>
            </a:outerShdw>
          </a:effectLst>
        </p:spPr>
      </p:pic>
    </p:spTree>
    <p:extLst>
      <p:ext uri="{BB962C8B-B14F-4D97-AF65-F5344CB8AC3E}">
        <p14:creationId xmlns:p14="http://schemas.microsoft.com/office/powerpoint/2010/main" val="3096276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p:cNvSpPr txBox="1">
            <a:spLocks/>
          </p:cNvSpPr>
          <p:nvPr/>
        </p:nvSpPr>
        <p:spPr bwMode="gray">
          <a:xfrm>
            <a:off x="498097" y="533556"/>
            <a:ext cx="11185913" cy="646163"/>
          </a:xfrm>
          <a:prstGeom prst="rect">
            <a:avLst/>
          </a:prstGeom>
        </p:spPr>
        <p:txBody>
          <a:bodyPr vert="horz" wrap="square" lIns="0" tIns="0" rIns="0" bIns="0" rtlCol="0" anchor="t" anchorCtr="0">
            <a:spAutoFit/>
          </a:bodyPr>
          <a:lstStyle>
            <a:lvl1pPr algn="l" defTabSz="1088532" rtl="0" eaLnBrk="1" latinLnBrk="0" hangingPunct="1">
              <a:spcBef>
                <a:spcPct val="0"/>
              </a:spcBef>
              <a:buNone/>
              <a:defRPr sz="2400" b="1" kern="1200" baseline="0">
                <a:solidFill>
                  <a:schemeClr val="tx1"/>
                </a:solidFill>
                <a:latin typeface="+mj-lt"/>
                <a:ea typeface="+mj-ea"/>
                <a:cs typeface="+mj-cs"/>
              </a:defRPr>
            </a:lvl1pPr>
          </a:lstStyle>
          <a:p>
            <a:r>
              <a:rPr lang="de-DE" sz="2399"/>
              <a:t>Planning, predictive forecast, </a:t>
            </a:r>
            <a:r>
              <a:rPr lang="de-DE" sz="2399">
                <a:solidFill>
                  <a:srgbClr val="F0AB00"/>
                </a:solidFill>
              </a:rPr>
              <a:t>smart insights</a:t>
            </a:r>
          </a:p>
          <a:p>
            <a:r>
              <a:rPr lang="en-US" sz="1799" b="0"/>
              <a:t>Some examples with Concur Expense data</a:t>
            </a:r>
          </a:p>
        </p:txBody>
      </p:sp>
      <p:pic>
        <p:nvPicPr>
          <p:cNvPr id="11" name="Picture 10">
            <a:extLst>
              <a:ext uri="{FF2B5EF4-FFF2-40B4-BE49-F238E27FC236}">
                <a16:creationId xmlns:a16="http://schemas.microsoft.com/office/drawing/2014/main" xmlns="" id="{F34B783A-6DBB-1149-BCC2-8934CC4D2BE6}"/>
              </a:ext>
            </a:extLst>
          </p:cNvPr>
          <p:cNvPicPr>
            <a:picLocks noChangeAspect="1"/>
          </p:cNvPicPr>
          <p:nvPr/>
        </p:nvPicPr>
        <p:blipFill>
          <a:blip r:embed="rId3"/>
          <a:stretch>
            <a:fillRect/>
          </a:stretch>
        </p:blipFill>
        <p:spPr>
          <a:xfrm>
            <a:off x="498097" y="1558988"/>
            <a:ext cx="8495341" cy="4765456"/>
          </a:xfrm>
          <a:prstGeom prst="rect">
            <a:avLst/>
          </a:prstGeom>
          <a:effectLst>
            <a:outerShdw blurRad="63500" algn="ctr" rotWithShape="0">
              <a:prstClr val="black">
                <a:alpha val="40000"/>
              </a:prstClr>
            </a:outerShdw>
          </a:effectLst>
        </p:spPr>
      </p:pic>
    </p:spTree>
    <p:extLst>
      <p:ext uri="{BB962C8B-B14F-4D97-AF65-F5344CB8AC3E}">
        <p14:creationId xmlns:p14="http://schemas.microsoft.com/office/powerpoint/2010/main" val="2636183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p:cNvSpPr txBox="1">
            <a:spLocks/>
          </p:cNvSpPr>
          <p:nvPr/>
        </p:nvSpPr>
        <p:spPr bwMode="gray">
          <a:xfrm>
            <a:off x="498097" y="533554"/>
            <a:ext cx="11185913" cy="676932"/>
          </a:xfrm>
          <a:prstGeom prst="rect">
            <a:avLst/>
          </a:prstGeom>
        </p:spPr>
        <p:txBody>
          <a:bodyPr vert="horz" wrap="square" lIns="0" tIns="0" rIns="0" bIns="0" rtlCol="0" anchor="t" anchorCtr="0">
            <a:spAutoFit/>
          </a:bodyPr>
          <a:lstStyle>
            <a:lvl1pPr algn="l" defTabSz="1088532" rtl="0" eaLnBrk="1" latinLnBrk="0" hangingPunct="1">
              <a:spcBef>
                <a:spcPct val="0"/>
              </a:spcBef>
              <a:buNone/>
              <a:defRPr sz="2400" b="1" kern="1200" baseline="0">
                <a:solidFill>
                  <a:schemeClr val="tx1"/>
                </a:solidFill>
                <a:latin typeface="+mj-lt"/>
                <a:ea typeface="+mj-ea"/>
                <a:cs typeface="+mj-cs"/>
              </a:defRPr>
            </a:lvl1pPr>
          </a:lstStyle>
          <a:p>
            <a:r>
              <a:rPr lang="de-DE" sz="2399" err="1"/>
              <a:t>Planning</a:t>
            </a:r>
            <a:r>
              <a:rPr lang="de-DE" sz="2399"/>
              <a:t>, </a:t>
            </a:r>
            <a:r>
              <a:rPr lang="de-DE" sz="2399" err="1"/>
              <a:t>predictive</a:t>
            </a:r>
            <a:r>
              <a:rPr lang="de-DE" sz="2399"/>
              <a:t> </a:t>
            </a:r>
            <a:r>
              <a:rPr lang="de-DE" sz="2399" err="1"/>
              <a:t>forecast</a:t>
            </a:r>
            <a:r>
              <a:rPr lang="de-DE" sz="2399"/>
              <a:t>, </a:t>
            </a:r>
            <a:r>
              <a:rPr lang="de-DE" sz="2399">
                <a:solidFill>
                  <a:srgbClr val="F0AB00"/>
                </a:solidFill>
              </a:rPr>
              <a:t>smart </a:t>
            </a:r>
            <a:r>
              <a:rPr lang="de-DE" sz="2399" err="1">
                <a:solidFill>
                  <a:srgbClr val="F0AB00"/>
                </a:solidFill>
              </a:rPr>
              <a:t>insights</a:t>
            </a:r>
            <a:endParaRPr lang="de-DE" sz="2399">
              <a:solidFill>
                <a:srgbClr val="F0AB00"/>
              </a:solidFill>
            </a:endParaRPr>
          </a:p>
          <a:p>
            <a:r>
              <a:rPr lang="en-US" sz="1999" b="0"/>
              <a:t>Some examples with Concur Expense data</a:t>
            </a:r>
          </a:p>
        </p:txBody>
      </p:sp>
      <p:pic>
        <p:nvPicPr>
          <p:cNvPr id="3" name="Picture 2">
            <a:extLst>
              <a:ext uri="{FF2B5EF4-FFF2-40B4-BE49-F238E27FC236}">
                <a16:creationId xmlns:a16="http://schemas.microsoft.com/office/drawing/2014/main" xmlns="" id="{DBB30A6D-A5B1-4F65-9E56-66DA7A9881F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98097" y="1462993"/>
            <a:ext cx="9622077" cy="5001121"/>
          </a:xfrm>
          <a:prstGeom prst="rect">
            <a:avLst/>
          </a:prstGeom>
        </p:spPr>
      </p:pic>
      <p:sp>
        <p:nvSpPr>
          <p:cNvPr id="6" name="Rectangle: Rounded Corners 5">
            <a:extLst>
              <a:ext uri="{FF2B5EF4-FFF2-40B4-BE49-F238E27FC236}">
                <a16:creationId xmlns:a16="http://schemas.microsoft.com/office/drawing/2014/main" xmlns="" id="{6D4430DC-DA04-4572-A55A-05062D3CF7A3}"/>
              </a:ext>
            </a:extLst>
          </p:cNvPr>
          <p:cNvSpPr/>
          <p:nvPr/>
        </p:nvSpPr>
        <p:spPr bwMode="gray">
          <a:xfrm>
            <a:off x="2851091" y="2164176"/>
            <a:ext cx="7087645" cy="4299938"/>
          </a:xfrm>
          <a:prstGeom prst="roundRect">
            <a:avLst>
              <a:gd name="adj" fmla="val 7478"/>
            </a:avLst>
          </a:prstGeom>
          <a:noFill/>
          <a:ln w="222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lIns="89977" tIns="71981" rIns="89977" bIns="71981" rtlCol="0" anchor="ctr"/>
          <a:lstStyle/>
          <a:p>
            <a:pPr algn="ctr" fontAlgn="base">
              <a:spcBef>
                <a:spcPct val="50000"/>
              </a:spcBef>
              <a:spcAft>
                <a:spcPct val="0"/>
              </a:spcAft>
              <a:buClr>
                <a:srgbClr val="F0AB00"/>
              </a:buClr>
              <a:buSzPct val="80000"/>
            </a:pPr>
            <a:endParaRPr lang="en-US" sz="2099" kern="0">
              <a:ea typeface="Arial Unicode MS" pitchFamily="34" charset="-128"/>
              <a:cs typeface="Arial Unicode MS" pitchFamily="34" charset="-128"/>
            </a:endParaRPr>
          </a:p>
        </p:txBody>
      </p:sp>
    </p:spTree>
    <p:extLst>
      <p:ext uri="{BB962C8B-B14F-4D97-AF65-F5344CB8AC3E}">
        <p14:creationId xmlns:p14="http://schemas.microsoft.com/office/powerpoint/2010/main" val="106542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20240" y="832792"/>
            <a:ext cx="5339281" cy="388568"/>
          </a:xfrm>
        </p:spPr>
        <p:txBody>
          <a:bodyPr/>
          <a:lstStyle/>
          <a:p>
            <a:pPr marL="0" marR="0">
              <a:lnSpc>
                <a:spcPct val="115000"/>
              </a:lnSpc>
              <a:spcBef>
                <a:spcPts val="0"/>
              </a:spcBef>
              <a:spcAft>
                <a:spcPts val="0"/>
              </a:spcAft>
            </a:pPr>
            <a:r>
              <a:rPr lang="en-US" dirty="0">
                <a:solidFill>
                  <a:srgbClr val="000000"/>
                </a:solidFill>
                <a:latin typeface="+mn-lt"/>
                <a:ea typeface="HGｺﾞｼｯｸM" charset="0"/>
                <a:cs typeface="Tahoma" charset="0"/>
              </a:rPr>
              <a:t>Improve the Employee Experience  </a:t>
            </a:r>
            <a:endParaRPr lang="en-US" dirty="0">
              <a:latin typeface="+mn-lt"/>
              <a:ea typeface="HGｺﾞｼｯｸM" charset="0"/>
              <a:cs typeface="Tahoma" charset="0"/>
            </a:endParaRPr>
          </a:p>
        </p:txBody>
      </p:sp>
      <p:grpSp>
        <p:nvGrpSpPr>
          <p:cNvPr id="3" name="Group 2">
            <a:extLst>
              <a:ext uri="{FF2B5EF4-FFF2-40B4-BE49-F238E27FC236}">
                <a16:creationId xmlns:a16="http://schemas.microsoft.com/office/drawing/2014/main" xmlns="" id="{BF62C1DE-C609-CF44-8DE3-6E3207F07584}"/>
              </a:ext>
            </a:extLst>
          </p:cNvPr>
          <p:cNvGrpSpPr/>
          <p:nvPr/>
        </p:nvGrpSpPr>
        <p:grpSpPr>
          <a:xfrm>
            <a:off x="7911845" y="518918"/>
            <a:ext cx="3631983" cy="6339082"/>
            <a:chOff x="8047648" y="0"/>
            <a:chExt cx="3198012" cy="5581651"/>
          </a:xfrm>
        </p:grpSpPr>
        <p:pic>
          <p:nvPicPr>
            <p:cNvPr id="4" name="Picture 3">
              <a:extLst>
                <a:ext uri="{FF2B5EF4-FFF2-40B4-BE49-F238E27FC236}">
                  <a16:creationId xmlns:a16="http://schemas.microsoft.com/office/drawing/2014/main" xmlns="" id="{87B88C5D-3414-1D4C-80D2-5DA26AFC503B}"/>
                </a:ext>
              </a:extLst>
            </p:cNvPr>
            <p:cNvPicPr>
              <a:picLocks noChangeAspect="1"/>
            </p:cNvPicPr>
            <p:nvPr/>
          </p:nvPicPr>
          <p:blipFill rotWithShape="1">
            <a:blip r:embed="rId3"/>
            <a:srcRect b="6758"/>
            <a:stretch/>
          </p:blipFill>
          <p:spPr>
            <a:xfrm>
              <a:off x="8047648" y="0"/>
              <a:ext cx="3198012" cy="5581651"/>
            </a:xfrm>
            <a:prstGeom prst="rect">
              <a:avLst/>
            </a:prstGeom>
          </p:spPr>
        </p:pic>
        <p:pic>
          <p:nvPicPr>
            <p:cNvPr id="5" name="Picture 4">
              <a:extLst>
                <a:ext uri="{FF2B5EF4-FFF2-40B4-BE49-F238E27FC236}">
                  <a16:creationId xmlns:a16="http://schemas.microsoft.com/office/drawing/2014/main" xmlns="" id="{92095AFE-7F18-514F-B039-7D5748BD54D5}"/>
                </a:ext>
              </a:extLst>
            </p:cNvPr>
            <p:cNvPicPr>
              <a:picLocks noChangeAspect="1"/>
            </p:cNvPicPr>
            <p:nvPr/>
          </p:nvPicPr>
          <p:blipFill rotWithShape="1">
            <a:blip r:embed="rId4"/>
            <a:srcRect b="1751"/>
            <a:stretch/>
          </p:blipFill>
          <p:spPr>
            <a:xfrm>
              <a:off x="8352546" y="731753"/>
              <a:ext cx="2581265" cy="4450057"/>
            </a:xfrm>
            <a:prstGeom prst="rect">
              <a:avLst/>
            </a:prstGeom>
          </p:spPr>
        </p:pic>
      </p:grpSp>
      <p:pic>
        <p:nvPicPr>
          <p:cNvPr id="6" name="Picture 5">
            <a:extLst>
              <a:ext uri="{FF2B5EF4-FFF2-40B4-BE49-F238E27FC236}">
                <a16:creationId xmlns:a16="http://schemas.microsoft.com/office/drawing/2014/main" xmlns="" id="{C1BBA459-03C8-1445-9447-201DF5B076D9}"/>
              </a:ext>
            </a:extLst>
          </p:cNvPr>
          <p:cNvPicPr>
            <a:picLocks noChangeAspect="1"/>
          </p:cNvPicPr>
          <p:nvPr/>
        </p:nvPicPr>
        <p:blipFill>
          <a:blip r:embed="rId5"/>
          <a:stretch>
            <a:fillRect/>
          </a:stretch>
        </p:blipFill>
        <p:spPr>
          <a:xfrm>
            <a:off x="237334" y="273763"/>
            <a:ext cx="1509770" cy="1509770"/>
          </a:xfrm>
          <a:prstGeom prst="rect">
            <a:avLst/>
          </a:prstGeom>
        </p:spPr>
      </p:pic>
      <p:sp>
        <p:nvSpPr>
          <p:cNvPr id="9" name="TextBox 8">
            <a:extLst>
              <a:ext uri="{FF2B5EF4-FFF2-40B4-BE49-F238E27FC236}">
                <a16:creationId xmlns:a16="http://schemas.microsoft.com/office/drawing/2014/main" xmlns="" id="{48B1008D-AEDB-9945-AB96-132427236F7F}"/>
              </a:ext>
            </a:extLst>
          </p:cNvPr>
          <p:cNvSpPr txBox="1"/>
          <p:nvPr/>
        </p:nvSpPr>
        <p:spPr>
          <a:xfrm>
            <a:off x="1920240" y="2230330"/>
            <a:ext cx="5521709" cy="3293209"/>
          </a:xfrm>
          <a:prstGeom prst="rect">
            <a:avLst/>
          </a:prstGeom>
          <a:noFill/>
        </p:spPr>
        <p:txBody>
          <a:bodyPr wrap="square" lIns="0" tIns="0" rIns="0" bIns="0" rtlCol="0">
            <a:spAutoFit/>
          </a:bodyPr>
          <a:lstStyle/>
          <a:p>
            <a:pPr marL="182880" indent="-182880" fontAlgn="base">
              <a:spcBef>
                <a:spcPts val="1800"/>
              </a:spcBef>
              <a:spcAft>
                <a:spcPct val="0"/>
              </a:spcAft>
              <a:buClr>
                <a:srgbClr val="F0AB00"/>
              </a:buClr>
              <a:buSzPct val="100000"/>
              <a:buFont typeface="Arial" panose="020B0604020202020204" pitchFamily="34" charset="0"/>
              <a:buChar char="•"/>
            </a:pPr>
            <a:r>
              <a:rPr lang="en-US" sz="1400" kern="0" dirty="0">
                <a:ea typeface="Arial Unicode MS" pitchFamily="34" charset="-128"/>
                <a:cs typeface="Arial Unicode MS" pitchFamily="34" charset="-128"/>
              </a:rPr>
              <a:t>Give employees the top-rated corporate travel app used by 12.5 million travelers</a:t>
            </a:r>
          </a:p>
          <a:p>
            <a:pPr marL="182880" indent="-182880" fontAlgn="base">
              <a:spcBef>
                <a:spcPts val="1800"/>
              </a:spcBef>
              <a:spcAft>
                <a:spcPct val="0"/>
              </a:spcAft>
              <a:buClr>
                <a:srgbClr val="F0AB00"/>
              </a:buClr>
              <a:buSzPct val="100000"/>
              <a:buFont typeface="Arial" panose="020B0604020202020204" pitchFamily="34" charset="0"/>
              <a:buChar char="•"/>
            </a:pPr>
            <a:r>
              <a:rPr lang="en-US" sz="1400" kern="0" dirty="0">
                <a:ea typeface="Arial Unicode MS" pitchFamily="34" charset="-128"/>
                <a:cs typeface="Arial Unicode MS" pitchFamily="34" charset="-128"/>
              </a:rPr>
              <a:t>Make expense filing a simple, guided experience with pre-populated forms and AI-based bots that automate repetitive tasks.</a:t>
            </a:r>
          </a:p>
          <a:p>
            <a:pPr marL="182880" indent="-182880" fontAlgn="base">
              <a:spcBef>
                <a:spcPts val="1800"/>
              </a:spcBef>
              <a:spcAft>
                <a:spcPct val="0"/>
              </a:spcAft>
              <a:buClr>
                <a:srgbClr val="F0AB00"/>
              </a:buClr>
              <a:buSzPct val="100000"/>
              <a:buFont typeface="Arial" panose="020B0604020202020204" pitchFamily="34" charset="0"/>
              <a:buChar char="•"/>
            </a:pPr>
            <a:r>
              <a:rPr lang="en-US" sz="1400" kern="0" dirty="0">
                <a:ea typeface="Arial Unicode MS" pitchFamily="34" charset="-128"/>
                <a:cs typeface="Arial Unicode MS" pitchFamily="34" charset="-128"/>
              </a:rPr>
              <a:t>Eliminate every possible piece of paper from travel and expense processes with electronic receipts from suppliers and by allowing users to snap receipt photos.</a:t>
            </a:r>
          </a:p>
          <a:p>
            <a:pPr marL="182880" indent="-182880" fontAlgn="base">
              <a:spcBef>
                <a:spcPts val="1800"/>
              </a:spcBef>
              <a:spcAft>
                <a:spcPct val="0"/>
              </a:spcAft>
              <a:buClr>
                <a:srgbClr val="F0AB00"/>
              </a:buClr>
              <a:buSzPct val="100000"/>
              <a:buFont typeface="Arial" panose="020B0604020202020204" pitchFamily="34" charset="0"/>
              <a:buChar char="•"/>
            </a:pPr>
            <a:r>
              <a:rPr lang="en-US" sz="1400" kern="0" dirty="0">
                <a:ea typeface="Arial Unicode MS" pitchFamily="34" charset="-128"/>
                <a:cs typeface="Arial Unicode MS" pitchFamily="34" charset="-128"/>
              </a:rPr>
              <a:t>Connect employees to their favorite brands (Uber, Airbnb, </a:t>
            </a:r>
            <a:r>
              <a:rPr lang="en-US" sz="1400" kern="0" dirty="0" err="1">
                <a:ea typeface="Arial Unicode MS" pitchFamily="34" charset="-128"/>
                <a:cs typeface="Arial Unicode MS" pitchFamily="34" charset="-128"/>
              </a:rPr>
              <a:t>etc</a:t>
            </a:r>
            <a:r>
              <a:rPr lang="en-US" sz="1400" kern="0" dirty="0">
                <a:ea typeface="Arial Unicode MS" pitchFamily="34" charset="-128"/>
                <a:cs typeface="Arial Unicode MS" pitchFamily="34" charset="-128"/>
              </a:rPr>
              <a:t>) and receipts flow automatically into expense reports. </a:t>
            </a:r>
          </a:p>
          <a:p>
            <a:pPr marL="182880" indent="-182880" fontAlgn="base">
              <a:spcBef>
                <a:spcPts val="1800"/>
              </a:spcBef>
              <a:spcAft>
                <a:spcPct val="0"/>
              </a:spcAft>
              <a:buClr>
                <a:srgbClr val="F0AB00"/>
              </a:buClr>
              <a:buSzPct val="100000"/>
              <a:buFont typeface="Arial" panose="020B0604020202020204" pitchFamily="34" charset="0"/>
              <a:buChar char="•"/>
            </a:pPr>
            <a:r>
              <a:rPr lang="en-US" sz="1400" kern="0" dirty="0">
                <a:ea typeface="Arial Unicode MS" pitchFamily="34" charset="-128"/>
                <a:cs typeface="Arial Unicode MS" pitchFamily="34" charset="-128"/>
              </a:rPr>
              <a:t>Use AI and ML to combine data from different sources and precisely locate travelers when they need assistance.</a:t>
            </a:r>
          </a:p>
        </p:txBody>
      </p:sp>
    </p:spTree>
    <p:extLst>
      <p:ext uri="{BB962C8B-B14F-4D97-AF65-F5344CB8AC3E}">
        <p14:creationId xmlns:p14="http://schemas.microsoft.com/office/powerpoint/2010/main" val="1112664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9">
                                            <p:txEl>
                                              <p:pRg st="1" end="1"/>
                                            </p:txEl>
                                          </p:spTgt>
                                        </p:tgtEl>
                                        <p:attrNameLst>
                                          <p:attrName>style.visibility</p:attrName>
                                        </p:attrNameLst>
                                      </p:cBhvr>
                                      <p:to>
                                        <p:strVal val="visible"/>
                                      </p:to>
                                    </p:set>
                                    <p:animEffect transition="in" filter="fade">
                                      <p:cBhvr>
                                        <p:cTn id="11" dur="500"/>
                                        <p:tgtEl>
                                          <p:spTgt spid="9">
                                            <p:txEl>
                                              <p:pRg st="1" end="1"/>
                                            </p:txEl>
                                          </p:spTgt>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9">
                                            <p:txEl>
                                              <p:pRg st="2" end="2"/>
                                            </p:txEl>
                                          </p:spTgt>
                                        </p:tgtEl>
                                        <p:attrNameLst>
                                          <p:attrName>style.visibility</p:attrName>
                                        </p:attrNameLst>
                                      </p:cBhvr>
                                      <p:to>
                                        <p:strVal val="visible"/>
                                      </p:to>
                                    </p:set>
                                    <p:animEffect transition="in" filter="fade">
                                      <p:cBhvr>
                                        <p:cTn id="15" dur="500"/>
                                        <p:tgtEl>
                                          <p:spTgt spid="9">
                                            <p:txEl>
                                              <p:pRg st="2" end="2"/>
                                            </p:txEl>
                                          </p:spTgt>
                                        </p:tgtEl>
                                      </p:cBhvr>
                                    </p:animEffect>
                                  </p:childTnLst>
                                </p:cTn>
                              </p:par>
                            </p:childTnLst>
                          </p:cTn>
                        </p:par>
                        <p:par>
                          <p:cTn id="16" fill="hold">
                            <p:stCondLst>
                              <p:cond delay="3000"/>
                            </p:stCondLst>
                            <p:childTnLst>
                              <p:par>
                                <p:cTn id="17" presetID="10" presetClass="entr" presetSubtype="0" fill="hold" nodeType="afterEffect">
                                  <p:stCondLst>
                                    <p:cond delay="500"/>
                                  </p:stCondLst>
                                  <p:childTnLst>
                                    <p:set>
                                      <p:cBhvr>
                                        <p:cTn id="18" dur="1" fill="hold">
                                          <p:stCondLst>
                                            <p:cond delay="0"/>
                                          </p:stCondLst>
                                        </p:cTn>
                                        <p:tgtEl>
                                          <p:spTgt spid="9">
                                            <p:txEl>
                                              <p:pRg st="3" end="3"/>
                                            </p:txEl>
                                          </p:spTgt>
                                        </p:tgtEl>
                                        <p:attrNameLst>
                                          <p:attrName>style.visibility</p:attrName>
                                        </p:attrNameLst>
                                      </p:cBhvr>
                                      <p:to>
                                        <p:strVal val="visible"/>
                                      </p:to>
                                    </p:set>
                                    <p:animEffect transition="in" filter="fade">
                                      <p:cBhvr>
                                        <p:cTn id="19" dur="500"/>
                                        <p:tgtEl>
                                          <p:spTgt spid="9">
                                            <p:txEl>
                                              <p:pRg st="3" end="3"/>
                                            </p:txEl>
                                          </p:spTgt>
                                        </p:tgtEl>
                                      </p:cBhvr>
                                    </p:animEffect>
                                  </p:childTnLst>
                                </p:cTn>
                              </p:par>
                            </p:childTnLst>
                          </p:cTn>
                        </p:par>
                        <p:par>
                          <p:cTn id="20" fill="hold">
                            <p:stCondLst>
                              <p:cond delay="4000"/>
                            </p:stCondLst>
                            <p:childTnLst>
                              <p:par>
                                <p:cTn id="21" presetID="10" presetClass="entr" presetSubtype="0" fill="hold" nodeType="afterEffect">
                                  <p:stCondLst>
                                    <p:cond delay="500"/>
                                  </p:stCondLst>
                                  <p:childTnLst>
                                    <p:set>
                                      <p:cBhvr>
                                        <p:cTn id="22" dur="1" fill="hold">
                                          <p:stCondLst>
                                            <p:cond delay="0"/>
                                          </p:stCondLst>
                                        </p:cTn>
                                        <p:tgtEl>
                                          <p:spTgt spid="9">
                                            <p:txEl>
                                              <p:pRg st="4" end="4"/>
                                            </p:txEl>
                                          </p:spTgt>
                                        </p:tgtEl>
                                        <p:attrNameLst>
                                          <p:attrName>style.visibility</p:attrName>
                                        </p:attrNameLst>
                                      </p:cBhvr>
                                      <p:to>
                                        <p:strVal val="visible"/>
                                      </p:to>
                                    </p:set>
                                    <p:animEffect transition="in" filter="fade">
                                      <p:cBhvr>
                                        <p:cTn id="23"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20240" y="640080"/>
            <a:ext cx="4343218" cy="738664"/>
          </a:xfrm>
        </p:spPr>
        <p:txBody>
          <a:bodyPr>
            <a:spAutoFit/>
          </a:bodyPr>
          <a:lstStyle/>
          <a:p>
            <a:pPr marL="0" marR="0">
              <a:spcBef>
                <a:spcPts val="0"/>
              </a:spcBef>
              <a:spcAft>
                <a:spcPts val="0"/>
              </a:spcAft>
            </a:pPr>
            <a:r>
              <a:rPr lang="en-US" dirty="0">
                <a:solidFill>
                  <a:srgbClr val="000000"/>
                </a:solidFill>
                <a:latin typeface="+mn-lt"/>
                <a:ea typeface="HGｺﾞｼｯｸM" charset="0"/>
                <a:cs typeface="Tahoma" charset="0"/>
              </a:rPr>
              <a:t>Reduce Costs and Increase Savings to Improve Margins</a:t>
            </a:r>
            <a:endParaRPr lang="en-US" dirty="0">
              <a:latin typeface="+mn-lt"/>
              <a:ea typeface="HGｺﾞｼｯｸM" charset="0"/>
              <a:cs typeface="Tahoma" charset="0"/>
            </a:endParaRPr>
          </a:p>
        </p:txBody>
      </p:sp>
      <p:grpSp>
        <p:nvGrpSpPr>
          <p:cNvPr id="6" name="Group 5">
            <a:extLst>
              <a:ext uri="{FF2B5EF4-FFF2-40B4-BE49-F238E27FC236}">
                <a16:creationId xmlns:a16="http://schemas.microsoft.com/office/drawing/2014/main" xmlns="" id="{4B7B3C44-5F1D-714A-8A98-7B8CF5E299C1}"/>
              </a:ext>
            </a:extLst>
          </p:cNvPr>
          <p:cNvGrpSpPr/>
          <p:nvPr/>
        </p:nvGrpSpPr>
        <p:grpSpPr>
          <a:xfrm>
            <a:off x="7297093" y="839215"/>
            <a:ext cx="4131295" cy="6018786"/>
            <a:chOff x="7356807" y="1317402"/>
            <a:chExt cx="3821605" cy="5567606"/>
          </a:xfrm>
        </p:grpSpPr>
        <p:pic>
          <p:nvPicPr>
            <p:cNvPr id="7" name="Picture 6">
              <a:extLst>
                <a:ext uri="{FF2B5EF4-FFF2-40B4-BE49-F238E27FC236}">
                  <a16:creationId xmlns:a16="http://schemas.microsoft.com/office/drawing/2014/main" xmlns="" id="{C1D67D60-AB19-EA43-9516-7AF4D8F1768F}"/>
                </a:ext>
              </a:extLst>
            </p:cNvPr>
            <p:cNvPicPr>
              <a:picLocks noChangeAspect="1"/>
            </p:cNvPicPr>
            <p:nvPr/>
          </p:nvPicPr>
          <p:blipFill rotWithShape="1">
            <a:blip r:embed="rId3"/>
            <a:srcRect b="2124"/>
            <a:stretch/>
          </p:blipFill>
          <p:spPr>
            <a:xfrm>
              <a:off x="7356807" y="1317402"/>
              <a:ext cx="3821605" cy="5567606"/>
            </a:xfrm>
            <a:prstGeom prst="rect">
              <a:avLst/>
            </a:prstGeom>
          </p:spPr>
        </p:pic>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r="21717" b="33463"/>
            <a:stretch/>
          </p:blipFill>
          <p:spPr>
            <a:xfrm>
              <a:off x="7497631" y="1776219"/>
              <a:ext cx="3541844" cy="4805685"/>
            </a:xfrm>
            <a:prstGeom prst="rect">
              <a:avLst/>
            </a:prstGeom>
          </p:spPr>
        </p:pic>
      </p:grpSp>
      <p:pic>
        <p:nvPicPr>
          <p:cNvPr id="9" name="Picture 8">
            <a:extLst>
              <a:ext uri="{FF2B5EF4-FFF2-40B4-BE49-F238E27FC236}">
                <a16:creationId xmlns:a16="http://schemas.microsoft.com/office/drawing/2014/main" xmlns="" id="{D4985640-E2C7-4A4F-A9E7-FFAC4B3DA1EE}"/>
              </a:ext>
            </a:extLst>
          </p:cNvPr>
          <p:cNvPicPr>
            <a:picLocks noChangeAspect="1"/>
          </p:cNvPicPr>
          <p:nvPr/>
        </p:nvPicPr>
        <p:blipFill>
          <a:blip r:embed="rId5"/>
          <a:stretch>
            <a:fillRect/>
          </a:stretch>
        </p:blipFill>
        <p:spPr>
          <a:xfrm>
            <a:off x="251242" y="244345"/>
            <a:ext cx="1530134" cy="1530134"/>
          </a:xfrm>
          <a:prstGeom prst="rect">
            <a:avLst/>
          </a:prstGeom>
        </p:spPr>
      </p:pic>
      <p:sp>
        <p:nvSpPr>
          <p:cNvPr id="11" name="TextBox 10">
            <a:extLst>
              <a:ext uri="{FF2B5EF4-FFF2-40B4-BE49-F238E27FC236}">
                <a16:creationId xmlns:a16="http://schemas.microsoft.com/office/drawing/2014/main" xmlns="" id="{8880C743-4F12-B742-A81A-BAD6C3D06BD2}"/>
              </a:ext>
            </a:extLst>
          </p:cNvPr>
          <p:cNvSpPr txBox="1"/>
          <p:nvPr/>
        </p:nvSpPr>
        <p:spPr>
          <a:xfrm>
            <a:off x="1920240" y="2112190"/>
            <a:ext cx="4462453" cy="3724096"/>
          </a:xfrm>
          <a:prstGeom prst="rect">
            <a:avLst/>
          </a:prstGeom>
          <a:noFill/>
        </p:spPr>
        <p:txBody>
          <a:bodyPr wrap="square" lIns="0" tIns="0" rIns="0" bIns="0" rtlCol="0">
            <a:spAutoFit/>
          </a:bodyPr>
          <a:lstStyle/>
          <a:p>
            <a:pPr marL="182880" indent="-182880" fontAlgn="base">
              <a:spcBef>
                <a:spcPts val="1800"/>
              </a:spcBef>
              <a:spcAft>
                <a:spcPct val="0"/>
              </a:spcAft>
              <a:buClr>
                <a:srgbClr val="F0AB00"/>
              </a:buClr>
              <a:buSzPct val="100000"/>
              <a:buFont typeface="Arial" panose="020B0604020202020204" pitchFamily="34" charset="0"/>
              <a:buChar char="•"/>
            </a:pPr>
            <a:r>
              <a:rPr lang="en-US" sz="1400" kern="0" dirty="0">
                <a:ea typeface="Arial Unicode MS" pitchFamily="34" charset="-128"/>
                <a:cs typeface="Arial Unicode MS" pitchFamily="34" charset="-128"/>
              </a:rPr>
              <a:t>Negotiate better rates and find new sources of savings with a complete picture of T&amp;E spending.</a:t>
            </a:r>
          </a:p>
          <a:p>
            <a:pPr marL="182880" indent="-182880" fontAlgn="base">
              <a:spcBef>
                <a:spcPts val="1800"/>
              </a:spcBef>
              <a:spcAft>
                <a:spcPct val="0"/>
              </a:spcAft>
              <a:buClr>
                <a:srgbClr val="F0AB00"/>
              </a:buClr>
              <a:buSzPct val="100000"/>
              <a:buFont typeface="Arial" panose="020B0604020202020204" pitchFamily="34" charset="0"/>
              <a:buChar char="•"/>
            </a:pPr>
            <a:r>
              <a:rPr lang="en-US" sz="1400" kern="0" dirty="0">
                <a:ea typeface="Arial Unicode MS" pitchFamily="34" charset="-128"/>
                <a:cs typeface="Arial Unicode MS" pitchFamily="34" charset="-128"/>
              </a:rPr>
              <a:t>Use interactive dashboards to effectively manage budget targets, control costs and make sure T&amp;E funds are put to best use. </a:t>
            </a:r>
          </a:p>
          <a:p>
            <a:pPr marL="182880" indent="-182880" fontAlgn="base">
              <a:spcBef>
                <a:spcPts val="1800"/>
              </a:spcBef>
              <a:spcAft>
                <a:spcPct val="0"/>
              </a:spcAft>
              <a:buClr>
                <a:srgbClr val="F0AB00"/>
              </a:buClr>
              <a:buSzPct val="100000"/>
              <a:buFont typeface="Arial" panose="020B0604020202020204" pitchFamily="34" charset="0"/>
              <a:buChar char="•"/>
            </a:pPr>
            <a:r>
              <a:rPr lang="en-US" sz="1400" kern="0" dirty="0">
                <a:ea typeface="Arial Unicode MS" pitchFamily="34" charset="-128"/>
                <a:cs typeface="Arial Unicode MS" pitchFamily="34" charset="-128"/>
              </a:rPr>
              <a:t>Give budget owners tools to approve spending only when it fits their budget and adapt budgets to changing needs.</a:t>
            </a:r>
          </a:p>
          <a:p>
            <a:pPr marL="182880" indent="-182880" fontAlgn="base">
              <a:spcBef>
                <a:spcPts val="1800"/>
              </a:spcBef>
              <a:spcAft>
                <a:spcPct val="0"/>
              </a:spcAft>
              <a:buClr>
                <a:srgbClr val="F0AB00"/>
              </a:buClr>
              <a:buSzPct val="100000"/>
              <a:buFont typeface="Arial" panose="020B0604020202020204" pitchFamily="34" charset="0"/>
              <a:buChar char="•"/>
            </a:pPr>
            <a:r>
              <a:rPr lang="en-US" sz="1400" kern="0" dirty="0">
                <a:ea typeface="Arial Unicode MS" pitchFamily="34" charset="-128"/>
                <a:cs typeface="Arial Unicode MS" pitchFamily="34" charset="-128"/>
              </a:rPr>
              <a:t>Send real-time alerts to managers when spending exceeds policies or when budget thresholds are met.</a:t>
            </a:r>
          </a:p>
          <a:p>
            <a:pPr marL="182880" indent="-182880" fontAlgn="base">
              <a:spcBef>
                <a:spcPts val="1800"/>
              </a:spcBef>
              <a:spcAft>
                <a:spcPct val="0"/>
              </a:spcAft>
              <a:buClr>
                <a:srgbClr val="F0AB00"/>
              </a:buClr>
              <a:buSzPct val="100000"/>
              <a:buFont typeface="Arial" panose="020B0604020202020204" pitchFamily="34" charset="0"/>
              <a:buChar char="•"/>
            </a:pPr>
            <a:r>
              <a:rPr lang="en-US" sz="1400" kern="0" dirty="0">
                <a:ea typeface="Arial Unicode MS" pitchFamily="34" charset="-128"/>
                <a:cs typeface="Arial Unicode MS" pitchFamily="34" charset="-128"/>
              </a:rPr>
              <a:t>Use predictive technology to analyze past performance, anticipate seasonal- or market-driven fluctuations and improve budgeting and planning.</a:t>
            </a:r>
          </a:p>
        </p:txBody>
      </p:sp>
    </p:spTree>
    <p:extLst>
      <p:ext uri="{BB962C8B-B14F-4D97-AF65-F5344CB8AC3E}">
        <p14:creationId xmlns:p14="http://schemas.microsoft.com/office/powerpoint/2010/main" val="1031877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11">
                                            <p:txEl>
                                              <p:pRg st="1" end="1"/>
                                            </p:txEl>
                                          </p:spTgt>
                                        </p:tgtEl>
                                        <p:attrNameLst>
                                          <p:attrName>style.visibility</p:attrName>
                                        </p:attrNameLst>
                                      </p:cBhvr>
                                      <p:to>
                                        <p:strVal val="visible"/>
                                      </p:to>
                                    </p:set>
                                    <p:animEffect transition="in" filter="fade">
                                      <p:cBhvr>
                                        <p:cTn id="11" dur="500"/>
                                        <p:tgtEl>
                                          <p:spTgt spid="11">
                                            <p:txEl>
                                              <p:pRg st="1" end="1"/>
                                            </p:txEl>
                                          </p:spTgt>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11">
                                            <p:txEl>
                                              <p:pRg st="2" end="2"/>
                                            </p:txEl>
                                          </p:spTgt>
                                        </p:tgtEl>
                                        <p:attrNameLst>
                                          <p:attrName>style.visibility</p:attrName>
                                        </p:attrNameLst>
                                      </p:cBhvr>
                                      <p:to>
                                        <p:strVal val="visible"/>
                                      </p:to>
                                    </p:set>
                                    <p:animEffect transition="in" filter="fade">
                                      <p:cBhvr>
                                        <p:cTn id="15" dur="500"/>
                                        <p:tgtEl>
                                          <p:spTgt spid="11">
                                            <p:txEl>
                                              <p:pRg st="2" end="2"/>
                                            </p:txEl>
                                          </p:spTgt>
                                        </p:tgtEl>
                                      </p:cBhvr>
                                    </p:animEffect>
                                  </p:childTnLst>
                                </p:cTn>
                              </p:par>
                            </p:childTnLst>
                          </p:cTn>
                        </p:par>
                        <p:par>
                          <p:cTn id="16" fill="hold">
                            <p:stCondLst>
                              <p:cond delay="3000"/>
                            </p:stCondLst>
                            <p:childTnLst>
                              <p:par>
                                <p:cTn id="17" presetID="10" presetClass="entr" presetSubtype="0" fill="hold" nodeType="afterEffect">
                                  <p:stCondLst>
                                    <p:cond delay="500"/>
                                  </p:stCondLst>
                                  <p:childTnLst>
                                    <p:set>
                                      <p:cBhvr>
                                        <p:cTn id="18" dur="1" fill="hold">
                                          <p:stCondLst>
                                            <p:cond delay="0"/>
                                          </p:stCondLst>
                                        </p:cTn>
                                        <p:tgtEl>
                                          <p:spTgt spid="11">
                                            <p:txEl>
                                              <p:pRg st="3" end="3"/>
                                            </p:txEl>
                                          </p:spTgt>
                                        </p:tgtEl>
                                        <p:attrNameLst>
                                          <p:attrName>style.visibility</p:attrName>
                                        </p:attrNameLst>
                                      </p:cBhvr>
                                      <p:to>
                                        <p:strVal val="visible"/>
                                      </p:to>
                                    </p:set>
                                    <p:animEffect transition="in" filter="fade">
                                      <p:cBhvr>
                                        <p:cTn id="19" dur="500"/>
                                        <p:tgtEl>
                                          <p:spTgt spid="11">
                                            <p:txEl>
                                              <p:pRg st="3" end="3"/>
                                            </p:txEl>
                                          </p:spTgt>
                                        </p:tgtEl>
                                      </p:cBhvr>
                                    </p:animEffect>
                                  </p:childTnLst>
                                </p:cTn>
                              </p:par>
                            </p:childTnLst>
                          </p:cTn>
                        </p:par>
                        <p:par>
                          <p:cTn id="20" fill="hold">
                            <p:stCondLst>
                              <p:cond delay="4000"/>
                            </p:stCondLst>
                            <p:childTnLst>
                              <p:par>
                                <p:cTn id="21" presetID="10" presetClass="entr" presetSubtype="0" fill="hold" nodeType="afterEffect">
                                  <p:stCondLst>
                                    <p:cond delay="500"/>
                                  </p:stCondLst>
                                  <p:childTnLst>
                                    <p:set>
                                      <p:cBhvr>
                                        <p:cTn id="22" dur="1" fill="hold">
                                          <p:stCondLst>
                                            <p:cond delay="0"/>
                                          </p:stCondLst>
                                        </p:cTn>
                                        <p:tgtEl>
                                          <p:spTgt spid="11">
                                            <p:txEl>
                                              <p:pRg st="4" end="4"/>
                                            </p:txEl>
                                          </p:spTgt>
                                        </p:tgtEl>
                                        <p:attrNameLst>
                                          <p:attrName>style.visibility</p:attrName>
                                        </p:attrNameLst>
                                      </p:cBhvr>
                                      <p:to>
                                        <p:strVal val="visible"/>
                                      </p:to>
                                    </p:set>
                                    <p:animEffect transition="in" filter="fade">
                                      <p:cBhvr>
                                        <p:cTn id="23" dur="500"/>
                                        <p:tgtEl>
                                          <p:spTgt spid="1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20240" y="640080"/>
            <a:ext cx="3819616" cy="738664"/>
          </a:xfrm>
        </p:spPr>
        <p:txBody>
          <a:bodyPr/>
          <a:lstStyle/>
          <a:p>
            <a:pPr marL="0" marR="0">
              <a:spcBef>
                <a:spcPts val="0"/>
              </a:spcBef>
              <a:spcAft>
                <a:spcPts val="0"/>
              </a:spcAft>
            </a:pPr>
            <a:r>
              <a:rPr lang="en-US" dirty="0">
                <a:solidFill>
                  <a:srgbClr val="000000"/>
                </a:solidFill>
                <a:latin typeface="+mn-lt"/>
                <a:ea typeface="HGｺﾞｼｯｸM" charset="0"/>
                <a:cs typeface="Tahoma" charset="0"/>
              </a:rPr>
              <a:t>Manage Risk and Fraud and Improve Compliance</a:t>
            </a:r>
            <a:endParaRPr lang="en-US" dirty="0">
              <a:latin typeface="+mn-lt"/>
              <a:ea typeface="HGｺﾞｼｯｸM" charset="0"/>
              <a:cs typeface="Tahoma" charset="0"/>
            </a:endParaRPr>
          </a:p>
        </p:txBody>
      </p:sp>
      <p:pic>
        <p:nvPicPr>
          <p:cNvPr id="4" name="Picture 3">
            <a:extLst>
              <a:ext uri="{FF2B5EF4-FFF2-40B4-BE49-F238E27FC236}">
                <a16:creationId xmlns:a16="http://schemas.microsoft.com/office/drawing/2014/main" xmlns="" id="{2028A6D3-5676-154B-9EC9-E58F017C9E8C}"/>
              </a:ext>
            </a:extLst>
          </p:cNvPr>
          <p:cNvPicPr>
            <a:picLocks noChangeAspect="1"/>
          </p:cNvPicPr>
          <p:nvPr/>
        </p:nvPicPr>
        <p:blipFill>
          <a:blip r:embed="rId3"/>
          <a:stretch>
            <a:fillRect/>
          </a:stretch>
        </p:blipFill>
        <p:spPr>
          <a:xfrm>
            <a:off x="268507" y="244345"/>
            <a:ext cx="1530134" cy="1530134"/>
          </a:xfrm>
          <a:prstGeom prst="rect">
            <a:avLst/>
          </a:prstGeom>
        </p:spPr>
      </p:pic>
      <p:pic>
        <p:nvPicPr>
          <p:cNvPr id="6" name="Picture 5">
            <a:extLst>
              <a:ext uri="{FF2B5EF4-FFF2-40B4-BE49-F238E27FC236}">
                <a16:creationId xmlns:a16="http://schemas.microsoft.com/office/drawing/2014/main" xmlns="" id="{ACE332E4-90E1-C04F-9797-CE6A152D2990}"/>
              </a:ext>
            </a:extLst>
          </p:cNvPr>
          <p:cNvPicPr>
            <a:picLocks noChangeAspect="1"/>
          </p:cNvPicPr>
          <p:nvPr/>
        </p:nvPicPr>
        <p:blipFill rotWithShape="1">
          <a:blip r:embed="rId4"/>
          <a:srcRect b="2124"/>
          <a:stretch/>
        </p:blipFill>
        <p:spPr>
          <a:xfrm>
            <a:off x="7297093" y="839215"/>
            <a:ext cx="4131295" cy="6018786"/>
          </a:xfrm>
          <a:prstGeom prst="rect">
            <a:avLst/>
          </a:prstGeom>
        </p:spPr>
      </p:pic>
      <p:sp>
        <p:nvSpPr>
          <p:cNvPr id="9" name="TextBox 8">
            <a:extLst>
              <a:ext uri="{FF2B5EF4-FFF2-40B4-BE49-F238E27FC236}">
                <a16:creationId xmlns:a16="http://schemas.microsoft.com/office/drawing/2014/main" xmlns="" id="{1CA2B58D-3D61-E048-A922-0756BDACCA5A}"/>
              </a:ext>
            </a:extLst>
          </p:cNvPr>
          <p:cNvSpPr txBox="1"/>
          <p:nvPr/>
        </p:nvSpPr>
        <p:spPr>
          <a:xfrm>
            <a:off x="1920240" y="2112190"/>
            <a:ext cx="4462453" cy="3508653"/>
          </a:xfrm>
          <a:prstGeom prst="rect">
            <a:avLst/>
          </a:prstGeom>
          <a:noFill/>
        </p:spPr>
        <p:txBody>
          <a:bodyPr wrap="square" lIns="0" tIns="0" rIns="0" bIns="0" rtlCol="0">
            <a:spAutoFit/>
          </a:bodyPr>
          <a:lstStyle/>
          <a:p>
            <a:pPr marL="182880" indent="-182880" fontAlgn="base">
              <a:spcBef>
                <a:spcPts val="1800"/>
              </a:spcBef>
              <a:spcAft>
                <a:spcPct val="0"/>
              </a:spcAft>
              <a:buClr>
                <a:srgbClr val="F0AB00"/>
              </a:buClr>
              <a:buSzPct val="100000"/>
              <a:buFont typeface="Arial" panose="020B0604020202020204" pitchFamily="34" charset="0"/>
              <a:buChar char="•"/>
            </a:pPr>
            <a:r>
              <a:rPr lang="en-US" sz="1400" kern="0" dirty="0">
                <a:ea typeface="Arial Unicode MS" pitchFamily="34" charset="-128"/>
                <a:cs typeface="Arial Unicode MS" pitchFamily="34" charset="-128"/>
              </a:rPr>
              <a:t>Automatically apply spending controls and targeted audit rules to every transaction.</a:t>
            </a:r>
          </a:p>
          <a:p>
            <a:pPr marL="182880" indent="-182880" fontAlgn="base">
              <a:spcBef>
                <a:spcPts val="1800"/>
              </a:spcBef>
              <a:spcAft>
                <a:spcPct val="0"/>
              </a:spcAft>
              <a:buClr>
                <a:srgbClr val="F0AB00"/>
              </a:buClr>
              <a:buSzPct val="100000"/>
              <a:buFont typeface="Arial" panose="020B0604020202020204" pitchFamily="34" charset="0"/>
              <a:buChar char="•"/>
            </a:pPr>
            <a:r>
              <a:rPr lang="en-US" sz="1400" kern="0" dirty="0">
                <a:ea typeface="Arial Unicode MS" pitchFamily="34" charset="-128"/>
                <a:cs typeface="Arial Unicode MS" pitchFamily="34" charset="-128"/>
              </a:rPr>
              <a:t>Use a team of experts and AI to audit expense reports for fraud and compliance across currencies and languages.</a:t>
            </a:r>
          </a:p>
          <a:p>
            <a:pPr marL="182880" indent="-182880" fontAlgn="base">
              <a:spcBef>
                <a:spcPts val="1800"/>
              </a:spcBef>
              <a:spcAft>
                <a:spcPct val="0"/>
              </a:spcAft>
              <a:buClr>
                <a:srgbClr val="F0AB00"/>
              </a:buClr>
              <a:buSzPct val="100000"/>
              <a:buFont typeface="Arial" panose="020B0604020202020204" pitchFamily="34" charset="0"/>
              <a:buChar char="•"/>
            </a:pPr>
            <a:r>
              <a:rPr lang="en-US" sz="1400" kern="0" dirty="0">
                <a:ea typeface="Arial Unicode MS" pitchFamily="34" charset="-128"/>
                <a:cs typeface="Arial Unicode MS" pitchFamily="34" charset="-128"/>
              </a:rPr>
              <a:t>Automating detailed approval and review processes, spending thresholds and policy protocols to comply with internal and regulatory requirements. </a:t>
            </a:r>
          </a:p>
          <a:p>
            <a:pPr marL="182880" indent="-182880" fontAlgn="base">
              <a:spcBef>
                <a:spcPts val="1800"/>
              </a:spcBef>
              <a:spcAft>
                <a:spcPct val="0"/>
              </a:spcAft>
              <a:buClr>
                <a:srgbClr val="F0AB00"/>
              </a:buClr>
              <a:buSzPct val="100000"/>
              <a:buFont typeface="Arial" panose="020B0604020202020204" pitchFamily="34" charset="0"/>
              <a:buChar char="•"/>
            </a:pPr>
            <a:r>
              <a:rPr lang="en-US" sz="1400" kern="0" dirty="0">
                <a:ea typeface="Arial Unicode MS" pitchFamily="34" charset="-128"/>
                <a:cs typeface="Arial Unicode MS" pitchFamily="34" charset="-128"/>
              </a:rPr>
              <a:t>Automatically track and reclaim cross-border VAT and proactively manage tax deductibility.</a:t>
            </a:r>
          </a:p>
          <a:p>
            <a:pPr marL="182880" indent="-182880" fontAlgn="base">
              <a:spcBef>
                <a:spcPts val="1800"/>
              </a:spcBef>
              <a:spcAft>
                <a:spcPct val="0"/>
              </a:spcAft>
              <a:buClr>
                <a:srgbClr val="F0AB00"/>
              </a:buClr>
              <a:buSzPct val="100000"/>
              <a:buFont typeface="Arial" panose="020B0604020202020204" pitchFamily="34" charset="0"/>
              <a:buChar char="•"/>
            </a:pPr>
            <a:r>
              <a:rPr lang="en-US" sz="1400" kern="0" dirty="0">
                <a:ea typeface="Arial Unicode MS" pitchFamily="34" charset="-128"/>
                <a:cs typeface="Arial Unicode MS" pitchFamily="34" charset="-128"/>
              </a:rPr>
              <a:t>Use expense, receipt and credit card data to ensure accurate payments and easily reconcile charges. </a:t>
            </a:r>
          </a:p>
        </p:txBody>
      </p:sp>
    </p:spTree>
    <p:extLst>
      <p:ext uri="{BB962C8B-B14F-4D97-AF65-F5344CB8AC3E}">
        <p14:creationId xmlns:p14="http://schemas.microsoft.com/office/powerpoint/2010/main" val="863552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9">
                                            <p:txEl>
                                              <p:pRg st="1" end="1"/>
                                            </p:txEl>
                                          </p:spTgt>
                                        </p:tgtEl>
                                        <p:attrNameLst>
                                          <p:attrName>style.visibility</p:attrName>
                                        </p:attrNameLst>
                                      </p:cBhvr>
                                      <p:to>
                                        <p:strVal val="visible"/>
                                      </p:to>
                                    </p:set>
                                    <p:animEffect transition="in" filter="fade">
                                      <p:cBhvr>
                                        <p:cTn id="11" dur="500"/>
                                        <p:tgtEl>
                                          <p:spTgt spid="9">
                                            <p:txEl>
                                              <p:pRg st="1" end="1"/>
                                            </p:txEl>
                                          </p:spTgt>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9">
                                            <p:txEl>
                                              <p:pRg st="2" end="2"/>
                                            </p:txEl>
                                          </p:spTgt>
                                        </p:tgtEl>
                                        <p:attrNameLst>
                                          <p:attrName>style.visibility</p:attrName>
                                        </p:attrNameLst>
                                      </p:cBhvr>
                                      <p:to>
                                        <p:strVal val="visible"/>
                                      </p:to>
                                    </p:set>
                                    <p:animEffect transition="in" filter="fade">
                                      <p:cBhvr>
                                        <p:cTn id="15" dur="500"/>
                                        <p:tgtEl>
                                          <p:spTgt spid="9">
                                            <p:txEl>
                                              <p:pRg st="2" end="2"/>
                                            </p:txEl>
                                          </p:spTgt>
                                        </p:tgtEl>
                                      </p:cBhvr>
                                    </p:animEffect>
                                  </p:childTnLst>
                                </p:cTn>
                              </p:par>
                            </p:childTnLst>
                          </p:cTn>
                        </p:par>
                        <p:par>
                          <p:cTn id="16" fill="hold">
                            <p:stCondLst>
                              <p:cond delay="3000"/>
                            </p:stCondLst>
                            <p:childTnLst>
                              <p:par>
                                <p:cTn id="17" presetID="10" presetClass="entr" presetSubtype="0" fill="hold" nodeType="afterEffect">
                                  <p:stCondLst>
                                    <p:cond delay="500"/>
                                  </p:stCondLst>
                                  <p:childTnLst>
                                    <p:set>
                                      <p:cBhvr>
                                        <p:cTn id="18" dur="1" fill="hold">
                                          <p:stCondLst>
                                            <p:cond delay="0"/>
                                          </p:stCondLst>
                                        </p:cTn>
                                        <p:tgtEl>
                                          <p:spTgt spid="9">
                                            <p:txEl>
                                              <p:pRg st="3" end="3"/>
                                            </p:txEl>
                                          </p:spTgt>
                                        </p:tgtEl>
                                        <p:attrNameLst>
                                          <p:attrName>style.visibility</p:attrName>
                                        </p:attrNameLst>
                                      </p:cBhvr>
                                      <p:to>
                                        <p:strVal val="visible"/>
                                      </p:to>
                                    </p:set>
                                    <p:animEffect transition="in" filter="fade">
                                      <p:cBhvr>
                                        <p:cTn id="19" dur="500"/>
                                        <p:tgtEl>
                                          <p:spTgt spid="9">
                                            <p:txEl>
                                              <p:pRg st="3" end="3"/>
                                            </p:txEl>
                                          </p:spTgt>
                                        </p:tgtEl>
                                      </p:cBhvr>
                                    </p:animEffect>
                                  </p:childTnLst>
                                </p:cTn>
                              </p:par>
                            </p:childTnLst>
                          </p:cTn>
                        </p:par>
                        <p:par>
                          <p:cTn id="20" fill="hold">
                            <p:stCondLst>
                              <p:cond delay="4000"/>
                            </p:stCondLst>
                            <p:childTnLst>
                              <p:par>
                                <p:cTn id="21" presetID="10" presetClass="entr" presetSubtype="0" fill="hold" nodeType="afterEffect">
                                  <p:stCondLst>
                                    <p:cond delay="500"/>
                                  </p:stCondLst>
                                  <p:childTnLst>
                                    <p:set>
                                      <p:cBhvr>
                                        <p:cTn id="22" dur="1" fill="hold">
                                          <p:stCondLst>
                                            <p:cond delay="0"/>
                                          </p:stCondLst>
                                        </p:cTn>
                                        <p:tgtEl>
                                          <p:spTgt spid="9">
                                            <p:txEl>
                                              <p:pRg st="4" end="4"/>
                                            </p:txEl>
                                          </p:spTgt>
                                        </p:tgtEl>
                                        <p:attrNameLst>
                                          <p:attrName>style.visibility</p:attrName>
                                        </p:attrNameLst>
                                      </p:cBhvr>
                                      <p:to>
                                        <p:strVal val="visible"/>
                                      </p:to>
                                    </p:set>
                                    <p:animEffect transition="in" filter="fade">
                                      <p:cBhvr>
                                        <p:cTn id="23"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AP_Concur_2019_16x9_White_08142018">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1"/>
        </a:solidFill>
        <a:ln w="6350" algn="ctr">
          <a:noFill/>
          <a:miter lim="800000"/>
          <a:headEnd/>
          <a:tailEnd/>
        </a:ln>
      </a:spPr>
      <a:bodyPr lIns="90000" tIns="72000" rIns="90000" bIns="72000" rtlCol="0" anchor="ctr"/>
      <a:lstStyle>
        <a:defPPr marR="0" algn="ctr"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9525">
          <a:solidFill>
            <a:schemeClr val="tx1"/>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Presentation1" id="{8A5DFBF7-4962-4512-9D29-0F241A5C93BE}" vid="{675308B3-F216-47F0-BEE6-F70DEC464343}"/>
    </a:ext>
  </a:extLst>
</a:theme>
</file>

<file path=ppt/theme/theme2.xml><?xml version="1.0" encoding="utf-8"?>
<a:theme xmlns:a="http://schemas.openxmlformats.org/drawingml/2006/main" name="Office Theme">
  <a:themeElements>
    <a:clrScheme name="SAP_Colors2011_1.1">
      <a:dk1>
        <a:srgbClr val="000000"/>
      </a:dk1>
      <a:lt1>
        <a:srgbClr val="FFFFFF"/>
      </a:lt1>
      <a:dk2>
        <a:srgbClr val="0076CB"/>
      </a:dk2>
      <a:lt2>
        <a:srgbClr val="CCCCCC"/>
      </a:lt2>
      <a:accent1>
        <a:srgbClr val="F0AB00"/>
      </a:accent1>
      <a:accent2>
        <a:srgbClr val="666666"/>
      </a:accent2>
      <a:accent3>
        <a:srgbClr val="0076CB"/>
      </a:accent3>
      <a:accent4>
        <a:srgbClr val="4FB81C"/>
      </a:accent4>
      <a:accent5>
        <a:srgbClr val="E35500"/>
      </a:accent5>
      <a:accent6>
        <a:srgbClr val="760A85"/>
      </a:accent6>
      <a:hlink>
        <a:srgbClr val="666666"/>
      </a:hlink>
      <a:folHlink>
        <a:srgbClr val="CCCCCC"/>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SAP_Colors2011">
      <a:dk1>
        <a:srgbClr val="000000"/>
      </a:dk1>
      <a:lt1>
        <a:srgbClr val="FFFFFF"/>
      </a:lt1>
      <a:dk2>
        <a:srgbClr val="00AFE3"/>
      </a:dk2>
      <a:lt2>
        <a:srgbClr val="CCCCCC"/>
      </a:lt2>
      <a:accent1>
        <a:srgbClr val="FDB913"/>
      </a:accent1>
      <a:accent2>
        <a:srgbClr val="626366"/>
      </a:accent2>
      <a:accent3>
        <a:srgbClr val="0082C9"/>
      </a:accent3>
      <a:accent4>
        <a:srgbClr val="4BBE44"/>
      </a:accent4>
      <a:accent5>
        <a:srgbClr val="B1D249"/>
      </a:accent5>
      <a:accent6>
        <a:srgbClr val="80298F"/>
      </a:accent6>
      <a:hlink>
        <a:srgbClr val="04357B"/>
      </a:hlink>
      <a:folHlink>
        <a:srgbClr val="999999"/>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F803C0C6DE7BD48A4C68207AA4BB723" ma:contentTypeVersion="10" ma:contentTypeDescription="Create a new document." ma:contentTypeScope="" ma:versionID="506c062179ee16e2c26f08fa59ad2434">
  <xsd:schema xmlns:xsd="http://www.w3.org/2001/XMLSchema" xmlns:xs="http://www.w3.org/2001/XMLSchema" xmlns:p="http://schemas.microsoft.com/office/2006/metadata/properties" xmlns:ns2="d6615b72-31ad-49c1-b83e-467d5aa68f18" xmlns:ns3="0ab8f08e-0531-402f-bf0e-9e6453a88262" targetNamespace="http://schemas.microsoft.com/office/2006/metadata/properties" ma:root="true" ma:fieldsID="8305eda8d5fe1919cb56a631c47dede7" ns2:_="" ns3:_="">
    <xsd:import namespace="d6615b72-31ad-49c1-b83e-467d5aa68f18"/>
    <xsd:import namespace="0ab8f08e-0531-402f-bf0e-9e6453a88262"/>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3:SharedWithUsers" minOccurs="0"/>
                <xsd:element ref="ns3:SharedWithDetails" minOccurs="0"/>
                <xsd:element ref="ns2:MediaServiceDateTaken" minOccurs="0"/>
                <xsd:element ref="ns2:MediaServiceLocation"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6615b72-31ad-49c1-b83e-467d5aa68f1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MediaServiceLocation" ma:internalName="MediaServiceLocation"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ab8f08e-0531-402f-bf0e-9e6453a88262"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2DFD846-83B2-47AC-87A6-830E96637DE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6615b72-31ad-49c1-b83e-467d5aa68f18"/>
    <ds:schemaRef ds:uri="0ab8f08e-0531-402f-bf0e-9e6453a8826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8850CBB-4C36-40BD-A02C-FBC17B0E8FA1}">
  <ds:schemaRefs>
    <ds:schemaRef ds:uri="http://schemas.microsoft.com/sharepoint/v3/contenttype/forms"/>
  </ds:schemaRefs>
</ds:datastoreItem>
</file>

<file path=customXml/itemProps3.xml><?xml version="1.0" encoding="utf-8"?>
<ds:datastoreItem xmlns:ds="http://schemas.openxmlformats.org/officeDocument/2006/customXml" ds:itemID="{10654B6E-6BA9-4AD2-8A4E-40900749A9B2}">
  <ds:schemaRefs>
    <ds:schemaRef ds:uri="http://schemas.microsoft.com/office/2006/documentManagement/types"/>
    <ds:schemaRef ds:uri="http://schemas.openxmlformats.org/package/2006/metadata/core-properties"/>
    <ds:schemaRef ds:uri="http://purl.org/dc/elements/1.1/"/>
    <ds:schemaRef ds:uri="http://schemas.microsoft.com/office/infopath/2007/PartnerControls"/>
    <ds:schemaRef ds:uri="http://schemas.microsoft.com/office/2006/metadata/properties"/>
    <ds:schemaRef ds:uri="0ab8f08e-0531-402f-bf0e-9e6453a88262"/>
    <ds:schemaRef ds:uri="http://purl.org/dc/terms/"/>
    <ds:schemaRef ds:uri="d6615b72-31ad-49c1-b83e-467d5aa68f18"/>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SAP_Concur_2019_16x9_White_08142018</Template>
  <TotalTime>573</TotalTime>
  <Words>9432</Words>
  <Application>Microsoft Macintosh PowerPoint</Application>
  <PresentationFormat>Custom</PresentationFormat>
  <Paragraphs>1115</Paragraphs>
  <Slides>68</Slides>
  <Notes>61</Notes>
  <HiddenSlides>1</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68</vt:i4>
      </vt:variant>
    </vt:vector>
  </HeadingPairs>
  <TitlesOfParts>
    <vt:vector size="81" baseType="lpstr">
      <vt:lpstr>Arial Unicode MS</vt:lpstr>
      <vt:lpstr>Calibri</vt:lpstr>
      <vt:lpstr>Calibri Light</vt:lpstr>
      <vt:lpstr>Corbel</vt:lpstr>
      <vt:lpstr>Courier New</vt:lpstr>
      <vt:lpstr>HGｺﾞｼｯｸM</vt:lpstr>
      <vt:lpstr>Proxima Nova</vt:lpstr>
      <vt:lpstr>Symbol</vt:lpstr>
      <vt:lpstr>Tahoma</vt:lpstr>
      <vt:lpstr>wingdings</vt:lpstr>
      <vt:lpstr>wingdings</vt:lpstr>
      <vt:lpstr>Arial</vt:lpstr>
      <vt:lpstr>SAP_Concur_2019_16x9_White_08142018</vt:lpstr>
      <vt:lpstr>PowerPoint Presentation</vt:lpstr>
      <vt:lpstr>PowerPoint Presentation</vt:lpstr>
      <vt:lpstr>The Unique Challenges of Consumer Products Balancing Cost Control with the Race to Stay Ahead of Customers</vt:lpstr>
      <vt:lpstr>Tackling the Complexity of T&amp;E   Managing Spending Wherever, Whenever it Happens</vt:lpstr>
      <vt:lpstr>The SAP Concur Solution</vt:lpstr>
      <vt:lpstr>PowerPoint Presentation</vt:lpstr>
      <vt:lpstr>Improve the Employee Experience  </vt:lpstr>
      <vt:lpstr>Reduce Costs and Increase Savings to Improve Margins</vt:lpstr>
      <vt:lpstr>Manage Risk and Fraud and Improve Compliance</vt:lpstr>
      <vt:lpstr>PowerPoint Presentation</vt:lpstr>
      <vt:lpstr>Comprehensive, Intelligent Spend Management</vt:lpstr>
      <vt:lpstr>Capture the Data Every Time Money is Spent See Spending Inside and Outside Approved Channels</vt:lpstr>
      <vt:lpstr>Integrated End-to-End</vt:lpstr>
      <vt:lpstr>Industry leading applications and platforms</vt:lpstr>
      <vt:lpstr>One Unified View</vt:lpstr>
      <vt:lpstr>SAP Concur Cloud-Based Solutions Yield  Increased Savings and Faster Growth Options</vt:lpstr>
      <vt:lpstr>Integrated Expense, Travel, Invoice, and Pre-Built  Partner Managed Solutions Yield Increased Savings</vt:lpstr>
      <vt:lpstr>Mobile Apps Keep your Travelers Up-to-Date While Capturing Expenses</vt:lpstr>
      <vt:lpstr>TripIt: one of the 10 most important iPhone apps of all time  CNET, 2018</vt:lpstr>
      <vt:lpstr>How SAP Concur Customers Leverage Machine Learning </vt:lpstr>
      <vt:lpstr>Managing Employee-Initiated Spend with Concur Expense</vt:lpstr>
      <vt:lpstr>Experience the Benefits of Controlled T&amp;E Spending</vt:lpstr>
      <vt:lpstr>Manage Your Company’s Employee Spending With Concur Expense</vt:lpstr>
      <vt:lpstr>Increase Productivity and Compliance Across your Organization</vt:lpstr>
      <vt:lpstr>Integrate Best-in-Class SAP Applications With Concur Expense</vt:lpstr>
      <vt:lpstr>Integrate Concur Expense Professional Edition With Your SAP Systems</vt:lpstr>
      <vt:lpstr>Concur Expense Key Capabilities and Benefits</vt:lpstr>
      <vt:lpstr>Effectively Manage and Control Your Travel Program with Concur Travel</vt:lpstr>
      <vt:lpstr>Understanding Today’s Business Traveler</vt:lpstr>
      <vt:lpstr>Support your Travel Program like Never Before</vt:lpstr>
      <vt:lpstr>Concur Travel Brings Unmatched Value to Your Employees</vt:lpstr>
      <vt:lpstr>SAP Concur Locate: We’re Making Travel Safety and Support Easier </vt:lpstr>
      <vt:lpstr>Concur Travel Key Capabilities and Benefits</vt:lpstr>
      <vt:lpstr>Complete Invoice Management from Capture to Payment  Concur Invoice</vt:lpstr>
      <vt:lpstr>Common Issues with Current Invoice Processing Methods</vt:lpstr>
      <vt:lpstr>Integrate your Invoice Solution with the Rest of your  Travel and Expense Ecosystem for a Single View</vt:lpstr>
      <vt:lpstr>The ROI is in the Numbers</vt:lpstr>
      <vt:lpstr>Complete Invoice Management From Capture to Pay</vt:lpstr>
      <vt:lpstr>Concur Invoice and SAP Ariba: Complementary Approaches</vt:lpstr>
      <vt:lpstr>Concur Invoice Key Capabilities and Benefits</vt:lpstr>
      <vt:lpstr>Leverage the most powerful platform and partner network</vt:lpstr>
      <vt:lpstr>An Ecosystem of App Partners</vt:lpstr>
      <vt:lpstr>Integrated Partner Apps Add Value and Innovation</vt:lpstr>
      <vt:lpstr>An Integrated Solution</vt:lpstr>
      <vt:lpstr>Apps your Employees and your CEO Will Love</vt:lpstr>
      <vt:lpstr>A Unified View of Your Data</vt:lpstr>
      <vt:lpstr>Reporting, Support, and Mobile Capabilities  Keep Your Business Running Simple</vt:lpstr>
      <vt:lpstr>Leverage Analytics and Insights to Make Fact-Based Decisions</vt:lpstr>
      <vt:lpstr>SAP Analytics Cloud Interactive decision support in real-time</vt:lpstr>
      <vt:lpstr>SAP Integrations</vt:lpstr>
      <vt:lpstr>Integrate Concur Expense Professional Edition With Your SAP Systems</vt:lpstr>
      <vt:lpstr>Leverage SAP Systems With SAP Concur Solutions Native Integration to Better Control Your Finances</vt:lpstr>
      <vt:lpstr>Extended Solutions and Integrated Partner  Apps Add Value and Keep Everyone Happy</vt:lpstr>
      <vt:lpstr>Example: SAP S/4HANA Cloud Integration with Concur Expense</vt:lpstr>
      <vt:lpstr>Ensure Compliance, Visibility, and Safety Using Your Second Most Valuable Asset</vt:lpstr>
      <vt:lpstr>Intelligent Spend Management from SAP Concur</vt:lpstr>
      <vt:lpstr>Intelligent Spend Management from SAP</vt:lpstr>
      <vt:lpstr>Next steps</vt:lpstr>
      <vt:lpstr>Thank You.</vt:lpstr>
      <vt:lpstr>PowerPoint Presentation</vt:lpstr>
      <vt:lpstr>PowerPoint Presentation</vt:lpstr>
      <vt:lpstr>Appendix</vt:lpstr>
      <vt:lpstr>SAC Screenshots</vt:lpstr>
      <vt:lpstr>PowerPoint Presentation</vt:lpstr>
      <vt:lpstr>SAP Analytics Cloud Dashboards </vt:lpstr>
      <vt:lpstr>PowerPoint Presentation</vt:lpstr>
      <vt:lpstr>PowerPoint Presentation</vt:lpstr>
      <vt:lpstr>PowerPoint Presentation</vt:lpstr>
    </vt:vector>
  </TitlesOfParts>
  <Company/>
  <LinksUpToDate>false</LinksUpToDate>
  <SharedDoc>false</SharedDoc>
  <HyperlinksChanged>false</HyperlinksChanged>
  <AppVersion>15.0037</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Barton, John</dc:creator>
  <cp:keywords>2019 SAP Concur White 16x9</cp:keywords>
  <cp:lastModifiedBy>Microsoft Office User</cp:lastModifiedBy>
  <cp:revision>60</cp:revision>
  <dcterms:created xsi:type="dcterms:W3CDTF">2019-01-31T18:37:46Z</dcterms:created>
  <dcterms:modified xsi:type="dcterms:W3CDTF">2019-04-12T15:18:33Z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1357826825</vt:i4>
  </property>
  <property fmtid="{D5CDD505-2E9C-101B-9397-08002B2CF9AE}" pid="3" name="_NewReviewCycle">
    <vt:lpwstr/>
  </property>
  <property fmtid="{D5CDD505-2E9C-101B-9397-08002B2CF9AE}" pid="4" name="_EmailSubject">
    <vt:lpwstr>Color Palette/Stationery Next Steps </vt:lpwstr>
  </property>
  <property fmtid="{D5CDD505-2E9C-101B-9397-08002B2CF9AE}" pid="5" name="_AuthorEmail">
    <vt:lpwstr>heidi.bitz@sap.com</vt:lpwstr>
  </property>
  <property fmtid="{D5CDD505-2E9C-101B-9397-08002B2CF9AE}" pid="6" name="_AuthorEmailDisplayName">
    <vt:lpwstr>Bitz, Heidi</vt:lpwstr>
  </property>
  <property fmtid="{D5CDD505-2E9C-101B-9397-08002B2CF9AE}" pid="7" name="ContentTypeId">
    <vt:lpwstr>0x0101009F803C0C6DE7BD48A4C68207AA4BB723</vt:lpwstr>
  </property>
</Properties>
</file>