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3.xml" ContentType="application/vnd.openxmlformats-officedocument.them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15" r:id="rId2"/>
    <p:sldId id="313" r:id="rId3"/>
    <p:sldId id="31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B820"/>
    <a:srgbClr val="000000"/>
    <a:srgbClr val="F0AB1E"/>
    <a:srgbClr val="F9F9F9"/>
    <a:srgbClr val="0578B3"/>
    <a:srgbClr val="0897DF"/>
    <a:srgbClr val="0BABFD"/>
    <a:srgbClr val="E3550B"/>
    <a:srgbClr val="008FD3"/>
    <a:srgbClr val="992B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60"/>
    <p:restoredTop sz="94680"/>
  </p:normalViewPr>
  <p:slideViewPr>
    <p:cSldViewPr snapToGrid="0" snapToObjects="1" showGuides="1">
      <p:cViewPr varScale="1">
        <p:scale>
          <a:sx n="67" d="100"/>
          <a:sy n="67" d="100"/>
        </p:scale>
        <p:origin x="108" y="282"/>
      </p:cViewPr>
      <p:guideLst>
        <p:guide orient="horz" pos="220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16" d="100"/>
          <a:sy n="116" d="100"/>
        </p:scale>
        <p:origin x="2368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E6FB5D-E89C-7B41-8C63-3BB032EA5352}" type="datetimeFigureOut">
              <a:rPr lang="en-US" smtClean="0"/>
              <a:t>6/18/2017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ED569F-A6B1-E841-A23F-36D39E550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0514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025C09-6CE8-3F4F-B56E-BB4ED149EB4F}" type="datetimeFigureOut">
              <a:rPr lang="en-US" smtClean="0"/>
              <a:t>6/18/2017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C9890D-DB53-A841-A59F-167EF67C37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125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40DE9B1-2AB6-4656-8C10-0577AC5C65FC}" type="slidenum">
              <a:rPr lang="de-DE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07087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40DE9B1-2AB6-4656-8C10-0577AC5C65FC}" type="slidenum">
              <a:rPr lang="de-DE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4271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057399"/>
            <a:ext cx="8736330" cy="1452563"/>
          </a:xfrm>
        </p:spPr>
        <p:txBody>
          <a:bodyPr anchor="b">
            <a:normAutofit/>
          </a:bodyPr>
          <a:lstStyle>
            <a:lvl1pPr algn="l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602038"/>
            <a:ext cx="8736330" cy="512762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1">
                    <a:lumMod val="50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6006442"/>
            <a:ext cx="735330" cy="36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10363200" cy="533400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533400" y="457200"/>
            <a:ext cx="5562600" cy="228600"/>
          </a:xfrm>
        </p:spPr>
        <p:txBody>
          <a:bodyPr>
            <a:noAutofit/>
          </a:bodyPr>
          <a:lstStyle>
            <a:lvl1pPr>
              <a:defRPr sz="1200" b="1" i="0">
                <a:solidFill>
                  <a:schemeClr val="bg1">
                    <a:lumMod val="6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200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2pPr>
            <a:lvl3pPr>
              <a:defRPr sz="1200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3pPr>
            <a:lvl4pPr>
              <a:defRPr sz="1200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4pPr>
            <a:lvl5pPr>
              <a:defRPr sz="1200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533400" y="1447800"/>
            <a:ext cx="10134600" cy="4814779"/>
          </a:xfrm>
        </p:spPr>
        <p:txBody>
          <a:bodyPr>
            <a:noAutofit/>
          </a:bodyPr>
          <a:lstStyle>
            <a:lvl1pPr>
              <a:lnSpc>
                <a:spcPct val="150000"/>
              </a:lnSpc>
              <a:buFont typeface="+mj-lt"/>
              <a:buAutoNum type="arabicPeriod"/>
              <a:defRPr sz="3200"/>
            </a:lvl1pPr>
          </a:lstStyle>
          <a:p>
            <a:pPr marL="742950" indent="-742950">
              <a:lnSpc>
                <a:spcPct val="100000"/>
              </a:lnSpc>
              <a:buClr>
                <a:srgbClr val="FDB922"/>
              </a:buClr>
              <a:buFont typeface="+mj-lt"/>
              <a:buAutoNum type="arabicPeriod"/>
            </a:pPr>
            <a:r>
              <a:rPr lang="en-US" b="1" dirty="0"/>
              <a:t>Event 1</a:t>
            </a:r>
          </a:p>
          <a:p>
            <a:pPr marL="742950" indent="-742950">
              <a:lnSpc>
                <a:spcPct val="100000"/>
              </a:lnSpc>
              <a:buClr>
                <a:srgbClr val="FDB922"/>
              </a:buClr>
              <a:buFont typeface="+mj-lt"/>
              <a:buAutoNum type="arabicPeriod"/>
            </a:pPr>
            <a:r>
              <a:rPr lang="en-US" b="1" dirty="0"/>
              <a:t>Event 2</a:t>
            </a:r>
          </a:p>
          <a:p>
            <a:pPr marL="742950" indent="-742950">
              <a:lnSpc>
                <a:spcPct val="100000"/>
              </a:lnSpc>
              <a:buClr>
                <a:srgbClr val="FDB922"/>
              </a:buClr>
              <a:buFont typeface="+mj-lt"/>
              <a:buAutoNum type="arabicPeriod"/>
            </a:pPr>
            <a:r>
              <a:rPr lang="en-US" b="1" dirty="0"/>
              <a:t>Event 3</a:t>
            </a:r>
          </a:p>
          <a:p>
            <a:pPr marL="742950" indent="-742950">
              <a:lnSpc>
                <a:spcPct val="100000"/>
              </a:lnSpc>
              <a:buClr>
                <a:srgbClr val="FDB922"/>
              </a:buClr>
              <a:buFont typeface="+mj-lt"/>
              <a:buAutoNum type="arabicPeriod"/>
            </a:pPr>
            <a:r>
              <a:rPr lang="en-US" b="1" dirty="0"/>
              <a:t>Event 4</a:t>
            </a:r>
          </a:p>
          <a:p>
            <a:pPr marL="742950" indent="-742950">
              <a:lnSpc>
                <a:spcPct val="100000"/>
              </a:lnSpc>
              <a:buClr>
                <a:srgbClr val="FDB922"/>
              </a:buClr>
              <a:buFont typeface="+mj-lt"/>
              <a:buAutoNum type="arabicPeriod"/>
            </a:pPr>
            <a:r>
              <a:rPr lang="en-US" b="1" dirty="0"/>
              <a:t>Event 5</a:t>
            </a:r>
          </a:p>
          <a:p>
            <a:pPr marL="742950" indent="-742950">
              <a:lnSpc>
                <a:spcPct val="100000"/>
              </a:lnSpc>
              <a:buClr>
                <a:srgbClr val="FDB922"/>
              </a:buClr>
              <a:buFont typeface="+mj-lt"/>
              <a:buAutoNum type="arabicPeriod"/>
            </a:pPr>
            <a:r>
              <a:rPr lang="en-US" b="1" dirty="0"/>
              <a:t>Event 6</a:t>
            </a:r>
          </a:p>
          <a:p>
            <a:pPr marL="742950" indent="-742950">
              <a:lnSpc>
                <a:spcPct val="100000"/>
              </a:lnSpc>
              <a:buClr>
                <a:srgbClr val="FDB922"/>
              </a:buClr>
              <a:buFont typeface="+mj-lt"/>
              <a:buAutoNum type="arabicPeriod"/>
            </a:pPr>
            <a:r>
              <a:rPr lang="en-US" b="1" dirty="0"/>
              <a:t>Event 7</a:t>
            </a:r>
          </a:p>
        </p:txBody>
      </p:sp>
    </p:spTree>
    <p:extLst>
      <p:ext uri="{BB962C8B-B14F-4D97-AF65-F5344CB8AC3E}">
        <p14:creationId xmlns:p14="http://schemas.microsoft.com/office/powerpoint/2010/main" val="1505988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11125199" cy="533400"/>
          </a:xfrm>
        </p:spPr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865" y="1447800"/>
            <a:ext cx="11125199" cy="3962400"/>
          </a:xfrm>
        </p:spPr>
        <p:txBody>
          <a:bodyPr/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  <a:lvl2pPr>
              <a:defRPr>
                <a:latin typeface="Arial" charset="0"/>
                <a:ea typeface="Arial" charset="0"/>
                <a:cs typeface="Arial" charset="0"/>
              </a:defRPr>
            </a:lvl2pPr>
            <a:lvl3pPr>
              <a:defRPr>
                <a:latin typeface="Arial" charset="0"/>
                <a:ea typeface="Arial" charset="0"/>
                <a:cs typeface="Arial" charset="0"/>
              </a:defRPr>
            </a:lvl3pPr>
            <a:lvl4pPr>
              <a:defRPr>
                <a:latin typeface="Arial" charset="0"/>
                <a:ea typeface="Arial" charset="0"/>
                <a:cs typeface="Arial" charset="0"/>
              </a:defRPr>
            </a:lvl4pPr>
            <a:lvl5pPr>
              <a:defRPr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533400" y="457200"/>
            <a:ext cx="5562600" cy="228600"/>
          </a:xfrm>
        </p:spPr>
        <p:txBody>
          <a:bodyPr>
            <a:noAutofit/>
          </a:bodyPr>
          <a:lstStyle>
            <a:lvl1pPr>
              <a:defRPr sz="1200" b="1" i="0">
                <a:solidFill>
                  <a:schemeClr val="bg1">
                    <a:lumMod val="6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200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2pPr>
            <a:lvl3pPr>
              <a:defRPr sz="1200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3pPr>
            <a:lvl4pPr>
              <a:defRPr sz="1200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4pPr>
            <a:lvl5pPr>
              <a:defRPr sz="1200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9137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11125199" cy="533400"/>
          </a:xfrm>
        </p:spPr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865" y="1447800"/>
            <a:ext cx="5334002" cy="3962400"/>
          </a:xfrm>
        </p:spPr>
        <p:txBody>
          <a:bodyPr/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  <a:lvl2pPr>
              <a:defRPr>
                <a:latin typeface="Arial" charset="0"/>
                <a:ea typeface="Arial" charset="0"/>
                <a:cs typeface="Arial" charset="0"/>
              </a:defRPr>
            </a:lvl2pPr>
            <a:lvl3pPr>
              <a:defRPr>
                <a:latin typeface="Arial" charset="0"/>
                <a:ea typeface="Arial" charset="0"/>
                <a:cs typeface="Arial" charset="0"/>
              </a:defRPr>
            </a:lvl3pPr>
            <a:lvl4pPr>
              <a:defRPr>
                <a:latin typeface="Arial" charset="0"/>
                <a:ea typeface="Arial" charset="0"/>
                <a:cs typeface="Arial" charset="0"/>
              </a:defRPr>
            </a:lvl4pPr>
            <a:lvl5pPr>
              <a:defRPr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533400" y="457200"/>
            <a:ext cx="5562600" cy="228600"/>
          </a:xfrm>
        </p:spPr>
        <p:txBody>
          <a:bodyPr>
            <a:noAutofit/>
          </a:bodyPr>
          <a:lstStyle>
            <a:lvl1pPr>
              <a:defRPr sz="1200" b="1" i="0">
                <a:solidFill>
                  <a:schemeClr val="bg1">
                    <a:lumMod val="6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200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2pPr>
            <a:lvl3pPr>
              <a:defRPr sz="1200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3pPr>
            <a:lvl4pPr>
              <a:defRPr sz="1200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4pPr>
            <a:lvl5pPr>
              <a:defRPr sz="1200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5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6324598" y="1447800"/>
            <a:ext cx="5334002" cy="3962400"/>
          </a:xfrm>
        </p:spPr>
        <p:txBody>
          <a:bodyPr/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  <a:lvl2pPr>
              <a:defRPr>
                <a:latin typeface="Arial" charset="0"/>
                <a:ea typeface="Arial" charset="0"/>
                <a:cs typeface="Arial" charset="0"/>
              </a:defRPr>
            </a:lvl2pPr>
            <a:lvl3pPr>
              <a:defRPr>
                <a:latin typeface="Arial" charset="0"/>
                <a:ea typeface="Arial" charset="0"/>
                <a:cs typeface="Arial" charset="0"/>
              </a:defRPr>
            </a:lvl3pPr>
            <a:lvl4pPr>
              <a:defRPr>
                <a:latin typeface="Arial" charset="0"/>
                <a:ea typeface="Arial" charset="0"/>
                <a:cs typeface="Arial" charset="0"/>
              </a:defRPr>
            </a:lvl4pPr>
            <a:lvl5pPr>
              <a:defRPr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3276600" cy="2819400"/>
          </a:xfrm>
        </p:spPr>
        <p:txBody>
          <a:bodyPr anchor="t">
            <a:noAutofit/>
          </a:bodyPr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91000" y="685800"/>
            <a:ext cx="7467600" cy="5344391"/>
          </a:xfrm>
        </p:spPr>
        <p:txBody>
          <a:bodyPr/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  <a:lvl2pPr>
              <a:defRPr>
                <a:latin typeface="Arial" charset="0"/>
                <a:ea typeface="Arial" charset="0"/>
                <a:cs typeface="Arial" charset="0"/>
              </a:defRPr>
            </a:lvl2pPr>
            <a:lvl3pPr>
              <a:defRPr>
                <a:latin typeface="Arial" charset="0"/>
                <a:ea typeface="Arial" charset="0"/>
                <a:cs typeface="Arial" charset="0"/>
              </a:defRPr>
            </a:lvl3pPr>
            <a:lvl4pPr>
              <a:defRPr>
                <a:latin typeface="Arial" charset="0"/>
                <a:ea typeface="Arial" charset="0"/>
                <a:cs typeface="Arial" charset="0"/>
              </a:defRPr>
            </a:lvl4pPr>
            <a:lvl5pPr>
              <a:defRPr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533400" y="457200"/>
            <a:ext cx="3276600" cy="228600"/>
          </a:xfrm>
        </p:spPr>
        <p:txBody>
          <a:bodyPr>
            <a:noAutofit/>
          </a:bodyPr>
          <a:lstStyle>
            <a:lvl1pPr>
              <a:defRPr sz="1200" b="1" i="0">
                <a:solidFill>
                  <a:schemeClr val="bg1">
                    <a:lumMod val="6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1200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2pPr>
            <a:lvl3pPr>
              <a:defRPr sz="1200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3pPr>
            <a:lvl4pPr>
              <a:defRPr sz="1200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4pPr>
            <a:lvl5pPr>
              <a:defRPr sz="1200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5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845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55989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0795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5187"/>
            <a:ext cx="11158330" cy="53340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1447800"/>
            <a:ext cx="11125199" cy="3657600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Rectangle 4"/>
          <p:cNvSpPr/>
          <p:nvPr userDrawn="1"/>
        </p:nvSpPr>
        <p:spPr bwMode="gray">
          <a:xfrm>
            <a:off x="0" y="528"/>
            <a:ext cx="12192000" cy="240000"/>
          </a:xfrm>
          <a:prstGeom prst="rect">
            <a:avLst/>
          </a:prstGeom>
          <a:solidFill>
            <a:schemeClr val="tx1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lvl="0" algn="ctr" defTabSz="685480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5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Rectangle 5"/>
          <p:cNvSpPr/>
          <p:nvPr userDrawn="1"/>
        </p:nvSpPr>
        <p:spPr bwMode="gray">
          <a:xfrm>
            <a:off x="11707960" y="528"/>
            <a:ext cx="487591" cy="240000"/>
          </a:xfrm>
          <a:prstGeom prst="rect">
            <a:avLst/>
          </a:prstGeom>
          <a:solidFill>
            <a:srgbClr val="F0AB1E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lvl="0" algn="ctr" defTabSz="685480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500" b="0" i="0" u="none" strike="noStrike" kern="0" cap="none" spc="0" normalizeH="0" baseline="0" noProof="0" dirty="0" err="1">
              <a:ln>
                <a:noFill/>
              </a:ln>
              <a:solidFill>
                <a:srgbClr val="F0AB1E"/>
              </a:solidFill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Rectangle 6"/>
          <p:cNvSpPr/>
          <p:nvPr userDrawn="1"/>
        </p:nvSpPr>
        <p:spPr bwMode="gray">
          <a:xfrm>
            <a:off x="11224910" y="528"/>
            <a:ext cx="487591" cy="240000"/>
          </a:xfrm>
          <a:prstGeom prst="rect">
            <a:avLst/>
          </a:prstGeom>
          <a:solidFill>
            <a:srgbClr val="F0AB1E">
              <a:alpha val="70000"/>
            </a:srgb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lvl="0" algn="ctr" defTabSz="685480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5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" name="Rectangle 8"/>
          <p:cNvSpPr/>
          <p:nvPr userDrawn="1"/>
        </p:nvSpPr>
        <p:spPr bwMode="gray">
          <a:xfrm>
            <a:off x="10739483" y="528"/>
            <a:ext cx="487591" cy="240000"/>
          </a:xfrm>
          <a:prstGeom prst="rect">
            <a:avLst/>
          </a:prstGeom>
          <a:solidFill>
            <a:srgbClr val="F0AB1E">
              <a:alpha val="40000"/>
            </a:srgb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lvl="0" algn="ctr" defTabSz="685480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5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8623321" y="6233214"/>
            <a:ext cx="3164649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3200" indent="-133200" algn="l">
              <a:buClr>
                <a:schemeClr val="bg1"/>
              </a:buClr>
              <a:buFont typeface="Arial" pitchFamily="34" charset="0"/>
              <a:buChar char="©"/>
              <a:tabLst/>
            </a:pPr>
            <a:r>
              <a:rPr lang="en-US" sz="800" b="0" i="0" noProof="0" dirty="0">
                <a:solidFill>
                  <a:schemeClr val="bg1">
                    <a:lumMod val="65000"/>
                  </a:schemeClr>
                </a:solidFill>
                <a:latin typeface="BentonSans Book" charset="0"/>
                <a:ea typeface="BentonSans Book" charset="0"/>
                <a:cs typeface="BentonSans Book" charset="0"/>
              </a:rPr>
              <a:t>2017 SAP SE or an SAP affiliate company.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835509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52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8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984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36" userDrawn="1">
          <p15:clr>
            <a:srgbClr val="F26B43"/>
          </p15:clr>
        </p15:guide>
        <p15:guide id="4" pos="7344" userDrawn="1">
          <p15:clr>
            <a:srgbClr val="F26B43"/>
          </p15:clr>
        </p15:guide>
        <p15:guide id="5" orient="horz" pos="432" userDrawn="1">
          <p15:clr>
            <a:srgbClr val="F26B43"/>
          </p15:clr>
        </p15:guide>
        <p15:guide id="6" orient="horz" pos="2208" userDrawn="1">
          <p15:clr>
            <a:srgbClr val="F26B43"/>
          </p15:clr>
        </p15:guide>
        <p15:guide id="7" orient="horz" pos="91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34" r="15070" b="3426"/>
          <a:stretch/>
        </p:blipFill>
        <p:spPr>
          <a:xfrm>
            <a:off x="0" y="231060"/>
            <a:ext cx="12210515" cy="662693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33400" y="1685198"/>
            <a:ext cx="4654550" cy="3721100"/>
          </a:xfrm>
          <a:prstGeom prst="rect">
            <a:avLst/>
          </a:prstGeom>
          <a:solidFill>
            <a:srgbClr val="00000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1" y="2489283"/>
            <a:ext cx="4286250" cy="793751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chemeClr val="bg1"/>
                </a:solidFill>
                <a:ea typeface="ＭＳ Ｐゴシック" pitchFamily="34" charset="-128"/>
              </a:rPr>
              <a:t>for fast-growing businesses </a:t>
            </a:r>
            <a:br>
              <a:rPr lang="en-US" sz="2400" dirty="0">
                <a:solidFill>
                  <a:schemeClr val="bg1"/>
                </a:solidFill>
                <a:ea typeface="ＭＳ Ｐゴシック" pitchFamily="34" charset="-128"/>
              </a:rPr>
            </a:br>
            <a:br>
              <a:rPr lang="en-US" sz="2000" b="0" dirty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en-US" sz="2000" b="0" dirty="0">
                <a:solidFill>
                  <a:schemeClr val="bg1"/>
                </a:solidFill>
                <a:ea typeface="ＭＳ Ｐゴシック" pitchFamily="34" charset="-128"/>
              </a:rPr>
              <a:t>Tele Cheat Sheet 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5" t="10295" r="2128"/>
          <a:stretch/>
        </p:blipFill>
        <p:spPr>
          <a:xfrm>
            <a:off x="685801" y="1886135"/>
            <a:ext cx="2581941" cy="552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52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3"/>
          <p:cNvSpPr>
            <a:spLocks noGrp="1"/>
          </p:cNvSpPr>
          <p:nvPr>
            <p:ph type="title"/>
          </p:nvPr>
        </p:nvSpPr>
        <p:spPr>
          <a:xfrm>
            <a:off x="1820009" y="401160"/>
            <a:ext cx="8496300" cy="773112"/>
          </a:xfrm>
        </p:spPr>
        <p:txBody>
          <a:bodyPr anchor="t"/>
          <a:lstStyle/>
          <a:p>
            <a:pPr lvl="0" eaLnBrk="1" hangingPunct="1"/>
            <a:r>
              <a:rPr lang="en-US" sz="1800" dirty="0">
                <a:solidFill>
                  <a:srgbClr val="000000"/>
                </a:solidFill>
                <a:ea typeface="ＭＳ Ｐゴシック" pitchFamily="34" charset="-128"/>
              </a:rPr>
              <a:t>SAP Business </a:t>
            </a:r>
            <a:r>
              <a:rPr lang="en-US" sz="1800" dirty="0" err="1">
                <a:solidFill>
                  <a:srgbClr val="000000"/>
                </a:solidFill>
                <a:ea typeface="ＭＳ Ｐゴシック" pitchFamily="34" charset="-128"/>
              </a:rPr>
              <a:t>ByDesign</a:t>
            </a:r>
            <a:r>
              <a:rPr lang="en-US" sz="1800" dirty="0">
                <a:solidFill>
                  <a:srgbClr val="000000"/>
                </a:solidFill>
                <a:ea typeface="ＭＳ Ｐゴシック" pitchFamily="34" charset="-128"/>
              </a:rPr>
              <a:t> for fast-growing businesses </a:t>
            </a:r>
            <a:br>
              <a:rPr lang="en-US" sz="1600" b="0" dirty="0">
                <a:solidFill>
                  <a:srgbClr val="000000"/>
                </a:solidFill>
                <a:ea typeface="ＭＳ Ｐゴシック" pitchFamily="34" charset="-128"/>
              </a:rPr>
            </a:br>
            <a:r>
              <a:rPr lang="en-US" sz="1600" b="0" dirty="0">
                <a:solidFill>
                  <a:srgbClr val="000000"/>
                </a:solidFill>
                <a:ea typeface="ＭＳ Ｐゴシック" pitchFamily="34" charset="-128"/>
              </a:rPr>
              <a:t>Tele </a:t>
            </a:r>
            <a:r>
              <a:rPr lang="en-US" sz="1600" b="0" dirty="0">
                <a:ea typeface="ＭＳ Ｐゴシック" pitchFamily="34" charset="-128"/>
              </a:rPr>
              <a:t>Cheat Sheet </a:t>
            </a:r>
            <a:endParaRPr lang="en-US" sz="1100" b="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3977400"/>
              </p:ext>
            </p:extLst>
          </p:nvPr>
        </p:nvGraphicFramePr>
        <p:xfrm>
          <a:off x="1852613" y="1174272"/>
          <a:ext cx="2123040" cy="1417208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123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1733">
                <a:tc>
                  <a:txBody>
                    <a:bodyPr/>
                    <a:lstStyle/>
                    <a:p>
                      <a:r>
                        <a:rPr lang="en-US" sz="1100" dirty="0"/>
                        <a:t>Topic, Audience, Industry</a:t>
                      </a:r>
                    </a:p>
                  </a:txBody>
                  <a:tcPr marL="91437" marR="91437" marT="45692" marB="4569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116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Topic/ Product: 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SAP Business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000" b="0" baseline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ByDesign</a:t>
                      </a:r>
                      <a:endParaRPr lang="en-US" sz="1000" b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US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Audience: 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SMB Owners, CEOs, Presidents,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 director or CIO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692" marB="4569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273968"/>
              </p:ext>
            </p:extLst>
          </p:nvPr>
        </p:nvGraphicFramePr>
        <p:xfrm>
          <a:off x="1844676" y="2629423"/>
          <a:ext cx="8471633" cy="3663461"/>
        </p:xfrm>
        <a:graphic>
          <a:graphicData uri="http://schemas.openxmlformats.org/drawingml/2006/table">
            <a:tbl>
              <a:tblPr/>
              <a:tblGrid>
                <a:gridCol w="84716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535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Value to Customer</a:t>
                      </a:r>
                    </a:p>
                  </a:txBody>
                  <a:tcPr marL="91457" marR="91457" marT="45712" marB="45712" horzOverflow="overflow">
                    <a:lnL w="100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0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0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0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9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</a:pP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91457" marR="91457" marT="45712" marB="45712" horzOverflow="overflow">
                    <a:lnL w="100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0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0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0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7" name="Rectangle 16"/>
          <p:cNvSpPr/>
          <p:nvPr/>
        </p:nvSpPr>
        <p:spPr bwMode="gray">
          <a:xfrm>
            <a:off x="3419232" y="3062266"/>
            <a:ext cx="6750573" cy="747224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Built-in Processes: </a:t>
            </a:r>
            <a:r>
              <a:rPr lang="en-US" sz="10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Proven best practices for your business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Quickly configurable: </a:t>
            </a:r>
            <a:r>
              <a:rPr lang="en-US" sz="10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Get up and running quickly, while customizing to fit your needs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Straight forward pricing:</a:t>
            </a:r>
            <a:r>
              <a:rPr lang="en-US" sz="10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No surprises or extra costs, so you can budget accordingly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Easy-to-use: </a:t>
            </a:r>
            <a:r>
              <a:rPr lang="en-US" sz="10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Modern HTML5 user interface and functionality on the go with targeted mobile apps</a:t>
            </a:r>
            <a:endParaRPr lang="en-US" sz="1000" dirty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 bwMode="gray">
          <a:xfrm>
            <a:off x="3419231" y="3917892"/>
            <a:ext cx="6728889" cy="590922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1" dirty="0">
                <a:latin typeface="Arial" charset="0"/>
                <a:ea typeface="Arial" charset="0"/>
                <a:cs typeface="Arial" charset="0"/>
              </a:rPr>
              <a:t>Embedded analytics to make informed decisions: 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Share and see accurate, real-time data across functions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1" dirty="0">
                <a:latin typeface="Arial" charset="0"/>
                <a:ea typeface="Arial" charset="0"/>
                <a:cs typeface="Arial" charset="0"/>
              </a:rPr>
              <a:t>Focus on metrics that matter: 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Roles-based dashboards highlight tailored insights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1" dirty="0">
                <a:latin typeface="Arial" charset="0"/>
                <a:ea typeface="Arial" charset="0"/>
                <a:cs typeface="Arial" charset="0"/>
              </a:rPr>
              <a:t>Easy to use tools: 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Get 500 standard reports, dozens of pre-built KPIs and Microsoft Excel integration</a:t>
            </a:r>
          </a:p>
        </p:txBody>
      </p:sp>
      <p:sp>
        <p:nvSpPr>
          <p:cNvPr id="18" name="Rounded Rectangle 17"/>
          <p:cNvSpPr/>
          <p:nvPr/>
        </p:nvSpPr>
        <p:spPr bwMode="gray">
          <a:xfrm>
            <a:off x="2002023" y="3062266"/>
            <a:ext cx="1302300" cy="746682"/>
          </a:xfrm>
          <a:prstGeom prst="roundRect">
            <a:avLst/>
          </a:prstGeom>
          <a:solidFill>
            <a:srgbClr val="FFC000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anchor="ctr"/>
          <a:lstStyle/>
          <a:p>
            <a:pPr lvl="0" algn="ctr"/>
            <a:r>
              <a:rPr lang="en-US" sz="1200" b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Suite in a Box</a:t>
            </a:r>
          </a:p>
        </p:txBody>
      </p:sp>
      <p:sp>
        <p:nvSpPr>
          <p:cNvPr id="14" name="Rounded Rectangle 13"/>
          <p:cNvSpPr/>
          <p:nvPr/>
        </p:nvSpPr>
        <p:spPr bwMode="gray">
          <a:xfrm>
            <a:off x="1988346" y="3917892"/>
            <a:ext cx="1302300" cy="547565"/>
          </a:xfrm>
          <a:prstGeom prst="roundRect">
            <a:avLst/>
          </a:prstGeom>
          <a:solidFill>
            <a:srgbClr val="FFC000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anchor="ctr"/>
          <a:lstStyle/>
          <a:p>
            <a:pPr lvl="0" algn="ctr"/>
            <a:r>
              <a:rPr lang="en-US" sz="1200" b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Insightful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1742"/>
              </p:ext>
            </p:extLst>
          </p:nvPr>
        </p:nvGraphicFramePr>
        <p:xfrm>
          <a:off x="4119217" y="1179384"/>
          <a:ext cx="6197092" cy="1417484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61970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712">
                <a:tc>
                  <a:txBody>
                    <a:bodyPr/>
                    <a:lstStyle/>
                    <a:p>
                      <a:r>
                        <a:rPr lang="en-US" sz="1100" dirty="0"/>
                        <a:t>Audience Pain</a:t>
                      </a:r>
                    </a:p>
                  </a:txBody>
                  <a:tcPr marL="91410" marR="91410" marT="45761" marB="4576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597">
                <a:tc>
                  <a:txBody>
                    <a:bodyPr/>
                    <a:lstStyle/>
                    <a:p>
                      <a:pPr algn="l"/>
                      <a:r>
                        <a:rPr lang="en-US" sz="1000" b="0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Manual processes and disjointed systems are constraining growth and the true potential of the business.  Management is unable to see </a:t>
                      </a:r>
                      <a:r>
                        <a:rPr lang="en-US" sz="10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what’s happening across the entire business and how the data from one function intersects with the next.  As a result it is difficult to: 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Respond to competitive pressures or new opportunities 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Collaborate with partners and suppliers—or share information investors need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Deal with changes—like acquisitions, mergers or IPOs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Scale as fast or effectively as they need to</a:t>
                      </a:r>
                    </a:p>
                  </a:txBody>
                  <a:tcPr marL="91410" marR="91410" marT="45761" marB="4576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 bwMode="gray">
          <a:xfrm>
            <a:off x="3425093" y="4572395"/>
            <a:ext cx="6728889" cy="945032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Global footprint</a:t>
            </a:r>
            <a:r>
              <a:rPr lang="en-US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Expand business operations to international markets without barriers; Operational in 120 countries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Flexible functionality</a:t>
            </a:r>
            <a:r>
              <a:rPr lang="en-US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Start with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one functional area, </a:t>
            </a:r>
            <a:r>
              <a:rPr lang="en-US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the ability expand to the full suite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Scalable</a:t>
            </a:r>
            <a:r>
              <a:rPr lang="en-US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Easily go from 20-10,000 users without any constraints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Connect to other applications: </a:t>
            </a:r>
            <a:r>
              <a:rPr lang="en-US" sz="10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Open interfaces available for quick connections to existing solutions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Customize and extend capabilities through a global network of partners</a:t>
            </a:r>
          </a:p>
        </p:txBody>
      </p:sp>
      <p:sp>
        <p:nvSpPr>
          <p:cNvPr id="11" name="Rounded Rectangle 10"/>
          <p:cNvSpPr/>
          <p:nvPr/>
        </p:nvSpPr>
        <p:spPr bwMode="gray">
          <a:xfrm>
            <a:off x="1994208" y="4572395"/>
            <a:ext cx="1302300" cy="942491"/>
          </a:xfrm>
          <a:prstGeom prst="roundRect">
            <a:avLst/>
          </a:prstGeom>
          <a:solidFill>
            <a:srgbClr val="FFC000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anchor="ctr"/>
          <a:lstStyle/>
          <a:p>
            <a:pPr lvl="0" algn="ctr"/>
            <a:r>
              <a:rPr lang="en-US" sz="1200" b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Built for Growth</a:t>
            </a:r>
          </a:p>
        </p:txBody>
      </p:sp>
      <p:sp>
        <p:nvSpPr>
          <p:cNvPr id="15" name="Rectangle 14"/>
          <p:cNvSpPr/>
          <p:nvPr/>
        </p:nvSpPr>
        <p:spPr bwMode="gray">
          <a:xfrm>
            <a:off x="3440916" y="5561894"/>
            <a:ext cx="6728889" cy="733828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anchor="t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1" dirty="0">
                <a:latin typeface="Arial" charset="0"/>
                <a:ea typeface="Arial" charset="0"/>
                <a:cs typeface="Arial" charset="0"/>
              </a:rPr>
              <a:t>Quarterly updates: 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Automatic product updates deliver new features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1" dirty="0">
                <a:latin typeface="Arial" charset="0"/>
                <a:ea typeface="Arial" charset="0"/>
                <a:cs typeface="Arial" charset="0"/>
              </a:rPr>
              <a:t>Cutting edge ERP innovation: 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New break-through functionality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1" dirty="0">
                <a:latin typeface="Arial" charset="0"/>
                <a:ea typeface="Arial" charset="0"/>
                <a:cs typeface="Arial" charset="0"/>
              </a:rPr>
              <a:t>Flexible platform: 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Ability to adapt and extend the solution </a:t>
            </a:r>
          </a:p>
        </p:txBody>
      </p:sp>
      <p:sp>
        <p:nvSpPr>
          <p:cNvPr id="16" name="Rounded Rectangle 10"/>
          <p:cNvSpPr/>
          <p:nvPr/>
        </p:nvSpPr>
        <p:spPr bwMode="gray">
          <a:xfrm>
            <a:off x="2010031" y="5561894"/>
            <a:ext cx="1302300" cy="616294"/>
          </a:xfrm>
          <a:prstGeom prst="roundRect">
            <a:avLst/>
          </a:prstGeom>
          <a:solidFill>
            <a:srgbClr val="FFC000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anchor="ctr"/>
          <a:lstStyle/>
          <a:p>
            <a:pPr lvl="0" algn="ctr"/>
            <a:r>
              <a:rPr lang="en-US" sz="1200" b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Continuous Innovation</a:t>
            </a: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568706" y="2421714"/>
            <a:ext cx="4861300" cy="449630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568706" y="3391315"/>
            <a:ext cx="4861300" cy="839505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Aft>
                <a:spcPts val="2000"/>
              </a:spcAft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568706" y="4656425"/>
            <a:ext cx="4861300" cy="858461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533400" y="5866745"/>
            <a:ext cx="4861300" cy="858461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533398" y="1972492"/>
            <a:ext cx="6994743" cy="719499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endParaRPr lang="en-US" dirty="0"/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533400" y="3431877"/>
            <a:ext cx="6994742" cy="91515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-238104" y="2528862"/>
            <a:ext cx="6106886" cy="1440306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017977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5863922"/>
              </p:ext>
            </p:extLst>
          </p:nvPr>
        </p:nvGraphicFramePr>
        <p:xfrm>
          <a:off x="1856155" y="2523754"/>
          <a:ext cx="8421076" cy="4166465"/>
        </p:xfrm>
        <a:graphic>
          <a:graphicData uri="http://schemas.openxmlformats.org/drawingml/2006/table">
            <a:tbl>
              <a:tblPr/>
              <a:tblGrid>
                <a:gridCol w="84210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88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Probing Questions</a:t>
                      </a:r>
                    </a:p>
                  </a:txBody>
                  <a:tcPr marL="91441" marR="91441" marT="45759" marB="45759" horzOverflow="overflow">
                    <a:lnL w="100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0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0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0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57661">
                <a:tc>
                  <a:txBody>
                    <a:bodyPr/>
                    <a:lstStyle/>
                    <a:p>
                      <a:r>
                        <a:rPr lang="en-US" sz="1000" b="1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Achieving growth</a:t>
                      </a:r>
                    </a:p>
                    <a:p>
                      <a:pPr marL="287338" indent="-171450">
                        <a:buFont typeface="Arial"/>
                        <a:buChar char="•"/>
                      </a:pPr>
                      <a:r>
                        <a:rPr lang="en-US" sz="10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What plans do you have to grow your revenue?</a:t>
                      </a:r>
                    </a:p>
                    <a:p>
                      <a:pPr marL="287338" indent="-171450">
                        <a:buFont typeface="Arial"/>
                        <a:buChar char="•"/>
                      </a:pPr>
                      <a:r>
                        <a:rPr lang="en-US" sz="10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 you have any plans to introduce new products or services to the market?</a:t>
                      </a:r>
                    </a:p>
                    <a:p>
                      <a:pPr marL="287338" indent="-171450">
                        <a:buFont typeface="Arial"/>
                        <a:buChar char="•"/>
                      </a:pPr>
                      <a:r>
                        <a:rPr lang="en-US" sz="10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Are you looking to expand into new geographic areas?</a:t>
                      </a:r>
                    </a:p>
                    <a:p>
                      <a:pPr marL="287338" indent="-171450">
                        <a:buFont typeface="Arial"/>
                        <a:buChar char="•"/>
                      </a:pPr>
                      <a:r>
                        <a:rPr lang="en-US" sz="10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Can your current application automate your business processes so that your business can scale? </a:t>
                      </a:r>
                    </a:p>
                    <a:p>
                      <a:pPr marL="282575" indent="-165100">
                        <a:buFont typeface="Arial"/>
                        <a:buChar char="•"/>
                      </a:pPr>
                      <a:r>
                        <a:rPr lang="en-US" sz="10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Are you spending inordinate amounts of time keeping your business in control?</a:t>
                      </a:r>
                    </a:p>
                    <a:p>
                      <a:pPr marL="282575" indent="-165100">
                        <a:buFont typeface="Arial"/>
                        <a:buChar char="•"/>
                      </a:pPr>
                      <a:r>
                        <a:rPr lang="en-US" sz="10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Could your rapid growth make it more difficult to keep your business under control?</a:t>
                      </a:r>
                    </a:p>
                    <a:p>
                      <a:endParaRPr lang="en-US" sz="1000" b="1" i="0" u="none" strike="noStrike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000" b="1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Business improvement</a:t>
                      </a:r>
                    </a:p>
                    <a:p>
                      <a:pPr marL="287338" indent="-171450">
                        <a:buFont typeface="Arial"/>
                        <a:buChar char="•"/>
                      </a:pPr>
                      <a:r>
                        <a:rPr lang="en-US" sz="10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Are your employees showing signs of work overload? What inefficiencies may be contributing to this issue?</a:t>
                      </a:r>
                    </a:p>
                    <a:p>
                      <a:pPr marL="287338" indent="-171450">
                        <a:buFont typeface="Arial"/>
                        <a:buChar char="•"/>
                      </a:pPr>
                      <a:r>
                        <a:rPr lang="en-US" sz="10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How able are you to respond swiftly to changing market conditions?</a:t>
                      </a:r>
                    </a:p>
                    <a:p>
                      <a:pPr marL="287338" indent="-171450">
                        <a:buFont typeface="Arial"/>
                        <a:buChar char="•"/>
                      </a:pPr>
                      <a:r>
                        <a:rPr lang="en-US" sz="10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Could you benefit from proven world-class best business practices applied to your business processes?</a:t>
                      </a:r>
                    </a:p>
                    <a:p>
                      <a:pPr marL="287338" indent="-171450">
                        <a:buFont typeface="Arial"/>
                        <a:buChar char="•"/>
                      </a:pPr>
                      <a:r>
                        <a:rPr lang="en-US" sz="10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Is your SCM becoming more complex and difficult to manage?</a:t>
                      </a:r>
                    </a:p>
                    <a:p>
                      <a:pPr marL="287338" indent="-171450">
                        <a:buFont typeface="Arial"/>
                        <a:buChar char="•"/>
                      </a:pPr>
                      <a:r>
                        <a:rPr lang="en-US" sz="10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How easy is it for you to access trusted data and get a clear view of what’s happening in your business?</a:t>
                      </a:r>
                    </a:p>
                    <a:p>
                      <a:pPr marL="287338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0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 your employees have easy access to trusted information they need to do their day to day jobs?</a:t>
                      </a:r>
                    </a:p>
                    <a:p>
                      <a:pPr marL="287338" indent="-171450">
                        <a:buFont typeface="Arial"/>
                        <a:buChar char="•"/>
                      </a:pPr>
                      <a:r>
                        <a:rPr lang="en-US" sz="10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Are you struggling to ensure that all your functional areas are aligned and moving in the same direction, with the same plan?</a:t>
                      </a:r>
                    </a:p>
                    <a:p>
                      <a:pPr marL="287338" indent="-171450">
                        <a:buFont typeface="Arial"/>
                        <a:buChar char="•"/>
                      </a:pPr>
                      <a:r>
                        <a:rPr lang="en-US" sz="10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Can you deliver information to any employee anywhere in the world at any time via a mobile device?</a:t>
                      </a:r>
                    </a:p>
                    <a:p>
                      <a:pPr marL="115888" indent="0">
                        <a:buFont typeface="Arial"/>
                        <a:buNone/>
                      </a:pPr>
                      <a:endParaRPr lang="en-US" sz="1000" b="0" i="0" u="none" strike="noStrike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000" b="1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Customer success</a:t>
                      </a:r>
                    </a:p>
                    <a:p>
                      <a:pPr marL="277813" indent="-171450">
                        <a:buFont typeface="Arial"/>
                        <a:buChar char="•"/>
                      </a:pPr>
                      <a:r>
                        <a:rPr lang="en-US" sz="10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What are you doing to improve customer satisfaction?</a:t>
                      </a:r>
                    </a:p>
                    <a:p>
                      <a:pPr marL="277813" indent="-171450">
                        <a:buFont typeface="Arial"/>
                        <a:buChar char="•"/>
                      </a:pPr>
                      <a:r>
                        <a:rPr lang="en-US" sz="10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What are you doing to grow your customer base?</a:t>
                      </a:r>
                    </a:p>
                    <a:p>
                      <a:pPr marL="277813" indent="-171450">
                        <a:buFont typeface="Arial"/>
                        <a:buChar char="•"/>
                      </a:pPr>
                      <a:r>
                        <a:rPr lang="en-US" sz="10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Are you currently able to deliver all products on time and up to standard?</a:t>
                      </a:r>
                    </a:p>
                    <a:p>
                      <a:pPr marL="277813" indent="-171450">
                        <a:buFont typeface="Arial"/>
                        <a:buChar char="•"/>
                      </a:pPr>
                      <a:r>
                        <a:rPr lang="en-US" sz="10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Are process inefficiencies and data silos making it hard to meet rising customer expectations?</a:t>
                      </a:r>
                    </a:p>
                    <a:p>
                      <a:pPr marL="277813" indent="-171450">
                        <a:buFont typeface="Arial"/>
                        <a:buChar char="•"/>
                      </a:pPr>
                      <a:r>
                        <a:rPr lang="en-US" sz="10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Can your IT systems support multiple sales channels – even new channels still being created?</a:t>
                      </a:r>
                    </a:p>
                  </a:txBody>
                  <a:tcPr marL="91441" marR="91441" marT="45759" marB="45759" horzOverflow="overflow">
                    <a:lnL w="100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0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0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0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487782"/>
              </p:ext>
            </p:extLst>
          </p:nvPr>
        </p:nvGraphicFramePr>
        <p:xfrm>
          <a:off x="1856155" y="1034930"/>
          <a:ext cx="8430846" cy="1402236"/>
        </p:xfrm>
        <a:graphic>
          <a:graphicData uri="http://schemas.openxmlformats.org/drawingml/2006/table">
            <a:tbl>
              <a:tblPr/>
              <a:tblGrid>
                <a:gridCol w="84308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Elevator Pitch</a:t>
                      </a:r>
                    </a:p>
                  </a:txBody>
                  <a:tcPr marL="91441" marR="91441" marT="45759" marB="45759" horzOverflow="overflow">
                    <a:lnL w="100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0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0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0AB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5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SAP Business </a:t>
                      </a:r>
                      <a:r>
                        <a:rPr lang="en-US" sz="10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ByDesign</a:t>
                      </a:r>
                      <a:r>
                        <a:rPr lang="en-US" sz="10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is built from the ground up to connect the silos that start to appear as businesses grow, uniting your entire company—from finance, marketing/CRM (customer relationship management), and HR to project management, Supplier Relationship</a:t>
                      </a:r>
                      <a:r>
                        <a:rPr lang="en-US" sz="1000" b="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management (SRM), and supply chain</a:t>
                      </a:r>
                      <a:r>
                        <a:rPr lang="en-US" sz="10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—on a single, unified solution. Additionally SAP Business</a:t>
                      </a:r>
                      <a:r>
                        <a:rPr lang="en-US" sz="1000" b="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000" b="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ByDesign</a:t>
                      </a:r>
                      <a:r>
                        <a:rPr lang="en-US" sz="1000" b="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:</a:t>
                      </a:r>
                      <a:endParaRPr lang="en-US" sz="10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Includes</a:t>
                      </a:r>
                      <a:r>
                        <a:rPr lang="en-US" sz="1000" b="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0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flexible business processes that are based on best practices from thousands of companies.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Can be extended</a:t>
                      </a:r>
                      <a:r>
                        <a:rPr lang="en-US" sz="1000" b="0" baseline="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 to meet your unique business needs by tapping into a growing </a:t>
                      </a:r>
                      <a:r>
                        <a:rPr lang="en-US" sz="1000" b="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ecosystem of partners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Is designed to give you a powerful foundation to scale and compete with companies of all sizes—without the complexity and cost—so you can grow your business your way.  </a:t>
                      </a:r>
                      <a:endParaRPr lang="en-US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 marT="45759" marB="45759" anchor="ctr" horzOverflow="overflow">
                    <a:lnL w="12700" cap="flat" cmpd="sng" algn="ctr">
                      <a:solidFill>
                        <a:srgbClr val="F0AB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0AB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0AB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0AB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itle 3"/>
          <p:cNvSpPr txBox="1">
            <a:spLocks/>
          </p:cNvSpPr>
          <p:nvPr/>
        </p:nvSpPr>
        <p:spPr>
          <a:xfrm>
            <a:off x="1818543" y="430262"/>
            <a:ext cx="8496300" cy="773112"/>
          </a:xfrm>
          <a:prstGeom prst="rect">
            <a:avLst/>
          </a:prstGeom>
        </p:spPr>
        <p:txBody>
          <a:bodyPr vert="horz" lIns="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z="1800" dirty="0">
                <a:solidFill>
                  <a:srgbClr val="000000"/>
                </a:solidFill>
                <a:ea typeface="ＭＳ Ｐゴシック" pitchFamily="34" charset="-128"/>
              </a:rPr>
              <a:t>SAP Business </a:t>
            </a:r>
            <a:r>
              <a:rPr lang="en-US" sz="1800" dirty="0" err="1">
                <a:solidFill>
                  <a:srgbClr val="000000"/>
                </a:solidFill>
                <a:ea typeface="ＭＳ Ｐゴシック" pitchFamily="34" charset="-128"/>
              </a:rPr>
              <a:t>ByDesign</a:t>
            </a:r>
            <a:r>
              <a:rPr lang="en-US" sz="1800" dirty="0">
                <a:solidFill>
                  <a:srgbClr val="000000"/>
                </a:solidFill>
                <a:ea typeface="ＭＳ Ｐゴシック" pitchFamily="34" charset="-128"/>
              </a:rPr>
              <a:t> for fast-growing businesses </a:t>
            </a:r>
            <a:br>
              <a:rPr lang="en-US" sz="1600" b="0" dirty="0">
                <a:solidFill>
                  <a:srgbClr val="000000"/>
                </a:solidFill>
                <a:ea typeface="ＭＳ Ｐゴシック" pitchFamily="34" charset="-128"/>
              </a:rPr>
            </a:br>
            <a:r>
              <a:rPr lang="en-US" sz="1600" b="0" dirty="0">
                <a:solidFill>
                  <a:srgbClr val="000000"/>
                </a:solidFill>
                <a:ea typeface="ＭＳ Ｐゴシック" pitchFamily="34" charset="-128"/>
              </a:rPr>
              <a:t>Tele </a:t>
            </a:r>
            <a:r>
              <a:rPr lang="en-US" sz="1600" b="0" dirty="0">
                <a:ea typeface="ＭＳ Ｐゴシック" pitchFamily="34" charset="-128"/>
              </a:rPr>
              <a:t>Cheat Sheet </a:t>
            </a:r>
            <a:endParaRPr lang="en-US" sz="1100" b="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680639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19367</TotalTime>
  <Words>743</Words>
  <Application>Microsoft Office PowerPoint</Application>
  <PresentationFormat>Widescreen</PresentationFormat>
  <Paragraphs>65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Arial Unicode MS</vt:lpstr>
      <vt:lpstr>ＭＳ Ｐゴシック</vt:lpstr>
      <vt:lpstr>Arial</vt:lpstr>
      <vt:lpstr>BentonSans Book</vt:lpstr>
      <vt:lpstr>BentonSans Medium</vt:lpstr>
      <vt:lpstr>Calibri</vt:lpstr>
      <vt:lpstr>Wingdings</vt:lpstr>
      <vt:lpstr>Office Theme</vt:lpstr>
      <vt:lpstr>for fast-growing businesses   Tele Cheat Sheet </vt:lpstr>
      <vt:lpstr>SAP Business ByDesign for fast-growing businesses  Tele Cheat Sheet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Park, Jessica</dc:creator>
  <cp:lastModifiedBy>Anderson, Marsha</cp:lastModifiedBy>
  <cp:revision>135</cp:revision>
  <dcterms:created xsi:type="dcterms:W3CDTF">2017-04-04T19:46:27Z</dcterms:created>
  <dcterms:modified xsi:type="dcterms:W3CDTF">2017-06-19T02:13:21Z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-1624701317</vt:i4>
  </property>
  <property fmtid="{D5CDD505-2E9C-101B-9397-08002B2CF9AE}" pid="3" name="_NewReviewCycle">
    <vt:lpwstr/>
  </property>
  <property fmtid="{D5CDD505-2E9C-101B-9397-08002B2CF9AE}" pid="4" name="_EmailSubject">
    <vt:lpwstr>Please include in updated Campaign overview deck....</vt:lpwstr>
  </property>
  <property fmtid="{D5CDD505-2E9C-101B-9397-08002B2CF9AE}" pid="5" name="_AuthorEmail">
    <vt:lpwstr>marsha.anderson@sap.com</vt:lpwstr>
  </property>
  <property fmtid="{D5CDD505-2E9C-101B-9397-08002B2CF9AE}" pid="6" name="_AuthorEmailDisplayName">
    <vt:lpwstr>Anderson, Marsha</vt:lpwstr>
  </property>
</Properties>
</file>