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xlsx" ContentType="application/vnd.openxmlformats-officedocument.spreadsheetml.sheet"/>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708" r:id="rId1"/>
    <p:sldMasterId id="2147484765" r:id="rId2"/>
  </p:sldMasterIdLst>
  <p:notesMasterIdLst>
    <p:notesMasterId r:id="rId21"/>
  </p:notesMasterIdLst>
  <p:sldIdLst>
    <p:sldId id="1114" r:id="rId3"/>
    <p:sldId id="1165" r:id="rId4"/>
    <p:sldId id="1178" r:id="rId5"/>
    <p:sldId id="1179" r:id="rId6"/>
    <p:sldId id="1166" r:id="rId7"/>
    <p:sldId id="1167" r:id="rId8"/>
    <p:sldId id="1180" r:id="rId9"/>
    <p:sldId id="1181" r:id="rId10"/>
    <p:sldId id="1168" r:id="rId11"/>
    <p:sldId id="1169" r:id="rId12"/>
    <p:sldId id="1170" r:id="rId13"/>
    <p:sldId id="1171" r:id="rId14"/>
    <p:sldId id="1151" r:id="rId15"/>
    <p:sldId id="1174" r:id="rId16"/>
    <p:sldId id="1175" r:id="rId17"/>
    <p:sldId id="1115" r:id="rId18"/>
    <p:sldId id="1176" r:id="rId19"/>
    <p:sldId id="1177" r:id="rId20"/>
  </p:sldIdLst>
  <p:sldSz cx="9144000" cy="5143500" type="screen16x9"/>
  <p:notesSz cx="7023100" cy="9309100"/>
  <p:defaultTextStyle>
    <a:defPPr>
      <a:defRPr lang="en-US"/>
    </a:defPPr>
    <a:lvl1pPr marL="0" algn="l" defTabSz="456035" rtl="0" eaLnBrk="1" latinLnBrk="0" hangingPunct="1">
      <a:defRPr sz="1800" kern="1200">
        <a:solidFill>
          <a:schemeClr val="tx1"/>
        </a:solidFill>
        <a:latin typeface="+mn-lt"/>
        <a:ea typeface="+mn-ea"/>
        <a:cs typeface="+mn-cs"/>
      </a:defRPr>
    </a:lvl1pPr>
    <a:lvl2pPr marL="456035" algn="l" defTabSz="456035" rtl="0" eaLnBrk="1" latinLnBrk="0" hangingPunct="1">
      <a:defRPr sz="1800" kern="1200">
        <a:solidFill>
          <a:schemeClr val="tx1"/>
        </a:solidFill>
        <a:latin typeface="+mn-lt"/>
        <a:ea typeface="+mn-ea"/>
        <a:cs typeface="+mn-cs"/>
      </a:defRPr>
    </a:lvl2pPr>
    <a:lvl3pPr marL="912204" algn="l" defTabSz="456035" rtl="0" eaLnBrk="1" latinLnBrk="0" hangingPunct="1">
      <a:defRPr sz="1800" kern="1200">
        <a:solidFill>
          <a:schemeClr val="tx1"/>
        </a:solidFill>
        <a:latin typeface="+mn-lt"/>
        <a:ea typeface="+mn-ea"/>
        <a:cs typeface="+mn-cs"/>
      </a:defRPr>
    </a:lvl3pPr>
    <a:lvl4pPr marL="1368283" algn="l" defTabSz="456035" rtl="0" eaLnBrk="1" latinLnBrk="0" hangingPunct="1">
      <a:defRPr sz="1800" kern="1200">
        <a:solidFill>
          <a:schemeClr val="tx1"/>
        </a:solidFill>
        <a:latin typeface="+mn-lt"/>
        <a:ea typeface="+mn-ea"/>
        <a:cs typeface="+mn-cs"/>
      </a:defRPr>
    </a:lvl4pPr>
    <a:lvl5pPr marL="1824407" algn="l" defTabSz="456035" rtl="0" eaLnBrk="1" latinLnBrk="0" hangingPunct="1">
      <a:defRPr sz="1800" kern="1200">
        <a:solidFill>
          <a:schemeClr val="tx1"/>
        </a:solidFill>
        <a:latin typeface="+mn-lt"/>
        <a:ea typeface="+mn-ea"/>
        <a:cs typeface="+mn-cs"/>
      </a:defRPr>
    </a:lvl5pPr>
    <a:lvl6pPr marL="2280439" algn="l" defTabSz="456035" rtl="0" eaLnBrk="1" latinLnBrk="0" hangingPunct="1">
      <a:defRPr sz="1800" kern="1200">
        <a:solidFill>
          <a:schemeClr val="tx1"/>
        </a:solidFill>
        <a:latin typeface="+mn-lt"/>
        <a:ea typeface="+mn-ea"/>
        <a:cs typeface="+mn-cs"/>
      </a:defRPr>
    </a:lvl6pPr>
    <a:lvl7pPr marL="2736473" algn="l" defTabSz="456035" rtl="0" eaLnBrk="1" latinLnBrk="0" hangingPunct="1">
      <a:defRPr sz="1800" kern="1200">
        <a:solidFill>
          <a:schemeClr val="tx1"/>
        </a:solidFill>
        <a:latin typeface="+mn-lt"/>
        <a:ea typeface="+mn-ea"/>
        <a:cs typeface="+mn-cs"/>
      </a:defRPr>
    </a:lvl7pPr>
    <a:lvl8pPr marL="3192611" algn="l" defTabSz="456035" rtl="0" eaLnBrk="1" latinLnBrk="0" hangingPunct="1">
      <a:defRPr sz="1800" kern="1200">
        <a:solidFill>
          <a:schemeClr val="tx1"/>
        </a:solidFill>
        <a:latin typeface="+mn-lt"/>
        <a:ea typeface="+mn-ea"/>
        <a:cs typeface="+mn-cs"/>
      </a:defRPr>
    </a:lvl8pPr>
    <a:lvl9pPr marL="3648709" algn="l" defTabSz="45603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12" userDrawn="1">
          <p15:clr>
            <a:srgbClr val="A4A3A4"/>
          </p15:clr>
        </p15:guide>
        <p15:guide id="2" pos="3240"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oth, Debra" initials="DR" lastIdx="4"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89BE0"/>
    <a:srgbClr val="404040"/>
    <a:srgbClr val="99CCFF"/>
    <a:srgbClr val="48FFD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03" autoAdjust="0"/>
    <p:restoredTop sz="95833" autoAdjust="0"/>
  </p:normalViewPr>
  <p:slideViewPr>
    <p:cSldViewPr snapToGrid="0" snapToObjects="1">
      <p:cViewPr varScale="1">
        <p:scale>
          <a:sx n="149" d="100"/>
          <a:sy n="149" d="100"/>
        </p:scale>
        <p:origin x="-824" y="-104"/>
      </p:cViewPr>
      <p:guideLst>
        <p:guide orient="horz" pos="612"/>
        <p:guide pos="3240"/>
      </p:guideLst>
    </p:cSldViewPr>
  </p:slideViewPr>
  <p:notesTextViewPr>
    <p:cViewPr>
      <p:scale>
        <a:sx n="100" d="100"/>
        <a:sy n="100" d="100"/>
      </p:scale>
      <p:origin x="0" y="0"/>
    </p:cViewPr>
  </p:notesTextViewPr>
  <p:sorterViewPr>
    <p:cViewPr>
      <p:scale>
        <a:sx n="55" d="100"/>
        <a:sy n="55" d="100"/>
      </p:scale>
      <p:origin x="0" y="0"/>
    </p:cViewPr>
  </p:sorterViewPr>
  <p:notesViewPr>
    <p:cSldViewPr snapToGrid="0" snapToObjects="1">
      <p:cViewPr varScale="1">
        <p:scale>
          <a:sx n="87" d="100"/>
          <a:sy n="87" d="100"/>
        </p:scale>
        <p:origin x="-3780" y="-78"/>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commentAuthors" Target="commentAuthors.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 Id="rId2" Type="http://schemas.microsoft.com/office/2011/relationships/chartStyle" Target="style1.xml"/><Relationship Id="rId3" Type="http://schemas.microsoft.com/office/2011/relationships/chartColorStyle" Target="colors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 Id="rId2" Type="http://schemas.microsoft.com/office/2011/relationships/chartStyle" Target="style2.xml"/><Relationship Id="rId3" Type="http://schemas.microsoft.com/office/2011/relationships/chartColorStyle" Target="colors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 Id="rId2" Type="http://schemas.microsoft.com/office/2011/relationships/chartStyle" Target="style3.xml"/><Relationship Id="rId3" Type="http://schemas.microsoft.com/office/2011/relationships/chartColorStyle" Target="colors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000" b="1" i="0" u="none" strike="noStrike" kern="1200" cap="all" spc="120" normalizeH="0" baseline="0">
                <a:solidFill>
                  <a:schemeClr val="tx1"/>
                </a:solidFill>
                <a:latin typeface="+mn-lt"/>
                <a:ea typeface="+mn-ea"/>
                <a:cs typeface="+mn-cs"/>
              </a:defRPr>
            </a:pPr>
            <a:r>
              <a:rPr lang="en-US" sz="1000" dirty="0">
                <a:solidFill>
                  <a:schemeClr val="tx1"/>
                </a:solidFill>
              </a:rPr>
              <a:t>TPV By Merchant services </a:t>
            </a:r>
            <a:r>
              <a:rPr lang="en-US" sz="1000" dirty="0" smtClean="0">
                <a:solidFill>
                  <a:schemeClr val="tx1"/>
                </a:solidFill>
              </a:rPr>
              <a:t>segment*</a:t>
            </a:r>
            <a:endParaRPr lang="en-US" sz="1000" dirty="0">
              <a:solidFill>
                <a:schemeClr val="tx1"/>
              </a:solidFill>
            </a:endParaRPr>
          </a:p>
        </c:rich>
      </c:tx>
      <c:layout>
        <c:manualLayout>
          <c:xMode val="edge"/>
          <c:yMode val="edge"/>
          <c:x val="0.165500552902403"/>
          <c:y val="0.0804424036612484"/>
        </c:manualLayout>
      </c:layout>
      <c:overlay val="0"/>
      <c:spPr>
        <a:noFill/>
        <a:ln>
          <a:noFill/>
        </a:ln>
        <a:effectLst/>
      </c:spPr>
    </c:title>
    <c:autoTitleDeleted val="0"/>
    <c:plotArea>
      <c:layout>
        <c:manualLayout>
          <c:layoutTarget val="inner"/>
          <c:xMode val="edge"/>
          <c:yMode val="edge"/>
          <c:x val="0.0550914195836983"/>
          <c:y val="0.343236546271906"/>
          <c:w val="0.898999064096553"/>
          <c:h val="0.51824205689326"/>
        </c:manualLayout>
      </c:layout>
      <c:barChart>
        <c:barDir val="col"/>
        <c:grouping val="stacked"/>
        <c:varyColors val="0"/>
        <c:ser>
          <c:idx val="0"/>
          <c:order val="0"/>
          <c:tx>
            <c:strRef>
              <c:f>TPV!$C$73</c:f>
              <c:strCache>
                <c:ptCount val="1"/>
                <c:pt idx="0">
                  <c:v>LE</c:v>
                </c:pt>
              </c:strCache>
            </c:strRef>
          </c:tx>
          <c:spPr>
            <a:solidFill>
              <a:srgbClr val="0020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TPV!$D$72:$E$72</c:f>
              <c:strCache>
                <c:ptCount val="2"/>
                <c:pt idx="0">
                  <c:v>FY 2016</c:v>
                </c:pt>
                <c:pt idx="1">
                  <c:v>FY 2017</c:v>
                </c:pt>
              </c:strCache>
            </c:strRef>
          </c:cat>
          <c:val>
            <c:numRef>
              <c:f>TPV!$D$73:$E$73</c:f>
              <c:numCache>
                <c:formatCode>_(* #,##0_);_(* \(#,##0\);_(* "-"??_);_(@_)</c:formatCode>
                <c:ptCount val="2"/>
                <c:pt idx="0">
                  <c:v>2351.031979695432</c:v>
                </c:pt>
                <c:pt idx="1">
                  <c:v>2438.739128755624</c:v>
                </c:pt>
              </c:numCache>
            </c:numRef>
          </c:val>
        </c:ser>
        <c:ser>
          <c:idx val="1"/>
          <c:order val="1"/>
          <c:tx>
            <c:strRef>
              <c:f>TPV!$C$74</c:f>
              <c:strCache>
                <c:ptCount val="1"/>
                <c:pt idx="0">
                  <c:v>MM</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TPV!$D$72:$E$72</c:f>
              <c:strCache>
                <c:ptCount val="2"/>
                <c:pt idx="0">
                  <c:v>FY 2016</c:v>
                </c:pt>
                <c:pt idx="1">
                  <c:v>FY 2017</c:v>
                </c:pt>
              </c:strCache>
            </c:strRef>
          </c:cat>
          <c:val>
            <c:numRef>
              <c:f>TPV!$D$74:$E$74</c:f>
              <c:numCache>
                <c:formatCode>_(* #,##0_);_(* \(#,##0\);_(* "-"??_);_(@_)</c:formatCode>
                <c:ptCount val="2"/>
                <c:pt idx="0">
                  <c:v>1324.473096446701</c:v>
                </c:pt>
                <c:pt idx="1">
                  <c:v>1373.883636286024</c:v>
                </c:pt>
              </c:numCache>
            </c:numRef>
          </c:val>
        </c:ser>
        <c:ser>
          <c:idx val="2"/>
          <c:order val="2"/>
          <c:tx>
            <c:strRef>
              <c:f>TPV!$C$75</c:f>
              <c:strCache>
                <c:ptCount val="1"/>
                <c:pt idx="0">
                  <c:v>SB</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TPV!$D$72:$E$72</c:f>
              <c:strCache>
                <c:ptCount val="2"/>
                <c:pt idx="0">
                  <c:v>FY 2016</c:v>
                </c:pt>
                <c:pt idx="1">
                  <c:v>FY 2017</c:v>
                </c:pt>
              </c:strCache>
            </c:strRef>
          </c:cat>
          <c:val>
            <c:numRef>
              <c:f>TPV!$D$75:$E$75</c:f>
              <c:numCache>
                <c:formatCode>_(* #,##0_);_(* \(#,##0\);_(* "-"??_);_(@_)</c:formatCode>
                <c:ptCount val="2"/>
                <c:pt idx="0">
                  <c:v>890.9756345177667</c:v>
                </c:pt>
                <c:pt idx="1">
                  <c:v>924.2142010113504</c:v>
                </c:pt>
              </c:numCache>
            </c:numRef>
          </c:val>
        </c:ser>
        <c:dLbls>
          <c:dLblPos val="ctr"/>
          <c:showLegendKey val="0"/>
          <c:showVal val="1"/>
          <c:showCatName val="0"/>
          <c:showSerName val="0"/>
          <c:showPercent val="0"/>
          <c:showBubbleSize val="0"/>
        </c:dLbls>
        <c:gapWidth val="79"/>
        <c:overlap val="100"/>
        <c:axId val="1910213048"/>
        <c:axId val="1776730904"/>
      </c:barChart>
      <c:catAx>
        <c:axId val="1910213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1776730904"/>
        <c:crosses val="autoZero"/>
        <c:auto val="1"/>
        <c:lblAlgn val="ctr"/>
        <c:lblOffset val="100"/>
        <c:noMultiLvlLbl val="0"/>
      </c:catAx>
      <c:valAx>
        <c:axId val="1776730904"/>
        <c:scaling>
          <c:orientation val="minMax"/>
        </c:scaling>
        <c:delete val="1"/>
        <c:axPos val="l"/>
        <c:numFmt formatCode="_(* #,##0_);_(* \(#,##0\);_(* &quot;-&quot;??_);_(@_)" sourceLinked="1"/>
        <c:majorTickMark val="none"/>
        <c:minorTickMark val="none"/>
        <c:tickLblPos val="nextTo"/>
        <c:crossAx val="1910213048"/>
        <c:crosses val="autoZero"/>
        <c:crossBetween val="between"/>
      </c:valAx>
      <c:spPr>
        <a:noFill/>
        <a:ln>
          <a:noFill/>
        </a:ln>
        <a:effectLst/>
      </c:spPr>
    </c:plotArea>
    <c:legend>
      <c:legendPos val="t"/>
      <c:layout>
        <c:manualLayout>
          <c:xMode val="edge"/>
          <c:yMode val="edge"/>
          <c:x val="0.361801478412814"/>
          <c:y val="0.929618265876768"/>
          <c:w val="0.359034107155703"/>
          <c:h val="0.067873767473265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sz="1100" dirty="0">
                <a:solidFill>
                  <a:schemeClr val="tx1"/>
                </a:solidFill>
              </a:rPr>
              <a:t>new accounts by merchant services </a:t>
            </a:r>
            <a:r>
              <a:rPr lang="en-US" sz="1100" dirty="0" smtClean="0">
                <a:solidFill>
                  <a:schemeClr val="tx1"/>
                </a:solidFill>
              </a:rPr>
              <a:t>segment*</a:t>
            </a:r>
            <a:endParaRPr lang="en-US" sz="1100" dirty="0">
              <a:solidFill>
                <a:schemeClr val="tx1"/>
              </a:solidFill>
            </a:endParaRPr>
          </a:p>
        </c:rich>
      </c:tx>
      <c:layout/>
      <c:overlay val="0"/>
      <c:spPr>
        <a:noFill/>
        <a:ln>
          <a:noFill/>
        </a:ln>
        <a:effectLst/>
      </c:spPr>
    </c:title>
    <c:autoTitleDeleted val="0"/>
    <c:plotArea>
      <c:layout>
        <c:manualLayout>
          <c:layoutTarget val="inner"/>
          <c:xMode val="edge"/>
          <c:yMode val="edge"/>
          <c:x val="0.0471712908013094"/>
          <c:y val="0.43136374043795"/>
          <c:w val="0.884692400263466"/>
          <c:h val="0.415078657865548"/>
        </c:manualLayout>
      </c:layout>
      <c:barChart>
        <c:barDir val="col"/>
        <c:grouping val="stacked"/>
        <c:varyColors val="0"/>
        <c:ser>
          <c:idx val="0"/>
          <c:order val="0"/>
          <c:tx>
            <c:strRef>
              <c:f>'New Accounts'!$Q$21</c:f>
              <c:strCache>
                <c:ptCount val="1"/>
                <c:pt idx="0">
                  <c:v>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'New Accounts'!$R$20:$S$20</c:f>
              <c:strCache>
                <c:ptCount val="2"/>
                <c:pt idx="0">
                  <c:v>FY 2016</c:v>
                </c:pt>
                <c:pt idx="1">
                  <c:v>FY 2017</c:v>
                </c:pt>
              </c:strCache>
            </c:strRef>
          </c:cat>
          <c:val>
            <c:numRef>
              <c:f>'New Accounts'!$R$21:$S$21</c:f>
              <c:numCache>
                <c:formatCode>_(* #,##0_);_(* \(#,##0\);_(* "-"??_);_(@_)</c:formatCode>
                <c:ptCount val="2"/>
                <c:pt idx="0">
                  <c:v>104376.5503027308</c:v>
                </c:pt>
                <c:pt idx="1">
                  <c:v>49037.9472999929</c:v>
                </c:pt>
              </c:numCache>
            </c:numRef>
          </c:val>
        </c:ser>
        <c:ser>
          <c:idx val="1"/>
          <c:order val="1"/>
          <c:tx>
            <c:strRef>
              <c:f>'New Accounts'!$Q$22</c:f>
              <c:strCache>
                <c:ptCount val="1"/>
                <c:pt idx="0">
                  <c:v>MM</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'New Accounts'!$R$20:$S$20</c:f>
              <c:strCache>
                <c:ptCount val="2"/>
                <c:pt idx="0">
                  <c:v>FY 2016</c:v>
                </c:pt>
                <c:pt idx="1">
                  <c:v>FY 2017</c:v>
                </c:pt>
              </c:strCache>
            </c:strRef>
          </c:cat>
          <c:val>
            <c:numRef>
              <c:f>'New Accounts'!$R$22:$S$22</c:f>
              <c:numCache>
                <c:formatCode>_(* #,##0_);_(* \(#,##0\);_(* "-"??_);_(@_)</c:formatCode>
                <c:ptCount val="2"/>
                <c:pt idx="0">
                  <c:v>113865.327602979</c:v>
                </c:pt>
                <c:pt idx="1">
                  <c:v>54107.64496932288</c:v>
                </c:pt>
              </c:numCache>
            </c:numRef>
          </c:val>
        </c:ser>
        <c:ser>
          <c:idx val="2"/>
          <c:order val="2"/>
          <c:tx>
            <c:strRef>
              <c:f>'New Accounts'!$Q$23</c:f>
              <c:strCache>
                <c:ptCount val="1"/>
                <c:pt idx="0">
                  <c:v>SB</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'New Accounts'!$R$20:$S$20</c:f>
              <c:strCache>
                <c:ptCount val="2"/>
                <c:pt idx="0">
                  <c:v>FY 2016</c:v>
                </c:pt>
                <c:pt idx="1">
                  <c:v>FY 2017</c:v>
                </c:pt>
              </c:strCache>
            </c:strRef>
          </c:cat>
          <c:val>
            <c:numRef>
              <c:f>'New Accounts'!$R$23:$S$23</c:f>
              <c:numCache>
                <c:formatCode>_(* #,##0_);_(* \(#,##0\);_(* "-"??_);_(@_)</c:formatCode>
                <c:ptCount val="2"/>
                <c:pt idx="0">
                  <c:v>256196.9871067028</c:v>
                </c:pt>
                <c:pt idx="1">
                  <c:v>121249.4411844514</c:v>
                </c:pt>
              </c:numCache>
            </c:numRef>
          </c:val>
        </c:ser>
        <c:dLbls>
          <c:dLblPos val="ctr"/>
          <c:showLegendKey val="0"/>
          <c:showVal val="1"/>
          <c:showCatName val="0"/>
          <c:showSerName val="0"/>
          <c:showPercent val="0"/>
          <c:showBubbleSize val="0"/>
        </c:dLbls>
        <c:gapWidth val="79"/>
        <c:overlap val="100"/>
        <c:axId val="-2040390216"/>
        <c:axId val="2120303368"/>
      </c:barChart>
      <c:catAx>
        <c:axId val="-2040390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2120303368"/>
        <c:crosses val="autoZero"/>
        <c:auto val="1"/>
        <c:lblAlgn val="ctr"/>
        <c:lblOffset val="100"/>
        <c:noMultiLvlLbl val="0"/>
      </c:catAx>
      <c:valAx>
        <c:axId val="2120303368"/>
        <c:scaling>
          <c:orientation val="minMax"/>
        </c:scaling>
        <c:delete val="1"/>
        <c:axPos val="l"/>
        <c:numFmt formatCode="_(* #,##0_);_(* \(#,##0\);_(* &quot;-&quot;??_);_(@_)" sourceLinked="1"/>
        <c:majorTickMark val="none"/>
        <c:minorTickMark val="none"/>
        <c:tickLblPos val="nextTo"/>
        <c:crossAx val="-2040390216"/>
        <c:crosses val="autoZero"/>
        <c:crossBetween val="between"/>
      </c:valAx>
      <c:spPr>
        <a:noFill/>
        <a:ln>
          <a:noFill/>
        </a:ln>
        <a:effectLst/>
      </c:spPr>
    </c:plotArea>
    <c:legend>
      <c:legendPos val="t"/>
      <c:layout>
        <c:manualLayout>
          <c:xMode val="edge"/>
          <c:yMode val="edge"/>
          <c:x val="0.248844860516598"/>
          <c:y val="0.925864489239802"/>
          <c:w val="0.446386505791793"/>
          <c:h val="0.074135596667817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cap="all" spc="120" normalizeH="0" baseline="0">
                <a:solidFill>
                  <a:schemeClr val="tx1"/>
                </a:solidFill>
                <a:latin typeface="+mn-lt"/>
                <a:ea typeface="+mn-ea"/>
                <a:cs typeface="+mn-cs"/>
              </a:defRPr>
            </a:pPr>
            <a:r>
              <a:rPr lang="en-US" sz="1100" dirty="0">
                <a:solidFill>
                  <a:schemeClr val="tx1"/>
                </a:solidFill>
              </a:rPr>
              <a:t>BANNERS</a:t>
            </a:r>
            <a:r>
              <a:rPr lang="en-US" sz="1100" baseline="0" dirty="0">
                <a:solidFill>
                  <a:schemeClr val="tx1"/>
                </a:solidFill>
              </a:rPr>
              <a:t>/BUTTONS</a:t>
            </a:r>
            <a:r>
              <a:rPr lang="en-US" sz="1100" baseline="0" dirty="0" smtClean="0">
                <a:solidFill>
                  <a:schemeClr val="tx1"/>
                </a:solidFill>
              </a:rPr>
              <a:t>/</a:t>
            </a:r>
          </a:p>
          <a:p>
            <a:pPr>
              <a:defRPr sz="1100" b="1" i="0" u="none" strike="noStrike" kern="1200" cap="all" spc="120" normalizeH="0" baseline="0">
                <a:solidFill>
                  <a:schemeClr val="tx1"/>
                </a:solidFill>
                <a:latin typeface="+mn-lt"/>
                <a:ea typeface="+mn-ea"/>
                <a:cs typeface="+mn-cs"/>
              </a:defRPr>
            </a:pPr>
            <a:r>
              <a:rPr lang="en-US" sz="1100" baseline="0" dirty="0" smtClean="0">
                <a:solidFill>
                  <a:schemeClr val="tx1"/>
                </a:solidFill>
              </a:rPr>
              <a:t>BOTH </a:t>
            </a:r>
            <a:endParaRPr lang="en-US" sz="1100" baseline="0" dirty="0">
              <a:solidFill>
                <a:schemeClr val="tx1"/>
              </a:solidFill>
            </a:endParaRPr>
          </a:p>
          <a:p>
            <a:pPr>
              <a:defRPr sz="1100" b="1" i="0" u="none" strike="noStrike" kern="1200" cap="all" spc="120" normalizeH="0" baseline="0">
                <a:solidFill>
                  <a:schemeClr val="tx1"/>
                </a:solidFill>
                <a:latin typeface="+mn-lt"/>
                <a:ea typeface="+mn-ea"/>
                <a:cs typeface="+mn-cs"/>
              </a:defRPr>
            </a:pPr>
            <a:r>
              <a:rPr lang="en-US" sz="1100" baseline="0" dirty="0">
                <a:solidFill>
                  <a:schemeClr val="tx1"/>
                </a:solidFill>
              </a:rPr>
              <a:t>BY </a:t>
            </a:r>
            <a:r>
              <a:rPr lang="en-US" sz="1100" baseline="0" dirty="0" smtClean="0">
                <a:solidFill>
                  <a:schemeClr val="tx1"/>
                </a:solidFill>
              </a:rPr>
              <a:t>SEGMENT</a:t>
            </a:r>
            <a:endParaRPr lang="en-US" sz="1100" dirty="0">
              <a:solidFill>
                <a:schemeClr val="tx1"/>
              </a:solidFill>
            </a:endParaRPr>
          </a:p>
        </c:rich>
      </c:tx>
      <c:layout>
        <c:manualLayout>
          <c:xMode val="edge"/>
          <c:yMode val="edge"/>
          <c:x val="0.143893491102866"/>
          <c:y val="0.0327701025710661"/>
        </c:manualLayout>
      </c:layout>
      <c:overlay val="0"/>
      <c:spPr>
        <a:noFill/>
        <a:ln>
          <a:noFill/>
        </a:ln>
        <a:effectLst/>
      </c:spPr>
    </c:title>
    <c:autoTitleDeleted val="0"/>
    <c:plotArea>
      <c:layout>
        <c:manualLayout>
          <c:layoutTarget val="inner"/>
          <c:xMode val="edge"/>
          <c:yMode val="edge"/>
          <c:x val="0.0561224264332209"/>
          <c:y val="0.441920792675322"/>
          <c:w val="0.887755147133558"/>
          <c:h val="0.400619277595483"/>
        </c:manualLayout>
      </c:layout>
      <c:barChart>
        <c:barDir val="col"/>
        <c:grouping val="stacked"/>
        <c:varyColors val="0"/>
        <c:ser>
          <c:idx val="0"/>
          <c:order val="0"/>
          <c:tx>
            <c:strRef>
              <c:f>Product!$A$19</c:f>
              <c:strCache>
                <c:ptCount val="1"/>
                <c:pt idx="0">
                  <c:v>LE</c:v>
                </c:pt>
              </c:strCache>
            </c:strRef>
          </c:tx>
          <c:spPr>
            <a:solidFill>
              <a:schemeClr val="accent1"/>
            </a:solidFill>
            <a:ln>
              <a:noFill/>
            </a:ln>
            <a:effectLst/>
          </c:spPr>
          <c:invertIfNegative val="0"/>
          <c:dLbls>
            <c:spPr>
              <a:solidFill>
                <a:srgbClr val="002060"/>
              </a:solid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Product!$B$18:$C$18</c:f>
              <c:strCache>
                <c:ptCount val="2"/>
                <c:pt idx="0">
                  <c:v>FY 2016</c:v>
                </c:pt>
                <c:pt idx="1">
                  <c:v>FY 2017</c:v>
                </c:pt>
              </c:strCache>
            </c:strRef>
          </c:cat>
          <c:val>
            <c:numRef>
              <c:f>Product!$B$19:$C$19</c:f>
              <c:numCache>
                <c:formatCode>_(* #,##0_);_(* \(#,##0\);_(* "-"??_);_(@_)</c:formatCode>
                <c:ptCount val="2"/>
                <c:pt idx="0">
                  <c:v>84.0</c:v>
                </c:pt>
                <c:pt idx="1">
                  <c:v>88.0</c:v>
                </c:pt>
              </c:numCache>
            </c:numRef>
          </c:val>
        </c:ser>
        <c:ser>
          <c:idx val="1"/>
          <c:order val="1"/>
          <c:tx>
            <c:strRef>
              <c:f>Product!$A$20</c:f>
              <c:strCache>
                <c:ptCount val="1"/>
                <c:pt idx="0">
                  <c:v>MM</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Product!$B$18:$C$18</c:f>
              <c:strCache>
                <c:ptCount val="2"/>
                <c:pt idx="0">
                  <c:v>FY 2016</c:v>
                </c:pt>
                <c:pt idx="1">
                  <c:v>FY 2017</c:v>
                </c:pt>
              </c:strCache>
            </c:strRef>
          </c:cat>
          <c:val>
            <c:numRef>
              <c:f>Product!$B$20:$C$20</c:f>
              <c:numCache>
                <c:formatCode>_(* #,##0_);_(* \(#,##0\);_(* "-"??_);_(@_)</c:formatCode>
                <c:ptCount val="2"/>
                <c:pt idx="0">
                  <c:v>4750.0</c:v>
                </c:pt>
                <c:pt idx="1">
                  <c:v>4970.0</c:v>
                </c:pt>
              </c:numCache>
            </c:numRef>
          </c:val>
        </c:ser>
        <c:ser>
          <c:idx val="2"/>
          <c:order val="2"/>
          <c:tx>
            <c:strRef>
              <c:f>Product!$A$21</c:f>
              <c:strCache>
                <c:ptCount val="1"/>
                <c:pt idx="0">
                  <c:v>SB</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Product!$B$18:$C$18</c:f>
              <c:strCache>
                <c:ptCount val="2"/>
                <c:pt idx="0">
                  <c:v>FY 2016</c:v>
                </c:pt>
                <c:pt idx="1">
                  <c:v>FY 2017</c:v>
                </c:pt>
              </c:strCache>
            </c:strRef>
          </c:cat>
          <c:val>
            <c:numRef>
              <c:f>Product!$B$21:$C$21</c:f>
              <c:numCache>
                <c:formatCode>_(* #,##0_);_(* \(#,##0\);_(* "-"??_);_(@_)</c:formatCode>
                <c:ptCount val="2"/>
                <c:pt idx="0">
                  <c:v>30750.0</c:v>
                </c:pt>
                <c:pt idx="1">
                  <c:v>32181.0</c:v>
                </c:pt>
              </c:numCache>
            </c:numRef>
          </c:val>
        </c:ser>
        <c:dLbls>
          <c:dLblPos val="ctr"/>
          <c:showLegendKey val="0"/>
          <c:showVal val="1"/>
          <c:showCatName val="0"/>
          <c:showSerName val="0"/>
          <c:showPercent val="0"/>
          <c:showBubbleSize val="0"/>
        </c:dLbls>
        <c:gapWidth val="79"/>
        <c:overlap val="100"/>
        <c:axId val="1906983080"/>
        <c:axId val="1906986664"/>
        <c:extLst>
          <c:ext xmlns:c15="http://schemas.microsoft.com/office/drawing/2012/chart" uri="{02D57815-91ED-43cb-92C2-25804820EDAC}">
            <c15:filteredBarSeries>
              <c15:ser>
                <c:idx val="3"/>
                <c:order val="3"/>
                <c:tx>
                  <c:strRef>
                    <c:extLst>
                      <c:ext uri="{02D57815-91ED-43cb-92C2-25804820EDAC}">
                        <c15:formulaRef>
                          <c15:sqref>Product!$A$22</c15:sqref>
                        </c15:formulaRef>
                      </c:ext>
                    </c:extLst>
                    <c:strCache>
                      <c:ptCount val="1"/>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Product!$B$18:$C$18</c15:sqref>
                        </c15:formulaRef>
                      </c:ext>
                    </c:extLst>
                    <c:strCache>
                      <c:ptCount val="2"/>
                      <c:pt idx="0">
                        <c:v>FY 2016</c:v>
                      </c:pt>
                      <c:pt idx="1">
                        <c:v>FY 2017</c:v>
                      </c:pt>
                    </c:strCache>
                  </c:strRef>
                </c:cat>
                <c:val>
                  <c:numRef>
                    <c:extLst>
                      <c:ext uri="{02D57815-91ED-43cb-92C2-25804820EDAC}">
                        <c15:formulaRef>
                          <c15:sqref>Product!$B$22:$C$22</c15:sqref>
                        </c15:formulaRef>
                      </c:ext>
                    </c:extLst>
                    <c:numCache>
                      <c:formatCode>General</c:formatCode>
                      <c:ptCount val="2"/>
                    </c:numCache>
                  </c:numRef>
                </c:val>
              </c15:ser>
            </c15:filteredBarSeries>
          </c:ext>
        </c:extLst>
      </c:barChart>
      <c:catAx>
        <c:axId val="1906983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1906986664"/>
        <c:crosses val="autoZero"/>
        <c:auto val="1"/>
        <c:lblAlgn val="ctr"/>
        <c:lblOffset val="100"/>
        <c:noMultiLvlLbl val="0"/>
      </c:catAx>
      <c:valAx>
        <c:axId val="1906986664"/>
        <c:scaling>
          <c:orientation val="minMax"/>
        </c:scaling>
        <c:delete val="1"/>
        <c:axPos val="l"/>
        <c:numFmt formatCode="_(* #,##0_);_(* \(#,##0\);_(* &quot;-&quot;??_);_(@_)" sourceLinked="1"/>
        <c:majorTickMark val="none"/>
        <c:minorTickMark val="none"/>
        <c:tickLblPos val="nextTo"/>
        <c:crossAx val="1906983080"/>
        <c:crosses val="autoZero"/>
        <c:crossBetween val="between"/>
      </c:valAx>
      <c:spPr>
        <a:noFill/>
        <a:ln>
          <a:noFill/>
        </a:ln>
        <a:effectLst/>
      </c:spPr>
    </c:plotArea>
    <c:legend>
      <c:legendPos val="t"/>
      <c:layout>
        <c:manualLayout>
          <c:xMode val="edge"/>
          <c:yMode val="edge"/>
          <c:x val="0.305187086137279"/>
          <c:y val="0.936118935702643"/>
          <c:w val="0.397284790839468"/>
          <c:h val="0.044547341993112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8275" y="0"/>
            <a:ext cx="3043238" cy="465138"/>
          </a:xfrm>
          <a:prstGeom prst="rect">
            <a:avLst/>
          </a:prstGeom>
        </p:spPr>
        <p:txBody>
          <a:bodyPr vert="horz" lIns="91440" tIns="45720" rIns="91440" bIns="45720" rtlCol="0"/>
          <a:lstStyle>
            <a:lvl1pPr algn="r">
              <a:defRPr sz="1200"/>
            </a:lvl1pPr>
          </a:lstStyle>
          <a:p>
            <a:fld id="{B12AAAC6-0C20-4BEA-943A-CA4E4DD34B68}" type="datetimeFigureOut">
              <a:rPr lang="en-US" smtClean="0"/>
              <a:t>12/14/16</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21188"/>
            <a:ext cx="5619750" cy="418941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375"/>
            <a:ext cx="3043238"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5138"/>
          </a:xfrm>
          <a:prstGeom prst="rect">
            <a:avLst/>
          </a:prstGeom>
        </p:spPr>
        <p:txBody>
          <a:bodyPr vert="horz" lIns="91440" tIns="45720" rIns="91440" bIns="45720" rtlCol="0" anchor="b"/>
          <a:lstStyle>
            <a:lvl1pPr algn="r">
              <a:defRPr sz="1200"/>
            </a:lvl1pPr>
          </a:lstStyle>
          <a:p>
            <a:fld id="{2650C531-7F8E-4953-80EE-574864840E26}" type="slidenum">
              <a:rPr lang="en-US" smtClean="0"/>
              <a:t>‹#›</a:t>
            </a:fld>
            <a:endParaRPr lang="en-US" dirty="0"/>
          </a:p>
        </p:txBody>
      </p:sp>
    </p:spTree>
    <p:extLst>
      <p:ext uri="{BB962C8B-B14F-4D97-AF65-F5344CB8AC3E}">
        <p14:creationId xmlns:p14="http://schemas.microsoft.com/office/powerpoint/2010/main" val="3972805826"/>
      </p:ext>
    </p:extLst>
  </p:cSld>
  <p:clrMap bg1="lt1" tx1="dk1" bg2="lt2" tx2="dk2" accent1="accent1" accent2="accent2" accent3="accent3" accent4="accent4" accent5="accent5" accent6="accent6" hlink="hlink" folHlink="folHlink"/>
  <p:notesStyle>
    <a:lvl1pPr marL="0" algn="l" defTabSz="912353" rtl="0" eaLnBrk="1" latinLnBrk="0" hangingPunct="1">
      <a:defRPr sz="1200" kern="1200">
        <a:solidFill>
          <a:schemeClr val="tx1"/>
        </a:solidFill>
        <a:latin typeface="+mn-lt"/>
        <a:ea typeface="+mn-ea"/>
        <a:cs typeface="+mn-cs"/>
      </a:defRPr>
    </a:lvl1pPr>
    <a:lvl2pPr marL="456110" algn="l" defTabSz="912353" rtl="0" eaLnBrk="1" latinLnBrk="0" hangingPunct="1">
      <a:defRPr sz="1200" kern="1200">
        <a:solidFill>
          <a:schemeClr val="tx1"/>
        </a:solidFill>
        <a:latin typeface="+mn-lt"/>
        <a:ea typeface="+mn-ea"/>
        <a:cs typeface="+mn-cs"/>
      </a:defRPr>
    </a:lvl2pPr>
    <a:lvl3pPr marL="912353" algn="l" defTabSz="912353" rtl="0" eaLnBrk="1" latinLnBrk="0" hangingPunct="1">
      <a:defRPr sz="1200" kern="1200">
        <a:solidFill>
          <a:schemeClr val="tx1"/>
        </a:solidFill>
        <a:latin typeface="+mn-lt"/>
        <a:ea typeface="+mn-ea"/>
        <a:cs typeface="+mn-cs"/>
      </a:defRPr>
    </a:lvl3pPr>
    <a:lvl4pPr marL="1368506" algn="l" defTabSz="912353" rtl="0" eaLnBrk="1" latinLnBrk="0" hangingPunct="1">
      <a:defRPr sz="1200" kern="1200">
        <a:solidFill>
          <a:schemeClr val="tx1"/>
        </a:solidFill>
        <a:latin typeface="+mn-lt"/>
        <a:ea typeface="+mn-ea"/>
        <a:cs typeface="+mn-cs"/>
      </a:defRPr>
    </a:lvl4pPr>
    <a:lvl5pPr marL="1824704" algn="l" defTabSz="912353" rtl="0" eaLnBrk="1" latinLnBrk="0" hangingPunct="1">
      <a:defRPr sz="1200" kern="1200">
        <a:solidFill>
          <a:schemeClr val="tx1"/>
        </a:solidFill>
        <a:latin typeface="+mn-lt"/>
        <a:ea typeface="+mn-ea"/>
        <a:cs typeface="+mn-cs"/>
      </a:defRPr>
    </a:lvl5pPr>
    <a:lvl6pPr marL="2280813" algn="l" defTabSz="912353" rtl="0" eaLnBrk="1" latinLnBrk="0" hangingPunct="1">
      <a:defRPr sz="1200" kern="1200">
        <a:solidFill>
          <a:schemeClr val="tx1"/>
        </a:solidFill>
        <a:latin typeface="+mn-lt"/>
        <a:ea typeface="+mn-ea"/>
        <a:cs typeface="+mn-cs"/>
      </a:defRPr>
    </a:lvl6pPr>
    <a:lvl7pPr marL="2736923" algn="l" defTabSz="912353" rtl="0" eaLnBrk="1" latinLnBrk="0" hangingPunct="1">
      <a:defRPr sz="1200" kern="1200">
        <a:solidFill>
          <a:schemeClr val="tx1"/>
        </a:solidFill>
        <a:latin typeface="+mn-lt"/>
        <a:ea typeface="+mn-ea"/>
        <a:cs typeface="+mn-cs"/>
      </a:defRPr>
    </a:lvl7pPr>
    <a:lvl8pPr marL="3193131" algn="l" defTabSz="912353" rtl="0" eaLnBrk="1" latinLnBrk="0" hangingPunct="1">
      <a:defRPr sz="1200" kern="1200">
        <a:solidFill>
          <a:schemeClr val="tx1"/>
        </a:solidFill>
        <a:latin typeface="+mn-lt"/>
        <a:ea typeface="+mn-ea"/>
        <a:cs typeface="+mn-cs"/>
      </a:defRPr>
    </a:lvl8pPr>
    <a:lvl9pPr marL="3649305" algn="l" defTabSz="91235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426FB1-3AB0-4AFE-AF64-20CFD1566FD6}" type="slidenum">
              <a:rPr lang="en-US" smtClean="0"/>
              <a:t>2</a:t>
            </a:fld>
            <a:endParaRPr lang="en-US" dirty="0"/>
          </a:p>
        </p:txBody>
      </p:sp>
    </p:spTree>
    <p:extLst>
      <p:ext uri="{BB962C8B-B14F-4D97-AF65-F5344CB8AC3E}">
        <p14:creationId xmlns:p14="http://schemas.microsoft.com/office/powerpoint/2010/main" val="2290643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426FB1-3AB0-4AFE-AF64-20CFD1566FD6}" type="slidenum">
              <a:rPr lang="en-US" smtClean="0"/>
              <a:t>3</a:t>
            </a:fld>
            <a:endParaRPr lang="en-US" dirty="0"/>
          </a:p>
        </p:txBody>
      </p:sp>
    </p:spTree>
    <p:extLst>
      <p:ext uri="{BB962C8B-B14F-4D97-AF65-F5344CB8AC3E}">
        <p14:creationId xmlns:p14="http://schemas.microsoft.com/office/powerpoint/2010/main" val="2290643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426FB1-3AB0-4AFE-AF64-20CFD1566FD6}" type="slidenum">
              <a:rPr lang="en-US" smtClean="0"/>
              <a:t>4</a:t>
            </a:fld>
            <a:endParaRPr lang="en-US" dirty="0"/>
          </a:p>
        </p:txBody>
      </p:sp>
    </p:spTree>
    <p:extLst>
      <p:ext uri="{BB962C8B-B14F-4D97-AF65-F5344CB8AC3E}">
        <p14:creationId xmlns:p14="http://schemas.microsoft.com/office/powerpoint/2010/main" val="2290643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Magento</a:t>
            </a:r>
            <a:r>
              <a:rPr lang="en-US" sz="1200" kern="1200" dirty="0" smtClean="0">
                <a:solidFill>
                  <a:schemeClr val="tx1"/>
                </a:solidFill>
                <a:effectLst/>
                <a:latin typeface="+mn-lt"/>
                <a:ea typeface="+mn-ea"/>
                <a:cs typeface="+mn-cs"/>
              </a:rPr>
              <a:t> direct </a:t>
            </a:r>
            <a:r>
              <a:rPr lang="en-US" sz="1200" kern="1200" dirty="0" err="1" smtClean="0">
                <a:solidFill>
                  <a:schemeClr val="tx1"/>
                </a:solidFill>
                <a:effectLst/>
                <a:latin typeface="+mn-lt"/>
                <a:ea typeface="+mn-ea"/>
                <a:cs typeface="+mn-cs"/>
              </a:rPr>
              <a:t>paypal</a:t>
            </a:r>
            <a:r>
              <a:rPr lang="en-US" sz="1200" kern="1200" dirty="0" smtClean="0">
                <a:solidFill>
                  <a:schemeClr val="tx1"/>
                </a:solidFill>
                <a:effectLst/>
                <a:latin typeface="+mn-lt"/>
                <a:ea typeface="+mn-ea"/>
                <a:cs typeface="+mn-cs"/>
              </a:rPr>
              <a:t> integration promote banner</a:t>
            </a:r>
            <a:r>
              <a:rPr lang="en-US" sz="1200" kern="1200" baseline="0" dirty="0" smtClean="0">
                <a:solidFill>
                  <a:schemeClr val="tx1"/>
                </a:solidFill>
                <a:effectLst/>
                <a:latin typeface="+mn-lt"/>
                <a:ea typeface="+mn-ea"/>
                <a:cs typeface="+mn-cs"/>
              </a:rPr>
              <a:t> &amp; 2</a:t>
            </a:r>
            <a:r>
              <a:rPr lang="en-US" sz="1200" kern="1200" baseline="30000" dirty="0" smtClean="0">
                <a:solidFill>
                  <a:schemeClr val="tx1"/>
                </a:solidFill>
                <a:effectLst/>
                <a:latin typeface="+mn-lt"/>
                <a:ea typeface="+mn-ea"/>
                <a:cs typeface="+mn-cs"/>
              </a:rPr>
              <a:t>nd</a:t>
            </a:r>
            <a:r>
              <a:rPr lang="en-US" sz="1200" kern="1200" baseline="0" dirty="0" smtClean="0">
                <a:solidFill>
                  <a:schemeClr val="tx1"/>
                </a:solidFill>
                <a:effectLst/>
                <a:latin typeface="+mn-lt"/>
                <a:ea typeface="+mn-ea"/>
                <a:cs typeface="+mn-cs"/>
              </a:rPr>
              <a:t> button,</a:t>
            </a:r>
            <a:r>
              <a:rPr lang="en-US" sz="1200" kern="1200" dirty="0" smtClean="0">
                <a:solidFill>
                  <a:schemeClr val="tx1"/>
                </a:solidFill>
                <a:effectLst/>
                <a:latin typeface="+mn-lt"/>
                <a:ea typeface="+mn-ea"/>
                <a:cs typeface="+mn-cs"/>
              </a:rPr>
              <a:t> add banner and second button to BT. </a:t>
            </a:r>
            <a:r>
              <a:rPr lang="en-US" sz="1200" kern="1200" dirty="0" err="1" smtClean="0">
                <a:solidFill>
                  <a:schemeClr val="tx1"/>
                </a:solidFill>
                <a:effectLst/>
                <a:latin typeface="+mn-lt"/>
                <a:ea typeface="+mn-ea"/>
                <a:cs typeface="+mn-cs"/>
              </a:rPr>
              <a:t>Magento</a:t>
            </a:r>
            <a:r>
              <a:rPr lang="en-US" sz="1200" kern="1200" dirty="0" smtClean="0">
                <a:solidFill>
                  <a:schemeClr val="tx1"/>
                </a:solidFill>
                <a:effectLst/>
                <a:latin typeface="+mn-lt"/>
                <a:ea typeface="+mn-ea"/>
                <a:cs typeface="+mn-cs"/>
              </a:rPr>
              <a:t> historically is a downloadable</a:t>
            </a:r>
            <a:r>
              <a:rPr lang="en-US" sz="1200" kern="1200" baseline="0" dirty="0" smtClean="0">
                <a:solidFill>
                  <a:schemeClr val="tx1"/>
                </a:solidFill>
                <a:effectLst/>
                <a:latin typeface="+mn-lt"/>
                <a:ea typeface="+mn-ea"/>
                <a:cs typeface="+mn-cs"/>
              </a:rPr>
              <a:t> carte with system integrators. Cloud solution would go head to head </a:t>
            </a:r>
            <a:r>
              <a:rPr lang="en-US" sz="1200" kern="1200" baseline="0" dirty="0" err="1" smtClean="0">
                <a:solidFill>
                  <a:schemeClr val="tx1"/>
                </a:solidFill>
                <a:effectLst/>
                <a:latin typeface="+mn-lt"/>
                <a:ea typeface="+mn-ea"/>
                <a:cs typeface="+mn-cs"/>
              </a:rPr>
              <a:t>BigC</a:t>
            </a:r>
            <a:r>
              <a:rPr lang="en-US" sz="1200" kern="1200" baseline="0" dirty="0" smtClean="0">
                <a:solidFill>
                  <a:schemeClr val="tx1"/>
                </a:solidFill>
                <a:effectLst/>
                <a:latin typeface="+mn-lt"/>
                <a:ea typeface="+mn-ea"/>
                <a:cs typeface="+mn-cs"/>
              </a:rPr>
              <a:t> for smaller less technical solution.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Agree on MUSE/Cep message</a:t>
            </a:r>
          </a:p>
          <a:p>
            <a:r>
              <a:rPr lang="en-US" sz="1200" kern="1200" dirty="0" err="1" smtClean="0">
                <a:solidFill>
                  <a:schemeClr val="tx1"/>
                </a:solidFill>
                <a:effectLst/>
                <a:latin typeface="+mn-lt"/>
                <a:ea typeface="+mn-ea"/>
                <a:cs typeface="+mn-cs"/>
              </a:rPr>
              <a:t>Volusion</a:t>
            </a:r>
            <a:r>
              <a:rPr lang="en-US" sz="1200" kern="1200" dirty="0" smtClean="0">
                <a:solidFill>
                  <a:schemeClr val="tx1"/>
                </a:solidFill>
                <a:effectLst/>
                <a:latin typeface="+mn-lt"/>
                <a:ea typeface="+mn-ea"/>
                <a:cs typeface="+mn-cs"/>
              </a:rPr>
              <a:t> 44K merchants, 14k with PYPL</a:t>
            </a:r>
          </a:p>
          <a:p>
            <a:r>
              <a:rPr lang="en-US" sz="1200" kern="1200" dirty="0" err="1" smtClean="0">
                <a:solidFill>
                  <a:schemeClr val="tx1"/>
                </a:solidFill>
                <a:effectLst/>
                <a:latin typeface="+mn-lt"/>
                <a:ea typeface="+mn-ea"/>
                <a:cs typeface="+mn-cs"/>
              </a:rPr>
              <a:t>Miva</a:t>
            </a:r>
            <a:r>
              <a:rPr lang="en-US" sz="1200" kern="1200" dirty="0" smtClean="0">
                <a:solidFill>
                  <a:schemeClr val="tx1"/>
                </a:solidFill>
                <a:effectLst/>
                <a:latin typeface="+mn-lt"/>
                <a:ea typeface="+mn-ea"/>
                <a:cs typeface="+mn-cs"/>
              </a:rPr>
              <a:t> 11K merchants, 2K with PYPL, already has button</a:t>
            </a:r>
          </a:p>
          <a:p>
            <a:r>
              <a:rPr lang="en-US" sz="1200" kern="1200" dirty="0" err="1" smtClean="0">
                <a:solidFill>
                  <a:schemeClr val="tx1"/>
                </a:solidFill>
                <a:effectLst/>
                <a:latin typeface="+mn-lt"/>
                <a:ea typeface="+mn-ea"/>
                <a:cs typeface="+mn-cs"/>
              </a:rPr>
              <a:t>Ecwid</a:t>
            </a:r>
            <a:r>
              <a:rPr lang="en-US" sz="1200" kern="1200" dirty="0" smtClean="0">
                <a:solidFill>
                  <a:schemeClr val="tx1"/>
                </a:solidFill>
                <a:effectLst/>
                <a:latin typeface="+mn-lt"/>
                <a:ea typeface="+mn-ea"/>
                <a:cs typeface="+mn-cs"/>
              </a:rPr>
              <a:t> added credit messaging in their app</a:t>
            </a:r>
            <a:endParaRPr lang="en-US" dirty="0"/>
          </a:p>
        </p:txBody>
      </p:sp>
      <p:sp>
        <p:nvSpPr>
          <p:cNvPr id="4" name="Slide Number Placeholder 3"/>
          <p:cNvSpPr>
            <a:spLocks noGrp="1"/>
          </p:cNvSpPr>
          <p:nvPr>
            <p:ph type="sldNum" sz="quarter" idx="10"/>
          </p:nvPr>
        </p:nvSpPr>
        <p:spPr/>
        <p:txBody>
          <a:bodyPr/>
          <a:lstStyle/>
          <a:p>
            <a:fld id="{8A426FB1-3AB0-4AFE-AF64-20CFD1566FD6}" type="slidenum">
              <a:rPr lang="en-US" smtClean="0"/>
              <a:t>10</a:t>
            </a:fld>
            <a:endParaRPr lang="en-US" dirty="0"/>
          </a:p>
        </p:txBody>
      </p:sp>
    </p:spTree>
    <p:extLst>
      <p:ext uri="{BB962C8B-B14F-4D97-AF65-F5344CB8AC3E}">
        <p14:creationId xmlns:p14="http://schemas.microsoft.com/office/powerpoint/2010/main" val="992081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426FB1-3AB0-4AFE-AF64-20CFD1566FD6}" type="slidenum">
              <a:rPr lang="en-US" smtClean="0"/>
              <a:t>12</a:t>
            </a:fld>
            <a:endParaRPr lang="en-US" dirty="0"/>
          </a:p>
        </p:txBody>
      </p:sp>
    </p:spTree>
    <p:extLst>
      <p:ext uri="{BB962C8B-B14F-4D97-AF65-F5344CB8AC3E}">
        <p14:creationId xmlns:p14="http://schemas.microsoft.com/office/powerpoint/2010/main" val="4021919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426FB1-3AB0-4AFE-AF64-20CFD1566FD6}" type="slidenum">
              <a:rPr lang="en-US" smtClean="0"/>
              <a:t>14</a:t>
            </a:fld>
            <a:endParaRPr lang="en-US" dirty="0"/>
          </a:p>
        </p:txBody>
      </p:sp>
    </p:spTree>
    <p:extLst>
      <p:ext uri="{BB962C8B-B14F-4D97-AF65-F5344CB8AC3E}">
        <p14:creationId xmlns:p14="http://schemas.microsoft.com/office/powerpoint/2010/main" val="3188451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MIB</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BT</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SOP</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Banner strategy</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PMO</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Payment Gateways (?)</a:t>
            </a:r>
          </a:p>
          <a:p>
            <a:endParaRPr lang="en-US" dirty="0"/>
          </a:p>
        </p:txBody>
      </p:sp>
      <p:sp>
        <p:nvSpPr>
          <p:cNvPr id="4" name="Slide Number Placeholder 3"/>
          <p:cNvSpPr>
            <a:spLocks noGrp="1"/>
          </p:cNvSpPr>
          <p:nvPr>
            <p:ph type="sldNum" sz="quarter" idx="10"/>
          </p:nvPr>
        </p:nvSpPr>
        <p:spPr/>
        <p:txBody>
          <a:bodyPr/>
          <a:lstStyle/>
          <a:p>
            <a:fld id="{57D045F8-85F6-4662-B2AE-2E37FC14912C}" type="slidenum">
              <a:rPr lang="en-US" smtClean="0"/>
              <a:t>17</a:t>
            </a:fld>
            <a:endParaRPr lang="en-US"/>
          </a:p>
        </p:txBody>
      </p:sp>
    </p:spTree>
    <p:extLst>
      <p:ext uri="{BB962C8B-B14F-4D97-AF65-F5344CB8AC3E}">
        <p14:creationId xmlns:p14="http://schemas.microsoft.com/office/powerpoint/2010/main" val="3804266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MIB</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BT</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SOP</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Banner strategy</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PMO</a:t>
            </a:r>
          </a:p>
          <a:p>
            <a:pPr lvl="1" indent="-199304">
              <a:buClr>
                <a:schemeClr val="accent2"/>
              </a:buClr>
              <a:buSzPct val="125000"/>
              <a:buFont typeface="Arial" panose="020B0604020202020204" pitchFamily="34" charset="0"/>
              <a:buChar char="•"/>
            </a:pPr>
            <a:r>
              <a:rPr lang="en-US" sz="844" dirty="0" smtClean="0">
                <a:solidFill>
                  <a:srgbClr val="FF0000"/>
                </a:solidFill>
                <a:latin typeface="PayPal Forward" panose="020B0503020204020204" pitchFamily="34" charset="0"/>
              </a:rPr>
              <a:t>Payment Gateways (?)</a:t>
            </a:r>
          </a:p>
          <a:p>
            <a:endParaRPr lang="en-US" dirty="0"/>
          </a:p>
        </p:txBody>
      </p:sp>
      <p:sp>
        <p:nvSpPr>
          <p:cNvPr id="4" name="Slide Number Placeholder 3"/>
          <p:cNvSpPr>
            <a:spLocks noGrp="1"/>
          </p:cNvSpPr>
          <p:nvPr>
            <p:ph type="sldNum" sz="quarter" idx="10"/>
          </p:nvPr>
        </p:nvSpPr>
        <p:spPr/>
        <p:txBody>
          <a:bodyPr/>
          <a:lstStyle/>
          <a:p>
            <a:fld id="{57D045F8-85F6-4662-B2AE-2E37FC14912C}" type="slidenum">
              <a:rPr lang="en-US" smtClean="0"/>
              <a:t>18</a:t>
            </a:fld>
            <a:endParaRPr lang="en-US"/>
          </a:p>
        </p:txBody>
      </p:sp>
    </p:spTree>
    <p:extLst>
      <p:ext uri="{BB962C8B-B14F-4D97-AF65-F5344CB8AC3E}">
        <p14:creationId xmlns:p14="http://schemas.microsoft.com/office/powerpoint/2010/main" val="161408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eg"/><Relationship Id="rId3" Type="http://schemas.openxmlformats.org/officeDocument/2006/relationships/image" Target="../media/image13.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eg"/><Relationship Id="rId3" Type="http://schemas.openxmlformats.org/officeDocument/2006/relationships/image" Target="../media/image13.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emf"/></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2.emf"/></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emf"/></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emf"/></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2.emf"/></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eg"/><Relationship Id="rId3" Type="http://schemas.openxmlformats.org/officeDocument/2006/relationships/image" Target="../media/image13.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jpeg"/><Relationship Id="rId3" Type="http://schemas.openxmlformats.org/officeDocument/2006/relationships/image" Target="../media/image13.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eg"/><Relationship Id="rId3" Type="http://schemas.openxmlformats.org/officeDocument/2006/relationships/image" Target="../media/image13.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eg"/><Relationship Id="rId3"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p:cNvSpPr/>
          <p:nvPr userDrawn="1"/>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ctrTitle" hasCustomPrompt="1"/>
          </p:nvPr>
        </p:nvSpPr>
        <p:spPr>
          <a:xfrm>
            <a:off x="1143000" y="2264228"/>
            <a:ext cx="6858000" cy="909264"/>
          </a:xfrm>
        </p:spPr>
        <p:txBody>
          <a:bodyPr anchor="b">
            <a:noAutofit/>
          </a:bodyPr>
          <a:lstStyle>
            <a:lvl1pPr algn="ctr">
              <a:defRPr sz="4000">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1143000" y="3414790"/>
            <a:ext cx="6858000" cy="285749"/>
          </a:xfrm>
        </p:spPr>
        <p:txBody>
          <a:bodyPr tIns="0" rIns="0" bIns="0">
            <a:noAutofit/>
          </a:bodyPr>
          <a:lstStyle>
            <a:lvl1pPr marL="0" indent="0" algn="ctr">
              <a:buNone/>
              <a:defRPr sz="1800" baseline="0">
                <a:solidFill>
                  <a:schemeClr val="bg1">
                    <a:alpha val="60000"/>
                  </a:schemeClr>
                </a:solidFill>
              </a:defRPr>
            </a:lvl1pPr>
            <a:lvl2pPr marL="342245" indent="0" algn="ctr">
              <a:buNone/>
              <a:defRPr sz="1500"/>
            </a:lvl2pPr>
            <a:lvl3pPr marL="684559" indent="0" algn="ctr">
              <a:buNone/>
              <a:defRPr sz="1400"/>
            </a:lvl3pPr>
            <a:lvl4pPr marL="1026839" indent="0" algn="ctr">
              <a:buNone/>
              <a:defRPr sz="1200"/>
            </a:lvl4pPr>
            <a:lvl5pPr marL="1369118" indent="0" algn="ctr">
              <a:buNone/>
              <a:defRPr sz="1200"/>
            </a:lvl5pPr>
            <a:lvl6pPr marL="1711433" indent="0" algn="ctr">
              <a:buNone/>
              <a:defRPr sz="1200"/>
            </a:lvl6pPr>
            <a:lvl7pPr marL="2053676" indent="0" algn="ctr">
              <a:buNone/>
              <a:defRPr sz="1200"/>
            </a:lvl7pPr>
            <a:lvl8pPr marL="2395920" indent="0" algn="ctr">
              <a:buNone/>
              <a:defRPr sz="1200"/>
            </a:lvl8pPr>
            <a:lvl9pPr marL="2738165" indent="0" algn="ctr">
              <a:buNone/>
              <a:defRPr sz="1200"/>
            </a:lvl9pPr>
          </a:lstStyle>
          <a:p>
            <a:r>
              <a:rPr lang="en-US" dirty="0" smtClean="0"/>
              <a:t>Click to edit master subtitle style</a:t>
            </a:r>
            <a:endParaRPr lang="en-US" dirty="0"/>
          </a:p>
        </p:txBody>
      </p:sp>
      <p:sp>
        <p:nvSpPr>
          <p:cNvPr id="5" name="Footer Placeholder 4"/>
          <p:cNvSpPr>
            <a:spLocks noGrp="1"/>
          </p:cNvSpPr>
          <p:nvPr>
            <p:ph type="ftr" sz="quarter" idx="11"/>
          </p:nvPr>
        </p:nvSpPr>
        <p:spPr>
          <a:xfrm>
            <a:off x="3028950" y="4910137"/>
            <a:ext cx="3086100" cy="90488"/>
          </a:xfrm>
        </p:spPr>
        <p:txBody>
          <a:bodyPr/>
          <a:lstStyle>
            <a:lvl1pPr algn="ct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9" name="Text Placeholder 8"/>
          <p:cNvSpPr>
            <a:spLocks noGrp="1"/>
          </p:cNvSpPr>
          <p:nvPr>
            <p:ph type="body" sz="quarter" idx="12"/>
          </p:nvPr>
        </p:nvSpPr>
        <p:spPr>
          <a:xfrm>
            <a:off x="1143000" y="3721970"/>
            <a:ext cx="6858000" cy="364331"/>
          </a:xfrm>
        </p:spPr>
        <p:txBody>
          <a:bodyPr>
            <a:noAutofit/>
          </a:bodyPr>
          <a:lstStyle>
            <a:lvl1pPr marL="0" indent="0" algn="ctr" defTabSz="684559" rtl="0" eaLnBrk="1" latinLnBrk="0" hangingPunct="1">
              <a:lnSpc>
                <a:spcPct val="90000"/>
              </a:lnSpc>
              <a:spcBef>
                <a:spcPts val="1125"/>
              </a:spcBef>
              <a:buClr>
                <a:schemeClr val="accent1"/>
              </a:buClr>
              <a:buFont typeface="Arial" panose="020B0604020202020204" pitchFamily="34" charset="0"/>
              <a:buNone/>
              <a:defRPr lang="en-US" sz="1200" kern="1200" baseline="0" dirty="0" smtClean="0">
                <a:solidFill>
                  <a:schemeClr val="bg1">
                    <a:alpha val="60000"/>
                  </a:schemeClr>
                </a:solidFill>
                <a:latin typeface="+mn-lt"/>
                <a:ea typeface="+mn-ea"/>
                <a:cs typeface="+mn-cs"/>
              </a:defRPr>
            </a:lvl1pPr>
            <a:lvl2pPr marL="0" indent="0" algn="ctr" defTabSz="684559" rtl="0" eaLnBrk="1" latinLnBrk="0" hangingPunct="1">
              <a:lnSpc>
                <a:spcPct val="90000"/>
              </a:lnSpc>
              <a:spcBef>
                <a:spcPts val="1125"/>
              </a:spcBef>
              <a:buClr>
                <a:schemeClr val="accent1"/>
              </a:buClr>
              <a:buFont typeface="Arial" panose="020B0604020202020204" pitchFamily="34" charset="0"/>
              <a:buNone/>
              <a:defRPr lang="en-US" sz="1500" kern="1200" baseline="0" dirty="0" smtClean="0">
                <a:solidFill>
                  <a:schemeClr val="bg1">
                    <a:alpha val="60000"/>
                  </a:schemeClr>
                </a:solidFill>
                <a:latin typeface="+mn-lt"/>
                <a:ea typeface="+mn-ea"/>
                <a:cs typeface="+mn-cs"/>
              </a:defRPr>
            </a:lvl2pPr>
            <a:lvl3pPr marL="0" indent="0" algn="ctr" defTabSz="684559" rtl="0" eaLnBrk="1" latinLnBrk="0" hangingPunct="1">
              <a:lnSpc>
                <a:spcPct val="90000"/>
              </a:lnSpc>
              <a:spcBef>
                <a:spcPts val="1125"/>
              </a:spcBef>
              <a:buClr>
                <a:schemeClr val="accent1"/>
              </a:buClr>
              <a:buFont typeface="Arial" panose="020B0604020202020204" pitchFamily="34" charset="0"/>
              <a:buNone/>
              <a:defRPr lang="en-US" sz="1500" kern="1200" baseline="0" dirty="0" smtClean="0">
                <a:solidFill>
                  <a:schemeClr val="bg1">
                    <a:alpha val="60000"/>
                  </a:schemeClr>
                </a:solidFill>
                <a:latin typeface="+mn-lt"/>
                <a:ea typeface="+mn-ea"/>
                <a:cs typeface="+mn-cs"/>
              </a:defRPr>
            </a:lvl3pPr>
            <a:lvl4pPr marL="0" indent="0" algn="ctr" defTabSz="684559" rtl="0" eaLnBrk="1" latinLnBrk="0" hangingPunct="1">
              <a:lnSpc>
                <a:spcPct val="90000"/>
              </a:lnSpc>
              <a:spcBef>
                <a:spcPts val="1125"/>
              </a:spcBef>
              <a:buClr>
                <a:schemeClr val="accent1"/>
              </a:buClr>
              <a:buFont typeface="Arial" panose="020B0604020202020204" pitchFamily="34" charset="0"/>
              <a:buNone/>
              <a:defRPr lang="en-US" sz="1500" kern="1200" baseline="0" dirty="0" smtClean="0">
                <a:solidFill>
                  <a:schemeClr val="bg1">
                    <a:alpha val="60000"/>
                  </a:schemeClr>
                </a:solidFill>
                <a:latin typeface="+mn-lt"/>
                <a:ea typeface="+mn-ea"/>
                <a:cs typeface="+mn-cs"/>
              </a:defRPr>
            </a:lvl4pPr>
            <a:lvl5pPr marL="0" indent="0" algn="ctr" defTabSz="684559" rtl="0" eaLnBrk="1" latinLnBrk="0" hangingPunct="1">
              <a:lnSpc>
                <a:spcPct val="90000"/>
              </a:lnSpc>
              <a:spcBef>
                <a:spcPts val="1125"/>
              </a:spcBef>
              <a:buClr>
                <a:schemeClr val="accent1"/>
              </a:buClr>
              <a:buFont typeface="Arial" panose="020B0604020202020204" pitchFamily="34" charset="0"/>
              <a:buNone/>
              <a:defRPr lang="en-US" sz="1500" kern="1200" baseline="0" dirty="0">
                <a:solidFill>
                  <a:schemeClr val="bg1">
                    <a:alpha val="60000"/>
                  </a:schemeClr>
                </a:solidFill>
                <a:latin typeface="+mn-lt"/>
                <a:ea typeface="+mn-ea"/>
                <a:cs typeface="+mn-cs"/>
              </a:defRPr>
            </a:lvl5pPr>
          </a:lstStyle>
          <a:p>
            <a:pPr lvl="0"/>
            <a:r>
              <a:rPr lang="en-US" dirty="0" smtClean="0"/>
              <a:t>Click to edit Master text styles</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9974" y="1438275"/>
            <a:ext cx="644549" cy="762000"/>
          </a:xfrm>
          <a:prstGeom prst="rect">
            <a:avLst/>
          </a:prstGeom>
        </p:spPr>
      </p:pic>
    </p:spTree>
    <p:extLst>
      <p:ext uri="{BB962C8B-B14F-4D97-AF65-F5344CB8AC3E}">
        <p14:creationId xmlns:p14="http://schemas.microsoft.com/office/powerpoint/2010/main" val="357340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umbered Body slide">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169968" indent="-169968">
              <a:spcBef>
                <a:spcPts val="0"/>
              </a:spcBef>
              <a:buFont typeface="+mj-lt"/>
              <a:buAutoNum type="arabicPeriod"/>
              <a:defRPr sz="1200">
                <a:solidFill>
                  <a:schemeClr val="accent1"/>
                </a:solidFill>
              </a:defRPr>
            </a:lvl1pPr>
            <a:lvl2pPr marL="385106" indent="-171158">
              <a:spcBef>
                <a:spcPts val="225"/>
              </a:spcBef>
              <a:buFont typeface="Arial" panose="020B0604020202020204" pitchFamily="34" charset="0"/>
              <a:buChar char="•"/>
              <a:defRPr>
                <a:solidFill>
                  <a:schemeClr val="bg2">
                    <a:lumMod val="75000"/>
                  </a:schemeClr>
                </a:solidFill>
              </a:defRPr>
            </a:lvl2pPr>
            <a:lvl3pPr marL="553845" indent="-171158">
              <a:spcBef>
                <a:spcPts val="225"/>
              </a:spcBef>
              <a:buClr>
                <a:schemeClr val="accent1"/>
              </a:buClr>
              <a:buFont typeface="Arial" panose="020B0604020202020204" pitchFamily="34" charset="0"/>
              <a:buChar char="•"/>
              <a:defRPr>
                <a:solidFill>
                  <a:schemeClr val="bg2">
                    <a:lumMod val="75000"/>
                  </a:schemeClr>
                </a:solidFill>
              </a:defRPr>
            </a:lvl3pPr>
            <a:lvl4pPr marL="729730" indent="-171158">
              <a:spcBef>
                <a:spcPts val="225"/>
              </a:spcBef>
              <a:buClr>
                <a:schemeClr val="accent1"/>
              </a:buClr>
              <a:buFont typeface="Arial" panose="020B0604020202020204" pitchFamily="34" charset="0"/>
              <a:buChar char="•"/>
              <a:defRPr>
                <a:solidFill>
                  <a:schemeClr val="bg2">
                    <a:lumMod val="75000"/>
                  </a:schemeClr>
                </a:solidFill>
              </a:defRPr>
            </a:lvl4pPr>
            <a:lvl5pPr marL="899662" indent="-171158">
              <a:spcBef>
                <a:spcPts val="225"/>
              </a:spcBef>
              <a:buClr>
                <a:schemeClr val="accent1"/>
              </a:buClr>
              <a:buFont typeface="Arial" panose="020B0604020202020204" pitchFamily="34" charset="0"/>
              <a:buChar char="•"/>
              <a:defRPr>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1248425" y="4767338"/>
            <a:ext cx="3086100" cy="233363"/>
          </a:xfrm>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pic>
        <p:nvPicPr>
          <p:cNvPr id="10" name="Picture 9"/>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930987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Quote w/ Green Gradient Block">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8623" y="366715"/>
            <a:ext cx="8393907" cy="2864048"/>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226" rtl="0" eaLnBrk="1" latinLnBrk="0" hangingPunct="1">
              <a:defRPr lang="en-US" sz="1000" b="0" kern="1200" smtClean="0">
                <a:solidFill>
                  <a:schemeClr val="tx2">
                    <a:lumMod val="60000"/>
                    <a:lumOff val="40000"/>
                  </a:schemeClr>
                </a:solidFill>
                <a:latin typeface="PayPal Sans Small Medium" panose="020B0603040504040204" pitchFamily="34" charset="0"/>
                <a:ea typeface="+mn-ea"/>
                <a:cs typeface="+mn-cs"/>
              </a:defRPr>
            </a:lvl1pPr>
          </a:lstStyle>
          <a:p>
            <a:fld id="{D3A8ED24-DE13-734A-B0C4-25DF53A1B51F}" type="slidenum">
              <a:rPr>
                <a:solidFill>
                  <a:srgbClr val="009CDE">
                    <a:lumMod val="60000"/>
                    <a:lumOff val="40000"/>
                  </a:srgbClr>
                </a:solidFill>
              </a:rPr>
              <a:pPr/>
              <a:t>‹#›</a:t>
            </a:fld>
            <a:endParaRPr dirty="0">
              <a:solidFill>
                <a:srgbClr val="009CDE">
                  <a:lumMod val="60000"/>
                  <a:lumOff val="40000"/>
                </a:srgbClr>
              </a:solidFill>
            </a:endParaRPr>
          </a:p>
        </p:txBody>
      </p:sp>
      <p:sp>
        <p:nvSpPr>
          <p:cNvPr id="10" name="Rectangle 9"/>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Text Placeholder 3"/>
          <p:cNvSpPr>
            <a:spLocks noGrp="1"/>
          </p:cNvSpPr>
          <p:nvPr>
            <p:ph type="body" sz="quarter" idx="16" hasCustomPrompt="1"/>
          </p:nvPr>
        </p:nvSpPr>
        <p:spPr>
          <a:xfrm>
            <a:off x="377435" y="3235263"/>
            <a:ext cx="8391525" cy="423863"/>
          </a:xfrm>
        </p:spPr>
        <p:txBody>
          <a:bodyPr tIns="184750" rIns="0">
            <a:normAutofit/>
          </a:bodyPr>
          <a:lstStyle>
            <a:lvl1pPr marL="128310" indent="-128310"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219949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Quote w/ Grey Gradient Bloc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8623" y="366118"/>
            <a:ext cx="8391525" cy="2866430"/>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226" rtl="0" eaLnBrk="1" latinLnBrk="0" hangingPunct="1">
              <a:defRPr lang="en-US" sz="1000" b="0" kern="1200" smtClean="0">
                <a:solidFill>
                  <a:schemeClr val="tx2">
                    <a:lumMod val="60000"/>
                    <a:lumOff val="40000"/>
                  </a:schemeClr>
                </a:solidFill>
                <a:latin typeface="PayPal Sans Small Medium" panose="020B0603040504040204" pitchFamily="34" charset="0"/>
                <a:ea typeface="+mn-ea"/>
                <a:cs typeface="+mn-cs"/>
              </a:defRPr>
            </a:lvl1pPr>
          </a:lstStyle>
          <a:p>
            <a:fld id="{D3A8ED24-DE13-734A-B0C4-25DF53A1B51F}" type="slidenum">
              <a:rPr>
                <a:solidFill>
                  <a:srgbClr val="009CDE">
                    <a:lumMod val="60000"/>
                    <a:lumOff val="40000"/>
                  </a:srgbClr>
                </a:solidFill>
              </a:rPr>
              <a:pPr/>
              <a:t>‹#›</a:t>
            </a:fld>
            <a:endParaRPr dirty="0">
              <a:solidFill>
                <a:srgbClr val="009CDE">
                  <a:lumMod val="60000"/>
                  <a:lumOff val="40000"/>
                </a:srgbClr>
              </a:solidFill>
            </a:endParaRPr>
          </a:p>
        </p:txBody>
      </p:sp>
      <p:sp>
        <p:nvSpPr>
          <p:cNvPr id="10" name="Rectangle 9"/>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Text Placeholder 3"/>
          <p:cNvSpPr>
            <a:spLocks noGrp="1"/>
          </p:cNvSpPr>
          <p:nvPr>
            <p:ph type="body" sz="quarter" idx="16" hasCustomPrompt="1"/>
          </p:nvPr>
        </p:nvSpPr>
        <p:spPr>
          <a:xfrm>
            <a:off x="377435" y="3235263"/>
            <a:ext cx="8391525" cy="423863"/>
          </a:xfrm>
        </p:spPr>
        <p:txBody>
          <a:bodyPr tIns="184750" rIns="0">
            <a:normAutofit/>
          </a:bodyPr>
          <a:lstStyle>
            <a:lvl1pPr marL="128310" indent="-128310"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314068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47149" y="1994821"/>
            <a:ext cx="649706" cy="768096"/>
          </a:xfrm>
          <a:prstGeom prst="rect">
            <a:avLst/>
          </a:prstGeom>
        </p:spPr>
      </p:pic>
    </p:spTree>
    <p:extLst>
      <p:ext uri="{BB962C8B-B14F-4D97-AF65-F5344CB8AC3E}">
        <p14:creationId xmlns:p14="http://schemas.microsoft.com/office/powerpoint/2010/main" val="31024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_2 Columns">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a:xfrm>
            <a:off x="378629" y="395363"/>
            <a:ext cx="8390335" cy="23336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8618" y="1530788"/>
            <a:ext cx="4011930" cy="3222699"/>
          </a:xfrm>
        </p:spPr>
        <p:txBody>
          <a:bodyPr/>
          <a:lstStyle>
            <a:lvl1pPr marL="213948" indent="-213948">
              <a:spcBef>
                <a:spcPts val="0"/>
              </a:spcBef>
              <a:defRPr sz="1200">
                <a:solidFill>
                  <a:schemeClr val="bg2">
                    <a:lumMod val="75000"/>
                  </a:schemeClr>
                </a:solidFill>
              </a:defRPr>
            </a:lvl1pPr>
            <a:lvl2pPr marL="215066" indent="-171158">
              <a:defRPr sz="1100">
                <a:solidFill>
                  <a:schemeClr val="bg2">
                    <a:lumMod val="75000"/>
                  </a:schemeClr>
                </a:solidFill>
              </a:defRPr>
            </a:lvl2pPr>
            <a:lvl3pPr marL="385106" indent="-171158">
              <a:defRPr sz="1100">
                <a:solidFill>
                  <a:schemeClr val="bg2">
                    <a:lumMod val="75000"/>
                  </a:schemeClr>
                </a:solidFill>
              </a:defRPr>
            </a:lvl3pPr>
            <a:lvl4pPr marL="553845" indent="-171158">
              <a:defRPr sz="1100">
                <a:solidFill>
                  <a:schemeClr val="bg2">
                    <a:lumMod val="75000"/>
                  </a:schemeClr>
                </a:solidFill>
              </a:defRPr>
            </a:lvl4pPr>
            <a:lvl5pPr marL="729730"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9" y="1260332"/>
            <a:ext cx="401193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2" name="Content Placeholder 2"/>
          <p:cNvSpPr>
            <a:spLocks noGrp="1"/>
          </p:cNvSpPr>
          <p:nvPr>
            <p:ph idx="14"/>
          </p:nvPr>
        </p:nvSpPr>
        <p:spPr>
          <a:xfrm>
            <a:off x="4757023" y="1530788"/>
            <a:ext cx="4011930" cy="3222699"/>
          </a:xfrm>
        </p:spPr>
        <p:txBody>
          <a:bodyPr/>
          <a:lstStyle>
            <a:lvl1pPr marL="213948" indent="-213948">
              <a:spcBef>
                <a:spcPts val="0"/>
              </a:spcBef>
              <a:defRPr sz="1200">
                <a:solidFill>
                  <a:schemeClr val="bg2">
                    <a:lumMod val="75000"/>
                  </a:schemeClr>
                </a:solidFill>
              </a:defRPr>
            </a:lvl1pPr>
            <a:lvl2pPr marL="215066" indent="-171158">
              <a:defRPr sz="1100">
                <a:solidFill>
                  <a:schemeClr val="bg2">
                    <a:lumMod val="75000"/>
                  </a:schemeClr>
                </a:solidFill>
              </a:defRPr>
            </a:lvl2pPr>
            <a:lvl3pPr marL="385106" indent="-171158">
              <a:defRPr sz="1100">
                <a:solidFill>
                  <a:schemeClr val="bg2">
                    <a:lumMod val="75000"/>
                  </a:schemeClr>
                </a:solidFill>
              </a:defRPr>
            </a:lvl3pPr>
            <a:lvl4pPr marL="553845" indent="-171158">
              <a:defRPr sz="1100">
                <a:solidFill>
                  <a:schemeClr val="bg2">
                    <a:lumMod val="75000"/>
                  </a:schemeClr>
                </a:solidFill>
              </a:defRPr>
            </a:lvl4pPr>
            <a:lvl5pPr marL="729730"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0"/>
          <p:cNvSpPr>
            <a:spLocks noGrp="1"/>
          </p:cNvSpPr>
          <p:nvPr>
            <p:ph type="body" sz="quarter" idx="15"/>
          </p:nvPr>
        </p:nvSpPr>
        <p:spPr>
          <a:xfrm>
            <a:off x="4757023" y="1260332"/>
            <a:ext cx="401193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6" name="Text Placeholder 10"/>
          <p:cNvSpPr>
            <a:spLocks noGrp="1"/>
          </p:cNvSpPr>
          <p:nvPr>
            <p:ph type="body" sz="quarter" idx="16"/>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pic>
        <p:nvPicPr>
          <p:cNvPr id="15" name="Picture 14"/>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2654744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_3 Columns">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a:xfrm>
            <a:off x="378629" y="395363"/>
            <a:ext cx="8390335" cy="23336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8618" y="1530786"/>
            <a:ext cx="2571750" cy="3234096"/>
          </a:xfrm>
        </p:spPr>
        <p:txBody>
          <a:bodyPr/>
          <a:lstStyle>
            <a:lvl1pPr marL="213948" indent="-213948">
              <a:spcBef>
                <a:spcPts val="0"/>
              </a:spcBef>
              <a:defRPr sz="1200">
                <a:solidFill>
                  <a:schemeClr val="bg2">
                    <a:lumMod val="75000"/>
                  </a:schemeClr>
                </a:solidFill>
              </a:defRPr>
            </a:lvl1pPr>
            <a:lvl2pPr marL="385106" indent="-171158">
              <a:defRPr sz="1100">
                <a:solidFill>
                  <a:schemeClr val="bg2">
                    <a:lumMod val="75000"/>
                  </a:schemeClr>
                </a:solidFill>
              </a:defRPr>
            </a:lvl2pPr>
            <a:lvl3pPr marL="556191" indent="-171158">
              <a:defRPr sz="1100">
                <a:solidFill>
                  <a:schemeClr val="bg2">
                    <a:lumMod val="75000"/>
                  </a:schemeClr>
                </a:solidFill>
              </a:defRPr>
            </a:lvl3pPr>
            <a:lvl4pPr marL="729730" indent="-171158">
              <a:defRPr sz="1100">
                <a:solidFill>
                  <a:schemeClr val="bg2">
                    <a:lumMod val="75000"/>
                  </a:schemeClr>
                </a:solidFill>
              </a:defRPr>
            </a:lvl4pPr>
            <a:lvl5pPr marL="899662"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8" y="1260332"/>
            <a:ext cx="257175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2" name="Content Placeholder 2"/>
          <p:cNvSpPr>
            <a:spLocks noGrp="1"/>
          </p:cNvSpPr>
          <p:nvPr>
            <p:ph idx="14"/>
          </p:nvPr>
        </p:nvSpPr>
        <p:spPr>
          <a:xfrm>
            <a:off x="6197203" y="1530786"/>
            <a:ext cx="2571750" cy="3234096"/>
          </a:xfrm>
        </p:spPr>
        <p:txBody>
          <a:bodyPr/>
          <a:lstStyle>
            <a:lvl1pPr marL="213948" indent="-213948">
              <a:spcBef>
                <a:spcPts val="0"/>
              </a:spcBef>
              <a:defRPr sz="1200">
                <a:solidFill>
                  <a:schemeClr val="bg2">
                    <a:lumMod val="75000"/>
                  </a:schemeClr>
                </a:solidFill>
              </a:defRPr>
            </a:lvl1pPr>
            <a:lvl2pPr marL="385106" indent="-171158">
              <a:defRPr sz="1100">
                <a:solidFill>
                  <a:schemeClr val="bg2">
                    <a:lumMod val="75000"/>
                  </a:schemeClr>
                </a:solidFill>
              </a:defRPr>
            </a:lvl2pPr>
            <a:lvl3pPr marL="556191" indent="-171158">
              <a:defRPr sz="1100">
                <a:solidFill>
                  <a:schemeClr val="bg2">
                    <a:lumMod val="75000"/>
                  </a:schemeClr>
                </a:solidFill>
              </a:defRPr>
            </a:lvl3pPr>
            <a:lvl4pPr marL="729730" indent="-171158">
              <a:defRPr sz="1100">
                <a:solidFill>
                  <a:schemeClr val="bg2">
                    <a:lumMod val="75000"/>
                  </a:schemeClr>
                </a:solidFill>
              </a:defRPr>
            </a:lvl4pPr>
            <a:lvl5pPr marL="899662"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0"/>
          <p:cNvSpPr>
            <a:spLocks noGrp="1"/>
          </p:cNvSpPr>
          <p:nvPr>
            <p:ph type="body" sz="quarter" idx="15"/>
          </p:nvPr>
        </p:nvSpPr>
        <p:spPr>
          <a:xfrm>
            <a:off x="6197203" y="1260332"/>
            <a:ext cx="257175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7" name="Content Placeholder 2"/>
          <p:cNvSpPr>
            <a:spLocks noGrp="1"/>
          </p:cNvSpPr>
          <p:nvPr>
            <p:ph idx="16"/>
          </p:nvPr>
        </p:nvSpPr>
        <p:spPr>
          <a:xfrm>
            <a:off x="3287316" y="1530786"/>
            <a:ext cx="2571750" cy="3234096"/>
          </a:xfrm>
        </p:spPr>
        <p:txBody>
          <a:bodyPr/>
          <a:lstStyle>
            <a:lvl1pPr marL="213948" indent="-213948">
              <a:spcBef>
                <a:spcPts val="0"/>
              </a:spcBef>
              <a:defRPr sz="1200">
                <a:solidFill>
                  <a:schemeClr val="bg2">
                    <a:lumMod val="75000"/>
                  </a:schemeClr>
                </a:solidFill>
              </a:defRPr>
            </a:lvl1pPr>
            <a:lvl2pPr marL="385106" indent="-171158">
              <a:defRPr sz="1100">
                <a:solidFill>
                  <a:schemeClr val="bg2">
                    <a:lumMod val="75000"/>
                  </a:schemeClr>
                </a:solidFill>
              </a:defRPr>
            </a:lvl2pPr>
            <a:lvl3pPr marL="556191" indent="-171158">
              <a:defRPr sz="1100">
                <a:solidFill>
                  <a:schemeClr val="bg2">
                    <a:lumMod val="75000"/>
                  </a:schemeClr>
                </a:solidFill>
              </a:defRPr>
            </a:lvl3pPr>
            <a:lvl4pPr marL="729730" indent="-171158">
              <a:defRPr sz="1100">
                <a:solidFill>
                  <a:schemeClr val="bg2">
                    <a:lumMod val="75000"/>
                  </a:schemeClr>
                </a:solidFill>
              </a:defRPr>
            </a:lvl4pPr>
            <a:lvl5pPr marL="899662"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0"/>
          <p:cNvSpPr>
            <a:spLocks noGrp="1"/>
          </p:cNvSpPr>
          <p:nvPr>
            <p:ph type="body" sz="quarter" idx="17"/>
          </p:nvPr>
        </p:nvSpPr>
        <p:spPr>
          <a:xfrm>
            <a:off x="3287316" y="1260332"/>
            <a:ext cx="257175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6" name="Text Placeholder 10"/>
          <p:cNvSpPr>
            <a:spLocks noGrp="1"/>
          </p:cNvSpPr>
          <p:nvPr>
            <p:ph type="body" sz="quarter" idx="18"/>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pic>
        <p:nvPicPr>
          <p:cNvPr id="15" name="Picture 14"/>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207314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_3 Columns w/ Line">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a:xfrm>
            <a:off x="378629" y="395363"/>
            <a:ext cx="8390335" cy="23336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8618" y="1530786"/>
            <a:ext cx="2571750" cy="3234096"/>
          </a:xfrm>
        </p:spPr>
        <p:txBody>
          <a:bodyPr/>
          <a:lstStyle>
            <a:lvl1pPr marL="213948" indent="-213948">
              <a:spcBef>
                <a:spcPts val="0"/>
              </a:spcBef>
              <a:defRPr sz="1200">
                <a:solidFill>
                  <a:schemeClr val="bg2">
                    <a:lumMod val="75000"/>
                  </a:schemeClr>
                </a:solidFill>
              </a:defRPr>
            </a:lvl1pPr>
            <a:lvl2pPr marL="385106" indent="-171158">
              <a:defRPr sz="1100">
                <a:solidFill>
                  <a:schemeClr val="bg2">
                    <a:lumMod val="75000"/>
                  </a:schemeClr>
                </a:solidFill>
              </a:defRPr>
            </a:lvl2pPr>
            <a:lvl3pPr marL="556191" indent="-171158">
              <a:defRPr sz="1100">
                <a:solidFill>
                  <a:schemeClr val="bg2">
                    <a:lumMod val="75000"/>
                  </a:schemeClr>
                </a:solidFill>
              </a:defRPr>
            </a:lvl3pPr>
            <a:lvl4pPr marL="729730" indent="-171158">
              <a:defRPr sz="1100">
                <a:solidFill>
                  <a:schemeClr val="bg2">
                    <a:lumMod val="75000"/>
                  </a:schemeClr>
                </a:solidFill>
              </a:defRPr>
            </a:lvl4pPr>
            <a:lvl5pPr marL="899662"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8" y="1260332"/>
            <a:ext cx="257175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2" name="Content Placeholder 2"/>
          <p:cNvSpPr>
            <a:spLocks noGrp="1"/>
          </p:cNvSpPr>
          <p:nvPr>
            <p:ph idx="14"/>
          </p:nvPr>
        </p:nvSpPr>
        <p:spPr>
          <a:xfrm>
            <a:off x="6197203" y="1530786"/>
            <a:ext cx="2571750" cy="3234096"/>
          </a:xfrm>
        </p:spPr>
        <p:txBody>
          <a:bodyPr/>
          <a:lstStyle>
            <a:lvl1pPr marL="213948" indent="-213948">
              <a:spcBef>
                <a:spcPts val="0"/>
              </a:spcBef>
              <a:defRPr sz="1200">
                <a:solidFill>
                  <a:schemeClr val="bg2">
                    <a:lumMod val="75000"/>
                  </a:schemeClr>
                </a:solidFill>
              </a:defRPr>
            </a:lvl1pPr>
            <a:lvl2pPr marL="385106" indent="-171158">
              <a:defRPr sz="1100">
                <a:solidFill>
                  <a:schemeClr val="bg2">
                    <a:lumMod val="75000"/>
                  </a:schemeClr>
                </a:solidFill>
              </a:defRPr>
            </a:lvl2pPr>
            <a:lvl3pPr marL="556191" indent="-171158">
              <a:defRPr sz="1100">
                <a:solidFill>
                  <a:schemeClr val="bg2">
                    <a:lumMod val="75000"/>
                  </a:schemeClr>
                </a:solidFill>
              </a:defRPr>
            </a:lvl3pPr>
            <a:lvl4pPr marL="729730" indent="-171158">
              <a:defRPr sz="1100">
                <a:solidFill>
                  <a:schemeClr val="bg2">
                    <a:lumMod val="75000"/>
                  </a:schemeClr>
                </a:solidFill>
              </a:defRPr>
            </a:lvl4pPr>
            <a:lvl5pPr marL="899662"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0"/>
          <p:cNvSpPr>
            <a:spLocks noGrp="1"/>
          </p:cNvSpPr>
          <p:nvPr>
            <p:ph type="body" sz="quarter" idx="15"/>
          </p:nvPr>
        </p:nvSpPr>
        <p:spPr>
          <a:xfrm>
            <a:off x="6197203" y="1260332"/>
            <a:ext cx="257175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7" name="Content Placeholder 2"/>
          <p:cNvSpPr>
            <a:spLocks noGrp="1"/>
          </p:cNvSpPr>
          <p:nvPr>
            <p:ph idx="16"/>
          </p:nvPr>
        </p:nvSpPr>
        <p:spPr>
          <a:xfrm>
            <a:off x="3287316" y="1530786"/>
            <a:ext cx="2571750" cy="3234096"/>
          </a:xfrm>
        </p:spPr>
        <p:txBody>
          <a:bodyPr/>
          <a:lstStyle>
            <a:lvl1pPr marL="213948" indent="-213948">
              <a:spcBef>
                <a:spcPts val="0"/>
              </a:spcBef>
              <a:defRPr sz="1200">
                <a:solidFill>
                  <a:schemeClr val="bg2">
                    <a:lumMod val="75000"/>
                  </a:schemeClr>
                </a:solidFill>
              </a:defRPr>
            </a:lvl1pPr>
            <a:lvl2pPr marL="385106" indent="-171158">
              <a:defRPr sz="1100">
                <a:solidFill>
                  <a:schemeClr val="bg2">
                    <a:lumMod val="75000"/>
                  </a:schemeClr>
                </a:solidFill>
              </a:defRPr>
            </a:lvl2pPr>
            <a:lvl3pPr marL="556191" indent="-171158">
              <a:defRPr sz="1100">
                <a:solidFill>
                  <a:schemeClr val="bg2">
                    <a:lumMod val="75000"/>
                  </a:schemeClr>
                </a:solidFill>
              </a:defRPr>
            </a:lvl3pPr>
            <a:lvl4pPr marL="729730" indent="-171158">
              <a:defRPr sz="1100">
                <a:solidFill>
                  <a:schemeClr val="bg2">
                    <a:lumMod val="75000"/>
                  </a:schemeClr>
                </a:solidFill>
              </a:defRPr>
            </a:lvl4pPr>
            <a:lvl5pPr marL="899662" indent="-171158">
              <a:defRPr sz="11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0"/>
          <p:cNvSpPr>
            <a:spLocks noGrp="1"/>
          </p:cNvSpPr>
          <p:nvPr>
            <p:ph type="body" sz="quarter" idx="17"/>
          </p:nvPr>
        </p:nvSpPr>
        <p:spPr>
          <a:xfrm>
            <a:off x="3287316" y="1260332"/>
            <a:ext cx="2571750" cy="359569"/>
          </a:xfrm>
        </p:spPr>
        <p:txBody>
          <a:bodyPr>
            <a:normAutofit/>
          </a:bodyPr>
          <a:lstStyle>
            <a:lvl1pPr marL="0" indent="0">
              <a:buNone/>
              <a:defRPr sz="1200">
                <a:solidFill>
                  <a:schemeClr val="accent1"/>
                </a:solidFill>
                <a:latin typeface="+mj-lt"/>
              </a:defRPr>
            </a:lvl1pPr>
          </a:lstStyle>
          <a:p>
            <a:pPr lvl="0"/>
            <a:r>
              <a:rPr lang="en-US" dirty="0" smtClean="0"/>
              <a:t>Click to edit Master text styles</a:t>
            </a:r>
          </a:p>
        </p:txBody>
      </p:sp>
      <p:sp>
        <p:nvSpPr>
          <p:cNvPr id="16" name="Text Placeholder 10"/>
          <p:cNvSpPr>
            <a:spLocks noGrp="1"/>
          </p:cNvSpPr>
          <p:nvPr>
            <p:ph type="body" sz="quarter" idx="18"/>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sp>
        <p:nvSpPr>
          <p:cNvPr id="14" name="Text Placeholder 6"/>
          <p:cNvSpPr>
            <a:spLocks noGrp="1"/>
          </p:cNvSpPr>
          <p:nvPr>
            <p:ph type="body" sz="quarter" idx="25"/>
          </p:nvPr>
        </p:nvSpPr>
        <p:spPr>
          <a:xfrm>
            <a:off x="378619" y="1147762"/>
            <a:ext cx="25717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sp>
        <p:nvSpPr>
          <p:cNvPr id="19" name="Text Placeholder 6"/>
          <p:cNvSpPr>
            <a:spLocks noGrp="1"/>
          </p:cNvSpPr>
          <p:nvPr>
            <p:ph type="body" sz="quarter" idx="26"/>
          </p:nvPr>
        </p:nvSpPr>
        <p:spPr>
          <a:xfrm>
            <a:off x="3287316" y="1147762"/>
            <a:ext cx="25717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sp>
        <p:nvSpPr>
          <p:cNvPr id="20" name="Text Placeholder 6"/>
          <p:cNvSpPr>
            <a:spLocks noGrp="1"/>
          </p:cNvSpPr>
          <p:nvPr>
            <p:ph type="body" sz="quarter" idx="27"/>
          </p:nvPr>
        </p:nvSpPr>
        <p:spPr>
          <a:xfrm>
            <a:off x="6197203" y="1147762"/>
            <a:ext cx="25717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pic>
        <p:nvPicPr>
          <p:cNvPr id="22" name="Picture 21"/>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3346644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_4 Columns w/ Line">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Footer Placeholder 4"/>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sp>
        <p:nvSpPr>
          <p:cNvPr id="3" name="Content Placeholder 2"/>
          <p:cNvSpPr>
            <a:spLocks noGrp="1"/>
          </p:cNvSpPr>
          <p:nvPr>
            <p:ph idx="1"/>
          </p:nvPr>
        </p:nvSpPr>
        <p:spPr>
          <a:xfrm>
            <a:off x="378618" y="1260311"/>
            <a:ext cx="1885950" cy="164592"/>
          </a:xfrm>
        </p:spPr>
        <p:txBody>
          <a:bodyPr tIns="34289" rIns="68471" bIns="34289">
            <a:noAutofit/>
          </a:bodyPr>
          <a:lstStyle>
            <a:lvl1pPr marL="0" indent="0" algn="l" defTabSz="684559"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marL="0" lvl="0" indent="0" algn="l" defTabSz="684559" rtl="0" eaLnBrk="1" latinLnBrk="0" hangingPunct="1">
              <a:lnSpc>
                <a:spcPct val="90000"/>
              </a:lnSpc>
              <a:spcBef>
                <a:spcPts val="1125"/>
              </a:spcBef>
              <a:buClr>
                <a:schemeClr val="accent1"/>
              </a:buClr>
              <a:buFont typeface="Arial" panose="020B0604020202020204" pitchFamily="34" charset="0"/>
              <a:buNone/>
            </a:pPr>
            <a:r>
              <a:rPr lang="en-US" dirty="0" smtClean="0"/>
              <a:t>Click to edit Master text styles</a:t>
            </a:r>
          </a:p>
        </p:txBody>
      </p:sp>
      <p:sp>
        <p:nvSpPr>
          <p:cNvPr id="48" name="Content Placeholder 2"/>
          <p:cNvSpPr>
            <a:spLocks noGrp="1"/>
          </p:cNvSpPr>
          <p:nvPr>
            <p:ph idx="15"/>
          </p:nvPr>
        </p:nvSpPr>
        <p:spPr>
          <a:xfrm>
            <a:off x="2546747" y="1260311"/>
            <a:ext cx="1885950" cy="164592"/>
          </a:xfrm>
        </p:spPr>
        <p:txBody>
          <a:bodyPr tIns="34289" rIns="68471" bIns="34289">
            <a:noAutofit/>
          </a:bodyPr>
          <a:lstStyle>
            <a:lvl1pPr marL="0" indent="0" algn="l" defTabSz="684559"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lvl="0"/>
            <a:r>
              <a:rPr lang="en-US" dirty="0" smtClean="0"/>
              <a:t>Click to edit Master text styles</a:t>
            </a:r>
          </a:p>
        </p:txBody>
      </p:sp>
      <p:sp>
        <p:nvSpPr>
          <p:cNvPr id="50" name="Content Placeholder 2"/>
          <p:cNvSpPr>
            <a:spLocks noGrp="1"/>
          </p:cNvSpPr>
          <p:nvPr>
            <p:ph idx="17"/>
          </p:nvPr>
        </p:nvSpPr>
        <p:spPr>
          <a:xfrm>
            <a:off x="4714876" y="1260311"/>
            <a:ext cx="1885950" cy="164592"/>
          </a:xfrm>
        </p:spPr>
        <p:txBody>
          <a:bodyPr tIns="34289" rIns="68471" bIns="34289">
            <a:noAutofit/>
          </a:bodyPr>
          <a:lstStyle>
            <a:lvl1pPr marL="0" indent="0" algn="l" defTabSz="684559"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lvl="0"/>
            <a:r>
              <a:rPr lang="en-US" dirty="0" smtClean="0"/>
              <a:t>Click to edit Master text styles</a:t>
            </a:r>
          </a:p>
        </p:txBody>
      </p:sp>
      <p:sp>
        <p:nvSpPr>
          <p:cNvPr id="52" name="Content Placeholder 2"/>
          <p:cNvSpPr>
            <a:spLocks noGrp="1"/>
          </p:cNvSpPr>
          <p:nvPr>
            <p:ph idx="19"/>
          </p:nvPr>
        </p:nvSpPr>
        <p:spPr>
          <a:xfrm>
            <a:off x="6883004" y="1260311"/>
            <a:ext cx="1885950" cy="164592"/>
          </a:xfrm>
        </p:spPr>
        <p:txBody>
          <a:bodyPr tIns="34289" rIns="68471" bIns="34289">
            <a:noAutofit/>
          </a:bodyPr>
          <a:lstStyle>
            <a:lvl1pPr marL="0" indent="0" algn="l" defTabSz="684559"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lvl="0"/>
            <a:r>
              <a:rPr lang="en-US" dirty="0" smtClean="0"/>
              <a:t>Click to edit Master text styles</a:t>
            </a:r>
          </a:p>
        </p:txBody>
      </p:sp>
      <p:sp>
        <p:nvSpPr>
          <p:cNvPr id="54" name="Text Placeholder 53"/>
          <p:cNvSpPr>
            <a:spLocks noGrp="1"/>
          </p:cNvSpPr>
          <p:nvPr>
            <p:ph type="body" sz="quarter" idx="21"/>
          </p:nvPr>
        </p:nvSpPr>
        <p:spPr>
          <a:xfrm>
            <a:off x="378618" y="1530786"/>
            <a:ext cx="1885950" cy="3219808"/>
          </a:xfrm>
        </p:spPr>
        <p:txBody>
          <a:bodyPr tIns="34289" rIns="0" bIns="34289">
            <a:normAutofit/>
          </a:bodyPr>
          <a:lstStyle>
            <a:lvl1pPr marL="0" indent="0" algn="l" defTabSz="684559" rtl="0" eaLnBrk="1" latinLnBrk="0" hangingPunct="1">
              <a:lnSpc>
                <a:spcPct val="90000"/>
              </a:lnSpc>
              <a:spcBef>
                <a:spcPts val="0"/>
              </a:spcBef>
              <a:buFont typeface="Arial" panose="020B0604020202020204" pitchFamily="34" charset="0"/>
              <a:buNone/>
              <a:defRPr lang="en-US" sz="1200" kern="1200" dirty="0" smtClean="0">
                <a:solidFill>
                  <a:schemeClr val="bg2">
                    <a:lumMod val="75000"/>
                  </a:schemeClr>
                </a:solidFill>
                <a:latin typeface="+mn-lt"/>
                <a:ea typeface="+mn-ea"/>
                <a:cs typeface="+mn-cs"/>
              </a:defRPr>
            </a:lvl1pPr>
            <a:lvl2pPr marL="385106" indent="-171158" algn="l" defTabSz="684559" rtl="0" eaLnBrk="1" latinLnBrk="0" hangingPunct="1">
              <a:lnSpc>
                <a:spcPct val="90000"/>
              </a:lnSpc>
              <a:spcBef>
                <a:spcPts val="225"/>
              </a:spcBef>
              <a:buFont typeface="Arial" panose="020B0604020202020204" pitchFamily="34" charset="0"/>
              <a:buChar char="•"/>
              <a:defRPr lang="en-US" sz="1100" kern="1200" dirty="0" smtClean="0">
                <a:solidFill>
                  <a:schemeClr val="bg2">
                    <a:lumMod val="75000"/>
                  </a:schemeClr>
                </a:solidFill>
                <a:latin typeface="+mn-lt"/>
                <a:ea typeface="+mn-ea"/>
                <a:cs typeface="+mn-cs"/>
              </a:defRPr>
            </a:lvl2pPr>
            <a:lvl3pPr marL="556191" indent="-171158" algn="l" defTabSz="684559" rtl="0" eaLnBrk="1" latinLnBrk="0" hangingPunct="1">
              <a:lnSpc>
                <a:spcPct val="90000"/>
              </a:lnSpc>
              <a:spcBef>
                <a:spcPts val="225"/>
              </a:spcBef>
              <a:buFont typeface="Arial" panose="020B0604020202020204" pitchFamily="34" charset="0"/>
              <a:buChar char="•"/>
              <a:tabLst/>
              <a:defRPr lang="en-US" sz="1100" kern="1200" dirty="0" smtClean="0">
                <a:solidFill>
                  <a:schemeClr val="bg2">
                    <a:lumMod val="75000"/>
                  </a:schemeClr>
                </a:solidFill>
                <a:latin typeface="+mn-lt"/>
                <a:ea typeface="+mn-ea"/>
                <a:cs typeface="+mn-cs"/>
              </a:defRPr>
            </a:lvl3pPr>
            <a:lvl4pPr marL="729730" indent="-173539" algn="l" defTabSz="684559" rtl="0" eaLnBrk="1" latinLnBrk="0" hangingPunct="1">
              <a:lnSpc>
                <a:spcPct val="90000"/>
              </a:lnSpc>
              <a:spcBef>
                <a:spcPts val="225"/>
              </a:spcBef>
              <a:buFont typeface="Arial" panose="020B0604020202020204" pitchFamily="34" charset="0"/>
              <a:buChar char="•"/>
              <a:defRPr lang="en-US" sz="1100" kern="1200" dirty="0" smtClean="0">
                <a:solidFill>
                  <a:schemeClr val="bg2">
                    <a:lumMod val="75000"/>
                  </a:schemeClr>
                </a:solidFill>
                <a:latin typeface="+mn-lt"/>
                <a:ea typeface="+mn-ea"/>
                <a:cs typeface="+mn-cs"/>
              </a:defRPr>
            </a:lvl4pPr>
            <a:lvl5pPr marL="899662" indent="-174728" algn="l" defTabSz="684559" rtl="0" eaLnBrk="1" latinLnBrk="0" hangingPunct="1">
              <a:lnSpc>
                <a:spcPct val="90000"/>
              </a:lnSpc>
              <a:spcBef>
                <a:spcPts val="225"/>
              </a:spcBef>
              <a:buFont typeface="Arial" panose="020B0604020202020204" pitchFamily="34" charset="0"/>
              <a:buChar char="•"/>
              <a:defRPr lang="en-US" sz="1100" kern="1200" dirty="0">
                <a:solidFill>
                  <a:schemeClr val="bg2">
                    <a:lumMod val="75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5" name="Text Placeholder 53"/>
          <p:cNvSpPr>
            <a:spLocks noGrp="1"/>
          </p:cNvSpPr>
          <p:nvPr>
            <p:ph type="body" sz="quarter" idx="22"/>
          </p:nvPr>
        </p:nvSpPr>
        <p:spPr>
          <a:xfrm>
            <a:off x="2546747" y="1530798"/>
            <a:ext cx="1885950" cy="3223337"/>
          </a:xfrm>
        </p:spPr>
        <p:txBody>
          <a:bodyPr tIns="0" rIns="0" bIns="0">
            <a:normAutofit/>
          </a:bodyPr>
          <a:lstStyle>
            <a:lvl1pPr marL="0" indent="0" algn="l" defTabSz="684559" rtl="0" eaLnBrk="1" latinLnBrk="0" hangingPunct="1">
              <a:lnSpc>
                <a:spcPct val="90000"/>
              </a:lnSpc>
              <a:spcBef>
                <a:spcPts val="0"/>
              </a:spcBef>
              <a:buClr>
                <a:schemeClr val="accent1"/>
              </a:buClr>
              <a:buFont typeface="Arial" panose="020B0604020202020204" pitchFamily="34" charset="0"/>
              <a:buNone/>
              <a:defRPr lang="en-US" sz="1200" kern="1200" dirty="0" smtClean="0">
                <a:solidFill>
                  <a:schemeClr val="bg2">
                    <a:lumMod val="75000"/>
                  </a:schemeClr>
                </a:solidFill>
                <a:latin typeface="+mn-lt"/>
                <a:ea typeface="+mn-ea"/>
                <a:cs typeface="+mn-cs"/>
              </a:defRPr>
            </a:lvl1pPr>
            <a:lvl2pPr marL="385106" indent="-17115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2pPr>
            <a:lvl3pPr marL="556191" indent="-17115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3pPr>
            <a:lvl4pPr marL="729730" indent="-173539"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4pPr>
            <a:lvl5pPr marL="899662" indent="-17472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a:solidFill>
                  <a:schemeClr val="bg2">
                    <a:lumMod val="75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6" name="Text Placeholder 53"/>
          <p:cNvSpPr>
            <a:spLocks noGrp="1"/>
          </p:cNvSpPr>
          <p:nvPr>
            <p:ph type="body" sz="quarter" idx="23"/>
          </p:nvPr>
        </p:nvSpPr>
        <p:spPr>
          <a:xfrm>
            <a:off x="4714876" y="1530798"/>
            <a:ext cx="1885950" cy="3223337"/>
          </a:xfrm>
        </p:spPr>
        <p:txBody>
          <a:bodyPr tIns="0" rIns="0" bIns="0">
            <a:normAutofit/>
          </a:bodyPr>
          <a:lstStyle>
            <a:lvl1pPr marL="0" indent="0" algn="l" defTabSz="684559" rtl="0" eaLnBrk="1" latinLnBrk="0" hangingPunct="1">
              <a:lnSpc>
                <a:spcPct val="90000"/>
              </a:lnSpc>
              <a:spcBef>
                <a:spcPts val="0"/>
              </a:spcBef>
              <a:buClr>
                <a:schemeClr val="accent1"/>
              </a:buClr>
              <a:buFont typeface="Arial" panose="020B0604020202020204" pitchFamily="34" charset="0"/>
              <a:buNone/>
              <a:defRPr lang="en-US" sz="1200" kern="1200" dirty="0" smtClean="0">
                <a:solidFill>
                  <a:schemeClr val="bg2">
                    <a:lumMod val="75000"/>
                  </a:schemeClr>
                </a:solidFill>
                <a:latin typeface="+mn-lt"/>
                <a:ea typeface="+mn-ea"/>
                <a:cs typeface="+mn-cs"/>
              </a:defRPr>
            </a:lvl1pPr>
            <a:lvl2pPr marL="385106" indent="-17115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2pPr>
            <a:lvl3pPr marL="556191" indent="-17115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3pPr>
            <a:lvl4pPr marL="729730" indent="-173539"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4pPr>
            <a:lvl5pPr marL="899662" indent="-17472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a:solidFill>
                  <a:schemeClr val="bg2">
                    <a:lumMod val="75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7" name="Text Placeholder 53"/>
          <p:cNvSpPr>
            <a:spLocks noGrp="1"/>
          </p:cNvSpPr>
          <p:nvPr>
            <p:ph type="body" sz="quarter" idx="24"/>
          </p:nvPr>
        </p:nvSpPr>
        <p:spPr>
          <a:xfrm>
            <a:off x="6883004" y="1530798"/>
            <a:ext cx="1885950" cy="3223337"/>
          </a:xfrm>
        </p:spPr>
        <p:txBody>
          <a:bodyPr tIns="0" rIns="0" bIns="0">
            <a:normAutofit/>
          </a:bodyPr>
          <a:lstStyle>
            <a:lvl1pPr marL="0" indent="0" algn="l" defTabSz="684559" rtl="0" eaLnBrk="1" latinLnBrk="0" hangingPunct="1">
              <a:lnSpc>
                <a:spcPct val="90000"/>
              </a:lnSpc>
              <a:spcBef>
                <a:spcPts val="0"/>
              </a:spcBef>
              <a:buClr>
                <a:schemeClr val="accent1"/>
              </a:buClr>
              <a:buFont typeface="Arial" panose="020B0604020202020204" pitchFamily="34" charset="0"/>
              <a:buNone/>
              <a:defRPr lang="en-US" sz="1200" kern="1200" dirty="0" smtClean="0">
                <a:solidFill>
                  <a:schemeClr val="bg2">
                    <a:lumMod val="75000"/>
                  </a:schemeClr>
                </a:solidFill>
                <a:latin typeface="+mn-lt"/>
                <a:ea typeface="+mn-ea"/>
                <a:cs typeface="+mn-cs"/>
              </a:defRPr>
            </a:lvl1pPr>
            <a:lvl2pPr marL="385106" indent="-17115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2pPr>
            <a:lvl3pPr marL="556191" indent="-17115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3pPr>
            <a:lvl4pPr marL="729730" indent="-173539"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smtClean="0">
                <a:solidFill>
                  <a:schemeClr val="bg2">
                    <a:lumMod val="75000"/>
                  </a:schemeClr>
                </a:solidFill>
                <a:latin typeface="+mn-lt"/>
                <a:ea typeface="+mn-ea"/>
                <a:cs typeface="+mn-cs"/>
              </a:defRPr>
            </a:lvl4pPr>
            <a:lvl5pPr marL="899662" indent="-174728" algn="l" defTabSz="684559" rtl="0" eaLnBrk="1" latinLnBrk="0" hangingPunct="1">
              <a:lnSpc>
                <a:spcPct val="90000"/>
              </a:lnSpc>
              <a:spcBef>
                <a:spcPts val="225"/>
              </a:spcBef>
              <a:buClr>
                <a:schemeClr val="accent1"/>
              </a:buClr>
              <a:buFont typeface="Arial" panose="020B0604020202020204" pitchFamily="34" charset="0"/>
              <a:buChar char="•"/>
              <a:defRPr lang="en-US" sz="1100" kern="1200" dirty="0">
                <a:solidFill>
                  <a:schemeClr val="bg2">
                    <a:lumMod val="75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25"/>
          </p:nvPr>
        </p:nvSpPr>
        <p:spPr>
          <a:xfrm>
            <a:off x="378619" y="1147762"/>
            <a:ext cx="18859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sp>
        <p:nvSpPr>
          <p:cNvPr id="34" name="Text Placeholder 6"/>
          <p:cNvSpPr>
            <a:spLocks noGrp="1"/>
          </p:cNvSpPr>
          <p:nvPr>
            <p:ph type="body" sz="quarter" idx="26"/>
          </p:nvPr>
        </p:nvSpPr>
        <p:spPr>
          <a:xfrm>
            <a:off x="2546747" y="1147762"/>
            <a:ext cx="18859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sp>
        <p:nvSpPr>
          <p:cNvPr id="35" name="Text Placeholder 6"/>
          <p:cNvSpPr>
            <a:spLocks noGrp="1"/>
          </p:cNvSpPr>
          <p:nvPr>
            <p:ph type="body" sz="quarter" idx="27"/>
          </p:nvPr>
        </p:nvSpPr>
        <p:spPr>
          <a:xfrm>
            <a:off x="4714876" y="1147762"/>
            <a:ext cx="18859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sp>
        <p:nvSpPr>
          <p:cNvPr id="36" name="Text Placeholder 6"/>
          <p:cNvSpPr>
            <a:spLocks noGrp="1"/>
          </p:cNvSpPr>
          <p:nvPr>
            <p:ph type="body" sz="quarter" idx="28"/>
          </p:nvPr>
        </p:nvSpPr>
        <p:spPr>
          <a:xfrm>
            <a:off x="6883004" y="1147762"/>
            <a:ext cx="1885950" cy="41148"/>
          </a:xfrm>
          <a:solidFill>
            <a:schemeClr val="accent1"/>
          </a:solidFill>
          <a:ln>
            <a:noFill/>
          </a:ln>
        </p:spPr>
        <p:txBody>
          <a:bodyPr vert="horz" wrap="square" lIns="68471" tIns="34289" rIns="68471" bIns="34289" numCol="1" anchor="t" anchorCtr="0" compatLnSpc="1">
            <a:prstTxWarp prst="textNoShape">
              <a:avLst/>
            </a:prstTxWarp>
          </a:bodyPr>
          <a:lstStyle>
            <a:lvl1pPr marL="0" indent="0">
              <a:buNone/>
              <a:defRPr lang="en-US" sz="800" dirty="0">
                <a:noFill/>
              </a:defRPr>
            </a:lvl1pPr>
          </a:lstStyle>
          <a:p>
            <a:pPr marL="0" lvl="0"/>
            <a:endParaRPr lang="en-US" dirty="0"/>
          </a:p>
        </p:txBody>
      </p:sp>
      <p:pic>
        <p:nvPicPr>
          <p:cNvPr id="21" name="Picture 20"/>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115196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w/ Chart">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8648" y="1146573"/>
            <a:ext cx="2671763" cy="3618310"/>
          </a:xfrm>
        </p:spPr>
        <p:txBody>
          <a:bodyPr/>
          <a:lstStyle>
            <a:lvl1pPr marL="213948" indent="-213948">
              <a:spcBef>
                <a:spcPts val="0"/>
              </a:spcBef>
              <a:defRPr sz="1200">
                <a:solidFill>
                  <a:schemeClr val="accent1"/>
                </a:solidFill>
              </a:defRPr>
            </a:lvl1pPr>
            <a:lvl2pPr marL="215066" indent="-171158">
              <a:spcBef>
                <a:spcPts val="225"/>
              </a:spcBef>
              <a:buFont typeface="Arial" panose="020B0604020202020204" pitchFamily="34" charset="0"/>
              <a:buChar char="•"/>
              <a:defRPr>
                <a:solidFill>
                  <a:schemeClr val="bg2">
                    <a:lumMod val="75000"/>
                  </a:schemeClr>
                </a:solidFill>
              </a:defRPr>
            </a:lvl2pPr>
            <a:lvl3pPr marL="385106" indent="-171158">
              <a:spcBef>
                <a:spcPts val="225"/>
              </a:spcBef>
              <a:buClr>
                <a:schemeClr val="accent1"/>
              </a:buClr>
              <a:buFont typeface="Arial" panose="020B0604020202020204" pitchFamily="34" charset="0"/>
              <a:buChar char="•"/>
              <a:defRPr>
                <a:solidFill>
                  <a:schemeClr val="bg2">
                    <a:lumMod val="75000"/>
                  </a:schemeClr>
                </a:solidFill>
              </a:defRPr>
            </a:lvl3pPr>
            <a:lvl4pPr marL="553845" indent="-171158">
              <a:spcBef>
                <a:spcPts val="225"/>
              </a:spcBef>
              <a:buClr>
                <a:schemeClr val="accent1"/>
              </a:buClr>
              <a:buFont typeface="Arial" panose="020B0604020202020204" pitchFamily="34" charset="0"/>
              <a:buChar char="•"/>
              <a:defRPr>
                <a:solidFill>
                  <a:schemeClr val="bg2">
                    <a:lumMod val="75000"/>
                  </a:schemeClr>
                </a:solidFill>
              </a:defRPr>
            </a:lvl4pPr>
            <a:lvl5pPr marL="729730" indent="-171158">
              <a:spcBef>
                <a:spcPts val="225"/>
              </a:spcBef>
              <a:buClr>
                <a:schemeClr val="accent1"/>
              </a:buClr>
              <a:buFont typeface="Arial" panose="020B0604020202020204" pitchFamily="34" charset="0"/>
              <a:buChar char="•"/>
              <a:defRPr>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1248425" y="4767338"/>
            <a:ext cx="3086100" cy="233363"/>
          </a:xfrm>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sp>
        <p:nvSpPr>
          <p:cNvPr id="7" name="Chart Placeholder 6"/>
          <p:cNvSpPr>
            <a:spLocks noGrp="1"/>
          </p:cNvSpPr>
          <p:nvPr>
            <p:ph type="chart" sz="quarter" idx="14" hasCustomPrompt="1"/>
          </p:nvPr>
        </p:nvSpPr>
        <p:spPr>
          <a:xfrm>
            <a:off x="3236129" y="1143000"/>
            <a:ext cx="5532835" cy="3621881"/>
          </a:xfrm>
        </p:spPr>
        <p:txBody>
          <a:bodyPr lIns="68471" tIns="684559" anchor="ctr"/>
          <a:lstStyle>
            <a:lvl1pPr algn="ctr">
              <a:defRPr baseline="0"/>
            </a:lvl1pPr>
          </a:lstStyle>
          <a:p>
            <a:r>
              <a:rPr lang="en-US" dirty="0" smtClean="0"/>
              <a:t>Click icon to insert pie chart</a:t>
            </a:r>
            <a:endParaRPr lang="en-US" dirty="0"/>
          </a:p>
        </p:txBody>
      </p:sp>
      <p:pic>
        <p:nvPicPr>
          <p:cNvPr id="12" name="Picture 11"/>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3623335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Sub Head only">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Footer Placeholder 4"/>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pic>
        <p:nvPicPr>
          <p:cNvPr id="10" name="Picture 9"/>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4179737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Bleed Gradient">
    <p:spTree>
      <p:nvGrpSpPr>
        <p:cNvPr id="1" name=""/>
        <p:cNvGrpSpPr/>
        <p:nvPr/>
      </p:nvGrpSpPr>
      <p:grpSpPr>
        <a:xfrm>
          <a:off x="0" y="0"/>
          <a:ext cx="0" cy="0"/>
          <a:chOff x="0" y="0"/>
          <a:chExt cx="0" cy="0"/>
        </a:xfrm>
      </p:grpSpPr>
      <p:sp>
        <p:nvSpPr>
          <p:cNvPr id="11" name="Rectangle 10"/>
          <p:cNvSpPr/>
          <p:nvPr userDrawn="1"/>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95363"/>
            <a:ext cx="8390335" cy="233363"/>
          </a:xfrm>
        </p:spPr>
        <p:txBody>
          <a:bodyPr/>
          <a:lstStyle>
            <a:lvl1pPr>
              <a:defRPr>
                <a:solidFill>
                  <a:schemeClr val="bg1"/>
                </a:solidFill>
              </a:defRPr>
            </a:lvl1pPr>
          </a:lstStyle>
          <a:p>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48673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w/ Image">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a:xfrm>
            <a:off x="377454" y="395363"/>
            <a:ext cx="3389759" cy="23336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7431" y="1146573"/>
            <a:ext cx="3386138" cy="3618310"/>
          </a:xfrm>
        </p:spPr>
        <p:txBody>
          <a:bodyPr/>
          <a:lstStyle>
            <a:lvl1pPr marL="0" indent="0">
              <a:spcBef>
                <a:spcPts val="0"/>
              </a:spcBef>
              <a:buFont typeface="+mj-lt"/>
              <a:buNone/>
              <a:defRPr sz="1200">
                <a:solidFill>
                  <a:schemeClr val="accent1"/>
                </a:solidFill>
              </a:defRPr>
            </a:lvl1pPr>
            <a:lvl2pPr marL="215066" indent="-171158">
              <a:spcBef>
                <a:spcPts val="225"/>
              </a:spcBef>
              <a:buFont typeface="Arial" panose="020B0604020202020204" pitchFamily="34" charset="0"/>
              <a:buChar char="•"/>
              <a:defRPr>
                <a:solidFill>
                  <a:schemeClr val="bg2">
                    <a:lumMod val="75000"/>
                  </a:schemeClr>
                </a:solidFill>
              </a:defRPr>
            </a:lvl2pPr>
            <a:lvl3pPr marL="385106" indent="-171158">
              <a:spcBef>
                <a:spcPts val="225"/>
              </a:spcBef>
              <a:buClr>
                <a:schemeClr val="accent1"/>
              </a:buClr>
              <a:buFont typeface="Arial" panose="020B0604020202020204" pitchFamily="34" charset="0"/>
              <a:buChar char="•"/>
              <a:defRPr>
                <a:solidFill>
                  <a:schemeClr val="bg2">
                    <a:lumMod val="75000"/>
                  </a:schemeClr>
                </a:solidFill>
              </a:defRPr>
            </a:lvl3pPr>
            <a:lvl4pPr marL="553845" indent="-171158">
              <a:spcBef>
                <a:spcPts val="225"/>
              </a:spcBef>
              <a:buClr>
                <a:schemeClr val="accent1"/>
              </a:buClr>
              <a:buFont typeface="Arial" panose="020B0604020202020204" pitchFamily="34" charset="0"/>
              <a:buChar char="•"/>
              <a:defRPr>
                <a:solidFill>
                  <a:schemeClr val="bg2">
                    <a:lumMod val="75000"/>
                  </a:schemeClr>
                </a:solidFill>
              </a:defRPr>
            </a:lvl4pPr>
            <a:lvl5pPr marL="729730" indent="-171158">
              <a:spcBef>
                <a:spcPts val="225"/>
              </a:spcBef>
              <a:buClr>
                <a:schemeClr val="accent1"/>
              </a:buClr>
              <a:buFont typeface="Arial" panose="020B0604020202020204" pitchFamily="34" charset="0"/>
              <a:buChar char="•"/>
              <a:defRPr>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1248425" y="4767338"/>
            <a:ext cx="3086100" cy="233363"/>
          </a:xfrm>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54" y="638896"/>
            <a:ext cx="3389759"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sp>
        <p:nvSpPr>
          <p:cNvPr id="7" name="Picture Placeholder 6"/>
          <p:cNvSpPr>
            <a:spLocks noGrp="1"/>
          </p:cNvSpPr>
          <p:nvPr>
            <p:ph type="pic" sz="quarter" idx="14" hasCustomPrompt="1"/>
          </p:nvPr>
        </p:nvSpPr>
        <p:spPr>
          <a:xfrm>
            <a:off x="3970664" y="366734"/>
            <a:ext cx="4800600" cy="4398169"/>
          </a:xfrm>
        </p:spPr>
        <p:txBody>
          <a:bodyPr tIns="684559" anchor="ctr"/>
          <a:lstStyle>
            <a:lvl1pPr marL="0" indent="0" algn="ctr" defTabSz="684559" rtl="0" eaLnBrk="1" latinLnBrk="0" hangingPunct="1">
              <a:lnSpc>
                <a:spcPct val="90000"/>
              </a:lnSpc>
              <a:spcBef>
                <a:spcPts val="1125"/>
              </a:spcBef>
              <a:buClr>
                <a:schemeClr val="accent1"/>
              </a:buClr>
              <a:buFont typeface="Arial" panose="020B0604020202020204" pitchFamily="34" charset="0"/>
              <a:buNone/>
              <a:defRPr lang="en-US" sz="1200" kern="1200" baseline="0" dirty="0">
                <a:solidFill>
                  <a:schemeClr val="accent1">
                    <a:alpha val="40000"/>
                  </a:schemeClr>
                </a:solidFill>
                <a:latin typeface="+mn-lt"/>
                <a:ea typeface="+mn-ea"/>
                <a:cs typeface="+mn-cs"/>
              </a:defRPr>
            </a:lvl1pPr>
          </a:lstStyle>
          <a:p>
            <a:r>
              <a:rPr lang="en-US" dirty="0" smtClean="0"/>
              <a:t>Click icon to insert picture</a:t>
            </a:r>
            <a:endParaRPr lang="en-US" dirty="0"/>
          </a:p>
        </p:txBody>
      </p:sp>
      <p:pic>
        <p:nvPicPr>
          <p:cNvPr id="12" name="Picture 11"/>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2926346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act Text w/ Photograph">
    <p:spTree>
      <p:nvGrpSpPr>
        <p:cNvPr id="1" name=""/>
        <p:cNvGrpSpPr/>
        <p:nvPr/>
      </p:nvGrpSpPr>
      <p:grpSpPr>
        <a:xfrm>
          <a:off x="0" y="0"/>
          <a:ext cx="0" cy="0"/>
          <a:chOff x="0" y="0"/>
          <a:chExt cx="0" cy="0"/>
        </a:xfrm>
      </p:grpSpPr>
      <p:sp>
        <p:nvSpPr>
          <p:cNvPr id="12" name="Content Placeholder 2"/>
          <p:cNvSpPr>
            <a:spLocks noGrp="1"/>
          </p:cNvSpPr>
          <p:nvPr>
            <p:ph idx="1" hasCustomPrompt="1"/>
          </p:nvPr>
        </p:nvSpPr>
        <p:spPr>
          <a:xfrm>
            <a:off x="378636" y="571500"/>
            <a:ext cx="3915425" cy="4197096"/>
          </a:xfrm>
        </p:spPr>
        <p:txBody>
          <a:bodyPr anchor="ctr"/>
          <a:lstStyle>
            <a:lvl1pPr marL="0" indent="0" algn="l" defTabSz="684559" rtl="0" eaLnBrk="1" latinLnBrk="0" hangingPunct="1">
              <a:lnSpc>
                <a:spcPct val="100000"/>
              </a:lnSpc>
              <a:spcBef>
                <a:spcPts val="1125"/>
              </a:spcBef>
              <a:buClr>
                <a:schemeClr val="accent1"/>
              </a:buClr>
              <a:buFont typeface="Arial" panose="020B0604020202020204" pitchFamily="34" charset="0"/>
              <a:buNone/>
              <a:defRPr lang="en-US" sz="2100" kern="1200" dirty="0" smtClean="0">
                <a:solidFill>
                  <a:schemeClr val="bg2">
                    <a:lumMod val="75000"/>
                  </a:schemeClr>
                </a:solidFill>
                <a:latin typeface="+mn-lt"/>
                <a:ea typeface="+mn-ea"/>
                <a:cs typeface="+mn-cs"/>
              </a:defRPr>
            </a:lvl1pPr>
            <a:lvl2pPr marL="0" indent="0" algn="l" defTabSz="684559" rtl="0" eaLnBrk="1" latinLnBrk="0" hangingPunct="1">
              <a:lnSpc>
                <a:spcPct val="100000"/>
              </a:lnSpc>
              <a:spcBef>
                <a:spcPts val="1125"/>
              </a:spcBef>
              <a:buClr>
                <a:schemeClr val="accent1"/>
              </a:buClr>
              <a:buFont typeface="Arial" panose="020B0604020202020204" pitchFamily="34" charset="0"/>
              <a:buNone/>
              <a:defRPr lang="en-US" sz="2100" kern="1200" dirty="0" smtClean="0">
                <a:solidFill>
                  <a:schemeClr val="accent1"/>
                </a:solidFill>
                <a:latin typeface="+mn-lt"/>
                <a:ea typeface="+mn-ea"/>
                <a:cs typeface="+mn-cs"/>
              </a:defRPr>
            </a:lvl2pPr>
            <a:lvl3pPr marL="0" indent="0" algn="l" defTabSz="684559" rtl="0" eaLnBrk="1" latinLnBrk="0" hangingPunct="1">
              <a:lnSpc>
                <a:spcPct val="100000"/>
              </a:lnSpc>
              <a:spcBef>
                <a:spcPts val="1125"/>
              </a:spcBef>
              <a:buClr>
                <a:schemeClr val="accent1"/>
              </a:buClr>
              <a:buFont typeface="Arial" panose="020B0604020202020204" pitchFamily="34" charset="0"/>
              <a:buNone/>
              <a:defRPr lang="en-US" sz="2100" kern="1200" dirty="0" smtClean="0">
                <a:solidFill>
                  <a:schemeClr val="accent1"/>
                </a:solidFill>
                <a:latin typeface="+mn-lt"/>
                <a:ea typeface="+mn-ea"/>
                <a:cs typeface="+mn-cs"/>
              </a:defRPr>
            </a:lvl3pPr>
            <a:lvl4pPr marL="0" indent="0" algn="l" defTabSz="684559" rtl="0" eaLnBrk="1" latinLnBrk="0" hangingPunct="1">
              <a:lnSpc>
                <a:spcPct val="100000"/>
              </a:lnSpc>
              <a:spcBef>
                <a:spcPts val="1125"/>
              </a:spcBef>
              <a:buClr>
                <a:schemeClr val="accent1"/>
              </a:buClr>
              <a:buFont typeface="Arial" panose="020B0604020202020204" pitchFamily="34" charset="0"/>
              <a:buNone/>
              <a:defRPr lang="en-US" sz="2100" kern="1200" dirty="0" smtClean="0">
                <a:solidFill>
                  <a:schemeClr val="accent1"/>
                </a:solidFill>
                <a:latin typeface="+mn-lt"/>
                <a:ea typeface="+mn-ea"/>
                <a:cs typeface="+mn-cs"/>
              </a:defRPr>
            </a:lvl4pPr>
            <a:lvl5pPr marL="0" indent="0" algn="l" defTabSz="684559" rtl="0" eaLnBrk="1" latinLnBrk="0" hangingPunct="1">
              <a:lnSpc>
                <a:spcPct val="100000"/>
              </a:lnSpc>
              <a:spcBef>
                <a:spcPts val="1125"/>
              </a:spcBef>
              <a:buClr>
                <a:schemeClr val="accent1"/>
              </a:buClr>
              <a:buFont typeface="Arial" panose="020B0604020202020204" pitchFamily="34" charset="0"/>
              <a:buNone/>
              <a:defRPr lang="en-US" sz="2100" kern="1200" dirty="0">
                <a:solidFill>
                  <a:schemeClr val="accent1"/>
                </a:solidFill>
                <a:latin typeface="+mn-lt"/>
                <a:ea typeface="+mn-ea"/>
                <a:cs typeface="+mn-cs"/>
              </a:defRPr>
            </a:lvl5pPr>
          </a:lstStyle>
          <a:p>
            <a:pPr lvl="0"/>
            <a:r>
              <a:rPr lang="en-US" dirty="0" smtClean="0"/>
              <a:t>Insert body text here</a:t>
            </a:r>
          </a:p>
        </p:txBody>
      </p:sp>
      <p:sp>
        <p:nvSpPr>
          <p:cNvPr id="5" name="Picture Placeholder 4"/>
          <p:cNvSpPr>
            <a:spLocks noGrp="1"/>
          </p:cNvSpPr>
          <p:nvPr>
            <p:ph type="pic" sz="quarter" idx="15" hasCustomPrompt="1"/>
          </p:nvPr>
        </p:nvSpPr>
        <p:spPr>
          <a:xfrm>
            <a:off x="4479197" y="0"/>
            <a:ext cx="4664869" cy="5086350"/>
          </a:xfrm>
        </p:spPr>
        <p:txBody>
          <a:bodyPr tIns="2738165" anchor="t"/>
          <a:lstStyle>
            <a:lvl1pPr marL="0" indent="0" algn="ctr">
              <a:buNone/>
              <a:defRPr baseline="0"/>
            </a:lvl1pPr>
          </a:lstStyle>
          <a:p>
            <a:r>
              <a:rPr lang="en-US" dirty="0" smtClean="0"/>
              <a:t>Click icon to insert image</a:t>
            </a:r>
            <a:endParaRPr lang="en-US" dirty="0"/>
          </a:p>
        </p:txBody>
      </p:sp>
      <p:sp>
        <p:nvSpPr>
          <p:cNvPr id="2" name="Title 1"/>
          <p:cNvSpPr>
            <a:spLocks noGrp="1"/>
          </p:cNvSpPr>
          <p:nvPr>
            <p:ph type="title" hasCustomPrompt="1"/>
          </p:nvPr>
        </p:nvSpPr>
        <p:spPr>
          <a:xfrm>
            <a:off x="377431" y="395363"/>
            <a:ext cx="3915980" cy="233363"/>
          </a:xfrm>
        </p:spPr>
        <p:txBody>
          <a:bodyPr/>
          <a:lstStyle>
            <a:lvl1pPr>
              <a:defRPr>
                <a:solidFill>
                  <a:schemeClr val="accent1"/>
                </a:solidFill>
                <a:latin typeface="+mn-lt"/>
              </a:defRPr>
            </a:lvl1pPr>
          </a:lstStyle>
          <a:p>
            <a:r>
              <a:rPr lang="en-US" dirty="0" smtClean="0"/>
              <a:t>Click to edit heading</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hasCustomPrompt="1"/>
          </p:nvPr>
        </p:nvSpPr>
        <p:spPr>
          <a:xfrm>
            <a:off x="377431" y="570351"/>
            <a:ext cx="3915980" cy="359569"/>
          </a:xfrm>
        </p:spPr>
        <p:txBody>
          <a:bodyPr>
            <a:noAutofit/>
          </a:bodyPr>
          <a:lstStyle>
            <a:lvl1pPr marL="0" indent="0">
              <a:buNone/>
              <a:defRPr sz="3300">
                <a:solidFill>
                  <a:schemeClr val="accent1"/>
                </a:solidFill>
                <a:latin typeface="+mj-lt"/>
              </a:defRPr>
            </a:lvl1pPr>
          </a:lstStyle>
          <a:p>
            <a:pPr lvl="0"/>
            <a:r>
              <a:rPr lang="en-US" dirty="0" smtClean="0"/>
              <a:t>click to edit subhead</a:t>
            </a:r>
          </a:p>
        </p:txBody>
      </p:sp>
      <p:sp>
        <p:nvSpPr>
          <p:cNvPr id="11" name="Rectangle 10"/>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pic>
        <p:nvPicPr>
          <p:cNvPr id="14" name="Picture 13"/>
          <p:cNvPicPr>
            <a:picLocks noChangeAspect="1"/>
          </p:cNvPicPr>
          <p:nvPr userDrawn="1"/>
        </p:nvPicPr>
        <p:blipFill>
          <a:blip r:embed="rId2"/>
          <a:stretch>
            <a:fillRect/>
          </a:stretch>
        </p:blipFill>
        <p:spPr>
          <a:xfrm>
            <a:off x="377191" y="4764882"/>
            <a:ext cx="755384" cy="184308"/>
          </a:xfrm>
          <a:prstGeom prst="rect">
            <a:avLst/>
          </a:prstGeom>
        </p:spPr>
      </p:pic>
      <p:sp>
        <p:nvSpPr>
          <p:cNvPr id="3" name="Rectangle 2"/>
          <p:cNvSpPr/>
          <p:nvPr userDrawn="1"/>
        </p:nvSpPr>
        <p:spPr>
          <a:xfrm>
            <a:off x="8377237" y="4785193"/>
            <a:ext cx="316910" cy="219288"/>
          </a:xfrm>
          <a:prstGeom prst="rect">
            <a:avLst/>
          </a:prstGeom>
        </p:spPr>
        <p:txBody>
          <a:bodyPr wrap="none" lIns="91312" tIns="45656" rIns="91312" bIns="45656">
            <a:spAutoFit/>
          </a:bodyPr>
          <a:lstStyle/>
          <a:p>
            <a:pPr defTabSz="456251"/>
            <a:fld id="{07CF5707-6B01-4E28-B52C-5F626EA6C564}" type="slidenum">
              <a:rPr lang="en-US" sz="800" smtClean="0">
                <a:solidFill>
                  <a:srgbClr val="333333">
                    <a:lumMod val="60000"/>
                    <a:lumOff val="40000"/>
                  </a:srgbClr>
                </a:solidFill>
              </a:rPr>
              <a:pPr defTabSz="456251"/>
              <a:t>‹#›</a:t>
            </a:fld>
            <a:endParaRPr lang="en-US" dirty="0">
              <a:solidFill>
                <a:prstClr val="black"/>
              </a:solidFill>
            </a:endParaRPr>
          </a:p>
        </p:txBody>
      </p:sp>
    </p:spTree>
    <p:extLst>
      <p:ext uri="{BB962C8B-B14F-4D97-AF65-F5344CB8AC3E}">
        <p14:creationId xmlns:p14="http://schemas.microsoft.com/office/powerpoint/2010/main" val="119144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Blue Divider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8" y="2654142"/>
            <a:ext cx="7886700" cy="286940"/>
          </a:xfrm>
        </p:spPr>
        <p:txBody>
          <a:bodyPr tIns="0" rIns="0" bIns="0">
            <a:normAutofit/>
          </a:bodyPr>
          <a:lstStyle>
            <a:lvl1pPr marL="0" indent="0">
              <a:buNone/>
              <a:defRPr sz="14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grpSp>
        <p:nvGrpSpPr>
          <p:cNvPr id="9" name="Group 8"/>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80936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 Half Page Image">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4479197" y="0"/>
            <a:ext cx="4664869" cy="5086350"/>
          </a:xfrm>
        </p:spPr>
        <p:txBody>
          <a:bodyPr tIns="2738165" anchor="t"/>
          <a:lstStyle>
            <a:lvl1pPr marL="0" indent="0" algn="ctr">
              <a:buNone/>
              <a:defRPr baseline="0"/>
            </a:lvl1pPr>
          </a:lstStyle>
          <a:p>
            <a:r>
              <a:rPr lang="en-US" dirty="0" smtClean="0"/>
              <a:t>Click icon to insert image</a:t>
            </a:r>
            <a:endParaRPr lang="en-US" dirty="0"/>
          </a:p>
        </p:txBody>
      </p:sp>
      <p:sp>
        <p:nvSpPr>
          <p:cNvPr id="2" name="Title 1"/>
          <p:cNvSpPr>
            <a:spLocks noGrp="1"/>
          </p:cNvSpPr>
          <p:nvPr>
            <p:ph type="title"/>
          </p:nvPr>
        </p:nvSpPr>
        <p:spPr>
          <a:xfrm>
            <a:off x="377431" y="395363"/>
            <a:ext cx="3915980" cy="233363"/>
          </a:xfrm>
        </p:spPr>
        <p:txBody>
          <a:bodyPr/>
          <a:lstStyle>
            <a:lvl1pPr>
              <a:defRPr>
                <a:solidFill>
                  <a:schemeClr val="accent1"/>
                </a:solidFill>
              </a:defRPr>
            </a:lvl1pPr>
          </a:lstStyle>
          <a:p>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1" y="638896"/>
            <a:ext cx="3915980"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sp>
        <p:nvSpPr>
          <p:cNvPr id="11" name="Rectangle 10"/>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12" name="Content Placeholder 2"/>
          <p:cNvSpPr>
            <a:spLocks noGrp="1"/>
          </p:cNvSpPr>
          <p:nvPr>
            <p:ph idx="1"/>
          </p:nvPr>
        </p:nvSpPr>
        <p:spPr>
          <a:xfrm>
            <a:off x="378636" y="1146573"/>
            <a:ext cx="3915425" cy="3618310"/>
          </a:xfrm>
        </p:spPr>
        <p:txBody>
          <a:bodyPr/>
          <a:lstStyle>
            <a:lvl1pPr marL="213948" indent="-213948">
              <a:defRPr>
                <a:solidFill>
                  <a:schemeClr val="bg2">
                    <a:lumMod val="75000"/>
                  </a:schemeClr>
                </a:solidFill>
              </a:defRPr>
            </a:lvl1pPr>
            <a:lvl2pPr marL="385106" indent="-171158">
              <a:defRPr sz="1100">
                <a:solidFill>
                  <a:schemeClr val="bg2">
                    <a:lumMod val="75000"/>
                  </a:schemeClr>
                </a:solidFill>
              </a:defRPr>
            </a:lvl2pPr>
            <a:lvl3pPr marL="556191" indent="-171158">
              <a:defRPr sz="900">
                <a:solidFill>
                  <a:schemeClr val="bg2">
                    <a:lumMod val="75000"/>
                  </a:schemeClr>
                </a:solidFill>
              </a:defRPr>
            </a:lvl3pPr>
            <a:lvl4pPr marL="727349" indent="-171158">
              <a:defRPr sz="900">
                <a:solidFill>
                  <a:schemeClr val="bg2">
                    <a:lumMod val="75000"/>
                  </a:schemeClr>
                </a:solidFill>
              </a:defRPr>
            </a:lvl4pPr>
            <a:lvl5pPr marL="898471" indent="-171158">
              <a:defRPr sz="900">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4" name="Picture 13"/>
          <p:cNvPicPr>
            <a:picLocks noChangeAspect="1"/>
          </p:cNvPicPr>
          <p:nvPr userDrawn="1"/>
        </p:nvPicPr>
        <p:blipFill>
          <a:blip r:embed="rId2"/>
          <a:stretch>
            <a:fillRect/>
          </a:stretch>
        </p:blipFill>
        <p:spPr>
          <a:xfrm>
            <a:off x="377191" y="4764882"/>
            <a:ext cx="755384" cy="184308"/>
          </a:xfrm>
          <a:prstGeom prst="rect">
            <a:avLst/>
          </a:prstGeom>
        </p:spPr>
      </p:pic>
      <p:sp>
        <p:nvSpPr>
          <p:cNvPr id="15" name="Slide Number Placeholder 6"/>
          <p:cNvSpPr txBox="1">
            <a:spLocks/>
          </p:cNvSpPr>
          <p:nvPr userDrawn="1"/>
        </p:nvSpPr>
        <p:spPr>
          <a:xfrm>
            <a:off x="8377237" y="4764883"/>
            <a:ext cx="395288" cy="219074"/>
          </a:xfrm>
          <a:prstGeom prst="rect">
            <a:avLst/>
          </a:prstGeom>
        </p:spPr>
        <p:txBody>
          <a:bodyPr vert="horz" lIns="0" tIns="34289" rIns="0" bIns="34289" rtlCol="0" anchor="ctr"/>
          <a:lstStyle>
            <a:defPPr>
              <a:defRPr lang="en-US"/>
            </a:defPPr>
            <a:lvl1pPr marL="0" algn="r" defTabSz="457019" rtl="0" eaLnBrk="1" latinLnBrk="0" hangingPunct="1">
              <a:defRPr sz="800" b="0" kern="1200">
                <a:solidFill>
                  <a:schemeClr val="bg1"/>
                </a:solidFill>
                <a:latin typeface="+mn-lt"/>
                <a:ea typeface="+mn-ea"/>
                <a:cs typeface="+mn-cs"/>
              </a:defRPr>
            </a:lvl1pPr>
            <a:lvl2pPr marL="457019" algn="l" defTabSz="457019" rtl="0" eaLnBrk="1" latinLnBrk="0" hangingPunct="1">
              <a:defRPr sz="1800" kern="1200">
                <a:solidFill>
                  <a:schemeClr val="tx1"/>
                </a:solidFill>
                <a:latin typeface="+mn-lt"/>
                <a:ea typeface="+mn-ea"/>
                <a:cs typeface="+mn-cs"/>
              </a:defRPr>
            </a:lvl2pPr>
            <a:lvl3pPr marL="914049" algn="l" defTabSz="457019" rtl="0" eaLnBrk="1" latinLnBrk="0" hangingPunct="1">
              <a:defRPr sz="1800" kern="1200">
                <a:solidFill>
                  <a:schemeClr val="tx1"/>
                </a:solidFill>
                <a:latin typeface="+mn-lt"/>
                <a:ea typeface="+mn-ea"/>
                <a:cs typeface="+mn-cs"/>
              </a:defRPr>
            </a:lvl3pPr>
            <a:lvl4pPr marL="1371071" algn="l" defTabSz="457019" rtl="0" eaLnBrk="1" latinLnBrk="0" hangingPunct="1">
              <a:defRPr sz="1800" kern="1200">
                <a:solidFill>
                  <a:schemeClr val="tx1"/>
                </a:solidFill>
                <a:latin typeface="+mn-lt"/>
                <a:ea typeface="+mn-ea"/>
                <a:cs typeface="+mn-cs"/>
              </a:defRPr>
            </a:lvl4pPr>
            <a:lvl5pPr marL="1828097" algn="l" defTabSz="457019" rtl="0" eaLnBrk="1" latinLnBrk="0" hangingPunct="1">
              <a:defRPr sz="1800" kern="1200">
                <a:solidFill>
                  <a:schemeClr val="tx1"/>
                </a:solidFill>
                <a:latin typeface="+mn-lt"/>
                <a:ea typeface="+mn-ea"/>
                <a:cs typeface="+mn-cs"/>
              </a:defRPr>
            </a:lvl5pPr>
            <a:lvl6pPr marL="2285113" algn="l" defTabSz="457019" rtl="0" eaLnBrk="1" latinLnBrk="0" hangingPunct="1">
              <a:defRPr sz="1800" kern="1200">
                <a:solidFill>
                  <a:schemeClr val="tx1"/>
                </a:solidFill>
                <a:latin typeface="+mn-lt"/>
                <a:ea typeface="+mn-ea"/>
                <a:cs typeface="+mn-cs"/>
              </a:defRPr>
            </a:lvl6pPr>
            <a:lvl7pPr marL="2742131" algn="l" defTabSz="457019" rtl="0" eaLnBrk="1" latinLnBrk="0" hangingPunct="1">
              <a:defRPr sz="1800" kern="1200">
                <a:solidFill>
                  <a:schemeClr val="tx1"/>
                </a:solidFill>
                <a:latin typeface="+mn-lt"/>
                <a:ea typeface="+mn-ea"/>
                <a:cs typeface="+mn-cs"/>
              </a:defRPr>
            </a:lvl7pPr>
            <a:lvl8pPr marL="3199156" algn="l" defTabSz="457019" rtl="0" eaLnBrk="1" latinLnBrk="0" hangingPunct="1">
              <a:defRPr sz="1800" kern="1200">
                <a:solidFill>
                  <a:schemeClr val="tx1"/>
                </a:solidFill>
                <a:latin typeface="+mn-lt"/>
                <a:ea typeface="+mn-ea"/>
                <a:cs typeface="+mn-cs"/>
              </a:defRPr>
            </a:lvl8pPr>
            <a:lvl9pPr marL="3656177" algn="l" defTabSz="457019" rtl="0" eaLnBrk="1" latinLnBrk="0" hangingPunct="1">
              <a:defRPr sz="1800" kern="1200">
                <a:solidFill>
                  <a:schemeClr val="tx1"/>
                </a:solidFill>
                <a:latin typeface="+mn-lt"/>
                <a:ea typeface="+mn-ea"/>
                <a:cs typeface="+mn-cs"/>
              </a:defRPr>
            </a:lvl9pPr>
          </a:lstStyle>
          <a:p>
            <a:fld id="{07CF5707-6B01-4E28-B52C-5F626EA6C564}" type="slidenum">
              <a:rPr lang="en-US" smtClean="0">
                <a:solidFill>
                  <a:prstClr val="white"/>
                </a:solidFill>
              </a:rPr>
              <a:pPr/>
              <a:t>‹#›</a:t>
            </a:fld>
            <a:endParaRPr lang="en-US" dirty="0">
              <a:solidFill>
                <a:prstClr val="white"/>
              </a:solidFill>
            </a:endParaRPr>
          </a:p>
        </p:txBody>
      </p:sp>
      <p:sp>
        <p:nvSpPr>
          <p:cNvPr id="3" name="Rectangle 2"/>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118227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Image w/ Text Overlay">
    <p:spTree>
      <p:nvGrpSpPr>
        <p:cNvPr id="1" name=""/>
        <p:cNvGrpSpPr/>
        <p:nvPr/>
      </p:nvGrpSpPr>
      <p:grpSpPr>
        <a:xfrm>
          <a:off x="0" y="0"/>
          <a:ext cx="0" cy="0"/>
          <a:chOff x="0" y="0"/>
          <a:chExt cx="0" cy="0"/>
        </a:xfrm>
      </p:grpSpPr>
      <p:sp>
        <p:nvSpPr>
          <p:cNvPr id="25" name="Slide Number Placeholder 24"/>
          <p:cNvSpPr>
            <a:spLocks noGrp="1"/>
          </p:cNvSpPr>
          <p:nvPr>
            <p:ph type="sldNum" sz="quarter" idx="17"/>
          </p:nvPr>
        </p:nvSpPr>
        <p:spPr>
          <a:xfrm>
            <a:off x="4483510" y="-12247"/>
            <a:ext cx="4660490" cy="5143500"/>
          </a:xfrm>
          <a:gradFill flip="none" rotWithShape="1">
            <a:gsLst>
              <a:gs pos="0">
                <a:schemeClr val="accent1">
                  <a:alpha val="90000"/>
                </a:schemeClr>
              </a:gs>
              <a:gs pos="88000">
                <a:srgbClr val="19468E">
                  <a:alpha val="90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369675" bIns="191696" numCol="1" spcCol="0" rtlCol="0" fromWordArt="0" anchor="b" anchorCtr="0" forceAA="0" compatLnSpc="1">
            <a:prstTxWarp prst="textNoShape">
              <a:avLst/>
            </a:prstTxWarp>
            <a:noAutofit/>
          </a:bodyPr>
          <a:lstStyle>
            <a:lvl1pPr>
              <a:defRPr lang="en-US" sz="800" b="0" smtClean="0">
                <a:solidFill>
                  <a:schemeClr val="lt1"/>
                </a:solidFill>
                <a:latin typeface="+mn-lt"/>
              </a:defRPr>
            </a:lvl1pPr>
          </a:lstStyle>
          <a:p>
            <a:fld id="{07CF5707-6B01-4E28-B52C-5F626EA6C564}" type="slidenum">
              <a:rPr>
                <a:solidFill>
                  <a:prstClr val="white"/>
                </a:solidFill>
              </a:rPr>
              <a:pPr/>
              <a:t>‹#›</a:t>
            </a:fld>
            <a:endParaRPr dirty="0">
              <a:solidFill>
                <a:prstClr val="white"/>
              </a:solidFill>
            </a:endParaRPr>
          </a:p>
        </p:txBody>
      </p:sp>
      <p:sp>
        <p:nvSpPr>
          <p:cNvPr id="10" name="Picture Placeholder 9"/>
          <p:cNvSpPr>
            <a:spLocks noGrp="1"/>
          </p:cNvSpPr>
          <p:nvPr>
            <p:ph type="pic" sz="quarter" idx="13" hasCustomPrompt="1"/>
          </p:nvPr>
        </p:nvSpPr>
        <p:spPr>
          <a:xfrm>
            <a:off x="18" y="0"/>
            <a:ext cx="9143999" cy="5143500"/>
          </a:xfrm>
        </p:spPr>
        <p:txBody>
          <a:bodyPr lIns="4928780" tIns="0" anchor="ctr"/>
          <a:lstStyle>
            <a:lvl1pPr marL="0" indent="0" algn="l">
              <a:buNone/>
              <a:defRPr baseline="0">
                <a:solidFill>
                  <a:schemeClr val="bg2">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a:xfrm>
            <a:off x="4748980" y="366738"/>
            <a:ext cx="4019972" cy="233363"/>
          </a:xfrm>
        </p:spPr>
        <p:txBody>
          <a:bodyPr/>
          <a:lstStyle>
            <a:lvl1pPr>
              <a:defRPr>
                <a:solidFill>
                  <a:schemeClr val="bg1"/>
                </a:solidFill>
              </a:defRPr>
            </a:lvl1pPr>
          </a:lstStyle>
          <a:p>
            <a:r>
              <a:rPr lang="en-US" dirty="0" smtClean="0"/>
              <a:t>Click to edit Master title style</a:t>
            </a:r>
            <a:endParaRPr lang="en-US" dirty="0"/>
          </a:p>
        </p:txBody>
      </p:sp>
      <p:sp>
        <p:nvSpPr>
          <p:cNvPr id="13" name="Text Placeholder 10"/>
          <p:cNvSpPr>
            <a:spLocks noGrp="1"/>
          </p:cNvSpPr>
          <p:nvPr>
            <p:ph type="body" sz="quarter" idx="14"/>
          </p:nvPr>
        </p:nvSpPr>
        <p:spPr>
          <a:xfrm>
            <a:off x="4748987" y="638896"/>
            <a:ext cx="4019973"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sp>
        <p:nvSpPr>
          <p:cNvPr id="8" name="Content Placeholder 2"/>
          <p:cNvSpPr>
            <a:spLocks noGrp="1"/>
          </p:cNvSpPr>
          <p:nvPr>
            <p:ph idx="1"/>
          </p:nvPr>
        </p:nvSpPr>
        <p:spPr>
          <a:xfrm>
            <a:off x="4748987" y="1146573"/>
            <a:ext cx="4019973" cy="3618310"/>
          </a:xfrm>
        </p:spPr>
        <p:txBody>
          <a:bodyPr/>
          <a:lstStyle>
            <a:lvl1pPr>
              <a:buClr>
                <a:schemeClr val="bg1"/>
              </a:buClr>
              <a:defRPr>
                <a:solidFill>
                  <a:schemeClr val="bg1">
                    <a:alpha val="60000"/>
                  </a:schemeClr>
                </a:solidFill>
                <a:latin typeface="+mn-lt"/>
              </a:defRPr>
            </a:lvl1pPr>
            <a:lvl2pPr>
              <a:buClr>
                <a:schemeClr val="bg1"/>
              </a:buClr>
              <a:defRPr>
                <a:solidFill>
                  <a:schemeClr val="bg1">
                    <a:alpha val="60000"/>
                  </a:schemeClr>
                </a:solidFill>
                <a:latin typeface="+mn-lt"/>
              </a:defRPr>
            </a:lvl2pPr>
            <a:lvl3pPr>
              <a:buClr>
                <a:schemeClr val="bg1"/>
              </a:buClr>
              <a:defRPr>
                <a:solidFill>
                  <a:schemeClr val="bg1">
                    <a:alpha val="60000"/>
                  </a:schemeClr>
                </a:solidFill>
                <a:latin typeface="+mn-lt"/>
              </a:defRPr>
            </a:lvl3pPr>
            <a:lvl4pPr>
              <a:buClr>
                <a:schemeClr val="bg1"/>
              </a:buClr>
              <a:defRPr>
                <a:solidFill>
                  <a:schemeClr val="bg1">
                    <a:alpha val="60000"/>
                  </a:schemeClr>
                </a:solidFill>
                <a:latin typeface="+mn-lt"/>
              </a:defRPr>
            </a:lvl4pPr>
            <a:lvl5pPr>
              <a:buClr>
                <a:schemeClr val="bg1"/>
              </a:buClr>
              <a:defRPr>
                <a:solidFill>
                  <a:schemeClr val="bg1">
                    <a:alpha val="60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Footer Placeholder 23"/>
          <p:cNvSpPr>
            <a:spLocks noGrp="1"/>
          </p:cNvSpPr>
          <p:nvPr>
            <p:ph type="ftr" sz="quarter" idx="16"/>
          </p:nvPr>
        </p:nvSpPr>
        <p:spPr/>
        <p:txBody>
          <a:bodyPr/>
          <a:lstStyle>
            <a:lvl1pPr>
              <a:defRPr>
                <a:solidFill>
                  <a:schemeClr val="bg1"/>
                </a:solidFill>
              </a:defRPr>
            </a:lvl1pPr>
          </a:lstStyle>
          <a:p>
            <a:r>
              <a:rPr lang="en-US" dirty="0" smtClean="0">
                <a:solidFill>
                  <a:prstClr val="white"/>
                </a:solidFill>
              </a:rPr>
              <a:t>©2015 PayPal Inc. Confidential and proprietary.</a:t>
            </a:r>
            <a:endParaRPr lang="en-US" dirty="0">
              <a:solidFill>
                <a:prstClr val="white"/>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28" y="4764176"/>
            <a:ext cx="747836" cy="181415"/>
          </a:xfrm>
          <a:prstGeom prst="rect">
            <a:avLst/>
          </a:prstGeom>
        </p:spPr>
      </p:pic>
    </p:spTree>
    <p:extLst>
      <p:ext uri="{BB962C8B-B14F-4D97-AF65-F5344CB8AC3E}">
        <p14:creationId xmlns:p14="http://schemas.microsoft.com/office/powerpoint/2010/main" val="42692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Picture Placeholder 3"/>
          <p:cNvSpPr>
            <a:spLocks noGrp="1"/>
          </p:cNvSpPr>
          <p:nvPr>
            <p:ph type="pic" sz="quarter" idx="15" hasCustomPrompt="1"/>
          </p:nvPr>
        </p:nvSpPr>
        <p:spPr>
          <a:xfrm>
            <a:off x="17" y="0"/>
            <a:ext cx="9144001" cy="5143500"/>
          </a:xfrm>
        </p:spPr>
        <p:txBody>
          <a:bodyPr tIns="684559" anchor="ctr"/>
          <a:lstStyle>
            <a:lvl1pPr marL="0" indent="0" algn="ctr" defTabSz="684559" rtl="0" eaLnBrk="1" latinLnBrk="0" hangingPunct="1">
              <a:lnSpc>
                <a:spcPct val="90000"/>
              </a:lnSpc>
              <a:spcBef>
                <a:spcPts val="750"/>
              </a:spcBef>
              <a:buClr>
                <a:schemeClr val="accent1"/>
              </a:buClr>
              <a:buFont typeface="Arial" panose="020B0604020202020204" pitchFamily="34" charset="0"/>
              <a:buNone/>
              <a:defRPr lang="en-US" sz="1800" kern="1200" baseline="0" dirty="0">
                <a:solidFill>
                  <a:schemeClr val="bg2">
                    <a:alpha val="40000"/>
                  </a:schemeClr>
                </a:solidFill>
                <a:latin typeface="+mn-lt"/>
                <a:ea typeface="+mn-ea"/>
                <a:cs typeface="+mn-cs"/>
              </a:defRPr>
            </a:lvl1pPr>
          </a:lstStyle>
          <a:p>
            <a:r>
              <a:rPr lang="en-US" dirty="0" smtClean="0"/>
              <a:t>Click icon to insert image</a:t>
            </a:r>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p:spPr>
      </p:pic>
      <p:sp>
        <p:nvSpPr>
          <p:cNvPr id="8" name="Rectangle 7"/>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1031630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lue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1">
                  <a:alpha val="90000"/>
                </a:schemeClr>
              </a:gs>
              <a:gs pos="88000">
                <a:srgbClr val="19468E">
                  <a:alpha val="90000"/>
                </a:srgb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29" y="366715"/>
            <a:ext cx="8391525" cy="2183606"/>
          </a:xfrm>
          <a:noFill/>
        </p:spPr>
        <p:txBody>
          <a:bodyPr lIns="0" rIns="376532"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29" y="2654211"/>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07818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urple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3">
                  <a:alpha val="90000"/>
                </a:schemeClr>
              </a:gs>
              <a:gs pos="88000">
                <a:srgbClr val="19468E">
                  <a:alpha val="90000"/>
                </a:srgb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29" y="366715"/>
            <a:ext cx="8391525" cy="2183606"/>
          </a:xfrm>
          <a:noFill/>
        </p:spPr>
        <p:txBody>
          <a:bodyPr lIns="0" rIns="376532"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29" y="2654211"/>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042203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nk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4">
                  <a:alpha val="90000"/>
                </a:schemeClr>
              </a:gs>
              <a:gs pos="88000">
                <a:schemeClr val="accent3">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29" y="366715"/>
            <a:ext cx="8391525" cy="2183606"/>
          </a:xfrm>
          <a:noFill/>
        </p:spPr>
        <p:txBody>
          <a:bodyPr lIns="0" rIns="376532"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29" y="2654211"/>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518756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ange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5">
                  <a:alpha val="90000"/>
                </a:schemeClr>
              </a:gs>
              <a:gs pos="88000">
                <a:schemeClr val="accent4">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29" y="366715"/>
            <a:ext cx="8391525" cy="2183606"/>
          </a:xfrm>
          <a:noFill/>
        </p:spPr>
        <p:txBody>
          <a:bodyPr lIns="0" rIns="376532"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29" y="2654211"/>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421451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een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6">
                  <a:alpha val="90000"/>
                </a:schemeClr>
              </a:gs>
              <a:gs pos="88000">
                <a:schemeClr val="accent1">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29" y="366715"/>
            <a:ext cx="8391525" cy="2183606"/>
          </a:xfrm>
          <a:noFill/>
        </p:spPr>
        <p:txBody>
          <a:bodyPr lIns="0" rIns="376532"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29" y="2654211"/>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121949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rey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bg2">
                  <a:alpha val="90000"/>
                </a:schemeClr>
              </a:gs>
              <a:gs pos="88000">
                <a:schemeClr val="tx2">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29" y="366715"/>
            <a:ext cx="8391525" cy="2183606"/>
          </a:xfrm>
          <a:noFill/>
        </p:spPr>
        <p:txBody>
          <a:bodyPr lIns="0" rIns="376532"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29" y="2654211"/>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0"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892049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Full Bleed Gradi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a:noFill/>
        </p:spPr>
      </p:pic>
      <p:sp>
        <p:nvSpPr>
          <p:cNvPr id="8"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latin typeface="+mj-lt"/>
              </a:defRPr>
            </a:lvl1pPr>
          </a:lstStyle>
          <a:p>
            <a:r>
              <a:rPr lang="en-US" dirty="0" smtClean="0"/>
              <a:t>Click icon to insert image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hasCustomPrompt="1"/>
          </p:nvPr>
        </p:nvSpPr>
        <p:spPr>
          <a:xfrm>
            <a:off x="0" y="0"/>
            <a:ext cx="9141714" cy="822960"/>
          </a:xfrm>
          <a:gradFill flip="none" rotWithShape="1">
            <a:gsLst>
              <a:gs pos="0">
                <a:schemeClr val="accent1">
                  <a:alpha val="90000"/>
                </a:schemeClr>
              </a:gs>
              <a:gs pos="88000">
                <a:srgbClr val="19468E">
                  <a:alpha val="90000"/>
                </a:srgbClr>
              </a:gs>
            </a:gsLst>
            <a:path path="circle">
              <a:fillToRect r="100000" b="100000"/>
            </a:path>
            <a:tileRect l="-100000" t="-100000"/>
          </a:gradFill>
        </p:spPr>
        <p:txBody>
          <a:bodyPr vert="horz" lIns="1245893" tIns="34289" rIns="0" bIns="212233" rtlCol="0" anchor="b"/>
          <a:lstStyle>
            <a:lvl1pPr>
              <a:defRPr lang="en-US" sz="600" dirty="0">
                <a:solidFill>
                  <a:schemeClr val="bg1">
                    <a:alpha val="0"/>
                  </a:schemeClr>
                </a:solidFill>
                <a:latin typeface="+mn-lt"/>
                <a:ea typeface="+mn-ea"/>
                <a:cs typeface="+mn-cs"/>
              </a:defRPr>
            </a:lvl1pPr>
          </a:lstStyle>
          <a:p>
            <a:pPr marL="0" lvl="0"/>
            <a:r>
              <a:rPr lang="en-US" dirty="0" smtClean="0"/>
              <a:t> </a:t>
            </a:r>
            <a:endParaRPr lang="en-US" dirty="0"/>
          </a:p>
        </p:txBody>
      </p:sp>
      <p:sp>
        <p:nvSpPr>
          <p:cNvPr id="4" name="Text Placeholder 3"/>
          <p:cNvSpPr>
            <a:spLocks noGrp="1"/>
          </p:cNvSpPr>
          <p:nvPr>
            <p:ph type="body" sz="quarter" idx="14" hasCustomPrompt="1"/>
          </p:nvPr>
        </p:nvSpPr>
        <p:spPr>
          <a:xfrm>
            <a:off x="459903" y="113111"/>
            <a:ext cx="8681825"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 STYLES</a:t>
            </a:r>
          </a:p>
        </p:txBody>
      </p:sp>
      <p:sp>
        <p:nvSpPr>
          <p:cNvPr id="9" name="Rectangle 8"/>
          <p:cNvSpPr/>
          <p:nvPr userDrawn="1"/>
        </p:nvSpPr>
        <p:spPr>
          <a:xfrm>
            <a:off x="8419231" y="4785254"/>
            <a:ext cx="389838" cy="246215"/>
          </a:xfrm>
          <a:prstGeom prst="rect">
            <a:avLst/>
          </a:prstGeom>
        </p:spPr>
        <p:txBody>
          <a:bodyPr wrap="none" lIns="91312" tIns="45656" rIns="91312" bIns="45656">
            <a:spAutoFit/>
          </a:bodyPr>
          <a:lstStyle/>
          <a:p>
            <a:pPr defTabSz="456251">
              <a:defRPr/>
            </a:pPr>
            <a:fld id="{07CF5707-6B01-4E28-B52C-5F626EA6C564}" type="slidenum">
              <a:rPr lang="en-US" sz="1000" b="1" smtClean="0">
                <a:solidFill>
                  <a:srgbClr val="009CDE"/>
                </a:solidFill>
                <a:latin typeface="PayPal Sans Big"/>
              </a:rPr>
              <a:pPr defTabSz="456251">
                <a:defRPr/>
              </a:pPr>
              <a:t>‹#›</a:t>
            </a:fld>
            <a:endParaRPr lang="en-US" sz="1000" b="1" dirty="0">
              <a:solidFill>
                <a:srgbClr val="009CDE"/>
              </a:solidFill>
              <a:latin typeface="PayPal Sans Big"/>
            </a:endParaRPr>
          </a:p>
        </p:txBody>
      </p:sp>
    </p:spTree>
    <p:extLst>
      <p:ext uri="{BB962C8B-B14F-4D97-AF65-F5344CB8AC3E}">
        <p14:creationId xmlns:p14="http://schemas.microsoft.com/office/powerpoint/2010/main" val="269283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Purple Divider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flip="none" rotWithShape="1">
            <a:gsLst>
              <a:gs pos="0">
                <a:schemeClr val="accent3"/>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8" y="2654142"/>
            <a:ext cx="7886700" cy="286940"/>
          </a:xfrm>
        </p:spPr>
        <p:txBody>
          <a:bodyPr tIns="0" rIns="0" bIns="0">
            <a:normAutofit/>
          </a:bodyPr>
          <a:lstStyle>
            <a:lvl1pPr marL="0" indent="0">
              <a:buNone/>
              <a:defRPr sz="14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grpSp>
        <p:nvGrpSpPr>
          <p:cNvPr id="9" name="Group 8"/>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37818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Full Bleed Gradi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a:noFill/>
        </p:spPr>
      </p:pic>
      <p:sp>
        <p:nvSpPr>
          <p:cNvPr id="8"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hasCustomPrompt="1"/>
          </p:nvPr>
        </p:nvSpPr>
        <p:spPr>
          <a:xfrm>
            <a:off x="0" y="0"/>
            <a:ext cx="9141714" cy="822960"/>
          </a:xfrm>
          <a:gradFill flip="none" rotWithShape="1">
            <a:gsLst>
              <a:gs pos="0">
                <a:schemeClr val="accent3">
                  <a:alpha val="90000"/>
                </a:schemeClr>
              </a:gs>
              <a:gs pos="88000">
                <a:schemeClr val="accent2">
                  <a:alpha val="90000"/>
                </a:schemeClr>
              </a:gs>
            </a:gsLst>
            <a:path path="circle">
              <a:fillToRect r="100000" b="100000"/>
            </a:path>
            <a:tileRect l="-100000" t="-100000"/>
          </a:gradFill>
        </p:spPr>
        <p:txBody>
          <a:bodyPr vert="horz" lIns="513473" tIns="0" rIns="0" bIns="0" rtlCol="0" anchor="ctr" anchorCtr="0"/>
          <a:lstStyle>
            <a:lvl1pPr>
              <a:defRPr lang="en-US" sz="3300" dirty="0">
                <a:solidFill>
                  <a:schemeClr val="bg1">
                    <a:alpha val="60000"/>
                  </a:schemeClr>
                </a:solidFill>
                <a:latin typeface="PayPal Sans Big Thin" panose="020B0403040504040204" pitchFamily="34" charset="0"/>
                <a:ea typeface="+mn-ea"/>
                <a:cs typeface="+mn-cs"/>
              </a:defRPr>
            </a:lvl1pPr>
          </a:lstStyle>
          <a:p>
            <a:pPr marL="0" lvl="0"/>
            <a:r>
              <a:rPr lang="en-US" dirty="0" smtClean="0"/>
              <a:t> </a:t>
            </a:r>
            <a:endParaRPr lang="en-US" dirty="0"/>
          </a:p>
        </p:txBody>
      </p:sp>
      <p:sp>
        <p:nvSpPr>
          <p:cNvPr id="4" name="Text Placeholder 3"/>
          <p:cNvSpPr>
            <a:spLocks noGrp="1"/>
          </p:cNvSpPr>
          <p:nvPr>
            <p:ph type="body" sz="quarter" idx="14" hasCustomPrompt="1"/>
          </p:nvPr>
        </p:nvSpPr>
        <p:spPr>
          <a:xfrm>
            <a:off x="459903" y="113111"/>
            <a:ext cx="8681825"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 STYLES</a:t>
            </a:r>
          </a:p>
        </p:txBody>
      </p:sp>
      <p:sp>
        <p:nvSpPr>
          <p:cNvPr id="9" name="Rectangle 8"/>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3473467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Full Bleed Gradi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a:noFill/>
        </p:spPr>
      </p:pic>
      <p:sp>
        <p:nvSpPr>
          <p:cNvPr id="8"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hasCustomPrompt="1"/>
          </p:nvPr>
        </p:nvSpPr>
        <p:spPr>
          <a:xfrm>
            <a:off x="0" y="0"/>
            <a:ext cx="9141714" cy="822960"/>
          </a:xfrm>
          <a:gradFill flip="none" rotWithShape="1">
            <a:gsLst>
              <a:gs pos="0">
                <a:schemeClr val="accent4">
                  <a:alpha val="90000"/>
                </a:schemeClr>
              </a:gs>
              <a:gs pos="88000">
                <a:schemeClr val="accent3">
                  <a:alpha val="90000"/>
                </a:schemeClr>
              </a:gs>
            </a:gsLst>
            <a:path path="circle">
              <a:fillToRect r="100000" b="100000"/>
            </a:path>
            <a:tileRect l="-100000" t="-100000"/>
          </a:gradFill>
        </p:spPr>
        <p:txBody>
          <a:bodyPr vert="horz" lIns="1245893" tIns="34289" rIns="0" bIns="212233" rtlCol="0" anchor="b"/>
          <a:lstStyle>
            <a:lvl1pPr>
              <a:defRPr lang="en-US" sz="600" dirty="0">
                <a:solidFill>
                  <a:schemeClr val="bg1">
                    <a:alpha val="60000"/>
                  </a:schemeClr>
                </a:solidFill>
                <a:latin typeface="+mn-lt"/>
                <a:ea typeface="+mn-ea"/>
                <a:cs typeface="+mn-cs"/>
              </a:defRPr>
            </a:lvl1pPr>
          </a:lstStyle>
          <a:p>
            <a:pPr marL="0" lvl="0"/>
            <a:r>
              <a:rPr lang="en-US" dirty="0" smtClean="0"/>
              <a:t> </a:t>
            </a:r>
            <a:endParaRPr lang="en-US" dirty="0"/>
          </a:p>
        </p:txBody>
      </p:sp>
      <p:sp>
        <p:nvSpPr>
          <p:cNvPr id="4" name="Text Placeholder 3"/>
          <p:cNvSpPr>
            <a:spLocks noGrp="1"/>
          </p:cNvSpPr>
          <p:nvPr>
            <p:ph type="body" sz="quarter" idx="14" hasCustomPrompt="1"/>
          </p:nvPr>
        </p:nvSpPr>
        <p:spPr>
          <a:xfrm>
            <a:off x="459903" y="113111"/>
            <a:ext cx="8681825"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 STYLES</a:t>
            </a:r>
          </a:p>
        </p:txBody>
      </p:sp>
      <p:sp>
        <p:nvSpPr>
          <p:cNvPr id="9" name="Rectangle 8"/>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342463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Full Bleed Gradi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a:noFill/>
        </p:spPr>
      </p:pic>
      <p:sp>
        <p:nvSpPr>
          <p:cNvPr id="8"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hasCustomPrompt="1"/>
          </p:nvPr>
        </p:nvSpPr>
        <p:spPr>
          <a:xfrm>
            <a:off x="0" y="0"/>
            <a:ext cx="9141714" cy="822960"/>
          </a:xfrm>
          <a:gradFill flip="none" rotWithShape="1">
            <a:gsLst>
              <a:gs pos="0">
                <a:schemeClr val="accent5">
                  <a:alpha val="90000"/>
                </a:schemeClr>
              </a:gs>
              <a:gs pos="88000">
                <a:schemeClr val="accent4">
                  <a:alpha val="90000"/>
                </a:schemeClr>
              </a:gs>
            </a:gsLst>
            <a:path path="circle">
              <a:fillToRect r="100000" b="100000"/>
            </a:path>
            <a:tileRect l="-100000" t="-100000"/>
          </a:gradFill>
        </p:spPr>
        <p:txBody>
          <a:bodyPr vert="horz" lIns="1245893" tIns="34289" rIns="0" bIns="212233" rtlCol="0" anchor="b"/>
          <a:lstStyle>
            <a:lvl1pPr>
              <a:defRPr lang="en-US" sz="600" dirty="0">
                <a:solidFill>
                  <a:schemeClr val="bg1">
                    <a:alpha val="60000"/>
                  </a:schemeClr>
                </a:solidFill>
                <a:latin typeface="+mn-lt"/>
                <a:ea typeface="+mn-ea"/>
                <a:cs typeface="+mn-cs"/>
              </a:defRPr>
            </a:lvl1pPr>
          </a:lstStyle>
          <a:p>
            <a:pPr marL="0" lvl="0"/>
            <a:r>
              <a:rPr lang="en-US" dirty="0" smtClean="0"/>
              <a:t> </a:t>
            </a:r>
            <a:endParaRPr lang="en-US" dirty="0"/>
          </a:p>
        </p:txBody>
      </p:sp>
      <p:sp>
        <p:nvSpPr>
          <p:cNvPr id="4" name="Text Placeholder 3"/>
          <p:cNvSpPr>
            <a:spLocks noGrp="1"/>
          </p:cNvSpPr>
          <p:nvPr>
            <p:ph type="body" sz="quarter" idx="14" hasCustomPrompt="1"/>
          </p:nvPr>
        </p:nvSpPr>
        <p:spPr>
          <a:xfrm>
            <a:off x="459903" y="113111"/>
            <a:ext cx="8681825"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 STYLES</a:t>
            </a:r>
          </a:p>
        </p:txBody>
      </p:sp>
      <p:sp>
        <p:nvSpPr>
          <p:cNvPr id="9" name="Rectangle 8"/>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358266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Full Bleed Gradi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a:noFill/>
        </p:spPr>
      </p:pic>
      <p:sp>
        <p:nvSpPr>
          <p:cNvPr id="8"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hasCustomPrompt="1"/>
          </p:nvPr>
        </p:nvSpPr>
        <p:spPr>
          <a:xfrm>
            <a:off x="0" y="0"/>
            <a:ext cx="9141714" cy="822960"/>
          </a:xfrm>
          <a:gradFill flip="none" rotWithShape="1">
            <a:gsLst>
              <a:gs pos="0">
                <a:schemeClr val="accent6">
                  <a:alpha val="90000"/>
                </a:schemeClr>
              </a:gs>
              <a:gs pos="90000">
                <a:schemeClr val="accent1">
                  <a:alpha val="90000"/>
                </a:schemeClr>
              </a:gs>
            </a:gsLst>
            <a:path path="circle">
              <a:fillToRect r="100000" b="100000"/>
            </a:path>
            <a:tileRect l="-100000" t="-100000"/>
          </a:gradFill>
        </p:spPr>
        <p:txBody>
          <a:bodyPr vert="horz" lIns="1245893" tIns="34289" rIns="0" bIns="212233" rtlCol="0" anchor="b"/>
          <a:lstStyle>
            <a:lvl1pPr>
              <a:defRPr lang="en-US" sz="600" dirty="0">
                <a:solidFill>
                  <a:schemeClr val="bg1">
                    <a:alpha val="60000"/>
                  </a:schemeClr>
                </a:solidFill>
                <a:latin typeface="+mn-lt"/>
                <a:ea typeface="+mn-ea"/>
                <a:cs typeface="+mn-cs"/>
              </a:defRPr>
            </a:lvl1pPr>
          </a:lstStyle>
          <a:p>
            <a:pPr marL="0" lvl="0"/>
            <a:r>
              <a:rPr lang="en-US" dirty="0" smtClean="0"/>
              <a:t> </a:t>
            </a:r>
            <a:endParaRPr lang="en-US" dirty="0"/>
          </a:p>
        </p:txBody>
      </p:sp>
      <p:sp>
        <p:nvSpPr>
          <p:cNvPr id="4" name="Text Placeholder 3"/>
          <p:cNvSpPr>
            <a:spLocks noGrp="1"/>
          </p:cNvSpPr>
          <p:nvPr>
            <p:ph type="body" sz="quarter" idx="14" hasCustomPrompt="1"/>
          </p:nvPr>
        </p:nvSpPr>
        <p:spPr>
          <a:xfrm>
            <a:off x="459903" y="113111"/>
            <a:ext cx="8681825"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2557102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Full Bleed Gradi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53" y="4764362"/>
            <a:ext cx="748903" cy="181229"/>
          </a:xfrm>
          <a:prstGeom prst="rect">
            <a:avLst/>
          </a:prstGeom>
          <a:noFill/>
        </p:spPr>
      </p:pic>
      <p:sp>
        <p:nvSpPr>
          <p:cNvPr id="8"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hasCustomPrompt="1"/>
          </p:nvPr>
        </p:nvSpPr>
        <p:spPr>
          <a:xfrm>
            <a:off x="0" y="0"/>
            <a:ext cx="9141714" cy="822960"/>
          </a:xfrm>
          <a:gradFill flip="none" rotWithShape="1">
            <a:gsLst>
              <a:gs pos="0">
                <a:schemeClr val="bg2">
                  <a:alpha val="90000"/>
                </a:schemeClr>
              </a:gs>
              <a:gs pos="90000">
                <a:schemeClr val="tx2">
                  <a:alpha val="90000"/>
                </a:schemeClr>
              </a:gs>
            </a:gsLst>
            <a:path path="circle">
              <a:fillToRect r="100000" b="100000"/>
            </a:path>
            <a:tileRect l="-100000" t="-100000"/>
          </a:gradFill>
        </p:spPr>
        <p:txBody>
          <a:bodyPr vert="horz" lIns="1245893" tIns="34289" rIns="0" bIns="212233" rtlCol="0" anchor="b"/>
          <a:lstStyle>
            <a:lvl1pPr>
              <a:defRPr lang="en-US" sz="600" dirty="0">
                <a:solidFill>
                  <a:schemeClr val="bg1">
                    <a:alpha val="60000"/>
                  </a:schemeClr>
                </a:solidFill>
                <a:latin typeface="+mn-lt"/>
                <a:ea typeface="+mn-ea"/>
                <a:cs typeface="+mn-cs"/>
              </a:defRPr>
            </a:lvl1pPr>
          </a:lstStyle>
          <a:p>
            <a:pPr marL="0" lvl="0"/>
            <a:r>
              <a:rPr lang="en-US" dirty="0" smtClean="0"/>
              <a:t> </a:t>
            </a:r>
            <a:endParaRPr lang="en-US" dirty="0"/>
          </a:p>
        </p:txBody>
      </p:sp>
      <p:sp>
        <p:nvSpPr>
          <p:cNvPr id="4" name="Text Placeholder 3"/>
          <p:cNvSpPr>
            <a:spLocks noGrp="1"/>
          </p:cNvSpPr>
          <p:nvPr>
            <p:ph type="body" sz="quarter" idx="14" hasCustomPrompt="1"/>
          </p:nvPr>
        </p:nvSpPr>
        <p:spPr>
          <a:xfrm>
            <a:off x="459903" y="113111"/>
            <a:ext cx="8681825"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 STYLES</a:t>
            </a:r>
          </a:p>
        </p:txBody>
      </p:sp>
      <p:sp>
        <p:nvSpPr>
          <p:cNvPr id="9" name="Rectangle 8"/>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105655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ue Gradient Overlay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gradFill flip="none" rotWithShape="1">
            <a:gsLst>
              <a:gs pos="0">
                <a:schemeClr val="accent1">
                  <a:alpha val="90000"/>
                </a:schemeClr>
              </a:gs>
              <a:gs pos="88000">
                <a:srgbClr val="19468E">
                  <a:alpha val="90000"/>
                </a:srgbClr>
              </a:gs>
            </a:gsLst>
            <a:path path="circle">
              <a:fillToRect r="100000" b="100000"/>
            </a:path>
            <a:tileRect l="-100000" t="-100000"/>
          </a:gradFill>
        </p:spPr>
        <p:txBody>
          <a:bodyPr lIns="1245893" bIns="212233" anchor="b"/>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10"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649853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urple Gradient Overlay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gradFill flip="none" rotWithShape="1">
            <a:gsLst>
              <a:gs pos="0">
                <a:schemeClr val="accent3">
                  <a:alpha val="90000"/>
                </a:schemeClr>
              </a:gs>
              <a:gs pos="88000">
                <a:srgbClr val="19468E">
                  <a:alpha val="90000"/>
                </a:srgb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69513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nk Gradient Overlay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gradFill flip="none" rotWithShape="1">
            <a:gsLst>
              <a:gs pos="0">
                <a:schemeClr val="accent4"/>
              </a:gs>
              <a:gs pos="88000">
                <a:schemeClr val="accent3"/>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520910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range Gradient Overlay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gradFill flip="none" rotWithShape="1">
            <a:gsLst>
              <a:gs pos="0">
                <a:schemeClr val="accent5">
                  <a:alpha val="90000"/>
                </a:schemeClr>
              </a:gs>
              <a:gs pos="88000">
                <a:schemeClr val="accent4">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57299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reen Gradient Overlay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gradFill flip="none" rotWithShape="1">
            <a:gsLst>
              <a:gs pos="0">
                <a:schemeClr val="accent6">
                  <a:alpha val="90000"/>
                </a:schemeClr>
              </a:gs>
              <a:gs pos="88000">
                <a:schemeClr val="accent1">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09347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Pink Divider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flip="none" rotWithShape="1">
            <a:gsLst>
              <a:gs pos="0">
                <a:schemeClr val="accent4"/>
              </a:gs>
              <a:gs pos="90000">
                <a:schemeClr val="accent3"/>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8" y="2654142"/>
            <a:ext cx="7886700" cy="286940"/>
          </a:xfrm>
        </p:spPr>
        <p:txBody>
          <a:bodyPr tIns="0" rIns="0" bIns="0">
            <a:normAutofit/>
          </a:bodyPr>
          <a:lstStyle>
            <a:lvl1pPr marL="0" indent="0">
              <a:buNone/>
              <a:defRPr sz="14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grpSp>
        <p:nvGrpSpPr>
          <p:cNvPr id="9" name="Group 8"/>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215573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rey Gradient Overlay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gradFill flip="none" rotWithShape="1">
            <a:gsLst>
              <a:gs pos="0">
                <a:schemeClr val="bg2">
                  <a:alpha val="90000"/>
                </a:schemeClr>
              </a:gs>
              <a:gs pos="88000">
                <a:schemeClr val="tx2">
                  <a:alpha val="90000"/>
                </a:schemeClr>
              </a:gs>
            </a:gsLst>
            <a:path path="circle">
              <a:fillToRect r="100000" b="100000"/>
            </a:path>
            <a:tileRect l="-100000" t="-100000"/>
          </a:gradFill>
        </p:spPr>
        <p:txBody>
          <a:bodyPr vert="horz" lIns="1245893" tIns="34289" rIns="0" bIns="212233" rtlCol="0" anchor="b"/>
          <a:lstStyle>
            <a:lvl1pPr>
              <a:defRPr lang="en-US" smtClean="0">
                <a:solidFill>
                  <a:schemeClr val="bg1">
                    <a:alpha val="60000"/>
                  </a:schemeClr>
                </a:solidFill>
              </a:defRPr>
            </a:lvl1pPr>
          </a:lstStyle>
          <a:p>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559"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29" y="638896"/>
            <a:ext cx="8391525" cy="359569"/>
          </a:xfrm>
        </p:spPr>
        <p:txBody>
          <a:bodyPr>
            <a:normAutofit/>
          </a:bodyPr>
          <a:lstStyle>
            <a:lvl1pPr marL="0" indent="0">
              <a:buNone/>
              <a:defRPr sz="1500">
                <a:solidFill>
                  <a:schemeClr val="bg1">
                    <a:alpha val="60000"/>
                  </a:schemeClr>
                </a:solidFill>
                <a:latin typeface="+mn-lt"/>
              </a:defRPr>
            </a:lvl1pPr>
          </a:lstStyle>
          <a:p>
            <a:pPr lvl="0"/>
            <a:r>
              <a:rPr lang="en-US" dirty="0" smtClean="0"/>
              <a:t>Click to edit Master text styles</a:t>
            </a:r>
          </a:p>
        </p:txBody>
      </p:sp>
      <p:grpSp>
        <p:nvGrpSpPr>
          <p:cNvPr id="8" name="Group 7"/>
          <p:cNvGrpSpPr/>
          <p:nvPr userDrawn="1"/>
        </p:nvGrpSpPr>
        <p:grpSpPr>
          <a:xfrm>
            <a:off x="377428" y="4763071"/>
            <a:ext cx="749498" cy="182444"/>
            <a:chOff x="842963" y="5748338"/>
            <a:chExt cx="1206499" cy="293687"/>
          </a:xfrm>
        </p:grpSpPr>
        <p:sp>
          <p:nvSpPr>
            <p:cNvPr id="9"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20"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24015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 Blue Gradient Background">
    <p:spTree>
      <p:nvGrpSpPr>
        <p:cNvPr id="1" name=""/>
        <p:cNvGrpSpPr/>
        <p:nvPr/>
      </p:nvGrpSpPr>
      <p:grpSpPr>
        <a:xfrm>
          <a:off x="0" y="0"/>
          <a:ext cx="0" cy="0"/>
          <a:chOff x="0" y="0"/>
          <a:chExt cx="0" cy="0"/>
        </a:xfrm>
      </p:grpSpPr>
      <p:sp>
        <p:nvSpPr>
          <p:cNvPr id="9" name="Rectangle 8"/>
          <p:cNvSpPr/>
          <p:nvPr userDrawn="1"/>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2" y="3235243"/>
            <a:ext cx="8391525" cy="423863"/>
          </a:xfrm>
        </p:spPr>
        <p:txBody>
          <a:bodyPr tIns="184838" rIns="0">
            <a:normAutofit/>
          </a:bodyPr>
          <a:lstStyle>
            <a:lvl1pPr marL="128369" indent="-128369"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grpSp>
        <p:nvGrpSpPr>
          <p:cNvPr id="8" name="Group 7"/>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113009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 Purple Gradient Background">
    <p:spTree>
      <p:nvGrpSpPr>
        <p:cNvPr id="1" name=""/>
        <p:cNvGrpSpPr/>
        <p:nvPr/>
      </p:nvGrpSpPr>
      <p:grpSpPr>
        <a:xfrm>
          <a:off x="0" y="0"/>
          <a:ext cx="0" cy="0"/>
          <a:chOff x="0" y="0"/>
          <a:chExt cx="0" cy="0"/>
        </a:xfrm>
      </p:grpSpPr>
      <p:sp>
        <p:nvSpPr>
          <p:cNvPr id="9" name="Rectangle 8"/>
          <p:cNvSpPr/>
          <p:nvPr userDrawn="1"/>
        </p:nvSpPr>
        <p:spPr>
          <a:xfrm>
            <a:off x="2286" y="0"/>
            <a:ext cx="9141714" cy="5143500"/>
          </a:xfrm>
          <a:prstGeom prst="rect">
            <a:avLst/>
          </a:prstGeom>
          <a:gradFill flip="none" rotWithShape="1">
            <a:gsLst>
              <a:gs pos="0">
                <a:schemeClr val="accent3"/>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2" y="3235243"/>
            <a:ext cx="8391525" cy="423863"/>
          </a:xfrm>
        </p:spPr>
        <p:txBody>
          <a:bodyPr tIns="184838" rIns="0">
            <a:normAutofit/>
          </a:bodyPr>
          <a:lstStyle>
            <a:lvl1pPr marL="128369" indent="-128369"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grpSp>
        <p:nvGrpSpPr>
          <p:cNvPr id="8" name="Group 7"/>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426981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w/ Pink Gradient Background">
    <p:spTree>
      <p:nvGrpSpPr>
        <p:cNvPr id="1" name=""/>
        <p:cNvGrpSpPr/>
        <p:nvPr/>
      </p:nvGrpSpPr>
      <p:grpSpPr>
        <a:xfrm>
          <a:off x="0" y="0"/>
          <a:ext cx="0" cy="0"/>
          <a:chOff x="0" y="0"/>
          <a:chExt cx="0" cy="0"/>
        </a:xfrm>
      </p:grpSpPr>
      <p:sp>
        <p:nvSpPr>
          <p:cNvPr id="9" name="Rectangle 8"/>
          <p:cNvSpPr/>
          <p:nvPr userDrawn="1"/>
        </p:nvSpPr>
        <p:spPr>
          <a:xfrm>
            <a:off x="2286" y="0"/>
            <a:ext cx="9141714" cy="5143500"/>
          </a:xfrm>
          <a:prstGeom prst="rect">
            <a:avLst/>
          </a:prstGeom>
          <a:gradFill flip="none" rotWithShape="1">
            <a:gsLst>
              <a:gs pos="0">
                <a:schemeClr val="accent4"/>
              </a:gs>
              <a:gs pos="90000">
                <a:schemeClr val="accent3"/>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2" y="3235243"/>
            <a:ext cx="8391525" cy="423863"/>
          </a:xfrm>
        </p:spPr>
        <p:txBody>
          <a:bodyPr tIns="184838" rIns="0">
            <a:normAutofit/>
          </a:bodyPr>
          <a:lstStyle>
            <a:lvl1pPr marL="128369" indent="-128369"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grpSp>
        <p:nvGrpSpPr>
          <p:cNvPr id="8" name="Group 7"/>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12885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w/ Orange Gradient Background">
    <p:spTree>
      <p:nvGrpSpPr>
        <p:cNvPr id="1" name=""/>
        <p:cNvGrpSpPr/>
        <p:nvPr/>
      </p:nvGrpSpPr>
      <p:grpSpPr>
        <a:xfrm>
          <a:off x="0" y="0"/>
          <a:ext cx="0" cy="0"/>
          <a:chOff x="0" y="0"/>
          <a:chExt cx="0" cy="0"/>
        </a:xfrm>
      </p:grpSpPr>
      <p:sp>
        <p:nvSpPr>
          <p:cNvPr id="9" name="Rectangle 8"/>
          <p:cNvSpPr/>
          <p:nvPr userDrawn="1"/>
        </p:nvSpPr>
        <p:spPr>
          <a:xfrm>
            <a:off x="2286" y="0"/>
            <a:ext cx="9141714" cy="5143500"/>
          </a:xfrm>
          <a:prstGeom prst="rect">
            <a:avLst/>
          </a:prstGeom>
          <a:gradFill flip="none" rotWithShape="1">
            <a:gsLst>
              <a:gs pos="0">
                <a:schemeClr val="accent5"/>
              </a:gs>
              <a:gs pos="9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2" y="3235243"/>
            <a:ext cx="8391525" cy="423863"/>
          </a:xfrm>
        </p:spPr>
        <p:txBody>
          <a:bodyPr tIns="184838" rIns="0">
            <a:normAutofit/>
          </a:bodyPr>
          <a:lstStyle>
            <a:lvl1pPr marL="128369" indent="-128369"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grpSp>
        <p:nvGrpSpPr>
          <p:cNvPr id="8" name="Group 7"/>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7285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w/ Green Gradient Background">
    <p:spTree>
      <p:nvGrpSpPr>
        <p:cNvPr id="1" name=""/>
        <p:cNvGrpSpPr/>
        <p:nvPr/>
      </p:nvGrpSpPr>
      <p:grpSpPr>
        <a:xfrm>
          <a:off x="0" y="0"/>
          <a:ext cx="0" cy="0"/>
          <a:chOff x="0" y="0"/>
          <a:chExt cx="0" cy="0"/>
        </a:xfrm>
      </p:grpSpPr>
      <p:sp>
        <p:nvSpPr>
          <p:cNvPr id="9" name="Rectangle 8"/>
          <p:cNvSpPr/>
          <p:nvPr userDrawn="1"/>
        </p:nvSpPr>
        <p:spPr>
          <a:xfrm>
            <a:off x="2286" y="0"/>
            <a:ext cx="9141714" cy="5143500"/>
          </a:xfrm>
          <a:prstGeom prst="rect">
            <a:avLst/>
          </a:prstGeom>
          <a:gradFill>
            <a:gsLst>
              <a:gs pos="0">
                <a:schemeClr val="accent6"/>
              </a:gs>
              <a:gs pos="9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2" y="3235243"/>
            <a:ext cx="8391525" cy="423863"/>
          </a:xfrm>
        </p:spPr>
        <p:txBody>
          <a:bodyPr tIns="184838" rIns="0">
            <a:normAutofit/>
          </a:bodyPr>
          <a:lstStyle>
            <a:lvl1pPr marL="128369" indent="-128369"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grpSp>
        <p:nvGrpSpPr>
          <p:cNvPr id="8" name="Group 7"/>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0825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w/ Grey Gradient Background">
    <p:spTree>
      <p:nvGrpSpPr>
        <p:cNvPr id="1" name=""/>
        <p:cNvGrpSpPr/>
        <p:nvPr/>
      </p:nvGrpSpPr>
      <p:grpSpPr>
        <a:xfrm>
          <a:off x="0" y="0"/>
          <a:ext cx="0" cy="0"/>
          <a:chOff x="0" y="0"/>
          <a:chExt cx="0" cy="0"/>
        </a:xfrm>
      </p:grpSpPr>
      <p:sp>
        <p:nvSpPr>
          <p:cNvPr id="9" name="Rectangle 8"/>
          <p:cNvSpPr/>
          <p:nvPr userDrawn="1"/>
        </p:nvSpPr>
        <p:spPr>
          <a:xfrm>
            <a:off x="2286" y="0"/>
            <a:ext cx="9141714" cy="5143500"/>
          </a:xfrm>
          <a:prstGeom prst="rect">
            <a:avLst/>
          </a:prstGeom>
          <a:gradFill>
            <a:gsLst>
              <a:gs pos="0">
                <a:schemeClr val="bg2"/>
              </a:gs>
              <a:gs pos="9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a:defRPr>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2" y="3235243"/>
            <a:ext cx="8391525" cy="423863"/>
          </a:xfrm>
        </p:spPr>
        <p:txBody>
          <a:bodyPr tIns="184838" rIns="0">
            <a:normAutofit/>
          </a:bodyPr>
          <a:lstStyle>
            <a:lvl1pPr marL="128369" indent="-128369"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grpSp>
        <p:nvGrpSpPr>
          <p:cNvPr id="8" name="Group 7"/>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6"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475874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w/ Blue Gradient Block">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67" t="7037" r="4062" b="37223"/>
          <a:stretch/>
        </p:blipFill>
        <p:spPr>
          <a:xfrm>
            <a:off x="378620" y="361952"/>
            <a:ext cx="8391525" cy="286702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559" rtl="0" eaLnBrk="1" latinLnBrk="0" hangingPunct="1">
              <a:defRPr lang="en-US" sz="800" b="0" kern="1200" smtClean="0">
                <a:solidFill>
                  <a:schemeClr val="tx2">
                    <a:lumMod val="60000"/>
                    <a:lumOff val="40000"/>
                  </a:schemeClr>
                </a:solidFill>
                <a:latin typeface="+mn-lt"/>
                <a:ea typeface="+mn-ea"/>
                <a:cs typeface="+mn-cs"/>
              </a:defRPr>
            </a:lvl1pPr>
          </a:lstStyle>
          <a:p>
            <a:fld id="{07CF5707-6B01-4E28-B52C-5F626EA6C564}" type="slidenum">
              <a:rPr>
                <a:solidFill>
                  <a:srgbClr val="333333">
                    <a:lumMod val="60000"/>
                    <a:lumOff val="40000"/>
                  </a:srgbClr>
                </a:solidFill>
              </a:rPr>
              <a:pPr/>
              <a:t>‹#›</a:t>
            </a:fld>
            <a:endParaRPr dirty="0">
              <a:solidFill>
                <a:srgbClr val="333333">
                  <a:lumMod val="60000"/>
                  <a:lumOff val="40000"/>
                </a:srgbClr>
              </a:solidFill>
            </a:endParaRPr>
          </a:p>
        </p:txBody>
      </p:sp>
      <p:sp>
        <p:nvSpPr>
          <p:cNvPr id="10" name="Rectangle 9"/>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12" name="Text Placeholder 3"/>
          <p:cNvSpPr>
            <a:spLocks noGrp="1"/>
          </p:cNvSpPr>
          <p:nvPr>
            <p:ph type="body" sz="quarter" idx="16" hasCustomPrompt="1"/>
          </p:nvPr>
        </p:nvSpPr>
        <p:spPr>
          <a:xfrm>
            <a:off x="377432" y="3235243"/>
            <a:ext cx="8391525" cy="423863"/>
          </a:xfrm>
        </p:spPr>
        <p:txBody>
          <a:bodyPr tIns="184838" rIns="0">
            <a:normAutofit/>
          </a:bodyPr>
          <a:lstStyle>
            <a:lvl1pPr marL="128369" indent="-128369"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3" name="Picture 12"/>
          <p:cNvPicPr>
            <a:picLocks noChangeAspect="1"/>
          </p:cNvPicPr>
          <p:nvPr userDrawn="1"/>
        </p:nvPicPr>
        <p:blipFill>
          <a:blip r:embed="rId3"/>
          <a:stretch>
            <a:fillRect/>
          </a:stretch>
        </p:blipFill>
        <p:spPr>
          <a:xfrm>
            <a:off x="377191" y="4764882"/>
            <a:ext cx="755384" cy="184308"/>
          </a:xfrm>
          <a:prstGeom prst="rect">
            <a:avLst/>
          </a:prstGeom>
        </p:spPr>
      </p:pic>
    </p:spTree>
    <p:extLst>
      <p:ext uri="{BB962C8B-B14F-4D97-AF65-F5344CB8AC3E}">
        <p14:creationId xmlns:p14="http://schemas.microsoft.com/office/powerpoint/2010/main" val="83103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w/ Purple Gradient Bloc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134" t="7350" r="4062" b="36909"/>
          <a:stretch/>
        </p:blipFill>
        <p:spPr>
          <a:xfrm>
            <a:off x="378618" y="361952"/>
            <a:ext cx="8394456" cy="286702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559" rtl="0" eaLnBrk="1" latinLnBrk="0" hangingPunct="1">
              <a:defRPr lang="en-US" sz="800" b="0" kern="1200" smtClean="0">
                <a:solidFill>
                  <a:schemeClr val="tx2">
                    <a:lumMod val="60000"/>
                    <a:lumOff val="40000"/>
                  </a:schemeClr>
                </a:solidFill>
                <a:latin typeface="+mn-lt"/>
                <a:ea typeface="+mn-ea"/>
                <a:cs typeface="+mn-cs"/>
              </a:defRPr>
            </a:lvl1pPr>
          </a:lstStyle>
          <a:p>
            <a:fld id="{07CF5707-6B01-4E28-B52C-5F626EA6C564}" type="slidenum">
              <a:rPr>
                <a:solidFill>
                  <a:srgbClr val="333333">
                    <a:lumMod val="60000"/>
                    <a:lumOff val="40000"/>
                  </a:srgbClr>
                </a:solidFill>
              </a:rPr>
              <a:pPr/>
              <a:t>‹#›</a:t>
            </a:fld>
            <a:endParaRPr dirty="0">
              <a:solidFill>
                <a:srgbClr val="333333">
                  <a:lumMod val="60000"/>
                  <a:lumOff val="40000"/>
                </a:srgbClr>
              </a:solidFill>
            </a:endParaRPr>
          </a:p>
        </p:txBody>
      </p:sp>
      <p:sp>
        <p:nvSpPr>
          <p:cNvPr id="12" name="Text Placeholder 3"/>
          <p:cNvSpPr>
            <a:spLocks noGrp="1"/>
          </p:cNvSpPr>
          <p:nvPr>
            <p:ph type="body" sz="quarter" idx="16" hasCustomPrompt="1"/>
          </p:nvPr>
        </p:nvSpPr>
        <p:spPr>
          <a:xfrm>
            <a:off x="377432" y="3235243"/>
            <a:ext cx="8391525" cy="423863"/>
          </a:xfrm>
        </p:spPr>
        <p:txBody>
          <a:bodyPr tIns="184838" rIns="0">
            <a:normAutofit/>
          </a:bodyPr>
          <a:lstStyle>
            <a:lvl1pPr marL="128369" indent="-128369"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sp>
        <p:nvSpPr>
          <p:cNvPr id="9" name="Content Placeholder 14"/>
          <p:cNvSpPr txBox="1">
            <a:spLocks/>
          </p:cNvSpPr>
          <p:nvPr userDrawn="1"/>
        </p:nvSpPr>
        <p:spPr>
          <a:xfrm>
            <a:off x="0" y="5088636"/>
            <a:ext cx="9141714" cy="54864"/>
          </a:xfrm>
          <a:prstGeom prst="rect">
            <a:avLst/>
          </a:prstGeom>
          <a:gradFill flip="none" rotWithShape="1">
            <a:gsLst>
              <a:gs pos="0">
                <a:schemeClr val="accent3"/>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defPPr>
              <a:defRPr lang="en-US"/>
            </a:defPPr>
            <a:lvl1pPr algn="ctr"/>
          </a:lstStyle>
          <a:p>
            <a:pPr defTabSz="684559"/>
            <a:r>
              <a:rPr lang="en-US" sz="1400" dirty="0">
                <a:solidFill>
                  <a:prstClr val="white"/>
                </a:solidFill>
              </a:rPr>
              <a:t> </a:t>
            </a:r>
          </a:p>
        </p:txBody>
      </p:sp>
      <p:pic>
        <p:nvPicPr>
          <p:cNvPr id="11" name="Picture 10"/>
          <p:cNvPicPr>
            <a:picLocks noChangeAspect="1"/>
          </p:cNvPicPr>
          <p:nvPr userDrawn="1"/>
        </p:nvPicPr>
        <p:blipFill>
          <a:blip r:embed="rId3"/>
          <a:stretch>
            <a:fillRect/>
          </a:stretch>
        </p:blipFill>
        <p:spPr>
          <a:xfrm>
            <a:off x="377191" y="4764882"/>
            <a:ext cx="755384" cy="184308"/>
          </a:xfrm>
          <a:prstGeom prst="rect">
            <a:avLst/>
          </a:prstGeom>
        </p:spPr>
      </p:pic>
    </p:spTree>
    <p:extLst>
      <p:ext uri="{BB962C8B-B14F-4D97-AF65-F5344CB8AC3E}">
        <p14:creationId xmlns:p14="http://schemas.microsoft.com/office/powerpoint/2010/main" val="2761784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w/ Pink Gradient Block">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4072" t="6981" r="4143" b="37317"/>
          <a:stretch/>
        </p:blipFill>
        <p:spPr>
          <a:xfrm>
            <a:off x="378619" y="361952"/>
            <a:ext cx="8392886" cy="286498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559" rtl="0" eaLnBrk="1" latinLnBrk="0" hangingPunct="1">
              <a:defRPr lang="en-US" sz="800" b="0" kern="1200" smtClean="0">
                <a:solidFill>
                  <a:schemeClr val="tx2">
                    <a:lumMod val="60000"/>
                    <a:lumOff val="40000"/>
                  </a:schemeClr>
                </a:solidFill>
                <a:latin typeface="+mn-lt"/>
                <a:ea typeface="+mn-ea"/>
                <a:cs typeface="+mn-cs"/>
              </a:defRPr>
            </a:lvl1pPr>
          </a:lstStyle>
          <a:p>
            <a:fld id="{07CF5707-6B01-4E28-B52C-5F626EA6C564}" type="slidenum">
              <a:rPr>
                <a:solidFill>
                  <a:srgbClr val="333333">
                    <a:lumMod val="60000"/>
                    <a:lumOff val="40000"/>
                  </a:srgbClr>
                </a:solidFill>
              </a:rPr>
              <a:pPr/>
              <a:t>‹#›</a:t>
            </a:fld>
            <a:endParaRPr dirty="0">
              <a:solidFill>
                <a:srgbClr val="333333">
                  <a:lumMod val="60000"/>
                  <a:lumOff val="40000"/>
                </a:srgbClr>
              </a:solidFill>
            </a:endParaRPr>
          </a:p>
        </p:txBody>
      </p:sp>
      <p:sp>
        <p:nvSpPr>
          <p:cNvPr id="12" name="Text Placeholder 3"/>
          <p:cNvSpPr>
            <a:spLocks noGrp="1"/>
          </p:cNvSpPr>
          <p:nvPr>
            <p:ph type="body" sz="quarter" idx="16" hasCustomPrompt="1"/>
          </p:nvPr>
        </p:nvSpPr>
        <p:spPr>
          <a:xfrm>
            <a:off x="377432" y="3235243"/>
            <a:ext cx="8391525" cy="423863"/>
          </a:xfrm>
        </p:spPr>
        <p:txBody>
          <a:bodyPr tIns="184838" rIns="0">
            <a:normAutofit/>
          </a:bodyPr>
          <a:lstStyle>
            <a:lvl1pPr marL="128369" indent="-128369"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sp>
        <p:nvSpPr>
          <p:cNvPr id="9" name="Content Placeholder 14"/>
          <p:cNvSpPr txBox="1">
            <a:spLocks/>
          </p:cNvSpPr>
          <p:nvPr userDrawn="1"/>
        </p:nvSpPr>
        <p:spPr>
          <a:xfrm>
            <a:off x="0" y="5088636"/>
            <a:ext cx="9141714" cy="54864"/>
          </a:xfrm>
          <a:prstGeom prst="rect">
            <a:avLst/>
          </a:prstGeom>
          <a:gradFill flip="none" rotWithShape="1">
            <a:gsLst>
              <a:gs pos="0">
                <a:schemeClr val="accent4"/>
              </a:gs>
              <a:gs pos="89000">
                <a:schemeClr val="accent3"/>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defPPr>
              <a:defRPr lang="en-US"/>
            </a:defPPr>
            <a:lvl1pPr algn="ctr"/>
          </a:lstStyle>
          <a:p>
            <a:pPr defTabSz="684559"/>
            <a:r>
              <a:rPr lang="en-US" sz="1400" dirty="0">
                <a:solidFill>
                  <a:prstClr val="white"/>
                </a:solidFill>
              </a:rPr>
              <a:t> </a:t>
            </a:r>
          </a:p>
        </p:txBody>
      </p:sp>
      <p:pic>
        <p:nvPicPr>
          <p:cNvPr id="11" name="Picture 10"/>
          <p:cNvPicPr>
            <a:picLocks noChangeAspect="1"/>
          </p:cNvPicPr>
          <p:nvPr userDrawn="1"/>
        </p:nvPicPr>
        <p:blipFill>
          <a:blip r:embed="rId3"/>
          <a:stretch>
            <a:fillRect/>
          </a:stretch>
        </p:blipFill>
        <p:spPr>
          <a:xfrm>
            <a:off x="377191" y="4764882"/>
            <a:ext cx="755384" cy="184308"/>
          </a:xfrm>
          <a:prstGeom prst="rect">
            <a:avLst/>
          </a:prstGeom>
        </p:spPr>
      </p:pic>
    </p:spTree>
    <p:extLst>
      <p:ext uri="{BB962C8B-B14F-4D97-AF65-F5344CB8AC3E}">
        <p14:creationId xmlns:p14="http://schemas.microsoft.com/office/powerpoint/2010/main" val="3096805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Orange Divider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flip="none" rotWithShape="1">
            <a:gsLst>
              <a:gs pos="0">
                <a:schemeClr val="accent5"/>
              </a:gs>
              <a:gs pos="9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8" y="2654142"/>
            <a:ext cx="7886700" cy="286940"/>
          </a:xfrm>
        </p:spPr>
        <p:txBody>
          <a:bodyPr tIns="0" rIns="0" bIns="0">
            <a:normAutofit/>
          </a:bodyPr>
          <a:lstStyle>
            <a:lvl1pPr marL="0" indent="0">
              <a:buNone/>
              <a:defRPr sz="14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grpSp>
        <p:nvGrpSpPr>
          <p:cNvPr id="9" name="Group 8"/>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246183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w/ Orange Gradient Bloc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167" t="7111" r="4064" b="37222"/>
          <a:stretch/>
        </p:blipFill>
        <p:spPr>
          <a:xfrm>
            <a:off x="381002" y="365762"/>
            <a:ext cx="8391525" cy="286321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559" rtl="0" eaLnBrk="1" latinLnBrk="0" hangingPunct="1">
              <a:defRPr lang="en-US" sz="800" b="0" kern="1200" smtClean="0">
                <a:solidFill>
                  <a:schemeClr val="tx2">
                    <a:lumMod val="60000"/>
                    <a:lumOff val="40000"/>
                  </a:schemeClr>
                </a:solidFill>
                <a:latin typeface="+mn-lt"/>
                <a:ea typeface="+mn-ea"/>
                <a:cs typeface="+mn-cs"/>
              </a:defRPr>
            </a:lvl1pPr>
          </a:lstStyle>
          <a:p>
            <a:fld id="{07CF5707-6B01-4E28-B52C-5F626EA6C564}" type="slidenum">
              <a:rPr>
                <a:solidFill>
                  <a:srgbClr val="333333">
                    <a:lumMod val="60000"/>
                    <a:lumOff val="40000"/>
                  </a:srgbClr>
                </a:solidFill>
              </a:rPr>
              <a:pPr/>
              <a:t>‹#›</a:t>
            </a:fld>
            <a:endParaRPr dirty="0">
              <a:solidFill>
                <a:srgbClr val="333333">
                  <a:lumMod val="60000"/>
                  <a:lumOff val="40000"/>
                </a:srgbClr>
              </a:solidFill>
            </a:endParaRPr>
          </a:p>
        </p:txBody>
      </p:sp>
      <p:sp>
        <p:nvSpPr>
          <p:cNvPr id="12" name="Text Placeholder 3"/>
          <p:cNvSpPr>
            <a:spLocks noGrp="1"/>
          </p:cNvSpPr>
          <p:nvPr>
            <p:ph type="body" sz="quarter" idx="16" hasCustomPrompt="1"/>
          </p:nvPr>
        </p:nvSpPr>
        <p:spPr>
          <a:xfrm>
            <a:off x="377432" y="3235243"/>
            <a:ext cx="8391525" cy="423863"/>
          </a:xfrm>
        </p:spPr>
        <p:txBody>
          <a:bodyPr tIns="184838" rIns="0">
            <a:normAutofit/>
          </a:bodyPr>
          <a:lstStyle>
            <a:lvl1pPr marL="128369" indent="-128369"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sp>
        <p:nvSpPr>
          <p:cNvPr id="9" name="Content Placeholder 14"/>
          <p:cNvSpPr txBox="1">
            <a:spLocks/>
          </p:cNvSpPr>
          <p:nvPr userDrawn="1"/>
        </p:nvSpPr>
        <p:spPr>
          <a:xfrm>
            <a:off x="0" y="5088636"/>
            <a:ext cx="9141714" cy="54864"/>
          </a:xfrm>
          <a:prstGeom prst="rect">
            <a:avLst/>
          </a:prstGeom>
          <a:gradFill flip="none" rotWithShape="1">
            <a:gsLst>
              <a:gs pos="0">
                <a:schemeClr val="accent5"/>
              </a:gs>
              <a:gs pos="89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defPPr>
              <a:defRPr lang="en-US"/>
            </a:defPPr>
            <a:lvl1pPr algn="ctr"/>
          </a:lstStyle>
          <a:p>
            <a:pPr defTabSz="684559"/>
            <a:r>
              <a:rPr lang="en-US" sz="1400" dirty="0">
                <a:solidFill>
                  <a:prstClr val="white"/>
                </a:solidFill>
              </a:rPr>
              <a:t> </a:t>
            </a:r>
          </a:p>
        </p:txBody>
      </p:sp>
      <p:pic>
        <p:nvPicPr>
          <p:cNvPr id="11" name="Picture 10"/>
          <p:cNvPicPr>
            <a:picLocks noChangeAspect="1"/>
          </p:cNvPicPr>
          <p:nvPr userDrawn="1"/>
        </p:nvPicPr>
        <p:blipFill>
          <a:blip r:embed="rId3"/>
          <a:stretch>
            <a:fillRect/>
          </a:stretch>
        </p:blipFill>
        <p:spPr>
          <a:xfrm>
            <a:off x="377191" y="4764882"/>
            <a:ext cx="755384" cy="184308"/>
          </a:xfrm>
          <a:prstGeom prst="rect">
            <a:avLst/>
          </a:prstGeom>
        </p:spPr>
      </p:pic>
    </p:spTree>
    <p:extLst>
      <p:ext uri="{BB962C8B-B14F-4D97-AF65-F5344CB8AC3E}">
        <p14:creationId xmlns:p14="http://schemas.microsoft.com/office/powerpoint/2010/main" val="267994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w/ Green Gradient Block">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4141" t="7131" r="4062" b="37186"/>
          <a:stretch/>
        </p:blipFill>
        <p:spPr>
          <a:xfrm>
            <a:off x="378620" y="366715"/>
            <a:ext cx="8393907" cy="2864048"/>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559" rtl="0" eaLnBrk="1" latinLnBrk="0" hangingPunct="1">
              <a:defRPr lang="en-US" sz="800" b="0" kern="1200" smtClean="0">
                <a:solidFill>
                  <a:schemeClr val="tx2">
                    <a:lumMod val="60000"/>
                    <a:lumOff val="40000"/>
                  </a:schemeClr>
                </a:solidFill>
                <a:latin typeface="+mn-lt"/>
                <a:ea typeface="+mn-ea"/>
                <a:cs typeface="+mn-cs"/>
              </a:defRPr>
            </a:lvl1pPr>
          </a:lstStyle>
          <a:p>
            <a:fld id="{07CF5707-6B01-4E28-B52C-5F626EA6C564}" type="slidenum">
              <a:rPr>
                <a:solidFill>
                  <a:srgbClr val="333333">
                    <a:lumMod val="60000"/>
                    <a:lumOff val="40000"/>
                  </a:srgbClr>
                </a:solidFill>
              </a:rPr>
              <a:pPr/>
              <a:t>‹#›</a:t>
            </a:fld>
            <a:endParaRPr dirty="0">
              <a:solidFill>
                <a:srgbClr val="333333">
                  <a:lumMod val="60000"/>
                  <a:lumOff val="40000"/>
                </a:srgbClr>
              </a:solidFill>
            </a:endParaRPr>
          </a:p>
        </p:txBody>
      </p:sp>
      <p:sp>
        <p:nvSpPr>
          <p:cNvPr id="12" name="Text Placeholder 3"/>
          <p:cNvSpPr>
            <a:spLocks noGrp="1"/>
          </p:cNvSpPr>
          <p:nvPr>
            <p:ph type="body" sz="quarter" idx="16" hasCustomPrompt="1"/>
          </p:nvPr>
        </p:nvSpPr>
        <p:spPr>
          <a:xfrm>
            <a:off x="377432" y="3235243"/>
            <a:ext cx="8391525" cy="423863"/>
          </a:xfrm>
        </p:spPr>
        <p:txBody>
          <a:bodyPr tIns="184838" rIns="0">
            <a:normAutofit/>
          </a:bodyPr>
          <a:lstStyle>
            <a:lvl1pPr marL="128369" indent="-128369"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sp>
        <p:nvSpPr>
          <p:cNvPr id="9" name="Content Placeholder 14"/>
          <p:cNvSpPr txBox="1">
            <a:spLocks/>
          </p:cNvSpPr>
          <p:nvPr userDrawn="1"/>
        </p:nvSpPr>
        <p:spPr>
          <a:xfrm>
            <a:off x="0" y="5088636"/>
            <a:ext cx="9141714" cy="54864"/>
          </a:xfrm>
          <a:prstGeom prst="rect">
            <a:avLst/>
          </a:prstGeom>
          <a:gradFill flip="none" rotWithShape="1">
            <a:gsLst>
              <a:gs pos="0">
                <a:schemeClr val="accent6"/>
              </a:gs>
              <a:gs pos="89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defPPr>
              <a:defRPr lang="en-US"/>
            </a:defPPr>
            <a:lvl1pPr algn="ctr"/>
          </a:lstStyle>
          <a:p>
            <a:pPr defTabSz="684559"/>
            <a:r>
              <a:rPr lang="en-US" sz="1400" dirty="0">
                <a:solidFill>
                  <a:prstClr val="white"/>
                </a:solidFill>
              </a:rPr>
              <a:t> </a:t>
            </a:r>
          </a:p>
        </p:txBody>
      </p:sp>
      <p:pic>
        <p:nvPicPr>
          <p:cNvPr id="11" name="Picture 10"/>
          <p:cNvPicPr>
            <a:picLocks noChangeAspect="1"/>
          </p:cNvPicPr>
          <p:nvPr userDrawn="1"/>
        </p:nvPicPr>
        <p:blipFill>
          <a:blip r:embed="rId3"/>
          <a:stretch>
            <a:fillRect/>
          </a:stretch>
        </p:blipFill>
        <p:spPr>
          <a:xfrm>
            <a:off x="377191" y="4764882"/>
            <a:ext cx="755384" cy="184308"/>
          </a:xfrm>
          <a:prstGeom prst="rect">
            <a:avLst/>
          </a:prstGeom>
        </p:spPr>
      </p:pic>
    </p:spTree>
    <p:extLst>
      <p:ext uri="{BB962C8B-B14F-4D97-AF65-F5344CB8AC3E}">
        <p14:creationId xmlns:p14="http://schemas.microsoft.com/office/powerpoint/2010/main" val="385080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w/ Grey Gradient Bloc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167" t="7118" r="4062" b="37152"/>
          <a:stretch/>
        </p:blipFill>
        <p:spPr>
          <a:xfrm>
            <a:off x="378620" y="366118"/>
            <a:ext cx="8391525" cy="2866430"/>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655" tIns="479184" rIns="547655" bIns="34289"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dirty="0" smtClean="0"/>
              <a:t>Click to edit Master title style</a:t>
            </a:r>
            <a:endParaRPr lang="en-US" dirty="0"/>
          </a:p>
        </p:txBody>
      </p:sp>
      <p:sp>
        <p:nvSpPr>
          <p:cNvPr id="6" name="Footer Placeholder 5"/>
          <p:cNvSpPr>
            <a:spLocks noGrp="1"/>
          </p:cNvSpPr>
          <p:nvPr>
            <p:ph type="ftr" sz="quarter" idx="11"/>
          </p:nvPr>
        </p:nvSpPr>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559" rtl="0" eaLnBrk="1" latinLnBrk="0" hangingPunct="1">
              <a:defRPr lang="en-US" sz="800" b="0" kern="1200" smtClean="0">
                <a:solidFill>
                  <a:schemeClr val="tx2">
                    <a:lumMod val="60000"/>
                    <a:lumOff val="40000"/>
                  </a:schemeClr>
                </a:solidFill>
                <a:latin typeface="+mn-lt"/>
                <a:ea typeface="+mn-ea"/>
                <a:cs typeface="+mn-cs"/>
              </a:defRPr>
            </a:lvl1pPr>
          </a:lstStyle>
          <a:p>
            <a:fld id="{07CF5707-6B01-4E28-B52C-5F626EA6C564}" type="slidenum">
              <a:rPr>
                <a:solidFill>
                  <a:srgbClr val="333333">
                    <a:lumMod val="60000"/>
                    <a:lumOff val="40000"/>
                  </a:srgbClr>
                </a:solidFill>
              </a:rPr>
              <a:pPr/>
              <a:t>‹#›</a:t>
            </a:fld>
            <a:endParaRPr dirty="0">
              <a:solidFill>
                <a:srgbClr val="333333">
                  <a:lumMod val="60000"/>
                  <a:lumOff val="40000"/>
                </a:srgbClr>
              </a:solidFill>
            </a:endParaRPr>
          </a:p>
        </p:txBody>
      </p:sp>
      <p:sp>
        <p:nvSpPr>
          <p:cNvPr id="12" name="Text Placeholder 3"/>
          <p:cNvSpPr>
            <a:spLocks noGrp="1"/>
          </p:cNvSpPr>
          <p:nvPr>
            <p:ph type="body" sz="quarter" idx="16" hasCustomPrompt="1"/>
          </p:nvPr>
        </p:nvSpPr>
        <p:spPr>
          <a:xfrm>
            <a:off x="377432" y="3235243"/>
            <a:ext cx="8391525" cy="423863"/>
          </a:xfrm>
        </p:spPr>
        <p:txBody>
          <a:bodyPr tIns="184838" rIns="0">
            <a:normAutofit/>
          </a:bodyPr>
          <a:lstStyle>
            <a:lvl1pPr marL="128369" indent="-128369"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sp>
        <p:nvSpPr>
          <p:cNvPr id="9" name="Content Placeholder 14"/>
          <p:cNvSpPr txBox="1">
            <a:spLocks/>
          </p:cNvSpPr>
          <p:nvPr userDrawn="1"/>
        </p:nvSpPr>
        <p:spPr>
          <a:xfrm>
            <a:off x="0" y="5088636"/>
            <a:ext cx="9141714" cy="54864"/>
          </a:xfrm>
          <a:prstGeom prst="rect">
            <a:avLst/>
          </a:prstGeom>
          <a:gradFill flip="none" rotWithShape="1">
            <a:gsLst>
              <a:gs pos="0">
                <a:schemeClr val="bg2"/>
              </a:gs>
              <a:gs pos="89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defPPr>
              <a:defRPr lang="en-US"/>
            </a:defPPr>
            <a:lvl1pPr algn="ctr"/>
          </a:lstStyle>
          <a:p>
            <a:pPr defTabSz="684559"/>
            <a:r>
              <a:rPr lang="en-US" sz="1400" dirty="0">
                <a:solidFill>
                  <a:prstClr val="white"/>
                </a:solidFill>
              </a:rPr>
              <a:t> </a:t>
            </a:r>
          </a:p>
        </p:txBody>
      </p:sp>
      <p:pic>
        <p:nvPicPr>
          <p:cNvPr id="11" name="Picture 10"/>
          <p:cNvPicPr>
            <a:picLocks noChangeAspect="1"/>
          </p:cNvPicPr>
          <p:nvPr userDrawn="1"/>
        </p:nvPicPr>
        <p:blipFill>
          <a:blip r:embed="rId3"/>
          <a:stretch>
            <a:fillRect/>
          </a:stretch>
        </p:blipFill>
        <p:spPr>
          <a:xfrm>
            <a:off x="377191" y="4764882"/>
            <a:ext cx="755384" cy="184308"/>
          </a:xfrm>
          <a:prstGeom prst="rect">
            <a:avLst/>
          </a:prstGeom>
        </p:spPr>
      </p:pic>
    </p:spTree>
    <p:extLst>
      <p:ext uri="{BB962C8B-B14F-4D97-AF65-F5344CB8AC3E}">
        <p14:creationId xmlns:p14="http://schemas.microsoft.com/office/powerpoint/2010/main" val="332749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7149" y="1994821"/>
            <a:ext cx="649706" cy="768096"/>
          </a:xfrm>
          <a:prstGeom prst="rect">
            <a:avLst/>
          </a:prstGeom>
        </p:spPr>
      </p:pic>
    </p:spTree>
    <p:extLst>
      <p:ext uri="{BB962C8B-B14F-4D97-AF65-F5344CB8AC3E}">
        <p14:creationId xmlns:p14="http://schemas.microsoft.com/office/powerpoint/2010/main" val="369630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6_General Slide">
    <p:spTree>
      <p:nvGrpSpPr>
        <p:cNvPr id="1" name=""/>
        <p:cNvGrpSpPr/>
        <p:nvPr/>
      </p:nvGrpSpPr>
      <p:grpSpPr>
        <a:xfrm>
          <a:off x="0" y="0"/>
          <a:ext cx="0" cy="0"/>
          <a:chOff x="0" y="0"/>
          <a:chExt cx="0" cy="0"/>
        </a:xfrm>
      </p:grpSpPr>
      <p:sp>
        <p:nvSpPr>
          <p:cNvPr id="10" name="Rectangle 1"/>
          <p:cNvSpPr/>
          <p:nvPr userDrawn="1"/>
        </p:nvSpPr>
        <p:spPr>
          <a:xfrm>
            <a:off x="7112015" y="0"/>
            <a:ext cx="2031999" cy="5143500"/>
          </a:xfrm>
          <a:custGeom>
            <a:avLst/>
            <a:gdLst>
              <a:gd name="connsiteX0" fmla="*/ 0 w 2031999"/>
              <a:gd name="connsiteY0" fmla="*/ 0 h 5143500"/>
              <a:gd name="connsiteX1" fmla="*/ 2031999 w 2031999"/>
              <a:gd name="connsiteY1" fmla="*/ 0 h 5143500"/>
              <a:gd name="connsiteX2" fmla="*/ 2031999 w 2031999"/>
              <a:gd name="connsiteY2" fmla="*/ 5143500 h 5143500"/>
              <a:gd name="connsiteX3" fmla="*/ 0 w 2031999"/>
              <a:gd name="connsiteY3" fmla="*/ 5143500 h 5143500"/>
              <a:gd name="connsiteX4" fmla="*/ 0 w 2031999"/>
              <a:gd name="connsiteY4" fmla="*/ 0 h 5143500"/>
              <a:gd name="connsiteX0" fmla="*/ 1073727 w 2031999"/>
              <a:gd name="connsiteY0" fmla="*/ 0 h 5143500"/>
              <a:gd name="connsiteX1" fmla="*/ 2031999 w 2031999"/>
              <a:gd name="connsiteY1" fmla="*/ 0 h 5143500"/>
              <a:gd name="connsiteX2" fmla="*/ 2031999 w 2031999"/>
              <a:gd name="connsiteY2" fmla="*/ 5143500 h 5143500"/>
              <a:gd name="connsiteX3" fmla="*/ 0 w 2031999"/>
              <a:gd name="connsiteY3" fmla="*/ 5143500 h 5143500"/>
              <a:gd name="connsiteX4" fmla="*/ 1073727 w 2031999"/>
              <a:gd name="connsiteY4" fmla="*/ 0 h 5143500"/>
              <a:gd name="connsiteX0" fmla="*/ 1362363 w 2031999"/>
              <a:gd name="connsiteY0" fmla="*/ 0 h 5149273"/>
              <a:gd name="connsiteX1" fmla="*/ 2031999 w 2031999"/>
              <a:gd name="connsiteY1" fmla="*/ 5773 h 5149273"/>
              <a:gd name="connsiteX2" fmla="*/ 2031999 w 2031999"/>
              <a:gd name="connsiteY2" fmla="*/ 5149273 h 5149273"/>
              <a:gd name="connsiteX3" fmla="*/ 0 w 2031999"/>
              <a:gd name="connsiteY3" fmla="*/ 5149273 h 5149273"/>
              <a:gd name="connsiteX4" fmla="*/ 1362363 w 2031999"/>
              <a:gd name="connsiteY4" fmla="*/ 0 h 5149273"/>
              <a:gd name="connsiteX0" fmla="*/ 1067954 w 2031999"/>
              <a:gd name="connsiteY0" fmla="*/ 0 h 5143500"/>
              <a:gd name="connsiteX1" fmla="*/ 2031999 w 2031999"/>
              <a:gd name="connsiteY1" fmla="*/ 0 h 5143500"/>
              <a:gd name="connsiteX2" fmla="*/ 2031999 w 2031999"/>
              <a:gd name="connsiteY2" fmla="*/ 5143500 h 5143500"/>
              <a:gd name="connsiteX3" fmla="*/ 0 w 2031999"/>
              <a:gd name="connsiteY3" fmla="*/ 5143500 h 5143500"/>
              <a:gd name="connsiteX4" fmla="*/ 1067954 w 2031999"/>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999" h="5143500">
                <a:moveTo>
                  <a:pt x="1067954" y="0"/>
                </a:moveTo>
                <a:lnTo>
                  <a:pt x="2031999" y="0"/>
                </a:lnTo>
                <a:lnTo>
                  <a:pt x="2031999" y="5143500"/>
                </a:lnTo>
                <a:lnTo>
                  <a:pt x="0" y="5143500"/>
                </a:lnTo>
                <a:lnTo>
                  <a:pt x="1067954" y="0"/>
                </a:lnTo>
                <a:close/>
              </a:path>
            </a:pathLst>
          </a:custGeom>
          <a:solidFill>
            <a:srgbClr val="FF8F1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292" tIns="45646" rIns="91292" bIns="45646" numCol="1" spcCol="0" rtlCol="0" fromWordArt="0" anchor="ctr" anchorCtr="0" forceAA="0" compatLnSpc="1">
            <a:prstTxWarp prst="textNoShape">
              <a:avLst/>
            </a:prstTxWarp>
            <a:noAutofit/>
          </a:bodyPr>
          <a:lstStyle/>
          <a:p>
            <a:pPr algn="ctr" defTabSz="684559"/>
            <a:endParaRPr lang="en-US" sz="1400" dirty="0" smtClean="0">
              <a:solidFill>
                <a:prstClr val="white"/>
              </a:solidFill>
              <a:latin typeface="Arial"/>
              <a:cs typeface="Arial"/>
            </a:endParaRPr>
          </a:p>
        </p:txBody>
      </p:sp>
      <p:sp>
        <p:nvSpPr>
          <p:cNvPr id="11" name="Text Placeholder 2"/>
          <p:cNvSpPr>
            <a:spLocks noGrp="1"/>
          </p:cNvSpPr>
          <p:nvPr>
            <p:ph type="body" sz="quarter" idx="10"/>
          </p:nvPr>
        </p:nvSpPr>
        <p:spPr>
          <a:xfrm>
            <a:off x="449273" y="1305366"/>
            <a:ext cx="5348313" cy="2106322"/>
          </a:xfrm>
          <a:prstGeom prst="rect">
            <a:avLst/>
          </a:prstGeom>
        </p:spPr>
        <p:txBody>
          <a:bodyPr vert="horz" lIns="0"/>
          <a:lstStyle>
            <a:lvl1pPr marL="0" indent="0">
              <a:buNone/>
              <a:defRPr sz="3600" b="1" i="1">
                <a:solidFill>
                  <a:srgbClr val="003087"/>
                </a:solidFill>
                <a:latin typeface="Arial"/>
                <a:cs typeface="Arial"/>
              </a:defRPr>
            </a:lvl1pPr>
            <a:lvl2pPr marL="0" indent="0">
              <a:buNone/>
              <a:defRPr sz="2000">
                <a:solidFill>
                  <a:srgbClr val="003087"/>
                </a:solidFill>
                <a:latin typeface="Arial"/>
                <a:cs typeface="Arial"/>
              </a:defRPr>
            </a:lvl2pPr>
            <a:lvl3pPr marL="0" indent="0">
              <a:buNone/>
              <a:defRPr sz="1200">
                <a:solidFill>
                  <a:srgbClr val="003087"/>
                </a:solidFill>
                <a:latin typeface="Arial"/>
                <a:cs typeface="Arial"/>
              </a:defRPr>
            </a:lvl3pPr>
            <a:lvl4pPr marL="1369084" indent="0">
              <a:buNone/>
              <a:defRPr>
                <a:latin typeface="Arial"/>
                <a:cs typeface="Arial"/>
              </a:defRPr>
            </a:lvl4pPr>
            <a:lvl5pPr marL="1825469" indent="0">
              <a:buNone/>
              <a:defRPr>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p:txBody>
      </p:sp>
      <p:pic>
        <p:nvPicPr>
          <p:cNvPr id="7" name="Picture 1" descr="pp_h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49263" y="4821154"/>
            <a:ext cx="682208" cy="16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1"/>
          <p:cNvSpPr>
            <a:spLocks/>
          </p:cNvSpPr>
          <p:nvPr userDrawn="1"/>
        </p:nvSpPr>
        <p:spPr bwMode="auto">
          <a:xfrm>
            <a:off x="1204029" y="4851354"/>
            <a:ext cx="3619500" cy="165100"/>
          </a:xfrm>
          <a:custGeom>
            <a:avLst/>
            <a:gdLst>
              <a:gd name="T0" fmla="*/ 1809750 w 21600"/>
              <a:gd name="T1" fmla="*/ 82550 h 21600"/>
              <a:gd name="T2" fmla="*/ 1809750 w 21600"/>
              <a:gd name="T3" fmla="*/ 82550 h 21600"/>
              <a:gd name="T4" fmla="*/ 1809750 w 21600"/>
              <a:gd name="T5" fmla="*/ 82550 h 21600"/>
              <a:gd name="T6" fmla="*/ 1809750 w 21600"/>
              <a:gd name="T7" fmla="*/ 825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456314">
              <a:defRPr/>
            </a:pPr>
            <a:r>
              <a:rPr lang="en-US" sz="700" dirty="0" smtClean="0">
                <a:solidFill>
                  <a:srgbClr val="A7A8A9"/>
                </a:solidFill>
                <a:latin typeface="Arial"/>
                <a:cs typeface="Arial"/>
                <a:sym typeface="Futura Std Book" charset="0"/>
              </a:rPr>
              <a:t>© 2014 PayPal Inc. All rights reserved. Confidential and proprietary.</a:t>
            </a:r>
            <a:endParaRPr lang="en-US" sz="700" dirty="0" smtClean="0">
              <a:solidFill>
                <a:srgbClr val="A7A8A9"/>
              </a:solidFill>
              <a:latin typeface="Arial"/>
              <a:cs typeface="Arial"/>
            </a:endParaRPr>
          </a:p>
          <a:p>
            <a:pPr defTabSz="456314">
              <a:defRPr/>
            </a:pPr>
            <a:r>
              <a:rPr lang="en-US" sz="700" dirty="0" smtClean="0">
                <a:solidFill>
                  <a:srgbClr val="A7A8A9"/>
                </a:solidFill>
                <a:latin typeface="Arial"/>
                <a:cs typeface="Arial"/>
                <a:sym typeface="Futura Std Book" charset="0"/>
              </a:rPr>
              <a:t> </a:t>
            </a:r>
            <a:endParaRPr lang="en-US" sz="700" dirty="0">
              <a:solidFill>
                <a:srgbClr val="A7A8A9"/>
              </a:solidFill>
              <a:latin typeface="Arial"/>
              <a:cs typeface="Arial"/>
            </a:endParaRPr>
          </a:p>
        </p:txBody>
      </p:sp>
      <p:sp>
        <p:nvSpPr>
          <p:cNvPr id="14" name="Slide Number Placeholder 5"/>
          <p:cNvSpPr>
            <a:spLocks noGrp="1"/>
          </p:cNvSpPr>
          <p:nvPr>
            <p:ph type="sldNum" sz="quarter" idx="4"/>
          </p:nvPr>
        </p:nvSpPr>
        <p:spPr>
          <a:xfrm>
            <a:off x="8432974" y="4779963"/>
            <a:ext cx="338666" cy="273844"/>
          </a:xfrm>
          <a:prstGeom prst="rect">
            <a:avLst/>
          </a:prstGeom>
        </p:spPr>
        <p:txBody>
          <a:bodyPr vert="horz" lIns="91292" tIns="45646" rIns="91292" bIns="45646" rtlCol="0" anchor="ctr"/>
          <a:lstStyle>
            <a:lvl1pPr algn="r">
              <a:defRPr sz="700" b="0" i="0">
                <a:solidFill>
                  <a:schemeClr val="bg1"/>
                </a:solidFill>
                <a:latin typeface="Arial"/>
                <a:cs typeface="Arial"/>
              </a:defRPr>
            </a:lvl1pPr>
          </a:lstStyle>
          <a:p>
            <a:fld id="{392A089F-6FA7-E74D-8B91-14056D11BB2D}"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653563311"/>
      </p:ext>
    </p:extLst>
  </p:cSld>
  <p:clrMapOvr>
    <a:masterClrMapping/>
  </p:clrMapOvr>
  <p:timing>
    <p:tnLst>
      <p:par>
        <p:cTn xmlns:p14="http://schemas.microsoft.com/office/powerpoint/2010/mai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Blue Gradient Short Titl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534391" y="4767338"/>
            <a:ext cx="2761488" cy="233363"/>
          </a:xfrm>
        </p:spPr>
        <p:txBody>
          <a:bodyPr/>
          <a:lstStyle>
            <a:lvl1pPr marL="0" algn="l" defTabSz="684559" rtl="0" eaLnBrk="1" latinLnBrk="0" hangingPunct="1">
              <a:defRPr lang="en-US" sz="600" kern="1200" smtClean="0">
                <a:solidFill>
                  <a:schemeClr val="bg1">
                    <a:alpha val="60000"/>
                  </a:schemeClr>
                </a:solidFill>
                <a:latin typeface="+mn-lt"/>
                <a:ea typeface="+mn-ea"/>
                <a:cs typeface="+mn-cs"/>
              </a:defRPr>
            </a:lvl1pPr>
          </a:lstStyle>
          <a:p>
            <a:r>
              <a:rPr dirty="0">
                <a:solidFill>
                  <a:prstClr val="white">
                    <a:alpha val="60000"/>
                  </a:prstClr>
                </a:solidFill>
              </a:rPr>
              <a:t>©2015 PayPal Inc. Confidential and proprietary.</a:t>
            </a:r>
          </a:p>
        </p:txBody>
      </p:sp>
      <p:sp>
        <p:nvSpPr>
          <p:cNvPr id="6" name="Slide Number Placeholder 5"/>
          <p:cNvSpPr>
            <a:spLocks noGrp="1"/>
          </p:cNvSpPr>
          <p:nvPr>
            <p:ph type="sldNum" sz="quarter" idx="12"/>
          </p:nvPr>
        </p:nvSpPr>
        <p:spPr/>
        <p:txBody>
          <a:bodyPr/>
          <a:lstStyle>
            <a:lvl1pPr marL="0" algn="r" defTabSz="684559" rtl="0" eaLnBrk="1" latinLnBrk="0" hangingPunct="1">
              <a:defRPr lang="en-US" sz="800" b="0" kern="1200" smtClean="0">
                <a:solidFill>
                  <a:schemeClr val="bg1"/>
                </a:solidFill>
                <a:latin typeface="+mn-lt"/>
                <a:ea typeface="+mn-ea"/>
                <a:cs typeface="+mn-cs"/>
              </a:defRPr>
            </a:lvl1pPr>
          </a:lstStyle>
          <a:p>
            <a:fld id="{07CF5707-6B01-4E28-B52C-5F626EA6C564}" type="slidenum">
              <a:rPr>
                <a:solidFill>
                  <a:prstClr val="white"/>
                </a:solidFill>
              </a:rPr>
              <a:pPr/>
              <a:t>‹#›</a:t>
            </a:fld>
            <a:endParaRPr dirty="0">
              <a:solidFill>
                <a:prstClr val="white"/>
              </a:soli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448" y="4764362"/>
            <a:ext cx="998537" cy="181229"/>
          </a:xfrm>
          <a:prstGeom prst="rect">
            <a:avLst/>
          </a:prstGeom>
        </p:spPr>
      </p:pic>
      <p:sp>
        <p:nvSpPr>
          <p:cNvPr id="4" name="Text Placeholder 3"/>
          <p:cNvSpPr>
            <a:spLocks noGrp="1"/>
          </p:cNvSpPr>
          <p:nvPr>
            <p:ph type="body" sz="quarter" idx="13" hasCustomPrompt="1"/>
          </p:nvPr>
        </p:nvSpPr>
        <p:spPr>
          <a:xfrm>
            <a:off x="-1" y="0"/>
            <a:ext cx="9144000" cy="822960"/>
          </a:xfrm>
          <a:gradFill flip="none" rotWithShape="1">
            <a:gsLst>
              <a:gs pos="0">
                <a:schemeClr val="accent1">
                  <a:alpha val="90000"/>
                </a:schemeClr>
              </a:gs>
              <a:gs pos="88000">
                <a:schemeClr val="accent2">
                  <a:alpha val="9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a:defRPr lang="en-US" sz="1000" dirty="0">
                <a:solidFill>
                  <a:schemeClr val="lt1"/>
                </a:solidFill>
              </a:defRPr>
            </a:lvl1pPr>
          </a:lstStyle>
          <a:p>
            <a:pPr lvl="0" algn="ctr" defTabSz="684559"/>
            <a:r>
              <a:rPr lang="en-US" dirty="0" smtClean="0"/>
              <a:t> </a:t>
            </a:r>
            <a:endParaRPr lang="en-US" dirty="0"/>
          </a:p>
        </p:txBody>
      </p:sp>
      <p:sp>
        <p:nvSpPr>
          <p:cNvPr id="13" name="Text Placeholder 3"/>
          <p:cNvSpPr>
            <a:spLocks noGrp="1"/>
          </p:cNvSpPr>
          <p:nvPr>
            <p:ph type="body" sz="quarter" idx="14" hasCustomPrompt="1"/>
          </p:nvPr>
        </p:nvSpPr>
        <p:spPr>
          <a:xfrm>
            <a:off x="378618" y="113111"/>
            <a:ext cx="8394192" cy="581025"/>
          </a:xfrm>
        </p:spPr>
        <p:txBody>
          <a:bodyPr/>
          <a:lstStyle>
            <a:lvl1pPr>
              <a:defRPr sz="3300">
                <a:solidFill>
                  <a:schemeClr val="bg1"/>
                </a:solidFill>
                <a:latin typeface="PayPal Sans Big Thin" panose="020B0403040504040204" pitchFamily="34" charset="0"/>
              </a:defRPr>
            </a:lvl1pPr>
          </a:lstStyle>
          <a:p>
            <a:pPr lvl="0"/>
            <a:r>
              <a:rPr lang="en-US" dirty="0" smtClean="0"/>
              <a:t>CLICK TO EDIT MASTER TEXT</a:t>
            </a:r>
          </a:p>
        </p:txBody>
      </p:sp>
      <p:sp>
        <p:nvSpPr>
          <p:cNvPr id="14" name="Picture Placeholder 7"/>
          <p:cNvSpPr>
            <a:spLocks noGrp="1"/>
          </p:cNvSpPr>
          <p:nvPr>
            <p:ph type="pic" sz="quarter" idx="15" hasCustomPrompt="1"/>
          </p:nvPr>
        </p:nvSpPr>
        <p:spPr>
          <a:xfrm>
            <a:off x="0" y="0"/>
            <a:ext cx="9144000" cy="5143500"/>
          </a:xfrm>
        </p:spPr>
        <p:txBody>
          <a:bodyPr tIns="684559" anchor="ctr"/>
          <a:lstStyle>
            <a:lvl1pPr algn="ctr">
              <a:tabLst>
                <a:tab pos="3036499" algn="l"/>
              </a:tabLst>
              <a:defRPr lang="en-US" sz="1200" kern="1200" baseline="0" dirty="0">
                <a:solidFill>
                  <a:schemeClr val="bg1">
                    <a:alpha val="40000"/>
                  </a:schemeClr>
                </a:solidFill>
                <a:latin typeface="+mn-lt"/>
                <a:ea typeface="+mn-ea"/>
                <a:cs typeface="+mn-cs"/>
              </a:defRPr>
            </a:lvl1pPr>
          </a:lstStyle>
          <a:p>
            <a:r>
              <a:rPr lang="en-US" dirty="0" smtClean="0"/>
              <a:t>Click icon to insert image</a:t>
            </a:r>
            <a:endParaRPr lang="en-US" dirty="0"/>
          </a:p>
        </p:txBody>
      </p:sp>
      <p:sp>
        <p:nvSpPr>
          <p:cNvPr id="8" name="Rectangle 7"/>
          <p:cNvSpPr/>
          <p:nvPr userDrawn="1"/>
        </p:nvSpPr>
        <p:spPr>
          <a:xfrm>
            <a:off x="8419231" y="4785193"/>
            <a:ext cx="316910" cy="219288"/>
          </a:xfrm>
          <a:prstGeom prst="rect">
            <a:avLst/>
          </a:prstGeom>
        </p:spPr>
        <p:txBody>
          <a:bodyPr wrap="none" lIns="91312" tIns="45656" rIns="91312" bIns="45656">
            <a:spAutoFit/>
          </a:bodyPr>
          <a:lstStyle/>
          <a:p>
            <a:pPr defTabSz="456251">
              <a:defRPr/>
            </a:pPr>
            <a:fld id="{07CF5707-6B01-4E28-B52C-5F626EA6C564}" type="slidenum">
              <a:rPr lang="en-US" sz="800" smtClean="0">
                <a:solidFill>
                  <a:srgbClr val="333333">
                    <a:lumMod val="60000"/>
                    <a:lumOff val="40000"/>
                  </a:srgbClr>
                </a:solidFill>
              </a:rPr>
              <a:pPr defTabSz="456251">
                <a:defRPr/>
              </a:pPr>
              <a:t>‹#›</a:t>
            </a:fld>
            <a:endParaRPr lang="en-US" dirty="0">
              <a:solidFill>
                <a:prstClr val="black"/>
              </a:solidFill>
            </a:endParaRPr>
          </a:p>
        </p:txBody>
      </p:sp>
    </p:spTree>
    <p:extLst>
      <p:ext uri="{BB962C8B-B14F-4D97-AF65-F5344CB8AC3E}">
        <p14:creationId xmlns:p14="http://schemas.microsoft.com/office/powerpoint/2010/main" val="272636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354690" y="246371"/>
            <a:ext cx="8229600" cy="443695"/>
          </a:xfrm>
          <a:prstGeom prst="rect">
            <a:avLst/>
          </a:prstGeom>
        </p:spPr>
        <p:txBody>
          <a:bodyPr vert="horz"/>
          <a:lstStyle>
            <a:lvl1pPr algn="l">
              <a:defRPr lang="en-US" sz="2400" b="1" kern="1200" dirty="0">
                <a:solidFill>
                  <a:srgbClr val="003087"/>
                </a:solidFill>
                <a:latin typeface="Arial"/>
                <a:ea typeface="+mn-ea"/>
                <a:cs typeface="Arial"/>
              </a:defRPr>
            </a:lvl1pPr>
          </a:lstStyle>
          <a:p>
            <a:r>
              <a:rPr lang="en-US" dirty="0" smtClean="0"/>
              <a:t>Click to edit Master title style</a:t>
            </a:r>
            <a:endParaRPr lang="en-US" dirty="0"/>
          </a:p>
        </p:txBody>
      </p:sp>
      <p:sp>
        <p:nvSpPr>
          <p:cNvPr id="7" name="Text Placeholder 6"/>
          <p:cNvSpPr>
            <a:spLocks noGrp="1"/>
          </p:cNvSpPr>
          <p:nvPr>
            <p:ph type="body" sz="quarter" idx="11"/>
          </p:nvPr>
        </p:nvSpPr>
        <p:spPr>
          <a:xfrm>
            <a:off x="354738" y="610279"/>
            <a:ext cx="3121025" cy="627062"/>
          </a:xfrm>
          <a:prstGeom prst="rect">
            <a:avLst/>
          </a:prstGeom>
        </p:spPr>
        <p:txBody>
          <a:bodyPr vert="horz"/>
          <a:lstStyle>
            <a:lvl1pPr marL="0" indent="0">
              <a:buNone/>
              <a:defRPr lang="en-US" sz="1600" b="0" kern="1200" dirty="0" smtClean="0">
                <a:solidFill>
                  <a:srgbClr val="009CDE"/>
                </a:solidFill>
                <a:latin typeface="Arial"/>
                <a:ea typeface="+mn-ea"/>
                <a:cs typeface="Arial"/>
              </a:defRPr>
            </a:lvl1pPr>
            <a:lvl2pPr>
              <a:defRPr lang="en-US" sz="1600" b="0" kern="1200" dirty="0" smtClean="0">
                <a:solidFill>
                  <a:srgbClr val="009CDE"/>
                </a:solidFill>
                <a:latin typeface="Arial"/>
                <a:ea typeface="+mn-ea"/>
                <a:cs typeface="Arial"/>
              </a:defRPr>
            </a:lvl2pPr>
            <a:lvl3pPr>
              <a:defRPr lang="en-US" sz="1600" b="0" kern="1200" dirty="0" smtClean="0">
                <a:solidFill>
                  <a:srgbClr val="009CDE"/>
                </a:solidFill>
                <a:latin typeface="Arial"/>
                <a:ea typeface="+mn-ea"/>
                <a:cs typeface="Arial"/>
              </a:defRPr>
            </a:lvl3pPr>
            <a:lvl4pPr>
              <a:defRPr lang="en-US" sz="1600" b="0" kern="1200" dirty="0" smtClean="0">
                <a:solidFill>
                  <a:srgbClr val="009CDE"/>
                </a:solidFill>
                <a:latin typeface="Arial"/>
                <a:ea typeface="+mn-ea"/>
                <a:cs typeface="Arial"/>
              </a:defRPr>
            </a:lvl4pPr>
            <a:lvl5pPr>
              <a:defRPr lang="en-US" sz="1600" b="0" kern="1200" dirty="0">
                <a:solidFill>
                  <a:srgbClr val="009CDE"/>
                </a:solidFill>
                <a:latin typeface="Arial"/>
                <a:ea typeface="+mn-ea"/>
                <a:cs typeface="Arial"/>
              </a:defRPr>
            </a:lvl5pPr>
          </a:lstStyle>
          <a:p>
            <a:pPr lvl="0"/>
            <a:r>
              <a:rPr lang="en-US" dirty="0" smtClean="0"/>
              <a:t>Click to edit Master text styles</a:t>
            </a:r>
          </a:p>
        </p:txBody>
      </p:sp>
      <p:pic>
        <p:nvPicPr>
          <p:cNvPr id="8" name="Picture 1" descr="pp_h_rgb.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49263" y="4821154"/>
            <a:ext cx="682208" cy="16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1"/>
          <p:cNvSpPr>
            <a:spLocks/>
          </p:cNvSpPr>
          <p:nvPr userDrawn="1"/>
        </p:nvSpPr>
        <p:spPr bwMode="auto">
          <a:xfrm>
            <a:off x="1204029" y="4851354"/>
            <a:ext cx="3619500" cy="165100"/>
          </a:xfrm>
          <a:custGeom>
            <a:avLst/>
            <a:gdLst>
              <a:gd name="T0" fmla="*/ 1809750 w 21600"/>
              <a:gd name="T1" fmla="*/ 82550 h 21600"/>
              <a:gd name="T2" fmla="*/ 1809750 w 21600"/>
              <a:gd name="T3" fmla="*/ 82550 h 21600"/>
              <a:gd name="T4" fmla="*/ 1809750 w 21600"/>
              <a:gd name="T5" fmla="*/ 82550 h 21600"/>
              <a:gd name="T6" fmla="*/ 1809750 w 21600"/>
              <a:gd name="T7" fmla="*/ 825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456314">
              <a:defRPr/>
            </a:pPr>
            <a:r>
              <a:rPr lang="en-US" sz="700" dirty="0" smtClean="0">
                <a:solidFill>
                  <a:srgbClr val="A7A8A9"/>
                </a:solidFill>
                <a:latin typeface="Arial"/>
                <a:cs typeface="Arial"/>
                <a:sym typeface="Futura Std Book" charset="0"/>
              </a:rPr>
              <a:t>© 2014 PayPal Inc. All rights reserved. Confidential and proprietary.</a:t>
            </a:r>
            <a:endParaRPr lang="en-US" sz="700" dirty="0" smtClean="0">
              <a:solidFill>
                <a:srgbClr val="A7A8A9"/>
              </a:solidFill>
              <a:latin typeface="Arial"/>
              <a:cs typeface="Arial"/>
            </a:endParaRPr>
          </a:p>
          <a:p>
            <a:pPr defTabSz="456314">
              <a:defRPr/>
            </a:pPr>
            <a:r>
              <a:rPr lang="en-US" sz="700" dirty="0" smtClean="0">
                <a:solidFill>
                  <a:srgbClr val="A7A8A9"/>
                </a:solidFill>
                <a:latin typeface="Arial"/>
                <a:cs typeface="Arial"/>
                <a:sym typeface="Futura Std Book" charset="0"/>
              </a:rPr>
              <a:t> </a:t>
            </a:r>
            <a:endParaRPr lang="en-US" sz="700" dirty="0">
              <a:solidFill>
                <a:srgbClr val="A7A8A9"/>
              </a:solidFill>
              <a:latin typeface="Arial"/>
              <a:cs typeface="Arial"/>
            </a:endParaRPr>
          </a:p>
        </p:txBody>
      </p:sp>
      <p:sp>
        <p:nvSpPr>
          <p:cNvPr id="13" name="Slide Number Placeholder 5"/>
          <p:cNvSpPr>
            <a:spLocks noGrp="1"/>
          </p:cNvSpPr>
          <p:nvPr>
            <p:ph type="sldNum" sz="quarter" idx="4"/>
          </p:nvPr>
        </p:nvSpPr>
        <p:spPr>
          <a:xfrm>
            <a:off x="8432974" y="4779963"/>
            <a:ext cx="338666" cy="273844"/>
          </a:xfrm>
          <a:prstGeom prst="rect">
            <a:avLst/>
          </a:prstGeom>
        </p:spPr>
        <p:txBody>
          <a:bodyPr vert="horz" lIns="91292" tIns="45646" rIns="91292" bIns="45646" rtlCol="0" anchor="ctr"/>
          <a:lstStyle>
            <a:lvl1pPr algn="r">
              <a:defRPr sz="700" b="0" i="0">
                <a:solidFill>
                  <a:srgbClr val="99999A"/>
                </a:solidFill>
                <a:latin typeface="Arial"/>
                <a:cs typeface="Arial"/>
              </a:defRPr>
            </a:lvl1pPr>
          </a:lstStyle>
          <a:p>
            <a:fld id="{392A089F-6FA7-E74D-8B91-14056D11BB2D}" type="slidenum">
              <a:rPr lang="en-US" smtClean="0"/>
              <a:pPr/>
              <a:t>‹#›</a:t>
            </a:fld>
            <a:endParaRPr lang="en-US" dirty="0"/>
          </a:p>
        </p:txBody>
      </p:sp>
      <p:sp>
        <p:nvSpPr>
          <p:cNvPr id="14" name="Text Placeholder 4"/>
          <p:cNvSpPr>
            <a:spLocks noGrp="1"/>
          </p:cNvSpPr>
          <p:nvPr>
            <p:ph type="body" sz="quarter" idx="12"/>
          </p:nvPr>
        </p:nvSpPr>
        <p:spPr>
          <a:xfrm>
            <a:off x="353064" y="1236663"/>
            <a:ext cx="3025775" cy="3467100"/>
          </a:xfrm>
          <a:prstGeom prst="rect">
            <a:avLst/>
          </a:prstGeom>
        </p:spPr>
        <p:txBody>
          <a:bodyPr vert="horz"/>
          <a:lstStyle>
            <a:lvl1pPr marL="0" indent="0">
              <a:buNone/>
              <a:defRPr sz="1400">
                <a:solidFill>
                  <a:srgbClr val="7F7F7F"/>
                </a:solidFill>
                <a:latin typeface="Arial"/>
                <a:cs typeface="Arial"/>
              </a:defRPr>
            </a:lvl1pPr>
            <a:lvl2pPr marL="456314" indent="0">
              <a:buNone/>
              <a:defRPr>
                <a:latin typeface="Arial"/>
                <a:cs typeface="Arial"/>
              </a:defRPr>
            </a:lvl2pPr>
            <a:lvl3pPr marL="912735" indent="0">
              <a:buNone/>
              <a:defRPr>
                <a:latin typeface="Arial"/>
                <a:cs typeface="Arial"/>
              </a:defRPr>
            </a:lvl3pPr>
            <a:lvl4pPr marL="1369084" indent="0">
              <a:buNone/>
              <a:defRPr>
                <a:latin typeface="Arial"/>
                <a:cs typeface="Arial"/>
              </a:defRPr>
            </a:lvl4pPr>
            <a:lvl5pPr marL="1825469" indent="0">
              <a:buNone/>
              <a:defRPr>
                <a:latin typeface="Arial"/>
                <a:cs typeface="Arial"/>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1408530050"/>
      </p:ext>
    </p:extLst>
  </p:cSld>
  <p:clrMapOvr>
    <a:masterClrMapping/>
  </p:clrMapOvr>
  <p:timing>
    <p:tnLst>
      <p:par>
        <p:cTn xmlns:p14="http://schemas.microsoft.com/office/powerpoint/2010/mai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Rectangle 5"/>
          <p:cNvSpPr/>
          <p:nvPr/>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ctrTitle" hasCustomPrompt="1"/>
          </p:nvPr>
        </p:nvSpPr>
        <p:spPr>
          <a:xfrm>
            <a:off x="1143000" y="2264229"/>
            <a:ext cx="6858000" cy="909264"/>
          </a:xfrm>
        </p:spPr>
        <p:txBody>
          <a:bodyPr anchor="b">
            <a:normAutofit/>
          </a:bodyPr>
          <a:lstStyle>
            <a:lvl1pPr algn="ctr">
              <a:defRPr sz="4000">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414715"/>
            <a:ext cx="6858000" cy="584000"/>
          </a:xfrm>
        </p:spPr>
        <p:txBody>
          <a:bodyPr tIns="0" rIns="0" bIns="0">
            <a:normAutofit/>
          </a:bodyPr>
          <a:lstStyle>
            <a:lvl1pPr marL="0" indent="0" algn="ctr">
              <a:buNone/>
              <a:defRPr sz="1500" baseline="0">
                <a:solidFill>
                  <a:schemeClr val="bg1">
                    <a:alpha val="60000"/>
                  </a:schemeClr>
                </a:solidFill>
              </a:defRPr>
            </a:lvl1pPr>
            <a:lvl2pPr marL="342071" indent="0" algn="ctr">
              <a:buNone/>
              <a:defRPr sz="1500"/>
            </a:lvl2pPr>
            <a:lvl3pPr marL="684226" indent="0" algn="ctr">
              <a:buNone/>
              <a:defRPr sz="1400"/>
            </a:lvl3pPr>
            <a:lvl4pPr marL="1026339" indent="0" algn="ctr">
              <a:buNone/>
              <a:defRPr sz="1200"/>
            </a:lvl4pPr>
            <a:lvl5pPr marL="1368452" indent="0" algn="ctr">
              <a:buNone/>
              <a:defRPr sz="1200"/>
            </a:lvl5pPr>
            <a:lvl6pPr marL="1710608" indent="0" algn="ctr">
              <a:buNone/>
              <a:defRPr sz="1200"/>
            </a:lvl6pPr>
            <a:lvl7pPr marL="2052677" indent="0" algn="ctr">
              <a:buNone/>
              <a:defRPr sz="1200"/>
            </a:lvl7pPr>
            <a:lvl8pPr marL="2394746" indent="0" algn="ctr">
              <a:buNone/>
              <a:defRPr sz="1200"/>
            </a:lvl8pPr>
            <a:lvl9pPr marL="2736818" indent="0" algn="ctr">
              <a:buNone/>
              <a:defRPr sz="1200"/>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028950" y="4910137"/>
            <a:ext cx="3086100" cy="90488"/>
          </a:xfrm>
          <a:prstGeom prst="rect">
            <a:avLst/>
          </a:prstGeom>
        </p:spPr>
        <p:txBody>
          <a:bodyPr lIns="91284" tIns="45642" rIns="91284" bIns="45642"/>
          <a:lstStyle>
            <a:lvl1pPr algn="ct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49974" y="1438275"/>
            <a:ext cx="644549" cy="762000"/>
          </a:xfrm>
          <a:prstGeom prst="rect">
            <a:avLst/>
          </a:prstGeom>
        </p:spPr>
      </p:pic>
    </p:spTree>
    <p:extLst>
      <p:ext uri="{BB962C8B-B14F-4D97-AF65-F5344CB8AC3E}">
        <p14:creationId xmlns:p14="http://schemas.microsoft.com/office/powerpoint/2010/main" val="3533827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9" y="2654142"/>
            <a:ext cx="7886700" cy="286940"/>
          </a:xfrm>
        </p:spPr>
        <p:txBody>
          <a:bodyPr tIns="0" rIns="0" bIns="0">
            <a:normAutofit/>
          </a:bodyPr>
          <a:lstStyle>
            <a:lvl1pPr marL="0" indent="0">
              <a:buNone/>
              <a:defRPr sz="14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58"/>
            <a:ext cx="3086100" cy="233363"/>
          </a:xfrm>
          <a:prstGeom prst="rect">
            <a:avLst/>
          </a:prstGeom>
        </p:spPr>
        <p:txBody>
          <a:bodyPr vert="horz" lIns="0" tIns="34286" rIns="0" bIns="34286" rtlCol="0" anchor="ctr"/>
          <a:lstStyle>
            <a:lvl1pPr algn="l">
              <a:defRPr sz="600">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886911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flip="none" rotWithShape="1">
            <a:gsLst>
              <a:gs pos="0">
                <a:schemeClr val="accent3"/>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9" y="2654142"/>
            <a:ext cx="7886700" cy="286940"/>
          </a:xfrm>
        </p:spPr>
        <p:txBody>
          <a:bodyPr tIns="0" rIns="0" bIns="0">
            <a:normAutofit/>
          </a:bodyPr>
          <a:lstStyle>
            <a:lvl1pPr marL="0" indent="0">
              <a:buNone/>
              <a:defRPr sz="14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58"/>
            <a:ext cx="3086100" cy="233363"/>
          </a:xfrm>
          <a:prstGeom prst="rect">
            <a:avLst/>
          </a:prstGeom>
        </p:spPr>
        <p:txBody>
          <a:bodyPr vert="horz" lIns="0" tIns="34286" rIns="0" bIns="34286" rtlCol="0" anchor="ctr"/>
          <a:lstStyle>
            <a:lvl1pPr algn="l">
              <a:defRPr sz="600">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20908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Green Divider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a:gsLst>
              <a:gs pos="0">
                <a:schemeClr val="accent6"/>
              </a:gs>
              <a:gs pos="9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8" y="2654142"/>
            <a:ext cx="7886700" cy="286940"/>
          </a:xfrm>
        </p:spPr>
        <p:txBody>
          <a:bodyPr tIns="0" rIns="0" bIns="0">
            <a:normAutofit/>
          </a:bodyPr>
          <a:lstStyle>
            <a:lvl1pPr marL="0" indent="0">
              <a:buNone/>
              <a:defRPr sz="14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grpSp>
        <p:nvGrpSpPr>
          <p:cNvPr id="9" name="Group 8"/>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342967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flip="none" rotWithShape="1">
            <a:gsLst>
              <a:gs pos="0">
                <a:schemeClr val="accent4"/>
              </a:gs>
              <a:gs pos="90000">
                <a:schemeClr val="accent3"/>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9" y="2654142"/>
            <a:ext cx="7886700" cy="286940"/>
          </a:xfrm>
        </p:spPr>
        <p:txBody>
          <a:bodyPr tIns="0" rIns="0" bIns="0">
            <a:normAutofit/>
          </a:bodyPr>
          <a:lstStyle>
            <a:lvl1pPr marL="0" indent="0">
              <a:buNone/>
              <a:defRPr sz="14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58"/>
            <a:ext cx="3086100" cy="233363"/>
          </a:xfrm>
          <a:prstGeom prst="rect">
            <a:avLst/>
          </a:prstGeom>
        </p:spPr>
        <p:txBody>
          <a:bodyPr vert="horz" lIns="0" tIns="34286" rIns="0" bIns="34286" rtlCol="0" anchor="ctr"/>
          <a:lstStyle>
            <a:lvl1pPr algn="l">
              <a:defRPr sz="600">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585840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flip="none" rotWithShape="1">
            <a:gsLst>
              <a:gs pos="0">
                <a:schemeClr val="accent5"/>
              </a:gs>
              <a:gs pos="9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9" y="2654142"/>
            <a:ext cx="7886700" cy="286940"/>
          </a:xfrm>
        </p:spPr>
        <p:txBody>
          <a:bodyPr tIns="0" rIns="0" bIns="0">
            <a:normAutofit/>
          </a:bodyPr>
          <a:lstStyle>
            <a:lvl1pPr marL="0" indent="0">
              <a:buNone/>
              <a:defRPr sz="14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58"/>
            <a:ext cx="3086100" cy="233363"/>
          </a:xfrm>
          <a:prstGeom prst="rect">
            <a:avLst/>
          </a:prstGeom>
        </p:spPr>
        <p:txBody>
          <a:bodyPr vert="horz" lIns="0" tIns="34286" rIns="0" bIns="34286" rtlCol="0" anchor="ctr"/>
          <a:lstStyle>
            <a:lvl1pPr algn="l">
              <a:defRPr sz="600">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76531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5_Section Header">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a:gsLst>
              <a:gs pos="0">
                <a:schemeClr val="accent6"/>
              </a:gs>
              <a:gs pos="9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9" y="2654142"/>
            <a:ext cx="7886700" cy="286940"/>
          </a:xfrm>
        </p:spPr>
        <p:txBody>
          <a:bodyPr tIns="0" rIns="0" bIns="0">
            <a:normAutofit/>
          </a:bodyPr>
          <a:lstStyle>
            <a:lvl1pPr marL="0" indent="0">
              <a:buNone/>
              <a:defRPr sz="14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58"/>
            <a:ext cx="3086100" cy="233363"/>
          </a:xfrm>
          <a:prstGeom prst="rect">
            <a:avLst/>
          </a:prstGeom>
        </p:spPr>
        <p:txBody>
          <a:bodyPr vert="horz" lIns="0" tIns="34286" rIns="0" bIns="34286" rtlCol="0" anchor="ctr"/>
          <a:lstStyle>
            <a:lvl1pPr algn="l">
              <a:defRPr sz="600">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1779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6_Section Header">
    <p:spTree>
      <p:nvGrpSpPr>
        <p:cNvPr id="1" name=""/>
        <p:cNvGrpSpPr/>
        <p:nvPr/>
      </p:nvGrpSpPr>
      <p:grpSpPr>
        <a:xfrm>
          <a:off x="0" y="0"/>
          <a:ext cx="0" cy="0"/>
          <a:chOff x="0" y="0"/>
          <a:chExt cx="0" cy="0"/>
        </a:xfrm>
      </p:grpSpPr>
      <p:sp>
        <p:nvSpPr>
          <p:cNvPr id="7" name="Rectangle 6"/>
          <p:cNvSpPr/>
          <p:nvPr/>
        </p:nvSpPr>
        <p:spPr>
          <a:xfrm>
            <a:off x="2286" y="0"/>
            <a:ext cx="9141714" cy="5143500"/>
          </a:xfrm>
          <a:prstGeom prst="rect">
            <a:avLst/>
          </a:prstGeom>
          <a:gradFill>
            <a:gsLst>
              <a:gs pos="0">
                <a:schemeClr val="bg2"/>
              </a:gs>
              <a:gs pos="9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9" y="2654142"/>
            <a:ext cx="7886700" cy="286940"/>
          </a:xfrm>
        </p:spPr>
        <p:txBody>
          <a:bodyPr tIns="0" rIns="0" bIns="0">
            <a:normAutofit/>
          </a:bodyPr>
          <a:lstStyle>
            <a:lvl1pPr marL="0" indent="0">
              <a:buNone/>
              <a:defRPr sz="14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58"/>
            <a:ext cx="3086100" cy="233363"/>
          </a:xfrm>
          <a:prstGeom prst="rect">
            <a:avLst/>
          </a:prstGeom>
        </p:spPr>
        <p:txBody>
          <a:bodyPr vert="horz" lIns="0" tIns="34286" rIns="0" bIns="34286" rtlCol="0" anchor="ctr"/>
          <a:lstStyle>
            <a:lvl1pPr algn="l">
              <a:defRPr sz="600">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13114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378619" y="1214589"/>
            <a:ext cx="2681478" cy="1584198"/>
          </a:xfrm>
        </p:spPr>
        <p:txBody>
          <a:bodyPr anchor="t"/>
          <a:lstStyle>
            <a:lvl1pPr marL="0" algn="l" defTabSz="684226" rtl="0" eaLnBrk="1" latinLnBrk="0" hangingPunct="1">
              <a:lnSpc>
                <a:spcPct val="100000"/>
              </a:lnSpc>
              <a:spcBef>
                <a:spcPct val="0"/>
              </a:spcBef>
              <a:buNone/>
              <a:defRPr lang="en-US" sz="2000" kern="1200" dirty="0">
                <a:solidFill>
                  <a:schemeClr val="accent1"/>
                </a:solidFill>
                <a:latin typeface="+mj-lt"/>
                <a:ea typeface="+mj-ea"/>
                <a:cs typeface="+mj-cs"/>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1248425" y="4767358"/>
            <a:ext cx="3086100" cy="233363"/>
          </a:xfrm>
          <a:prstGeom prst="rect">
            <a:avLst/>
          </a:prstGeom>
        </p:spPr>
        <p:txBody>
          <a:bodyPr lIns="91284" tIns="45642" rIns="91284" bIns="45642"/>
          <a:lstStyle/>
          <a:p>
            <a:pPr defTabSz="456083"/>
            <a:r>
              <a:rPr lang="en-US" dirty="0" smtClean="0">
                <a:solidFill>
                  <a:srgbClr val="009CDE">
                    <a:lumMod val="60000"/>
                    <a:lumOff val="40000"/>
                  </a:srgbClr>
                </a:solidFill>
              </a:rPr>
              <a:t>©2015 PayPal Inc. Confidential and proprietary.</a:t>
            </a:r>
            <a:endParaRPr lang="en-US" dirty="0">
              <a:solidFill>
                <a:srgbClr val="009CDE">
                  <a:lumMod val="60000"/>
                  <a:lumOff val="40000"/>
                </a:srgbClr>
              </a:solidFill>
            </a:endParaRPr>
          </a:p>
        </p:txBody>
      </p:sp>
      <p:sp>
        <p:nvSpPr>
          <p:cNvPr id="5" name="Slide Number Placeholder 4"/>
          <p:cNvSpPr>
            <a:spLocks noGrp="1"/>
          </p:cNvSpPr>
          <p:nvPr>
            <p:ph type="sldNum" sz="quarter" idx="12"/>
          </p:nvPr>
        </p:nvSpPr>
        <p:spPr/>
        <p:txBody>
          <a:body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8" name="Rectangle 7"/>
          <p:cNvSpPr/>
          <p:nvPr/>
        </p:nvSpPr>
        <p:spPr>
          <a:xfrm>
            <a:off x="378619" y="1147762"/>
            <a:ext cx="2674620" cy="411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smtClean="0">
              <a:solidFill>
                <a:prstClr val="white"/>
              </a:solidFill>
            </a:endParaRPr>
          </a:p>
        </p:txBody>
      </p:sp>
      <p:cxnSp>
        <p:nvCxnSpPr>
          <p:cNvPr id="9" name="Straight Connector 8"/>
          <p:cNvCxnSpPr/>
          <p:nvPr/>
        </p:nvCxnSpPr>
        <p:spPr>
          <a:xfrm>
            <a:off x="4274004" y="1143000"/>
            <a:ext cx="0" cy="32232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
        <p:nvSpPr>
          <p:cNvPr id="13" name="Text Placeholder 12"/>
          <p:cNvSpPr>
            <a:spLocks noGrp="1"/>
          </p:cNvSpPr>
          <p:nvPr>
            <p:ph type="body" sz="quarter" idx="13"/>
          </p:nvPr>
        </p:nvSpPr>
        <p:spPr>
          <a:xfrm>
            <a:off x="4642706" y="1146572"/>
            <a:ext cx="4121658" cy="3621024"/>
          </a:xfrm>
        </p:spPr>
        <p:txBody>
          <a:bodyPr/>
          <a:lstStyle>
            <a:lvl1pPr marL="0" indent="0" algn="l" defTabSz="684226" rtl="0" eaLnBrk="1" latinLnBrk="0" hangingPunct="1">
              <a:lnSpc>
                <a:spcPct val="90000"/>
              </a:lnSpc>
              <a:spcBef>
                <a:spcPts val="1875"/>
              </a:spcBef>
              <a:buClr>
                <a:schemeClr val="accent1"/>
              </a:buClr>
              <a:buFont typeface="Arial" panose="020B0604020202020204" pitchFamily="34" charset="0"/>
              <a:buNone/>
              <a:defRPr lang="en-US" sz="1500" kern="1200" dirty="0" smtClean="0">
                <a:solidFill>
                  <a:schemeClr val="accent1"/>
                </a:solidFill>
                <a:latin typeface="+mj-lt"/>
                <a:ea typeface="+mn-ea"/>
                <a:cs typeface="+mn-cs"/>
              </a:defRPr>
            </a:lvl1pPr>
            <a:lvl2pPr marL="0" indent="0">
              <a:spcBef>
                <a:spcPts val="1125"/>
              </a:spcBef>
              <a:buNone/>
              <a:defRPr sz="1400"/>
            </a:lvl2pPr>
          </a:lstStyle>
          <a:p>
            <a:pPr lvl="0"/>
            <a:r>
              <a:rPr lang="en-US" smtClean="0"/>
              <a:t>Click to edit Master text styles</a:t>
            </a:r>
          </a:p>
          <a:p>
            <a:pPr lvl="1"/>
            <a:r>
              <a:rPr lang="en-US" smtClean="0"/>
              <a:t>Second level</a:t>
            </a:r>
          </a:p>
        </p:txBody>
      </p:sp>
      <p:sp>
        <p:nvSpPr>
          <p:cNvPr id="15" name="Content Placeholder 14"/>
          <p:cNvSpPr>
            <a:spLocks noGrp="1"/>
          </p:cNvSpPr>
          <p:nvPr>
            <p:ph sz="quarter" idx="14" hasCustomPrompt="1"/>
          </p:nvPr>
        </p:nvSpPr>
        <p:spPr>
          <a:xfrm>
            <a:off x="0" y="5088636"/>
            <a:ext cx="9141714" cy="54864"/>
          </a:xfr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00" dirty="0" smtClean="0">
                <a:solidFill>
                  <a:schemeClr val="lt1"/>
                </a:solidFill>
              </a:defRPr>
            </a:lvl1pPr>
          </a:lstStyle>
          <a:p>
            <a:pPr lvl="0" algn="ctr"/>
            <a:r>
              <a:rPr lang="en-US" dirty="0" smtClean="0"/>
              <a:t> </a:t>
            </a:r>
          </a:p>
        </p:txBody>
      </p:sp>
    </p:spTree>
    <p:extLst>
      <p:ext uri="{BB962C8B-B14F-4D97-AF65-F5344CB8AC3E}">
        <p14:creationId xmlns:p14="http://schemas.microsoft.com/office/powerpoint/2010/main" val="146071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Content w/ Sub Head">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spcBef>
                <a:spcPts val="1125"/>
              </a:spcBef>
              <a:buFont typeface="+mj-lt"/>
              <a:buNone/>
              <a:defRPr sz="1200">
                <a:solidFill>
                  <a:schemeClr val="accent1"/>
                </a:solidFill>
              </a:defRPr>
            </a:lvl1pPr>
            <a:lvl2pPr marL="214960" indent="-171079">
              <a:spcBef>
                <a:spcPts val="600"/>
              </a:spcBef>
              <a:buFont typeface="Arial" panose="020B0604020202020204" pitchFamily="34" charset="0"/>
              <a:buChar char="•"/>
              <a:defRPr>
                <a:solidFill>
                  <a:schemeClr val="tx2">
                    <a:lumMod val="60000"/>
                    <a:lumOff val="40000"/>
                  </a:schemeClr>
                </a:solidFill>
              </a:defRPr>
            </a:lvl2pPr>
            <a:lvl3pPr marL="384926" indent="-171079">
              <a:spcBef>
                <a:spcPts val="600"/>
              </a:spcBef>
              <a:buClr>
                <a:schemeClr val="accent1"/>
              </a:buClr>
              <a:buFont typeface="Arial" panose="020B0604020202020204" pitchFamily="34" charset="0"/>
              <a:buChar char="•"/>
              <a:defRPr>
                <a:solidFill>
                  <a:schemeClr val="tx2">
                    <a:lumMod val="60000"/>
                    <a:lumOff val="40000"/>
                  </a:schemeClr>
                </a:solidFill>
              </a:defRPr>
            </a:lvl3pPr>
            <a:lvl4pPr marL="553580" indent="-171079">
              <a:spcBef>
                <a:spcPts val="600"/>
              </a:spcBef>
              <a:buClr>
                <a:schemeClr val="accent1"/>
              </a:buClr>
              <a:buFont typeface="Arial" panose="020B0604020202020204" pitchFamily="34" charset="0"/>
              <a:buChar char="•"/>
              <a:defRPr>
                <a:solidFill>
                  <a:schemeClr val="tx2">
                    <a:lumMod val="60000"/>
                    <a:lumOff val="40000"/>
                  </a:schemeClr>
                </a:solidFill>
              </a:defRPr>
            </a:lvl4pPr>
            <a:lvl5pPr marL="729378" indent="-171079">
              <a:spcBef>
                <a:spcPts val="600"/>
              </a:spcBef>
              <a:buClr>
                <a:schemeClr val="accent1"/>
              </a:buClr>
              <a:buFont typeface="Arial" panose="020B0604020202020204" pitchFamily="34" charset="0"/>
              <a:buChar char="•"/>
              <a:defRPr>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3009918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and Content w/ Sub Head">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169889" indent="-169889">
              <a:spcBef>
                <a:spcPts val="1125"/>
              </a:spcBef>
              <a:buFont typeface="+mj-lt"/>
              <a:buAutoNum type="arabicPeriod"/>
              <a:defRPr sz="1200">
                <a:solidFill>
                  <a:schemeClr val="accent1"/>
                </a:solidFill>
              </a:defRPr>
            </a:lvl1pPr>
            <a:lvl2pPr marL="384926" indent="-171079">
              <a:spcBef>
                <a:spcPts val="600"/>
              </a:spcBef>
              <a:buFont typeface="Arial" panose="020B0604020202020204" pitchFamily="34" charset="0"/>
              <a:buChar char="•"/>
              <a:defRPr>
                <a:solidFill>
                  <a:schemeClr val="tx2">
                    <a:lumMod val="60000"/>
                    <a:lumOff val="40000"/>
                  </a:schemeClr>
                </a:solidFill>
              </a:defRPr>
            </a:lvl2pPr>
            <a:lvl3pPr marL="553580" indent="-171079">
              <a:spcBef>
                <a:spcPts val="600"/>
              </a:spcBef>
              <a:buClr>
                <a:schemeClr val="accent1"/>
              </a:buClr>
              <a:buFont typeface="Arial" panose="020B0604020202020204" pitchFamily="34" charset="0"/>
              <a:buChar char="•"/>
              <a:defRPr>
                <a:solidFill>
                  <a:schemeClr val="tx2">
                    <a:lumMod val="60000"/>
                    <a:lumOff val="40000"/>
                  </a:schemeClr>
                </a:solidFill>
              </a:defRPr>
            </a:lvl3pPr>
            <a:lvl4pPr marL="729378" indent="-171079">
              <a:spcBef>
                <a:spcPts val="600"/>
              </a:spcBef>
              <a:buClr>
                <a:schemeClr val="accent1"/>
              </a:buClr>
              <a:buFont typeface="Arial" panose="020B0604020202020204" pitchFamily="34" charset="0"/>
              <a:buChar char="•"/>
              <a:defRPr>
                <a:solidFill>
                  <a:schemeClr val="tx2">
                    <a:lumMod val="60000"/>
                    <a:lumOff val="40000"/>
                  </a:schemeClr>
                </a:solidFill>
              </a:defRPr>
            </a:lvl4pPr>
            <a:lvl5pPr marL="899222" indent="-171079">
              <a:spcBef>
                <a:spcPts val="600"/>
              </a:spcBef>
              <a:buClr>
                <a:schemeClr val="accent1"/>
              </a:buClr>
              <a:buFont typeface="Arial" panose="020B0604020202020204" pitchFamily="34" charset="0"/>
              <a:buChar char="•"/>
              <a:defRPr>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54777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ie Chart w/ Text">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378660" y="1146576"/>
            <a:ext cx="2671763" cy="3618310"/>
          </a:xfrm>
        </p:spPr>
        <p:txBody>
          <a:bodyPr/>
          <a:lstStyle>
            <a:lvl1pPr marL="213850" indent="-213850">
              <a:spcBef>
                <a:spcPts val="1125"/>
              </a:spcBef>
              <a:defRPr sz="1200">
                <a:solidFill>
                  <a:schemeClr val="accent1"/>
                </a:solidFill>
              </a:defRPr>
            </a:lvl1pPr>
            <a:lvl2pPr marL="214960" indent="-171079">
              <a:spcBef>
                <a:spcPts val="600"/>
              </a:spcBef>
              <a:buFont typeface="Arial" panose="020B0604020202020204" pitchFamily="34" charset="0"/>
              <a:buChar char="•"/>
              <a:defRPr>
                <a:solidFill>
                  <a:schemeClr val="tx2">
                    <a:lumMod val="60000"/>
                    <a:lumOff val="40000"/>
                  </a:schemeClr>
                </a:solidFill>
              </a:defRPr>
            </a:lvl2pPr>
            <a:lvl3pPr marL="384926" indent="-171079">
              <a:spcBef>
                <a:spcPts val="600"/>
              </a:spcBef>
              <a:buClr>
                <a:schemeClr val="accent1"/>
              </a:buClr>
              <a:buFont typeface="Arial" panose="020B0604020202020204" pitchFamily="34" charset="0"/>
              <a:buChar char="•"/>
              <a:defRPr>
                <a:solidFill>
                  <a:schemeClr val="tx2">
                    <a:lumMod val="60000"/>
                    <a:lumOff val="40000"/>
                  </a:schemeClr>
                </a:solidFill>
              </a:defRPr>
            </a:lvl3pPr>
            <a:lvl4pPr marL="553580" indent="-171079">
              <a:spcBef>
                <a:spcPts val="600"/>
              </a:spcBef>
              <a:buClr>
                <a:schemeClr val="accent1"/>
              </a:buClr>
              <a:buFont typeface="Arial" panose="020B0604020202020204" pitchFamily="34" charset="0"/>
              <a:buChar char="•"/>
              <a:defRPr>
                <a:solidFill>
                  <a:schemeClr val="tx2">
                    <a:lumMod val="60000"/>
                    <a:lumOff val="40000"/>
                  </a:schemeClr>
                </a:solidFill>
              </a:defRPr>
            </a:lvl4pPr>
            <a:lvl5pPr marL="729378" indent="-171079">
              <a:spcBef>
                <a:spcPts val="600"/>
              </a:spcBef>
              <a:buClr>
                <a:schemeClr val="accent1"/>
              </a:buClr>
              <a:buFont typeface="Arial" panose="020B0604020202020204" pitchFamily="34" charset="0"/>
              <a:buChar char="•"/>
              <a:defRPr>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
        <p:nvSpPr>
          <p:cNvPr id="7" name="Chart Placeholder 6"/>
          <p:cNvSpPr>
            <a:spLocks noGrp="1"/>
          </p:cNvSpPr>
          <p:nvPr>
            <p:ph type="chart" sz="quarter" idx="14" hasCustomPrompt="1"/>
          </p:nvPr>
        </p:nvSpPr>
        <p:spPr>
          <a:xfrm>
            <a:off x="3236129" y="1143015"/>
            <a:ext cx="5532835" cy="3621881"/>
          </a:xfrm>
        </p:spPr>
        <p:txBody>
          <a:bodyPr lIns="68441" tIns="684226" anchor="ctr"/>
          <a:lstStyle>
            <a:lvl1pPr algn="ctr">
              <a:defRPr baseline="0"/>
            </a:lvl1pPr>
          </a:lstStyle>
          <a:p>
            <a:r>
              <a:rPr lang="en-US" dirty="0" smtClean="0"/>
              <a:t>Click icon to insert pie chart</a:t>
            </a:r>
            <a:endParaRPr lang="en-US" dirty="0"/>
          </a:p>
        </p:txBody>
      </p:sp>
    </p:spTree>
    <p:extLst>
      <p:ext uri="{BB962C8B-B14F-4D97-AF65-F5344CB8AC3E}">
        <p14:creationId xmlns:p14="http://schemas.microsoft.com/office/powerpoint/2010/main" val="373093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and Content_2 Columns">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a:xfrm>
            <a:off x="378629" y="395383"/>
            <a:ext cx="8390335" cy="233363"/>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378618" y="1530788"/>
            <a:ext cx="4011930" cy="3222699"/>
          </a:xfrm>
        </p:spPr>
        <p:txBody>
          <a:bodyPr/>
          <a:lstStyle>
            <a:lvl1pPr marL="213850" indent="-213850">
              <a:defRPr sz="1200">
                <a:solidFill>
                  <a:schemeClr val="tx2">
                    <a:lumMod val="60000"/>
                    <a:lumOff val="40000"/>
                  </a:schemeClr>
                </a:solidFill>
              </a:defRPr>
            </a:lvl1pPr>
            <a:lvl2pPr marL="214960" indent="-171079">
              <a:defRPr sz="1100">
                <a:solidFill>
                  <a:schemeClr val="tx2">
                    <a:lumMod val="60000"/>
                    <a:lumOff val="40000"/>
                  </a:schemeClr>
                </a:solidFill>
              </a:defRPr>
            </a:lvl2pPr>
            <a:lvl3pPr marL="384926" indent="-171079">
              <a:defRPr sz="1100">
                <a:solidFill>
                  <a:schemeClr val="tx2">
                    <a:lumMod val="60000"/>
                    <a:lumOff val="40000"/>
                  </a:schemeClr>
                </a:solidFill>
              </a:defRPr>
            </a:lvl3pPr>
            <a:lvl4pPr marL="553580" indent="-171079">
              <a:defRPr sz="1100">
                <a:solidFill>
                  <a:schemeClr val="tx2">
                    <a:lumMod val="60000"/>
                    <a:lumOff val="40000"/>
                  </a:schemeClr>
                </a:solidFill>
              </a:defRPr>
            </a:lvl4pPr>
            <a:lvl5pPr marL="729378"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0" y="1260332"/>
            <a:ext cx="401193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2" name="Content Placeholder 2"/>
          <p:cNvSpPr>
            <a:spLocks noGrp="1"/>
          </p:cNvSpPr>
          <p:nvPr>
            <p:ph idx="14"/>
          </p:nvPr>
        </p:nvSpPr>
        <p:spPr>
          <a:xfrm>
            <a:off x="4757023" y="1530788"/>
            <a:ext cx="4011930" cy="3222699"/>
          </a:xfrm>
        </p:spPr>
        <p:txBody>
          <a:bodyPr/>
          <a:lstStyle>
            <a:lvl1pPr marL="213850" indent="-213850">
              <a:defRPr sz="1200">
                <a:solidFill>
                  <a:schemeClr val="tx2">
                    <a:lumMod val="60000"/>
                    <a:lumOff val="40000"/>
                  </a:schemeClr>
                </a:solidFill>
              </a:defRPr>
            </a:lvl1pPr>
            <a:lvl2pPr marL="214960" indent="-171079">
              <a:defRPr sz="1100">
                <a:solidFill>
                  <a:schemeClr val="tx2">
                    <a:lumMod val="60000"/>
                    <a:lumOff val="40000"/>
                  </a:schemeClr>
                </a:solidFill>
              </a:defRPr>
            </a:lvl2pPr>
            <a:lvl3pPr marL="384926" indent="-171079">
              <a:defRPr sz="1100">
                <a:solidFill>
                  <a:schemeClr val="tx2">
                    <a:lumMod val="60000"/>
                    <a:lumOff val="40000"/>
                  </a:schemeClr>
                </a:solidFill>
              </a:defRPr>
            </a:lvl3pPr>
            <a:lvl4pPr marL="553580" indent="-171079">
              <a:defRPr sz="1100">
                <a:solidFill>
                  <a:schemeClr val="tx2">
                    <a:lumMod val="60000"/>
                    <a:lumOff val="40000"/>
                  </a:schemeClr>
                </a:solidFill>
              </a:defRPr>
            </a:lvl4pPr>
            <a:lvl5pPr marL="729378"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0"/>
          <p:cNvSpPr>
            <a:spLocks noGrp="1"/>
          </p:cNvSpPr>
          <p:nvPr>
            <p:ph type="body" sz="quarter" idx="15"/>
          </p:nvPr>
        </p:nvSpPr>
        <p:spPr>
          <a:xfrm>
            <a:off x="4757023" y="1260332"/>
            <a:ext cx="401193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
        <p:nvSpPr>
          <p:cNvPr id="16" name="Text Placeholder 10"/>
          <p:cNvSpPr>
            <a:spLocks noGrp="1"/>
          </p:cNvSpPr>
          <p:nvPr>
            <p:ph type="body" sz="quarter" idx="16"/>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spTree>
    <p:extLst>
      <p:ext uri="{BB962C8B-B14F-4D97-AF65-F5344CB8AC3E}">
        <p14:creationId xmlns:p14="http://schemas.microsoft.com/office/powerpoint/2010/main" val="186548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_3 Columns">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a:xfrm>
            <a:off x="378629" y="395383"/>
            <a:ext cx="8390335" cy="233363"/>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378618" y="1530786"/>
            <a:ext cx="2571750" cy="3234096"/>
          </a:xfrm>
        </p:spPr>
        <p:txBody>
          <a:bodyPr/>
          <a:lstStyle>
            <a:lvl1pPr marL="213850" indent="-213850">
              <a:defRPr sz="1200">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1100">
                <a:solidFill>
                  <a:schemeClr val="tx2">
                    <a:lumMod val="60000"/>
                    <a:lumOff val="40000"/>
                  </a:schemeClr>
                </a:solidFill>
              </a:defRPr>
            </a:lvl3pPr>
            <a:lvl4pPr marL="729378" indent="-171079">
              <a:defRPr sz="1100">
                <a:solidFill>
                  <a:schemeClr val="tx2">
                    <a:lumMod val="60000"/>
                    <a:lumOff val="40000"/>
                  </a:schemeClr>
                </a:solidFill>
              </a:defRPr>
            </a:lvl4pPr>
            <a:lvl5pPr marL="899222"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0" y="1260332"/>
            <a:ext cx="257175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2" name="Content Placeholder 2"/>
          <p:cNvSpPr>
            <a:spLocks noGrp="1"/>
          </p:cNvSpPr>
          <p:nvPr>
            <p:ph idx="14"/>
          </p:nvPr>
        </p:nvSpPr>
        <p:spPr>
          <a:xfrm>
            <a:off x="6197203" y="1530786"/>
            <a:ext cx="2571750" cy="3234096"/>
          </a:xfrm>
        </p:spPr>
        <p:txBody>
          <a:bodyPr/>
          <a:lstStyle>
            <a:lvl1pPr marL="213850" indent="-213850">
              <a:defRPr sz="1200">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1100">
                <a:solidFill>
                  <a:schemeClr val="tx2">
                    <a:lumMod val="60000"/>
                    <a:lumOff val="40000"/>
                  </a:schemeClr>
                </a:solidFill>
              </a:defRPr>
            </a:lvl3pPr>
            <a:lvl4pPr marL="729378" indent="-171079">
              <a:defRPr sz="1100">
                <a:solidFill>
                  <a:schemeClr val="tx2">
                    <a:lumMod val="60000"/>
                    <a:lumOff val="40000"/>
                  </a:schemeClr>
                </a:solidFill>
              </a:defRPr>
            </a:lvl4pPr>
            <a:lvl5pPr marL="899222"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0"/>
          <p:cNvSpPr>
            <a:spLocks noGrp="1"/>
          </p:cNvSpPr>
          <p:nvPr>
            <p:ph type="body" sz="quarter" idx="15"/>
          </p:nvPr>
        </p:nvSpPr>
        <p:spPr>
          <a:xfrm>
            <a:off x="6197203" y="1260332"/>
            <a:ext cx="257175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7" name="Content Placeholder 2"/>
          <p:cNvSpPr>
            <a:spLocks noGrp="1"/>
          </p:cNvSpPr>
          <p:nvPr>
            <p:ph idx="16"/>
          </p:nvPr>
        </p:nvSpPr>
        <p:spPr>
          <a:xfrm>
            <a:off x="3287317" y="1530786"/>
            <a:ext cx="2571750" cy="3234096"/>
          </a:xfrm>
        </p:spPr>
        <p:txBody>
          <a:bodyPr/>
          <a:lstStyle>
            <a:lvl1pPr marL="213850" indent="-213850">
              <a:defRPr sz="1200">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1100">
                <a:solidFill>
                  <a:schemeClr val="tx2">
                    <a:lumMod val="60000"/>
                    <a:lumOff val="40000"/>
                  </a:schemeClr>
                </a:solidFill>
              </a:defRPr>
            </a:lvl3pPr>
            <a:lvl4pPr marL="729378" indent="-171079">
              <a:defRPr sz="1100">
                <a:solidFill>
                  <a:schemeClr val="tx2">
                    <a:lumMod val="60000"/>
                    <a:lumOff val="40000"/>
                  </a:schemeClr>
                </a:solidFill>
              </a:defRPr>
            </a:lvl4pPr>
            <a:lvl5pPr marL="899222"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0"/>
          <p:cNvSpPr>
            <a:spLocks noGrp="1"/>
          </p:cNvSpPr>
          <p:nvPr>
            <p:ph type="body" sz="quarter" idx="17"/>
          </p:nvPr>
        </p:nvSpPr>
        <p:spPr>
          <a:xfrm>
            <a:off x="3287317" y="1260332"/>
            <a:ext cx="257175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6" name="Text Placeholder 10"/>
          <p:cNvSpPr>
            <a:spLocks noGrp="1"/>
          </p:cNvSpPr>
          <p:nvPr>
            <p:ph type="body" sz="quarter" idx="18"/>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spTree>
    <p:extLst>
      <p:ext uri="{BB962C8B-B14F-4D97-AF65-F5344CB8AC3E}">
        <p14:creationId xmlns:p14="http://schemas.microsoft.com/office/powerpoint/2010/main" val="12921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Grey Divider Slide">
    <p:spTree>
      <p:nvGrpSpPr>
        <p:cNvPr id="1" name=""/>
        <p:cNvGrpSpPr/>
        <p:nvPr/>
      </p:nvGrpSpPr>
      <p:grpSpPr>
        <a:xfrm>
          <a:off x="0" y="0"/>
          <a:ext cx="0" cy="0"/>
          <a:chOff x="0" y="0"/>
          <a:chExt cx="0" cy="0"/>
        </a:xfrm>
      </p:grpSpPr>
      <p:sp>
        <p:nvSpPr>
          <p:cNvPr id="7" name="Rectangle 6"/>
          <p:cNvSpPr/>
          <p:nvPr userDrawn="1"/>
        </p:nvSpPr>
        <p:spPr>
          <a:xfrm>
            <a:off x="2286" y="0"/>
            <a:ext cx="9141714" cy="5143500"/>
          </a:xfrm>
          <a:prstGeom prst="rect">
            <a:avLst/>
          </a:prstGeom>
          <a:gradFill>
            <a:gsLst>
              <a:gs pos="0">
                <a:schemeClr val="bg2"/>
              </a:gs>
              <a:gs pos="9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a:solidFill>
                <a:prstClr val="white"/>
              </a:solidFill>
            </a:endParaRPr>
          </a:p>
        </p:txBody>
      </p:sp>
      <p:sp>
        <p:nvSpPr>
          <p:cNvPr id="2" name="Title 1"/>
          <p:cNvSpPr>
            <a:spLocks noGrp="1"/>
          </p:cNvSpPr>
          <p:nvPr>
            <p:ph type="title" hasCustomPrompt="1"/>
          </p:nvPr>
        </p:nvSpPr>
        <p:spPr>
          <a:xfrm>
            <a:off x="377432" y="1277542"/>
            <a:ext cx="8133159" cy="1256108"/>
          </a:xfrm>
        </p:spPr>
        <p:txBody>
          <a:bodyPr anchor="b">
            <a:normAutofit/>
          </a:bodyPr>
          <a:lstStyle>
            <a:lvl1pPr>
              <a:defRPr sz="28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77428" y="2654142"/>
            <a:ext cx="7886700" cy="286940"/>
          </a:xfrm>
        </p:spPr>
        <p:txBody>
          <a:bodyPr tIns="0" rIns="0" bIns="0">
            <a:normAutofit/>
          </a:bodyPr>
          <a:lstStyle>
            <a:lvl1pPr marL="0" indent="0">
              <a:buNone/>
              <a:defRPr sz="1400">
                <a:solidFill>
                  <a:schemeClr val="bg1">
                    <a:alpha val="60000"/>
                  </a:schemeClr>
                </a:solidFill>
                <a:latin typeface="+mn-lt"/>
              </a:defRPr>
            </a:lvl1pPr>
            <a:lvl2pPr marL="342245" indent="0">
              <a:buNone/>
              <a:defRPr sz="1500">
                <a:solidFill>
                  <a:schemeClr val="tx1">
                    <a:tint val="75000"/>
                  </a:schemeClr>
                </a:solidFill>
              </a:defRPr>
            </a:lvl2pPr>
            <a:lvl3pPr marL="684559" indent="0">
              <a:buNone/>
              <a:defRPr sz="1400">
                <a:solidFill>
                  <a:schemeClr val="tx1">
                    <a:tint val="75000"/>
                  </a:schemeClr>
                </a:solidFill>
              </a:defRPr>
            </a:lvl3pPr>
            <a:lvl4pPr marL="1026839" indent="0">
              <a:buNone/>
              <a:defRPr sz="1200">
                <a:solidFill>
                  <a:schemeClr val="tx1">
                    <a:tint val="75000"/>
                  </a:schemeClr>
                </a:solidFill>
              </a:defRPr>
            </a:lvl4pPr>
            <a:lvl5pPr marL="1369118" indent="0">
              <a:buNone/>
              <a:defRPr sz="1200">
                <a:solidFill>
                  <a:schemeClr val="tx1">
                    <a:tint val="75000"/>
                  </a:schemeClr>
                </a:solidFill>
              </a:defRPr>
            </a:lvl5pPr>
            <a:lvl6pPr marL="1711433" indent="0">
              <a:buNone/>
              <a:defRPr sz="1200">
                <a:solidFill>
                  <a:schemeClr val="tx1">
                    <a:tint val="75000"/>
                  </a:schemeClr>
                </a:solidFill>
              </a:defRPr>
            </a:lvl6pPr>
            <a:lvl7pPr marL="2053676" indent="0">
              <a:buNone/>
              <a:defRPr sz="1200">
                <a:solidFill>
                  <a:schemeClr val="tx1">
                    <a:tint val="75000"/>
                  </a:schemeClr>
                </a:solidFill>
              </a:defRPr>
            </a:lvl7pPr>
            <a:lvl8pPr marL="2395920" indent="0">
              <a:buNone/>
              <a:defRPr sz="1200">
                <a:solidFill>
                  <a:schemeClr val="tx1">
                    <a:tint val="75000"/>
                  </a:schemeClr>
                </a:solidFill>
              </a:defRPr>
            </a:lvl8pPr>
            <a:lvl9pPr marL="2738165" indent="0">
              <a:buNone/>
              <a:defRPr sz="12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CF5707-6B01-4E28-B52C-5F626EA6C564}" type="slidenum">
              <a:rPr lang="en-US" smtClean="0">
                <a:solidFill>
                  <a:prstClr val="white"/>
                </a:solidFill>
              </a:rPr>
              <a:pPr/>
              <a:t>‹#›</a:t>
            </a:fld>
            <a:endParaRPr lang="en-US" dirty="0">
              <a:solidFill>
                <a:prstClr val="white"/>
              </a:solidFill>
            </a:endParaRPr>
          </a:p>
        </p:txBody>
      </p:sp>
      <p:sp>
        <p:nvSpPr>
          <p:cNvPr id="16"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bg1">
                    <a:alpha val="60000"/>
                  </a:schemeClr>
                </a:solidFill>
              </a:defRPr>
            </a:lvl1pPr>
          </a:lstStyle>
          <a:p>
            <a:r>
              <a:rPr lang="en-US" dirty="0" smtClean="0">
                <a:solidFill>
                  <a:prstClr val="white">
                    <a:alpha val="60000"/>
                  </a:prstClr>
                </a:solidFill>
              </a:rPr>
              <a:t>©2015 PayPal Inc. Confidential and proprietary.</a:t>
            </a:r>
            <a:endParaRPr lang="en-US" dirty="0">
              <a:solidFill>
                <a:prstClr val="white">
                  <a:alpha val="60000"/>
                </a:prstClr>
              </a:solidFill>
            </a:endParaRPr>
          </a:p>
        </p:txBody>
      </p:sp>
      <p:grpSp>
        <p:nvGrpSpPr>
          <p:cNvPr id="9" name="Group 8"/>
          <p:cNvGrpSpPr/>
          <p:nvPr userDrawn="1"/>
        </p:nvGrpSpPr>
        <p:grpSpPr>
          <a:xfrm>
            <a:off x="377428" y="4763071"/>
            <a:ext cx="749498" cy="182444"/>
            <a:chOff x="842963" y="5748338"/>
            <a:chExt cx="1206499" cy="293687"/>
          </a:xfrm>
        </p:grpSpPr>
        <p:sp>
          <p:nvSpPr>
            <p:cNvPr id="10" name="Freeform 5"/>
            <p:cNvSpPr>
              <a:spLocks noEditPoints="1"/>
            </p:cNvSpPr>
            <p:nvPr userDrawn="1"/>
          </p:nvSpPr>
          <p:spPr bwMode="auto">
            <a:xfrm>
              <a:off x="1668463"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4 w 218"/>
                <a:gd name="T11" fmla="*/ 247 h 247"/>
                <a:gd name="T12" fmla="*/ 62 w 218"/>
                <a:gd name="T13" fmla="*/ 240 h 247"/>
                <a:gd name="T14" fmla="*/ 72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3" y="247"/>
                    <a:pt x="8" y="247"/>
                  </a:cubicBezTo>
                  <a:cubicBezTo>
                    <a:pt x="54" y="247"/>
                    <a:pt x="54" y="247"/>
                    <a:pt x="54" y="247"/>
                  </a:cubicBezTo>
                  <a:cubicBezTo>
                    <a:pt x="58" y="247"/>
                    <a:pt x="62" y="244"/>
                    <a:pt x="62" y="240"/>
                  </a:cubicBezTo>
                  <a:cubicBezTo>
                    <a:pt x="72" y="175"/>
                    <a:pt x="72" y="175"/>
                    <a:pt x="72" y="175"/>
                  </a:cubicBezTo>
                  <a:cubicBezTo>
                    <a:pt x="73" y="169"/>
                    <a:pt x="79" y="165"/>
                    <a:pt x="85" y="165"/>
                  </a:cubicBezTo>
                  <a:cubicBezTo>
                    <a:pt x="113" y="165"/>
                    <a:pt x="113" y="165"/>
                    <a:pt x="113" y="165"/>
                  </a:cubicBezTo>
                  <a:cubicBezTo>
                    <a:pt x="171"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8"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1" name="Freeform 6"/>
            <p:cNvSpPr>
              <a:spLocks noEditPoints="1"/>
            </p:cNvSpPr>
            <p:nvPr userDrawn="1"/>
          </p:nvSpPr>
          <p:spPr bwMode="auto">
            <a:xfrm>
              <a:off x="1196975" y="5813425"/>
              <a:ext cx="161925" cy="185737"/>
            </a:xfrm>
            <a:custGeom>
              <a:avLst/>
              <a:gdLst>
                <a:gd name="T0" fmla="*/ 138 w 218"/>
                <a:gd name="T1" fmla="*/ 0 h 247"/>
                <a:gd name="T2" fmla="*/ 49 w 218"/>
                <a:gd name="T3" fmla="*/ 0 h 247"/>
                <a:gd name="T4" fmla="*/ 37 w 218"/>
                <a:gd name="T5" fmla="*/ 10 h 247"/>
                <a:gd name="T6" fmla="*/ 1 w 218"/>
                <a:gd name="T7" fmla="*/ 239 h 247"/>
                <a:gd name="T8" fmla="*/ 8 w 218"/>
                <a:gd name="T9" fmla="*/ 247 h 247"/>
                <a:gd name="T10" fmla="*/ 51 w 218"/>
                <a:gd name="T11" fmla="*/ 247 h 247"/>
                <a:gd name="T12" fmla="*/ 63 w 218"/>
                <a:gd name="T13" fmla="*/ 237 h 247"/>
                <a:gd name="T14" fmla="*/ 73 w 218"/>
                <a:gd name="T15" fmla="*/ 175 h 247"/>
                <a:gd name="T16" fmla="*/ 85 w 218"/>
                <a:gd name="T17" fmla="*/ 165 h 247"/>
                <a:gd name="T18" fmla="*/ 113 w 218"/>
                <a:gd name="T19" fmla="*/ 165 h 247"/>
                <a:gd name="T20" fmla="*/ 214 w 218"/>
                <a:gd name="T21" fmla="*/ 80 h 247"/>
                <a:gd name="T22" fmla="*/ 203 w 218"/>
                <a:gd name="T23" fmla="*/ 23 h 247"/>
                <a:gd name="T24" fmla="*/ 138 w 218"/>
                <a:gd name="T25" fmla="*/ 0 h 247"/>
                <a:gd name="T26" fmla="*/ 148 w 218"/>
                <a:gd name="T27" fmla="*/ 83 h 247"/>
                <a:gd name="T28" fmla="*/ 95 w 218"/>
                <a:gd name="T29" fmla="*/ 115 h 247"/>
                <a:gd name="T30" fmla="*/ 82 w 218"/>
                <a:gd name="T31" fmla="*/ 115 h 247"/>
                <a:gd name="T32" fmla="*/ 91 w 218"/>
                <a:gd name="T33" fmla="*/ 56 h 247"/>
                <a:gd name="T34" fmla="*/ 99 w 218"/>
                <a:gd name="T35" fmla="*/ 49 h 247"/>
                <a:gd name="T36" fmla="*/ 105 w 218"/>
                <a:gd name="T37" fmla="*/ 49 h 247"/>
                <a:gd name="T38" fmla="*/ 144 w 218"/>
                <a:gd name="T39" fmla="*/ 59 h 247"/>
                <a:gd name="T40" fmla="*/ 148 w 218"/>
                <a:gd name="T41" fmla="*/ 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247">
                  <a:moveTo>
                    <a:pt x="138" y="0"/>
                  </a:moveTo>
                  <a:cubicBezTo>
                    <a:pt x="49" y="0"/>
                    <a:pt x="49" y="0"/>
                    <a:pt x="49" y="0"/>
                  </a:cubicBezTo>
                  <a:cubicBezTo>
                    <a:pt x="43" y="0"/>
                    <a:pt x="38" y="4"/>
                    <a:pt x="37" y="10"/>
                  </a:cubicBezTo>
                  <a:cubicBezTo>
                    <a:pt x="1" y="239"/>
                    <a:pt x="1" y="239"/>
                    <a:pt x="1" y="239"/>
                  </a:cubicBezTo>
                  <a:cubicBezTo>
                    <a:pt x="0" y="243"/>
                    <a:pt x="4" y="247"/>
                    <a:pt x="8" y="247"/>
                  </a:cubicBezTo>
                  <a:cubicBezTo>
                    <a:pt x="51" y="247"/>
                    <a:pt x="51" y="247"/>
                    <a:pt x="51" y="247"/>
                  </a:cubicBezTo>
                  <a:cubicBezTo>
                    <a:pt x="57" y="247"/>
                    <a:pt x="62" y="243"/>
                    <a:pt x="63" y="237"/>
                  </a:cubicBezTo>
                  <a:cubicBezTo>
                    <a:pt x="73" y="175"/>
                    <a:pt x="73" y="175"/>
                    <a:pt x="73" y="175"/>
                  </a:cubicBezTo>
                  <a:cubicBezTo>
                    <a:pt x="74" y="169"/>
                    <a:pt x="79" y="165"/>
                    <a:pt x="85" y="165"/>
                  </a:cubicBezTo>
                  <a:cubicBezTo>
                    <a:pt x="113" y="165"/>
                    <a:pt x="113" y="165"/>
                    <a:pt x="113" y="165"/>
                  </a:cubicBezTo>
                  <a:cubicBezTo>
                    <a:pt x="172" y="165"/>
                    <a:pt x="205" y="136"/>
                    <a:pt x="214" y="80"/>
                  </a:cubicBezTo>
                  <a:cubicBezTo>
                    <a:pt x="218" y="56"/>
                    <a:pt x="214" y="36"/>
                    <a:pt x="203" y="23"/>
                  </a:cubicBezTo>
                  <a:cubicBezTo>
                    <a:pt x="190" y="8"/>
                    <a:pt x="168" y="0"/>
                    <a:pt x="138" y="0"/>
                  </a:cubicBezTo>
                  <a:close/>
                  <a:moveTo>
                    <a:pt x="148" y="83"/>
                  </a:moveTo>
                  <a:cubicBezTo>
                    <a:pt x="143" y="115"/>
                    <a:pt x="119" y="115"/>
                    <a:pt x="95" y="115"/>
                  </a:cubicBezTo>
                  <a:cubicBezTo>
                    <a:pt x="82" y="115"/>
                    <a:pt x="82" y="115"/>
                    <a:pt x="82" y="115"/>
                  </a:cubicBezTo>
                  <a:cubicBezTo>
                    <a:pt x="91" y="56"/>
                    <a:pt x="91" y="56"/>
                    <a:pt x="91" y="56"/>
                  </a:cubicBezTo>
                  <a:cubicBezTo>
                    <a:pt x="92" y="52"/>
                    <a:pt x="95" y="49"/>
                    <a:pt x="99" y="49"/>
                  </a:cubicBezTo>
                  <a:cubicBezTo>
                    <a:pt x="105" y="49"/>
                    <a:pt x="105" y="49"/>
                    <a:pt x="105" y="49"/>
                  </a:cubicBezTo>
                  <a:cubicBezTo>
                    <a:pt x="121" y="49"/>
                    <a:pt x="136" y="49"/>
                    <a:pt x="144" y="59"/>
                  </a:cubicBezTo>
                  <a:cubicBezTo>
                    <a:pt x="149" y="64"/>
                    <a:pt x="150" y="72"/>
                    <a:pt x="14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2" name="Freeform 7"/>
            <p:cNvSpPr>
              <a:spLocks noEditPoints="1"/>
            </p:cNvSpPr>
            <p:nvPr userDrawn="1"/>
          </p:nvSpPr>
          <p:spPr bwMode="auto">
            <a:xfrm>
              <a:off x="1344613" y="5872163"/>
              <a:ext cx="158750"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20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5 w 212"/>
                <a:gd name="T33" fmla="*/ 87 h 173"/>
                <a:gd name="T34" fmla="*/ 97 w 212"/>
                <a:gd name="T35" fmla="*/ 128 h 173"/>
                <a:gd name="T36" fmla="*/ 68 w 212"/>
                <a:gd name="T37" fmla="*/ 116 h 173"/>
                <a:gd name="T38" fmla="*/ 61 w 212"/>
                <a:gd name="T39" fmla="*/ 87 h 173"/>
                <a:gd name="T40" fmla="*/ 109 w 212"/>
                <a:gd name="T41" fmla="*/ 45 h 173"/>
                <a:gd name="T42" fmla="*/ 137 w 212"/>
                <a:gd name="T43" fmla="*/ 57 h 173"/>
                <a:gd name="T44" fmla="*/ 145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2" y="36"/>
                    <a:pt x="4" y="86"/>
                  </a:cubicBezTo>
                  <a:cubicBezTo>
                    <a:pt x="0" y="111"/>
                    <a:pt x="6" y="135"/>
                    <a:pt x="20" y="151"/>
                  </a:cubicBezTo>
                  <a:cubicBezTo>
                    <a:pt x="33"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9" y="4"/>
                    <a:pt x="204" y="4"/>
                  </a:cubicBezTo>
                  <a:close/>
                  <a:moveTo>
                    <a:pt x="145" y="87"/>
                  </a:moveTo>
                  <a:cubicBezTo>
                    <a:pt x="141" y="112"/>
                    <a:pt x="121" y="128"/>
                    <a:pt x="97" y="128"/>
                  </a:cubicBezTo>
                  <a:cubicBezTo>
                    <a:pt x="84" y="128"/>
                    <a:pt x="74" y="124"/>
                    <a:pt x="68" y="116"/>
                  </a:cubicBezTo>
                  <a:cubicBezTo>
                    <a:pt x="62" y="109"/>
                    <a:pt x="59" y="98"/>
                    <a:pt x="61" y="87"/>
                  </a:cubicBezTo>
                  <a:cubicBezTo>
                    <a:pt x="65" y="62"/>
                    <a:pt x="85" y="45"/>
                    <a:pt x="109" y="45"/>
                  </a:cubicBezTo>
                  <a:cubicBezTo>
                    <a:pt x="121" y="45"/>
                    <a:pt x="131" y="50"/>
                    <a:pt x="137" y="57"/>
                  </a:cubicBezTo>
                  <a:cubicBezTo>
                    <a:pt x="144" y="65"/>
                    <a:pt x="147" y="75"/>
                    <a:pt x="145"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3" name="Freeform 8"/>
            <p:cNvSpPr>
              <a:spLocks noEditPoints="1"/>
            </p:cNvSpPr>
            <p:nvPr userDrawn="1"/>
          </p:nvSpPr>
          <p:spPr bwMode="auto">
            <a:xfrm>
              <a:off x="1817688" y="5872163"/>
              <a:ext cx="157162" cy="130175"/>
            </a:xfrm>
            <a:custGeom>
              <a:avLst/>
              <a:gdLst>
                <a:gd name="T0" fmla="*/ 204 w 212"/>
                <a:gd name="T1" fmla="*/ 4 h 173"/>
                <a:gd name="T2" fmla="*/ 161 w 212"/>
                <a:gd name="T3" fmla="*/ 4 h 173"/>
                <a:gd name="T4" fmla="*/ 154 w 212"/>
                <a:gd name="T5" fmla="*/ 11 h 173"/>
                <a:gd name="T6" fmla="*/ 152 w 212"/>
                <a:gd name="T7" fmla="*/ 22 h 173"/>
                <a:gd name="T8" fmla="*/ 149 w 212"/>
                <a:gd name="T9" fmla="*/ 18 h 173"/>
                <a:gd name="T10" fmla="*/ 99 w 212"/>
                <a:gd name="T11" fmla="*/ 0 h 173"/>
                <a:gd name="T12" fmla="*/ 4 w 212"/>
                <a:gd name="T13" fmla="*/ 86 h 173"/>
                <a:gd name="T14" fmla="*/ 19 w 212"/>
                <a:gd name="T15" fmla="*/ 151 h 173"/>
                <a:gd name="T16" fmla="*/ 73 w 212"/>
                <a:gd name="T17" fmla="*/ 173 h 173"/>
                <a:gd name="T18" fmla="*/ 132 w 212"/>
                <a:gd name="T19" fmla="*/ 149 h 173"/>
                <a:gd name="T20" fmla="*/ 130 w 212"/>
                <a:gd name="T21" fmla="*/ 161 h 173"/>
                <a:gd name="T22" fmla="*/ 138 w 212"/>
                <a:gd name="T23" fmla="*/ 169 h 173"/>
                <a:gd name="T24" fmla="*/ 176 w 212"/>
                <a:gd name="T25" fmla="*/ 169 h 173"/>
                <a:gd name="T26" fmla="*/ 188 w 212"/>
                <a:gd name="T27" fmla="*/ 159 h 173"/>
                <a:gd name="T28" fmla="*/ 211 w 212"/>
                <a:gd name="T29" fmla="*/ 13 h 173"/>
                <a:gd name="T30" fmla="*/ 204 w 212"/>
                <a:gd name="T31" fmla="*/ 4 h 173"/>
                <a:gd name="T32" fmla="*/ 144 w 212"/>
                <a:gd name="T33" fmla="*/ 87 h 173"/>
                <a:gd name="T34" fmla="*/ 96 w 212"/>
                <a:gd name="T35" fmla="*/ 128 h 173"/>
                <a:gd name="T36" fmla="*/ 68 w 212"/>
                <a:gd name="T37" fmla="*/ 116 h 173"/>
                <a:gd name="T38" fmla="*/ 61 w 212"/>
                <a:gd name="T39" fmla="*/ 87 h 173"/>
                <a:gd name="T40" fmla="*/ 109 w 212"/>
                <a:gd name="T41" fmla="*/ 45 h 173"/>
                <a:gd name="T42" fmla="*/ 137 w 212"/>
                <a:gd name="T43" fmla="*/ 57 h 173"/>
                <a:gd name="T44" fmla="*/ 144 w 212"/>
                <a:gd name="T45"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73">
                  <a:moveTo>
                    <a:pt x="204" y="4"/>
                  </a:moveTo>
                  <a:cubicBezTo>
                    <a:pt x="161" y="4"/>
                    <a:pt x="161" y="4"/>
                    <a:pt x="161" y="4"/>
                  </a:cubicBezTo>
                  <a:cubicBezTo>
                    <a:pt x="158" y="4"/>
                    <a:pt x="155" y="7"/>
                    <a:pt x="154" y="11"/>
                  </a:cubicBezTo>
                  <a:cubicBezTo>
                    <a:pt x="152" y="22"/>
                    <a:pt x="152" y="22"/>
                    <a:pt x="152" y="22"/>
                  </a:cubicBezTo>
                  <a:cubicBezTo>
                    <a:pt x="149" y="18"/>
                    <a:pt x="149" y="18"/>
                    <a:pt x="149" y="18"/>
                  </a:cubicBezTo>
                  <a:cubicBezTo>
                    <a:pt x="140" y="5"/>
                    <a:pt x="119" y="0"/>
                    <a:pt x="99" y="0"/>
                  </a:cubicBezTo>
                  <a:cubicBezTo>
                    <a:pt x="52" y="0"/>
                    <a:pt x="11" y="36"/>
                    <a:pt x="4" y="86"/>
                  </a:cubicBezTo>
                  <a:cubicBezTo>
                    <a:pt x="0" y="111"/>
                    <a:pt x="5" y="135"/>
                    <a:pt x="19" y="151"/>
                  </a:cubicBezTo>
                  <a:cubicBezTo>
                    <a:pt x="32" y="167"/>
                    <a:pt x="51" y="173"/>
                    <a:pt x="73" y="173"/>
                  </a:cubicBezTo>
                  <a:cubicBezTo>
                    <a:pt x="111" y="173"/>
                    <a:pt x="132" y="149"/>
                    <a:pt x="132" y="149"/>
                  </a:cubicBezTo>
                  <a:cubicBezTo>
                    <a:pt x="130" y="161"/>
                    <a:pt x="130" y="161"/>
                    <a:pt x="130" y="161"/>
                  </a:cubicBezTo>
                  <a:cubicBezTo>
                    <a:pt x="130" y="165"/>
                    <a:pt x="133" y="169"/>
                    <a:pt x="138" y="169"/>
                  </a:cubicBezTo>
                  <a:cubicBezTo>
                    <a:pt x="176" y="169"/>
                    <a:pt x="176" y="169"/>
                    <a:pt x="176" y="169"/>
                  </a:cubicBezTo>
                  <a:cubicBezTo>
                    <a:pt x="182" y="169"/>
                    <a:pt x="187" y="165"/>
                    <a:pt x="188" y="159"/>
                  </a:cubicBezTo>
                  <a:cubicBezTo>
                    <a:pt x="211" y="13"/>
                    <a:pt x="211" y="13"/>
                    <a:pt x="211" y="13"/>
                  </a:cubicBezTo>
                  <a:cubicBezTo>
                    <a:pt x="212" y="8"/>
                    <a:pt x="208" y="4"/>
                    <a:pt x="204" y="4"/>
                  </a:cubicBezTo>
                  <a:close/>
                  <a:moveTo>
                    <a:pt x="144" y="87"/>
                  </a:moveTo>
                  <a:cubicBezTo>
                    <a:pt x="140" y="112"/>
                    <a:pt x="121" y="128"/>
                    <a:pt x="96" y="128"/>
                  </a:cubicBezTo>
                  <a:cubicBezTo>
                    <a:pt x="84" y="128"/>
                    <a:pt x="74" y="124"/>
                    <a:pt x="68" y="116"/>
                  </a:cubicBezTo>
                  <a:cubicBezTo>
                    <a:pt x="61" y="109"/>
                    <a:pt x="59" y="98"/>
                    <a:pt x="61" y="87"/>
                  </a:cubicBezTo>
                  <a:cubicBezTo>
                    <a:pt x="65" y="62"/>
                    <a:pt x="85" y="45"/>
                    <a:pt x="109" y="45"/>
                  </a:cubicBezTo>
                  <a:cubicBezTo>
                    <a:pt x="121" y="45"/>
                    <a:pt x="131" y="50"/>
                    <a:pt x="137" y="57"/>
                  </a:cubicBezTo>
                  <a:cubicBezTo>
                    <a:pt x="144" y="65"/>
                    <a:pt x="146" y="75"/>
                    <a:pt x="14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4" name="Freeform 9"/>
            <p:cNvSpPr>
              <a:spLocks/>
            </p:cNvSpPr>
            <p:nvPr userDrawn="1"/>
          </p:nvSpPr>
          <p:spPr bwMode="auto">
            <a:xfrm>
              <a:off x="1517650" y="5875338"/>
              <a:ext cx="155575" cy="166687"/>
            </a:xfrm>
            <a:custGeom>
              <a:avLst/>
              <a:gdLst>
                <a:gd name="T0" fmla="*/ 200 w 210"/>
                <a:gd name="T1" fmla="*/ 0 h 223"/>
                <a:gd name="T2" fmla="*/ 157 w 210"/>
                <a:gd name="T3" fmla="*/ 0 h 223"/>
                <a:gd name="T4" fmla="*/ 147 w 210"/>
                <a:gd name="T5" fmla="*/ 6 h 223"/>
                <a:gd name="T6" fmla="*/ 88 w 210"/>
                <a:gd name="T7" fmla="*/ 93 h 223"/>
                <a:gd name="T8" fmla="*/ 63 w 210"/>
                <a:gd name="T9" fmla="*/ 9 h 223"/>
                <a:gd name="T10" fmla="*/ 51 w 210"/>
                <a:gd name="T11" fmla="*/ 0 h 223"/>
                <a:gd name="T12" fmla="*/ 9 w 210"/>
                <a:gd name="T13" fmla="*/ 0 h 223"/>
                <a:gd name="T14" fmla="*/ 2 w 210"/>
                <a:gd name="T15" fmla="*/ 10 h 223"/>
                <a:gd name="T16" fmla="*/ 49 w 210"/>
                <a:gd name="T17" fmla="*/ 149 h 223"/>
                <a:gd name="T18" fmla="*/ 5 w 210"/>
                <a:gd name="T19" fmla="*/ 211 h 223"/>
                <a:gd name="T20" fmla="*/ 11 w 210"/>
                <a:gd name="T21" fmla="*/ 223 h 223"/>
                <a:gd name="T22" fmla="*/ 54 w 210"/>
                <a:gd name="T23" fmla="*/ 223 h 223"/>
                <a:gd name="T24" fmla="*/ 64 w 210"/>
                <a:gd name="T25" fmla="*/ 218 h 223"/>
                <a:gd name="T26" fmla="*/ 206 w 210"/>
                <a:gd name="T27" fmla="*/ 12 h 223"/>
                <a:gd name="T28" fmla="*/ 200 w 210"/>
                <a:gd name="T2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23">
                  <a:moveTo>
                    <a:pt x="200" y="0"/>
                  </a:moveTo>
                  <a:cubicBezTo>
                    <a:pt x="157" y="0"/>
                    <a:pt x="157" y="0"/>
                    <a:pt x="157" y="0"/>
                  </a:cubicBezTo>
                  <a:cubicBezTo>
                    <a:pt x="153" y="0"/>
                    <a:pt x="149" y="2"/>
                    <a:pt x="147" y="6"/>
                  </a:cubicBezTo>
                  <a:cubicBezTo>
                    <a:pt x="88" y="93"/>
                    <a:pt x="88" y="93"/>
                    <a:pt x="88" y="93"/>
                  </a:cubicBezTo>
                  <a:cubicBezTo>
                    <a:pt x="63" y="9"/>
                    <a:pt x="63" y="9"/>
                    <a:pt x="63" y="9"/>
                  </a:cubicBezTo>
                  <a:cubicBezTo>
                    <a:pt x="61" y="4"/>
                    <a:pt x="56" y="0"/>
                    <a:pt x="51" y="0"/>
                  </a:cubicBezTo>
                  <a:cubicBezTo>
                    <a:pt x="9" y="0"/>
                    <a:pt x="9" y="0"/>
                    <a:pt x="9" y="0"/>
                  </a:cubicBezTo>
                  <a:cubicBezTo>
                    <a:pt x="4" y="0"/>
                    <a:pt x="0" y="5"/>
                    <a:pt x="2" y="10"/>
                  </a:cubicBezTo>
                  <a:cubicBezTo>
                    <a:pt x="49" y="149"/>
                    <a:pt x="49" y="149"/>
                    <a:pt x="49" y="149"/>
                  </a:cubicBezTo>
                  <a:cubicBezTo>
                    <a:pt x="5" y="211"/>
                    <a:pt x="5" y="211"/>
                    <a:pt x="5" y="211"/>
                  </a:cubicBezTo>
                  <a:cubicBezTo>
                    <a:pt x="1" y="216"/>
                    <a:pt x="5" y="223"/>
                    <a:pt x="11" y="223"/>
                  </a:cubicBezTo>
                  <a:cubicBezTo>
                    <a:pt x="54" y="223"/>
                    <a:pt x="54" y="223"/>
                    <a:pt x="54" y="223"/>
                  </a:cubicBezTo>
                  <a:cubicBezTo>
                    <a:pt x="58" y="223"/>
                    <a:pt x="61" y="221"/>
                    <a:pt x="64" y="218"/>
                  </a:cubicBezTo>
                  <a:cubicBezTo>
                    <a:pt x="206" y="12"/>
                    <a:pt x="206" y="12"/>
                    <a:pt x="206" y="12"/>
                  </a:cubicBezTo>
                  <a:cubicBezTo>
                    <a:pt x="210" y="7"/>
                    <a:pt x="206" y="0"/>
                    <a:pt x="2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5" name="Freeform 10"/>
            <p:cNvSpPr>
              <a:spLocks/>
            </p:cNvSpPr>
            <p:nvPr userDrawn="1"/>
          </p:nvSpPr>
          <p:spPr bwMode="auto">
            <a:xfrm>
              <a:off x="1978025" y="5813425"/>
              <a:ext cx="71437" cy="185737"/>
            </a:xfrm>
            <a:custGeom>
              <a:avLst/>
              <a:gdLst>
                <a:gd name="T0" fmla="*/ 37 w 94"/>
                <a:gd name="T1" fmla="*/ 6 h 247"/>
                <a:gd name="T2" fmla="*/ 1 w 94"/>
                <a:gd name="T3" fmla="*/ 239 h 247"/>
                <a:gd name="T4" fmla="*/ 8 w 94"/>
                <a:gd name="T5" fmla="*/ 247 h 247"/>
                <a:gd name="T6" fmla="*/ 45 w 94"/>
                <a:gd name="T7" fmla="*/ 247 h 247"/>
                <a:gd name="T8" fmla="*/ 57 w 94"/>
                <a:gd name="T9" fmla="*/ 237 h 247"/>
                <a:gd name="T10" fmla="*/ 93 w 94"/>
                <a:gd name="T11" fmla="*/ 9 h 247"/>
                <a:gd name="T12" fmla="*/ 86 w 94"/>
                <a:gd name="T13" fmla="*/ 0 h 247"/>
                <a:gd name="T14" fmla="*/ 44 w 94"/>
                <a:gd name="T15" fmla="*/ 0 h 247"/>
                <a:gd name="T16" fmla="*/ 37 w 94"/>
                <a:gd name="T1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7">
                  <a:moveTo>
                    <a:pt x="37" y="6"/>
                  </a:moveTo>
                  <a:cubicBezTo>
                    <a:pt x="1" y="239"/>
                    <a:pt x="1" y="239"/>
                    <a:pt x="1" y="239"/>
                  </a:cubicBezTo>
                  <a:cubicBezTo>
                    <a:pt x="0" y="243"/>
                    <a:pt x="3" y="247"/>
                    <a:pt x="8" y="247"/>
                  </a:cubicBezTo>
                  <a:cubicBezTo>
                    <a:pt x="45" y="247"/>
                    <a:pt x="45" y="247"/>
                    <a:pt x="45" y="247"/>
                  </a:cubicBezTo>
                  <a:cubicBezTo>
                    <a:pt x="51" y="247"/>
                    <a:pt x="56" y="243"/>
                    <a:pt x="57" y="237"/>
                  </a:cubicBezTo>
                  <a:cubicBezTo>
                    <a:pt x="93" y="9"/>
                    <a:pt x="93" y="9"/>
                    <a:pt x="93" y="9"/>
                  </a:cubicBezTo>
                  <a:cubicBezTo>
                    <a:pt x="94" y="4"/>
                    <a:pt x="90" y="0"/>
                    <a:pt x="86" y="0"/>
                  </a:cubicBezTo>
                  <a:cubicBezTo>
                    <a:pt x="44" y="0"/>
                    <a:pt x="44" y="0"/>
                    <a:pt x="44" y="0"/>
                  </a:cubicBezTo>
                  <a:cubicBezTo>
                    <a:pt x="41" y="0"/>
                    <a:pt x="38" y="3"/>
                    <a:pt x="3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7" name="Freeform 11"/>
            <p:cNvSpPr>
              <a:spLocks/>
            </p:cNvSpPr>
            <p:nvPr userDrawn="1"/>
          </p:nvSpPr>
          <p:spPr bwMode="auto">
            <a:xfrm>
              <a:off x="842963" y="5748338"/>
              <a:ext cx="250825" cy="293687"/>
            </a:xfrm>
            <a:custGeom>
              <a:avLst/>
              <a:gdLst>
                <a:gd name="T0" fmla="*/ 301 w 337"/>
                <a:gd name="T1" fmla="*/ 100 h 393"/>
                <a:gd name="T2" fmla="*/ 285 w 337"/>
                <a:gd name="T3" fmla="*/ 30 h 393"/>
                <a:gd name="T4" fmla="*/ 192 w 337"/>
                <a:gd name="T5" fmla="*/ 0 h 393"/>
                <a:gd name="T6" fmla="*/ 70 w 337"/>
                <a:gd name="T7" fmla="*/ 0 h 393"/>
                <a:gd name="T8" fmla="*/ 52 w 337"/>
                <a:gd name="T9" fmla="*/ 15 h 393"/>
                <a:gd name="T10" fmla="*/ 1 w 337"/>
                <a:gd name="T11" fmla="*/ 337 h 393"/>
                <a:gd name="T12" fmla="*/ 12 w 337"/>
                <a:gd name="T13" fmla="*/ 349 h 393"/>
                <a:gd name="T14" fmla="*/ 87 w 337"/>
                <a:gd name="T15" fmla="*/ 349 h 393"/>
                <a:gd name="T16" fmla="*/ 82 w 337"/>
                <a:gd name="T17" fmla="*/ 382 h 393"/>
                <a:gd name="T18" fmla="*/ 91 w 337"/>
                <a:gd name="T19" fmla="*/ 393 h 393"/>
                <a:gd name="T20" fmla="*/ 155 w 337"/>
                <a:gd name="T21" fmla="*/ 393 h 393"/>
                <a:gd name="T22" fmla="*/ 170 w 337"/>
                <a:gd name="T23" fmla="*/ 380 h 393"/>
                <a:gd name="T24" fmla="*/ 170 w 337"/>
                <a:gd name="T25" fmla="*/ 377 h 393"/>
                <a:gd name="T26" fmla="*/ 182 w 337"/>
                <a:gd name="T27" fmla="*/ 301 h 393"/>
                <a:gd name="T28" fmla="*/ 183 w 337"/>
                <a:gd name="T29" fmla="*/ 297 h 393"/>
                <a:gd name="T30" fmla="*/ 198 w 337"/>
                <a:gd name="T31" fmla="*/ 284 h 393"/>
                <a:gd name="T32" fmla="*/ 208 w 337"/>
                <a:gd name="T33" fmla="*/ 284 h 393"/>
                <a:gd name="T34" fmla="*/ 331 w 337"/>
                <a:gd name="T35" fmla="*/ 186 h 393"/>
                <a:gd name="T36" fmla="*/ 319 w 337"/>
                <a:gd name="T37" fmla="*/ 113 h 393"/>
                <a:gd name="T38" fmla="*/ 301 w 337"/>
                <a:gd name="T39" fmla="*/ 100 h 393"/>
                <a:gd name="T40" fmla="*/ 301 w 337"/>
                <a:gd name="T41" fmla="*/ 10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393">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82" y="382"/>
                    <a:pt x="82" y="382"/>
                    <a:pt x="82" y="382"/>
                  </a:cubicBezTo>
                  <a:cubicBezTo>
                    <a:pt x="81" y="388"/>
                    <a:pt x="85" y="393"/>
                    <a:pt x="91" y="393"/>
                  </a:cubicBezTo>
                  <a:cubicBezTo>
                    <a:pt x="155" y="393"/>
                    <a:pt x="155" y="393"/>
                    <a:pt x="155" y="393"/>
                  </a:cubicBezTo>
                  <a:cubicBezTo>
                    <a:pt x="162" y="393"/>
                    <a:pt x="168" y="387"/>
                    <a:pt x="170" y="380"/>
                  </a:cubicBezTo>
                  <a:cubicBezTo>
                    <a:pt x="170" y="377"/>
                    <a:pt x="170" y="377"/>
                    <a:pt x="170" y="377"/>
                  </a:cubicBezTo>
                  <a:cubicBezTo>
                    <a:pt x="182" y="301"/>
                    <a:pt x="182" y="301"/>
                    <a:pt x="182" y="301"/>
                  </a:cubicBezTo>
                  <a:cubicBezTo>
                    <a:pt x="183" y="297"/>
                    <a:pt x="183" y="297"/>
                    <a:pt x="183" y="297"/>
                  </a:cubicBezTo>
                  <a:cubicBezTo>
                    <a:pt x="184" y="289"/>
                    <a:pt x="191" y="284"/>
                    <a:pt x="198" y="284"/>
                  </a:cubicBezTo>
                  <a:cubicBezTo>
                    <a:pt x="208" y="284"/>
                    <a:pt x="208" y="284"/>
                    <a:pt x="208" y="284"/>
                  </a:cubicBezTo>
                  <a:cubicBezTo>
                    <a:pt x="269" y="284"/>
                    <a:pt x="317" y="259"/>
                    <a:pt x="331" y="186"/>
                  </a:cubicBezTo>
                  <a:cubicBezTo>
                    <a:pt x="337" y="156"/>
                    <a:pt x="334" y="131"/>
                    <a:pt x="319" y="113"/>
                  </a:cubicBezTo>
                  <a:cubicBezTo>
                    <a:pt x="314" y="108"/>
                    <a:pt x="308" y="104"/>
                    <a:pt x="301" y="100"/>
                  </a:cubicBezTo>
                  <a:cubicBezTo>
                    <a:pt x="301" y="100"/>
                    <a:pt x="301" y="100"/>
                    <a:pt x="301" y="100"/>
                  </a:cubicBezTo>
                </a:path>
              </a:pathLst>
            </a:custGeom>
            <a:solidFill>
              <a:srgbClr val="FFFFFF">
                <a:alpha val="68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8" name="Freeform 12"/>
            <p:cNvSpPr>
              <a:spLocks/>
            </p:cNvSpPr>
            <p:nvPr userDrawn="1"/>
          </p:nvSpPr>
          <p:spPr bwMode="auto">
            <a:xfrm>
              <a:off x="842963" y="5748338"/>
              <a:ext cx="227012" cy="260350"/>
            </a:xfrm>
            <a:custGeom>
              <a:avLst/>
              <a:gdLst>
                <a:gd name="T0" fmla="*/ 301 w 306"/>
                <a:gd name="T1" fmla="*/ 100 h 349"/>
                <a:gd name="T2" fmla="*/ 285 w 306"/>
                <a:gd name="T3" fmla="*/ 30 h 349"/>
                <a:gd name="T4" fmla="*/ 192 w 306"/>
                <a:gd name="T5" fmla="*/ 0 h 349"/>
                <a:gd name="T6" fmla="*/ 70 w 306"/>
                <a:gd name="T7" fmla="*/ 0 h 349"/>
                <a:gd name="T8" fmla="*/ 52 w 306"/>
                <a:gd name="T9" fmla="*/ 15 h 349"/>
                <a:gd name="T10" fmla="*/ 1 w 306"/>
                <a:gd name="T11" fmla="*/ 337 h 349"/>
                <a:gd name="T12" fmla="*/ 12 w 306"/>
                <a:gd name="T13" fmla="*/ 349 h 349"/>
                <a:gd name="T14" fmla="*/ 87 w 306"/>
                <a:gd name="T15" fmla="*/ 349 h 349"/>
                <a:gd name="T16" fmla="*/ 106 w 306"/>
                <a:gd name="T17" fmla="*/ 229 h 349"/>
                <a:gd name="T18" fmla="*/ 106 w 306"/>
                <a:gd name="T19" fmla="*/ 233 h 349"/>
                <a:gd name="T20" fmla="*/ 123 w 306"/>
                <a:gd name="T21" fmla="*/ 218 h 349"/>
                <a:gd name="T22" fmla="*/ 159 w 306"/>
                <a:gd name="T23" fmla="*/ 218 h 349"/>
                <a:gd name="T24" fmla="*/ 300 w 306"/>
                <a:gd name="T25" fmla="*/ 107 h 349"/>
                <a:gd name="T26" fmla="*/ 301 w 306"/>
                <a:gd name="T27"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349">
                  <a:moveTo>
                    <a:pt x="301" y="100"/>
                  </a:move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cubicBezTo>
                    <a:pt x="106" y="233"/>
                    <a:pt x="106" y="233"/>
                    <a:pt x="106" y="233"/>
                  </a:cubicBezTo>
                  <a:cubicBezTo>
                    <a:pt x="107" y="225"/>
                    <a:pt x="114" y="218"/>
                    <a:pt x="123" y="218"/>
                  </a:cubicBezTo>
                  <a:cubicBezTo>
                    <a:pt x="159" y="218"/>
                    <a:pt x="159" y="218"/>
                    <a:pt x="159" y="218"/>
                  </a:cubicBezTo>
                  <a:cubicBezTo>
                    <a:pt x="229" y="218"/>
                    <a:pt x="284" y="190"/>
                    <a:pt x="300" y="107"/>
                  </a:cubicBezTo>
                  <a:cubicBezTo>
                    <a:pt x="301" y="105"/>
                    <a:pt x="301" y="102"/>
                    <a:pt x="301" y="100"/>
                  </a:cubicBezTo>
                </a:path>
              </a:pathLst>
            </a:custGeom>
            <a:solidFill>
              <a:srgbClr val="FFFFFF">
                <a:alpha val="70000"/>
              </a:srgbClr>
            </a:solidFill>
            <a:ln>
              <a:noFill/>
            </a:ln>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sp>
          <p:nvSpPr>
            <p:cNvPr id="19" name="Freeform 13"/>
            <p:cNvSpPr>
              <a:spLocks/>
            </p:cNvSpPr>
            <p:nvPr userDrawn="1"/>
          </p:nvSpPr>
          <p:spPr bwMode="auto">
            <a:xfrm>
              <a:off x="842963" y="5748338"/>
              <a:ext cx="227012" cy="260350"/>
            </a:xfrm>
            <a:custGeom>
              <a:avLst/>
              <a:gdLst>
                <a:gd name="T0" fmla="*/ 126 w 306"/>
                <a:gd name="T1" fmla="*/ 100 h 349"/>
                <a:gd name="T2" fmla="*/ 135 w 306"/>
                <a:gd name="T3" fmla="*/ 89 h 349"/>
                <a:gd name="T4" fmla="*/ 142 w 306"/>
                <a:gd name="T5" fmla="*/ 87 h 349"/>
                <a:gd name="T6" fmla="*/ 237 w 306"/>
                <a:gd name="T7" fmla="*/ 87 h 349"/>
                <a:gd name="T8" fmla="*/ 269 w 306"/>
                <a:gd name="T9" fmla="*/ 90 h 349"/>
                <a:gd name="T10" fmla="*/ 277 w 306"/>
                <a:gd name="T11" fmla="*/ 91 h 349"/>
                <a:gd name="T12" fmla="*/ 284 w 306"/>
                <a:gd name="T13" fmla="*/ 93 h 349"/>
                <a:gd name="T14" fmla="*/ 288 w 306"/>
                <a:gd name="T15" fmla="*/ 94 h 349"/>
                <a:gd name="T16" fmla="*/ 301 w 306"/>
                <a:gd name="T17" fmla="*/ 100 h 349"/>
                <a:gd name="T18" fmla="*/ 285 w 306"/>
                <a:gd name="T19" fmla="*/ 30 h 349"/>
                <a:gd name="T20" fmla="*/ 192 w 306"/>
                <a:gd name="T21" fmla="*/ 0 h 349"/>
                <a:gd name="T22" fmla="*/ 70 w 306"/>
                <a:gd name="T23" fmla="*/ 0 h 349"/>
                <a:gd name="T24" fmla="*/ 52 w 306"/>
                <a:gd name="T25" fmla="*/ 15 h 349"/>
                <a:gd name="T26" fmla="*/ 1 w 306"/>
                <a:gd name="T27" fmla="*/ 337 h 349"/>
                <a:gd name="T28" fmla="*/ 12 w 306"/>
                <a:gd name="T29" fmla="*/ 349 h 349"/>
                <a:gd name="T30" fmla="*/ 87 w 306"/>
                <a:gd name="T31" fmla="*/ 349 h 349"/>
                <a:gd name="T32" fmla="*/ 106 w 306"/>
                <a:gd name="T33" fmla="*/ 229 h 349"/>
                <a:gd name="T34" fmla="*/ 126 w 306"/>
                <a:gd name="T35" fmla="*/ 10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6" h="349">
                  <a:moveTo>
                    <a:pt x="126" y="100"/>
                  </a:moveTo>
                  <a:cubicBezTo>
                    <a:pt x="127" y="95"/>
                    <a:pt x="131" y="91"/>
                    <a:pt x="135" y="89"/>
                  </a:cubicBezTo>
                  <a:cubicBezTo>
                    <a:pt x="137" y="88"/>
                    <a:pt x="139" y="87"/>
                    <a:pt x="142" y="87"/>
                  </a:cubicBezTo>
                  <a:cubicBezTo>
                    <a:pt x="237" y="87"/>
                    <a:pt x="237" y="87"/>
                    <a:pt x="237" y="87"/>
                  </a:cubicBezTo>
                  <a:cubicBezTo>
                    <a:pt x="249" y="87"/>
                    <a:pt x="259" y="88"/>
                    <a:pt x="269" y="90"/>
                  </a:cubicBezTo>
                  <a:cubicBezTo>
                    <a:pt x="272" y="90"/>
                    <a:pt x="274" y="91"/>
                    <a:pt x="277" y="91"/>
                  </a:cubicBezTo>
                  <a:cubicBezTo>
                    <a:pt x="279" y="92"/>
                    <a:pt x="282" y="92"/>
                    <a:pt x="284" y="93"/>
                  </a:cubicBezTo>
                  <a:cubicBezTo>
                    <a:pt x="286" y="94"/>
                    <a:pt x="287" y="94"/>
                    <a:pt x="288" y="94"/>
                  </a:cubicBezTo>
                  <a:cubicBezTo>
                    <a:pt x="293" y="96"/>
                    <a:pt x="297" y="98"/>
                    <a:pt x="301" y="100"/>
                  </a:cubicBezTo>
                  <a:cubicBezTo>
                    <a:pt x="306" y="69"/>
                    <a:pt x="301" y="49"/>
                    <a:pt x="285" y="30"/>
                  </a:cubicBezTo>
                  <a:cubicBezTo>
                    <a:pt x="267" y="9"/>
                    <a:pt x="234" y="0"/>
                    <a:pt x="192" y="0"/>
                  </a:cubicBezTo>
                  <a:cubicBezTo>
                    <a:pt x="70" y="0"/>
                    <a:pt x="70" y="0"/>
                    <a:pt x="70" y="0"/>
                  </a:cubicBezTo>
                  <a:cubicBezTo>
                    <a:pt x="61" y="0"/>
                    <a:pt x="54" y="6"/>
                    <a:pt x="52" y="15"/>
                  </a:cubicBezTo>
                  <a:cubicBezTo>
                    <a:pt x="1" y="337"/>
                    <a:pt x="1" y="337"/>
                    <a:pt x="1" y="337"/>
                  </a:cubicBezTo>
                  <a:cubicBezTo>
                    <a:pt x="0" y="344"/>
                    <a:pt x="5" y="349"/>
                    <a:pt x="12" y="349"/>
                  </a:cubicBezTo>
                  <a:cubicBezTo>
                    <a:pt x="87" y="349"/>
                    <a:pt x="87" y="349"/>
                    <a:pt x="87" y="349"/>
                  </a:cubicBezTo>
                  <a:cubicBezTo>
                    <a:pt x="106" y="229"/>
                    <a:pt x="106" y="229"/>
                    <a:pt x="106" y="229"/>
                  </a:cubicBezTo>
                  <a:lnTo>
                    <a:pt x="126"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559"/>
              <a:endParaRPr lang="en-US" sz="1400" dirty="0">
                <a:solidFill>
                  <a:prstClr val="black"/>
                </a:solidFill>
              </a:endParaRPr>
            </a:p>
          </p:txBody>
        </p:sp>
      </p:grpSp>
    </p:spTree>
    <p:extLst>
      <p:ext uri="{BB962C8B-B14F-4D97-AF65-F5344CB8AC3E}">
        <p14:creationId xmlns:p14="http://schemas.microsoft.com/office/powerpoint/2010/main" val="122870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Title and Content_3 Columns">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a:xfrm>
            <a:off x="378629" y="395383"/>
            <a:ext cx="8390335" cy="233363"/>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378618" y="1530786"/>
            <a:ext cx="2571750" cy="3234096"/>
          </a:xfrm>
        </p:spPr>
        <p:txBody>
          <a:bodyPr/>
          <a:lstStyle>
            <a:lvl1pPr marL="213850" indent="-213850">
              <a:defRPr sz="1200">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1100">
                <a:solidFill>
                  <a:schemeClr val="tx2">
                    <a:lumMod val="60000"/>
                    <a:lumOff val="40000"/>
                  </a:schemeClr>
                </a:solidFill>
              </a:defRPr>
            </a:lvl3pPr>
            <a:lvl4pPr marL="729378" indent="-171079">
              <a:defRPr sz="1100">
                <a:solidFill>
                  <a:schemeClr val="tx2">
                    <a:lumMod val="60000"/>
                    <a:lumOff val="40000"/>
                  </a:schemeClr>
                </a:solidFill>
              </a:defRPr>
            </a:lvl4pPr>
            <a:lvl5pPr marL="899222"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0" y="1260332"/>
            <a:ext cx="257175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2" name="Content Placeholder 2"/>
          <p:cNvSpPr>
            <a:spLocks noGrp="1"/>
          </p:cNvSpPr>
          <p:nvPr>
            <p:ph idx="14"/>
          </p:nvPr>
        </p:nvSpPr>
        <p:spPr>
          <a:xfrm>
            <a:off x="6197203" y="1530786"/>
            <a:ext cx="2571750" cy="3234096"/>
          </a:xfrm>
        </p:spPr>
        <p:txBody>
          <a:bodyPr/>
          <a:lstStyle>
            <a:lvl1pPr marL="213850" indent="-213850">
              <a:defRPr sz="1200">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1100">
                <a:solidFill>
                  <a:schemeClr val="tx2">
                    <a:lumMod val="60000"/>
                    <a:lumOff val="40000"/>
                  </a:schemeClr>
                </a:solidFill>
              </a:defRPr>
            </a:lvl3pPr>
            <a:lvl4pPr marL="729378" indent="-171079">
              <a:defRPr sz="1100">
                <a:solidFill>
                  <a:schemeClr val="tx2">
                    <a:lumMod val="60000"/>
                    <a:lumOff val="40000"/>
                  </a:schemeClr>
                </a:solidFill>
              </a:defRPr>
            </a:lvl4pPr>
            <a:lvl5pPr marL="899222"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0"/>
          <p:cNvSpPr>
            <a:spLocks noGrp="1"/>
          </p:cNvSpPr>
          <p:nvPr>
            <p:ph type="body" sz="quarter" idx="15"/>
          </p:nvPr>
        </p:nvSpPr>
        <p:spPr>
          <a:xfrm>
            <a:off x="6197203" y="1260332"/>
            <a:ext cx="257175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7" name="Content Placeholder 2"/>
          <p:cNvSpPr>
            <a:spLocks noGrp="1"/>
          </p:cNvSpPr>
          <p:nvPr>
            <p:ph idx="16"/>
          </p:nvPr>
        </p:nvSpPr>
        <p:spPr>
          <a:xfrm>
            <a:off x="3287317" y="1530786"/>
            <a:ext cx="2571750" cy="3234096"/>
          </a:xfrm>
        </p:spPr>
        <p:txBody>
          <a:bodyPr/>
          <a:lstStyle>
            <a:lvl1pPr marL="213850" indent="-213850">
              <a:defRPr sz="1200">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1100">
                <a:solidFill>
                  <a:schemeClr val="tx2">
                    <a:lumMod val="60000"/>
                    <a:lumOff val="40000"/>
                  </a:schemeClr>
                </a:solidFill>
              </a:defRPr>
            </a:lvl3pPr>
            <a:lvl4pPr marL="729378" indent="-171079">
              <a:defRPr sz="1100">
                <a:solidFill>
                  <a:schemeClr val="tx2">
                    <a:lumMod val="60000"/>
                    <a:lumOff val="40000"/>
                  </a:schemeClr>
                </a:solidFill>
              </a:defRPr>
            </a:lvl4pPr>
            <a:lvl5pPr marL="899222" indent="-171079">
              <a:defRPr sz="11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0"/>
          <p:cNvSpPr>
            <a:spLocks noGrp="1"/>
          </p:cNvSpPr>
          <p:nvPr>
            <p:ph type="body" sz="quarter" idx="17"/>
          </p:nvPr>
        </p:nvSpPr>
        <p:spPr>
          <a:xfrm>
            <a:off x="3287317" y="1260332"/>
            <a:ext cx="2571750" cy="359569"/>
          </a:xfrm>
        </p:spPr>
        <p:txBody>
          <a:bodyPr>
            <a:normAutofit/>
          </a:bodyPr>
          <a:lstStyle>
            <a:lvl1pPr marL="0" indent="0">
              <a:buNone/>
              <a:defRPr sz="1200">
                <a:solidFill>
                  <a:schemeClr val="accent1"/>
                </a:solidFill>
                <a:latin typeface="+mj-lt"/>
              </a:defRPr>
            </a:lvl1pPr>
          </a:lstStyle>
          <a:p>
            <a:pPr lvl="0"/>
            <a:r>
              <a:rPr lang="en-US" smtClean="0"/>
              <a:t>Click to edit Master text styles</a:t>
            </a:r>
          </a:p>
        </p:txBody>
      </p:sp>
      <p:sp>
        <p:nvSpPr>
          <p:cNvPr id="16" name="Text Placeholder 10"/>
          <p:cNvSpPr>
            <a:spLocks noGrp="1"/>
          </p:cNvSpPr>
          <p:nvPr>
            <p:ph type="body" sz="quarter" idx="18"/>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sp>
        <p:nvSpPr>
          <p:cNvPr id="14" name="Text Placeholder 6"/>
          <p:cNvSpPr>
            <a:spLocks noGrp="1"/>
          </p:cNvSpPr>
          <p:nvPr>
            <p:ph type="body" sz="quarter" idx="25"/>
          </p:nvPr>
        </p:nvSpPr>
        <p:spPr>
          <a:xfrm>
            <a:off x="378620" y="1147762"/>
            <a:ext cx="25717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
        <p:nvSpPr>
          <p:cNvPr id="19" name="Text Placeholder 6"/>
          <p:cNvSpPr>
            <a:spLocks noGrp="1"/>
          </p:cNvSpPr>
          <p:nvPr>
            <p:ph type="body" sz="quarter" idx="26"/>
          </p:nvPr>
        </p:nvSpPr>
        <p:spPr>
          <a:xfrm>
            <a:off x="3287317" y="1147762"/>
            <a:ext cx="25717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
        <p:nvSpPr>
          <p:cNvPr id="20" name="Text Placeholder 6"/>
          <p:cNvSpPr>
            <a:spLocks noGrp="1"/>
          </p:cNvSpPr>
          <p:nvPr>
            <p:ph type="body" sz="quarter" idx="27"/>
          </p:nvPr>
        </p:nvSpPr>
        <p:spPr>
          <a:xfrm>
            <a:off x="6197203" y="1147762"/>
            <a:ext cx="25717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Tree>
    <p:extLst>
      <p:ext uri="{BB962C8B-B14F-4D97-AF65-F5344CB8AC3E}">
        <p14:creationId xmlns:p14="http://schemas.microsoft.com/office/powerpoint/2010/main" val="330793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Slide in 4 Buckets">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sp>
        <p:nvSpPr>
          <p:cNvPr id="3" name="Content Placeholder 2"/>
          <p:cNvSpPr>
            <a:spLocks noGrp="1"/>
          </p:cNvSpPr>
          <p:nvPr>
            <p:ph idx="1"/>
          </p:nvPr>
        </p:nvSpPr>
        <p:spPr>
          <a:xfrm>
            <a:off x="378618" y="1260311"/>
            <a:ext cx="1885950" cy="164592"/>
          </a:xfrm>
        </p:spPr>
        <p:txBody>
          <a:bodyPr tIns="34286" rIns="68441" bIns="34286">
            <a:noAutofit/>
          </a:bodyPr>
          <a:lstStyle>
            <a:lvl1pPr marL="0" indent="0" algn="l" defTabSz="684226"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marL="0" lvl="0" indent="0" algn="l" defTabSz="684226" rtl="0" eaLnBrk="1" latinLnBrk="0" hangingPunct="1">
              <a:lnSpc>
                <a:spcPct val="90000"/>
              </a:lnSpc>
              <a:spcBef>
                <a:spcPts val="1125"/>
              </a:spcBef>
              <a:buClr>
                <a:schemeClr val="accent1"/>
              </a:buClr>
              <a:buFont typeface="Arial" panose="020B0604020202020204" pitchFamily="34" charset="0"/>
              <a:buNone/>
            </a:pPr>
            <a:r>
              <a:rPr lang="en-US" smtClean="0"/>
              <a:t>Click to edit Master text styles</a:t>
            </a:r>
          </a:p>
        </p:txBody>
      </p:sp>
      <p:sp>
        <p:nvSpPr>
          <p:cNvPr id="48" name="Content Placeholder 2"/>
          <p:cNvSpPr>
            <a:spLocks noGrp="1"/>
          </p:cNvSpPr>
          <p:nvPr>
            <p:ph idx="15"/>
          </p:nvPr>
        </p:nvSpPr>
        <p:spPr>
          <a:xfrm>
            <a:off x="2546747" y="1260311"/>
            <a:ext cx="1885950" cy="164592"/>
          </a:xfrm>
        </p:spPr>
        <p:txBody>
          <a:bodyPr tIns="34286" rIns="68441" bIns="34286">
            <a:noAutofit/>
          </a:bodyPr>
          <a:lstStyle>
            <a:lvl1pPr marL="0" indent="0" algn="l" defTabSz="684226"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lvl="0"/>
            <a:r>
              <a:rPr lang="en-US" smtClean="0"/>
              <a:t>Click to edit Master text styles</a:t>
            </a:r>
          </a:p>
        </p:txBody>
      </p:sp>
      <p:sp>
        <p:nvSpPr>
          <p:cNvPr id="50" name="Content Placeholder 2"/>
          <p:cNvSpPr>
            <a:spLocks noGrp="1"/>
          </p:cNvSpPr>
          <p:nvPr>
            <p:ph idx="17"/>
          </p:nvPr>
        </p:nvSpPr>
        <p:spPr>
          <a:xfrm>
            <a:off x="4714877" y="1260311"/>
            <a:ext cx="1885950" cy="164592"/>
          </a:xfrm>
        </p:spPr>
        <p:txBody>
          <a:bodyPr tIns="34286" rIns="68441" bIns="34286">
            <a:noAutofit/>
          </a:bodyPr>
          <a:lstStyle>
            <a:lvl1pPr marL="0" indent="0" algn="l" defTabSz="684226"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lvl="0"/>
            <a:r>
              <a:rPr lang="en-US" smtClean="0"/>
              <a:t>Click to edit Master text styles</a:t>
            </a:r>
          </a:p>
        </p:txBody>
      </p:sp>
      <p:sp>
        <p:nvSpPr>
          <p:cNvPr id="52" name="Content Placeholder 2"/>
          <p:cNvSpPr>
            <a:spLocks noGrp="1"/>
          </p:cNvSpPr>
          <p:nvPr>
            <p:ph idx="19"/>
          </p:nvPr>
        </p:nvSpPr>
        <p:spPr>
          <a:xfrm>
            <a:off x="6883004" y="1260311"/>
            <a:ext cx="1885950" cy="164592"/>
          </a:xfrm>
        </p:spPr>
        <p:txBody>
          <a:bodyPr tIns="34286" rIns="68441" bIns="34286">
            <a:noAutofit/>
          </a:bodyPr>
          <a:lstStyle>
            <a:lvl1pPr marL="0" indent="0" algn="l" defTabSz="684226" rtl="0" eaLnBrk="1" latinLnBrk="0" hangingPunct="1">
              <a:buNone/>
              <a:defRPr lang="en-US" sz="1200" kern="1200" dirty="0" smtClean="0">
                <a:solidFill>
                  <a:schemeClr val="accent1"/>
                </a:solidFill>
                <a:latin typeface="+mj-lt"/>
                <a:ea typeface="+mn-ea"/>
                <a:cs typeface="+mn-cs"/>
              </a:defRPr>
            </a:lvl1pPr>
            <a:lvl2pPr>
              <a:defRPr>
                <a:solidFill>
                  <a:srgbClr val="999999"/>
                </a:solidFill>
              </a:defRPr>
            </a:lvl2pPr>
            <a:lvl3pPr>
              <a:defRPr>
                <a:solidFill>
                  <a:srgbClr val="999999"/>
                </a:solidFill>
              </a:defRPr>
            </a:lvl3pPr>
            <a:lvl4pPr>
              <a:defRPr>
                <a:solidFill>
                  <a:srgbClr val="999999"/>
                </a:solidFill>
              </a:defRPr>
            </a:lvl4pPr>
            <a:lvl5pPr>
              <a:defRPr>
                <a:solidFill>
                  <a:srgbClr val="999999"/>
                </a:solidFill>
              </a:defRPr>
            </a:lvl5pPr>
          </a:lstStyle>
          <a:p>
            <a:pPr lvl="0"/>
            <a:r>
              <a:rPr lang="en-US" smtClean="0"/>
              <a:t>Click to edit Master text styles</a:t>
            </a:r>
          </a:p>
        </p:txBody>
      </p:sp>
      <p:sp>
        <p:nvSpPr>
          <p:cNvPr id="54" name="Text Placeholder 53"/>
          <p:cNvSpPr>
            <a:spLocks noGrp="1"/>
          </p:cNvSpPr>
          <p:nvPr>
            <p:ph type="body" sz="quarter" idx="21"/>
          </p:nvPr>
        </p:nvSpPr>
        <p:spPr>
          <a:xfrm>
            <a:off x="378618" y="1530786"/>
            <a:ext cx="1885950" cy="3219808"/>
          </a:xfrm>
        </p:spPr>
        <p:txBody>
          <a:bodyPr tIns="34286" rIns="0" bIns="34286">
            <a:normAutofit/>
          </a:bodyPr>
          <a:lstStyle>
            <a:lvl1pPr marL="0" indent="0" algn="l" defTabSz="684226" rtl="0" eaLnBrk="1" latinLnBrk="0" hangingPunct="1">
              <a:lnSpc>
                <a:spcPct val="90000"/>
              </a:lnSpc>
              <a:spcBef>
                <a:spcPts val="1125"/>
              </a:spcBef>
              <a:buFont typeface="Arial" panose="020B0604020202020204" pitchFamily="34" charset="0"/>
              <a:buNone/>
              <a:defRPr lang="en-US" sz="1200" kern="1200" dirty="0" smtClean="0">
                <a:solidFill>
                  <a:schemeClr val="tx2">
                    <a:lumMod val="60000"/>
                    <a:lumOff val="40000"/>
                  </a:schemeClr>
                </a:solidFill>
                <a:latin typeface="+mn-lt"/>
                <a:ea typeface="+mn-ea"/>
                <a:cs typeface="+mn-cs"/>
              </a:defRPr>
            </a:lvl1pPr>
            <a:lvl2pPr marL="384926" indent="-171079" algn="l" defTabSz="684226" rtl="0" eaLnBrk="1" latinLnBrk="0" hangingPunct="1">
              <a:lnSpc>
                <a:spcPct val="90000"/>
              </a:lnSpc>
              <a:spcBef>
                <a:spcPts val="600"/>
              </a:spcBef>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2pPr>
            <a:lvl3pPr marL="555917" indent="-171079" algn="l" defTabSz="684226" rtl="0" eaLnBrk="1" latinLnBrk="0" hangingPunct="1">
              <a:lnSpc>
                <a:spcPct val="90000"/>
              </a:lnSpc>
              <a:spcBef>
                <a:spcPts val="600"/>
              </a:spcBef>
              <a:buFont typeface="Arial" panose="020B0604020202020204" pitchFamily="34" charset="0"/>
              <a:buChar char="•"/>
              <a:tabLst/>
              <a:defRPr lang="en-US" sz="1100" kern="1200" dirty="0" smtClean="0">
                <a:solidFill>
                  <a:schemeClr val="tx2">
                    <a:lumMod val="60000"/>
                    <a:lumOff val="40000"/>
                  </a:schemeClr>
                </a:solidFill>
                <a:latin typeface="+mn-lt"/>
                <a:ea typeface="+mn-ea"/>
                <a:cs typeface="+mn-cs"/>
              </a:defRPr>
            </a:lvl3pPr>
            <a:lvl4pPr marL="729378" indent="-173460" algn="l" defTabSz="684226" rtl="0" eaLnBrk="1" latinLnBrk="0" hangingPunct="1">
              <a:lnSpc>
                <a:spcPct val="90000"/>
              </a:lnSpc>
              <a:spcBef>
                <a:spcPts val="600"/>
              </a:spcBef>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4pPr>
            <a:lvl5pPr marL="899222" indent="-174650" algn="l" defTabSz="684226" rtl="0" eaLnBrk="1" latinLnBrk="0" hangingPunct="1">
              <a:lnSpc>
                <a:spcPct val="90000"/>
              </a:lnSpc>
              <a:spcBef>
                <a:spcPts val="600"/>
              </a:spcBef>
              <a:buFont typeface="Arial" panose="020B0604020202020204" pitchFamily="34" charset="0"/>
              <a:buChar char="•"/>
              <a:defRPr lang="en-US" sz="1100" kern="1200" dirty="0">
                <a:solidFill>
                  <a:schemeClr val="tx2">
                    <a:lumMod val="60000"/>
                    <a:lumOff val="40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5" name="Text Placeholder 53"/>
          <p:cNvSpPr>
            <a:spLocks noGrp="1"/>
          </p:cNvSpPr>
          <p:nvPr>
            <p:ph type="body" sz="quarter" idx="22"/>
          </p:nvPr>
        </p:nvSpPr>
        <p:spPr>
          <a:xfrm>
            <a:off x="2546747" y="1530798"/>
            <a:ext cx="1885950" cy="3223337"/>
          </a:xfrm>
        </p:spPr>
        <p:txBody>
          <a:bodyPr tIns="0" rIns="0" bIns="0">
            <a:normAutofit/>
          </a:bodyPr>
          <a:lstStyle>
            <a:lvl1pPr marL="0" indent="0" algn="l" defTabSz="684226" rtl="0" eaLnBrk="1" latinLnBrk="0" hangingPunct="1">
              <a:lnSpc>
                <a:spcPct val="90000"/>
              </a:lnSpc>
              <a:spcBef>
                <a:spcPts val="1125"/>
              </a:spcBef>
              <a:buClr>
                <a:schemeClr val="accent1"/>
              </a:buClr>
              <a:buFont typeface="Arial" panose="020B0604020202020204" pitchFamily="34" charset="0"/>
              <a:buNone/>
              <a:defRPr lang="en-US" sz="1200" kern="1200" dirty="0" smtClean="0">
                <a:solidFill>
                  <a:schemeClr val="tx2">
                    <a:lumMod val="60000"/>
                    <a:lumOff val="40000"/>
                  </a:schemeClr>
                </a:solidFill>
                <a:latin typeface="+mn-lt"/>
                <a:ea typeface="+mn-ea"/>
                <a:cs typeface="+mn-cs"/>
              </a:defRPr>
            </a:lvl1pPr>
            <a:lvl2pPr marL="384926" indent="-171079"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2pPr>
            <a:lvl3pPr marL="555917" indent="-171079"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3pPr>
            <a:lvl4pPr marL="729378" indent="-173460"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4pPr>
            <a:lvl5pPr marL="899222" indent="-174650"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a:solidFill>
                  <a:schemeClr val="tx2">
                    <a:lumMod val="60000"/>
                    <a:lumOff val="40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6" name="Text Placeholder 53"/>
          <p:cNvSpPr>
            <a:spLocks noGrp="1"/>
          </p:cNvSpPr>
          <p:nvPr>
            <p:ph type="body" sz="quarter" idx="23"/>
          </p:nvPr>
        </p:nvSpPr>
        <p:spPr>
          <a:xfrm>
            <a:off x="4714877" y="1530798"/>
            <a:ext cx="1885950" cy="3223337"/>
          </a:xfrm>
        </p:spPr>
        <p:txBody>
          <a:bodyPr tIns="0" rIns="0" bIns="0">
            <a:normAutofit/>
          </a:bodyPr>
          <a:lstStyle>
            <a:lvl1pPr marL="0" indent="0" algn="l" defTabSz="684226" rtl="0" eaLnBrk="1" latinLnBrk="0" hangingPunct="1">
              <a:lnSpc>
                <a:spcPct val="90000"/>
              </a:lnSpc>
              <a:spcBef>
                <a:spcPts val="1125"/>
              </a:spcBef>
              <a:buClr>
                <a:schemeClr val="accent1"/>
              </a:buClr>
              <a:buFont typeface="Arial" panose="020B0604020202020204" pitchFamily="34" charset="0"/>
              <a:buNone/>
              <a:defRPr lang="en-US" sz="1200" kern="1200" dirty="0" smtClean="0">
                <a:solidFill>
                  <a:schemeClr val="tx2">
                    <a:lumMod val="60000"/>
                    <a:lumOff val="40000"/>
                  </a:schemeClr>
                </a:solidFill>
                <a:latin typeface="+mn-lt"/>
                <a:ea typeface="+mn-ea"/>
                <a:cs typeface="+mn-cs"/>
              </a:defRPr>
            </a:lvl1pPr>
            <a:lvl2pPr marL="384926" indent="-171079"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2pPr>
            <a:lvl3pPr marL="555917" indent="-171079"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3pPr>
            <a:lvl4pPr marL="729378" indent="-173460"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4pPr>
            <a:lvl5pPr marL="899222" indent="-174650"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a:solidFill>
                  <a:schemeClr val="tx2">
                    <a:lumMod val="60000"/>
                    <a:lumOff val="40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7" name="Text Placeholder 53"/>
          <p:cNvSpPr>
            <a:spLocks noGrp="1"/>
          </p:cNvSpPr>
          <p:nvPr>
            <p:ph type="body" sz="quarter" idx="24"/>
          </p:nvPr>
        </p:nvSpPr>
        <p:spPr>
          <a:xfrm>
            <a:off x="6883004" y="1530798"/>
            <a:ext cx="1885950" cy="3223337"/>
          </a:xfrm>
        </p:spPr>
        <p:txBody>
          <a:bodyPr tIns="0" rIns="0" bIns="0">
            <a:normAutofit/>
          </a:bodyPr>
          <a:lstStyle>
            <a:lvl1pPr marL="0" indent="0" algn="l" defTabSz="684226" rtl="0" eaLnBrk="1" latinLnBrk="0" hangingPunct="1">
              <a:lnSpc>
                <a:spcPct val="90000"/>
              </a:lnSpc>
              <a:spcBef>
                <a:spcPts val="1125"/>
              </a:spcBef>
              <a:buClr>
                <a:schemeClr val="accent1"/>
              </a:buClr>
              <a:buFont typeface="Arial" panose="020B0604020202020204" pitchFamily="34" charset="0"/>
              <a:buNone/>
              <a:defRPr lang="en-US" sz="1200" kern="1200" dirty="0" smtClean="0">
                <a:solidFill>
                  <a:schemeClr val="tx2">
                    <a:lumMod val="60000"/>
                    <a:lumOff val="40000"/>
                  </a:schemeClr>
                </a:solidFill>
                <a:latin typeface="+mn-lt"/>
                <a:ea typeface="+mn-ea"/>
                <a:cs typeface="+mn-cs"/>
              </a:defRPr>
            </a:lvl1pPr>
            <a:lvl2pPr marL="384926" indent="-171079"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2pPr>
            <a:lvl3pPr marL="555917" indent="-171079"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3pPr>
            <a:lvl4pPr marL="729378" indent="-173460"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smtClean="0">
                <a:solidFill>
                  <a:schemeClr val="tx2">
                    <a:lumMod val="60000"/>
                    <a:lumOff val="40000"/>
                  </a:schemeClr>
                </a:solidFill>
                <a:latin typeface="+mn-lt"/>
                <a:ea typeface="+mn-ea"/>
                <a:cs typeface="+mn-cs"/>
              </a:defRPr>
            </a:lvl4pPr>
            <a:lvl5pPr marL="899222" indent="-174650" algn="l" defTabSz="684226" rtl="0" eaLnBrk="1" latinLnBrk="0" hangingPunct="1">
              <a:lnSpc>
                <a:spcPct val="90000"/>
              </a:lnSpc>
              <a:spcBef>
                <a:spcPts val="600"/>
              </a:spcBef>
              <a:buClr>
                <a:schemeClr val="accent1"/>
              </a:buClr>
              <a:buFont typeface="Arial" panose="020B0604020202020204" pitchFamily="34" charset="0"/>
              <a:buChar char="•"/>
              <a:defRPr lang="en-US" sz="1100" kern="1200" dirty="0">
                <a:solidFill>
                  <a:schemeClr val="tx2">
                    <a:lumMod val="60000"/>
                    <a:lumOff val="40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25"/>
          </p:nvPr>
        </p:nvSpPr>
        <p:spPr>
          <a:xfrm>
            <a:off x="378620" y="1147762"/>
            <a:ext cx="18859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
        <p:nvSpPr>
          <p:cNvPr id="34" name="Text Placeholder 6"/>
          <p:cNvSpPr>
            <a:spLocks noGrp="1"/>
          </p:cNvSpPr>
          <p:nvPr>
            <p:ph type="body" sz="quarter" idx="26"/>
          </p:nvPr>
        </p:nvSpPr>
        <p:spPr>
          <a:xfrm>
            <a:off x="2546747" y="1147762"/>
            <a:ext cx="18859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
        <p:nvSpPr>
          <p:cNvPr id="35" name="Text Placeholder 6"/>
          <p:cNvSpPr>
            <a:spLocks noGrp="1"/>
          </p:cNvSpPr>
          <p:nvPr>
            <p:ph type="body" sz="quarter" idx="27"/>
          </p:nvPr>
        </p:nvSpPr>
        <p:spPr>
          <a:xfrm>
            <a:off x="4714877" y="1147762"/>
            <a:ext cx="18859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
        <p:nvSpPr>
          <p:cNvPr id="36" name="Text Placeholder 6"/>
          <p:cNvSpPr>
            <a:spLocks noGrp="1"/>
          </p:cNvSpPr>
          <p:nvPr>
            <p:ph type="body" sz="quarter" idx="28"/>
          </p:nvPr>
        </p:nvSpPr>
        <p:spPr>
          <a:xfrm>
            <a:off x="6883004" y="1147762"/>
            <a:ext cx="1885950" cy="41148"/>
          </a:xfrm>
          <a:solidFill>
            <a:schemeClr val="accent1"/>
          </a:solidFill>
          <a:ln>
            <a:noFill/>
          </a:ln>
        </p:spPr>
        <p:txBody>
          <a:bodyPr vert="horz" wrap="square" lIns="68441" tIns="34286" rIns="68441" bIns="34286" numCol="1" anchor="t" anchorCtr="0" compatLnSpc="1">
            <a:prstTxWarp prst="textNoShape">
              <a:avLst/>
            </a:prstTxWarp>
          </a:bodyPr>
          <a:lstStyle>
            <a:lvl1pPr marL="0" indent="0">
              <a:buNone/>
              <a:defRPr lang="en-US" sz="800" dirty="0">
                <a:noFill/>
              </a:defRPr>
            </a:lvl1pPr>
          </a:lstStyle>
          <a:p>
            <a:pPr marL="0" lvl="0"/>
            <a:r>
              <a:rPr lang="en-US" smtClean="0"/>
              <a:t>Click to edit Master text styles</a:t>
            </a:r>
          </a:p>
        </p:txBody>
      </p:sp>
    </p:spTree>
    <p:extLst>
      <p:ext uri="{BB962C8B-B14F-4D97-AF65-F5344CB8AC3E}">
        <p14:creationId xmlns:p14="http://schemas.microsoft.com/office/powerpoint/2010/main" val="328894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Sub Head only">
    <p:spTree>
      <p:nvGrpSpPr>
        <p:cNvPr id="1" name=""/>
        <p:cNvGrpSpPr/>
        <p:nvPr/>
      </p:nvGrpSpPr>
      <p:grpSpPr>
        <a:xfrm>
          <a:off x="0" y="0"/>
          <a:ext cx="0" cy="0"/>
          <a:chOff x="0" y="0"/>
          <a:chExt cx="0" cy="0"/>
        </a:xfrm>
      </p:grpSpPr>
      <p:sp>
        <p:nvSpPr>
          <p:cNvPr id="8" name="Rectangle 7"/>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5" name="Footer Placeholder 4"/>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1" name="Text Placeholder 10"/>
          <p:cNvSpPr>
            <a:spLocks noGrp="1"/>
          </p:cNvSpPr>
          <p:nvPr>
            <p:ph type="body" sz="quarter" idx="13"/>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359444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p15:clr>
            <a:srgbClr val="FBAE40"/>
          </p15:clr>
        </p15:guide>
        <p15:guide id="2" orient="horz" pos="805">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Full Bleed Gradient">
    <p:spTree>
      <p:nvGrpSpPr>
        <p:cNvPr id="1" name=""/>
        <p:cNvGrpSpPr/>
        <p:nvPr/>
      </p:nvGrpSpPr>
      <p:grpSpPr>
        <a:xfrm>
          <a:off x="0" y="0"/>
          <a:ext cx="0" cy="0"/>
          <a:chOff x="0" y="0"/>
          <a:chExt cx="0" cy="0"/>
        </a:xfrm>
      </p:grpSpPr>
      <p:sp>
        <p:nvSpPr>
          <p:cNvPr id="11" name="Rectangle 10"/>
          <p:cNvSpPr/>
          <p:nvPr/>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95383"/>
            <a:ext cx="8390335" cy="233363"/>
          </a:xfrm>
        </p:spPr>
        <p:txBody>
          <a:bodyPr/>
          <a:lstStyle>
            <a:lvl1pPr>
              <a:defRPr>
                <a:solidFill>
                  <a:schemeClr val="bg1"/>
                </a:solidFill>
              </a:defRPr>
            </a:lvl1pPr>
          </a:lstStyle>
          <a:p>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10335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ue Gradient Overlay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prstGeom prst="rect">
            <a:avLst/>
          </a:prstGeom>
          <a:gradFill flip="none" rotWithShape="1">
            <a:gsLst>
              <a:gs pos="0">
                <a:schemeClr val="accent1">
                  <a:alpha val="90000"/>
                </a:schemeClr>
              </a:gs>
              <a:gs pos="88000">
                <a:srgbClr val="19468E">
                  <a:alpha val="90000"/>
                </a:srgbClr>
              </a:gs>
            </a:gsLst>
            <a:path path="circle">
              <a:fillToRect r="100000" b="100000"/>
            </a:path>
            <a:tileRect l="-100000" t="-100000"/>
          </a:gradFill>
        </p:spPr>
        <p:txBody>
          <a:bodyPr lIns="1245286" tIns="45642" rIns="91284" bIns="212135" anchor="b"/>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72629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urple Gradient Overlay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prstGeom prst="rect">
            <a:avLst/>
          </a:prstGeom>
          <a:gradFill flip="none" rotWithShape="1">
            <a:gsLst>
              <a:gs pos="0">
                <a:schemeClr val="accent3">
                  <a:alpha val="90000"/>
                </a:schemeClr>
              </a:gs>
              <a:gs pos="88000">
                <a:srgbClr val="19468E">
                  <a:alpha val="90000"/>
                </a:srgb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425654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Orange Gradient Overlay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prstGeom prst="rect">
            <a:avLst/>
          </a:prstGeom>
          <a:gradFill flip="none" rotWithShape="1">
            <a:gsLst>
              <a:gs pos="0">
                <a:schemeClr val="accent5">
                  <a:alpha val="90000"/>
                </a:schemeClr>
              </a:gs>
              <a:gs pos="88000">
                <a:schemeClr val="accent4">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235455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Green Gradient Overlay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prstGeom prst="rect">
            <a:avLst/>
          </a:prstGeom>
          <a:gradFill flip="none" rotWithShape="1">
            <a:gsLst>
              <a:gs pos="0">
                <a:schemeClr val="accent6">
                  <a:alpha val="90000"/>
                </a:schemeClr>
              </a:gs>
              <a:gs pos="88000">
                <a:schemeClr val="accent1">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130415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Grey Gradient Overlay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0" y="0"/>
            <a:ext cx="9144000" cy="5143500"/>
          </a:xfrm>
          <a:prstGeom prst="rect">
            <a:avLst/>
          </a:prstGeom>
          <a:gradFill flip="none" rotWithShape="1">
            <a:gsLst>
              <a:gs pos="0">
                <a:schemeClr val="bg2">
                  <a:alpha val="90000"/>
                </a:schemeClr>
              </a:gs>
              <a:gs pos="88000">
                <a:schemeClr val="tx2">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216164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lue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1">
                  <a:alpha val="90000"/>
                </a:schemeClr>
              </a:gs>
              <a:gs pos="88000">
                <a:srgbClr val="19468E">
                  <a:alpha val="90000"/>
                </a:srgb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35" y="366715"/>
            <a:ext cx="8391525" cy="2183606"/>
          </a:xfrm>
          <a:noFill/>
        </p:spPr>
        <p:txBody>
          <a:bodyPr lIns="0" rIns="376355"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35" y="2654223"/>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2855787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378618" y="1214589"/>
            <a:ext cx="2681478" cy="1584198"/>
          </a:xfrm>
        </p:spPr>
        <p:txBody>
          <a:bodyPr anchor="t"/>
          <a:lstStyle>
            <a:lvl1pPr marL="0" algn="l" defTabSz="684559" rtl="0" eaLnBrk="1" latinLnBrk="0" hangingPunct="1">
              <a:lnSpc>
                <a:spcPct val="100000"/>
              </a:lnSpc>
              <a:spcBef>
                <a:spcPct val="0"/>
              </a:spcBef>
              <a:buNone/>
              <a:defRPr lang="en-US" sz="2000" kern="1200" dirty="0">
                <a:solidFill>
                  <a:schemeClr val="accent1"/>
                </a:solidFill>
                <a:latin typeface="+mj-lt"/>
                <a:ea typeface="+mj-ea"/>
                <a:cs typeface="+mj-cs"/>
              </a:defRPr>
            </a:lvl1pPr>
          </a:lstStyle>
          <a:p>
            <a:r>
              <a:rPr lang="en-US" dirty="0" smtClean="0"/>
              <a:t>Click to edit Master title style</a:t>
            </a:r>
            <a:endParaRPr lang="en-US" dirty="0"/>
          </a:p>
        </p:txBody>
      </p:sp>
      <p:sp>
        <p:nvSpPr>
          <p:cNvPr id="4" name="Footer Placeholder 3"/>
          <p:cNvSpPr>
            <a:spLocks noGrp="1"/>
          </p:cNvSpPr>
          <p:nvPr>
            <p:ph type="ftr" sz="quarter" idx="11"/>
          </p:nvPr>
        </p:nvSpPr>
        <p:spPr/>
        <p:txBody>
          <a:bodyPr/>
          <a:lstStyle/>
          <a:p>
            <a:r>
              <a:rPr lang="en-US" dirty="0" smtClean="0">
                <a:solidFill>
                  <a:srgbClr val="333333">
                    <a:lumMod val="60000"/>
                    <a:lumOff val="40000"/>
                  </a:srgbClr>
                </a:solidFill>
              </a:rPr>
              <a:t>©2015 PayPal Inc. Confidential and proprietary.</a:t>
            </a:r>
            <a:endParaRPr lang="en-US" dirty="0">
              <a:solidFill>
                <a:srgbClr val="333333">
                  <a:lumMod val="60000"/>
                  <a:lumOff val="40000"/>
                </a:srgbClr>
              </a:solidFill>
            </a:endParaRPr>
          </a:p>
        </p:txBody>
      </p:sp>
      <p:sp>
        <p:nvSpPr>
          <p:cNvPr id="5" name="Slide Number Placeholder 4"/>
          <p:cNvSpPr>
            <a:spLocks noGrp="1"/>
          </p:cNvSpPr>
          <p:nvPr>
            <p:ph type="sldNum" sz="quarter" idx="12"/>
          </p:nvPr>
        </p:nvSpPr>
        <p:spPr/>
        <p:txBody>
          <a:body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8" name="Rectangle 7"/>
          <p:cNvSpPr/>
          <p:nvPr userDrawn="1"/>
        </p:nvSpPr>
        <p:spPr>
          <a:xfrm>
            <a:off x="378619" y="1147762"/>
            <a:ext cx="2674620" cy="411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4559"/>
            <a:endParaRPr lang="en-US" sz="1400" dirty="0" smtClean="0">
              <a:solidFill>
                <a:prstClr val="white"/>
              </a:solidFill>
            </a:endParaRPr>
          </a:p>
        </p:txBody>
      </p:sp>
      <p:cxnSp>
        <p:nvCxnSpPr>
          <p:cNvPr id="9" name="Straight Connector 8"/>
          <p:cNvCxnSpPr/>
          <p:nvPr userDrawn="1"/>
        </p:nvCxnSpPr>
        <p:spPr>
          <a:xfrm>
            <a:off x="4274004" y="1143000"/>
            <a:ext cx="0" cy="32232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p:nvPr>
        </p:nvSpPr>
        <p:spPr>
          <a:xfrm>
            <a:off x="4642706" y="1146571"/>
            <a:ext cx="4121658" cy="3621024"/>
          </a:xfrm>
        </p:spPr>
        <p:txBody>
          <a:bodyPr/>
          <a:lstStyle>
            <a:lvl1pPr marL="0" indent="0" algn="l" defTabSz="684559" rtl="0" eaLnBrk="1" latinLnBrk="0" hangingPunct="1">
              <a:lnSpc>
                <a:spcPct val="90000"/>
              </a:lnSpc>
              <a:spcBef>
                <a:spcPts val="1875"/>
              </a:spcBef>
              <a:buClr>
                <a:schemeClr val="accent1"/>
              </a:buClr>
              <a:buFont typeface="Arial" panose="020B0604020202020204" pitchFamily="34" charset="0"/>
              <a:buNone/>
              <a:defRPr lang="en-US" sz="1500" kern="1200" dirty="0" smtClean="0">
                <a:solidFill>
                  <a:schemeClr val="accent1"/>
                </a:solidFill>
                <a:latin typeface="+mj-lt"/>
                <a:ea typeface="+mn-ea"/>
                <a:cs typeface="+mn-cs"/>
              </a:defRPr>
            </a:lvl1pPr>
            <a:lvl2pPr marL="0" indent="0">
              <a:spcBef>
                <a:spcPts val="1125"/>
              </a:spcBef>
              <a:buNone/>
              <a:defRPr sz="1400"/>
            </a:lvl2pPr>
          </a:lstStyle>
          <a:p>
            <a:pPr lvl="0"/>
            <a:r>
              <a:rPr lang="en-US" dirty="0" smtClean="0"/>
              <a:t>Click to edit Master text styles</a:t>
            </a:r>
          </a:p>
          <a:p>
            <a:pPr lvl="1"/>
            <a:r>
              <a:rPr lang="en-US" dirty="0" smtClean="0"/>
              <a:t>Second level</a:t>
            </a:r>
          </a:p>
        </p:txBody>
      </p:sp>
      <p:sp>
        <p:nvSpPr>
          <p:cNvPr id="15" name="Content Placeholder 14"/>
          <p:cNvSpPr>
            <a:spLocks noGrp="1"/>
          </p:cNvSpPr>
          <p:nvPr>
            <p:ph sz="quarter" idx="14" hasCustomPrompt="1"/>
          </p:nvPr>
        </p:nvSpPr>
        <p:spPr>
          <a:xfrm>
            <a:off x="0" y="5088636"/>
            <a:ext cx="9141714" cy="54864"/>
          </a:xfr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00" dirty="0" smtClean="0">
                <a:solidFill>
                  <a:schemeClr val="lt1"/>
                </a:solidFill>
              </a:defRPr>
            </a:lvl1pPr>
          </a:lstStyle>
          <a:p>
            <a:pPr lvl="0" algn="ctr"/>
            <a:r>
              <a:rPr lang="en-US" dirty="0" smtClean="0"/>
              <a:t> </a:t>
            </a:r>
          </a:p>
        </p:txBody>
      </p:sp>
      <p:pic>
        <p:nvPicPr>
          <p:cNvPr id="10" name="Picture 9"/>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152940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urple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3">
                  <a:alpha val="90000"/>
                </a:schemeClr>
              </a:gs>
              <a:gs pos="88000">
                <a:srgbClr val="19468E">
                  <a:alpha val="90000"/>
                </a:srgb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35" y="366715"/>
            <a:ext cx="8391525" cy="2183606"/>
          </a:xfrm>
          <a:noFill/>
        </p:spPr>
        <p:txBody>
          <a:bodyPr lIns="0" rIns="376355"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35" y="2654223"/>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13234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ink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4">
                  <a:alpha val="90000"/>
                </a:schemeClr>
              </a:gs>
              <a:gs pos="88000">
                <a:schemeClr val="accent3">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35" y="366715"/>
            <a:ext cx="8391525" cy="2183606"/>
          </a:xfrm>
          <a:noFill/>
        </p:spPr>
        <p:txBody>
          <a:bodyPr lIns="0" rIns="376355"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35" y="2654223"/>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78674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Orange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5">
                  <a:alpha val="90000"/>
                </a:schemeClr>
              </a:gs>
              <a:gs pos="88000">
                <a:schemeClr val="accent4">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35" y="366715"/>
            <a:ext cx="8391525" cy="2183606"/>
          </a:xfrm>
          <a:noFill/>
        </p:spPr>
        <p:txBody>
          <a:bodyPr lIns="0" rIns="376355"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35" y="2654223"/>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2134022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Green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6">
                  <a:alpha val="90000"/>
                </a:schemeClr>
              </a:gs>
              <a:gs pos="88000">
                <a:schemeClr val="accent1">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35" y="366715"/>
            <a:ext cx="8391525" cy="2183606"/>
          </a:xfrm>
          <a:noFill/>
        </p:spPr>
        <p:txBody>
          <a:bodyPr lIns="0" rIns="376355"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35" y="2654223"/>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91722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Grey Gradient Section Header">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bg2">
                  <a:alpha val="90000"/>
                </a:schemeClr>
              </a:gs>
              <a:gs pos="88000">
                <a:schemeClr val="tx2">
                  <a:alpha val="90000"/>
                </a:scheme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2" name="Title 1"/>
          <p:cNvSpPr>
            <a:spLocks noGrp="1"/>
          </p:cNvSpPr>
          <p:nvPr>
            <p:ph type="title" hasCustomPrompt="1"/>
          </p:nvPr>
        </p:nvSpPr>
        <p:spPr>
          <a:xfrm>
            <a:off x="377435" y="366715"/>
            <a:ext cx="8391525" cy="2183606"/>
          </a:xfrm>
          <a:noFill/>
        </p:spPr>
        <p:txBody>
          <a:bodyPr lIns="0" rIns="376355" bIns="0" anchor="b">
            <a:normAutofit/>
          </a:bodyPr>
          <a:lstStyle>
            <a:lvl1pPr>
              <a:defRPr sz="3300" spc="225">
                <a:solidFill>
                  <a:schemeClr val="bg1"/>
                </a:solidFill>
                <a:latin typeface="PayPal Sans Big Thin" panose="020B0403040504040204" pitchFamily="34" charset="0"/>
              </a:defRPr>
            </a:lvl1pPr>
          </a:lstStyle>
          <a:p>
            <a:r>
              <a:rPr lang="en-US" dirty="0" smtClean="0"/>
              <a:t>CLICK TO EDIT MASTER TITLE STYLE</a:t>
            </a:r>
            <a:endParaRPr lang="en-US" dirty="0"/>
          </a:p>
        </p:txBody>
      </p:sp>
      <p:sp>
        <p:nvSpPr>
          <p:cNvPr id="7" name="Picture Placeholder 9"/>
          <p:cNvSpPr>
            <a:spLocks noGrp="1"/>
          </p:cNvSpPr>
          <p:nvPr>
            <p:ph type="pic" sz="quarter" idx="13" hasCustomPrompt="1"/>
          </p:nvPr>
        </p:nvSpPr>
        <p:spPr>
          <a:xfrm>
            <a:off x="377429"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3" name="Text Placeholder 2"/>
          <p:cNvSpPr>
            <a:spLocks noGrp="1"/>
          </p:cNvSpPr>
          <p:nvPr>
            <p:ph type="body" idx="1"/>
          </p:nvPr>
        </p:nvSpPr>
        <p:spPr>
          <a:xfrm>
            <a:off x="377435" y="2654223"/>
            <a:ext cx="8391525" cy="2110739"/>
          </a:xfrm>
        </p:spPr>
        <p:txBody>
          <a:bodyPr tIns="0" rIns="0" bIns="0">
            <a:normAutofit/>
          </a:bodyPr>
          <a:lstStyle>
            <a:lvl1pPr marL="0" indent="0">
              <a:lnSpc>
                <a:spcPct val="100000"/>
              </a:lnSpc>
              <a:buNone/>
              <a:defRPr sz="1500">
                <a:solidFill>
                  <a:schemeClr val="bg1">
                    <a:alpha val="60000"/>
                  </a:schemeClr>
                </a:solidFill>
                <a:latin typeface="+mn-lt"/>
              </a:defRPr>
            </a:lvl1pPr>
            <a:lvl2pPr marL="342071" indent="0">
              <a:buNone/>
              <a:defRPr sz="1500">
                <a:solidFill>
                  <a:schemeClr val="tx1">
                    <a:tint val="75000"/>
                  </a:schemeClr>
                </a:solidFill>
              </a:defRPr>
            </a:lvl2pPr>
            <a:lvl3pPr marL="684226" indent="0">
              <a:buNone/>
              <a:defRPr sz="1400">
                <a:solidFill>
                  <a:schemeClr val="tx1">
                    <a:tint val="75000"/>
                  </a:schemeClr>
                </a:solidFill>
              </a:defRPr>
            </a:lvl3pPr>
            <a:lvl4pPr marL="1026339" indent="0">
              <a:buNone/>
              <a:defRPr sz="1200">
                <a:solidFill>
                  <a:schemeClr val="tx1">
                    <a:tint val="75000"/>
                  </a:schemeClr>
                </a:solidFill>
              </a:defRPr>
            </a:lvl4pPr>
            <a:lvl5pPr marL="1368452" indent="0">
              <a:buNone/>
              <a:defRPr sz="1200">
                <a:solidFill>
                  <a:schemeClr val="tx1">
                    <a:tint val="75000"/>
                  </a:schemeClr>
                </a:solidFill>
              </a:defRPr>
            </a:lvl5pPr>
            <a:lvl6pPr marL="1710608" indent="0">
              <a:buNone/>
              <a:defRPr sz="1200">
                <a:solidFill>
                  <a:schemeClr val="tx1">
                    <a:tint val="75000"/>
                  </a:schemeClr>
                </a:solidFill>
              </a:defRPr>
            </a:lvl6pPr>
            <a:lvl7pPr marL="2052677" indent="0">
              <a:buNone/>
              <a:defRPr sz="1200">
                <a:solidFill>
                  <a:schemeClr val="tx1">
                    <a:tint val="75000"/>
                  </a:schemeClr>
                </a:solidFill>
              </a:defRPr>
            </a:lvl7pPr>
            <a:lvl8pPr marL="2394746" indent="0">
              <a:buNone/>
              <a:defRPr sz="1200">
                <a:solidFill>
                  <a:schemeClr val="tx1">
                    <a:tint val="75000"/>
                  </a:schemeClr>
                </a:solidFill>
              </a:defRPr>
            </a:lvl8pPr>
            <a:lvl9pPr marL="2736818" indent="0">
              <a:buNone/>
              <a:defRPr sz="12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736516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lue Gradient over Full Bleed Image">
    <p:spTree>
      <p:nvGrpSpPr>
        <p:cNvPr id="1" name=""/>
        <p:cNvGrpSpPr/>
        <p:nvPr/>
      </p:nvGrpSpPr>
      <p:grpSpPr>
        <a:xfrm>
          <a:off x="0" y="0"/>
          <a:ext cx="0" cy="0"/>
          <a:chOff x="0" y="0"/>
          <a:chExt cx="0" cy="0"/>
        </a:xfrm>
      </p:grpSpPr>
      <p:sp>
        <p:nvSpPr>
          <p:cNvPr id="16" name="Footer Placeholder 4"/>
          <p:cNvSpPr>
            <a:spLocks noGrp="1"/>
          </p:cNvSpPr>
          <p:nvPr>
            <p:ph type="ftr" sz="quarter" idx="3"/>
          </p:nvPr>
        </p:nvSpPr>
        <p:spPr>
          <a:xfrm>
            <a:off x="0" y="0"/>
            <a:ext cx="9144000" cy="5143500"/>
          </a:xfrm>
          <a:prstGeom prst="rect">
            <a:avLst/>
          </a:prstGeom>
          <a:gradFill flip="none" rotWithShape="1">
            <a:gsLst>
              <a:gs pos="0">
                <a:schemeClr val="accent1">
                  <a:alpha val="90000"/>
                </a:schemeClr>
              </a:gs>
              <a:gs pos="88000">
                <a:srgbClr val="19468E">
                  <a:alpha val="90000"/>
                </a:srgbClr>
              </a:gs>
            </a:gsLst>
            <a:path path="circle">
              <a:fillToRect r="100000" b="100000"/>
            </a:path>
            <a:tileRect l="-100000" t="-100000"/>
          </a:gradFill>
        </p:spPr>
        <p:txBody>
          <a:bodyPr vert="horz" lIns="1245286" tIns="34286" rIns="0" bIns="212135" rtlCol="0" anchor="b"/>
          <a:lstStyle>
            <a:lvl1pPr>
              <a:defRPr lang="en-US" smtClean="0">
                <a:solidFill>
                  <a:schemeClr val="bg1">
                    <a:alpha val="60000"/>
                  </a:schemeClr>
                </a:solidFill>
              </a:defRPr>
            </a:lvl1pPr>
          </a:lstStyle>
          <a:p>
            <a:pPr defTabSz="456083"/>
            <a:r>
              <a:rPr dirty="0">
                <a:solidFill>
                  <a:prstClr val="white">
                    <a:alpha val="60000"/>
                  </a:prstClr>
                </a:solidFill>
              </a:rPr>
              <a:t>©2015 PayPal Inc. Confidential and proprietary.</a:t>
            </a:r>
          </a:p>
        </p:txBody>
      </p:sp>
      <p:sp>
        <p:nvSpPr>
          <p:cNvPr id="7"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78993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1_Gradient Overlay Full Bleed Image">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
        <p:nvSpPr>
          <p:cNvPr id="2" name="Title 1"/>
          <p:cNvSpPr>
            <a:spLocks noGrp="1"/>
          </p:cNvSpPr>
          <p:nvPr>
            <p:ph type="title"/>
          </p:nvPr>
        </p:nvSpPr>
        <p:spPr>
          <a:xfrm>
            <a:off x="378629" y="395383"/>
            <a:ext cx="8390335" cy="233363"/>
          </a:xfrm>
        </p:spPr>
        <p:txBody>
          <a:bodyPr/>
          <a:lstStyle>
            <a:lvl1pPr>
              <a:defRPr>
                <a:solidFill>
                  <a:schemeClr val="accent1"/>
                </a:solidFill>
              </a:defRPr>
            </a:lvl1pPr>
          </a:lstStyle>
          <a:p>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a:defRPr>
                <a:solidFill>
                  <a:schemeClr val="tx2">
                    <a:lumMod val="60000"/>
                    <a:lumOff val="40000"/>
                  </a:schemeClr>
                </a:solidFill>
              </a:defRPr>
            </a:lvl1pPr>
          </a:lstStyle>
          <a:p>
            <a:fld id="{D3A8ED24-DE13-734A-B0C4-25DF53A1B51F}" type="slidenum">
              <a:rPr lang="en-US" smtClean="0">
                <a:solidFill>
                  <a:srgbClr val="009CDE">
                    <a:lumMod val="60000"/>
                    <a:lumOff val="40000"/>
                  </a:srgbClr>
                </a:solidFill>
              </a:rPr>
              <a:pPr/>
              <a:t>‹#›</a:t>
            </a:fld>
            <a:endParaRPr lang="en-US" dirty="0">
              <a:solidFill>
                <a:srgbClr val="009CDE">
                  <a:lumMod val="60000"/>
                  <a:lumOff val="40000"/>
                </a:srgbClr>
              </a:solidFill>
            </a:endParaRPr>
          </a:p>
        </p:txBody>
      </p:sp>
      <p:sp>
        <p:nvSpPr>
          <p:cNvPr id="13" name="Text Placeholder 10"/>
          <p:cNvSpPr>
            <a:spLocks noGrp="1"/>
          </p:cNvSpPr>
          <p:nvPr>
            <p:ph type="body" sz="quarter" idx="14"/>
          </p:nvPr>
        </p:nvSpPr>
        <p:spPr>
          <a:xfrm>
            <a:off x="377435" y="638908"/>
            <a:ext cx="8391525"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28" y="4764195"/>
            <a:ext cx="747836" cy="181415"/>
          </a:xfrm>
          <a:prstGeom prst="rect">
            <a:avLst/>
          </a:prstGeom>
        </p:spPr>
      </p:pic>
    </p:spTree>
    <p:extLst>
      <p:ext uri="{BB962C8B-B14F-4D97-AF65-F5344CB8AC3E}">
        <p14:creationId xmlns:p14="http://schemas.microsoft.com/office/powerpoint/2010/main" val="415875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Half Page Gradient Overlay Full Bleed Image">
    <p:spTree>
      <p:nvGrpSpPr>
        <p:cNvPr id="1" name=""/>
        <p:cNvGrpSpPr/>
        <p:nvPr/>
      </p:nvGrpSpPr>
      <p:grpSpPr>
        <a:xfrm>
          <a:off x="0" y="0"/>
          <a:ext cx="0" cy="0"/>
          <a:chOff x="0" y="0"/>
          <a:chExt cx="0" cy="0"/>
        </a:xfrm>
      </p:grpSpPr>
      <p:sp>
        <p:nvSpPr>
          <p:cNvPr id="25" name="Slide Number Placeholder 24"/>
          <p:cNvSpPr>
            <a:spLocks noGrp="1"/>
          </p:cNvSpPr>
          <p:nvPr>
            <p:ph type="sldNum" sz="quarter" idx="17"/>
          </p:nvPr>
        </p:nvSpPr>
        <p:spPr>
          <a:xfrm>
            <a:off x="4483510" y="0"/>
            <a:ext cx="4660490" cy="5143500"/>
          </a:xfrm>
          <a:gradFill flip="none" rotWithShape="1">
            <a:gsLst>
              <a:gs pos="0">
                <a:schemeClr val="accent1">
                  <a:alpha val="90000"/>
                </a:schemeClr>
              </a:gs>
              <a:gs pos="88000">
                <a:srgbClr val="19468E">
                  <a:alpha val="90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369498" bIns="191607" numCol="1" spcCol="0" rtlCol="0" fromWordArt="0" anchor="b" anchorCtr="0" forceAA="0" compatLnSpc="1">
            <a:prstTxWarp prst="textNoShape">
              <a:avLst/>
            </a:prstTxWarp>
            <a:noAutofit/>
          </a:bodyPr>
          <a:lstStyle>
            <a:lvl1pPr>
              <a:defRPr lang="en-US" sz="1000" b="1" smtClean="0">
                <a:solidFill>
                  <a:schemeClr val="lt1"/>
                </a:solidFill>
                <a:latin typeface="PayPal Sans Small Medium" panose="020B0603040504040204" pitchFamily="34" charset="0"/>
              </a:defRPr>
            </a:lvl1pPr>
          </a:lstStyle>
          <a:p>
            <a:fld id="{D3A8ED24-DE13-734A-B0C4-25DF53A1B51F}" type="slidenum">
              <a:rPr>
                <a:solidFill>
                  <a:prstClr val="white"/>
                </a:solidFill>
              </a:rPr>
              <a:pPr/>
              <a:t>‹#›</a:t>
            </a:fld>
            <a:endParaRPr dirty="0">
              <a:solidFill>
                <a:prstClr val="white"/>
              </a:solidFill>
            </a:endParaRPr>
          </a:p>
        </p:txBody>
      </p:sp>
      <p:sp>
        <p:nvSpPr>
          <p:cNvPr id="2" name="Title 1"/>
          <p:cNvSpPr>
            <a:spLocks noGrp="1"/>
          </p:cNvSpPr>
          <p:nvPr>
            <p:ph type="title"/>
          </p:nvPr>
        </p:nvSpPr>
        <p:spPr>
          <a:xfrm>
            <a:off x="4748980" y="366750"/>
            <a:ext cx="4019972" cy="233363"/>
          </a:xfrm>
        </p:spPr>
        <p:txBody>
          <a:bodyPr/>
          <a:lstStyle>
            <a:lvl1pPr>
              <a:defRPr>
                <a:solidFill>
                  <a:schemeClr val="bg1"/>
                </a:solidFill>
              </a:defRPr>
            </a:lvl1pPr>
          </a:lstStyle>
          <a:p>
            <a:r>
              <a:rPr lang="en-US" smtClean="0"/>
              <a:t>Click to edit Master title style</a:t>
            </a:r>
            <a:endParaRPr lang="en-US" dirty="0"/>
          </a:p>
        </p:txBody>
      </p:sp>
      <p:sp>
        <p:nvSpPr>
          <p:cNvPr id="13" name="Text Placeholder 10"/>
          <p:cNvSpPr>
            <a:spLocks noGrp="1"/>
          </p:cNvSpPr>
          <p:nvPr>
            <p:ph type="body" sz="quarter" idx="14"/>
          </p:nvPr>
        </p:nvSpPr>
        <p:spPr>
          <a:xfrm>
            <a:off x="4748996" y="638908"/>
            <a:ext cx="4019973" cy="359569"/>
          </a:xfrm>
        </p:spPr>
        <p:txBody>
          <a:bodyPr>
            <a:normAutofit/>
          </a:bodyPr>
          <a:lstStyle>
            <a:lvl1pPr marL="0" indent="0">
              <a:buNone/>
              <a:defRPr sz="1500">
                <a:solidFill>
                  <a:schemeClr val="bg1">
                    <a:alpha val="60000"/>
                  </a:schemeClr>
                </a:solidFill>
                <a:latin typeface="+mn-lt"/>
              </a:defRPr>
            </a:lvl1pPr>
          </a:lstStyle>
          <a:p>
            <a:pPr lvl="0"/>
            <a:r>
              <a:rPr lang="en-US" smtClean="0"/>
              <a:t>Click to edit Master text styles</a:t>
            </a:r>
          </a:p>
        </p:txBody>
      </p:sp>
      <p:sp>
        <p:nvSpPr>
          <p:cNvPr id="8" name="Content Placeholder 2"/>
          <p:cNvSpPr>
            <a:spLocks noGrp="1"/>
          </p:cNvSpPr>
          <p:nvPr>
            <p:ph idx="1"/>
          </p:nvPr>
        </p:nvSpPr>
        <p:spPr>
          <a:xfrm>
            <a:off x="4748996" y="1146576"/>
            <a:ext cx="4019973" cy="3618310"/>
          </a:xfrm>
        </p:spPr>
        <p:txBody>
          <a:bodyPr/>
          <a:lstStyle>
            <a:lvl1pPr>
              <a:buClr>
                <a:schemeClr val="bg1"/>
              </a:buClr>
              <a:defRPr>
                <a:solidFill>
                  <a:schemeClr val="bg1">
                    <a:alpha val="60000"/>
                  </a:schemeClr>
                </a:solidFill>
                <a:latin typeface="+mn-lt"/>
              </a:defRPr>
            </a:lvl1pPr>
            <a:lvl2pPr>
              <a:buClr>
                <a:schemeClr val="bg1"/>
              </a:buClr>
              <a:defRPr>
                <a:solidFill>
                  <a:schemeClr val="bg1">
                    <a:alpha val="60000"/>
                  </a:schemeClr>
                </a:solidFill>
                <a:latin typeface="+mn-lt"/>
              </a:defRPr>
            </a:lvl2pPr>
            <a:lvl3pPr>
              <a:buClr>
                <a:schemeClr val="bg1"/>
              </a:buClr>
              <a:defRPr>
                <a:solidFill>
                  <a:schemeClr val="bg1">
                    <a:alpha val="60000"/>
                  </a:schemeClr>
                </a:solidFill>
                <a:latin typeface="+mn-lt"/>
              </a:defRPr>
            </a:lvl3pPr>
            <a:lvl4pPr>
              <a:buClr>
                <a:schemeClr val="bg1"/>
              </a:buClr>
              <a:defRPr>
                <a:solidFill>
                  <a:schemeClr val="bg1">
                    <a:alpha val="60000"/>
                  </a:schemeClr>
                </a:solidFill>
                <a:latin typeface="+mn-lt"/>
              </a:defRPr>
            </a:lvl4pPr>
            <a:lvl5pPr>
              <a:buClr>
                <a:schemeClr val="bg1"/>
              </a:buClr>
              <a:defRPr>
                <a:solidFill>
                  <a:schemeClr val="bg1">
                    <a:alpha val="60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Picture Placeholder 9"/>
          <p:cNvSpPr>
            <a:spLocks noGrp="1"/>
          </p:cNvSpPr>
          <p:nvPr>
            <p:ph type="pic" sz="quarter" idx="13" hasCustomPrompt="1"/>
          </p:nvPr>
        </p:nvSpPr>
        <p:spPr>
          <a:xfrm>
            <a:off x="30" y="0"/>
            <a:ext cx="9143999" cy="5143500"/>
          </a:xfrm>
        </p:spPr>
        <p:txBody>
          <a:bodyPr lIns="4926373" tIns="0" anchor="ctr"/>
          <a:lstStyle>
            <a:lvl1pPr marL="0" indent="0" algn="l">
              <a:buNone/>
              <a:defRPr baseline="0">
                <a:solidFill>
                  <a:schemeClr val="bg2">
                    <a:alpha val="40000"/>
                  </a:schemeClr>
                </a:solidFill>
              </a:defRPr>
            </a:lvl1pPr>
          </a:lstStyle>
          <a:p>
            <a:r>
              <a:rPr lang="en-US" dirty="0" smtClean="0"/>
              <a:t>Click icon to insert image</a:t>
            </a:r>
            <a:endParaRPr lang="en-US" dirty="0"/>
          </a:p>
        </p:txBody>
      </p:sp>
      <p:sp>
        <p:nvSpPr>
          <p:cNvPr id="24" name="Footer Placeholder 23"/>
          <p:cNvSpPr>
            <a:spLocks noGrp="1"/>
          </p:cNvSpPr>
          <p:nvPr>
            <p:ph type="ftr" sz="quarter" idx="16"/>
          </p:nvPr>
        </p:nvSpPr>
        <p:spPr>
          <a:xfrm>
            <a:off x="1248425" y="4767358"/>
            <a:ext cx="3086100" cy="233363"/>
          </a:xfrm>
          <a:prstGeom prst="rect">
            <a:avLst/>
          </a:prstGeom>
        </p:spPr>
        <p:txBody>
          <a:bodyPr lIns="91284" tIns="45642" rIns="91284" bIns="45642"/>
          <a:lstStyle>
            <a:lvl1pPr>
              <a:defRPr>
                <a:solidFill>
                  <a:schemeClr val="bg1"/>
                </a:solidFill>
              </a:defRPr>
            </a:lvl1pPr>
          </a:lstStyle>
          <a:p>
            <a:pPr defTabSz="456083"/>
            <a:r>
              <a:rPr lang="en-US" dirty="0" smtClean="0">
                <a:solidFill>
                  <a:prstClr val="white"/>
                </a:solidFill>
              </a:rPr>
              <a:t>©2015 PayPal Inc. Confidential and proprietary.</a:t>
            </a:r>
            <a:endParaRPr lang="en-US" dirty="0">
              <a:solidFill>
                <a:prstClr val="white"/>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28" y="4764195"/>
            <a:ext cx="747836" cy="181415"/>
          </a:xfrm>
          <a:prstGeom prst="rect">
            <a:avLst/>
          </a:prstGeom>
        </p:spPr>
      </p:pic>
    </p:spTree>
    <p:extLst>
      <p:ext uri="{BB962C8B-B14F-4D97-AF65-F5344CB8AC3E}">
        <p14:creationId xmlns:p14="http://schemas.microsoft.com/office/powerpoint/2010/main" val="164091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Half Image Image w/ Text">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4479226" y="0"/>
            <a:ext cx="4664869" cy="5086350"/>
          </a:xfrm>
        </p:spPr>
        <p:txBody>
          <a:bodyPr tIns="2736818" anchor="t"/>
          <a:lstStyle>
            <a:lvl1pPr marL="0" indent="0" algn="ctr">
              <a:buNone/>
              <a:defRPr baseline="0"/>
            </a:lvl1pPr>
          </a:lstStyle>
          <a:p>
            <a:r>
              <a:rPr lang="en-US" dirty="0" smtClean="0"/>
              <a:t>Click icon to insert image</a:t>
            </a:r>
            <a:endParaRPr lang="en-US" dirty="0"/>
          </a:p>
        </p:txBody>
      </p:sp>
      <p:sp>
        <p:nvSpPr>
          <p:cNvPr id="2" name="Title 1"/>
          <p:cNvSpPr>
            <a:spLocks noGrp="1"/>
          </p:cNvSpPr>
          <p:nvPr>
            <p:ph type="title"/>
          </p:nvPr>
        </p:nvSpPr>
        <p:spPr>
          <a:xfrm>
            <a:off x="377431" y="395383"/>
            <a:ext cx="3915980" cy="233363"/>
          </a:xfrm>
        </p:spPr>
        <p:txBody>
          <a:bodyPr/>
          <a:lstStyle>
            <a:lvl1pPr>
              <a:defRPr>
                <a:solidFill>
                  <a:schemeClr val="accent1"/>
                </a:solidFill>
              </a:defRPr>
            </a:lvl1pPr>
          </a:lstStyle>
          <a:p>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13" name="Text Placeholder 10"/>
          <p:cNvSpPr>
            <a:spLocks noGrp="1"/>
          </p:cNvSpPr>
          <p:nvPr>
            <p:ph type="body" sz="quarter" idx="14"/>
          </p:nvPr>
        </p:nvSpPr>
        <p:spPr>
          <a:xfrm>
            <a:off x="377431" y="638908"/>
            <a:ext cx="3915980" cy="359569"/>
          </a:xfrm>
        </p:spPr>
        <p:txBody>
          <a:bodyPr>
            <a:normAutofit/>
          </a:bodyPr>
          <a:lstStyle>
            <a:lvl1pPr marL="0" indent="0">
              <a:buNone/>
              <a:defRPr sz="1500">
                <a:solidFill>
                  <a:schemeClr val="tx2">
                    <a:lumMod val="60000"/>
                    <a:lumOff val="40000"/>
                  </a:schemeClr>
                </a:solidFill>
                <a:latin typeface="+mn-lt"/>
              </a:defRPr>
            </a:lvl1pPr>
          </a:lstStyle>
          <a:p>
            <a:pPr lvl="0"/>
            <a:r>
              <a:rPr lang="en-US" smtClean="0"/>
              <a:t>Click to edit Master text styles</a:t>
            </a:r>
          </a:p>
        </p:txBody>
      </p:sp>
      <p:sp>
        <p:nvSpPr>
          <p:cNvPr id="11" name="Rectangle 10"/>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Content Placeholder 2"/>
          <p:cNvSpPr>
            <a:spLocks noGrp="1"/>
          </p:cNvSpPr>
          <p:nvPr>
            <p:ph idx="1"/>
          </p:nvPr>
        </p:nvSpPr>
        <p:spPr>
          <a:xfrm>
            <a:off x="378654" y="1146576"/>
            <a:ext cx="3915425" cy="3618310"/>
          </a:xfrm>
        </p:spPr>
        <p:txBody>
          <a:bodyPr/>
          <a:lstStyle>
            <a:lvl1pPr marL="213850" indent="-213850">
              <a:defRPr>
                <a:solidFill>
                  <a:schemeClr val="tx2">
                    <a:lumMod val="60000"/>
                    <a:lumOff val="40000"/>
                  </a:schemeClr>
                </a:solidFill>
              </a:defRPr>
            </a:lvl1pPr>
            <a:lvl2pPr marL="384926" indent="-171079">
              <a:defRPr sz="1100">
                <a:solidFill>
                  <a:schemeClr val="tx2">
                    <a:lumMod val="60000"/>
                    <a:lumOff val="40000"/>
                  </a:schemeClr>
                </a:solidFill>
              </a:defRPr>
            </a:lvl2pPr>
            <a:lvl3pPr marL="555917" indent="-171079">
              <a:defRPr sz="900">
                <a:solidFill>
                  <a:schemeClr val="tx2">
                    <a:lumMod val="60000"/>
                    <a:lumOff val="40000"/>
                  </a:schemeClr>
                </a:solidFill>
              </a:defRPr>
            </a:lvl3pPr>
            <a:lvl4pPr marL="726996" indent="-171079">
              <a:defRPr sz="900">
                <a:solidFill>
                  <a:schemeClr val="tx2">
                    <a:lumMod val="60000"/>
                    <a:lumOff val="40000"/>
                  </a:schemeClr>
                </a:solidFill>
              </a:defRPr>
            </a:lvl4pPr>
            <a:lvl5pPr marL="898031" indent="-171079">
              <a:defRPr sz="900">
                <a:solidFill>
                  <a:schemeClr val="tx2">
                    <a:lumMod val="60000"/>
                    <a:lumOff val="4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
        <p:nvSpPr>
          <p:cNvPr id="10" name="Picture Placeholder 9"/>
          <p:cNvSpPr>
            <a:spLocks noGrp="1"/>
          </p:cNvSpPr>
          <p:nvPr>
            <p:ph type="pic" sz="quarter" idx="13" hasCustomPrompt="1"/>
          </p:nvPr>
        </p:nvSpPr>
        <p:spPr>
          <a:xfrm>
            <a:off x="0" y="0"/>
            <a:ext cx="9144000" cy="5143500"/>
          </a:xfrm>
        </p:spPr>
        <p:txBody>
          <a:bodyPr tIns="684226" anchor="ctr"/>
          <a:lstStyle>
            <a:lvl1pPr marL="0" indent="0" algn="ctr">
              <a:buNone/>
              <a:defRPr baseline="0">
                <a:solidFill>
                  <a:schemeClr val="bg1">
                    <a:alpha val="40000"/>
                  </a:schemeClr>
                </a:solidFill>
              </a:defRPr>
            </a:lvl1pPr>
          </a:lstStyle>
          <a:p>
            <a:r>
              <a:rPr lang="en-US" dirty="0" smtClean="0"/>
              <a:t>Click icon to insert image</a:t>
            </a:r>
            <a:endParaRPr lang="en-US" dirty="0"/>
          </a:p>
        </p:txBody>
      </p:sp>
    </p:spTree>
    <p:extLst>
      <p:ext uri="{BB962C8B-B14F-4D97-AF65-F5344CB8AC3E}">
        <p14:creationId xmlns:p14="http://schemas.microsoft.com/office/powerpoint/2010/main" val="3497657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Picture Placeholder 3"/>
          <p:cNvSpPr>
            <a:spLocks noGrp="1"/>
          </p:cNvSpPr>
          <p:nvPr>
            <p:ph type="pic" sz="quarter" idx="15" hasCustomPrompt="1"/>
          </p:nvPr>
        </p:nvSpPr>
        <p:spPr>
          <a:xfrm>
            <a:off x="29" y="21658"/>
            <a:ext cx="9144001" cy="5143500"/>
          </a:xfrm>
        </p:spPr>
        <p:txBody>
          <a:bodyPr tIns="684226" anchor="ctr"/>
          <a:lstStyle>
            <a:lvl1pPr marL="0" indent="0" algn="ctr" defTabSz="684226" rtl="0" eaLnBrk="1" latinLnBrk="0" hangingPunct="1">
              <a:lnSpc>
                <a:spcPct val="90000"/>
              </a:lnSpc>
              <a:spcBef>
                <a:spcPts val="750"/>
              </a:spcBef>
              <a:buClr>
                <a:schemeClr val="accent1"/>
              </a:buClr>
              <a:buFont typeface="Arial" panose="020B0604020202020204" pitchFamily="34" charset="0"/>
              <a:buNone/>
              <a:defRPr lang="en-US" sz="1800" kern="1200" baseline="0" dirty="0">
                <a:solidFill>
                  <a:schemeClr val="bg2">
                    <a:alpha val="40000"/>
                  </a:schemeClr>
                </a:solidFill>
                <a:latin typeface="+mn-lt"/>
                <a:ea typeface="+mn-ea"/>
                <a:cs typeface="+mn-cs"/>
              </a:defRPr>
            </a:lvl1pPr>
          </a:lstStyle>
          <a:p>
            <a:r>
              <a:rPr lang="en-US" dirty="0" smtClean="0"/>
              <a:t>Click icon to insert image</a:t>
            </a:r>
            <a:endParaRPr lang="en-US" dirty="0"/>
          </a:p>
        </p:txBody>
      </p:sp>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
        <p:nvSpPr>
          <p:cNvPr id="2" name="Rectangle 1"/>
          <p:cNvSpPr/>
          <p:nvPr userDrawn="1"/>
        </p:nvSpPr>
        <p:spPr>
          <a:xfrm>
            <a:off x="8382785" y="4767358"/>
            <a:ext cx="389745" cy="246169"/>
          </a:xfrm>
          <a:prstGeom prst="rect">
            <a:avLst/>
          </a:prstGeom>
        </p:spPr>
        <p:txBody>
          <a:bodyPr wrap="none" lIns="91284" tIns="45642" rIns="91284" bIns="45642">
            <a:spAutoFit/>
          </a:bodyPr>
          <a:lstStyle/>
          <a:p>
            <a:pPr algn="r" defTabSz="456083">
              <a:defRPr/>
            </a:pPr>
            <a:fld id="{D3A8ED24-DE13-734A-B0C4-25DF53A1B51F}" type="slidenum">
              <a:rPr lang="en-US" sz="1000" b="1" smtClean="0">
                <a:solidFill>
                  <a:srgbClr val="009CDE">
                    <a:lumMod val="60000"/>
                    <a:lumOff val="40000"/>
                  </a:srgbClr>
                </a:solidFill>
                <a:latin typeface="PayPal Sans Big"/>
              </a:rPr>
              <a:pPr algn="r" defTabSz="456083">
                <a:defRPr/>
              </a:pPr>
              <a:t>‹#›</a:t>
            </a:fld>
            <a:endParaRPr lang="en-US" sz="1000" b="1" dirty="0">
              <a:solidFill>
                <a:srgbClr val="009CDE">
                  <a:lumMod val="60000"/>
                  <a:lumOff val="40000"/>
                </a:srgbClr>
              </a:solidFill>
              <a:latin typeface="PayPal Sans Big"/>
            </a:endParaRPr>
          </a:p>
        </p:txBody>
      </p:sp>
    </p:spTree>
    <p:extLst>
      <p:ext uri="{BB962C8B-B14F-4D97-AF65-F5344CB8AC3E}">
        <p14:creationId xmlns:p14="http://schemas.microsoft.com/office/powerpoint/2010/main" val="3774288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 Sub Head">
    <p:spTree>
      <p:nvGrpSpPr>
        <p:cNvPr id="1" name=""/>
        <p:cNvGrpSpPr/>
        <p:nvPr/>
      </p:nvGrpSpPr>
      <p:grpSpPr>
        <a:xfrm>
          <a:off x="0" y="0"/>
          <a:ext cx="0" cy="0"/>
          <a:chOff x="0" y="0"/>
          <a:chExt cx="0" cy="0"/>
        </a:xfrm>
      </p:grpSpPr>
      <p:sp>
        <p:nvSpPr>
          <p:cNvPr id="8" name="Rectangle 7"/>
          <p:cNvSpPr/>
          <p:nvPr userDrawn="1"/>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71" tIns="34289" rIns="68471" bIns="34289" rtlCol="0" anchor="ctr"/>
          <a:lstStyle/>
          <a:p>
            <a:pPr algn="ctr" defTabSz="684559"/>
            <a:endParaRPr lang="en-US" sz="1400" dirty="0">
              <a:solidFill>
                <a:prstClr val="white"/>
              </a:solidFill>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indent="0">
              <a:spcBef>
                <a:spcPts val="0"/>
              </a:spcBef>
              <a:spcAft>
                <a:spcPts val="450"/>
              </a:spcAft>
              <a:buFont typeface="+mj-lt"/>
              <a:buNone/>
              <a:defRPr sz="1200">
                <a:solidFill>
                  <a:schemeClr val="accent1"/>
                </a:solidFill>
              </a:defRPr>
            </a:lvl1pPr>
            <a:lvl2pPr marL="215066" indent="-171158">
              <a:spcBef>
                <a:spcPts val="225"/>
              </a:spcBef>
              <a:spcAft>
                <a:spcPts val="450"/>
              </a:spcAft>
              <a:buFont typeface="Arial" panose="020B0604020202020204" pitchFamily="34" charset="0"/>
              <a:buChar char="•"/>
              <a:defRPr>
                <a:solidFill>
                  <a:schemeClr val="bg2">
                    <a:lumMod val="75000"/>
                  </a:schemeClr>
                </a:solidFill>
              </a:defRPr>
            </a:lvl2pPr>
            <a:lvl3pPr marL="385106" indent="-171158">
              <a:spcBef>
                <a:spcPts val="225"/>
              </a:spcBef>
              <a:spcAft>
                <a:spcPts val="450"/>
              </a:spcAft>
              <a:buClr>
                <a:schemeClr val="accent1"/>
              </a:buClr>
              <a:buFont typeface="Arial" panose="020B0604020202020204" pitchFamily="34" charset="0"/>
              <a:buChar char="•"/>
              <a:defRPr>
                <a:solidFill>
                  <a:schemeClr val="bg2">
                    <a:lumMod val="75000"/>
                  </a:schemeClr>
                </a:solidFill>
              </a:defRPr>
            </a:lvl3pPr>
            <a:lvl4pPr marL="553845" indent="-171158">
              <a:spcBef>
                <a:spcPts val="225"/>
              </a:spcBef>
              <a:spcAft>
                <a:spcPts val="450"/>
              </a:spcAft>
              <a:buClr>
                <a:schemeClr val="accent1"/>
              </a:buClr>
              <a:buFont typeface="Arial" panose="020B0604020202020204" pitchFamily="34" charset="0"/>
              <a:buChar char="•"/>
              <a:defRPr>
                <a:solidFill>
                  <a:schemeClr val="bg2">
                    <a:lumMod val="75000"/>
                  </a:schemeClr>
                </a:solidFill>
              </a:defRPr>
            </a:lvl4pPr>
            <a:lvl5pPr marL="729730" indent="-171158">
              <a:spcBef>
                <a:spcPts val="225"/>
              </a:spcBef>
              <a:spcAft>
                <a:spcPts val="450"/>
              </a:spcAft>
              <a:buClr>
                <a:schemeClr val="accent1"/>
              </a:buClr>
              <a:buFont typeface="Arial" panose="020B0604020202020204" pitchFamily="34" charset="0"/>
              <a:buChar char="•"/>
              <a:defRPr>
                <a:solidFill>
                  <a:schemeClr val="bg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1248425" y="4767338"/>
            <a:ext cx="3086100" cy="233363"/>
          </a:xfrm>
        </p:spPr>
        <p:txBody>
          <a:bodyP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333333">
                    <a:lumMod val="60000"/>
                    <a:lumOff val="40000"/>
                  </a:srgbClr>
                </a:solidFill>
              </a:rPr>
              <a:t>©2015 PayPal Inc. Confidential and proprietary.</a:t>
            </a:r>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fld id="{07CF5707-6B01-4E28-B52C-5F626EA6C564}" type="slidenum">
              <a:rPr lang="en-US" smtClean="0">
                <a:solidFill>
                  <a:srgbClr val="333333">
                    <a:lumMod val="60000"/>
                    <a:lumOff val="40000"/>
                  </a:srgbClr>
                </a:solidFill>
              </a:rPr>
              <a:pPr/>
              <a:t>‹#›</a:t>
            </a:fld>
            <a:endParaRPr lang="en-US" dirty="0">
              <a:solidFill>
                <a:srgbClr val="333333">
                  <a:lumMod val="60000"/>
                  <a:lumOff val="40000"/>
                </a:srgbClr>
              </a:solidFill>
            </a:endParaRPr>
          </a:p>
        </p:txBody>
      </p:sp>
      <p:sp>
        <p:nvSpPr>
          <p:cNvPr id="11" name="Text Placeholder 10"/>
          <p:cNvSpPr>
            <a:spLocks noGrp="1"/>
          </p:cNvSpPr>
          <p:nvPr>
            <p:ph type="body" sz="quarter" idx="13"/>
          </p:nvPr>
        </p:nvSpPr>
        <p:spPr>
          <a:xfrm>
            <a:off x="377429" y="638896"/>
            <a:ext cx="8391525" cy="359569"/>
          </a:xfrm>
        </p:spPr>
        <p:txBody>
          <a:bodyPr>
            <a:normAutofit/>
          </a:bodyPr>
          <a:lstStyle>
            <a:lvl1pPr marL="0" indent="0">
              <a:buNone/>
              <a:defRPr sz="1500">
                <a:solidFill>
                  <a:schemeClr val="bg2">
                    <a:lumMod val="75000"/>
                  </a:schemeClr>
                </a:solidFill>
                <a:latin typeface="+mn-lt"/>
              </a:defRPr>
            </a:lvl1pPr>
          </a:lstStyle>
          <a:p>
            <a:pPr lvl="0"/>
            <a:r>
              <a:rPr lang="en-US" dirty="0" smtClean="0"/>
              <a:t>Click to edit Master text styles</a:t>
            </a:r>
          </a:p>
        </p:txBody>
      </p:sp>
      <p:pic>
        <p:nvPicPr>
          <p:cNvPr id="10" name="Picture 9"/>
          <p:cNvPicPr>
            <a:picLocks noChangeAspect="1"/>
          </p:cNvPicPr>
          <p:nvPr userDrawn="1"/>
        </p:nvPicPr>
        <p:blipFill>
          <a:blip r:embed="rId2"/>
          <a:stretch>
            <a:fillRect/>
          </a:stretch>
        </p:blipFill>
        <p:spPr>
          <a:xfrm>
            <a:off x="377191" y="4764882"/>
            <a:ext cx="755384" cy="184308"/>
          </a:xfrm>
          <a:prstGeom prst="rect">
            <a:avLst/>
          </a:prstGeom>
        </p:spPr>
      </p:pic>
    </p:spTree>
    <p:extLst>
      <p:ext uri="{BB962C8B-B14F-4D97-AF65-F5344CB8AC3E}">
        <p14:creationId xmlns:p14="http://schemas.microsoft.com/office/powerpoint/2010/main" val="60025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960" userDrawn="1">
          <p15:clr>
            <a:srgbClr val="FBAE40"/>
          </p15:clr>
        </p15:guide>
        <p15:guide id="2" orient="horz" pos="805"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 Full Bleed Blue Gradient">
    <p:spTree>
      <p:nvGrpSpPr>
        <p:cNvPr id="1" name=""/>
        <p:cNvGrpSpPr/>
        <p:nvPr/>
      </p:nvGrpSpPr>
      <p:grpSpPr>
        <a:xfrm>
          <a:off x="0" y="0"/>
          <a:ext cx="0" cy="0"/>
          <a:chOff x="0" y="0"/>
          <a:chExt cx="0" cy="0"/>
        </a:xfrm>
      </p:grpSpPr>
      <p:sp>
        <p:nvSpPr>
          <p:cNvPr id="9" name="Rectangle 8"/>
          <p:cNvSpPr/>
          <p:nvPr/>
        </p:nvSpPr>
        <p:spPr>
          <a:xfrm>
            <a:off x="2286" y="0"/>
            <a:ext cx="9141714" cy="5143500"/>
          </a:xfrm>
          <a:prstGeom prst="rect">
            <a:avLst/>
          </a:prstGeom>
          <a:gradFill flip="none" rotWithShape="1">
            <a:gsLst>
              <a:gs pos="0">
                <a:schemeClr val="accent1"/>
              </a:gs>
              <a:gs pos="88000">
                <a:srgbClr val="19468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5" y="3235263"/>
            <a:ext cx="8391525" cy="423863"/>
          </a:xfrm>
        </p:spPr>
        <p:txBody>
          <a:bodyPr tIns="184750" rIns="0">
            <a:normAutofit/>
          </a:bodyPr>
          <a:lstStyle>
            <a:lvl1pPr marL="128310" indent="-128310"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132140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 Full Bleed Purple Gradient">
    <p:spTree>
      <p:nvGrpSpPr>
        <p:cNvPr id="1" name=""/>
        <p:cNvGrpSpPr/>
        <p:nvPr/>
      </p:nvGrpSpPr>
      <p:grpSpPr>
        <a:xfrm>
          <a:off x="0" y="0"/>
          <a:ext cx="0" cy="0"/>
          <a:chOff x="0" y="0"/>
          <a:chExt cx="0" cy="0"/>
        </a:xfrm>
      </p:grpSpPr>
      <p:sp>
        <p:nvSpPr>
          <p:cNvPr id="9" name="Rectangle 8"/>
          <p:cNvSpPr/>
          <p:nvPr/>
        </p:nvSpPr>
        <p:spPr>
          <a:xfrm>
            <a:off x="2286" y="0"/>
            <a:ext cx="9141714" cy="5143500"/>
          </a:xfrm>
          <a:prstGeom prst="rect">
            <a:avLst/>
          </a:prstGeom>
          <a:gradFill flip="none" rotWithShape="1">
            <a:gsLst>
              <a:gs pos="0">
                <a:schemeClr val="accent3"/>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5" y="3235263"/>
            <a:ext cx="8391525" cy="423863"/>
          </a:xfrm>
        </p:spPr>
        <p:txBody>
          <a:bodyPr tIns="184750" rIns="0">
            <a:normAutofit/>
          </a:bodyPr>
          <a:lstStyle>
            <a:lvl1pPr marL="128310" indent="-128310"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961602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2_Quote w/ Full Bleed Pink Gradient">
    <p:spTree>
      <p:nvGrpSpPr>
        <p:cNvPr id="1" name=""/>
        <p:cNvGrpSpPr/>
        <p:nvPr/>
      </p:nvGrpSpPr>
      <p:grpSpPr>
        <a:xfrm>
          <a:off x="0" y="0"/>
          <a:ext cx="0" cy="0"/>
          <a:chOff x="0" y="0"/>
          <a:chExt cx="0" cy="0"/>
        </a:xfrm>
      </p:grpSpPr>
      <p:sp>
        <p:nvSpPr>
          <p:cNvPr id="9" name="Rectangle 8"/>
          <p:cNvSpPr/>
          <p:nvPr/>
        </p:nvSpPr>
        <p:spPr>
          <a:xfrm>
            <a:off x="2286" y="0"/>
            <a:ext cx="9141714" cy="5143500"/>
          </a:xfrm>
          <a:prstGeom prst="rect">
            <a:avLst/>
          </a:prstGeom>
          <a:gradFill flip="none" rotWithShape="1">
            <a:gsLst>
              <a:gs pos="0">
                <a:schemeClr val="accent4"/>
              </a:gs>
              <a:gs pos="90000">
                <a:schemeClr val="accent3"/>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5" y="3235263"/>
            <a:ext cx="8391525" cy="423863"/>
          </a:xfrm>
        </p:spPr>
        <p:txBody>
          <a:bodyPr tIns="184750" rIns="0">
            <a:normAutofit/>
          </a:bodyPr>
          <a:lstStyle>
            <a:lvl1pPr marL="128310" indent="-128310"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73968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Quote w/ Full Bleed Orange Gradient">
    <p:spTree>
      <p:nvGrpSpPr>
        <p:cNvPr id="1" name=""/>
        <p:cNvGrpSpPr/>
        <p:nvPr/>
      </p:nvGrpSpPr>
      <p:grpSpPr>
        <a:xfrm>
          <a:off x="0" y="0"/>
          <a:ext cx="0" cy="0"/>
          <a:chOff x="0" y="0"/>
          <a:chExt cx="0" cy="0"/>
        </a:xfrm>
      </p:grpSpPr>
      <p:sp>
        <p:nvSpPr>
          <p:cNvPr id="9" name="Rectangle 8"/>
          <p:cNvSpPr/>
          <p:nvPr/>
        </p:nvSpPr>
        <p:spPr>
          <a:xfrm>
            <a:off x="2286" y="0"/>
            <a:ext cx="9141714" cy="5143500"/>
          </a:xfrm>
          <a:prstGeom prst="rect">
            <a:avLst/>
          </a:prstGeom>
          <a:gradFill flip="none" rotWithShape="1">
            <a:gsLst>
              <a:gs pos="0">
                <a:schemeClr val="accent5"/>
              </a:gs>
              <a:gs pos="9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5" y="3235263"/>
            <a:ext cx="8391525" cy="423863"/>
          </a:xfrm>
        </p:spPr>
        <p:txBody>
          <a:bodyPr tIns="184750" rIns="0">
            <a:normAutofit/>
          </a:bodyPr>
          <a:lstStyle>
            <a:lvl1pPr marL="128310" indent="-128310"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415321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Quote w/ Full Bleed Green Gradient">
    <p:spTree>
      <p:nvGrpSpPr>
        <p:cNvPr id="1" name=""/>
        <p:cNvGrpSpPr/>
        <p:nvPr/>
      </p:nvGrpSpPr>
      <p:grpSpPr>
        <a:xfrm>
          <a:off x="0" y="0"/>
          <a:ext cx="0" cy="0"/>
          <a:chOff x="0" y="0"/>
          <a:chExt cx="0" cy="0"/>
        </a:xfrm>
      </p:grpSpPr>
      <p:sp>
        <p:nvSpPr>
          <p:cNvPr id="9" name="Rectangle 8"/>
          <p:cNvSpPr/>
          <p:nvPr/>
        </p:nvSpPr>
        <p:spPr>
          <a:xfrm>
            <a:off x="2286" y="0"/>
            <a:ext cx="9141714" cy="5143500"/>
          </a:xfrm>
          <a:prstGeom prst="rect">
            <a:avLst/>
          </a:prstGeom>
          <a:gradFill>
            <a:gsLst>
              <a:gs pos="0">
                <a:schemeClr val="accent6"/>
              </a:gs>
              <a:gs pos="9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5" y="3235263"/>
            <a:ext cx="8391525" cy="423863"/>
          </a:xfrm>
        </p:spPr>
        <p:txBody>
          <a:bodyPr tIns="184750" rIns="0">
            <a:normAutofit/>
          </a:bodyPr>
          <a:lstStyle>
            <a:lvl1pPr marL="128310" indent="-128310"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68816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Quote w/ Full Bleed Grey Gradient">
    <p:spTree>
      <p:nvGrpSpPr>
        <p:cNvPr id="1" name=""/>
        <p:cNvGrpSpPr/>
        <p:nvPr/>
      </p:nvGrpSpPr>
      <p:grpSpPr>
        <a:xfrm>
          <a:off x="0" y="0"/>
          <a:ext cx="0" cy="0"/>
          <a:chOff x="0" y="0"/>
          <a:chExt cx="0" cy="0"/>
        </a:xfrm>
      </p:grpSpPr>
      <p:sp>
        <p:nvSpPr>
          <p:cNvPr id="9" name="Rectangle 8"/>
          <p:cNvSpPr/>
          <p:nvPr/>
        </p:nvSpPr>
        <p:spPr>
          <a:xfrm>
            <a:off x="2286" y="0"/>
            <a:ext cx="9141714" cy="5143500"/>
          </a:xfrm>
          <a:prstGeom prst="rect">
            <a:avLst/>
          </a:prstGeom>
          <a:gradFill>
            <a:gsLst>
              <a:gs pos="0">
                <a:schemeClr val="bg2"/>
              </a:gs>
              <a:gs pos="9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56083"/>
            <a:endParaRPr lang="en-US" dirty="0">
              <a:solidFill>
                <a:prstClr val="white"/>
              </a:solidFill>
            </a:endParaRPr>
          </a:p>
        </p:txBody>
      </p:sp>
      <p:sp>
        <p:nvSpPr>
          <p:cNvPr id="2" name="Title 1"/>
          <p:cNvSpPr>
            <a:spLocks noGrp="1"/>
          </p:cNvSpPr>
          <p:nvPr>
            <p:ph type="title"/>
          </p:nvPr>
        </p:nvSpPr>
        <p:spPr>
          <a:xfrm>
            <a:off x="378629" y="366713"/>
            <a:ext cx="8390335" cy="2866644"/>
          </a:xfr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a:defRPr>
                <a:solidFill>
                  <a:schemeClr val="bg1">
                    <a:alpha val="60000"/>
                  </a:schemeClr>
                </a:solidFill>
              </a:defRPr>
            </a:lvl1pPr>
          </a:lstStyle>
          <a:p>
            <a:pPr defTabSz="456083"/>
            <a:r>
              <a:rPr lang="en-US" dirty="0" smtClean="0">
                <a:solidFill>
                  <a:prstClr val="white">
                    <a:alpha val="60000"/>
                  </a:prstClr>
                </a:solidFill>
              </a:rPr>
              <a:t>©2015 PayPal Inc. Confidential and proprietary.</a:t>
            </a:r>
            <a:endParaRPr lang="en-US" dirty="0">
              <a:solidFill>
                <a:prstClr val="white">
                  <a:alpha val="60000"/>
                </a:prstClr>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3A8ED24-DE13-734A-B0C4-25DF53A1B51F}" type="slidenum">
              <a:rPr lang="en-US" smtClean="0">
                <a:solidFill>
                  <a:prstClr val="white"/>
                </a:solidFill>
              </a:rPr>
              <a:pPr/>
              <a:t>‹#›</a:t>
            </a:fld>
            <a:endParaRPr lang="en-US" dirty="0">
              <a:solidFill>
                <a:prstClr val="white"/>
              </a:solidFill>
            </a:endParaRPr>
          </a:p>
        </p:txBody>
      </p:sp>
      <p:sp>
        <p:nvSpPr>
          <p:cNvPr id="4" name="Text Placeholder 3"/>
          <p:cNvSpPr>
            <a:spLocks noGrp="1"/>
          </p:cNvSpPr>
          <p:nvPr>
            <p:ph type="body" sz="quarter" idx="15" hasCustomPrompt="1"/>
          </p:nvPr>
        </p:nvSpPr>
        <p:spPr>
          <a:xfrm>
            <a:off x="377435" y="3235263"/>
            <a:ext cx="8391525" cy="423863"/>
          </a:xfrm>
        </p:spPr>
        <p:txBody>
          <a:bodyPr tIns="184750" rIns="0">
            <a:normAutofit/>
          </a:bodyPr>
          <a:lstStyle>
            <a:lvl1pPr marL="128310" indent="-128310" algn="r">
              <a:buClr>
                <a:schemeClr val="bg1"/>
              </a:buClr>
              <a:buFont typeface="Arial" panose="020B0604020202020204" pitchFamily="34" charset="0"/>
              <a:buChar char="─"/>
              <a:defRPr sz="900" spc="75" baseline="0">
                <a:solidFill>
                  <a:schemeClr val="bg1"/>
                </a:solidFill>
              </a:defRPr>
            </a:lvl1pPr>
          </a:lstStyle>
          <a:p>
            <a:pPr lvl="0"/>
            <a:r>
              <a:rPr lang="en-US" dirty="0" smtClean="0"/>
              <a:t> CLICK TO EDIT MASTER TEXT STYLE</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453" y="4764381"/>
            <a:ext cx="748903" cy="181229"/>
          </a:xfrm>
          <a:prstGeom prst="rect">
            <a:avLst/>
          </a:prstGeom>
        </p:spPr>
      </p:pic>
    </p:spTree>
    <p:extLst>
      <p:ext uri="{BB962C8B-B14F-4D97-AF65-F5344CB8AC3E}">
        <p14:creationId xmlns:p14="http://schemas.microsoft.com/office/powerpoint/2010/main" val="3883938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Quote w/ Blue Gradient Block">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8623" y="361955"/>
            <a:ext cx="8391525" cy="286702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226" rtl="0" eaLnBrk="1" latinLnBrk="0" hangingPunct="1">
              <a:defRPr lang="en-US" sz="1000" b="0" kern="1200" smtClean="0">
                <a:solidFill>
                  <a:schemeClr val="tx2">
                    <a:lumMod val="60000"/>
                    <a:lumOff val="40000"/>
                  </a:schemeClr>
                </a:solidFill>
                <a:latin typeface="PayPal Sans Small Medium" panose="020B0603040504040204" pitchFamily="34" charset="0"/>
                <a:ea typeface="+mn-ea"/>
                <a:cs typeface="+mn-cs"/>
              </a:defRPr>
            </a:lvl1pPr>
          </a:lstStyle>
          <a:p>
            <a:fld id="{D3A8ED24-DE13-734A-B0C4-25DF53A1B51F}" type="slidenum">
              <a:rPr>
                <a:solidFill>
                  <a:srgbClr val="009CDE">
                    <a:lumMod val="60000"/>
                    <a:lumOff val="40000"/>
                  </a:srgbClr>
                </a:solidFill>
              </a:rPr>
              <a:pPr/>
              <a:t>‹#›</a:t>
            </a:fld>
            <a:endParaRPr dirty="0">
              <a:solidFill>
                <a:srgbClr val="009CDE">
                  <a:lumMod val="60000"/>
                  <a:lumOff val="40000"/>
                </a:srgbClr>
              </a:solidFill>
            </a:endParaRPr>
          </a:p>
        </p:txBody>
      </p:sp>
      <p:sp>
        <p:nvSpPr>
          <p:cNvPr id="10" name="Rectangle 9"/>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Text Placeholder 3"/>
          <p:cNvSpPr>
            <a:spLocks noGrp="1"/>
          </p:cNvSpPr>
          <p:nvPr>
            <p:ph type="body" sz="quarter" idx="16" hasCustomPrompt="1"/>
          </p:nvPr>
        </p:nvSpPr>
        <p:spPr>
          <a:xfrm>
            <a:off x="377435" y="3235263"/>
            <a:ext cx="8391525" cy="423863"/>
          </a:xfrm>
        </p:spPr>
        <p:txBody>
          <a:bodyPr tIns="184750" rIns="0">
            <a:normAutofit/>
          </a:bodyPr>
          <a:lstStyle>
            <a:lvl1pPr marL="128310" indent="-128310"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211921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Quote w/ Purple Gradient Bloc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8618" y="361955"/>
            <a:ext cx="8394456" cy="286702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226" rtl="0" eaLnBrk="1" latinLnBrk="0" hangingPunct="1">
              <a:defRPr lang="en-US" sz="1000" b="0" kern="1200" smtClean="0">
                <a:solidFill>
                  <a:schemeClr val="tx2">
                    <a:lumMod val="60000"/>
                    <a:lumOff val="40000"/>
                  </a:schemeClr>
                </a:solidFill>
                <a:latin typeface="PayPal Sans Small Medium" panose="020B0603040504040204" pitchFamily="34" charset="0"/>
                <a:ea typeface="+mn-ea"/>
                <a:cs typeface="+mn-cs"/>
              </a:defRPr>
            </a:lvl1pPr>
          </a:lstStyle>
          <a:p>
            <a:fld id="{D3A8ED24-DE13-734A-B0C4-25DF53A1B51F}" type="slidenum">
              <a:rPr>
                <a:solidFill>
                  <a:srgbClr val="009CDE">
                    <a:lumMod val="60000"/>
                    <a:lumOff val="40000"/>
                  </a:srgbClr>
                </a:solidFill>
              </a:rPr>
              <a:pPr/>
              <a:t>‹#›</a:t>
            </a:fld>
            <a:endParaRPr dirty="0">
              <a:solidFill>
                <a:srgbClr val="009CDE">
                  <a:lumMod val="60000"/>
                  <a:lumOff val="40000"/>
                </a:srgbClr>
              </a:solidFill>
            </a:endParaRPr>
          </a:p>
        </p:txBody>
      </p:sp>
      <p:sp>
        <p:nvSpPr>
          <p:cNvPr id="10" name="Rectangle 9"/>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Text Placeholder 3"/>
          <p:cNvSpPr>
            <a:spLocks noGrp="1"/>
          </p:cNvSpPr>
          <p:nvPr>
            <p:ph type="body" sz="quarter" idx="16" hasCustomPrompt="1"/>
          </p:nvPr>
        </p:nvSpPr>
        <p:spPr>
          <a:xfrm>
            <a:off x="377435" y="3235263"/>
            <a:ext cx="8391525" cy="423863"/>
          </a:xfrm>
        </p:spPr>
        <p:txBody>
          <a:bodyPr tIns="184750" rIns="0">
            <a:normAutofit/>
          </a:bodyPr>
          <a:lstStyle>
            <a:lvl1pPr marL="128310" indent="-128310"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332611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Quote w/ Pink Gradient Block">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8619" y="361954"/>
            <a:ext cx="8392886" cy="286498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226" rtl="0" eaLnBrk="1" latinLnBrk="0" hangingPunct="1">
              <a:defRPr lang="en-US" sz="1000" b="0" kern="1200" smtClean="0">
                <a:solidFill>
                  <a:schemeClr val="tx2">
                    <a:lumMod val="60000"/>
                    <a:lumOff val="40000"/>
                  </a:schemeClr>
                </a:solidFill>
                <a:latin typeface="PayPal Sans Small Medium" panose="020B0603040504040204" pitchFamily="34" charset="0"/>
                <a:ea typeface="+mn-ea"/>
                <a:cs typeface="+mn-cs"/>
              </a:defRPr>
            </a:lvl1pPr>
          </a:lstStyle>
          <a:p>
            <a:fld id="{D3A8ED24-DE13-734A-B0C4-25DF53A1B51F}" type="slidenum">
              <a:rPr>
                <a:solidFill>
                  <a:srgbClr val="009CDE">
                    <a:lumMod val="60000"/>
                    <a:lumOff val="40000"/>
                  </a:srgbClr>
                </a:solidFill>
              </a:rPr>
              <a:pPr/>
              <a:t>‹#›</a:t>
            </a:fld>
            <a:endParaRPr dirty="0">
              <a:solidFill>
                <a:srgbClr val="009CDE">
                  <a:lumMod val="60000"/>
                  <a:lumOff val="40000"/>
                </a:srgbClr>
              </a:solidFill>
            </a:endParaRPr>
          </a:p>
        </p:txBody>
      </p:sp>
      <p:sp>
        <p:nvSpPr>
          <p:cNvPr id="10" name="Rectangle 9"/>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Text Placeholder 3"/>
          <p:cNvSpPr>
            <a:spLocks noGrp="1"/>
          </p:cNvSpPr>
          <p:nvPr>
            <p:ph type="body" sz="quarter" idx="16" hasCustomPrompt="1"/>
          </p:nvPr>
        </p:nvSpPr>
        <p:spPr>
          <a:xfrm>
            <a:off x="377435" y="3235263"/>
            <a:ext cx="8391525" cy="423863"/>
          </a:xfrm>
        </p:spPr>
        <p:txBody>
          <a:bodyPr tIns="184750" rIns="0">
            <a:normAutofit/>
          </a:bodyPr>
          <a:lstStyle>
            <a:lvl1pPr marL="128310" indent="-128310"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403131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Quote w/ Orange Gradient Bloc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81005" y="365765"/>
            <a:ext cx="8391525" cy="2863215"/>
          </a:xfrm>
          <a:prstGeom prst="rect">
            <a:avLst/>
          </a:prstGeom>
        </p:spPr>
      </p:pic>
      <p:sp>
        <p:nvSpPr>
          <p:cNvPr id="2" name="Title 1"/>
          <p:cNvSpPr>
            <a:spLocks noGrp="1"/>
          </p:cNvSpPr>
          <p:nvPr>
            <p:ph type="title"/>
          </p:nvPr>
        </p:nvSpPr>
        <p:spPr>
          <a:xfrm>
            <a:off x="378629" y="366713"/>
            <a:ext cx="8390335" cy="2866644"/>
          </a:xfr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7391" tIns="478949" rIns="547391" bIns="34286" numCol="1" spcCol="0" rtlCol="0" fromWordArt="0" anchor="t" anchorCtr="0" forceAA="0" compatLnSpc="1">
            <a:prstTxWarp prst="textNoShape">
              <a:avLst/>
            </a:prstTxWarp>
            <a:noAutofit/>
          </a:bodyPr>
          <a:lstStyle>
            <a:lvl1pPr>
              <a:lnSpc>
                <a:spcPct val="120000"/>
              </a:lnSpc>
              <a:defRPr lang="en-US" sz="3600" dirty="0">
                <a:solidFill>
                  <a:schemeClr val="lt1"/>
                </a:solidFill>
                <a:latin typeface="PayPal Sans Big Thin" panose="020B0403040504040204" pitchFamily="34" charset="0"/>
                <a:ea typeface="+mn-ea"/>
                <a:cs typeface="+mn-cs"/>
              </a:defRPr>
            </a:lvl1pPr>
          </a:lstStyle>
          <a:p>
            <a:pPr marL="0" lvl="0">
              <a:lnSpc>
                <a:spcPct val="100000"/>
              </a:lnSpc>
            </a:pPr>
            <a:r>
              <a:rPr lang="en-US" smtClean="0"/>
              <a:t>Click to edit Master title style</a:t>
            </a:r>
            <a:endParaRPr lang="en-US" dirty="0"/>
          </a:p>
        </p:txBody>
      </p:sp>
      <p:sp>
        <p:nvSpPr>
          <p:cNvPr id="6" name="Footer Placeholder 5"/>
          <p:cNvSpPr>
            <a:spLocks noGrp="1"/>
          </p:cNvSpPr>
          <p:nvPr>
            <p:ph type="ftr" sz="quarter" idx="11"/>
          </p:nvPr>
        </p:nvSpPr>
        <p:spPr>
          <a:xfrm>
            <a:off x="1248425" y="4767358"/>
            <a:ext cx="3086100" cy="233363"/>
          </a:xfrm>
          <a:prstGeom prst="rect">
            <a:avLst/>
          </a:prstGeom>
        </p:spPr>
        <p:txBody>
          <a:bodyPr lIns="91284" tIns="45642" rIns="91284" bIns="45642"/>
          <a:lstStyle>
            <a:lvl1pPr marL="0" algn="l" defTabSz="684226" rtl="0" eaLnBrk="1" latinLnBrk="0" hangingPunct="1">
              <a:defRPr lang="en-US" sz="600" kern="1200" smtClean="0">
                <a:solidFill>
                  <a:schemeClr val="tx2">
                    <a:lumMod val="60000"/>
                    <a:lumOff val="40000"/>
                  </a:schemeClr>
                </a:solidFill>
                <a:latin typeface="+mn-lt"/>
                <a:ea typeface="+mn-ea"/>
                <a:cs typeface="+mn-cs"/>
              </a:defRPr>
            </a:lvl1pPr>
          </a:lstStyle>
          <a:p>
            <a:r>
              <a:rPr dirty="0">
                <a:solidFill>
                  <a:srgbClr val="009CDE">
                    <a:lumMod val="60000"/>
                    <a:lumOff val="40000"/>
                  </a:srgbClr>
                </a:solidFill>
              </a:rPr>
              <a:t>©2015 PayPal Inc. Confidential and proprietary.</a:t>
            </a:r>
          </a:p>
        </p:txBody>
      </p:sp>
      <p:sp>
        <p:nvSpPr>
          <p:cNvPr id="7" name="Slide Number Placeholder 6"/>
          <p:cNvSpPr>
            <a:spLocks noGrp="1"/>
          </p:cNvSpPr>
          <p:nvPr>
            <p:ph type="sldNum" sz="quarter" idx="12"/>
          </p:nvPr>
        </p:nvSpPr>
        <p:spPr/>
        <p:txBody>
          <a:bodyPr/>
          <a:lstStyle>
            <a:lvl1pPr marL="0" algn="r" defTabSz="684226" rtl="0" eaLnBrk="1" latinLnBrk="0" hangingPunct="1">
              <a:defRPr lang="en-US" sz="1000" b="0" kern="1200" smtClean="0">
                <a:solidFill>
                  <a:schemeClr val="tx2">
                    <a:lumMod val="60000"/>
                    <a:lumOff val="40000"/>
                  </a:schemeClr>
                </a:solidFill>
                <a:latin typeface="PayPal Sans Small Medium" panose="020B0603040504040204" pitchFamily="34" charset="0"/>
                <a:ea typeface="+mn-ea"/>
                <a:cs typeface="+mn-cs"/>
              </a:defRPr>
            </a:lvl1pPr>
          </a:lstStyle>
          <a:p>
            <a:fld id="{D3A8ED24-DE13-734A-B0C4-25DF53A1B51F}" type="slidenum">
              <a:rPr>
                <a:solidFill>
                  <a:srgbClr val="009CDE">
                    <a:lumMod val="60000"/>
                    <a:lumOff val="40000"/>
                  </a:srgbClr>
                </a:solidFill>
              </a:rPr>
              <a:pPr/>
              <a:t>‹#›</a:t>
            </a:fld>
            <a:endParaRPr dirty="0">
              <a:solidFill>
                <a:srgbClr val="009CDE">
                  <a:lumMod val="60000"/>
                  <a:lumOff val="40000"/>
                </a:srgbClr>
              </a:solidFill>
            </a:endParaRPr>
          </a:p>
        </p:txBody>
      </p:sp>
      <p:sp>
        <p:nvSpPr>
          <p:cNvPr id="10" name="Rectangle 9"/>
          <p:cNvSpPr/>
          <p:nvPr/>
        </p:nvSpPr>
        <p:spPr>
          <a:xfrm>
            <a:off x="1143" y="5088636"/>
            <a:ext cx="9141714" cy="54864"/>
          </a:xfrm>
          <a:prstGeom prst="rect">
            <a:avLst/>
          </a:prstGeom>
          <a:gradFill flip="none" rotWithShape="1">
            <a:gsLst>
              <a:gs pos="0">
                <a:srgbClr val="0092D4"/>
              </a:gs>
              <a:gs pos="89000">
                <a:srgbClr val="00318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441" tIns="34286" rIns="68441" bIns="34286" rtlCol="0" anchor="ctr"/>
          <a:lstStyle/>
          <a:p>
            <a:pPr algn="ctr" defTabSz="456083"/>
            <a:endParaRPr lang="en-US" dirty="0">
              <a:solidFill>
                <a:prstClr val="white"/>
              </a:solidFill>
            </a:endParaRPr>
          </a:p>
        </p:txBody>
      </p:sp>
      <p:sp>
        <p:nvSpPr>
          <p:cNvPr id="12" name="Text Placeholder 3"/>
          <p:cNvSpPr>
            <a:spLocks noGrp="1"/>
          </p:cNvSpPr>
          <p:nvPr>
            <p:ph type="body" sz="quarter" idx="16" hasCustomPrompt="1"/>
          </p:nvPr>
        </p:nvSpPr>
        <p:spPr>
          <a:xfrm>
            <a:off x="377435" y="3235263"/>
            <a:ext cx="8391525" cy="423863"/>
          </a:xfrm>
        </p:spPr>
        <p:txBody>
          <a:bodyPr tIns="184750" rIns="0">
            <a:normAutofit/>
          </a:bodyPr>
          <a:lstStyle>
            <a:lvl1pPr marL="128310" indent="-128310" algn="r">
              <a:buClr>
                <a:schemeClr val="tx1"/>
              </a:buClr>
              <a:buFont typeface="Arial" panose="020B0604020202020204" pitchFamily="34" charset="0"/>
              <a:buChar char="─"/>
              <a:defRPr sz="900" spc="75" baseline="0">
                <a:solidFill>
                  <a:schemeClr val="tx1"/>
                </a:solidFill>
              </a:defRPr>
            </a:lvl1pPr>
          </a:lstStyle>
          <a:p>
            <a:pPr lvl="0"/>
            <a:r>
              <a:rPr lang="en-US" dirty="0" smtClean="0"/>
              <a:t> CLICK TO EDIT MASTER TEXT STYLE</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431" y="4764238"/>
            <a:ext cx="749498" cy="181373"/>
          </a:xfrm>
          <a:prstGeom prst="rect">
            <a:avLst/>
          </a:prstGeom>
        </p:spPr>
      </p:pic>
    </p:spTree>
    <p:extLst>
      <p:ext uri="{BB962C8B-B14F-4D97-AF65-F5344CB8AC3E}">
        <p14:creationId xmlns:p14="http://schemas.microsoft.com/office/powerpoint/2010/main" val="941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extLst mod="1">
    <p:ext uri="{DCECCB84-F9BA-43D5-87BE-67443E8EF086}">
      <p15:sldGuideLst xmlns:p15="http://schemas.microsoft.com/office/powerpoint/2012/main" xmlns="">
        <p15:guide id="1" orient="horz" pos="805">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theme" Target="../theme/theme1.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s>
</file>

<file path=ppt/slideMasters/_rels/slideMaster2.xml.rels><?xml version="1.0" encoding="UTF-8" standalone="yes"?>
<Relationships xmlns="http://schemas.openxmlformats.org/package/2006/relationships"><Relationship Id="rId46" Type="http://schemas.openxmlformats.org/officeDocument/2006/relationships/slideLayout" Target="../slideLayouts/slideLayout102.xml"/><Relationship Id="rId47" Type="http://schemas.openxmlformats.org/officeDocument/2006/relationships/theme" Target="../theme/theme2.xml"/><Relationship Id="rId20" Type="http://schemas.openxmlformats.org/officeDocument/2006/relationships/slideLayout" Target="../slideLayouts/slideLayout76.xml"/><Relationship Id="rId21" Type="http://schemas.openxmlformats.org/officeDocument/2006/relationships/slideLayout" Target="../slideLayouts/slideLayout77.xml"/><Relationship Id="rId22" Type="http://schemas.openxmlformats.org/officeDocument/2006/relationships/slideLayout" Target="../slideLayouts/slideLayout78.xml"/><Relationship Id="rId23" Type="http://schemas.openxmlformats.org/officeDocument/2006/relationships/slideLayout" Target="../slideLayouts/slideLayout79.xml"/><Relationship Id="rId24" Type="http://schemas.openxmlformats.org/officeDocument/2006/relationships/slideLayout" Target="../slideLayouts/slideLayout80.xml"/><Relationship Id="rId25" Type="http://schemas.openxmlformats.org/officeDocument/2006/relationships/slideLayout" Target="../slideLayouts/slideLayout81.xml"/><Relationship Id="rId26" Type="http://schemas.openxmlformats.org/officeDocument/2006/relationships/slideLayout" Target="../slideLayouts/slideLayout82.xml"/><Relationship Id="rId27" Type="http://schemas.openxmlformats.org/officeDocument/2006/relationships/slideLayout" Target="../slideLayouts/slideLayout83.xml"/><Relationship Id="rId28" Type="http://schemas.openxmlformats.org/officeDocument/2006/relationships/slideLayout" Target="../slideLayouts/slideLayout84.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5" Type="http://schemas.openxmlformats.org/officeDocument/2006/relationships/slideLayout" Target="../slideLayouts/slideLayout61.xml"/><Relationship Id="rId30" Type="http://schemas.openxmlformats.org/officeDocument/2006/relationships/slideLayout" Target="../slideLayouts/slideLayout86.xml"/><Relationship Id="rId31" Type="http://schemas.openxmlformats.org/officeDocument/2006/relationships/slideLayout" Target="../slideLayouts/slideLayout87.xml"/><Relationship Id="rId32" Type="http://schemas.openxmlformats.org/officeDocument/2006/relationships/slideLayout" Target="../slideLayouts/slideLayout88.xml"/><Relationship Id="rId9" Type="http://schemas.openxmlformats.org/officeDocument/2006/relationships/slideLayout" Target="../slideLayouts/slideLayout65.xml"/><Relationship Id="rId6" Type="http://schemas.openxmlformats.org/officeDocument/2006/relationships/slideLayout" Target="../slideLayouts/slideLayout62.xml"/><Relationship Id="rId7" Type="http://schemas.openxmlformats.org/officeDocument/2006/relationships/slideLayout" Target="../slideLayouts/slideLayout63.xml"/><Relationship Id="rId8" Type="http://schemas.openxmlformats.org/officeDocument/2006/relationships/slideLayout" Target="../slideLayouts/slideLayout64.xml"/><Relationship Id="rId33" Type="http://schemas.openxmlformats.org/officeDocument/2006/relationships/slideLayout" Target="../slideLayouts/slideLayout89.xml"/><Relationship Id="rId34" Type="http://schemas.openxmlformats.org/officeDocument/2006/relationships/slideLayout" Target="../slideLayouts/slideLayout90.xml"/><Relationship Id="rId35" Type="http://schemas.openxmlformats.org/officeDocument/2006/relationships/slideLayout" Target="../slideLayouts/slideLayout91.xml"/><Relationship Id="rId36" Type="http://schemas.openxmlformats.org/officeDocument/2006/relationships/slideLayout" Target="../slideLayouts/slideLayout92.xml"/><Relationship Id="rId10" Type="http://schemas.openxmlformats.org/officeDocument/2006/relationships/slideLayout" Target="../slideLayouts/slideLayout66.xml"/><Relationship Id="rId11" Type="http://schemas.openxmlformats.org/officeDocument/2006/relationships/slideLayout" Target="../slideLayouts/slideLayout67.xml"/><Relationship Id="rId12" Type="http://schemas.openxmlformats.org/officeDocument/2006/relationships/slideLayout" Target="../slideLayouts/slideLayout68.xml"/><Relationship Id="rId13" Type="http://schemas.openxmlformats.org/officeDocument/2006/relationships/slideLayout" Target="../slideLayouts/slideLayout69.xml"/><Relationship Id="rId14" Type="http://schemas.openxmlformats.org/officeDocument/2006/relationships/slideLayout" Target="../slideLayouts/slideLayout70.xml"/><Relationship Id="rId15" Type="http://schemas.openxmlformats.org/officeDocument/2006/relationships/slideLayout" Target="../slideLayouts/slideLayout71.xml"/><Relationship Id="rId16" Type="http://schemas.openxmlformats.org/officeDocument/2006/relationships/slideLayout" Target="../slideLayouts/slideLayout72.xml"/><Relationship Id="rId17" Type="http://schemas.openxmlformats.org/officeDocument/2006/relationships/slideLayout" Target="../slideLayouts/slideLayout73.xml"/><Relationship Id="rId18" Type="http://schemas.openxmlformats.org/officeDocument/2006/relationships/slideLayout" Target="../slideLayouts/slideLayout74.xml"/><Relationship Id="rId19" Type="http://schemas.openxmlformats.org/officeDocument/2006/relationships/slideLayout" Target="../slideLayouts/slideLayout75.xml"/><Relationship Id="rId37" Type="http://schemas.openxmlformats.org/officeDocument/2006/relationships/slideLayout" Target="../slideLayouts/slideLayout93.xml"/><Relationship Id="rId38" Type="http://schemas.openxmlformats.org/officeDocument/2006/relationships/slideLayout" Target="../slideLayouts/slideLayout94.xml"/><Relationship Id="rId39" Type="http://schemas.openxmlformats.org/officeDocument/2006/relationships/slideLayout" Target="../slideLayouts/slideLayout95.xml"/><Relationship Id="rId40" Type="http://schemas.openxmlformats.org/officeDocument/2006/relationships/slideLayout" Target="../slideLayouts/slideLayout96.xml"/><Relationship Id="rId41" Type="http://schemas.openxmlformats.org/officeDocument/2006/relationships/slideLayout" Target="../slideLayouts/slideLayout97.xml"/><Relationship Id="rId42" Type="http://schemas.openxmlformats.org/officeDocument/2006/relationships/slideLayout" Target="../slideLayouts/slideLayout98.xml"/><Relationship Id="rId43" Type="http://schemas.openxmlformats.org/officeDocument/2006/relationships/slideLayout" Target="../slideLayouts/slideLayout99.xml"/><Relationship Id="rId44" Type="http://schemas.openxmlformats.org/officeDocument/2006/relationships/slideLayout" Target="../slideLayouts/slideLayout100.xml"/><Relationship Id="rId45"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8629" y="395363"/>
            <a:ext cx="8390335" cy="233363"/>
          </a:xfrm>
          <a:prstGeom prst="rect">
            <a:avLst/>
          </a:prstGeom>
        </p:spPr>
        <p:txBody>
          <a:bodyPr vert="horz" lIns="0" tIns="0" rIns="0" bIns="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78619" y="1146573"/>
            <a:ext cx="8390336" cy="3618310"/>
          </a:xfrm>
          <a:prstGeom prst="rect">
            <a:avLst/>
          </a:prstGeom>
        </p:spPr>
        <p:txBody>
          <a:bodyPr vert="horz" lIns="0" tIns="34289" rIns="68471" bIns="34289"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7528216" y="4767263"/>
            <a:ext cx="659822" cy="219456"/>
          </a:xfrm>
          <a:prstGeom prst="rect">
            <a:avLst/>
          </a:prstGeom>
        </p:spPr>
        <p:txBody>
          <a:bodyPr vert="horz" lIns="68471" tIns="34289" rIns="68471" bIns="34289" rtlCol="0" anchor="ctr"/>
          <a:lstStyle>
            <a:lvl1pPr marL="0" algn="l" defTabSz="684559" rtl="0" eaLnBrk="1" latinLnBrk="0" hangingPunct="1">
              <a:defRPr lang="en-US" sz="600" kern="1200" smtClean="0">
                <a:solidFill>
                  <a:schemeClr val="tx2">
                    <a:lumMod val="60000"/>
                    <a:lumOff val="40000"/>
                  </a:schemeClr>
                </a:solidFill>
                <a:latin typeface="+mn-lt"/>
                <a:ea typeface="+mn-ea"/>
                <a:cs typeface="+mn-cs"/>
              </a:defRPr>
            </a:lvl1pPr>
          </a:lstStyle>
          <a:p>
            <a:endParaRPr dirty="0">
              <a:solidFill>
                <a:srgbClr val="333333">
                  <a:lumMod val="60000"/>
                  <a:lumOff val="40000"/>
                </a:srgbClr>
              </a:solidFill>
            </a:endParaRPr>
          </a:p>
        </p:txBody>
      </p:sp>
      <p:sp>
        <p:nvSpPr>
          <p:cNvPr id="5" name="Footer Placeholder 4"/>
          <p:cNvSpPr>
            <a:spLocks noGrp="1"/>
          </p:cNvSpPr>
          <p:nvPr>
            <p:ph type="ftr" sz="quarter" idx="3"/>
          </p:nvPr>
        </p:nvSpPr>
        <p:spPr>
          <a:xfrm>
            <a:off x="1248425" y="4767338"/>
            <a:ext cx="3086100" cy="233363"/>
          </a:xfrm>
          <a:prstGeom prst="rect">
            <a:avLst/>
          </a:prstGeom>
        </p:spPr>
        <p:txBody>
          <a:bodyPr vert="horz" lIns="0" tIns="34289" rIns="0" bIns="34289" rtlCol="0" anchor="ctr"/>
          <a:lstStyle>
            <a:lvl1pPr algn="l">
              <a:defRPr sz="600">
                <a:solidFill>
                  <a:schemeClr val="tx2">
                    <a:lumMod val="60000"/>
                    <a:lumOff val="40000"/>
                  </a:schemeClr>
                </a:solidFill>
              </a:defRPr>
            </a:lvl1pPr>
          </a:lstStyle>
          <a:p>
            <a:pPr defTabSz="684559"/>
            <a:r>
              <a:rPr lang="en-US" dirty="0" smtClean="0">
                <a:solidFill>
                  <a:srgbClr val="333333">
                    <a:lumMod val="60000"/>
                    <a:lumOff val="40000"/>
                  </a:srgbClr>
                </a:solidFill>
              </a:rPr>
              <a:t>©2015 PayPal Inc. Confidential and proprietary.</a:t>
            </a:r>
            <a:endParaRPr lang="en-US" dirty="0">
              <a:solidFill>
                <a:srgbClr val="333333">
                  <a:lumMod val="60000"/>
                  <a:lumOff val="40000"/>
                </a:srgbClr>
              </a:solidFill>
            </a:endParaRPr>
          </a:p>
        </p:txBody>
      </p:sp>
      <p:sp>
        <p:nvSpPr>
          <p:cNvPr id="6" name="Slide Number Placeholder 5"/>
          <p:cNvSpPr>
            <a:spLocks noGrp="1"/>
          </p:cNvSpPr>
          <p:nvPr>
            <p:ph type="sldNum" sz="quarter" idx="4"/>
          </p:nvPr>
        </p:nvSpPr>
        <p:spPr>
          <a:xfrm>
            <a:off x="8377237" y="4767265"/>
            <a:ext cx="395288" cy="219074"/>
          </a:xfrm>
          <a:prstGeom prst="rect">
            <a:avLst/>
          </a:prstGeom>
        </p:spPr>
        <p:txBody>
          <a:bodyPr vert="horz" lIns="0" tIns="34289" rIns="0" bIns="34289" rtlCol="0" anchor="ctr"/>
          <a:lstStyle>
            <a:lvl1pPr algn="r">
              <a:defRPr sz="800" b="0">
                <a:solidFill>
                  <a:schemeClr val="tx2">
                    <a:lumMod val="60000"/>
                    <a:lumOff val="40000"/>
                  </a:schemeClr>
                </a:solidFill>
                <a:latin typeface="+mn-lt"/>
              </a:defRPr>
            </a:lvl1pPr>
          </a:lstStyle>
          <a:p>
            <a:pPr defTabSz="684559"/>
            <a:fld id="{07CF5707-6B01-4E28-B52C-5F626EA6C564}" type="slidenum">
              <a:rPr lang="en-US" smtClean="0">
                <a:solidFill>
                  <a:srgbClr val="333333">
                    <a:lumMod val="60000"/>
                    <a:lumOff val="40000"/>
                  </a:srgbClr>
                </a:solidFill>
              </a:rPr>
              <a:pPr defTabSz="684559"/>
              <a:t>‹#›</a:t>
            </a:fld>
            <a:endParaRPr lang="en-US" dirty="0">
              <a:solidFill>
                <a:srgbClr val="333333">
                  <a:lumMod val="60000"/>
                  <a:lumOff val="40000"/>
                </a:srgbClr>
              </a:solidFill>
            </a:endParaRPr>
          </a:p>
        </p:txBody>
      </p:sp>
    </p:spTree>
    <p:extLst>
      <p:ext uri="{BB962C8B-B14F-4D97-AF65-F5344CB8AC3E}">
        <p14:creationId xmlns:p14="http://schemas.microsoft.com/office/powerpoint/2010/main" val="235080383"/>
      </p:ext>
    </p:extLst>
  </p:cSld>
  <p:clrMap bg1="lt1" tx1="dk1" bg2="lt2" tx2="dk2" accent1="accent1" accent2="accent2" accent3="accent3" accent4="accent4" accent5="accent5" accent6="accent6" hlink="hlink" folHlink="folHlink"/>
  <p:sldLayoutIdLst>
    <p:sldLayoutId id="2147484709" r:id="rId1"/>
    <p:sldLayoutId id="2147484710" r:id="rId2"/>
    <p:sldLayoutId id="2147484711" r:id="rId3"/>
    <p:sldLayoutId id="2147484712" r:id="rId4"/>
    <p:sldLayoutId id="2147484713" r:id="rId5"/>
    <p:sldLayoutId id="2147484714" r:id="rId6"/>
    <p:sldLayoutId id="2147484715" r:id="rId7"/>
    <p:sldLayoutId id="2147484716" r:id="rId8"/>
    <p:sldLayoutId id="2147484717" r:id="rId9"/>
    <p:sldLayoutId id="2147484718" r:id="rId10"/>
    <p:sldLayoutId id="2147484719" r:id="rId11"/>
    <p:sldLayoutId id="2147484720" r:id="rId12"/>
    <p:sldLayoutId id="2147484721" r:id="rId13"/>
    <p:sldLayoutId id="2147484722" r:id="rId14"/>
    <p:sldLayoutId id="2147484723" r:id="rId15"/>
    <p:sldLayoutId id="2147484724" r:id="rId16"/>
    <p:sldLayoutId id="2147484725" r:id="rId17"/>
    <p:sldLayoutId id="2147484726" r:id="rId18"/>
    <p:sldLayoutId id="2147484727" r:id="rId19"/>
    <p:sldLayoutId id="2147484728" r:id="rId20"/>
    <p:sldLayoutId id="2147484729" r:id="rId21"/>
    <p:sldLayoutId id="2147484730" r:id="rId22"/>
    <p:sldLayoutId id="2147484731" r:id="rId23"/>
    <p:sldLayoutId id="2147484732" r:id="rId24"/>
    <p:sldLayoutId id="2147484733" r:id="rId25"/>
    <p:sldLayoutId id="2147484734" r:id="rId26"/>
    <p:sldLayoutId id="2147484735" r:id="rId27"/>
    <p:sldLayoutId id="2147484736" r:id="rId28"/>
    <p:sldLayoutId id="2147484737" r:id="rId29"/>
    <p:sldLayoutId id="2147484738" r:id="rId30"/>
    <p:sldLayoutId id="2147484739" r:id="rId31"/>
    <p:sldLayoutId id="2147484740" r:id="rId32"/>
    <p:sldLayoutId id="2147484741" r:id="rId33"/>
    <p:sldLayoutId id="2147484742" r:id="rId34"/>
    <p:sldLayoutId id="2147484743" r:id="rId35"/>
    <p:sldLayoutId id="2147484744" r:id="rId36"/>
    <p:sldLayoutId id="2147484745" r:id="rId37"/>
    <p:sldLayoutId id="2147484746" r:id="rId38"/>
    <p:sldLayoutId id="2147484747" r:id="rId39"/>
    <p:sldLayoutId id="2147484748" r:id="rId40"/>
    <p:sldLayoutId id="2147484749" r:id="rId41"/>
    <p:sldLayoutId id="2147484750" r:id="rId42"/>
    <p:sldLayoutId id="2147484751" r:id="rId43"/>
    <p:sldLayoutId id="2147484752" r:id="rId44"/>
    <p:sldLayoutId id="2147484753" r:id="rId45"/>
    <p:sldLayoutId id="2147484754" r:id="rId46"/>
    <p:sldLayoutId id="2147484755" r:id="rId47"/>
    <p:sldLayoutId id="2147484756" r:id="rId48"/>
    <p:sldLayoutId id="2147484757" r:id="rId49"/>
    <p:sldLayoutId id="2147484758" r:id="rId50"/>
    <p:sldLayoutId id="2147484759" r:id="rId51"/>
    <p:sldLayoutId id="2147484760" r:id="rId52"/>
    <p:sldLayoutId id="2147484761" r:id="rId53"/>
    <p:sldLayoutId id="2147484762" r:id="rId54"/>
    <p:sldLayoutId id="2147484763" r:id="rId55"/>
    <p:sldLayoutId id="2147484764" r:id="rId5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hf hdr="0" ftr="0" dt="0"/>
  <p:txStyles>
    <p:titleStyle>
      <a:lvl1pPr algn="l" defTabSz="684559" rtl="0" eaLnBrk="1" latinLnBrk="0" hangingPunct="1">
        <a:lnSpc>
          <a:spcPct val="85000"/>
        </a:lnSpc>
        <a:spcBef>
          <a:spcPct val="0"/>
        </a:spcBef>
        <a:buNone/>
        <a:defRPr sz="2000" kern="1200">
          <a:solidFill>
            <a:schemeClr val="accent1"/>
          </a:solidFill>
          <a:latin typeface="+mj-lt"/>
          <a:ea typeface="+mj-ea"/>
          <a:cs typeface="+mj-cs"/>
        </a:defRPr>
      </a:lvl1pPr>
    </p:titleStyle>
    <p:bodyStyle>
      <a:lvl1pPr marL="0" indent="0" algn="l" defTabSz="684559" rtl="0" eaLnBrk="1" latinLnBrk="0" hangingPunct="1">
        <a:lnSpc>
          <a:spcPct val="90000"/>
        </a:lnSpc>
        <a:spcBef>
          <a:spcPts val="0"/>
        </a:spcBef>
        <a:spcAft>
          <a:spcPts val="450"/>
        </a:spcAft>
        <a:buClr>
          <a:schemeClr val="accent1"/>
        </a:buClr>
        <a:buFont typeface="Arial" panose="020B0604020202020204" pitchFamily="34" charset="0"/>
        <a:buNone/>
        <a:defRPr sz="1200" kern="1200">
          <a:solidFill>
            <a:schemeClr val="accent1"/>
          </a:solidFill>
          <a:latin typeface="+mn-lt"/>
          <a:ea typeface="+mn-ea"/>
          <a:cs typeface="+mn-cs"/>
        </a:defRPr>
      </a:lvl1pPr>
      <a:lvl2pPr marL="215066" indent="-171158" algn="l" defTabSz="684559" rtl="0" eaLnBrk="1" latinLnBrk="0" hangingPunct="1">
        <a:lnSpc>
          <a:spcPct val="90000"/>
        </a:lnSpc>
        <a:spcBef>
          <a:spcPts val="225"/>
        </a:spcBef>
        <a:spcAft>
          <a:spcPts val="450"/>
        </a:spcAft>
        <a:buClr>
          <a:schemeClr val="accent1"/>
        </a:buClr>
        <a:buFont typeface="Arial" panose="020B0604020202020204" pitchFamily="34" charset="0"/>
        <a:buChar char="•"/>
        <a:defRPr sz="1200" kern="1200">
          <a:solidFill>
            <a:schemeClr val="bg2">
              <a:lumMod val="75000"/>
            </a:schemeClr>
          </a:solidFill>
          <a:latin typeface="+mn-lt"/>
          <a:ea typeface="+mn-ea"/>
          <a:cs typeface="+mn-cs"/>
        </a:defRPr>
      </a:lvl2pPr>
      <a:lvl3pPr marL="385106" indent="-171158" algn="l" defTabSz="684559" rtl="0" eaLnBrk="1" latinLnBrk="0" hangingPunct="1">
        <a:lnSpc>
          <a:spcPct val="90000"/>
        </a:lnSpc>
        <a:spcBef>
          <a:spcPts val="225"/>
        </a:spcBef>
        <a:spcAft>
          <a:spcPts val="450"/>
        </a:spcAft>
        <a:buClr>
          <a:schemeClr val="accent1"/>
        </a:buClr>
        <a:buFont typeface="Arial" panose="020B0604020202020204" pitchFamily="34" charset="0"/>
        <a:buChar char="•"/>
        <a:defRPr sz="1100" kern="1200">
          <a:solidFill>
            <a:schemeClr val="bg2">
              <a:lumMod val="75000"/>
            </a:schemeClr>
          </a:solidFill>
          <a:latin typeface="+mn-lt"/>
          <a:ea typeface="+mn-ea"/>
          <a:cs typeface="+mn-cs"/>
        </a:defRPr>
      </a:lvl3pPr>
      <a:lvl4pPr marL="553845" indent="-171158" algn="l" defTabSz="684559" rtl="0" eaLnBrk="1" latinLnBrk="0" hangingPunct="1">
        <a:lnSpc>
          <a:spcPct val="90000"/>
        </a:lnSpc>
        <a:spcBef>
          <a:spcPts val="225"/>
        </a:spcBef>
        <a:spcAft>
          <a:spcPts val="450"/>
        </a:spcAft>
        <a:buClr>
          <a:schemeClr val="accent1"/>
        </a:buClr>
        <a:buFont typeface="Arial" panose="020B0604020202020204" pitchFamily="34" charset="0"/>
        <a:buChar char="•"/>
        <a:defRPr sz="1100" kern="1200">
          <a:solidFill>
            <a:schemeClr val="bg2">
              <a:lumMod val="75000"/>
            </a:schemeClr>
          </a:solidFill>
          <a:latin typeface="+mn-lt"/>
          <a:ea typeface="+mn-ea"/>
          <a:cs typeface="+mn-cs"/>
        </a:defRPr>
      </a:lvl4pPr>
      <a:lvl5pPr marL="729730" indent="-171158" algn="l" defTabSz="684559" rtl="0" eaLnBrk="1" latinLnBrk="0" hangingPunct="1">
        <a:lnSpc>
          <a:spcPct val="90000"/>
        </a:lnSpc>
        <a:spcBef>
          <a:spcPts val="225"/>
        </a:spcBef>
        <a:spcAft>
          <a:spcPts val="450"/>
        </a:spcAft>
        <a:buClr>
          <a:schemeClr val="accent1"/>
        </a:buClr>
        <a:buFont typeface="Arial" panose="020B0604020202020204" pitchFamily="34" charset="0"/>
        <a:buChar char="•"/>
        <a:tabLst/>
        <a:defRPr sz="1100" kern="1200">
          <a:solidFill>
            <a:schemeClr val="bg2">
              <a:lumMod val="75000"/>
            </a:schemeClr>
          </a:solidFill>
          <a:latin typeface="+mn-lt"/>
          <a:ea typeface="+mn-ea"/>
          <a:cs typeface="+mn-cs"/>
        </a:defRPr>
      </a:lvl5pPr>
      <a:lvl6pPr marL="1882519" indent="-171158" algn="l" defTabSz="684559"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4799" indent="-171158" algn="l" defTabSz="684559"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67078" indent="-171158" algn="l" defTabSz="684559"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09393" indent="-171158" algn="l" defTabSz="684559"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4559" rtl="0" eaLnBrk="1" latinLnBrk="0" hangingPunct="1">
        <a:defRPr sz="1400" kern="1200">
          <a:solidFill>
            <a:schemeClr val="tx1"/>
          </a:solidFill>
          <a:latin typeface="+mn-lt"/>
          <a:ea typeface="+mn-ea"/>
          <a:cs typeface="+mn-cs"/>
        </a:defRPr>
      </a:lvl1pPr>
      <a:lvl2pPr marL="342245" algn="l" defTabSz="684559" rtl="0" eaLnBrk="1" latinLnBrk="0" hangingPunct="1">
        <a:defRPr sz="1400" kern="1200">
          <a:solidFill>
            <a:schemeClr val="tx1"/>
          </a:solidFill>
          <a:latin typeface="+mn-lt"/>
          <a:ea typeface="+mn-ea"/>
          <a:cs typeface="+mn-cs"/>
        </a:defRPr>
      </a:lvl2pPr>
      <a:lvl3pPr marL="684559" algn="l" defTabSz="684559" rtl="0" eaLnBrk="1" latinLnBrk="0" hangingPunct="1">
        <a:defRPr sz="1400" kern="1200">
          <a:solidFill>
            <a:schemeClr val="tx1"/>
          </a:solidFill>
          <a:latin typeface="+mn-lt"/>
          <a:ea typeface="+mn-ea"/>
          <a:cs typeface="+mn-cs"/>
        </a:defRPr>
      </a:lvl3pPr>
      <a:lvl4pPr marL="1026839" algn="l" defTabSz="684559" rtl="0" eaLnBrk="1" latinLnBrk="0" hangingPunct="1">
        <a:defRPr sz="1400" kern="1200">
          <a:solidFill>
            <a:schemeClr val="tx1"/>
          </a:solidFill>
          <a:latin typeface="+mn-lt"/>
          <a:ea typeface="+mn-ea"/>
          <a:cs typeface="+mn-cs"/>
        </a:defRPr>
      </a:lvl4pPr>
      <a:lvl5pPr marL="1369118" algn="l" defTabSz="684559" rtl="0" eaLnBrk="1" latinLnBrk="0" hangingPunct="1">
        <a:defRPr sz="1400" kern="1200">
          <a:solidFill>
            <a:schemeClr val="tx1"/>
          </a:solidFill>
          <a:latin typeface="+mn-lt"/>
          <a:ea typeface="+mn-ea"/>
          <a:cs typeface="+mn-cs"/>
        </a:defRPr>
      </a:lvl5pPr>
      <a:lvl6pPr marL="1711433" algn="l" defTabSz="684559" rtl="0" eaLnBrk="1" latinLnBrk="0" hangingPunct="1">
        <a:defRPr sz="1400" kern="1200">
          <a:solidFill>
            <a:schemeClr val="tx1"/>
          </a:solidFill>
          <a:latin typeface="+mn-lt"/>
          <a:ea typeface="+mn-ea"/>
          <a:cs typeface="+mn-cs"/>
        </a:defRPr>
      </a:lvl6pPr>
      <a:lvl7pPr marL="2053676" algn="l" defTabSz="684559" rtl="0" eaLnBrk="1" latinLnBrk="0" hangingPunct="1">
        <a:defRPr sz="1400" kern="1200">
          <a:solidFill>
            <a:schemeClr val="tx1"/>
          </a:solidFill>
          <a:latin typeface="+mn-lt"/>
          <a:ea typeface="+mn-ea"/>
          <a:cs typeface="+mn-cs"/>
        </a:defRPr>
      </a:lvl7pPr>
      <a:lvl8pPr marL="2395920" algn="l" defTabSz="684559" rtl="0" eaLnBrk="1" latinLnBrk="0" hangingPunct="1">
        <a:defRPr sz="1400" kern="1200">
          <a:solidFill>
            <a:schemeClr val="tx1"/>
          </a:solidFill>
          <a:latin typeface="+mn-lt"/>
          <a:ea typeface="+mn-ea"/>
          <a:cs typeface="+mn-cs"/>
        </a:defRPr>
      </a:lvl8pPr>
      <a:lvl9pPr marL="2738165" algn="l" defTabSz="684559"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17" userDrawn="1">
          <p15:clr>
            <a:srgbClr val="F26B43"/>
          </p15:clr>
        </p15:guide>
        <p15:guide id="2" pos="7365" userDrawn="1">
          <p15:clr>
            <a:srgbClr val="F26B43"/>
          </p15:clr>
        </p15:guide>
        <p15:guide id="3" orient="horz" pos="4002" userDrawn="1">
          <p15:clr>
            <a:srgbClr val="F26B43"/>
          </p15:clr>
        </p15:guide>
        <p15:guide id="6" orient="horz" pos="30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8629" y="395383"/>
            <a:ext cx="8390335" cy="233363"/>
          </a:xfrm>
          <a:prstGeom prst="rect">
            <a:avLst/>
          </a:prstGeom>
        </p:spPr>
        <p:txBody>
          <a:bodyPr vert="horz" lIns="0" tIns="0" rIns="0" bIns="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78622" y="1146576"/>
            <a:ext cx="8390336" cy="3618310"/>
          </a:xfrm>
          <a:prstGeom prst="rect">
            <a:avLst/>
          </a:prstGeom>
        </p:spPr>
        <p:txBody>
          <a:bodyPr vert="horz" lIns="0" tIns="34286" rIns="68441" bIns="3428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377237" y="4767265"/>
            <a:ext cx="395288" cy="219074"/>
          </a:xfrm>
          <a:prstGeom prst="rect">
            <a:avLst/>
          </a:prstGeom>
        </p:spPr>
        <p:txBody>
          <a:bodyPr vert="horz" lIns="0" tIns="34286" rIns="0" bIns="34286" rtlCol="0" anchor="ctr"/>
          <a:lstStyle>
            <a:lvl1pPr algn="r">
              <a:defRPr sz="1000" b="1">
                <a:solidFill>
                  <a:schemeClr val="tx2">
                    <a:lumMod val="60000"/>
                    <a:lumOff val="40000"/>
                  </a:schemeClr>
                </a:solidFill>
                <a:latin typeface="+mj-lt"/>
              </a:defRPr>
            </a:lvl1pPr>
          </a:lstStyle>
          <a:p>
            <a:pPr defTabSz="456083"/>
            <a:fld id="{D3A8ED24-DE13-734A-B0C4-25DF53A1B51F}" type="slidenum">
              <a:rPr lang="en-US" smtClean="0">
                <a:solidFill>
                  <a:srgbClr val="009CDE">
                    <a:lumMod val="60000"/>
                    <a:lumOff val="40000"/>
                  </a:srgbClr>
                </a:solidFill>
              </a:rPr>
              <a:pPr defTabSz="456083"/>
              <a:t>‹#›</a:t>
            </a:fld>
            <a:endParaRPr lang="en-US" dirty="0">
              <a:solidFill>
                <a:srgbClr val="009CDE">
                  <a:lumMod val="60000"/>
                  <a:lumOff val="40000"/>
                </a:srgbClr>
              </a:solidFill>
            </a:endParaRPr>
          </a:p>
        </p:txBody>
      </p:sp>
    </p:spTree>
    <p:extLst>
      <p:ext uri="{BB962C8B-B14F-4D97-AF65-F5344CB8AC3E}">
        <p14:creationId xmlns:p14="http://schemas.microsoft.com/office/powerpoint/2010/main" val="4195073123"/>
      </p:ext>
    </p:extLst>
  </p:cSld>
  <p:clrMap bg1="lt1" tx1="dk1" bg2="lt2" tx2="dk2" accent1="accent1" accent2="accent2" accent3="accent3" accent4="accent4" accent5="accent5" accent6="accent6" hlink="hlink" folHlink="folHlink"/>
  <p:sldLayoutIdLst>
    <p:sldLayoutId id="2147484766" r:id="rId1"/>
    <p:sldLayoutId id="2147484767" r:id="rId2"/>
    <p:sldLayoutId id="2147484768" r:id="rId3"/>
    <p:sldLayoutId id="2147484769" r:id="rId4"/>
    <p:sldLayoutId id="2147484770" r:id="rId5"/>
    <p:sldLayoutId id="2147484771" r:id="rId6"/>
    <p:sldLayoutId id="2147484772" r:id="rId7"/>
    <p:sldLayoutId id="2147484773" r:id="rId8"/>
    <p:sldLayoutId id="2147484774" r:id="rId9"/>
    <p:sldLayoutId id="2147484775" r:id="rId10"/>
    <p:sldLayoutId id="2147484776" r:id="rId11"/>
    <p:sldLayoutId id="2147484777" r:id="rId12"/>
    <p:sldLayoutId id="2147484778" r:id="rId13"/>
    <p:sldLayoutId id="2147484779" r:id="rId14"/>
    <p:sldLayoutId id="2147484780" r:id="rId15"/>
    <p:sldLayoutId id="2147484781" r:id="rId16"/>
    <p:sldLayoutId id="2147484782" r:id="rId17"/>
    <p:sldLayoutId id="2147484783" r:id="rId18"/>
    <p:sldLayoutId id="2147484784" r:id="rId19"/>
    <p:sldLayoutId id="2147484785" r:id="rId20"/>
    <p:sldLayoutId id="2147484786" r:id="rId21"/>
    <p:sldLayoutId id="2147484787" r:id="rId22"/>
    <p:sldLayoutId id="2147484788" r:id="rId23"/>
    <p:sldLayoutId id="2147484789" r:id="rId24"/>
    <p:sldLayoutId id="2147484790" r:id="rId25"/>
    <p:sldLayoutId id="2147484791" r:id="rId26"/>
    <p:sldLayoutId id="2147484792" r:id="rId27"/>
    <p:sldLayoutId id="2147484793" r:id="rId28"/>
    <p:sldLayoutId id="2147484794" r:id="rId29"/>
    <p:sldLayoutId id="2147484795" r:id="rId30"/>
    <p:sldLayoutId id="2147484796" r:id="rId31"/>
    <p:sldLayoutId id="2147484797" r:id="rId32"/>
    <p:sldLayoutId id="2147484798" r:id="rId33"/>
    <p:sldLayoutId id="2147484799" r:id="rId34"/>
    <p:sldLayoutId id="2147484800" r:id="rId35"/>
    <p:sldLayoutId id="2147484801" r:id="rId36"/>
    <p:sldLayoutId id="2147484802" r:id="rId37"/>
    <p:sldLayoutId id="2147484803" r:id="rId38"/>
    <p:sldLayoutId id="2147484804" r:id="rId39"/>
    <p:sldLayoutId id="2147484805" r:id="rId40"/>
    <p:sldLayoutId id="2147484806" r:id="rId41"/>
    <p:sldLayoutId id="2147484807" r:id="rId42"/>
    <p:sldLayoutId id="2147484808" r:id="rId43"/>
    <p:sldLayoutId id="2147484809" r:id="rId44"/>
    <p:sldLayoutId id="2147484810" r:id="rId45"/>
    <p:sldLayoutId id="2147484811"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hf hdr="0" ftr="0" dt="0"/>
  <p:txStyles>
    <p:titleStyle>
      <a:lvl1pPr algn="l" defTabSz="684226" rtl="0" eaLnBrk="1" latinLnBrk="0" hangingPunct="1">
        <a:lnSpc>
          <a:spcPct val="85000"/>
        </a:lnSpc>
        <a:spcBef>
          <a:spcPct val="0"/>
        </a:spcBef>
        <a:buNone/>
        <a:defRPr sz="2000" kern="1200">
          <a:solidFill>
            <a:schemeClr val="accent1"/>
          </a:solidFill>
          <a:latin typeface="+mj-lt"/>
          <a:ea typeface="+mj-ea"/>
          <a:cs typeface="+mj-cs"/>
        </a:defRPr>
      </a:lvl1pPr>
    </p:titleStyle>
    <p:bodyStyle>
      <a:lvl1pPr marL="0" indent="0" algn="l" defTabSz="684226" rtl="0" eaLnBrk="1" latinLnBrk="0" hangingPunct="1">
        <a:lnSpc>
          <a:spcPct val="90000"/>
        </a:lnSpc>
        <a:spcBef>
          <a:spcPts val="1125"/>
        </a:spcBef>
        <a:buClr>
          <a:schemeClr val="accent1"/>
        </a:buClr>
        <a:buFont typeface="Arial" panose="020B0604020202020204" pitchFamily="34" charset="0"/>
        <a:buNone/>
        <a:defRPr sz="1200" kern="1200">
          <a:solidFill>
            <a:schemeClr val="accent1"/>
          </a:solidFill>
          <a:latin typeface="+mn-lt"/>
          <a:ea typeface="+mn-ea"/>
          <a:cs typeface="+mn-cs"/>
        </a:defRPr>
      </a:lvl1pPr>
      <a:lvl2pPr marL="214960" indent="-171079" algn="l" defTabSz="684226" rtl="0" eaLnBrk="1" latinLnBrk="0" hangingPunct="1">
        <a:lnSpc>
          <a:spcPct val="90000"/>
        </a:lnSpc>
        <a:spcBef>
          <a:spcPts val="600"/>
        </a:spcBef>
        <a:buClr>
          <a:schemeClr val="accent1"/>
        </a:buClr>
        <a:buFont typeface="Arial" panose="020B0604020202020204" pitchFamily="34" charset="0"/>
        <a:buChar char="•"/>
        <a:defRPr sz="1200" kern="1200">
          <a:solidFill>
            <a:schemeClr val="tx2">
              <a:lumMod val="60000"/>
              <a:lumOff val="40000"/>
            </a:schemeClr>
          </a:solidFill>
          <a:latin typeface="+mn-lt"/>
          <a:ea typeface="+mn-ea"/>
          <a:cs typeface="+mn-cs"/>
        </a:defRPr>
      </a:lvl2pPr>
      <a:lvl3pPr marL="384926" indent="-171079" algn="l" defTabSz="684226" rtl="0" eaLnBrk="1" latinLnBrk="0" hangingPunct="1">
        <a:lnSpc>
          <a:spcPct val="90000"/>
        </a:lnSpc>
        <a:spcBef>
          <a:spcPts val="600"/>
        </a:spcBef>
        <a:buClr>
          <a:schemeClr val="accent1"/>
        </a:buClr>
        <a:buFont typeface="Arial" panose="020B0604020202020204" pitchFamily="34" charset="0"/>
        <a:buChar char="•"/>
        <a:defRPr sz="1100" kern="1200">
          <a:solidFill>
            <a:schemeClr val="tx2">
              <a:lumMod val="60000"/>
              <a:lumOff val="40000"/>
            </a:schemeClr>
          </a:solidFill>
          <a:latin typeface="+mn-lt"/>
          <a:ea typeface="+mn-ea"/>
          <a:cs typeface="+mn-cs"/>
        </a:defRPr>
      </a:lvl3pPr>
      <a:lvl4pPr marL="553580" indent="-171079" algn="l" defTabSz="684226" rtl="0" eaLnBrk="1" latinLnBrk="0" hangingPunct="1">
        <a:lnSpc>
          <a:spcPct val="90000"/>
        </a:lnSpc>
        <a:spcBef>
          <a:spcPts val="600"/>
        </a:spcBef>
        <a:buClr>
          <a:schemeClr val="accent1"/>
        </a:buClr>
        <a:buFont typeface="Arial" panose="020B0604020202020204" pitchFamily="34" charset="0"/>
        <a:buChar char="•"/>
        <a:defRPr sz="1100" kern="1200">
          <a:solidFill>
            <a:schemeClr val="tx2">
              <a:lumMod val="60000"/>
              <a:lumOff val="40000"/>
            </a:schemeClr>
          </a:solidFill>
          <a:latin typeface="+mn-lt"/>
          <a:ea typeface="+mn-ea"/>
          <a:cs typeface="+mn-cs"/>
        </a:defRPr>
      </a:lvl4pPr>
      <a:lvl5pPr marL="729378" indent="-171079" algn="l" defTabSz="684226" rtl="0" eaLnBrk="1" latinLnBrk="0" hangingPunct="1">
        <a:lnSpc>
          <a:spcPct val="90000"/>
        </a:lnSpc>
        <a:spcBef>
          <a:spcPts val="600"/>
        </a:spcBef>
        <a:buClr>
          <a:schemeClr val="accent1"/>
        </a:buClr>
        <a:buFont typeface="Arial" panose="020B0604020202020204" pitchFamily="34" charset="0"/>
        <a:buChar char="•"/>
        <a:tabLst/>
        <a:defRPr sz="1100" kern="1200">
          <a:solidFill>
            <a:schemeClr val="tx2">
              <a:lumMod val="60000"/>
              <a:lumOff val="40000"/>
            </a:schemeClr>
          </a:solidFill>
          <a:latin typeface="+mn-lt"/>
          <a:ea typeface="+mn-ea"/>
          <a:cs typeface="+mn-cs"/>
        </a:defRPr>
      </a:lvl5pPr>
      <a:lvl6pPr marL="1881599" indent="-171079" algn="l" defTabSz="684226"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3713" indent="-171079" algn="l" defTabSz="684226"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65825" indent="-171079" algn="l" defTabSz="684226"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07983" indent="-171079" algn="l" defTabSz="684226"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4226" rtl="0" eaLnBrk="1" latinLnBrk="0" hangingPunct="1">
        <a:defRPr sz="1400" kern="1200">
          <a:solidFill>
            <a:schemeClr val="tx1"/>
          </a:solidFill>
          <a:latin typeface="+mn-lt"/>
          <a:ea typeface="+mn-ea"/>
          <a:cs typeface="+mn-cs"/>
        </a:defRPr>
      </a:lvl1pPr>
      <a:lvl2pPr marL="342071" algn="l" defTabSz="684226" rtl="0" eaLnBrk="1" latinLnBrk="0" hangingPunct="1">
        <a:defRPr sz="1400" kern="1200">
          <a:solidFill>
            <a:schemeClr val="tx1"/>
          </a:solidFill>
          <a:latin typeface="+mn-lt"/>
          <a:ea typeface="+mn-ea"/>
          <a:cs typeface="+mn-cs"/>
        </a:defRPr>
      </a:lvl2pPr>
      <a:lvl3pPr marL="684226" algn="l" defTabSz="684226" rtl="0" eaLnBrk="1" latinLnBrk="0" hangingPunct="1">
        <a:defRPr sz="1400" kern="1200">
          <a:solidFill>
            <a:schemeClr val="tx1"/>
          </a:solidFill>
          <a:latin typeface="+mn-lt"/>
          <a:ea typeface="+mn-ea"/>
          <a:cs typeface="+mn-cs"/>
        </a:defRPr>
      </a:lvl3pPr>
      <a:lvl4pPr marL="1026339" algn="l" defTabSz="684226" rtl="0" eaLnBrk="1" latinLnBrk="0" hangingPunct="1">
        <a:defRPr sz="1400" kern="1200">
          <a:solidFill>
            <a:schemeClr val="tx1"/>
          </a:solidFill>
          <a:latin typeface="+mn-lt"/>
          <a:ea typeface="+mn-ea"/>
          <a:cs typeface="+mn-cs"/>
        </a:defRPr>
      </a:lvl4pPr>
      <a:lvl5pPr marL="1368452" algn="l" defTabSz="684226" rtl="0" eaLnBrk="1" latinLnBrk="0" hangingPunct="1">
        <a:defRPr sz="1400" kern="1200">
          <a:solidFill>
            <a:schemeClr val="tx1"/>
          </a:solidFill>
          <a:latin typeface="+mn-lt"/>
          <a:ea typeface="+mn-ea"/>
          <a:cs typeface="+mn-cs"/>
        </a:defRPr>
      </a:lvl5pPr>
      <a:lvl6pPr marL="1710608" algn="l" defTabSz="684226" rtl="0" eaLnBrk="1" latinLnBrk="0" hangingPunct="1">
        <a:defRPr sz="1400" kern="1200">
          <a:solidFill>
            <a:schemeClr val="tx1"/>
          </a:solidFill>
          <a:latin typeface="+mn-lt"/>
          <a:ea typeface="+mn-ea"/>
          <a:cs typeface="+mn-cs"/>
        </a:defRPr>
      </a:lvl6pPr>
      <a:lvl7pPr marL="2052677" algn="l" defTabSz="684226" rtl="0" eaLnBrk="1" latinLnBrk="0" hangingPunct="1">
        <a:defRPr sz="1400" kern="1200">
          <a:solidFill>
            <a:schemeClr val="tx1"/>
          </a:solidFill>
          <a:latin typeface="+mn-lt"/>
          <a:ea typeface="+mn-ea"/>
          <a:cs typeface="+mn-cs"/>
        </a:defRPr>
      </a:lvl7pPr>
      <a:lvl8pPr marL="2394746" algn="l" defTabSz="684226" rtl="0" eaLnBrk="1" latinLnBrk="0" hangingPunct="1">
        <a:defRPr sz="1400" kern="1200">
          <a:solidFill>
            <a:schemeClr val="tx1"/>
          </a:solidFill>
          <a:latin typeface="+mn-lt"/>
          <a:ea typeface="+mn-ea"/>
          <a:cs typeface="+mn-cs"/>
        </a:defRPr>
      </a:lvl8pPr>
      <a:lvl9pPr marL="2736818" algn="l" defTabSz="684226"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17">
          <p15:clr>
            <a:srgbClr val="F26B43"/>
          </p15:clr>
        </p15:guide>
        <p15:guide id="2" pos="7365">
          <p15:clr>
            <a:srgbClr val="F26B43"/>
          </p15:clr>
        </p15:guide>
        <p15:guide id="3" orient="horz" pos="4002">
          <p15:clr>
            <a:srgbClr val="F26B43"/>
          </p15:clr>
        </p15:guide>
        <p15:guide id="4" orient="horz" pos="30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1" Type="http://schemas.openxmlformats.org/officeDocument/2006/relationships/slideLayout" Target="../slideLayouts/slideLayout65.xml"/><Relationship Id="rId2"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7.xml"/><Relationship Id="rId3"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20.emf"/><Relationship Id="rId4" Type="http://schemas.openxmlformats.org/officeDocument/2006/relationships/image" Target="../media/image21.png"/><Relationship Id="rId5" Type="http://schemas.openxmlformats.org/officeDocument/2006/relationships/image" Target="../media/image22.png"/><Relationship Id="rId1" Type="http://schemas.openxmlformats.org/officeDocument/2006/relationships/slideLayout" Target="../slideLayouts/slideLayout65.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65.xml"/><Relationship Id="rId3"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65.xml"/><Relationship Id="rId2"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png"/><Relationship Id="rId5" Type="http://schemas.openxmlformats.org/officeDocument/2006/relationships/image" Target="../media/image30.emf"/><Relationship Id="rId6" Type="http://schemas.openxmlformats.org/officeDocument/2006/relationships/image" Target="../media/image31.emf"/><Relationship Id="rId7" Type="http://schemas.openxmlformats.org/officeDocument/2006/relationships/image" Target="../media/image32.emf"/><Relationship Id="rId8" Type="http://schemas.openxmlformats.org/officeDocument/2006/relationships/image" Target="../media/image33.emf"/><Relationship Id="rId9" Type="http://schemas.openxmlformats.org/officeDocument/2006/relationships/image" Target="../media/image34.jpeg"/><Relationship Id="rId10" Type="http://schemas.openxmlformats.org/officeDocument/2006/relationships/image" Target="../media/image35.jpeg"/><Relationship Id="rId1" Type="http://schemas.openxmlformats.org/officeDocument/2006/relationships/slideLayout" Target="../slideLayouts/slideLayout65.xml"/><Relationship Id="rId2"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9.png"/><Relationship Id="rId5" Type="http://schemas.openxmlformats.org/officeDocument/2006/relationships/image" Target="../media/image30.emf"/><Relationship Id="rId6" Type="http://schemas.openxmlformats.org/officeDocument/2006/relationships/image" Target="../media/image36.emf"/><Relationship Id="rId7" Type="http://schemas.openxmlformats.org/officeDocument/2006/relationships/image" Target="../media/image32.emf"/><Relationship Id="rId8" Type="http://schemas.openxmlformats.org/officeDocument/2006/relationships/image" Target="../media/image37.emf"/><Relationship Id="rId9" Type="http://schemas.openxmlformats.org/officeDocument/2006/relationships/image" Target="../media/image34.jpeg"/><Relationship Id="rId10" Type="http://schemas.openxmlformats.org/officeDocument/2006/relationships/image" Target="../media/image35.jpeg"/><Relationship Id="rId1" Type="http://schemas.openxmlformats.org/officeDocument/2006/relationships/slideLayout" Target="../slideLayouts/slideLayout65.xml"/><Relationship Id="rId2" Type="http://schemas.openxmlformats.org/officeDocument/2006/relationships/image" Target="../media/image2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432" y="1277542"/>
            <a:ext cx="8672783" cy="1256108"/>
          </a:xfrm>
        </p:spPr>
        <p:txBody>
          <a:bodyPr/>
          <a:lstStyle/>
          <a:p>
            <a:r>
              <a:rPr lang="en-US" b="1" dirty="0" smtClean="0"/>
              <a:t>Special Topic –Merchant Distribution Update</a:t>
            </a:r>
            <a:endParaRPr lang="en-US" b="1" dirty="0"/>
          </a:p>
        </p:txBody>
      </p:sp>
      <p:sp>
        <p:nvSpPr>
          <p:cNvPr id="3" name="Text Placeholder 2"/>
          <p:cNvSpPr>
            <a:spLocks noGrp="1"/>
          </p:cNvSpPr>
          <p:nvPr>
            <p:ph type="body" idx="1"/>
          </p:nvPr>
        </p:nvSpPr>
        <p:spPr/>
        <p:txBody>
          <a:bodyPr>
            <a:normAutofit fontScale="55000" lnSpcReduction="20000"/>
          </a:bodyPr>
          <a:lstStyle/>
          <a:p>
            <a:r>
              <a:rPr lang="en-US" sz="4800" dirty="0" smtClean="0"/>
              <a:t> </a:t>
            </a:r>
            <a:endParaRPr lang="en-US" dirty="0"/>
          </a:p>
        </p:txBody>
      </p:sp>
      <p:sp>
        <p:nvSpPr>
          <p:cNvPr id="4" name="Slide Number Placeholder 3"/>
          <p:cNvSpPr>
            <a:spLocks noGrp="1"/>
          </p:cNvSpPr>
          <p:nvPr>
            <p:ph type="sldNum" sz="quarter" idx="12"/>
          </p:nvPr>
        </p:nvSpPr>
        <p:spPr/>
        <p:txBody>
          <a:bodyPr/>
          <a:lstStyle/>
          <a:p>
            <a:fld id="{07CF5707-6B01-4E28-B52C-5F626EA6C564}" type="slidenum">
              <a:rPr lang="en-US" smtClean="0">
                <a:solidFill>
                  <a:prstClr val="white"/>
                </a:solidFill>
              </a:rPr>
              <a:pPr/>
              <a:t>1</a:t>
            </a:fld>
            <a:endParaRPr lang="en-US" dirty="0">
              <a:solidFill>
                <a:prstClr val="white"/>
              </a:solidFill>
            </a:endParaRPr>
          </a:p>
        </p:txBody>
      </p:sp>
    </p:spTree>
    <p:extLst>
      <p:ext uri="{BB962C8B-B14F-4D97-AF65-F5344CB8AC3E}">
        <p14:creationId xmlns:p14="http://schemas.microsoft.com/office/powerpoint/2010/main" val="2959974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096" y="289284"/>
            <a:ext cx="8390335" cy="233363"/>
          </a:xfrm>
        </p:spPr>
        <p:txBody>
          <a:bodyPr/>
          <a:lstStyle/>
          <a:p>
            <a:r>
              <a:rPr lang="en-US" dirty="0" smtClean="0"/>
              <a:t>Channel Partner Distribution: Building Momentum </a:t>
            </a:r>
            <a:endParaRPr lang="en-US" dirty="0"/>
          </a:p>
        </p:txBody>
      </p:sp>
      <p:sp>
        <p:nvSpPr>
          <p:cNvPr id="12" name="Rectangle 11"/>
          <p:cNvSpPr/>
          <p:nvPr/>
        </p:nvSpPr>
        <p:spPr>
          <a:xfrm>
            <a:off x="315097" y="719239"/>
            <a:ext cx="1773194" cy="3235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Project Deliverable</a:t>
            </a:r>
          </a:p>
        </p:txBody>
      </p:sp>
      <p:sp>
        <p:nvSpPr>
          <p:cNvPr id="14" name="Rectangle 13"/>
          <p:cNvSpPr/>
          <p:nvPr/>
        </p:nvSpPr>
        <p:spPr>
          <a:xfrm>
            <a:off x="315096" y="1192830"/>
            <a:ext cx="1773194" cy="3235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Business Outcomes</a:t>
            </a:r>
          </a:p>
        </p:txBody>
      </p:sp>
      <p:sp>
        <p:nvSpPr>
          <p:cNvPr id="23" name="TextBox 22"/>
          <p:cNvSpPr txBox="1"/>
          <p:nvPr/>
        </p:nvSpPr>
        <p:spPr>
          <a:xfrm>
            <a:off x="2238117" y="719239"/>
            <a:ext cx="3640210" cy="276999"/>
          </a:xfrm>
          <a:prstGeom prst="rect">
            <a:avLst/>
          </a:prstGeom>
          <a:noFill/>
        </p:spPr>
        <p:txBody>
          <a:bodyPr wrap="square" lIns="0" tIns="0" rIns="0" bIns="0" rtlCol="0">
            <a:spAutoFit/>
          </a:bodyPr>
          <a:lstStyle/>
          <a:p>
            <a:pPr marL="214313" indent="-214313">
              <a:buFont typeface="Arial" panose="020B0604020202020204" pitchFamily="34" charset="0"/>
              <a:buChar char="•"/>
            </a:pPr>
            <a:r>
              <a:rPr lang="en-US" sz="900" dirty="0"/>
              <a:t>Increase Channel Partner and their merchants adoption of Credit </a:t>
            </a:r>
          </a:p>
          <a:p>
            <a:pPr marL="214313" indent="-214313">
              <a:buFont typeface="Arial" panose="020B0604020202020204" pitchFamily="34" charset="0"/>
              <a:buChar char="•"/>
            </a:pPr>
            <a:r>
              <a:rPr lang="en-US" sz="900" dirty="0"/>
              <a:t>Deliver Product to expand Credit in Channel/Partner space</a:t>
            </a:r>
          </a:p>
        </p:txBody>
      </p:sp>
      <p:sp>
        <p:nvSpPr>
          <p:cNvPr id="24" name="TextBox 23"/>
          <p:cNvSpPr txBox="1"/>
          <p:nvPr/>
        </p:nvSpPr>
        <p:spPr>
          <a:xfrm>
            <a:off x="2228847" y="1192831"/>
            <a:ext cx="3649479" cy="415498"/>
          </a:xfrm>
          <a:prstGeom prst="rect">
            <a:avLst/>
          </a:prstGeom>
          <a:noFill/>
        </p:spPr>
        <p:txBody>
          <a:bodyPr wrap="square" lIns="0" tIns="0" rIns="0" bIns="0" rtlCol="0">
            <a:spAutoFit/>
          </a:bodyPr>
          <a:lstStyle/>
          <a:p>
            <a:pPr marL="214313" indent="-214313">
              <a:buFont typeface="Arial" panose="020B0604020202020204" pitchFamily="34" charset="0"/>
              <a:buChar char="•"/>
            </a:pPr>
            <a:r>
              <a:rPr lang="en-US" sz="900" dirty="0"/>
              <a:t>Increase Credit merchant and partner adoption of 2nd button and banners: </a:t>
            </a:r>
          </a:p>
          <a:p>
            <a:pPr marL="214313" indent="-214313">
              <a:buFont typeface="Arial" panose="020B0604020202020204" pitchFamily="34" charset="0"/>
              <a:buChar char="•"/>
            </a:pPr>
            <a:r>
              <a:rPr lang="en-US" sz="900" dirty="0"/>
              <a:t>Build product in an iterative method that meets most urgent needs</a:t>
            </a:r>
          </a:p>
        </p:txBody>
      </p:sp>
      <p:sp>
        <p:nvSpPr>
          <p:cNvPr id="25" name="Rectangle 24"/>
          <p:cNvSpPr/>
          <p:nvPr/>
        </p:nvSpPr>
        <p:spPr>
          <a:xfrm>
            <a:off x="6014648" y="719239"/>
            <a:ext cx="1773194" cy="3235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Start Date</a:t>
            </a:r>
          </a:p>
        </p:txBody>
      </p:sp>
      <p:sp>
        <p:nvSpPr>
          <p:cNvPr id="26" name="Rectangle 25"/>
          <p:cNvSpPr/>
          <p:nvPr/>
        </p:nvSpPr>
        <p:spPr>
          <a:xfrm>
            <a:off x="6014647" y="1192830"/>
            <a:ext cx="1773194" cy="3235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Live:  Ongoing</a:t>
            </a:r>
          </a:p>
        </p:txBody>
      </p:sp>
      <p:sp>
        <p:nvSpPr>
          <p:cNvPr id="27" name="Rectangle 26"/>
          <p:cNvSpPr/>
          <p:nvPr/>
        </p:nvSpPr>
        <p:spPr>
          <a:xfrm>
            <a:off x="7815640" y="719239"/>
            <a:ext cx="1118297" cy="323594"/>
          </a:xfrm>
          <a:prstGeom prst="rect">
            <a:avLst/>
          </a:prstGeom>
          <a:solidFill>
            <a:srgbClr val="CBDEF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solidFill>
                  <a:schemeClr val="tx1"/>
                </a:solidFill>
              </a:rPr>
              <a:t>7/15/16</a:t>
            </a:r>
          </a:p>
        </p:txBody>
      </p:sp>
      <p:sp>
        <p:nvSpPr>
          <p:cNvPr id="28" name="Rectangle 27"/>
          <p:cNvSpPr/>
          <p:nvPr/>
        </p:nvSpPr>
        <p:spPr>
          <a:xfrm>
            <a:off x="7815640" y="1192830"/>
            <a:ext cx="1118297" cy="32359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900" dirty="0"/>
          </a:p>
        </p:txBody>
      </p:sp>
      <p:graphicFrame>
        <p:nvGraphicFramePr>
          <p:cNvPr id="29" name="Table 28"/>
          <p:cNvGraphicFramePr>
            <a:graphicFrameLocks noGrp="1"/>
          </p:cNvGraphicFramePr>
          <p:nvPr>
            <p:extLst/>
          </p:nvPr>
        </p:nvGraphicFramePr>
        <p:xfrm>
          <a:off x="315095" y="1663185"/>
          <a:ext cx="8618843" cy="3120395"/>
        </p:xfrm>
        <a:graphic>
          <a:graphicData uri="http://schemas.openxmlformats.org/drawingml/2006/table">
            <a:tbl>
              <a:tblPr firstRow="1" bandRow="1">
                <a:tableStyleId>{5C22544A-7EE6-4342-B048-85BDC9FD1C3A}</a:tableStyleId>
              </a:tblPr>
              <a:tblGrid>
                <a:gridCol w="1297805"/>
                <a:gridCol w="1041401"/>
                <a:gridCol w="2044700"/>
                <a:gridCol w="1397930"/>
                <a:gridCol w="1719921"/>
                <a:gridCol w="1117086"/>
              </a:tblGrid>
              <a:tr h="205740">
                <a:tc>
                  <a:txBody>
                    <a:bodyPr/>
                    <a:lstStyle/>
                    <a:p>
                      <a:pPr algn="ctr"/>
                      <a:r>
                        <a:rPr lang="en-US" sz="900" dirty="0" smtClean="0"/>
                        <a:t>Active </a:t>
                      </a:r>
                      <a:r>
                        <a:rPr lang="en-US" sz="900" dirty="0" err="1" smtClean="0"/>
                        <a:t>Workstreams</a:t>
                      </a:r>
                      <a:endParaRPr lang="en-US" sz="900" dirty="0"/>
                    </a:p>
                  </a:txBody>
                  <a:tcPr marL="68580" marR="68580" marT="34290" marB="34290"/>
                </a:tc>
                <a:tc>
                  <a:txBody>
                    <a:bodyPr/>
                    <a:lstStyle/>
                    <a:p>
                      <a:pPr algn="ctr"/>
                      <a:r>
                        <a:rPr lang="en-US" sz="900" dirty="0" smtClean="0"/>
                        <a:t>Owner</a:t>
                      </a:r>
                      <a:endParaRPr lang="en-US" sz="900" dirty="0"/>
                    </a:p>
                  </a:txBody>
                  <a:tcPr marL="68580" marR="68580" marT="34290" marB="34290"/>
                </a:tc>
                <a:tc>
                  <a:txBody>
                    <a:bodyPr/>
                    <a:lstStyle/>
                    <a:p>
                      <a:pPr algn="ctr"/>
                      <a:r>
                        <a:rPr lang="en-US" sz="900" dirty="0" smtClean="0"/>
                        <a:t>Deliverables</a:t>
                      </a:r>
                      <a:endParaRPr lang="en-US" sz="900" dirty="0"/>
                    </a:p>
                  </a:txBody>
                  <a:tcPr marL="68580" marR="68580" marT="34290" marB="34290"/>
                </a:tc>
                <a:tc>
                  <a:txBody>
                    <a:bodyPr/>
                    <a:lstStyle/>
                    <a:p>
                      <a:pPr algn="ctr"/>
                      <a:r>
                        <a:rPr lang="en-US" sz="900" dirty="0" smtClean="0"/>
                        <a:t>Key Dates</a:t>
                      </a:r>
                      <a:endParaRPr lang="en-US" sz="900" dirty="0"/>
                    </a:p>
                  </a:txBody>
                  <a:tcPr marL="68580" marR="68580" marT="34290" marB="34290"/>
                </a:tc>
                <a:tc>
                  <a:txBody>
                    <a:bodyPr/>
                    <a:lstStyle/>
                    <a:p>
                      <a:pPr algn="ctr"/>
                      <a:r>
                        <a:rPr lang="en-US" sz="900" dirty="0" smtClean="0"/>
                        <a:t>Key Risks/Asks</a:t>
                      </a:r>
                      <a:endParaRPr lang="en-US" sz="900" dirty="0"/>
                    </a:p>
                  </a:txBody>
                  <a:tcPr marL="68580" marR="68580" marT="34290" marB="34290"/>
                </a:tc>
                <a:tc>
                  <a:txBody>
                    <a:bodyPr/>
                    <a:lstStyle/>
                    <a:p>
                      <a:pPr algn="ctr"/>
                      <a:r>
                        <a:rPr lang="en-US" sz="900" dirty="0" smtClean="0"/>
                        <a:t>Status</a:t>
                      </a:r>
                      <a:endParaRPr lang="en-US" sz="900" dirty="0"/>
                    </a:p>
                  </a:txBody>
                  <a:tcPr marL="68580" marR="68580" marT="34290" marB="34290"/>
                </a:tc>
              </a:tr>
              <a:tr h="737235">
                <a:tc>
                  <a:txBody>
                    <a:bodyPr/>
                    <a:lstStyle/>
                    <a:p>
                      <a:pPr algn="ctr"/>
                      <a:r>
                        <a:rPr lang="en-US" sz="900" b="1" dirty="0" err="1" smtClean="0"/>
                        <a:t>BigCommerc</a:t>
                      </a:r>
                      <a:r>
                        <a:rPr lang="en-US" sz="900" dirty="0" err="1" smtClean="0"/>
                        <a:t>e</a:t>
                      </a:r>
                      <a:r>
                        <a:rPr lang="en-US" sz="900" dirty="0" smtClean="0"/>
                        <a:t>, Banner Marketing, 2</a:t>
                      </a:r>
                      <a:r>
                        <a:rPr lang="en-US" sz="900" baseline="30000" dirty="0" smtClean="0"/>
                        <a:t>nd</a:t>
                      </a:r>
                      <a:r>
                        <a:rPr lang="en-US" sz="900" baseline="0" dirty="0" smtClean="0"/>
                        <a:t> Button &amp; MUSE</a:t>
                      </a:r>
                      <a:endParaRPr lang="en-US" sz="900" dirty="0"/>
                    </a:p>
                  </a:txBody>
                  <a:tcPr marL="51435" marR="51435" marT="25718" marB="25718"/>
                </a:tc>
                <a:tc>
                  <a:txBody>
                    <a:bodyPr/>
                    <a:lstStyle/>
                    <a:p>
                      <a:pPr marL="0" indent="0" algn="l">
                        <a:buFont typeface="Arial" panose="020B0604020202020204" pitchFamily="34" charset="0"/>
                        <a:buNone/>
                      </a:pPr>
                      <a:r>
                        <a:rPr lang="en-US" sz="900" baseline="0" smtClean="0"/>
                        <a:t>Kent Salisbury</a:t>
                      </a:r>
                    </a:p>
                    <a:p>
                      <a:pPr marL="0" indent="0" algn="l">
                        <a:buFont typeface="Arial" panose="020B0604020202020204" pitchFamily="34" charset="0"/>
                        <a:buNone/>
                      </a:pPr>
                      <a:r>
                        <a:rPr lang="en-US" sz="900" baseline="0" smtClean="0"/>
                        <a:t>Jackie Webb</a:t>
                      </a:r>
                      <a:endParaRPr lang="en-US" sz="900" baseline="0" dirty="0" smtClean="0"/>
                    </a:p>
                  </a:txBody>
                  <a:tcPr marL="51435" marR="51435" marT="25718" marB="25718"/>
                </a:tc>
                <a:tc>
                  <a:txBody>
                    <a:bodyPr/>
                    <a:lstStyle/>
                    <a:p>
                      <a:pPr marL="0" indent="0" algn="l" defTabSz="685749" rtl="0" eaLnBrk="1" latinLnBrk="0" hangingPunct="1">
                        <a:buFont typeface="Arial" panose="020B0604020202020204" pitchFamily="34" charset="0"/>
                        <a:buNone/>
                      </a:pPr>
                      <a:r>
                        <a:rPr lang="en-US" sz="900" kern="1200" baseline="0" dirty="0" err="1" smtClean="0">
                          <a:solidFill>
                            <a:schemeClr val="dk1"/>
                          </a:solidFill>
                          <a:latin typeface="+mn-lt"/>
                          <a:ea typeface="+mn-ea"/>
                          <a:cs typeface="+mn-cs"/>
                        </a:rPr>
                        <a:t>BigCommerce</a:t>
                      </a:r>
                      <a:r>
                        <a:rPr lang="en-US" sz="900" kern="1200" baseline="0" dirty="0" smtClean="0">
                          <a:solidFill>
                            <a:schemeClr val="dk1"/>
                          </a:solidFill>
                          <a:latin typeface="+mn-lt"/>
                          <a:ea typeface="+mn-ea"/>
                          <a:cs typeface="+mn-cs"/>
                        </a:rPr>
                        <a:t> to implement 2</a:t>
                      </a:r>
                      <a:r>
                        <a:rPr lang="en-US" sz="900" kern="1200" baseline="30000" dirty="0" smtClean="0">
                          <a:solidFill>
                            <a:schemeClr val="dk1"/>
                          </a:solidFill>
                          <a:latin typeface="+mn-lt"/>
                          <a:ea typeface="+mn-ea"/>
                          <a:cs typeface="+mn-cs"/>
                        </a:rPr>
                        <a:t>nd</a:t>
                      </a:r>
                      <a:r>
                        <a:rPr lang="en-US" sz="900" kern="1200" baseline="0" dirty="0" smtClean="0">
                          <a:solidFill>
                            <a:schemeClr val="dk1"/>
                          </a:solidFill>
                          <a:latin typeface="+mn-lt"/>
                          <a:ea typeface="+mn-ea"/>
                          <a:cs typeface="+mn-cs"/>
                        </a:rPr>
                        <a:t> button and banners along with testing installments in first </a:t>
                      </a:r>
                      <a:r>
                        <a:rPr lang="en-US" sz="900" kern="1200" baseline="0" dirty="0" err="1" smtClean="0">
                          <a:solidFill>
                            <a:schemeClr val="dk1"/>
                          </a:solidFill>
                          <a:latin typeface="+mn-lt"/>
                          <a:ea typeface="+mn-ea"/>
                          <a:cs typeface="+mn-cs"/>
                        </a:rPr>
                        <a:t>qtr</a:t>
                      </a:r>
                      <a:r>
                        <a:rPr lang="en-US" sz="900" kern="1200" baseline="0" dirty="0" smtClean="0">
                          <a:solidFill>
                            <a:schemeClr val="dk1"/>
                          </a:solidFill>
                          <a:latin typeface="+mn-lt"/>
                          <a:ea typeface="+mn-ea"/>
                          <a:cs typeface="+mn-cs"/>
                        </a:rPr>
                        <a:t> 2017.   </a:t>
                      </a:r>
                      <a:r>
                        <a:rPr lang="en-US" sz="900" b="1" u="sng" kern="1200" baseline="0" dirty="0" smtClean="0">
                          <a:solidFill>
                            <a:schemeClr val="dk1"/>
                          </a:solidFill>
                          <a:latin typeface="+mn-lt"/>
                          <a:ea typeface="+mn-ea"/>
                          <a:cs typeface="+mn-cs"/>
                        </a:rPr>
                        <a:t>Opportunity is $107 Million incremental PPC TPV</a:t>
                      </a:r>
                      <a:r>
                        <a:rPr lang="en-US" sz="900" kern="1200" baseline="0" dirty="0" smtClean="0">
                          <a:solidFill>
                            <a:schemeClr val="dk1"/>
                          </a:solidFill>
                          <a:latin typeface="+mn-lt"/>
                          <a:ea typeface="+mn-ea"/>
                          <a:cs typeface="+mn-cs"/>
                        </a:rPr>
                        <a:t>.</a:t>
                      </a:r>
                    </a:p>
                  </a:txBody>
                  <a:tcPr marL="51435" marR="51435" marT="25718" marB="25718"/>
                </a:tc>
                <a:tc>
                  <a:txBody>
                    <a:bodyPr/>
                    <a:lstStyle/>
                    <a:p>
                      <a:pPr marL="0" indent="0" algn="ctr">
                        <a:buFont typeface="Arial" panose="020B0604020202020204" pitchFamily="34" charset="0"/>
                        <a:buNone/>
                      </a:pPr>
                      <a:r>
                        <a:rPr lang="en-US" sz="900" baseline="0" dirty="0" smtClean="0"/>
                        <a:t>1</a:t>
                      </a:r>
                      <a:r>
                        <a:rPr lang="en-US" sz="900" baseline="30000" dirty="0" smtClean="0"/>
                        <a:t>st</a:t>
                      </a:r>
                      <a:r>
                        <a:rPr lang="en-US" sz="900" baseline="0" dirty="0" smtClean="0"/>
                        <a:t> </a:t>
                      </a:r>
                      <a:r>
                        <a:rPr lang="en-US" sz="900" baseline="0" dirty="0" err="1" smtClean="0"/>
                        <a:t>Qtr</a:t>
                      </a:r>
                      <a:r>
                        <a:rPr lang="en-US" sz="900" baseline="0" dirty="0" smtClean="0"/>
                        <a:t> 2017</a:t>
                      </a:r>
                    </a:p>
                  </a:txBody>
                  <a:tcPr marL="51435" marR="51435" marT="25718" marB="25718"/>
                </a:tc>
                <a:tc>
                  <a:txBody>
                    <a:bodyPr/>
                    <a:lstStyle/>
                    <a:p>
                      <a:pPr marL="0" indent="0" algn="l">
                        <a:buFont typeface="Arial" panose="020B0604020202020204" pitchFamily="34" charset="0"/>
                        <a:buNone/>
                      </a:pPr>
                      <a:r>
                        <a:rPr lang="en-US" sz="900" i="0" baseline="0" dirty="0" smtClean="0"/>
                        <a:t>Risk falls to Q2 (exploring funding integration to stay in Q1)</a:t>
                      </a:r>
                    </a:p>
                  </a:txBody>
                  <a:tcPr marL="51435" marR="51435" marT="25718" marB="25718"/>
                </a:tc>
                <a:tc>
                  <a:txBody>
                    <a:bodyPr/>
                    <a:lstStyle/>
                    <a:p>
                      <a:pPr marL="171450" indent="-171450" algn="l" defTabSz="685749" rtl="0" eaLnBrk="1" latinLnBrk="0" hangingPunct="1">
                        <a:buFont typeface="Arial" panose="020B0604020202020204" pitchFamily="34" charset="0"/>
                        <a:buChar char="•"/>
                      </a:pPr>
                      <a:endParaRPr lang="en-US" sz="900" kern="1200" baseline="0" dirty="0">
                        <a:solidFill>
                          <a:schemeClr val="dk1"/>
                        </a:solidFill>
                        <a:latin typeface="+mn-lt"/>
                        <a:ea typeface="+mn-ea"/>
                        <a:cs typeface="+mn-cs"/>
                      </a:endParaRPr>
                    </a:p>
                  </a:txBody>
                  <a:tcPr marL="51435" marR="51435" marT="25718" marB="25718">
                    <a:solidFill>
                      <a:srgbClr val="FFFF00"/>
                    </a:solidFill>
                  </a:tcPr>
                </a:tc>
              </a:tr>
              <a:tr h="325755">
                <a:tc>
                  <a:txBody>
                    <a:bodyPr/>
                    <a:lstStyle/>
                    <a:p>
                      <a:pPr marL="0" algn="ctr" defTabSz="914400" rtl="0" eaLnBrk="1" latinLnBrk="0" hangingPunct="1"/>
                      <a:r>
                        <a:rPr lang="en-US" sz="900" b="1" kern="1200" dirty="0" err="1" smtClean="0">
                          <a:solidFill>
                            <a:schemeClr val="dk1"/>
                          </a:solidFill>
                          <a:latin typeface="+mn-lt"/>
                          <a:ea typeface="+mn-ea"/>
                          <a:cs typeface="+mn-cs"/>
                        </a:rPr>
                        <a:t>Volusion</a:t>
                      </a:r>
                      <a:r>
                        <a:rPr lang="en-US" sz="900" kern="1200" dirty="0" smtClean="0">
                          <a:solidFill>
                            <a:schemeClr val="dk1"/>
                          </a:solidFill>
                          <a:latin typeface="+mn-lt"/>
                          <a:ea typeface="+mn-ea"/>
                          <a:cs typeface="+mn-cs"/>
                        </a:rPr>
                        <a:t>- 2</a:t>
                      </a:r>
                      <a:r>
                        <a:rPr lang="en-US" sz="900" kern="1200" baseline="30000" dirty="0" smtClean="0">
                          <a:solidFill>
                            <a:schemeClr val="dk1"/>
                          </a:solidFill>
                          <a:latin typeface="+mn-lt"/>
                          <a:ea typeface="+mn-ea"/>
                          <a:cs typeface="+mn-cs"/>
                        </a:rPr>
                        <a:t>nd</a:t>
                      </a:r>
                      <a:r>
                        <a:rPr lang="en-US" sz="900" kern="1200" dirty="0" smtClean="0">
                          <a:solidFill>
                            <a:schemeClr val="dk1"/>
                          </a:solidFill>
                          <a:latin typeface="+mn-lt"/>
                          <a:ea typeface="+mn-ea"/>
                          <a:cs typeface="+mn-cs"/>
                        </a:rPr>
                        <a:t> Button and MUSE</a:t>
                      </a:r>
                      <a:endParaRPr lang="en-US" sz="900" kern="1200" baseline="0" dirty="0" smtClean="0">
                        <a:solidFill>
                          <a:schemeClr val="dk1"/>
                        </a:solidFill>
                        <a:latin typeface="+mn-lt"/>
                        <a:ea typeface="+mn-ea"/>
                        <a:cs typeface="+mn-cs"/>
                      </a:endParaRPr>
                    </a:p>
                  </a:txBody>
                  <a:tcPr marL="51435" marR="51435" marT="25718" marB="25718">
                    <a:solidFill>
                      <a:srgbClr val="CBDEF3"/>
                    </a:solidFill>
                  </a:tcPr>
                </a:tc>
                <a:tc>
                  <a:txBody>
                    <a:bodyPr/>
                    <a:lstStyle/>
                    <a:p>
                      <a:pPr marL="0" indent="0" algn="l">
                        <a:buFont typeface="Arial" panose="020B0604020202020204" pitchFamily="34" charset="0"/>
                        <a:buNone/>
                      </a:pPr>
                      <a:r>
                        <a:rPr lang="en-US" sz="900" baseline="0" dirty="0" smtClean="0"/>
                        <a:t>Kent Salisbury</a:t>
                      </a:r>
                      <a:endParaRPr lang="en-US" sz="900" baseline="0" dirty="0"/>
                    </a:p>
                  </a:txBody>
                  <a:tcPr marL="51435" marR="51435" marT="25718" marB="25718">
                    <a:solidFill>
                      <a:srgbClr val="CBDEF3"/>
                    </a:solidFill>
                  </a:tcPr>
                </a:tc>
                <a:tc>
                  <a:txBody>
                    <a:bodyPr/>
                    <a:lstStyle/>
                    <a:p>
                      <a:pPr marL="0" indent="0" algn="l">
                        <a:buFont typeface="Arial" panose="020B0604020202020204" pitchFamily="34" charset="0"/>
                        <a:buNone/>
                      </a:pPr>
                      <a:r>
                        <a:rPr lang="en-US" sz="900" baseline="0" dirty="0" smtClean="0"/>
                        <a:t>Get </a:t>
                      </a:r>
                      <a:r>
                        <a:rPr lang="en-US" sz="900" baseline="0" dirty="0" err="1" smtClean="0"/>
                        <a:t>Volusion</a:t>
                      </a:r>
                      <a:r>
                        <a:rPr lang="en-US" sz="900" baseline="0" dirty="0" smtClean="0"/>
                        <a:t> to implement 2</a:t>
                      </a:r>
                      <a:r>
                        <a:rPr lang="en-US" sz="900" baseline="30000" dirty="0" smtClean="0"/>
                        <a:t>nd</a:t>
                      </a:r>
                      <a:r>
                        <a:rPr lang="en-US" sz="900" baseline="0" dirty="0" smtClean="0"/>
                        <a:t> button and MUSE across their </a:t>
                      </a:r>
                      <a:r>
                        <a:rPr lang="en-US" sz="900" b="1" u="sng" baseline="0" dirty="0" smtClean="0"/>
                        <a:t>14k merchants</a:t>
                      </a:r>
                    </a:p>
                  </a:txBody>
                  <a:tcPr marL="51435" marR="51435" marT="25718" marB="25718"/>
                </a:tc>
                <a:tc>
                  <a:txBody>
                    <a:bodyPr/>
                    <a:lstStyle/>
                    <a:p>
                      <a:pPr marL="0" indent="0" algn="ctr" defTabSz="914400" rtl="0" eaLnBrk="1" latinLnBrk="0" hangingPunct="1">
                        <a:buFont typeface="Arial" panose="020B0604020202020204" pitchFamily="34" charset="0"/>
                        <a:buNone/>
                      </a:pPr>
                      <a:r>
                        <a:rPr lang="en-US" sz="900" kern="1200" dirty="0" smtClean="0">
                          <a:solidFill>
                            <a:schemeClr val="dk1"/>
                          </a:solidFill>
                          <a:latin typeface="+mn-lt"/>
                          <a:ea typeface="+mn-ea"/>
                          <a:cs typeface="+mn-cs"/>
                        </a:rPr>
                        <a:t>Pitch meeting 12/6</a:t>
                      </a:r>
                    </a:p>
                  </a:txBody>
                  <a:tcPr marL="51435" marR="51435" marT="25718" marB="25718"/>
                </a:tc>
                <a:tc>
                  <a:txBody>
                    <a:bodyPr/>
                    <a:lstStyle/>
                    <a:p>
                      <a:pPr marL="0" indent="0" algn="l">
                        <a:buFont typeface="Arial" panose="020B0604020202020204" pitchFamily="34" charset="0"/>
                        <a:buNone/>
                      </a:pPr>
                      <a:r>
                        <a:rPr lang="en-US" sz="900" i="0" baseline="0" dirty="0" smtClean="0"/>
                        <a:t>Cautious level of engagement at executive sell in meeting.</a:t>
                      </a:r>
                    </a:p>
                  </a:txBody>
                  <a:tcPr marL="51435" marR="51435" marT="25718" marB="25718"/>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baseline="0" dirty="0" smtClean="0"/>
                    </a:p>
                  </a:txBody>
                  <a:tcPr marL="51435" marR="51435" marT="25718" marB="25718">
                    <a:solidFill>
                      <a:srgbClr val="FFFF00"/>
                    </a:solidFill>
                  </a:tcPr>
                </a:tc>
              </a:tr>
              <a:tr h="737235">
                <a:tc>
                  <a:txBody>
                    <a:bodyPr/>
                    <a:lstStyle/>
                    <a:p>
                      <a:pPr marL="0" algn="ctr" defTabSz="914400" rtl="0" eaLnBrk="1" latinLnBrk="0" hangingPunct="1"/>
                      <a:r>
                        <a:rPr lang="en-US" sz="900" b="1" kern="1200" baseline="0" dirty="0" err="1" smtClean="0">
                          <a:solidFill>
                            <a:schemeClr val="dk1"/>
                          </a:solidFill>
                          <a:latin typeface="+mn-lt"/>
                          <a:ea typeface="+mn-ea"/>
                          <a:cs typeface="+mn-cs"/>
                        </a:rPr>
                        <a:t>Magento</a:t>
                      </a:r>
                      <a:r>
                        <a:rPr lang="en-US" sz="900" kern="1200" baseline="0" dirty="0" smtClean="0">
                          <a:solidFill>
                            <a:schemeClr val="dk1"/>
                          </a:solidFill>
                          <a:latin typeface="+mn-lt"/>
                          <a:ea typeface="+mn-ea"/>
                          <a:cs typeface="+mn-cs"/>
                        </a:rPr>
                        <a:t>, Banner Marketing, 2</a:t>
                      </a:r>
                      <a:r>
                        <a:rPr lang="en-US" sz="900" kern="1200" baseline="30000" dirty="0" smtClean="0">
                          <a:solidFill>
                            <a:schemeClr val="dk1"/>
                          </a:solidFill>
                          <a:latin typeface="+mn-lt"/>
                          <a:ea typeface="+mn-ea"/>
                          <a:cs typeface="+mn-cs"/>
                        </a:rPr>
                        <a:t>nd</a:t>
                      </a:r>
                      <a:r>
                        <a:rPr lang="en-US" sz="900" kern="1200" baseline="0" dirty="0" smtClean="0">
                          <a:solidFill>
                            <a:schemeClr val="dk1"/>
                          </a:solidFill>
                          <a:latin typeface="+mn-lt"/>
                          <a:ea typeface="+mn-ea"/>
                          <a:cs typeface="+mn-cs"/>
                        </a:rPr>
                        <a:t> Button &amp; MUSE</a:t>
                      </a:r>
                    </a:p>
                  </a:txBody>
                  <a:tcPr marL="51435" marR="51435" marT="25718" marB="25718">
                    <a:solidFill>
                      <a:srgbClr val="CBDEF3"/>
                    </a:solidFill>
                  </a:tcPr>
                </a:tc>
                <a:tc>
                  <a:txBody>
                    <a:bodyPr/>
                    <a:lstStyle/>
                    <a:p>
                      <a:pPr marL="0" indent="0" algn="l">
                        <a:buFont typeface="Arial" panose="020B0604020202020204" pitchFamily="34" charset="0"/>
                        <a:buNone/>
                      </a:pPr>
                      <a:r>
                        <a:rPr lang="en-US" sz="900" baseline="0" smtClean="0"/>
                        <a:t>Kent Salisbury</a:t>
                      </a:r>
                    </a:p>
                    <a:p>
                      <a:pPr marL="0" indent="0" algn="l">
                        <a:buFont typeface="Arial" panose="020B0604020202020204" pitchFamily="34" charset="0"/>
                        <a:buNone/>
                      </a:pPr>
                      <a:r>
                        <a:rPr lang="en-US" sz="900" baseline="0" smtClean="0"/>
                        <a:t>Jackie Webb</a:t>
                      </a:r>
                      <a:endParaRPr lang="en-US" sz="900" baseline="0" dirty="0" smtClean="0"/>
                    </a:p>
                  </a:txBody>
                  <a:tcPr marL="51435" marR="51435" marT="25718" marB="25718">
                    <a:solidFill>
                      <a:srgbClr val="CBDEF3"/>
                    </a:solidFill>
                  </a:tcPr>
                </a:tc>
                <a:tc>
                  <a:txBody>
                    <a:bodyPr/>
                    <a:lstStyle/>
                    <a:p>
                      <a:pPr marL="0" indent="0" algn="l" defTabSz="685749" rtl="0" eaLnBrk="1" latinLnBrk="0" hangingPunct="1">
                        <a:buFont typeface="Arial" panose="020B0604020202020204" pitchFamily="34" charset="0"/>
                        <a:buNone/>
                      </a:pPr>
                      <a:r>
                        <a:rPr lang="en-US" sz="900" kern="1200" baseline="0" dirty="0" err="1" smtClean="0">
                          <a:solidFill>
                            <a:schemeClr val="dk1"/>
                          </a:solidFill>
                          <a:latin typeface="+mn-lt"/>
                          <a:ea typeface="+mn-ea"/>
                          <a:cs typeface="+mn-cs"/>
                        </a:rPr>
                        <a:t>Magento</a:t>
                      </a:r>
                      <a:r>
                        <a:rPr lang="en-US" sz="900" kern="1200" baseline="0" dirty="0" smtClean="0">
                          <a:solidFill>
                            <a:schemeClr val="dk1"/>
                          </a:solidFill>
                          <a:latin typeface="+mn-lt"/>
                          <a:ea typeface="+mn-ea"/>
                          <a:cs typeface="+mn-cs"/>
                        </a:rPr>
                        <a:t> to implement 2</a:t>
                      </a:r>
                      <a:r>
                        <a:rPr lang="en-US" sz="900" kern="1200" baseline="30000" dirty="0" smtClean="0">
                          <a:solidFill>
                            <a:schemeClr val="dk1"/>
                          </a:solidFill>
                          <a:latin typeface="+mn-lt"/>
                          <a:ea typeface="+mn-ea"/>
                          <a:cs typeface="+mn-cs"/>
                        </a:rPr>
                        <a:t>nd</a:t>
                      </a:r>
                      <a:r>
                        <a:rPr lang="en-US" sz="900" kern="1200" baseline="0" dirty="0" smtClean="0">
                          <a:solidFill>
                            <a:schemeClr val="dk1"/>
                          </a:solidFill>
                          <a:latin typeface="+mn-lt"/>
                          <a:ea typeface="+mn-ea"/>
                          <a:cs typeface="+mn-cs"/>
                        </a:rPr>
                        <a:t> button and banners  &amp; MUSE 2017 on their BT integration as well as their new cloud solution. </a:t>
                      </a:r>
                      <a:r>
                        <a:rPr lang="en-US" sz="900" i="1" kern="1200" baseline="0" dirty="0" smtClean="0">
                          <a:solidFill>
                            <a:schemeClr val="dk1"/>
                          </a:solidFill>
                          <a:latin typeface="+mn-lt"/>
                          <a:ea typeface="+mn-ea"/>
                          <a:cs typeface="+mn-cs"/>
                        </a:rPr>
                        <a:t>(Merchant numbers and TPV being sized)</a:t>
                      </a:r>
                      <a:endParaRPr lang="en-US" sz="900" i="1" kern="1200" baseline="0" dirty="0" smtClean="0">
                        <a:solidFill>
                          <a:srgbClr val="FF0000"/>
                        </a:solidFill>
                        <a:latin typeface="+mn-lt"/>
                        <a:ea typeface="+mn-ea"/>
                        <a:cs typeface="+mn-cs"/>
                      </a:endParaRPr>
                    </a:p>
                  </a:txBody>
                  <a:tcPr marL="51435" marR="51435" marT="25718" marB="25718"/>
                </a:tc>
                <a:tc>
                  <a:txBody>
                    <a:bodyPr/>
                    <a:lstStyle/>
                    <a:p>
                      <a:pPr marL="0" indent="0" algn="ctr">
                        <a:buFont typeface="Arial" panose="020B0604020202020204" pitchFamily="34" charset="0"/>
                        <a:buNone/>
                      </a:pPr>
                      <a:r>
                        <a:rPr lang="en-US" sz="900" i="0" baseline="0" dirty="0" smtClean="0"/>
                        <a:t>Pitch Meeting 12/12</a:t>
                      </a:r>
                    </a:p>
                  </a:txBody>
                  <a:tcPr marL="51435" marR="51435" marT="25718" marB="25718"/>
                </a:tc>
                <a:tc>
                  <a:txBody>
                    <a:bodyPr/>
                    <a:lstStyle/>
                    <a:p>
                      <a:pPr marL="0" indent="0" algn="l" defTabSz="685749" rtl="0" eaLnBrk="1" latinLnBrk="0" hangingPunct="1">
                        <a:buFont typeface="Arial" panose="020B0604020202020204" pitchFamily="34" charset="0"/>
                        <a:buNone/>
                      </a:pPr>
                      <a:r>
                        <a:rPr lang="en-US" sz="900" i="0" kern="1200" baseline="0" dirty="0" smtClean="0">
                          <a:solidFill>
                            <a:schemeClr val="dk1"/>
                          </a:solidFill>
                          <a:latin typeface="+mn-lt"/>
                          <a:ea typeface="+mn-ea"/>
                          <a:cs typeface="+mn-cs"/>
                        </a:rPr>
                        <a:t>Proposing we sell in the value to their system integrators</a:t>
                      </a:r>
                    </a:p>
                  </a:txBody>
                  <a:tcPr marL="51435" marR="51435" marT="25718" marB="25718"/>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baseline="0" dirty="0" smtClean="0"/>
                    </a:p>
                  </a:txBody>
                  <a:tcPr marL="51435" marR="51435" marT="25718" marB="25718">
                    <a:solidFill>
                      <a:srgbClr val="00B050"/>
                    </a:solidFill>
                  </a:tcPr>
                </a:tc>
              </a:tr>
              <a:tr h="325755">
                <a:tc>
                  <a:txBody>
                    <a:bodyPr/>
                    <a:lstStyle/>
                    <a:p>
                      <a:pPr marL="0" algn="ctr" defTabSz="914400" rtl="0" eaLnBrk="1" latinLnBrk="0" hangingPunct="1"/>
                      <a:r>
                        <a:rPr lang="en-US" sz="900" b="1" kern="1200" baseline="0" dirty="0" err="1" smtClean="0">
                          <a:solidFill>
                            <a:schemeClr val="dk1"/>
                          </a:solidFill>
                          <a:latin typeface="+mn-lt"/>
                          <a:ea typeface="+mn-ea"/>
                          <a:cs typeface="+mn-cs"/>
                        </a:rPr>
                        <a:t>Miva</a:t>
                      </a:r>
                      <a:r>
                        <a:rPr lang="en-US" sz="900" kern="1200" baseline="0" dirty="0" smtClean="0">
                          <a:solidFill>
                            <a:schemeClr val="dk1"/>
                          </a:solidFill>
                          <a:latin typeface="+mn-lt"/>
                          <a:ea typeface="+mn-ea"/>
                          <a:cs typeface="+mn-cs"/>
                        </a:rPr>
                        <a:t>- Banners &amp; MUSE</a:t>
                      </a:r>
                    </a:p>
                  </a:txBody>
                  <a:tcPr marL="51435" marR="51435" marT="25718" marB="25718">
                    <a:solidFill>
                      <a:srgbClr val="CBDEF3"/>
                    </a:solidFill>
                  </a:tcPr>
                </a:tc>
                <a:tc>
                  <a:txBody>
                    <a:bodyPr/>
                    <a:lstStyle/>
                    <a:p>
                      <a:pPr marL="0" indent="0" algn="l">
                        <a:buFont typeface="Arial" panose="020B0604020202020204" pitchFamily="34" charset="0"/>
                        <a:buNone/>
                      </a:pPr>
                      <a:r>
                        <a:rPr lang="en-US" sz="900" i="0" baseline="0" dirty="0" smtClean="0">
                          <a:solidFill>
                            <a:schemeClr val="tx1"/>
                          </a:solidFill>
                        </a:rPr>
                        <a:t>Kent Salisbury</a:t>
                      </a:r>
                    </a:p>
                  </a:txBody>
                  <a:tcPr marL="51435" marR="51435" marT="25718" marB="25718">
                    <a:solidFill>
                      <a:srgbClr val="CBDEF3"/>
                    </a:solidFill>
                  </a:tcPr>
                </a:tc>
                <a:tc>
                  <a:txBody>
                    <a:bodyPr/>
                    <a:lstStyle/>
                    <a:p>
                      <a:pPr marL="0" indent="0" algn="l" defTabSz="685749" rtl="0" eaLnBrk="1" latinLnBrk="0" hangingPunct="1">
                        <a:buFont typeface="Arial" panose="020B0604020202020204" pitchFamily="34" charset="0"/>
                        <a:buNone/>
                      </a:pPr>
                      <a:r>
                        <a:rPr lang="en-US" sz="900" i="0" kern="1200" baseline="0" dirty="0" smtClean="0">
                          <a:solidFill>
                            <a:schemeClr val="tx1"/>
                          </a:solidFill>
                          <a:latin typeface="+mn-lt"/>
                          <a:ea typeface="+mn-ea"/>
                          <a:cs typeface="+mn-cs"/>
                        </a:rPr>
                        <a:t>Get </a:t>
                      </a:r>
                      <a:r>
                        <a:rPr lang="en-US" sz="900" i="0" kern="1200" baseline="0" dirty="0" err="1" smtClean="0">
                          <a:solidFill>
                            <a:schemeClr val="tx1"/>
                          </a:solidFill>
                          <a:latin typeface="+mn-lt"/>
                          <a:ea typeface="+mn-ea"/>
                          <a:cs typeface="+mn-cs"/>
                        </a:rPr>
                        <a:t>Miva</a:t>
                      </a:r>
                      <a:r>
                        <a:rPr lang="en-US" sz="900" i="0" kern="1200" baseline="0" dirty="0" smtClean="0">
                          <a:solidFill>
                            <a:schemeClr val="tx1"/>
                          </a:solidFill>
                          <a:latin typeface="+mn-lt"/>
                          <a:ea typeface="+mn-ea"/>
                          <a:cs typeface="+mn-cs"/>
                        </a:rPr>
                        <a:t> to implement banners/MUSE across merchant base. </a:t>
                      </a:r>
                      <a:r>
                        <a:rPr lang="en-US" sz="900" b="1" i="0" u="sng" kern="1200" baseline="0" dirty="0" smtClean="0">
                          <a:solidFill>
                            <a:schemeClr val="tx1"/>
                          </a:solidFill>
                          <a:latin typeface="+mn-lt"/>
                          <a:ea typeface="+mn-ea"/>
                          <a:cs typeface="+mn-cs"/>
                        </a:rPr>
                        <a:t>2k merchants</a:t>
                      </a:r>
                      <a:endParaRPr lang="en-US" sz="900" i="0" kern="1200" baseline="0" dirty="0" smtClean="0">
                        <a:solidFill>
                          <a:schemeClr val="tx1"/>
                        </a:solidFill>
                        <a:latin typeface="+mn-lt"/>
                        <a:ea typeface="+mn-ea"/>
                        <a:cs typeface="+mn-cs"/>
                      </a:endParaRPr>
                    </a:p>
                  </a:txBody>
                  <a:tcPr marL="51435" marR="51435" marT="25718" marB="25718"/>
                </a:tc>
                <a:tc>
                  <a:txBody>
                    <a:bodyPr/>
                    <a:lstStyle/>
                    <a:p>
                      <a:pPr marL="0" indent="0" algn="ctr">
                        <a:buFont typeface="Arial" panose="020B0604020202020204" pitchFamily="34" charset="0"/>
                        <a:buNone/>
                      </a:pPr>
                      <a:r>
                        <a:rPr lang="en-US" sz="900" i="0" baseline="0" dirty="0" smtClean="0"/>
                        <a:t>Pitch meeting 12/13</a:t>
                      </a:r>
                    </a:p>
                  </a:txBody>
                  <a:tcPr marL="51435" marR="51435" marT="25718" marB="25718"/>
                </a:tc>
                <a:tc>
                  <a:txBody>
                    <a:bodyPr/>
                    <a:lstStyle/>
                    <a:p>
                      <a:pPr marL="0" indent="0" algn="l" defTabSz="685749" rtl="0" eaLnBrk="1" latinLnBrk="0" hangingPunct="1">
                        <a:buFont typeface="Arial" panose="020B0604020202020204" pitchFamily="34" charset="0"/>
                        <a:buNone/>
                      </a:pPr>
                      <a:r>
                        <a:rPr lang="en-US" sz="900" i="1" kern="1200" baseline="0" dirty="0" smtClean="0">
                          <a:solidFill>
                            <a:schemeClr val="dk1"/>
                          </a:solidFill>
                          <a:latin typeface="+mn-lt"/>
                          <a:ea typeface="+mn-ea"/>
                          <a:cs typeface="+mn-cs"/>
                        </a:rPr>
                        <a:t>TBD at pitch</a:t>
                      </a:r>
                    </a:p>
                  </a:txBody>
                  <a:tcPr marL="51435" marR="51435" marT="25718" marB="25718"/>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baseline="0" dirty="0" smtClean="0"/>
                    </a:p>
                  </a:txBody>
                  <a:tcPr marL="51435" marR="51435" marT="25718" marB="25718">
                    <a:solidFill>
                      <a:srgbClr val="00B050"/>
                    </a:solidFill>
                  </a:tcPr>
                </a:tc>
              </a:tr>
              <a:tr h="462915">
                <a:tc>
                  <a:txBody>
                    <a:bodyPr/>
                    <a:lstStyle/>
                    <a:p>
                      <a:pPr marL="0" algn="ctr" defTabSz="914400" rtl="0" eaLnBrk="1" latinLnBrk="0" hangingPunct="1"/>
                      <a:r>
                        <a:rPr lang="en-US" sz="900" b="1" kern="1200" dirty="0" err="1" smtClean="0">
                          <a:solidFill>
                            <a:schemeClr val="dk1"/>
                          </a:solidFill>
                          <a:latin typeface="+mn-lt"/>
                          <a:ea typeface="+mn-ea"/>
                          <a:cs typeface="+mn-cs"/>
                        </a:rPr>
                        <a:t>Ecwid</a:t>
                      </a:r>
                      <a:r>
                        <a:rPr lang="en-US" sz="900" kern="1200" dirty="0" smtClean="0">
                          <a:solidFill>
                            <a:schemeClr val="dk1"/>
                          </a:solidFill>
                          <a:latin typeface="+mn-lt"/>
                          <a:ea typeface="+mn-ea"/>
                          <a:cs typeface="+mn-cs"/>
                        </a:rPr>
                        <a:t>- Marketing </a:t>
                      </a:r>
                      <a:endParaRPr lang="en-US" sz="900" kern="1200" dirty="0">
                        <a:solidFill>
                          <a:schemeClr val="dk1"/>
                        </a:solidFill>
                        <a:latin typeface="+mn-lt"/>
                        <a:ea typeface="+mn-ea"/>
                        <a:cs typeface="+mn-cs"/>
                      </a:endParaRPr>
                    </a:p>
                  </a:txBody>
                  <a:tcPr marL="51435" marR="51435" marT="25718" marB="25718">
                    <a:solidFill>
                      <a:srgbClr val="E7EFF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smtClean="0"/>
                        <a:t>Kent</a:t>
                      </a:r>
                      <a:r>
                        <a:rPr lang="en-US" sz="900" baseline="0" dirty="0" smtClean="0"/>
                        <a:t> Salisbury</a:t>
                      </a:r>
                      <a:endParaRPr lang="en-US" sz="900" dirty="0" smtClean="0"/>
                    </a:p>
                  </a:txBody>
                  <a:tcPr marL="51435" marR="51435" marT="25718" marB="25718">
                    <a:solidFill>
                      <a:srgbClr val="E7EFF9"/>
                    </a:solidFill>
                  </a:tcPr>
                </a:tc>
                <a:tc>
                  <a:txBody>
                    <a:bodyPr/>
                    <a:lstStyle/>
                    <a:p>
                      <a:pPr marL="0" indent="0" algn="l">
                        <a:buFont typeface="Arial" panose="020B0604020202020204" pitchFamily="34" charset="0"/>
                        <a:buNone/>
                      </a:pPr>
                      <a:r>
                        <a:rPr lang="en-US" sz="900" baseline="0" dirty="0" err="1" smtClean="0"/>
                        <a:t>Ecwid</a:t>
                      </a:r>
                      <a:r>
                        <a:rPr lang="en-US" sz="900" baseline="0" dirty="0" smtClean="0"/>
                        <a:t> 11/22 pre-holiday email to </a:t>
                      </a:r>
                      <a:r>
                        <a:rPr lang="en-US" sz="900" b="1" u="sng" baseline="0" dirty="0" smtClean="0"/>
                        <a:t>17k merchants </a:t>
                      </a:r>
                      <a:r>
                        <a:rPr lang="en-US" sz="900" baseline="0" dirty="0" smtClean="0"/>
                        <a:t>to get them to adopt  banners + 1</a:t>
                      </a:r>
                      <a:r>
                        <a:rPr lang="en-US" sz="900" baseline="30000" dirty="0" smtClean="0"/>
                        <a:t>st</a:t>
                      </a:r>
                      <a:r>
                        <a:rPr lang="en-US" sz="900" baseline="0" dirty="0" smtClean="0"/>
                        <a:t> time in app messaging.</a:t>
                      </a:r>
                    </a:p>
                  </a:txBody>
                  <a:tcPr marL="51435" marR="51435" marT="25718" marB="25718"/>
                </a:tc>
                <a:tc>
                  <a:txBody>
                    <a:bodyPr/>
                    <a:lstStyle/>
                    <a:p>
                      <a:pPr marL="0" indent="0" algn="ctr" defTabSz="914400" rtl="0" eaLnBrk="1" latinLnBrk="0" hangingPunct="1">
                        <a:buFont typeface="Arial" panose="020B0604020202020204" pitchFamily="34" charset="0"/>
                        <a:buNone/>
                      </a:pPr>
                      <a:r>
                        <a:rPr lang="en-US" sz="900" kern="1200" dirty="0" smtClean="0">
                          <a:solidFill>
                            <a:schemeClr val="dk1"/>
                          </a:solidFill>
                          <a:latin typeface="+mn-lt"/>
                          <a:ea typeface="+mn-ea"/>
                          <a:cs typeface="+mn-cs"/>
                        </a:rPr>
                        <a:t>Campaign launched 11/21, 1</a:t>
                      </a:r>
                      <a:r>
                        <a:rPr lang="en-US" sz="900" kern="1200" baseline="30000" dirty="0" smtClean="0">
                          <a:solidFill>
                            <a:schemeClr val="dk1"/>
                          </a:solidFill>
                          <a:latin typeface="+mn-lt"/>
                          <a:ea typeface="+mn-ea"/>
                          <a:cs typeface="+mn-cs"/>
                        </a:rPr>
                        <a:t>st</a:t>
                      </a:r>
                      <a:r>
                        <a:rPr lang="en-US" sz="900" kern="1200" dirty="0" smtClean="0">
                          <a:solidFill>
                            <a:schemeClr val="dk1"/>
                          </a:solidFill>
                          <a:latin typeface="+mn-lt"/>
                          <a:ea typeface="+mn-ea"/>
                          <a:cs typeface="+mn-cs"/>
                        </a:rPr>
                        <a:t> report out due 12/9</a:t>
                      </a:r>
                    </a:p>
                  </a:txBody>
                  <a:tcPr marL="51435" marR="51435" marT="25718" marB="25718"/>
                </a:tc>
                <a:tc>
                  <a:txBody>
                    <a:bodyPr/>
                    <a:lstStyle/>
                    <a:p>
                      <a:pPr marL="0" indent="0" algn="l" defTabSz="914400" rtl="0" eaLnBrk="1" latinLnBrk="0" hangingPunct="1">
                        <a:buFont typeface="Arial" panose="020B0604020202020204" pitchFamily="34" charset="0"/>
                        <a:buNone/>
                      </a:pPr>
                      <a:endParaRPr lang="en-US" sz="900" kern="1200" dirty="0" smtClean="0">
                        <a:solidFill>
                          <a:schemeClr val="dk1"/>
                        </a:solidFill>
                        <a:latin typeface="+mn-lt"/>
                        <a:ea typeface="+mn-ea"/>
                        <a:cs typeface="+mn-cs"/>
                      </a:endParaRPr>
                    </a:p>
                  </a:txBody>
                  <a:tcPr marL="51435" marR="51435" marT="25718" marB="25718"/>
                </a:tc>
                <a:tc>
                  <a:txBody>
                    <a:bodyPr/>
                    <a:lstStyle/>
                    <a:p>
                      <a:pPr marL="0" indent="0" algn="l" defTabSz="914400" rtl="0" eaLnBrk="1" latinLnBrk="0" hangingPunct="1">
                        <a:buFont typeface="Arial" panose="020B0604020202020204" pitchFamily="34" charset="0"/>
                        <a:buNone/>
                      </a:pPr>
                      <a:endParaRPr lang="en-US" sz="900" kern="1200" baseline="0" dirty="0" smtClean="0">
                        <a:solidFill>
                          <a:schemeClr val="dk1"/>
                        </a:solidFill>
                        <a:latin typeface="+mn-lt"/>
                        <a:ea typeface="+mn-ea"/>
                        <a:cs typeface="+mn-cs"/>
                      </a:endParaRPr>
                    </a:p>
                  </a:txBody>
                  <a:tcPr marL="51435" marR="51435" marT="25718" marB="25718">
                    <a:solidFill>
                      <a:srgbClr val="00B050"/>
                    </a:solidFill>
                  </a:tcPr>
                </a:tc>
              </a:tr>
              <a:tr h="325755">
                <a:tc>
                  <a:txBody>
                    <a:bodyPr/>
                    <a:lstStyle/>
                    <a:p>
                      <a:pPr marL="0" algn="ctr" defTabSz="914400" rtl="0" eaLnBrk="1" latinLnBrk="0" hangingPunct="1"/>
                      <a:r>
                        <a:rPr lang="en-US" sz="900" kern="1200" dirty="0" smtClean="0">
                          <a:solidFill>
                            <a:schemeClr val="dk1"/>
                          </a:solidFill>
                          <a:latin typeface="+mn-lt"/>
                          <a:ea typeface="+mn-ea"/>
                          <a:cs typeface="+mn-cs"/>
                        </a:rPr>
                        <a:t>Telesales- Internal</a:t>
                      </a:r>
                      <a:r>
                        <a:rPr lang="en-US" sz="900" kern="1200" baseline="0" dirty="0" smtClean="0">
                          <a:solidFill>
                            <a:schemeClr val="dk1"/>
                          </a:solidFill>
                          <a:latin typeface="+mn-lt"/>
                          <a:ea typeface="+mn-ea"/>
                          <a:cs typeface="+mn-cs"/>
                        </a:rPr>
                        <a:t> Campaign</a:t>
                      </a:r>
                      <a:endParaRPr lang="en-US" sz="900" kern="1200" dirty="0">
                        <a:solidFill>
                          <a:schemeClr val="dk1"/>
                        </a:solidFill>
                        <a:latin typeface="+mn-lt"/>
                        <a:ea typeface="+mn-ea"/>
                        <a:cs typeface="+mn-cs"/>
                      </a:endParaRPr>
                    </a:p>
                  </a:txBody>
                  <a:tcPr marL="51435" marR="51435" marT="25718" marB="25718">
                    <a:solidFill>
                      <a:srgbClr val="CBDEF3"/>
                    </a:solidFill>
                  </a:tcPr>
                </a:tc>
                <a:tc>
                  <a:txBody>
                    <a:bodyPr/>
                    <a:lstStyle/>
                    <a:p>
                      <a:pPr marL="0" indent="0" algn="l" defTabSz="914400" rtl="0" eaLnBrk="1" latinLnBrk="0" hangingPunct="1">
                        <a:buFont typeface="Arial" panose="020B0604020202020204" pitchFamily="34" charset="0"/>
                        <a:buNone/>
                      </a:pPr>
                      <a:r>
                        <a:rPr lang="en-US" sz="900" kern="1200" dirty="0" smtClean="0">
                          <a:solidFill>
                            <a:schemeClr val="dk1"/>
                          </a:solidFill>
                          <a:latin typeface="+mn-lt"/>
                          <a:ea typeface="+mn-ea"/>
                          <a:cs typeface="+mn-cs"/>
                        </a:rPr>
                        <a:t>Kent Salisbury</a:t>
                      </a:r>
                      <a:endParaRPr lang="en-US" sz="900" kern="1200" dirty="0">
                        <a:solidFill>
                          <a:schemeClr val="dk1"/>
                        </a:solidFill>
                        <a:latin typeface="+mn-lt"/>
                        <a:ea typeface="+mn-ea"/>
                        <a:cs typeface="+mn-cs"/>
                      </a:endParaRPr>
                    </a:p>
                  </a:txBody>
                  <a:tcPr marL="51435" marR="51435" marT="25718" marB="25718">
                    <a:solidFill>
                      <a:srgbClr val="CBDEF3"/>
                    </a:solidFill>
                  </a:tcPr>
                </a:tc>
                <a:tc>
                  <a:txBody>
                    <a:bodyPr/>
                    <a:lstStyle/>
                    <a:p>
                      <a:pPr marL="0" indent="0" algn="l" defTabSz="914400" rtl="0" eaLnBrk="1" latinLnBrk="0" hangingPunct="1">
                        <a:buFont typeface="Arial" panose="020B0604020202020204" pitchFamily="34" charset="0"/>
                        <a:buNone/>
                      </a:pPr>
                      <a:r>
                        <a:rPr lang="en-US" sz="900" kern="1200" dirty="0" smtClean="0">
                          <a:solidFill>
                            <a:schemeClr val="dk1"/>
                          </a:solidFill>
                          <a:latin typeface="+mn-lt"/>
                          <a:ea typeface="+mn-ea"/>
                          <a:cs typeface="+mn-cs"/>
                        </a:rPr>
                        <a:t>Get  300 Merchants through telesales to implement</a:t>
                      </a:r>
                      <a:r>
                        <a:rPr lang="en-US" sz="900" kern="1200" baseline="0" dirty="0" smtClean="0">
                          <a:solidFill>
                            <a:schemeClr val="dk1"/>
                          </a:solidFill>
                          <a:latin typeface="+mn-lt"/>
                          <a:ea typeface="+mn-ea"/>
                          <a:cs typeface="+mn-cs"/>
                        </a:rPr>
                        <a:t> 2</a:t>
                      </a:r>
                      <a:r>
                        <a:rPr lang="en-US" sz="900" kern="1200" baseline="30000" dirty="0" smtClean="0">
                          <a:solidFill>
                            <a:schemeClr val="dk1"/>
                          </a:solidFill>
                          <a:latin typeface="+mn-lt"/>
                          <a:ea typeface="+mn-ea"/>
                          <a:cs typeface="+mn-cs"/>
                        </a:rPr>
                        <a:t>nd</a:t>
                      </a:r>
                      <a:r>
                        <a:rPr lang="en-US" sz="900" kern="1200" baseline="0" dirty="0" smtClean="0">
                          <a:solidFill>
                            <a:schemeClr val="dk1"/>
                          </a:solidFill>
                          <a:latin typeface="+mn-lt"/>
                          <a:ea typeface="+mn-ea"/>
                          <a:cs typeface="+mn-cs"/>
                        </a:rPr>
                        <a:t> button</a:t>
                      </a:r>
                      <a:endParaRPr lang="en-US" sz="900" kern="1200" dirty="0" smtClean="0">
                        <a:solidFill>
                          <a:schemeClr val="dk1"/>
                        </a:solidFill>
                        <a:latin typeface="+mn-lt"/>
                        <a:ea typeface="+mn-ea"/>
                        <a:cs typeface="+mn-cs"/>
                      </a:endParaRPr>
                    </a:p>
                  </a:txBody>
                  <a:tcPr marL="51435" marR="51435" marT="25718" marB="25718"/>
                </a:tc>
                <a:tc>
                  <a:txBody>
                    <a:bodyPr/>
                    <a:lstStyle/>
                    <a:p>
                      <a:pPr marL="0" indent="0" algn="ctr" defTabSz="914400" rtl="0" eaLnBrk="1" latinLnBrk="0" hangingPunct="1">
                        <a:buFont typeface="Arial" panose="020B0604020202020204" pitchFamily="34" charset="0"/>
                        <a:buNone/>
                      </a:pPr>
                      <a:r>
                        <a:rPr lang="en-US" sz="900" kern="1200" dirty="0" smtClean="0">
                          <a:solidFill>
                            <a:schemeClr val="dk1"/>
                          </a:solidFill>
                          <a:latin typeface="+mn-lt"/>
                          <a:ea typeface="+mn-ea"/>
                          <a:cs typeface="+mn-cs"/>
                        </a:rPr>
                        <a:t>June-December 2016</a:t>
                      </a:r>
                    </a:p>
                  </a:txBody>
                  <a:tcPr marL="51435" marR="51435" marT="25718" marB="25718"/>
                </a:tc>
                <a:tc>
                  <a:txBody>
                    <a:bodyPr/>
                    <a:lstStyle/>
                    <a:p>
                      <a:pPr marL="0" indent="0" algn="l" defTabSz="914400" rtl="0" eaLnBrk="1" latinLnBrk="0" hangingPunct="1">
                        <a:buFont typeface="Arial" panose="020B0604020202020204" pitchFamily="34" charset="0"/>
                        <a:buNone/>
                      </a:pPr>
                      <a:r>
                        <a:rPr lang="en-US" sz="900" kern="1200" dirty="0" smtClean="0">
                          <a:solidFill>
                            <a:schemeClr val="dk1"/>
                          </a:solidFill>
                          <a:latin typeface="+mn-lt"/>
                          <a:ea typeface="+mn-ea"/>
                          <a:cs typeface="+mn-cs"/>
                        </a:rPr>
                        <a:t>214 to date, Run</a:t>
                      </a:r>
                      <a:r>
                        <a:rPr lang="en-US" sz="900" kern="1200" baseline="0" dirty="0" smtClean="0">
                          <a:solidFill>
                            <a:schemeClr val="dk1"/>
                          </a:solidFill>
                          <a:latin typeface="+mn-lt"/>
                          <a:ea typeface="+mn-ea"/>
                          <a:cs typeface="+mn-cs"/>
                        </a:rPr>
                        <a:t> rate is for </a:t>
                      </a:r>
                      <a:r>
                        <a:rPr lang="en-US" sz="900" b="1" u="sng" kern="1200" baseline="0" dirty="0" smtClean="0">
                          <a:solidFill>
                            <a:schemeClr val="tx1"/>
                          </a:solidFill>
                          <a:latin typeface="+mn-lt"/>
                          <a:ea typeface="+mn-ea"/>
                          <a:cs typeface="+mn-cs"/>
                        </a:rPr>
                        <a:t>EOY is  256 </a:t>
                      </a:r>
                      <a:endParaRPr lang="en-US" sz="900" b="1" u="sng" kern="1200" dirty="0" smtClean="0">
                        <a:solidFill>
                          <a:schemeClr val="tx1"/>
                        </a:solidFill>
                        <a:latin typeface="+mn-lt"/>
                        <a:ea typeface="+mn-ea"/>
                        <a:cs typeface="+mn-cs"/>
                      </a:endParaRPr>
                    </a:p>
                  </a:txBody>
                  <a:tcPr marL="51435" marR="51435" marT="25718" marB="25718"/>
                </a:tc>
                <a:tc>
                  <a:txBody>
                    <a:bodyPr/>
                    <a:lstStyle/>
                    <a:p>
                      <a:pPr marL="0" indent="0" algn="l" defTabSz="914400" rtl="0" eaLnBrk="1" latinLnBrk="0" hangingPunct="1">
                        <a:buFont typeface="Arial" panose="020B0604020202020204" pitchFamily="34" charset="0"/>
                        <a:buNone/>
                      </a:pPr>
                      <a:endParaRPr lang="en-US" sz="900" kern="1200" dirty="0">
                        <a:solidFill>
                          <a:schemeClr val="dk1"/>
                        </a:solidFill>
                        <a:latin typeface="+mn-lt"/>
                        <a:ea typeface="+mn-ea"/>
                        <a:cs typeface="+mn-cs"/>
                      </a:endParaRPr>
                    </a:p>
                  </a:txBody>
                  <a:tcPr marL="51435" marR="51435" marT="25718" marB="25718">
                    <a:solidFill>
                      <a:srgbClr val="00B050"/>
                    </a:solidFill>
                  </a:tcPr>
                </a:tc>
              </a:tr>
            </a:tbl>
          </a:graphicData>
        </a:graphic>
      </p:graphicFrame>
    </p:spTree>
    <p:extLst>
      <p:ext uri="{BB962C8B-B14F-4D97-AF65-F5344CB8AC3E}">
        <p14:creationId xmlns:p14="http://schemas.microsoft.com/office/powerpoint/2010/main" val="81087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57900" y="1270000"/>
            <a:ext cx="2755900" cy="2609850"/>
          </a:xfrm>
          <a:prstGeom prst="rect">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err="1"/>
          </a:p>
        </p:txBody>
      </p:sp>
      <p:sp>
        <p:nvSpPr>
          <p:cNvPr id="2" name="Title 1"/>
          <p:cNvSpPr>
            <a:spLocks noGrp="1"/>
          </p:cNvSpPr>
          <p:nvPr>
            <p:ph type="title"/>
          </p:nvPr>
        </p:nvSpPr>
        <p:spPr/>
        <p:txBody>
          <a:bodyPr/>
          <a:lstStyle/>
          <a:p>
            <a:r>
              <a:rPr lang="en-US" dirty="0" smtClean="0"/>
              <a:t>Proposed Merchant Services Shared Goals</a:t>
            </a:r>
            <a:endParaRPr lang="en-US" dirty="0"/>
          </a:p>
        </p:txBody>
      </p:sp>
      <p:sp>
        <p:nvSpPr>
          <p:cNvPr id="4" name="Text Placeholder 3"/>
          <p:cNvSpPr>
            <a:spLocks noGrp="1"/>
          </p:cNvSpPr>
          <p:nvPr>
            <p:ph type="body" sz="quarter" idx="13"/>
          </p:nvPr>
        </p:nvSpPr>
        <p:spPr/>
        <p:txBody>
          <a:bodyPr>
            <a:noAutofit/>
          </a:bodyPr>
          <a:lstStyle/>
          <a:p>
            <a:pPr>
              <a:lnSpc>
                <a:spcPct val="120000"/>
              </a:lnSpc>
            </a:pPr>
            <a:r>
              <a:rPr lang="en-US" sz="1200" dirty="0">
                <a:solidFill>
                  <a:schemeClr val="tx1"/>
                </a:solidFill>
              </a:rPr>
              <a:t>We are currently aligning with segment partners prior to locking these goals. Initiatives will be layered on top of these targets.</a:t>
            </a:r>
          </a:p>
        </p:txBody>
      </p:sp>
      <p:graphicFrame>
        <p:nvGraphicFramePr>
          <p:cNvPr id="5" name="Chart 4"/>
          <p:cNvGraphicFramePr>
            <a:graphicFrameLocks/>
          </p:cNvGraphicFramePr>
          <p:nvPr>
            <p:extLst>
              <p:ext uri="{D42A27DB-BD31-4B8C-83A1-F6EECF244321}">
                <p14:modId xmlns:p14="http://schemas.microsoft.com/office/powerpoint/2010/main" val="3828506855"/>
              </p:ext>
            </p:extLst>
          </p:nvPr>
        </p:nvGraphicFramePr>
        <p:xfrm>
          <a:off x="344466" y="1362272"/>
          <a:ext cx="2766311" cy="2368154"/>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Straight Arrow Connector 6"/>
          <p:cNvCxnSpPr/>
          <p:nvPr/>
        </p:nvCxnSpPr>
        <p:spPr>
          <a:xfrm flipV="1">
            <a:off x="1491212" y="2273299"/>
            <a:ext cx="508000" cy="889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415011" y="2008817"/>
            <a:ext cx="660401" cy="230832"/>
          </a:xfrm>
          <a:prstGeom prst="rect">
            <a:avLst/>
          </a:prstGeom>
          <a:noFill/>
        </p:spPr>
        <p:txBody>
          <a:bodyPr wrap="square" lIns="0" tIns="0" rIns="0" bIns="0" rtlCol="0">
            <a:spAutoFit/>
          </a:bodyPr>
          <a:lstStyle/>
          <a:p>
            <a:pPr algn="ctr"/>
            <a:r>
              <a:rPr lang="en-US" sz="750" dirty="0"/>
              <a:t>+4% YOY By Segment</a:t>
            </a:r>
          </a:p>
        </p:txBody>
      </p:sp>
      <p:graphicFrame>
        <p:nvGraphicFramePr>
          <p:cNvPr id="9" name="Chart 8"/>
          <p:cNvGraphicFramePr>
            <a:graphicFrameLocks/>
          </p:cNvGraphicFramePr>
          <p:nvPr>
            <p:extLst>
              <p:ext uri="{D42A27DB-BD31-4B8C-83A1-F6EECF244321}">
                <p14:modId xmlns:p14="http://schemas.microsoft.com/office/powerpoint/2010/main" val="4254074985"/>
              </p:ext>
            </p:extLst>
          </p:nvPr>
        </p:nvGraphicFramePr>
        <p:xfrm>
          <a:off x="3361649" y="1428749"/>
          <a:ext cx="2423084" cy="2301677"/>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Straight Arrow Connector 9"/>
          <p:cNvCxnSpPr/>
          <p:nvPr/>
        </p:nvCxnSpPr>
        <p:spPr>
          <a:xfrm>
            <a:off x="4444638" y="2590408"/>
            <a:ext cx="476251" cy="223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14488" y="2441753"/>
            <a:ext cx="660401" cy="230832"/>
          </a:xfrm>
          <a:prstGeom prst="rect">
            <a:avLst/>
          </a:prstGeom>
          <a:noFill/>
        </p:spPr>
        <p:txBody>
          <a:bodyPr wrap="square" lIns="0" tIns="0" rIns="0" bIns="0" rtlCol="0">
            <a:spAutoFit/>
          </a:bodyPr>
          <a:lstStyle/>
          <a:p>
            <a:pPr algn="ctr"/>
            <a:r>
              <a:rPr lang="en-US" sz="750" dirty="0"/>
              <a:t>-52% % YOY By Segment</a:t>
            </a:r>
          </a:p>
        </p:txBody>
      </p:sp>
      <p:graphicFrame>
        <p:nvGraphicFramePr>
          <p:cNvPr id="13" name="Chart 12"/>
          <p:cNvGraphicFramePr>
            <a:graphicFrameLocks/>
          </p:cNvGraphicFramePr>
          <p:nvPr>
            <p:extLst>
              <p:ext uri="{D42A27DB-BD31-4B8C-83A1-F6EECF244321}">
                <p14:modId xmlns:p14="http://schemas.microsoft.com/office/powerpoint/2010/main" val="1833578977"/>
              </p:ext>
            </p:extLst>
          </p:nvPr>
        </p:nvGraphicFramePr>
        <p:xfrm>
          <a:off x="6178549" y="1405136"/>
          <a:ext cx="2489201" cy="2325290"/>
        </p:xfrm>
        <a:graphic>
          <a:graphicData uri="http://schemas.openxmlformats.org/drawingml/2006/chart">
            <c:chart xmlns:c="http://schemas.openxmlformats.org/drawingml/2006/chart" xmlns:r="http://schemas.openxmlformats.org/officeDocument/2006/relationships" r:id="rId4"/>
          </a:graphicData>
        </a:graphic>
      </p:graphicFrame>
      <p:cxnSp>
        <p:nvCxnSpPr>
          <p:cNvPr id="14" name="Straight Arrow Connector 13"/>
          <p:cNvCxnSpPr/>
          <p:nvPr/>
        </p:nvCxnSpPr>
        <p:spPr>
          <a:xfrm flipV="1">
            <a:off x="7206328" y="2317750"/>
            <a:ext cx="451772" cy="455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092949" y="2024065"/>
            <a:ext cx="660401" cy="230832"/>
          </a:xfrm>
          <a:prstGeom prst="rect">
            <a:avLst/>
          </a:prstGeom>
          <a:noFill/>
        </p:spPr>
        <p:txBody>
          <a:bodyPr wrap="square" lIns="0" tIns="0" rIns="0" bIns="0" rtlCol="0">
            <a:spAutoFit/>
          </a:bodyPr>
          <a:lstStyle/>
          <a:p>
            <a:pPr algn="ctr"/>
            <a:r>
              <a:rPr lang="en-US" sz="750" dirty="0"/>
              <a:t>+5% YOY By Segment</a:t>
            </a:r>
          </a:p>
        </p:txBody>
      </p:sp>
      <p:sp>
        <p:nvSpPr>
          <p:cNvPr id="17" name="Rectangle 16"/>
          <p:cNvSpPr/>
          <p:nvPr/>
        </p:nvSpPr>
        <p:spPr>
          <a:xfrm>
            <a:off x="2075412" y="4094275"/>
            <a:ext cx="5365750" cy="39370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lumMod val="50000"/>
                  </a:schemeClr>
                </a:solidFill>
              </a:rPr>
              <a:t>Incremental Initiatives Would Drive ~200K New Accounts: Largely Driven By Contextual/MUSE</a:t>
            </a:r>
          </a:p>
        </p:txBody>
      </p:sp>
      <p:sp>
        <p:nvSpPr>
          <p:cNvPr id="3" name="Rectangle 2"/>
          <p:cNvSpPr/>
          <p:nvPr/>
        </p:nvSpPr>
        <p:spPr>
          <a:xfrm>
            <a:off x="3110777" y="4809535"/>
            <a:ext cx="5105400" cy="82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i="1" dirty="0">
                <a:solidFill>
                  <a:schemeClr val="tx1"/>
                </a:solidFill>
              </a:rPr>
              <a:t>* Segment breakdown is still WIP given further alignment with Merchant Services Finance required.</a:t>
            </a:r>
          </a:p>
        </p:txBody>
      </p:sp>
      <p:sp>
        <p:nvSpPr>
          <p:cNvPr id="16" name="Rectangle 15"/>
          <p:cNvSpPr/>
          <p:nvPr/>
        </p:nvSpPr>
        <p:spPr>
          <a:xfrm>
            <a:off x="6063212" y="992499"/>
            <a:ext cx="2750588" cy="263213"/>
          </a:xfrm>
          <a:prstGeom prst="rect">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25" dirty="0">
                <a:solidFill>
                  <a:schemeClr val="tx1"/>
                </a:solidFill>
              </a:rPr>
              <a:t>THE target that will drive sales &amp; marketing behaviors</a:t>
            </a:r>
          </a:p>
        </p:txBody>
      </p:sp>
    </p:spTree>
    <p:extLst>
      <p:ext uri="{BB962C8B-B14F-4D97-AF65-F5344CB8AC3E}">
        <p14:creationId xmlns:p14="http://schemas.microsoft.com/office/powerpoint/2010/main" val="372466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Merchant Distribution Next Steps Before EOY:</a:t>
            </a:r>
            <a:endParaRPr lang="en-US" dirty="0"/>
          </a:p>
        </p:txBody>
      </p:sp>
      <p:sp>
        <p:nvSpPr>
          <p:cNvPr id="3" name="TextBox 2"/>
          <p:cNvSpPr txBox="1"/>
          <p:nvPr/>
        </p:nvSpPr>
        <p:spPr>
          <a:xfrm>
            <a:off x="1226372" y="1177962"/>
            <a:ext cx="7204934" cy="2077492"/>
          </a:xfrm>
          <a:prstGeom prst="rect">
            <a:avLst/>
          </a:prstGeom>
          <a:noFill/>
        </p:spPr>
        <p:txBody>
          <a:bodyPr wrap="square" lIns="0" tIns="0" rIns="0" bIns="0" rtlCol="0">
            <a:spAutoFit/>
          </a:bodyPr>
          <a:lstStyle/>
          <a:p>
            <a:pPr marL="214313" indent="-214313">
              <a:lnSpc>
                <a:spcPct val="150000"/>
              </a:lnSpc>
              <a:buFont typeface="Arial" panose="020B0604020202020204" pitchFamily="34" charset="0"/>
              <a:buChar char="•"/>
            </a:pPr>
            <a:r>
              <a:rPr lang="en-US" sz="1500" dirty="0"/>
              <a:t>Finalize shared goals</a:t>
            </a:r>
          </a:p>
          <a:p>
            <a:pPr marL="214313" indent="-214313">
              <a:lnSpc>
                <a:spcPct val="150000"/>
              </a:lnSpc>
              <a:buFont typeface="Arial" panose="020B0604020202020204" pitchFamily="34" charset="0"/>
              <a:buChar char="•"/>
            </a:pPr>
            <a:r>
              <a:rPr lang="en-US" sz="1500" dirty="0"/>
              <a:t>Align Merchant Services </a:t>
            </a:r>
            <a:r>
              <a:rPr lang="en-US" sz="1500" dirty="0" err="1"/>
              <a:t>workstreams</a:t>
            </a:r>
            <a:r>
              <a:rPr lang="en-US" sz="1500" dirty="0"/>
              <a:t> against goals</a:t>
            </a:r>
          </a:p>
          <a:p>
            <a:pPr marL="214313" indent="-214313">
              <a:lnSpc>
                <a:spcPct val="150000"/>
              </a:lnSpc>
              <a:buFont typeface="Arial" panose="020B0604020202020204" pitchFamily="34" charset="0"/>
              <a:buChar char="•"/>
            </a:pPr>
            <a:r>
              <a:rPr lang="en-US" sz="1500" dirty="0"/>
              <a:t>Launch Competitive Intelligence</a:t>
            </a:r>
          </a:p>
          <a:p>
            <a:pPr marL="214313" indent="-214313">
              <a:lnSpc>
                <a:spcPct val="150000"/>
              </a:lnSpc>
              <a:buFont typeface="Arial" panose="020B0604020202020204" pitchFamily="34" charset="0"/>
              <a:buChar char="•"/>
            </a:pPr>
            <a:r>
              <a:rPr lang="en-US" sz="1500" dirty="0"/>
              <a:t>Secure Contextual/MUSE investments/finalize 2017 plan </a:t>
            </a:r>
          </a:p>
          <a:p>
            <a:pPr marL="214313" indent="-214313">
              <a:lnSpc>
                <a:spcPct val="150000"/>
              </a:lnSpc>
              <a:buFont typeface="Arial" panose="020B0604020202020204" pitchFamily="34" charset="0"/>
              <a:buChar char="•"/>
            </a:pPr>
            <a:r>
              <a:rPr lang="en-US" sz="1500" dirty="0"/>
              <a:t>Close in-progress Channel Partner deals</a:t>
            </a:r>
          </a:p>
          <a:p>
            <a:pPr marL="214313" indent="-214313">
              <a:lnSpc>
                <a:spcPct val="150000"/>
              </a:lnSpc>
              <a:buFont typeface="Arial" panose="020B0604020202020204" pitchFamily="34" charset="0"/>
              <a:buChar char="•"/>
            </a:pPr>
            <a:r>
              <a:rPr lang="en-US" sz="1500" dirty="0"/>
              <a:t>Deliver &amp; activate new tools in 2017 marketing calendars</a:t>
            </a:r>
          </a:p>
        </p:txBody>
      </p:sp>
    </p:spTree>
    <p:extLst>
      <p:ext uri="{BB962C8B-B14F-4D97-AF65-F5344CB8AC3E}">
        <p14:creationId xmlns:p14="http://schemas.microsoft.com/office/powerpoint/2010/main" val="296637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
        <p:nvSpPr>
          <p:cNvPr id="4" name="Slide Number Placeholder 3"/>
          <p:cNvSpPr>
            <a:spLocks noGrp="1"/>
          </p:cNvSpPr>
          <p:nvPr>
            <p:ph type="sldNum" sz="quarter" idx="12"/>
          </p:nvPr>
        </p:nvSpPr>
        <p:spPr/>
        <p:txBody>
          <a:bodyPr/>
          <a:lstStyle/>
          <a:p>
            <a:fld id="{07CF5707-6B01-4E28-B52C-5F626EA6C564}" type="slidenum">
              <a:rPr lang="en-US" smtClean="0"/>
              <a:pPr/>
              <a:t>13</a:t>
            </a:fld>
            <a:endParaRPr lang="en-US" dirty="0"/>
          </a:p>
        </p:txBody>
      </p:sp>
      <p:sp>
        <p:nvSpPr>
          <p:cNvPr id="5" name="Footer Placeholder 4"/>
          <p:cNvSpPr>
            <a:spLocks noGrp="1"/>
          </p:cNvSpPr>
          <p:nvPr>
            <p:ph type="ftr" sz="quarter" idx="3"/>
          </p:nvPr>
        </p:nvSpPr>
        <p:spPr/>
        <p:txBody>
          <a:bodyPr/>
          <a:lstStyle/>
          <a:p>
            <a:r>
              <a:rPr lang="en-US" smtClean="0"/>
              <a:t>©2015 PayPal Inc. Confidential and proprietary.</a:t>
            </a:r>
            <a:endParaRPr lang="en-US" dirty="0"/>
          </a:p>
        </p:txBody>
      </p:sp>
    </p:spTree>
    <p:extLst>
      <p:ext uri="{BB962C8B-B14F-4D97-AF65-F5344CB8AC3E}">
        <p14:creationId xmlns:p14="http://schemas.microsoft.com/office/powerpoint/2010/main" val="16536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8618" y="489064"/>
            <a:ext cx="8469049" cy="184666"/>
          </a:xfrm>
          <a:prstGeom prst="rect">
            <a:avLst/>
          </a:prstGeom>
          <a:noFill/>
        </p:spPr>
        <p:txBody>
          <a:bodyPr wrap="square" lIns="0" tIns="0" rIns="0" bIns="0" rtlCol="0">
            <a:spAutoFit/>
          </a:bodyPr>
          <a:lstStyle/>
          <a:p>
            <a:r>
              <a:rPr lang="en-US" sz="1200" dirty="0" err="1">
                <a:solidFill>
                  <a:srgbClr val="009CDE"/>
                </a:solidFill>
              </a:rPr>
              <a:t>BigCommerce</a:t>
            </a:r>
            <a:r>
              <a:rPr lang="en-US" sz="1200" dirty="0">
                <a:solidFill>
                  <a:srgbClr val="009CDE"/>
                </a:solidFill>
              </a:rPr>
              <a:t> is a top 15 channel partner, current PYPL US TPV is $1.5B in US during last 12 months</a:t>
            </a:r>
          </a:p>
        </p:txBody>
      </p:sp>
      <p:sp>
        <p:nvSpPr>
          <p:cNvPr id="6" name="Title 1"/>
          <p:cNvSpPr>
            <a:spLocks noGrp="1"/>
          </p:cNvSpPr>
          <p:nvPr>
            <p:ph type="title"/>
          </p:nvPr>
        </p:nvSpPr>
        <p:spPr>
          <a:xfrm>
            <a:off x="378618" y="238826"/>
            <a:ext cx="8390335" cy="233363"/>
          </a:xfrm>
        </p:spPr>
        <p:txBody>
          <a:bodyPr/>
          <a:lstStyle/>
          <a:p>
            <a:r>
              <a:rPr lang="en-US" b="1" dirty="0" smtClean="0"/>
              <a:t>Channel Partner Go To Market Approach: </a:t>
            </a:r>
            <a:r>
              <a:rPr lang="en-US" b="1" dirty="0" err="1" smtClean="0"/>
              <a:t>BigCommerce</a:t>
            </a:r>
            <a:r>
              <a:rPr lang="en-US" b="1" dirty="0" smtClean="0"/>
              <a:t> Use Case</a:t>
            </a:r>
            <a:endParaRPr lang="en-US" dirty="0"/>
          </a:p>
        </p:txBody>
      </p:sp>
      <p:sp>
        <p:nvSpPr>
          <p:cNvPr id="7" name="Rectangle 6"/>
          <p:cNvSpPr/>
          <p:nvPr/>
        </p:nvSpPr>
        <p:spPr>
          <a:xfrm>
            <a:off x="227208" y="1456270"/>
            <a:ext cx="977806" cy="905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Live </a:t>
            </a:r>
          </a:p>
          <a:p>
            <a:pPr algn="ctr"/>
            <a:r>
              <a:rPr lang="en-US" sz="900" dirty="0" err="1"/>
              <a:t>BigCommerce</a:t>
            </a:r>
            <a:r>
              <a:rPr lang="en-US" sz="900" dirty="0"/>
              <a:t> </a:t>
            </a:r>
          </a:p>
          <a:p>
            <a:pPr algn="ctr"/>
            <a:r>
              <a:rPr lang="en-US" sz="900" dirty="0"/>
              <a:t>Pilot</a:t>
            </a:r>
          </a:p>
        </p:txBody>
      </p:sp>
      <p:sp>
        <p:nvSpPr>
          <p:cNvPr id="8" name="Rectangle 7"/>
          <p:cNvSpPr/>
          <p:nvPr/>
        </p:nvSpPr>
        <p:spPr>
          <a:xfrm>
            <a:off x="227208" y="2569638"/>
            <a:ext cx="977806" cy="905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Quant/</a:t>
            </a:r>
            <a:r>
              <a:rPr lang="en-US" sz="900" dirty="0" err="1"/>
              <a:t>Qual</a:t>
            </a:r>
            <a:r>
              <a:rPr lang="en-US" sz="900" dirty="0"/>
              <a:t> </a:t>
            </a:r>
          </a:p>
          <a:p>
            <a:pPr algn="ctr"/>
            <a:r>
              <a:rPr lang="en-US" sz="900" dirty="0"/>
              <a:t>Research</a:t>
            </a:r>
          </a:p>
        </p:txBody>
      </p:sp>
      <p:sp>
        <p:nvSpPr>
          <p:cNvPr id="9" name="Rectangle 8"/>
          <p:cNvSpPr/>
          <p:nvPr/>
        </p:nvSpPr>
        <p:spPr>
          <a:xfrm>
            <a:off x="227208" y="3733807"/>
            <a:ext cx="977806" cy="9059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SMB GTM</a:t>
            </a:r>
          </a:p>
          <a:p>
            <a:pPr algn="ctr"/>
            <a:r>
              <a:rPr lang="en-US" sz="900" dirty="0"/>
              <a:t> Suite Of Tools</a:t>
            </a:r>
          </a:p>
        </p:txBody>
      </p:sp>
      <p:sp>
        <p:nvSpPr>
          <p:cNvPr id="10" name="Oval 9"/>
          <p:cNvSpPr/>
          <p:nvPr/>
        </p:nvSpPr>
        <p:spPr>
          <a:xfrm>
            <a:off x="111057" y="1388535"/>
            <a:ext cx="205740" cy="205740"/>
          </a:xfrm>
          <a:prstGeom prst="ellipse">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1</a:t>
            </a:r>
          </a:p>
        </p:txBody>
      </p:sp>
      <p:sp>
        <p:nvSpPr>
          <p:cNvPr id="11" name="Oval 10"/>
          <p:cNvSpPr/>
          <p:nvPr/>
        </p:nvSpPr>
        <p:spPr>
          <a:xfrm>
            <a:off x="111057" y="2468981"/>
            <a:ext cx="205740" cy="205740"/>
          </a:xfrm>
          <a:prstGeom prst="ellipse">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2</a:t>
            </a:r>
          </a:p>
        </p:txBody>
      </p:sp>
      <p:sp>
        <p:nvSpPr>
          <p:cNvPr id="12" name="Oval 11"/>
          <p:cNvSpPr/>
          <p:nvPr/>
        </p:nvSpPr>
        <p:spPr>
          <a:xfrm>
            <a:off x="111057" y="3601758"/>
            <a:ext cx="205740" cy="205740"/>
          </a:xfrm>
          <a:prstGeom prst="ellipse">
            <a:avLst/>
          </a:prstGeom>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t>3</a:t>
            </a:r>
          </a:p>
        </p:txBody>
      </p:sp>
      <p:sp>
        <p:nvSpPr>
          <p:cNvPr id="13" name="Pentagon 12"/>
          <p:cNvSpPr/>
          <p:nvPr/>
        </p:nvSpPr>
        <p:spPr>
          <a:xfrm>
            <a:off x="1299363" y="845494"/>
            <a:ext cx="1625600" cy="543041"/>
          </a:xfrm>
          <a:prstGeom prst="homePlate">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Q3 2016</a:t>
            </a:r>
          </a:p>
        </p:txBody>
      </p:sp>
      <p:sp>
        <p:nvSpPr>
          <p:cNvPr id="14" name="Chevron 13"/>
          <p:cNvSpPr/>
          <p:nvPr/>
        </p:nvSpPr>
        <p:spPr>
          <a:xfrm>
            <a:off x="2818273" y="840318"/>
            <a:ext cx="1591733" cy="548217"/>
          </a:xfrm>
          <a:prstGeom prst="chevron">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Q4 2016</a:t>
            </a:r>
          </a:p>
        </p:txBody>
      </p:sp>
      <p:sp>
        <p:nvSpPr>
          <p:cNvPr id="15" name="Chevron 14"/>
          <p:cNvSpPr/>
          <p:nvPr/>
        </p:nvSpPr>
        <p:spPr>
          <a:xfrm>
            <a:off x="4299338" y="840318"/>
            <a:ext cx="1591733" cy="548217"/>
          </a:xfrm>
          <a:prstGeom prst="chevron">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1H 2017</a:t>
            </a:r>
          </a:p>
        </p:txBody>
      </p:sp>
      <p:sp>
        <p:nvSpPr>
          <p:cNvPr id="16" name="Chevron 15"/>
          <p:cNvSpPr/>
          <p:nvPr/>
        </p:nvSpPr>
        <p:spPr>
          <a:xfrm>
            <a:off x="5759416" y="840318"/>
            <a:ext cx="1591733" cy="548217"/>
          </a:xfrm>
          <a:prstGeom prst="chevron">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2H 2017</a:t>
            </a:r>
          </a:p>
        </p:txBody>
      </p:sp>
      <p:sp>
        <p:nvSpPr>
          <p:cNvPr id="18" name="TextBox 17"/>
          <p:cNvSpPr txBox="1"/>
          <p:nvPr/>
        </p:nvSpPr>
        <p:spPr>
          <a:xfrm>
            <a:off x="1299362" y="1532467"/>
            <a:ext cx="1354667" cy="692497"/>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err="1"/>
              <a:t>BigC</a:t>
            </a:r>
            <a:r>
              <a:rPr lang="en-US" sz="900" dirty="0"/>
              <a:t> Meeting 1: Request PPWC + PPC w/installments  </a:t>
            </a:r>
          </a:p>
          <a:p>
            <a:pPr marL="128588" indent="-128588">
              <a:buFont typeface="Arial" panose="020B0604020202020204" pitchFamily="34" charset="0"/>
              <a:buChar char="•"/>
            </a:pPr>
            <a:r>
              <a:rPr lang="en-US" sz="900" dirty="0"/>
              <a:t>PPC Quant Analysis On Opportunity</a:t>
            </a:r>
          </a:p>
        </p:txBody>
      </p:sp>
      <p:sp>
        <p:nvSpPr>
          <p:cNvPr id="19" name="TextBox 18"/>
          <p:cNvSpPr txBox="1"/>
          <p:nvPr/>
        </p:nvSpPr>
        <p:spPr>
          <a:xfrm>
            <a:off x="2773555" y="1532467"/>
            <a:ext cx="1354667" cy="553998"/>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err="1"/>
              <a:t>BigC</a:t>
            </a:r>
            <a:r>
              <a:rPr lang="en-US" sz="900" dirty="0"/>
              <a:t> Meeting: Nov 2</a:t>
            </a:r>
            <a:r>
              <a:rPr lang="en-US" sz="900" baseline="30000" dirty="0"/>
              <a:t>nd</a:t>
            </a:r>
            <a:r>
              <a:rPr lang="en-US" sz="900" dirty="0"/>
              <a:t> </a:t>
            </a:r>
          </a:p>
          <a:p>
            <a:pPr marL="471488" lvl="1" indent="-128588">
              <a:buFont typeface="Arial" panose="020B0604020202020204" pitchFamily="34" charset="0"/>
              <a:buChar char="•"/>
            </a:pPr>
            <a:r>
              <a:rPr lang="en-US" sz="900" dirty="0"/>
              <a:t>V.O Credit</a:t>
            </a:r>
          </a:p>
          <a:p>
            <a:pPr marL="471488" lvl="1" indent="-128588">
              <a:buFont typeface="Arial" panose="020B0604020202020204" pitchFamily="34" charset="0"/>
              <a:buChar char="•"/>
            </a:pPr>
            <a:r>
              <a:rPr lang="en-US" sz="900" dirty="0"/>
              <a:t>Installments test</a:t>
            </a:r>
          </a:p>
          <a:p>
            <a:pPr marL="471488" lvl="1" indent="-128588">
              <a:buFont typeface="Arial" panose="020B0604020202020204" pitchFamily="34" charset="0"/>
              <a:buChar char="•"/>
            </a:pPr>
            <a:r>
              <a:rPr lang="en-US" sz="900" dirty="0"/>
              <a:t>CEP  intro</a:t>
            </a:r>
          </a:p>
        </p:txBody>
      </p:sp>
      <p:sp>
        <p:nvSpPr>
          <p:cNvPr id="20" name="TextBox 19"/>
          <p:cNvSpPr txBox="1"/>
          <p:nvPr/>
        </p:nvSpPr>
        <p:spPr>
          <a:xfrm>
            <a:off x="4220753" y="1532467"/>
            <a:ext cx="1354667" cy="830997"/>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GTM launch</a:t>
            </a:r>
          </a:p>
          <a:p>
            <a:pPr marL="128588" indent="-128588">
              <a:buFont typeface="Arial" panose="020B0604020202020204" pitchFamily="34" charset="0"/>
              <a:buChar char="•"/>
            </a:pPr>
            <a:r>
              <a:rPr lang="en-US" sz="900" dirty="0"/>
              <a:t>Credit on V.0 Credit and Admin Panel Launch</a:t>
            </a:r>
          </a:p>
          <a:p>
            <a:pPr marL="128588" indent="-128588">
              <a:buFont typeface="Arial" panose="020B0604020202020204" pitchFamily="34" charset="0"/>
              <a:buChar char="•"/>
            </a:pPr>
            <a:r>
              <a:rPr lang="en-US" sz="900" dirty="0"/>
              <a:t>Installments 3 month test</a:t>
            </a:r>
          </a:p>
          <a:p>
            <a:pPr marL="128588" indent="-128588">
              <a:buFont typeface="Arial" panose="020B0604020202020204" pitchFamily="34" charset="0"/>
              <a:buChar char="•"/>
            </a:pPr>
            <a:r>
              <a:rPr lang="en-US" sz="900" dirty="0"/>
              <a:t>CEP integration </a:t>
            </a:r>
          </a:p>
        </p:txBody>
      </p:sp>
      <p:sp>
        <p:nvSpPr>
          <p:cNvPr id="21" name="TextBox 20"/>
          <p:cNvSpPr txBox="1"/>
          <p:nvPr/>
        </p:nvSpPr>
        <p:spPr>
          <a:xfrm>
            <a:off x="5748565" y="1488367"/>
            <a:ext cx="1354667" cy="553998"/>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CEP launch</a:t>
            </a:r>
          </a:p>
          <a:p>
            <a:pPr marL="128588" indent="-128588">
              <a:buFont typeface="Arial" panose="020B0604020202020204" pitchFamily="34" charset="0"/>
              <a:buChar char="•"/>
            </a:pPr>
            <a:r>
              <a:rPr lang="en-US" sz="900" dirty="0"/>
              <a:t>Refreshed GTM plan leveraging research &amp; new tools</a:t>
            </a:r>
          </a:p>
        </p:txBody>
      </p:sp>
      <p:cxnSp>
        <p:nvCxnSpPr>
          <p:cNvPr id="23" name="Straight Connector 22"/>
          <p:cNvCxnSpPr/>
          <p:nvPr/>
        </p:nvCxnSpPr>
        <p:spPr>
          <a:xfrm>
            <a:off x="1145112" y="2514701"/>
            <a:ext cx="596646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45112" y="3601758"/>
            <a:ext cx="596646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99362" y="2593963"/>
            <a:ext cx="1354667" cy="969496"/>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Merchant and Consumer offer research proposal developed</a:t>
            </a:r>
          </a:p>
          <a:p>
            <a:pPr marL="128588" indent="-128588">
              <a:buFont typeface="Arial" panose="020B0604020202020204" pitchFamily="34" charset="0"/>
              <a:buChar char="•"/>
            </a:pPr>
            <a:r>
              <a:rPr lang="en-US" sz="900" dirty="0" err="1"/>
              <a:t>BigC</a:t>
            </a:r>
            <a:r>
              <a:rPr lang="en-US" sz="900" dirty="0"/>
              <a:t> in-wallet Credit data compiled and analyzed</a:t>
            </a:r>
          </a:p>
          <a:p>
            <a:pPr marL="128588" indent="-128588">
              <a:buFont typeface="Arial" panose="020B0604020202020204" pitchFamily="34" charset="0"/>
              <a:buChar char="•"/>
            </a:pPr>
            <a:r>
              <a:rPr lang="en-US" sz="900" dirty="0"/>
              <a:t>HO test kicked off</a:t>
            </a:r>
          </a:p>
        </p:txBody>
      </p:sp>
      <p:sp>
        <p:nvSpPr>
          <p:cNvPr id="26" name="TextBox 25"/>
          <p:cNvSpPr txBox="1"/>
          <p:nvPr/>
        </p:nvSpPr>
        <p:spPr>
          <a:xfrm>
            <a:off x="2773555" y="2593963"/>
            <a:ext cx="1354667" cy="969496"/>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Conduct merchant and consumer research </a:t>
            </a:r>
          </a:p>
          <a:p>
            <a:pPr marL="128588" indent="-128588">
              <a:buFont typeface="Arial" panose="020B0604020202020204" pitchFamily="34" charset="0"/>
              <a:buChar char="•"/>
            </a:pPr>
            <a:r>
              <a:rPr lang="en-US" sz="900" dirty="0"/>
              <a:t>Sizing </a:t>
            </a:r>
            <a:r>
              <a:rPr lang="en-US" sz="900" dirty="0" err="1"/>
              <a:t>BigC</a:t>
            </a:r>
            <a:r>
              <a:rPr lang="en-US" sz="900" dirty="0"/>
              <a:t> merchant and consumer Credit opportunity</a:t>
            </a:r>
          </a:p>
          <a:p>
            <a:pPr marL="128588" indent="-128588">
              <a:buFont typeface="Arial" panose="020B0604020202020204" pitchFamily="34" charset="0"/>
              <a:buChar char="•"/>
            </a:pPr>
            <a:r>
              <a:rPr lang="en-US" sz="900" dirty="0"/>
              <a:t>Kicking off third party CI research</a:t>
            </a:r>
          </a:p>
        </p:txBody>
      </p:sp>
      <p:sp>
        <p:nvSpPr>
          <p:cNvPr id="27" name="TextBox 26"/>
          <p:cNvSpPr txBox="1"/>
          <p:nvPr/>
        </p:nvSpPr>
        <p:spPr>
          <a:xfrm>
            <a:off x="4220753" y="2593963"/>
            <a:ext cx="1354667" cy="553998"/>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Manage and review Installment test</a:t>
            </a:r>
          </a:p>
          <a:p>
            <a:pPr marL="128588" indent="-128588">
              <a:buFont typeface="Arial" panose="020B0604020202020204" pitchFamily="34" charset="0"/>
              <a:buChar char="•"/>
            </a:pPr>
            <a:r>
              <a:rPr lang="en-US" sz="900" dirty="0"/>
              <a:t>Kicking off merchant credit NPS survey</a:t>
            </a:r>
          </a:p>
        </p:txBody>
      </p:sp>
      <p:sp>
        <p:nvSpPr>
          <p:cNvPr id="28" name="TextBox 27"/>
          <p:cNvSpPr txBox="1"/>
          <p:nvPr/>
        </p:nvSpPr>
        <p:spPr>
          <a:xfrm>
            <a:off x="5759415" y="2593963"/>
            <a:ext cx="1354667" cy="692497"/>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Readout on Installment offering</a:t>
            </a:r>
          </a:p>
          <a:p>
            <a:pPr marL="128588" indent="-128588">
              <a:buFont typeface="Arial" panose="020B0604020202020204" pitchFamily="34" charset="0"/>
              <a:buChar char="•"/>
            </a:pPr>
            <a:r>
              <a:rPr lang="en-US" sz="900" dirty="0"/>
              <a:t>Conduct merchant focus group research on Credit offerings</a:t>
            </a:r>
          </a:p>
        </p:txBody>
      </p:sp>
      <p:sp>
        <p:nvSpPr>
          <p:cNvPr id="29" name="TextBox 28"/>
          <p:cNvSpPr txBox="1"/>
          <p:nvPr/>
        </p:nvSpPr>
        <p:spPr>
          <a:xfrm>
            <a:off x="1354347" y="3745692"/>
            <a:ext cx="1354667" cy="1246495"/>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Partnered w/segments to ID top needs</a:t>
            </a:r>
          </a:p>
          <a:p>
            <a:pPr marL="471488" lvl="1" indent="-128588">
              <a:buFont typeface="Arial" panose="020B0604020202020204" pitchFamily="34" charset="0"/>
              <a:buChar char="•"/>
            </a:pPr>
            <a:r>
              <a:rPr lang="en-US" sz="900" dirty="0"/>
              <a:t>Channel specific</a:t>
            </a:r>
          </a:p>
          <a:p>
            <a:pPr marL="471488" lvl="1" indent="-128588">
              <a:buFont typeface="Arial" panose="020B0604020202020204" pitchFamily="34" charset="0"/>
              <a:buChar char="•"/>
            </a:pPr>
            <a:r>
              <a:rPr lang="en-US" sz="900" dirty="0"/>
              <a:t>Internal training</a:t>
            </a:r>
          </a:p>
          <a:p>
            <a:pPr marL="471488" lvl="1" indent="-128588">
              <a:buFont typeface="Arial" panose="020B0604020202020204" pitchFamily="34" charset="0"/>
              <a:buChar char="•"/>
            </a:pPr>
            <a:r>
              <a:rPr lang="en-US" sz="900" dirty="0"/>
              <a:t>Turnkey analytics</a:t>
            </a:r>
          </a:p>
          <a:p>
            <a:pPr marL="128588" indent="-128588">
              <a:buFont typeface="Arial" panose="020B0604020202020204" pitchFamily="34" charset="0"/>
              <a:buChar char="•"/>
            </a:pPr>
            <a:r>
              <a:rPr lang="en-US" sz="900" dirty="0"/>
              <a:t>On boarded new B2B marketing agency</a:t>
            </a:r>
          </a:p>
          <a:p>
            <a:pPr marL="128588" indent="-128588">
              <a:buFont typeface="Arial" panose="020B0604020202020204" pitchFamily="34" charset="0"/>
              <a:buChar char="•"/>
            </a:pPr>
            <a:r>
              <a:rPr lang="en-US" sz="900" dirty="0"/>
              <a:t>Initiated Credit Case Study initiative </a:t>
            </a:r>
          </a:p>
        </p:txBody>
      </p:sp>
      <p:sp>
        <p:nvSpPr>
          <p:cNvPr id="30" name="TextBox 29"/>
          <p:cNvSpPr txBox="1"/>
          <p:nvPr/>
        </p:nvSpPr>
        <p:spPr>
          <a:xfrm>
            <a:off x="2868473" y="3762667"/>
            <a:ext cx="1354667" cy="969496"/>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Develop updated collateral/sales materials </a:t>
            </a:r>
          </a:p>
          <a:p>
            <a:pPr marL="128588" indent="-128588">
              <a:buFont typeface="Arial" panose="020B0604020202020204" pitchFamily="34" charset="0"/>
              <a:buChar char="•"/>
            </a:pPr>
            <a:r>
              <a:rPr lang="en-US" sz="900" dirty="0"/>
              <a:t>Create Credit playbook for </a:t>
            </a:r>
            <a:r>
              <a:rPr lang="en-US" sz="900" dirty="0" err="1"/>
              <a:t>BigC</a:t>
            </a:r>
            <a:r>
              <a:rPr lang="en-US" sz="900" dirty="0"/>
              <a:t> and PP teams 4-8 Case Studies complete</a:t>
            </a:r>
          </a:p>
          <a:p>
            <a:endParaRPr lang="en-US" sz="900" dirty="0"/>
          </a:p>
        </p:txBody>
      </p:sp>
      <p:sp>
        <p:nvSpPr>
          <p:cNvPr id="31" name="TextBox 30"/>
          <p:cNvSpPr txBox="1"/>
          <p:nvPr/>
        </p:nvSpPr>
        <p:spPr>
          <a:xfrm>
            <a:off x="4299337" y="3762667"/>
            <a:ext cx="1354667" cy="1246495"/>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Conduct internal training </a:t>
            </a:r>
          </a:p>
          <a:p>
            <a:pPr marL="471488" lvl="1" indent="-128588">
              <a:buFont typeface="Arial" panose="020B0604020202020204" pitchFamily="34" charset="0"/>
              <a:buChar char="•"/>
            </a:pPr>
            <a:r>
              <a:rPr lang="en-US" sz="900" dirty="0"/>
              <a:t>AM/RM</a:t>
            </a:r>
          </a:p>
          <a:p>
            <a:pPr marL="471488" lvl="1" indent="-128588">
              <a:buFont typeface="Arial" panose="020B0604020202020204" pitchFamily="34" charset="0"/>
              <a:buChar char="•"/>
            </a:pPr>
            <a:r>
              <a:rPr lang="en-US" sz="900" dirty="0"/>
              <a:t>Telesales and technical teams</a:t>
            </a:r>
          </a:p>
          <a:p>
            <a:pPr marL="471488" lvl="1" indent="-128588">
              <a:buFont typeface="Arial" panose="020B0604020202020204" pitchFamily="34" charset="0"/>
              <a:buChar char="•"/>
            </a:pPr>
            <a:r>
              <a:rPr lang="en-US" sz="900" dirty="0"/>
              <a:t>Direct marketing teams</a:t>
            </a:r>
          </a:p>
          <a:p>
            <a:pPr marL="128588" indent="-128588">
              <a:buFont typeface="Arial" panose="020B0604020202020204" pitchFamily="34" charset="0"/>
              <a:buChar char="•"/>
            </a:pPr>
            <a:r>
              <a:rPr lang="en-US" sz="900" dirty="0"/>
              <a:t>Rollout updated Credit collateral and playbook</a:t>
            </a:r>
          </a:p>
        </p:txBody>
      </p:sp>
      <p:sp>
        <p:nvSpPr>
          <p:cNvPr id="32" name="TextBox 31"/>
          <p:cNvSpPr txBox="1"/>
          <p:nvPr/>
        </p:nvSpPr>
        <p:spPr>
          <a:xfrm>
            <a:off x="5759415" y="3771271"/>
            <a:ext cx="1354667" cy="1107996"/>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Develop </a:t>
            </a:r>
            <a:r>
              <a:rPr lang="en-US" sz="900" dirty="0" err="1"/>
              <a:t>BigC</a:t>
            </a:r>
            <a:r>
              <a:rPr lang="en-US" sz="900" dirty="0"/>
              <a:t> specific merchant stories   </a:t>
            </a:r>
          </a:p>
          <a:p>
            <a:pPr marL="128588" indent="-128588">
              <a:buFont typeface="Arial" panose="020B0604020202020204" pitchFamily="34" charset="0"/>
              <a:buChar char="•"/>
            </a:pPr>
            <a:r>
              <a:rPr lang="en-US" sz="900" dirty="0"/>
              <a:t>Maintain a library and use cases </a:t>
            </a:r>
          </a:p>
          <a:p>
            <a:pPr marL="128588" indent="-128588">
              <a:buFont typeface="Arial" panose="020B0604020202020204" pitchFamily="34" charset="0"/>
              <a:buChar char="•"/>
            </a:pPr>
            <a:r>
              <a:rPr lang="en-US" sz="900" dirty="0"/>
              <a:t>Enhance tools based on performance, feedback and analytics</a:t>
            </a:r>
          </a:p>
          <a:p>
            <a:pPr marL="128588" indent="-128588">
              <a:buFont typeface="Arial" panose="020B0604020202020204" pitchFamily="34" charset="0"/>
              <a:buChar char="•"/>
            </a:pPr>
            <a:endParaRPr lang="en-US" sz="900" dirty="0"/>
          </a:p>
        </p:txBody>
      </p:sp>
      <p:sp>
        <p:nvSpPr>
          <p:cNvPr id="3" name="Rectangle 2"/>
          <p:cNvSpPr/>
          <p:nvPr/>
        </p:nvSpPr>
        <p:spPr>
          <a:xfrm>
            <a:off x="2868473" y="2123041"/>
            <a:ext cx="1352280" cy="3100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25" i="1" dirty="0">
                <a:solidFill>
                  <a:schemeClr val="bg1">
                    <a:lumMod val="50000"/>
                  </a:schemeClr>
                </a:solidFill>
              </a:rPr>
              <a:t>Determine technical integration roadblocks</a:t>
            </a:r>
          </a:p>
        </p:txBody>
      </p:sp>
      <p:sp>
        <p:nvSpPr>
          <p:cNvPr id="4" name="TextBox 3"/>
          <p:cNvSpPr txBox="1"/>
          <p:nvPr/>
        </p:nvSpPr>
        <p:spPr>
          <a:xfrm>
            <a:off x="2773556" y="1938374"/>
            <a:ext cx="373210" cy="369332"/>
          </a:xfrm>
          <a:prstGeom prst="rect">
            <a:avLst/>
          </a:prstGeom>
          <a:noFill/>
        </p:spPr>
        <p:txBody>
          <a:bodyPr wrap="square" lIns="0" tIns="0" rIns="0" bIns="0" rtlCol="0">
            <a:spAutoFit/>
          </a:bodyPr>
          <a:lstStyle/>
          <a:p>
            <a:pPr algn="ctr"/>
            <a:r>
              <a:rPr lang="en-US" sz="2400" dirty="0">
                <a:solidFill>
                  <a:schemeClr val="bg1">
                    <a:lumMod val="50000"/>
                  </a:schemeClr>
                </a:solidFill>
              </a:rPr>
              <a:t>!</a:t>
            </a:r>
          </a:p>
        </p:txBody>
      </p:sp>
      <p:sp>
        <p:nvSpPr>
          <p:cNvPr id="35" name="Rectangle 34"/>
          <p:cNvSpPr/>
          <p:nvPr/>
        </p:nvSpPr>
        <p:spPr>
          <a:xfrm>
            <a:off x="4220089" y="3196769"/>
            <a:ext cx="1352280" cy="3100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25" i="1" dirty="0">
                <a:solidFill>
                  <a:schemeClr val="bg1">
                    <a:lumMod val="50000"/>
                  </a:schemeClr>
                </a:solidFill>
              </a:rPr>
              <a:t>Determine installment demand/customer need</a:t>
            </a:r>
          </a:p>
        </p:txBody>
      </p:sp>
      <p:sp>
        <p:nvSpPr>
          <p:cNvPr id="36" name="TextBox 35"/>
          <p:cNvSpPr txBox="1"/>
          <p:nvPr/>
        </p:nvSpPr>
        <p:spPr>
          <a:xfrm>
            <a:off x="4070307" y="3012103"/>
            <a:ext cx="373210" cy="369332"/>
          </a:xfrm>
          <a:prstGeom prst="rect">
            <a:avLst/>
          </a:prstGeom>
          <a:noFill/>
        </p:spPr>
        <p:txBody>
          <a:bodyPr wrap="square" lIns="0" tIns="0" rIns="0" bIns="0" rtlCol="0">
            <a:spAutoFit/>
          </a:bodyPr>
          <a:lstStyle/>
          <a:p>
            <a:pPr algn="ctr"/>
            <a:r>
              <a:rPr lang="en-US" sz="2400" dirty="0">
                <a:solidFill>
                  <a:schemeClr val="bg1">
                    <a:lumMod val="50000"/>
                  </a:schemeClr>
                </a:solidFill>
              </a:rPr>
              <a:t>!</a:t>
            </a:r>
          </a:p>
        </p:txBody>
      </p:sp>
      <p:sp>
        <p:nvSpPr>
          <p:cNvPr id="37" name="Rectangle 36"/>
          <p:cNvSpPr/>
          <p:nvPr/>
        </p:nvSpPr>
        <p:spPr>
          <a:xfrm>
            <a:off x="2868473" y="4650515"/>
            <a:ext cx="1352280" cy="3100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25" i="1" dirty="0">
                <a:solidFill>
                  <a:schemeClr val="bg1">
                    <a:lumMod val="50000"/>
                  </a:schemeClr>
                </a:solidFill>
              </a:rPr>
              <a:t>ID Analytics challenges &amp; build requirements</a:t>
            </a:r>
          </a:p>
        </p:txBody>
      </p:sp>
      <p:sp>
        <p:nvSpPr>
          <p:cNvPr id="38" name="TextBox 37"/>
          <p:cNvSpPr txBox="1"/>
          <p:nvPr/>
        </p:nvSpPr>
        <p:spPr>
          <a:xfrm>
            <a:off x="2691260" y="4465849"/>
            <a:ext cx="373210" cy="369332"/>
          </a:xfrm>
          <a:prstGeom prst="rect">
            <a:avLst/>
          </a:prstGeom>
          <a:noFill/>
        </p:spPr>
        <p:txBody>
          <a:bodyPr wrap="square" lIns="0" tIns="0" rIns="0" bIns="0" rtlCol="0">
            <a:spAutoFit/>
          </a:bodyPr>
          <a:lstStyle/>
          <a:p>
            <a:pPr algn="ctr"/>
            <a:r>
              <a:rPr lang="en-US" sz="2400" dirty="0">
                <a:solidFill>
                  <a:schemeClr val="bg1">
                    <a:lumMod val="50000"/>
                  </a:schemeClr>
                </a:solidFill>
              </a:rPr>
              <a:t>!</a:t>
            </a:r>
          </a:p>
        </p:txBody>
      </p:sp>
      <p:sp>
        <p:nvSpPr>
          <p:cNvPr id="41" name="Rectangle 40"/>
          <p:cNvSpPr/>
          <p:nvPr/>
        </p:nvSpPr>
        <p:spPr>
          <a:xfrm>
            <a:off x="5748565" y="2106860"/>
            <a:ext cx="1352280" cy="31001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25" i="1" dirty="0">
                <a:solidFill>
                  <a:schemeClr val="bg1">
                    <a:lumMod val="50000"/>
                  </a:schemeClr>
                </a:solidFill>
              </a:rPr>
              <a:t>Define Best In Class Channel Partner Presentment</a:t>
            </a:r>
          </a:p>
        </p:txBody>
      </p:sp>
      <p:sp>
        <p:nvSpPr>
          <p:cNvPr id="42" name="TextBox 41"/>
          <p:cNvSpPr txBox="1"/>
          <p:nvPr/>
        </p:nvSpPr>
        <p:spPr>
          <a:xfrm>
            <a:off x="5591303" y="1922193"/>
            <a:ext cx="373210" cy="369332"/>
          </a:xfrm>
          <a:prstGeom prst="rect">
            <a:avLst/>
          </a:prstGeom>
          <a:noFill/>
        </p:spPr>
        <p:txBody>
          <a:bodyPr wrap="square" lIns="0" tIns="0" rIns="0" bIns="0" rtlCol="0">
            <a:spAutoFit/>
          </a:bodyPr>
          <a:lstStyle/>
          <a:p>
            <a:pPr algn="ctr"/>
            <a:r>
              <a:rPr lang="en-US" sz="2400" dirty="0">
                <a:solidFill>
                  <a:schemeClr val="bg1">
                    <a:lumMod val="50000"/>
                  </a:schemeClr>
                </a:solidFill>
              </a:rPr>
              <a:t>!</a:t>
            </a:r>
          </a:p>
        </p:txBody>
      </p:sp>
      <p:sp>
        <p:nvSpPr>
          <p:cNvPr id="17" name="Rectangle 16"/>
          <p:cNvSpPr/>
          <p:nvPr/>
        </p:nvSpPr>
        <p:spPr>
          <a:xfrm>
            <a:off x="7597368" y="1562519"/>
            <a:ext cx="1184564" cy="310733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err="1"/>
          </a:p>
        </p:txBody>
      </p:sp>
      <p:sp>
        <p:nvSpPr>
          <p:cNvPr id="47" name="Isosceles Triangle 46"/>
          <p:cNvSpPr/>
          <p:nvPr/>
        </p:nvSpPr>
        <p:spPr>
          <a:xfrm rot="5400000">
            <a:off x="5655751" y="3042898"/>
            <a:ext cx="3319076" cy="265490"/>
          </a:xfrm>
          <a:prstGeom prs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err="1"/>
          </a:p>
        </p:txBody>
      </p:sp>
      <p:sp>
        <p:nvSpPr>
          <p:cNvPr id="48" name="Rectangle 47"/>
          <p:cNvSpPr/>
          <p:nvPr/>
        </p:nvSpPr>
        <p:spPr>
          <a:xfrm>
            <a:off x="7597367" y="1389963"/>
            <a:ext cx="1171585" cy="2488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t>Critical To Scale</a:t>
            </a:r>
          </a:p>
        </p:txBody>
      </p:sp>
      <p:sp>
        <p:nvSpPr>
          <p:cNvPr id="49" name="TextBox 48"/>
          <p:cNvSpPr txBox="1"/>
          <p:nvPr/>
        </p:nvSpPr>
        <p:spPr>
          <a:xfrm>
            <a:off x="7620295" y="1712828"/>
            <a:ext cx="1128245" cy="2769989"/>
          </a:xfrm>
          <a:prstGeom prst="rect">
            <a:avLst/>
          </a:prstGeom>
          <a:noFill/>
        </p:spPr>
        <p:txBody>
          <a:bodyPr wrap="square" lIns="0" tIns="0" rIns="0" bIns="0" rtlCol="0">
            <a:spAutoFit/>
          </a:bodyPr>
          <a:lstStyle/>
          <a:p>
            <a:pPr marL="128588" indent="-128588">
              <a:buFont typeface="Arial" panose="020B0604020202020204" pitchFamily="34" charset="0"/>
              <a:buChar char="•"/>
            </a:pPr>
            <a:r>
              <a:rPr lang="en-US" sz="900" dirty="0"/>
              <a:t>Prioritization across Credit, Channel Partner, Product, Professional Services</a:t>
            </a:r>
          </a:p>
          <a:p>
            <a:pPr marL="128588" indent="-128588">
              <a:buFont typeface="Arial" panose="020B0604020202020204" pitchFamily="34" charset="0"/>
              <a:buChar char="•"/>
            </a:pPr>
            <a:r>
              <a:rPr lang="en-US" sz="900" dirty="0"/>
              <a:t>Defining the technical integration and enablement needs</a:t>
            </a:r>
          </a:p>
          <a:p>
            <a:pPr marL="128588" indent="-128588">
              <a:buFont typeface="Arial" panose="020B0604020202020204" pitchFamily="34" charset="0"/>
              <a:buChar char="•"/>
            </a:pPr>
            <a:r>
              <a:rPr lang="en-US" sz="900" dirty="0"/>
              <a:t>Delivering data for internal &amp; partner compensation</a:t>
            </a:r>
          </a:p>
          <a:p>
            <a:pPr marL="128588" indent="-128588">
              <a:buFont typeface="Arial" panose="020B0604020202020204" pitchFamily="34" charset="0"/>
              <a:buChar char="•"/>
            </a:pPr>
            <a:r>
              <a:rPr lang="en-US" sz="900" dirty="0"/>
              <a:t>Delivering analytics to define customer value</a:t>
            </a:r>
          </a:p>
          <a:p>
            <a:pPr marL="128588" indent="-128588">
              <a:buFont typeface="Arial" panose="020B0604020202020204" pitchFamily="34" charset="0"/>
              <a:buChar char="•"/>
            </a:pPr>
            <a:r>
              <a:rPr lang="en-US" sz="900" dirty="0"/>
              <a:t>Wrapping all go to market tools into a coordinate PR plan to go on the offensive</a:t>
            </a:r>
          </a:p>
        </p:txBody>
      </p:sp>
    </p:spTree>
    <p:extLst>
      <p:ext uri="{BB962C8B-B14F-4D97-AF65-F5344CB8AC3E}">
        <p14:creationId xmlns:p14="http://schemas.microsoft.com/office/powerpoint/2010/main" val="1259865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Contextual Messaging/MUSE</a:t>
            </a:r>
          </a:p>
        </p:txBody>
      </p:sp>
      <p:sp>
        <p:nvSpPr>
          <p:cNvPr id="4" name="Text Placeholder 3"/>
          <p:cNvSpPr>
            <a:spLocks noGrp="1"/>
          </p:cNvSpPr>
          <p:nvPr>
            <p:ph type="body" sz="quarter" idx="13"/>
          </p:nvPr>
        </p:nvSpPr>
        <p:spPr/>
        <p:txBody>
          <a:bodyPr>
            <a:normAutofit fontScale="85000" lnSpcReduction="20000"/>
          </a:bodyPr>
          <a:lstStyle/>
          <a:p>
            <a:r>
              <a:rPr lang="en-US" dirty="0"/>
              <a:t>We can efficiently scale the distribution of credit through Contextual Messaging/MUSE in 2017 by leveraging the distinct value proposition for channel partners and their merchants powered by Contextual </a:t>
            </a:r>
            <a:r>
              <a:rPr lang="en-US" dirty="0" smtClean="0"/>
              <a:t>Messaging/MUSE</a:t>
            </a:r>
            <a:endParaRPr lang="en-US" dirty="0"/>
          </a:p>
        </p:txBody>
      </p:sp>
      <p:sp>
        <p:nvSpPr>
          <p:cNvPr id="6" name="Pentagon 5"/>
          <p:cNvSpPr/>
          <p:nvPr/>
        </p:nvSpPr>
        <p:spPr>
          <a:xfrm>
            <a:off x="979715" y="1083108"/>
            <a:ext cx="1789611" cy="530156"/>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t>Commercial Customer Value Proposition</a:t>
            </a:r>
          </a:p>
        </p:txBody>
      </p:sp>
      <p:sp>
        <p:nvSpPr>
          <p:cNvPr id="7" name="Chevron 6"/>
          <p:cNvSpPr/>
          <p:nvPr/>
        </p:nvSpPr>
        <p:spPr>
          <a:xfrm>
            <a:off x="4101875" y="1057435"/>
            <a:ext cx="1652452" cy="53015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2017 Go To Market</a:t>
            </a:r>
          </a:p>
          <a:p>
            <a:pPr algn="ctr"/>
            <a:r>
              <a:rPr lang="en-US" sz="1050" dirty="0">
                <a:solidFill>
                  <a:schemeClr val="bg1"/>
                </a:solidFill>
              </a:rPr>
              <a:t>Strategy</a:t>
            </a:r>
          </a:p>
        </p:txBody>
      </p:sp>
      <p:sp>
        <p:nvSpPr>
          <p:cNvPr id="8" name="Chevron 7"/>
          <p:cNvSpPr/>
          <p:nvPr/>
        </p:nvSpPr>
        <p:spPr>
          <a:xfrm>
            <a:off x="5607438" y="1061671"/>
            <a:ext cx="1652452" cy="53015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2017 </a:t>
            </a:r>
          </a:p>
          <a:p>
            <a:pPr algn="ctr"/>
            <a:r>
              <a:rPr lang="en-US" sz="1050" dirty="0">
                <a:solidFill>
                  <a:schemeClr val="bg1"/>
                </a:solidFill>
              </a:rPr>
              <a:t>Impact</a:t>
            </a:r>
          </a:p>
          <a:p>
            <a:pPr algn="ctr"/>
            <a:r>
              <a:rPr lang="en-US" sz="1050" dirty="0">
                <a:solidFill>
                  <a:schemeClr val="bg1"/>
                </a:solidFill>
              </a:rPr>
              <a:t>Assumptions </a:t>
            </a:r>
          </a:p>
        </p:txBody>
      </p:sp>
      <p:sp>
        <p:nvSpPr>
          <p:cNvPr id="9" name="Chevron 8"/>
          <p:cNvSpPr/>
          <p:nvPr/>
        </p:nvSpPr>
        <p:spPr>
          <a:xfrm>
            <a:off x="2609375" y="1065907"/>
            <a:ext cx="1652452" cy="530156"/>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50" dirty="0">
                <a:solidFill>
                  <a:schemeClr val="bg1"/>
                </a:solidFill>
              </a:rPr>
              <a:t>Technical &amp; Marketing</a:t>
            </a:r>
          </a:p>
          <a:p>
            <a:pPr algn="ctr"/>
            <a:r>
              <a:rPr lang="en-US" sz="1050" dirty="0">
                <a:solidFill>
                  <a:schemeClr val="bg1"/>
                </a:solidFill>
              </a:rPr>
              <a:t>Capabilities</a:t>
            </a:r>
          </a:p>
        </p:txBody>
      </p:sp>
      <p:sp>
        <p:nvSpPr>
          <p:cNvPr id="10" name="TextBox 9"/>
          <p:cNvSpPr txBox="1"/>
          <p:nvPr/>
        </p:nvSpPr>
        <p:spPr>
          <a:xfrm>
            <a:off x="979716" y="1839508"/>
            <a:ext cx="1476103" cy="1592744"/>
          </a:xfrm>
          <a:prstGeom prst="rect">
            <a:avLst/>
          </a:prstGeom>
          <a:noFill/>
        </p:spPr>
        <p:txBody>
          <a:bodyPr wrap="square" lIns="0" tIns="0" rIns="0" bIns="0" rtlCol="0">
            <a:spAutoFit/>
          </a:bodyPr>
          <a:lstStyle/>
          <a:p>
            <a:r>
              <a:rPr lang="en-US" sz="900" b="1" u="sng" dirty="0"/>
              <a:t>Channel Partners:</a:t>
            </a:r>
          </a:p>
          <a:p>
            <a:pPr marL="128585" indent="-128585">
              <a:buFont typeface="Arial" panose="020B0604020202020204" pitchFamily="34" charset="0"/>
              <a:buChar char="•"/>
            </a:pPr>
            <a:r>
              <a:rPr lang="en-US" sz="900" dirty="0"/>
              <a:t>Increase sales volume/rev share</a:t>
            </a:r>
          </a:p>
          <a:p>
            <a:pPr marL="128585" indent="-128585">
              <a:buFont typeface="Arial" panose="020B0604020202020204" pitchFamily="34" charset="0"/>
              <a:buChar char="•"/>
            </a:pPr>
            <a:r>
              <a:rPr lang="en-US" sz="900" dirty="0"/>
              <a:t>Differentiate against other providers</a:t>
            </a:r>
          </a:p>
          <a:p>
            <a:pPr marL="128585" indent="-128585">
              <a:buFont typeface="Arial" panose="020B0604020202020204" pitchFamily="34" charset="0"/>
              <a:buChar char="•"/>
            </a:pPr>
            <a:r>
              <a:rPr lang="en-US" sz="900" dirty="0"/>
              <a:t>Penetrate new verticals/BD</a:t>
            </a:r>
          </a:p>
          <a:p>
            <a:pPr marL="128585" indent="-128585">
              <a:buFont typeface="Arial" panose="020B0604020202020204" pitchFamily="34" charset="0"/>
              <a:buChar char="•"/>
            </a:pPr>
            <a:r>
              <a:rPr lang="en-US" sz="900" dirty="0"/>
              <a:t>Increase stickiness on platform</a:t>
            </a:r>
          </a:p>
          <a:p>
            <a:pPr marL="128585" indent="-128585">
              <a:buFont typeface="Arial" panose="020B0604020202020204" pitchFamily="34" charset="0"/>
              <a:buChar char="•"/>
            </a:pPr>
            <a:r>
              <a:rPr lang="en-US" sz="900" dirty="0"/>
              <a:t>Easy integration</a:t>
            </a:r>
          </a:p>
          <a:p>
            <a:endParaRPr lang="en-US" sz="1350" dirty="0"/>
          </a:p>
        </p:txBody>
      </p:sp>
      <p:sp>
        <p:nvSpPr>
          <p:cNvPr id="11" name="TextBox 10"/>
          <p:cNvSpPr txBox="1"/>
          <p:nvPr/>
        </p:nvSpPr>
        <p:spPr>
          <a:xfrm>
            <a:off x="988630" y="3451824"/>
            <a:ext cx="1476103" cy="1592744"/>
          </a:xfrm>
          <a:prstGeom prst="rect">
            <a:avLst/>
          </a:prstGeom>
          <a:noFill/>
        </p:spPr>
        <p:txBody>
          <a:bodyPr wrap="square" lIns="0" tIns="0" rIns="0" bIns="0" rtlCol="0">
            <a:spAutoFit/>
          </a:bodyPr>
          <a:lstStyle/>
          <a:p>
            <a:r>
              <a:rPr lang="en-US" sz="900" b="1" u="sng" dirty="0"/>
              <a:t>SM &amp; MMs:</a:t>
            </a:r>
          </a:p>
          <a:p>
            <a:pPr marL="128585" indent="-128585">
              <a:buFont typeface="Arial" panose="020B0604020202020204" pitchFamily="34" charset="0"/>
              <a:buChar char="•"/>
            </a:pPr>
            <a:r>
              <a:rPr lang="en-US" sz="900" dirty="0"/>
              <a:t>Increased sales/conversion</a:t>
            </a:r>
          </a:p>
          <a:p>
            <a:pPr marL="128585" indent="-128585">
              <a:buFont typeface="Arial" panose="020B0604020202020204" pitchFamily="34" charset="0"/>
              <a:buChar char="•"/>
            </a:pPr>
            <a:r>
              <a:rPr lang="en-US" sz="900" dirty="0"/>
              <a:t>Quantifiable impact</a:t>
            </a:r>
          </a:p>
          <a:p>
            <a:pPr marL="128585" indent="-128585">
              <a:buFont typeface="Arial" panose="020B0604020202020204" pitchFamily="34" charset="0"/>
              <a:buChar char="•"/>
            </a:pPr>
            <a:r>
              <a:rPr lang="en-US" sz="900" dirty="0"/>
              <a:t>Larger basked sizes</a:t>
            </a:r>
          </a:p>
          <a:p>
            <a:pPr marL="128585" indent="-128585">
              <a:buFont typeface="Arial" panose="020B0604020202020204" pitchFamily="34" charset="0"/>
              <a:buChar char="•"/>
            </a:pPr>
            <a:r>
              <a:rPr lang="en-US" sz="900" dirty="0"/>
              <a:t>Easy enablement</a:t>
            </a:r>
          </a:p>
          <a:p>
            <a:pPr marL="128585" indent="-128585">
              <a:buFont typeface="Arial" panose="020B0604020202020204" pitchFamily="34" charset="0"/>
              <a:buChar char="•"/>
            </a:pPr>
            <a:r>
              <a:rPr lang="en-US" sz="900" dirty="0"/>
              <a:t>Deep integration with partners</a:t>
            </a:r>
          </a:p>
          <a:p>
            <a:pPr marL="128585" indent="-128585">
              <a:buFont typeface="Arial" panose="020B0604020202020204" pitchFamily="34" charset="0"/>
              <a:buChar char="•"/>
            </a:pPr>
            <a:r>
              <a:rPr lang="en-US" sz="900" dirty="0"/>
              <a:t>Targeted marketing</a:t>
            </a:r>
          </a:p>
          <a:p>
            <a:pPr marL="128585" indent="-128585">
              <a:buFont typeface="Arial" panose="020B0604020202020204" pitchFamily="34" charset="0"/>
              <a:buChar char="•"/>
            </a:pPr>
            <a:r>
              <a:rPr lang="en-US" sz="900" dirty="0"/>
              <a:t>Easy to understand offers</a:t>
            </a:r>
          </a:p>
          <a:p>
            <a:endParaRPr lang="en-US" sz="900" dirty="0"/>
          </a:p>
          <a:p>
            <a:endParaRPr lang="en-US" sz="1350" dirty="0"/>
          </a:p>
        </p:txBody>
      </p:sp>
      <p:sp>
        <p:nvSpPr>
          <p:cNvPr id="12" name="TextBox 11"/>
          <p:cNvSpPr txBox="1"/>
          <p:nvPr/>
        </p:nvSpPr>
        <p:spPr>
          <a:xfrm>
            <a:off x="2570119" y="1839508"/>
            <a:ext cx="1476103" cy="1592744"/>
          </a:xfrm>
          <a:prstGeom prst="rect">
            <a:avLst/>
          </a:prstGeom>
          <a:noFill/>
        </p:spPr>
        <p:txBody>
          <a:bodyPr wrap="square" lIns="0" tIns="0" rIns="0" bIns="0" rtlCol="0">
            <a:spAutoFit/>
          </a:bodyPr>
          <a:lstStyle/>
          <a:p>
            <a:r>
              <a:rPr lang="en-US" sz="900" b="1" u="sng" dirty="0"/>
              <a:t>Today/Q1:</a:t>
            </a:r>
          </a:p>
          <a:p>
            <a:pPr marL="128585" indent="-128585">
              <a:buFont typeface="Arial" panose="020B0604020202020204" pitchFamily="34" charset="0"/>
              <a:buChar char="•"/>
            </a:pPr>
            <a:r>
              <a:rPr lang="en-US" sz="900" dirty="0"/>
              <a:t>1 lightweight integration</a:t>
            </a:r>
          </a:p>
          <a:p>
            <a:pPr marL="128585" indent="-128585">
              <a:buFont typeface="Arial" panose="020B0604020202020204" pitchFamily="34" charset="0"/>
              <a:buChar char="•"/>
            </a:pPr>
            <a:r>
              <a:rPr lang="en-US" sz="900" dirty="0"/>
              <a:t>SAC</a:t>
            </a:r>
          </a:p>
          <a:p>
            <a:pPr marL="128585" indent="-128585">
              <a:buFont typeface="Arial" panose="020B0604020202020204" pitchFamily="34" charset="0"/>
              <a:buChar char="•"/>
            </a:pPr>
            <a:r>
              <a:rPr lang="en-US" sz="900" dirty="0"/>
              <a:t>Merchant personalization: product, price</a:t>
            </a:r>
          </a:p>
          <a:p>
            <a:pPr marL="128585" indent="-128585">
              <a:buFont typeface="Arial" panose="020B0604020202020204" pitchFamily="34" charset="0"/>
              <a:buChar char="•"/>
            </a:pPr>
            <a:r>
              <a:rPr lang="en-US" sz="900" dirty="0"/>
              <a:t>Banners &amp; text</a:t>
            </a:r>
          </a:p>
          <a:p>
            <a:pPr marL="128585" indent="-128585">
              <a:buFont typeface="Arial" panose="020B0604020202020204" pitchFamily="34" charset="0"/>
              <a:buChar char="•"/>
            </a:pPr>
            <a:r>
              <a:rPr lang="en-US" sz="900" dirty="0"/>
              <a:t>Across mobile/web</a:t>
            </a:r>
          </a:p>
          <a:p>
            <a:pPr marL="128585" indent="-128585">
              <a:buFont typeface="Arial" panose="020B0604020202020204" pitchFamily="34" charset="0"/>
              <a:buChar char="•"/>
            </a:pPr>
            <a:r>
              <a:rPr lang="en-US" sz="900" dirty="0"/>
              <a:t>Dynamic through out shopping experience</a:t>
            </a:r>
          </a:p>
          <a:p>
            <a:pPr marL="128585" indent="-128585">
              <a:buFont typeface="Arial" panose="020B0604020202020204" pitchFamily="34" charset="0"/>
              <a:buChar char="•"/>
            </a:pPr>
            <a:r>
              <a:rPr lang="en-US" sz="900" dirty="0"/>
              <a:t>Visitor analytics</a:t>
            </a:r>
          </a:p>
          <a:p>
            <a:endParaRPr lang="en-US" sz="1350" dirty="0"/>
          </a:p>
        </p:txBody>
      </p:sp>
      <p:sp>
        <p:nvSpPr>
          <p:cNvPr id="13" name="TextBox 12"/>
          <p:cNvSpPr txBox="1"/>
          <p:nvPr/>
        </p:nvSpPr>
        <p:spPr>
          <a:xfrm>
            <a:off x="2567398" y="3451826"/>
            <a:ext cx="1476103" cy="900246"/>
          </a:xfrm>
          <a:prstGeom prst="rect">
            <a:avLst/>
          </a:prstGeom>
          <a:noFill/>
        </p:spPr>
        <p:txBody>
          <a:bodyPr wrap="square" lIns="0" tIns="0" rIns="0" bIns="0" rtlCol="0">
            <a:spAutoFit/>
          </a:bodyPr>
          <a:lstStyle/>
          <a:p>
            <a:r>
              <a:rPr lang="en-US" sz="900" b="1" u="sng" dirty="0"/>
              <a:t>Q2-Q4:</a:t>
            </a:r>
          </a:p>
          <a:p>
            <a:pPr marL="128585" indent="-128585">
              <a:buFont typeface="Arial" panose="020B0604020202020204" pitchFamily="34" charset="0"/>
              <a:buChar char="•"/>
            </a:pPr>
            <a:r>
              <a:rPr lang="en-US" sz="900" dirty="0"/>
              <a:t>Multiple offers: FRS, potentially HO</a:t>
            </a:r>
          </a:p>
          <a:p>
            <a:pPr marL="128585" indent="-128585">
              <a:buFont typeface="Arial" panose="020B0604020202020204" pitchFamily="34" charset="0"/>
              <a:buChar char="•"/>
            </a:pPr>
            <a:r>
              <a:rPr lang="en-US" sz="900" dirty="0"/>
              <a:t>Hawk/self serve analytics</a:t>
            </a:r>
          </a:p>
          <a:p>
            <a:pPr marL="128585" indent="-128585">
              <a:buFont typeface="Arial" panose="020B0604020202020204" pitchFamily="34" charset="0"/>
              <a:buChar char="•"/>
            </a:pPr>
            <a:r>
              <a:rPr lang="en-US" sz="900" dirty="0"/>
              <a:t>Personalization</a:t>
            </a:r>
          </a:p>
          <a:p>
            <a:endParaRPr lang="en-US" sz="1350" dirty="0"/>
          </a:p>
        </p:txBody>
      </p:sp>
      <p:cxnSp>
        <p:nvCxnSpPr>
          <p:cNvPr id="14" name="Straight Connector 13"/>
          <p:cNvCxnSpPr/>
          <p:nvPr/>
        </p:nvCxnSpPr>
        <p:spPr>
          <a:xfrm>
            <a:off x="2512967" y="1873250"/>
            <a:ext cx="0" cy="247650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50938" y="1873250"/>
            <a:ext cx="0" cy="247650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605420" y="1873250"/>
            <a:ext cx="0" cy="247650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146142" y="1827615"/>
            <a:ext cx="1395776" cy="1592744"/>
          </a:xfrm>
          <a:prstGeom prst="rect">
            <a:avLst/>
          </a:prstGeom>
          <a:noFill/>
        </p:spPr>
        <p:txBody>
          <a:bodyPr wrap="square" lIns="0" tIns="0" rIns="0" bIns="0" rtlCol="0">
            <a:spAutoFit/>
          </a:bodyPr>
          <a:lstStyle/>
          <a:p>
            <a:r>
              <a:rPr lang="en-US" sz="900" b="1" u="sng" dirty="0"/>
              <a:t>Targeting:</a:t>
            </a:r>
          </a:p>
          <a:p>
            <a:pPr marL="128585" indent="-128585">
              <a:buFont typeface="Arial" panose="020B0604020202020204" pitchFamily="34" charset="0"/>
              <a:buChar char="•"/>
            </a:pPr>
            <a:r>
              <a:rPr lang="en-US" sz="900" dirty="0"/>
              <a:t>Channel Partners</a:t>
            </a:r>
          </a:p>
          <a:p>
            <a:pPr marL="128585" indent="-128585">
              <a:buFont typeface="Arial" panose="020B0604020202020204" pitchFamily="34" charset="0"/>
              <a:buChar char="•"/>
            </a:pPr>
            <a:r>
              <a:rPr lang="en-US" sz="900" dirty="0"/>
              <a:t>Q4’16 small pilots &amp; </a:t>
            </a:r>
            <a:r>
              <a:rPr lang="en-US" sz="900" dirty="0" err="1"/>
              <a:t>BigCommerce</a:t>
            </a:r>
            <a:r>
              <a:rPr lang="en-US" sz="900" dirty="0"/>
              <a:t> </a:t>
            </a:r>
          </a:p>
          <a:p>
            <a:pPr marL="128585" indent="-128585">
              <a:buFont typeface="Arial" panose="020B0604020202020204" pitchFamily="34" charset="0"/>
              <a:buChar char="•"/>
            </a:pPr>
            <a:r>
              <a:rPr lang="en-US" sz="900" dirty="0"/>
              <a:t>Q1 top SAAS platforms for fast adoption w/ no integration required for merchants.</a:t>
            </a:r>
          </a:p>
          <a:p>
            <a:pPr marL="128585" indent="-128585">
              <a:buFont typeface="Arial" panose="020B0604020202020204" pitchFamily="34" charset="0"/>
              <a:buChar char="•"/>
            </a:pPr>
            <a:r>
              <a:rPr lang="en-US" sz="900" dirty="0" err="1"/>
              <a:t>Magento</a:t>
            </a:r>
            <a:r>
              <a:rPr lang="en-US" sz="900" dirty="0"/>
              <a:t> &amp; </a:t>
            </a:r>
            <a:r>
              <a:rPr lang="en-US" sz="900" dirty="0" err="1"/>
              <a:t>Ecwid</a:t>
            </a:r>
            <a:r>
              <a:rPr lang="en-US" sz="900" dirty="0"/>
              <a:t> due to size</a:t>
            </a:r>
          </a:p>
          <a:p>
            <a:endParaRPr lang="en-US" sz="1350" dirty="0"/>
          </a:p>
        </p:txBody>
      </p:sp>
      <p:sp>
        <p:nvSpPr>
          <p:cNvPr id="18" name="TextBox 17"/>
          <p:cNvSpPr txBox="1"/>
          <p:nvPr/>
        </p:nvSpPr>
        <p:spPr>
          <a:xfrm>
            <a:off x="4143423" y="3451824"/>
            <a:ext cx="1476103" cy="1315745"/>
          </a:xfrm>
          <a:prstGeom prst="rect">
            <a:avLst/>
          </a:prstGeom>
          <a:noFill/>
        </p:spPr>
        <p:txBody>
          <a:bodyPr wrap="square" lIns="0" tIns="0" rIns="0" bIns="0" rtlCol="0">
            <a:spAutoFit/>
          </a:bodyPr>
          <a:lstStyle/>
          <a:p>
            <a:r>
              <a:rPr lang="en-US" sz="900" b="1" u="sng" dirty="0"/>
              <a:t>Sales/Marketing:</a:t>
            </a:r>
          </a:p>
          <a:p>
            <a:pPr marL="128585" indent="-128585">
              <a:buFont typeface="Arial" panose="020B0604020202020204" pitchFamily="34" charset="0"/>
              <a:buChar char="•"/>
            </a:pPr>
            <a:r>
              <a:rPr lang="en-US" sz="900" dirty="0"/>
              <a:t>Partner marketing tools</a:t>
            </a:r>
          </a:p>
          <a:p>
            <a:pPr marL="128585" indent="-128585">
              <a:buFont typeface="Arial" panose="020B0604020202020204" pitchFamily="34" charset="0"/>
              <a:buChar char="•"/>
            </a:pPr>
            <a:r>
              <a:rPr lang="en-US" sz="900" dirty="0"/>
              <a:t>Tele/AM training</a:t>
            </a:r>
          </a:p>
          <a:p>
            <a:pPr marL="128585" indent="-128585">
              <a:buFont typeface="Arial" panose="020B0604020202020204" pitchFamily="34" charset="0"/>
              <a:buChar char="•"/>
            </a:pPr>
            <a:r>
              <a:rPr lang="en-US" sz="900" dirty="0"/>
              <a:t>Tiered strategy: AOV thresholds for native vs. marketing</a:t>
            </a:r>
          </a:p>
          <a:p>
            <a:pPr marL="128585" indent="-128585">
              <a:buFont typeface="Arial" panose="020B0604020202020204" pitchFamily="34" charset="0"/>
              <a:buChar char="•"/>
            </a:pPr>
            <a:r>
              <a:rPr lang="en-US" sz="900" dirty="0"/>
              <a:t>Tech2tech support</a:t>
            </a:r>
          </a:p>
          <a:p>
            <a:pPr marL="128585" indent="-128585">
              <a:buFont typeface="Arial" panose="020B0604020202020204" pitchFamily="34" charset="0"/>
              <a:buChar char="•"/>
            </a:pPr>
            <a:r>
              <a:rPr lang="en-US" sz="900" dirty="0"/>
              <a:t>Bounties where necessary</a:t>
            </a:r>
          </a:p>
          <a:p>
            <a:endParaRPr lang="en-US" sz="1350" dirty="0"/>
          </a:p>
        </p:txBody>
      </p:sp>
      <p:sp>
        <p:nvSpPr>
          <p:cNvPr id="19" name="TextBox 18"/>
          <p:cNvSpPr txBox="1"/>
          <p:nvPr/>
        </p:nvSpPr>
        <p:spPr>
          <a:xfrm>
            <a:off x="5700624" y="1827613"/>
            <a:ext cx="1459278" cy="3185487"/>
          </a:xfrm>
          <a:prstGeom prst="rect">
            <a:avLst/>
          </a:prstGeom>
          <a:noFill/>
        </p:spPr>
        <p:txBody>
          <a:bodyPr wrap="square" lIns="0" tIns="0" rIns="0" bIns="0" rtlCol="0">
            <a:spAutoFit/>
          </a:bodyPr>
          <a:lstStyle/>
          <a:p>
            <a:r>
              <a:rPr lang="en-US" sz="900" dirty="0" err="1"/>
              <a:t>Mercchant</a:t>
            </a:r>
            <a:r>
              <a:rPr lang="en-US" sz="900" dirty="0"/>
              <a:t> Adoption: 28K</a:t>
            </a:r>
          </a:p>
          <a:p>
            <a:endParaRPr lang="en-US" sz="900" dirty="0"/>
          </a:p>
          <a:p>
            <a:r>
              <a:rPr lang="en-US" sz="900" dirty="0"/>
              <a:t>New Credit Accounts: 125K</a:t>
            </a:r>
          </a:p>
          <a:p>
            <a:endParaRPr lang="en-US" sz="900" b="1" u="sng" dirty="0">
              <a:solidFill>
                <a:srgbClr val="FF0000"/>
              </a:solidFill>
            </a:endParaRPr>
          </a:p>
          <a:p>
            <a:r>
              <a:rPr lang="en-US" sz="900" b="1" u="sng" dirty="0">
                <a:solidFill>
                  <a:srgbClr val="FF0000"/>
                </a:solidFill>
              </a:rPr>
              <a:t>Highly Dependent On Product </a:t>
            </a:r>
            <a:r>
              <a:rPr lang="en-US" sz="900" b="1" u="sng" dirty="0" smtClean="0">
                <a:solidFill>
                  <a:srgbClr val="FF0000"/>
                </a:solidFill>
              </a:rPr>
              <a:t>Roadmap &amp; Channel Partner Goals: </a:t>
            </a:r>
            <a:r>
              <a:rPr lang="en-US" sz="900" b="1" i="1" u="sng" dirty="0" smtClean="0">
                <a:solidFill>
                  <a:srgbClr val="FF0000"/>
                </a:solidFill>
              </a:rPr>
              <a:t>Under discussion </a:t>
            </a:r>
            <a:endParaRPr lang="en-US" sz="900" b="1" u="sng" dirty="0"/>
          </a:p>
          <a:p>
            <a:endParaRPr lang="en-US" sz="900" b="1" u="sng" dirty="0"/>
          </a:p>
          <a:p>
            <a:r>
              <a:rPr lang="en-US" sz="900" u="sng" dirty="0"/>
              <a:t>Assumes:</a:t>
            </a:r>
          </a:p>
          <a:p>
            <a:pPr marL="214308" indent="-214308">
              <a:buFont typeface="Arial" panose="020B0604020202020204" pitchFamily="34" charset="0"/>
              <a:buChar char="•"/>
            </a:pPr>
            <a:r>
              <a:rPr lang="en-US" sz="900" dirty="0"/>
              <a:t>Channel Partner 2017 merchant target adoption target: ~80K</a:t>
            </a:r>
          </a:p>
          <a:p>
            <a:pPr marL="214308" indent="-214308">
              <a:buFont typeface="Arial" panose="020B0604020202020204" pitchFamily="34" charset="0"/>
              <a:buChar char="•"/>
            </a:pPr>
            <a:r>
              <a:rPr lang="en-US" sz="900" dirty="0"/>
              <a:t>Presumes targeting “Credit friendly” merchants.</a:t>
            </a:r>
          </a:p>
          <a:p>
            <a:pPr marL="214308" indent="-214308">
              <a:buFont typeface="Arial" panose="020B0604020202020204" pitchFamily="34" charset="0"/>
              <a:buChar char="•"/>
            </a:pPr>
            <a:r>
              <a:rPr lang="en-US" sz="900" dirty="0"/>
              <a:t>Assumes majority of merchant acquisition 2H 2017</a:t>
            </a:r>
          </a:p>
          <a:p>
            <a:pPr marL="214308" indent="-214308">
              <a:buFont typeface="Arial" panose="020B0604020202020204" pitchFamily="34" charset="0"/>
              <a:buChar char="•"/>
            </a:pPr>
            <a:r>
              <a:rPr lang="en-US" sz="900" dirty="0"/>
              <a:t>Maintain 1:1 merchant/Account/MO ratio</a:t>
            </a:r>
          </a:p>
          <a:p>
            <a:pPr marL="214308" indent="-214308">
              <a:buFont typeface="Arial" panose="020B0604020202020204" pitchFamily="34" charset="0"/>
              <a:buChar char="•"/>
            </a:pPr>
            <a:endParaRPr lang="en-US" sz="900" dirty="0"/>
          </a:p>
        </p:txBody>
      </p:sp>
      <p:sp>
        <p:nvSpPr>
          <p:cNvPr id="20" name="Left Brace 19"/>
          <p:cNvSpPr/>
          <p:nvPr/>
        </p:nvSpPr>
        <p:spPr>
          <a:xfrm rot="10800000">
            <a:off x="7318609" y="1295400"/>
            <a:ext cx="165750" cy="3472169"/>
          </a:xfrm>
          <a:prstGeom prst="leftBrace">
            <a:avLst>
              <a:gd name="adj1" fmla="val 8333"/>
              <a:gd name="adj2" fmla="val 49763"/>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21" name="Rectangle 20"/>
          <p:cNvSpPr/>
          <p:nvPr/>
        </p:nvSpPr>
        <p:spPr>
          <a:xfrm>
            <a:off x="7555779" y="1873252"/>
            <a:ext cx="1409700" cy="2601913"/>
          </a:xfrm>
          <a:prstGeom prst="rect">
            <a:avLst/>
          </a:prstGeom>
          <a:solidFill>
            <a:schemeClr val="bg1">
              <a:lumMod val="8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4308" indent="-86914">
              <a:buFont typeface="Arial" panose="020B0604020202020204" pitchFamily="34" charset="0"/>
              <a:buChar char="•"/>
            </a:pPr>
            <a:r>
              <a:rPr lang="en-US" sz="900" dirty="0">
                <a:solidFill>
                  <a:schemeClr val="tx1"/>
                </a:solidFill>
              </a:rPr>
              <a:t>Locked product roadmap w/funding</a:t>
            </a:r>
          </a:p>
          <a:p>
            <a:pPr marL="214308" indent="-86914">
              <a:buFont typeface="Arial" panose="020B0604020202020204" pitchFamily="34" charset="0"/>
              <a:buChar char="•"/>
            </a:pPr>
            <a:r>
              <a:rPr lang="en-US" sz="900" dirty="0">
                <a:solidFill>
                  <a:schemeClr val="tx1"/>
                </a:solidFill>
              </a:rPr>
              <a:t>Data/analytics: comp, partner, merchant</a:t>
            </a:r>
          </a:p>
          <a:p>
            <a:pPr marL="214308" indent="-86914">
              <a:buFont typeface="Arial" panose="020B0604020202020204" pitchFamily="34" charset="0"/>
              <a:buChar char="•"/>
            </a:pPr>
            <a:r>
              <a:rPr lang="en-US" sz="900" dirty="0">
                <a:solidFill>
                  <a:schemeClr val="tx1"/>
                </a:solidFill>
              </a:rPr>
              <a:t>UED resources: partner experience</a:t>
            </a:r>
          </a:p>
          <a:p>
            <a:pPr marL="214308" indent="-86914">
              <a:buFont typeface="Arial" panose="020B0604020202020204" pitchFamily="34" charset="0"/>
              <a:buChar char="•"/>
            </a:pPr>
            <a:r>
              <a:rPr lang="en-US" sz="900" dirty="0">
                <a:solidFill>
                  <a:schemeClr val="tx1"/>
                </a:solidFill>
              </a:rPr>
              <a:t>Channel Partner prioritization &amp; targeting</a:t>
            </a:r>
          </a:p>
          <a:p>
            <a:pPr marL="214308" indent="-86914">
              <a:buFont typeface="Arial" panose="020B0604020202020204" pitchFamily="34" charset="0"/>
              <a:buChar char="•"/>
            </a:pPr>
            <a:r>
              <a:rPr lang="en-US" sz="900" dirty="0">
                <a:solidFill>
                  <a:schemeClr val="tx1"/>
                </a:solidFill>
              </a:rPr>
              <a:t>Channel Partner bounties</a:t>
            </a:r>
          </a:p>
          <a:p>
            <a:pPr marL="214308" indent="-86914">
              <a:buFont typeface="Arial" panose="020B0604020202020204" pitchFamily="34" charset="0"/>
              <a:buChar char="•"/>
            </a:pPr>
            <a:r>
              <a:rPr lang="en-US" sz="900" dirty="0">
                <a:solidFill>
                  <a:schemeClr val="tx1"/>
                </a:solidFill>
              </a:rPr>
              <a:t>Marketing $/resources</a:t>
            </a:r>
          </a:p>
          <a:p>
            <a:pPr marL="214308" indent="-86914">
              <a:buFont typeface="Arial" panose="020B0604020202020204" pitchFamily="34" charset="0"/>
              <a:buChar char="•"/>
            </a:pPr>
            <a:r>
              <a:rPr lang="en-US" sz="900" dirty="0">
                <a:solidFill>
                  <a:schemeClr val="tx1"/>
                </a:solidFill>
              </a:rPr>
              <a:t>Tele/AM Tools</a:t>
            </a:r>
          </a:p>
          <a:p>
            <a:pPr marL="214308" indent="-86914">
              <a:buFont typeface="Arial" panose="020B0604020202020204" pitchFamily="34" charset="0"/>
              <a:buChar char="•"/>
            </a:pPr>
            <a:r>
              <a:rPr lang="en-US" sz="900" dirty="0">
                <a:solidFill>
                  <a:schemeClr val="tx1"/>
                </a:solidFill>
              </a:rPr>
              <a:t>1 incremental Credit HC</a:t>
            </a:r>
          </a:p>
          <a:p>
            <a:pPr marL="214308" indent="-86914">
              <a:buFont typeface="Arial" panose="020B0604020202020204" pitchFamily="34" charset="0"/>
              <a:buChar char="•"/>
            </a:pPr>
            <a:r>
              <a:rPr lang="en-US" sz="900" dirty="0">
                <a:solidFill>
                  <a:schemeClr val="tx1"/>
                </a:solidFill>
              </a:rPr>
              <a:t>Credit Roadmap for HO/Installments if pilot successful</a:t>
            </a:r>
          </a:p>
          <a:p>
            <a:pPr marL="214308" indent="-214308">
              <a:buFont typeface="Arial" panose="020B0604020202020204" pitchFamily="34" charset="0"/>
              <a:buChar char="•"/>
            </a:pPr>
            <a:endParaRPr lang="en-US" sz="900" dirty="0" err="1">
              <a:solidFill>
                <a:schemeClr val="tx1"/>
              </a:solidFill>
            </a:endParaRPr>
          </a:p>
        </p:txBody>
      </p:sp>
      <p:sp>
        <p:nvSpPr>
          <p:cNvPr id="22" name="Rectangle 21"/>
          <p:cNvSpPr/>
          <p:nvPr/>
        </p:nvSpPr>
        <p:spPr>
          <a:xfrm>
            <a:off x="7549430" y="1272858"/>
            <a:ext cx="1422401" cy="337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900" dirty="0">
                <a:solidFill>
                  <a:schemeClr val="tx1"/>
                </a:solidFill>
              </a:rPr>
              <a:t>Risks/Dependencies/Asks</a:t>
            </a:r>
          </a:p>
        </p:txBody>
      </p:sp>
      <p:sp>
        <p:nvSpPr>
          <p:cNvPr id="3" name="Rounded Rectangle 2"/>
          <p:cNvSpPr/>
          <p:nvPr/>
        </p:nvSpPr>
        <p:spPr>
          <a:xfrm>
            <a:off x="6297038" y="136187"/>
            <a:ext cx="2418945" cy="415047"/>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100" dirty="0" smtClean="0"/>
              <a:t>Targets for larger MUSE project are moving: impacts Credit #s </a:t>
            </a:r>
          </a:p>
        </p:txBody>
      </p:sp>
    </p:spTree>
    <p:extLst>
      <p:ext uri="{BB962C8B-B14F-4D97-AF65-F5344CB8AC3E}">
        <p14:creationId xmlns:p14="http://schemas.microsoft.com/office/powerpoint/2010/main" val="249910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Special Topic – </a:t>
            </a:r>
            <a:br>
              <a:rPr lang="en-US" b="1" dirty="0" smtClean="0"/>
            </a:br>
            <a:r>
              <a:rPr lang="en-US" b="1" dirty="0" smtClean="0"/>
              <a:t>Headcount Decisions &amp; Implications</a:t>
            </a:r>
            <a:endParaRPr lang="en-US" b="1" dirty="0"/>
          </a:p>
        </p:txBody>
      </p:sp>
      <p:sp>
        <p:nvSpPr>
          <p:cNvPr id="3" name="Text Placeholder 2"/>
          <p:cNvSpPr>
            <a:spLocks noGrp="1"/>
          </p:cNvSpPr>
          <p:nvPr>
            <p:ph type="body" idx="1"/>
          </p:nvPr>
        </p:nvSpPr>
        <p:spPr/>
        <p:txBody>
          <a:bodyPr>
            <a:normAutofit fontScale="55000" lnSpcReduction="20000"/>
          </a:bodyPr>
          <a:lstStyle/>
          <a:p>
            <a:r>
              <a:rPr lang="en-US" sz="4800" dirty="0" smtClean="0"/>
              <a:t> </a:t>
            </a:r>
            <a:endParaRPr lang="en-US" dirty="0"/>
          </a:p>
        </p:txBody>
      </p:sp>
      <p:sp>
        <p:nvSpPr>
          <p:cNvPr id="4" name="Slide Number Placeholder 3"/>
          <p:cNvSpPr>
            <a:spLocks noGrp="1"/>
          </p:cNvSpPr>
          <p:nvPr>
            <p:ph type="sldNum" sz="quarter" idx="12"/>
          </p:nvPr>
        </p:nvSpPr>
        <p:spPr/>
        <p:txBody>
          <a:bodyPr/>
          <a:lstStyle/>
          <a:p>
            <a:fld id="{07CF5707-6B01-4E28-B52C-5F626EA6C564}" type="slidenum">
              <a:rPr lang="en-US" smtClean="0">
                <a:solidFill>
                  <a:prstClr val="white"/>
                </a:solidFill>
              </a:rPr>
              <a:pPr/>
              <a:t>16</a:t>
            </a:fld>
            <a:endParaRPr lang="en-US" dirty="0">
              <a:solidFill>
                <a:prstClr val="white"/>
              </a:solidFill>
            </a:endParaRPr>
          </a:p>
        </p:txBody>
      </p:sp>
    </p:spTree>
    <p:extLst>
      <p:ext uri="{BB962C8B-B14F-4D97-AF65-F5344CB8AC3E}">
        <p14:creationId xmlns:p14="http://schemas.microsoft.com/office/powerpoint/2010/main" val="386890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There are several </a:t>
            </a:r>
            <a:r>
              <a:rPr lang="en-US" dirty="0" smtClean="0"/>
              <a:t>baseline and strategic initiatives that are not staffed given resourcing decisions that have an impact on strategy &amp; impact.</a:t>
            </a:r>
            <a:endParaRPr lang="en-US" dirty="0"/>
          </a:p>
        </p:txBody>
      </p:sp>
      <p:sp>
        <p:nvSpPr>
          <p:cNvPr id="8" name="Rounded Rectangle 7"/>
          <p:cNvSpPr/>
          <p:nvPr/>
        </p:nvSpPr>
        <p:spPr>
          <a:xfrm>
            <a:off x="5830490" y="735805"/>
            <a:ext cx="742950" cy="292894"/>
          </a:xfrm>
          <a:prstGeom prst="roundRect">
            <a:avLst/>
          </a:prstGeom>
          <a:solidFill>
            <a:schemeClr val="accent2">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bg1"/>
                </a:solidFill>
              </a:rPr>
              <a:t>SB</a:t>
            </a:r>
          </a:p>
        </p:txBody>
      </p:sp>
      <p:sp>
        <p:nvSpPr>
          <p:cNvPr id="9" name="Rounded Rectangle 8"/>
          <p:cNvSpPr/>
          <p:nvPr/>
        </p:nvSpPr>
        <p:spPr>
          <a:xfrm>
            <a:off x="6625828" y="735805"/>
            <a:ext cx="742950" cy="292894"/>
          </a:xfrm>
          <a:prstGeom prst="roundRect">
            <a:avLst/>
          </a:prstGeom>
          <a:solidFill>
            <a:schemeClr val="accent4">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bg1"/>
                </a:solidFill>
              </a:rPr>
              <a:t>MB</a:t>
            </a:r>
          </a:p>
        </p:txBody>
      </p:sp>
      <p:sp>
        <p:nvSpPr>
          <p:cNvPr id="10" name="Rounded Rectangle 9"/>
          <p:cNvSpPr/>
          <p:nvPr/>
        </p:nvSpPr>
        <p:spPr>
          <a:xfrm>
            <a:off x="7421165" y="735805"/>
            <a:ext cx="742950" cy="292894"/>
          </a:xfrm>
          <a:prstGeom prst="roundRect">
            <a:avLst/>
          </a:prstGeom>
          <a:solidFill>
            <a:schemeClr val="accent6">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bg1"/>
                </a:solidFill>
              </a:rPr>
              <a:t>LE</a:t>
            </a:r>
          </a:p>
        </p:txBody>
      </p:sp>
      <p:sp>
        <p:nvSpPr>
          <p:cNvPr id="11" name="Rounded Rectangle 10"/>
          <p:cNvSpPr/>
          <p:nvPr/>
        </p:nvSpPr>
        <p:spPr>
          <a:xfrm>
            <a:off x="8216503" y="735805"/>
            <a:ext cx="742950" cy="292894"/>
          </a:xfrm>
          <a:prstGeom prst="roundRect">
            <a:avLst/>
          </a:prstGeom>
          <a:solidFill>
            <a:srgbClr val="7030A0"/>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bg1"/>
                </a:solidFill>
              </a:rPr>
              <a:t>Partner</a:t>
            </a:r>
          </a:p>
        </p:txBody>
      </p:sp>
      <p:sp>
        <p:nvSpPr>
          <p:cNvPr id="22" name="TextBox 21"/>
          <p:cNvSpPr txBox="1"/>
          <p:nvPr/>
        </p:nvSpPr>
        <p:spPr>
          <a:xfrm>
            <a:off x="5930503" y="1490142"/>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23" name="TextBox 22"/>
          <p:cNvSpPr txBox="1"/>
          <p:nvPr/>
        </p:nvSpPr>
        <p:spPr>
          <a:xfrm>
            <a:off x="6725840" y="1490142"/>
            <a:ext cx="542925" cy="323165"/>
          </a:xfrm>
          <a:prstGeom prst="rect">
            <a:avLst/>
          </a:prstGeom>
          <a:noFill/>
        </p:spPr>
        <p:txBody>
          <a:bodyPr wrap="square" lIns="0" tIns="0" rIns="0" bIns="0" rtlCol="0">
            <a:spAutoFit/>
          </a:bodyPr>
          <a:lstStyle/>
          <a:p>
            <a:pPr algn="ctr"/>
            <a:r>
              <a:rPr lang="en-US" sz="2100" dirty="0">
                <a:solidFill>
                  <a:schemeClr val="accent4">
                    <a:lumMod val="75000"/>
                  </a:schemeClr>
                </a:solidFill>
                <a:sym typeface="Wingdings"/>
              </a:rPr>
              <a:t></a:t>
            </a:r>
            <a:endParaRPr lang="en-US" sz="2100" dirty="0">
              <a:solidFill>
                <a:schemeClr val="accent4">
                  <a:lumMod val="75000"/>
                </a:schemeClr>
              </a:solidFill>
            </a:endParaRPr>
          </a:p>
        </p:txBody>
      </p:sp>
      <p:sp>
        <p:nvSpPr>
          <p:cNvPr id="25" name="TextBox 24"/>
          <p:cNvSpPr txBox="1"/>
          <p:nvPr/>
        </p:nvSpPr>
        <p:spPr>
          <a:xfrm>
            <a:off x="8316515" y="1490142"/>
            <a:ext cx="542925" cy="323165"/>
          </a:xfrm>
          <a:prstGeom prst="rect">
            <a:avLst/>
          </a:prstGeom>
          <a:noFill/>
        </p:spPr>
        <p:txBody>
          <a:bodyPr wrap="square" lIns="0" tIns="0" rIns="0" bIns="0" rtlCol="0">
            <a:spAutoFit/>
          </a:bodyPr>
          <a:lstStyle/>
          <a:p>
            <a:pPr algn="ctr"/>
            <a:r>
              <a:rPr lang="en-US" sz="2100" dirty="0">
                <a:solidFill>
                  <a:srgbClr val="7030A0"/>
                </a:solidFill>
                <a:sym typeface="Wingdings"/>
              </a:rPr>
              <a:t></a:t>
            </a:r>
            <a:endParaRPr lang="en-US" sz="2100" dirty="0">
              <a:solidFill>
                <a:srgbClr val="7030A0"/>
              </a:solidFill>
            </a:endParaRPr>
          </a:p>
        </p:txBody>
      </p:sp>
      <p:sp>
        <p:nvSpPr>
          <p:cNvPr id="26" name="TextBox 25"/>
          <p:cNvSpPr txBox="1"/>
          <p:nvPr/>
        </p:nvSpPr>
        <p:spPr>
          <a:xfrm>
            <a:off x="5930503" y="1902647"/>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27" name="TextBox 26"/>
          <p:cNvSpPr txBox="1"/>
          <p:nvPr/>
        </p:nvSpPr>
        <p:spPr>
          <a:xfrm>
            <a:off x="6725840" y="1902647"/>
            <a:ext cx="542925" cy="323165"/>
          </a:xfrm>
          <a:prstGeom prst="rect">
            <a:avLst/>
          </a:prstGeom>
          <a:noFill/>
        </p:spPr>
        <p:txBody>
          <a:bodyPr wrap="square" lIns="0" tIns="0" rIns="0" bIns="0" rtlCol="0">
            <a:spAutoFit/>
          </a:bodyPr>
          <a:lstStyle/>
          <a:p>
            <a:pPr algn="ctr"/>
            <a:r>
              <a:rPr lang="en-US" sz="2100" dirty="0">
                <a:solidFill>
                  <a:schemeClr val="accent4">
                    <a:lumMod val="75000"/>
                  </a:schemeClr>
                </a:solidFill>
                <a:sym typeface="Wingdings"/>
              </a:rPr>
              <a:t></a:t>
            </a:r>
            <a:endParaRPr lang="en-US" sz="2100" dirty="0">
              <a:solidFill>
                <a:schemeClr val="accent4">
                  <a:lumMod val="75000"/>
                </a:schemeClr>
              </a:solidFill>
            </a:endParaRPr>
          </a:p>
        </p:txBody>
      </p:sp>
      <p:sp>
        <p:nvSpPr>
          <p:cNvPr id="28" name="TextBox 27"/>
          <p:cNvSpPr txBox="1"/>
          <p:nvPr/>
        </p:nvSpPr>
        <p:spPr>
          <a:xfrm>
            <a:off x="8316515" y="1902647"/>
            <a:ext cx="542925" cy="323165"/>
          </a:xfrm>
          <a:prstGeom prst="rect">
            <a:avLst/>
          </a:prstGeom>
          <a:noFill/>
        </p:spPr>
        <p:txBody>
          <a:bodyPr wrap="square" lIns="0" tIns="0" rIns="0" bIns="0" rtlCol="0">
            <a:spAutoFit/>
          </a:bodyPr>
          <a:lstStyle/>
          <a:p>
            <a:pPr algn="ctr"/>
            <a:r>
              <a:rPr lang="en-US" sz="2100" dirty="0">
                <a:solidFill>
                  <a:srgbClr val="7030A0"/>
                </a:solidFill>
                <a:sym typeface="Wingdings"/>
              </a:rPr>
              <a:t></a:t>
            </a:r>
            <a:endParaRPr lang="en-US" sz="2100" dirty="0">
              <a:solidFill>
                <a:srgbClr val="7030A0"/>
              </a:solidFill>
            </a:endParaRPr>
          </a:p>
        </p:txBody>
      </p:sp>
      <p:sp>
        <p:nvSpPr>
          <p:cNvPr id="29" name="TextBox 28"/>
          <p:cNvSpPr txBox="1"/>
          <p:nvPr/>
        </p:nvSpPr>
        <p:spPr>
          <a:xfrm>
            <a:off x="5930503" y="2301813"/>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30" name="TextBox 29"/>
          <p:cNvSpPr txBox="1"/>
          <p:nvPr/>
        </p:nvSpPr>
        <p:spPr>
          <a:xfrm>
            <a:off x="6725840" y="2301813"/>
            <a:ext cx="542925" cy="323165"/>
          </a:xfrm>
          <a:prstGeom prst="rect">
            <a:avLst/>
          </a:prstGeom>
          <a:noFill/>
        </p:spPr>
        <p:txBody>
          <a:bodyPr wrap="square" lIns="0" tIns="0" rIns="0" bIns="0" rtlCol="0">
            <a:spAutoFit/>
          </a:bodyPr>
          <a:lstStyle/>
          <a:p>
            <a:pPr algn="ctr"/>
            <a:r>
              <a:rPr lang="en-US" sz="2100" dirty="0">
                <a:solidFill>
                  <a:schemeClr val="accent4">
                    <a:lumMod val="75000"/>
                  </a:schemeClr>
                </a:solidFill>
                <a:sym typeface="Wingdings"/>
              </a:rPr>
              <a:t></a:t>
            </a:r>
            <a:endParaRPr lang="en-US" sz="2100" dirty="0">
              <a:solidFill>
                <a:schemeClr val="accent4">
                  <a:lumMod val="75000"/>
                </a:schemeClr>
              </a:solidFill>
            </a:endParaRPr>
          </a:p>
        </p:txBody>
      </p:sp>
      <p:sp>
        <p:nvSpPr>
          <p:cNvPr id="31" name="TextBox 30"/>
          <p:cNvSpPr txBox="1"/>
          <p:nvPr/>
        </p:nvSpPr>
        <p:spPr>
          <a:xfrm>
            <a:off x="8316515" y="2301813"/>
            <a:ext cx="542925" cy="323165"/>
          </a:xfrm>
          <a:prstGeom prst="rect">
            <a:avLst/>
          </a:prstGeom>
          <a:noFill/>
        </p:spPr>
        <p:txBody>
          <a:bodyPr wrap="square" lIns="0" tIns="0" rIns="0" bIns="0" rtlCol="0">
            <a:spAutoFit/>
          </a:bodyPr>
          <a:lstStyle/>
          <a:p>
            <a:pPr algn="ctr"/>
            <a:r>
              <a:rPr lang="en-US" sz="2100" dirty="0">
                <a:solidFill>
                  <a:srgbClr val="7030A0"/>
                </a:solidFill>
                <a:sym typeface="Wingdings"/>
              </a:rPr>
              <a:t></a:t>
            </a:r>
            <a:endParaRPr lang="en-US" sz="2100" dirty="0">
              <a:solidFill>
                <a:srgbClr val="7030A0"/>
              </a:solidFill>
            </a:endParaRPr>
          </a:p>
        </p:txBody>
      </p:sp>
      <p:sp>
        <p:nvSpPr>
          <p:cNvPr id="32" name="TextBox 31"/>
          <p:cNvSpPr txBox="1"/>
          <p:nvPr/>
        </p:nvSpPr>
        <p:spPr>
          <a:xfrm>
            <a:off x="7521178" y="2301813"/>
            <a:ext cx="542925" cy="323165"/>
          </a:xfrm>
          <a:prstGeom prst="rect">
            <a:avLst/>
          </a:prstGeom>
          <a:noFill/>
        </p:spPr>
        <p:txBody>
          <a:bodyPr wrap="square" lIns="0" tIns="0" rIns="0" bIns="0" rtlCol="0">
            <a:spAutoFit/>
          </a:bodyPr>
          <a:lstStyle/>
          <a:p>
            <a:pPr algn="ctr"/>
            <a:r>
              <a:rPr lang="en-US" sz="2100" dirty="0">
                <a:solidFill>
                  <a:schemeClr val="accent6">
                    <a:lumMod val="50000"/>
                  </a:schemeClr>
                </a:solidFill>
                <a:sym typeface="Wingdings"/>
              </a:rPr>
              <a:t></a:t>
            </a:r>
            <a:endParaRPr lang="en-US" sz="2100" dirty="0">
              <a:solidFill>
                <a:schemeClr val="accent6">
                  <a:lumMod val="50000"/>
                </a:schemeClr>
              </a:solidFill>
            </a:endParaRPr>
          </a:p>
        </p:txBody>
      </p:sp>
      <p:sp>
        <p:nvSpPr>
          <p:cNvPr id="38" name="TextBox 37"/>
          <p:cNvSpPr txBox="1"/>
          <p:nvPr/>
        </p:nvSpPr>
        <p:spPr>
          <a:xfrm>
            <a:off x="7521178" y="1489293"/>
            <a:ext cx="542925" cy="323165"/>
          </a:xfrm>
          <a:prstGeom prst="rect">
            <a:avLst/>
          </a:prstGeom>
          <a:noFill/>
        </p:spPr>
        <p:txBody>
          <a:bodyPr wrap="square" lIns="0" tIns="0" rIns="0" bIns="0" rtlCol="0">
            <a:spAutoFit/>
          </a:bodyPr>
          <a:lstStyle/>
          <a:p>
            <a:pPr algn="ctr"/>
            <a:r>
              <a:rPr lang="en-US" sz="2100" dirty="0">
                <a:solidFill>
                  <a:schemeClr val="accent6">
                    <a:lumMod val="50000"/>
                  </a:schemeClr>
                </a:solidFill>
                <a:sym typeface="Wingdings"/>
              </a:rPr>
              <a:t></a:t>
            </a:r>
            <a:endParaRPr lang="en-US" sz="2100" dirty="0">
              <a:solidFill>
                <a:schemeClr val="accent6">
                  <a:lumMod val="50000"/>
                </a:schemeClr>
              </a:solidFill>
            </a:endParaRPr>
          </a:p>
        </p:txBody>
      </p:sp>
      <p:sp>
        <p:nvSpPr>
          <p:cNvPr id="39" name="TextBox 38"/>
          <p:cNvSpPr txBox="1"/>
          <p:nvPr/>
        </p:nvSpPr>
        <p:spPr>
          <a:xfrm>
            <a:off x="5930503" y="1120721"/>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40" name="TextBox 39"/>
          <p:cNvSpPr txBox="1"/>
          <p:nvPr/>
        </p:nvSpPr>
        <p:spPr>
          <a:xfrm>
            <a:off x="6725840" y="1120721"/>
            <a:ext cx="542925" cy="323165"/>
          </a:xfrm>
          <a:prstGeom prst="rect">
            <a:avLst/>
          </a:prstGeom>
          <a:noFill/>
        </p:spPr>
        <p:txBody>
          <a:bodyPr wrap="square" lIns="0" tIns="0" rIns="0" bIns="0" rtlCol="0">
            <a:spAutoFit/>
          </a:bodyPr>
          <a:lstStyle/>
          <a:p>
            <a:pPr algn="ctr"/>
            <a:r>
              <a:rPr lang="en-US" sz="2100" dirty="0">
                <a:solidFill>
                  <a:schemeClr val="accent4">
                    <a:lumMod val="75000"/>
                  </a:schemeClr>
                </a:solidFill>
                <a:sym typeface="Wingdings"/>
              </a:rPr>
              <a:t></a:t>
            </a:r>
            <a:endParaRPr lang="en-US" sz="2100" dirty="0">
              <a:solidFill>
                <a:schemeClr val="accent4">
                  <a:lumMod val="75000"/>
                </a:schemeClr>
              </a:solidFill>
            </a:endParaRPr>
          </a:p>
        </p:txBody>
      </p:sp>
      <p:sp>
        <p:nvSpPr>
          <p:cNvPr id="42" name="TextBox 41"/>
          <p:cNvSpPr txBox="1"/>
          <p:nvPr/>
        </p:nvSpPr>
        <p:spPr>
          <a:xfrm>
            <a:off x="7521178" y="1120721"/>
            <a:ext cx="542925" cy="323165"/>
          </a:xfrm>
          <a:prstGeom prst="rect">
            <a:avLst/>
          </a:prstGeom>
          <a:noFill/>
        </p:spPr>
        <p:txBody>
          <a:bodyPr wrap="square" lIns="0" tIns="0" rIns="0" bIns="0" rtlCol="0">
            <a:spAutoFit/>
          </a:bodyPr>
          <a:lstStyle/>
          <a:p>
            <a:pPr algn="ctr"/>
            <a:r>
              <a:rPr lang="en-US" sz="2100" dirty="0">
                <a:solidFill>
                  <a:schemeClr val="accent6">
                    <a:lumMod val="50000"/>
                  </a:schemeClr>
                </a:solidFill>
                <a:sym typeface="Wingdings"/>
              </a:rPr>
              <a:t></a:t>
            </a:r>
            <a:endParaRPr lang="en-US" sz="2100" dirty="0">
              <a:solidFill>
                <a:schemeClr val="accent6">
                  <a:lumMod val="50000"/>
                </a:schemeClr>
              </a:solidFill>
            </a:endParaRPr>
          </a:p>
        </p:txBody>
      </p:sp>
      <p:sp>
        <p:nvSpPr>
          <p:cNvPr id="43" name="TextBox 42"/>
          <p:cNvSpPr txBox="1"/>
          <p:nvPr/>
        </p:nvSpPr>
        <p:spPr>
          <a:xfrm>
            <a:off x="5930503" y="2709070"/>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47" name="TextBox 46"/>
          <p:cNvSpPr txBox="1"/>
          <p:nvPr/>
        </p:nvSpPr>
        <p:spPr>
          <a:xfrm>
            <a:off x="7521178" y="1878492"/>
            <a:ext cx="542925" cy="323165"/>
          </a:xfrm>
          <a:prstGeom prst="rect">
            <a:avLst/>
          </a:prstGeom>
          <a:noFill/>
        </p:spPr>
        <p:txBody>
          <a:bodyPr wrap="square" lIns="0" tIns="0" rIns="0" bIns="0" rtlCol="0">
            <a:spAutoFit/>
          </a:bodyPr>
          <a:lstStyle/>
          <a:p>
            <a:pPr algn="ctr"/>
            <a:r>
              <a:rPr lang="en-US" sz="2100" dirty="0">
                <a:solidFill>
                  <a:schemeClr val="accent6">
                    <a:lumMod val="50000"/>
                  </a:schemeClr>
                </a:solidFill>
                <a:sym typeface="Wingdings"/>
              </a:rPr>
              <a:t></a:t>
            </a:r>
            <a:endParaRPr lang="en-US" sz="2100" dirty="0">
              <a:solidFill>
                <a:schemeClr val="accent6">
                  <a:lumMod val="50000"/>
                </a:schemeClr>
              </a:solidFill>
            </a:endParaRPr>
          </a:p>
        </p:txBody>
      </p:sp>
      <p:sp>
        <p:nvSpPr>
          <p:cNvPr id="48" name="TextBox 47"/>
          <p:cNvSpPr txBox="1"/>
          <p:nvPr/>
        </p:nvSpPr>
        <p:spPr>
          <a:xfrm>
            <a:off x="5915055" y="3116879"/>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3" name="Rectangle 2"/>
          <p:cNvSpPr/>
          <p:nvPr/>
        </p:nvSpPr>
        <p:spPr>
          <a:xfrm>
            <a:off x="594360" y="1120721"/>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Marketing In A Box: Program, Assets, Limited Strategy</a:t>
            </a:r>
          </a:p>
        </p:txBody>
      </p:sp>
      <p:sp>
        <p:nvSpPr>
          <p:cNvPr id="56" name="Rectangle 55"/>
          <p:cNvSpPr/>
          <p:nvPr/>
        </p:nvSpPr>
        <p:spPr>
          <a:xfrm>
            <a:off x="594360" y="189482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Go to market integration documents &amp; early engagement tools</a:t>
            </a:r>
          </a:p>
        </p:txBody>
      </p:sp>
      <p:sp>
        <p:nvSpPr>
          <p:cNvPr id="57" name="Rectangle 56"/>
          <p:cNvSpPr/>
          <p:nvPr/>
        </p:nvSpPr>
        <p:spPr>
          <a:xfrm>
            <a:off x="594360" y="2297899"/>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International merchant compliance procedures and BD</a:t>
            </a:r>
          </a:p>
        </p:txBody>
      </p:sp>
      <p:sp>
        <p:nvSpPr>
          <p:cNvPr id="58" name="Rectangle 57"/>
          <p:cNvSpPr/>
          <p:nvPr/>
        </p:nvSpPr>
        <p:spPr>
          <a:xfrm>
            <a:off x="594360" y="270907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Merchant by merchant AB testing &amp; analytics insight support</a:t>
            </a:r>
          </a:p>
        </p:txBody>
      </p:sp>
      <p:sp>
        <p:nvSpPr>
          <p:cNvPr id="59" name="Rectangle 58"/>
          <p:cNvSpPr/>
          <p:nvPr/>
        </p:nvSpPr>
        <p:spPr>
          <a:xfrm>
            <a:off x="594360" y="311115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LE data self service tools &amp; Standard Operating Procedures</a:t>
            </a:r>
          </a:p>
        </p:txBody>
      </p:sp>
      <p:sp>
        <p:nvSpPr>
          <p:cNvPr id="61" name="Rectangle 60"/>
          <p:cNvSpPr/>
          <p:nvPr/>
        </p:nvSpPr>
        <p:spPr>
          <a:xfrm>
            <a:off x="600020" y="1508329"/>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Banner/Button Marketing Strategy (includes Campaign Studio)</a:t>
            </a:r>
          </a:p>
        </p:txBody>
      </p:sp>
      <p:sp>
        <p:nvSpPr>
          <p:cNvPr id="33" name="Rectangle 32"/>
          <p:cNvSpPr/>
          <p:nvPr/>
        </p:nvSpPr>
        <p:spPr>
          <a:xfrm>
            <a:off x="600020" y="3489611"/>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Merchant PMO: Contextual, Ubiquity, Billing Agreements, V.O</a:t>
            </a:r>
          </a:p>
        </p:txBody>
      </p:sp>
      <p:pic>
        <p:nvPicPr>
          <p:cNvPr id="4" name="Picture 3"/>
          <p:cNvPicPr>
            <a:picLocks noChangeAspect="1"/>
          </p:cNvPicPr>
          <p:nvPr/>
        </p:nvPicPr>
        <p:blipFill>
          <a:blip r:embed="rId3"/>
          <a:stretch>
            <a:fillRect/>
          </a:stretch>
        </p:blipFill>
        <p:spPr>
          <a:xfrm>
            <a:off x="5930503" y="3406489"/>
            <a:ext cx="2926334" cy="566977"/>
          </a:xfrm>
          <a:prstGeom prst="rect">
            <a:avLst/>
          </a:prstGeom>
        </p:spPr>
      </p:pic>
      <p:sp>
        <p:nvSpPr>
          <p:cNvPr id="34" name="Rectangle 33"/>
          <p:cNvSpPr/>
          <p:nvPr/>
        </p:nvSpPr>
        <p:spPr>
          <a:xfrm>
            <a:off x="598672" y="3876679"/>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Braintree Sales &amp; Marketing Enablement</a:t>
            </a:r>
          </a:p>
        </p:txBody>
      </p:sp>
      <p:sp>
        <p:nvSpPr>
          <p:cNvPr id="36" name="TextBox 35"/>
          <p:cNvSpPr txBox="1"/>
          <p:nvPr/>
        </p:nvSpPr>
        <p:spPr>
          <a:xfrm>
            <a:off x="5930503" y="3899528"/>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37" name="TextBox 36"/>
          <p:cNvSpPr txBox="1"/>
          <p:nvPr/>
        </p:nvSpPr>
        <p:spPr>
          <a:xfrm>
            <a:off x="6725840" y="3899528"/>
            <a:ext cx="542925" cy="323165"/>
          </a:xfrm>
          <a:prstGeom prst="rect">
            <a:avLst/>
          </a:prstGeom>
          <a:noFill/>
        </p:spPr>
        <p:txBody>
          <a:bodyPr wrap="square" lIns="0" tIns="0" rIns="0" bIns="0" rtlCol="0">
            <a:spAutoFit/>
          </a:bodyPr>
          <a:lstStyle/>
          <a:p>
            <a:pPr algn="ctr"/>
            <a:r>
              <a:rPr lang="en-US" sz="2100" dirty="0">
                <a:solidFill>
                  <a:schemeClr val="accent4">
                    <a:lumMod val="75000"/>
                  </a:schemeClr>
                </a:solidFill>
                <a:sym typeface="Wingdings"/>
              </a:rPr>
              <a:t></a:t>
            </a:r>
            <a:endParaRPr lang="en-US" sz="2100" dirty="0">
              <a:solidFill>
                <a:schemeClr val="accent4">
                  <a:lumMod val="75000"/>
                </a:schemeClr>
              </a:solidFill>
            </a:endParaRPr>
          </a:p>
        </p:txBody>
      </p:sp>
      <p:sp>
        <p:nvSpPr>
          <p:cNvPr id="44" name="TextBox 43"/>
          <p:cNvSpPr txBox="1"/>
          <p:nvPr/>
        </p:nvSpPr>
        <p:spPr>
          <a:xfrm>
            <a:off x="7521178" y="3899528"/>
            <a:ext cx="542925" cy="323165"/>
          </a:xfrm>
          <a:prstGeom prst="rect">
            <a:avLst/>
          </a:prstGeom>
          <a:noFill/>
        </p:spPr>
        <p:txBody>
          <a:bodyPr wrap="square" lIns="0" tIns="0" rIns="0" bIns="0" rtlCol="0">
            <a:spAutoFit/>
          </a:bodyPr>
          <a:lstStyle/>
          <a:p>
            <a:pPr algn="ctr"/>
            <a:r>
              <a:rPr lang="en-US" sz="2100" dirty="0">
                <a:solidFill>
                  <a:schemeClr val="accent6">
                    <a:lumMod val="50000"/>
                  </a:schemeClr>
                </a:solidFill>
                <a:sym typeface="Wingdings"/>
              </a:rPr>
              <a:t></a:t>
            </a:r>
            <a:endParaRPr lang="en-US" sz="2100" dirty="0">
              <a:solidFill>
                <a:schemeClr val="accent6">
                  <a:lumMod val="50000"/>
                </a:schemeClr>
              </a:solidFill>
            </a:endParaRPr>
          </a:p>
        </p:txBody>
      </p:sp>
      <p:sp>
        <p:nvSpPr>
          <p:cNvPr id="45" name="Rectangle 44"/>
          <p:cNvSpPr/>
          <p:nvPr/>
        </p:nvSpPr>
        <p:spPr>
          <a:xfrm>
            <a:off x="600020" y="4297971"/>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Payment Gateway Sales &amp; Marketing Enablement</a:t>
            </a:r>
          </a:p>
        </p:txBody>
      </p:sp>
      <p:sp>
        <p:nvSpPr>
          <p:cNvPr id="46" name="TextBox 45"/>
          <p:cNvSpPr txBox="1"/>
          <p:nvPr/>
        </p:nvSpPr>
        <p:spPr>
          <a:xfrm>
            <a:off x="5931851" y="4320820"/>
            <a:ext cx="542925" cy="323165"/>
          </a:xfrm>
          <a:prstGeom prst="rect">
            <a:avLst/>
          </a:prstGeom>
          <a:noFill/>
        </p:spPr>
        <p:txBody>
          <a:bodyPr wrap="square" lIns="0" tIns="0" rIns="0" bIns="0" rtlCol="0">
            <a:spAutoFit/>
          </a:bodyPr>
          <a:lstStyle/>
          <a:p>
            <a:pPr algn="ctr"/>
            <a:r>
              <a:rPr lang="en-US" sz="2100" dirty="0">
                <a:solidFill>
                  <a:schemeClr val="accent2">
                    <a:lumMod val="75000"/>
                  </a:schemeClr>
                </a:solidFill>
                <a:sym typeface="Wingdings"/>
              </a:rPr>
              <a:t></a:t>
            </a:r>
            <a:endParaRPr lang="en-US" sz="2100" dirty="0">
              <a:solidFill>
                <a:schemeClr val="accent2">
                  <a:lumMod val="75000"/>
                </a:schemeClr>
              </a:solidFill>
            </a:endParaRPr>
          </a:p>
        </p:txBody>
      </p:sp>
      <p:sp>
        <p:nvSpPr>
          <p:cNvPr id="49" name="TextBox 48"/>
          <p:cNvSpPr txBox="1"/>
          <p:nvPr/>
        </p:nvSpPr>
        <p:spPr>
          <a:xfrm>
            <a:off x="6727188" y="4320820"/>
            <a:ext cx="542925" cy="323165"/>
          </a:xfrm>
          <a:prstGeom prst="rect">
            <a:avLst/>
          </a:prstGeom>
          <a:noFill/>
        </p:spPr>
        <p:txBody>
          <a:bodyPr wrap="square" lIns="0" tIns="0" rIns="0" bIns="0" rtlCol="0">
            <a:spAutoFit/>
          </a:bodyPr>
          <a:lstStyle/>
          <a:p>
            <a:pPr algn="ctr"/>
            <a:r>
              <a:rPr lang="en-US" sz="2100" dirty="0">
                <a:solidFill>
                  <a:schemeClr val="accent4">
                    <a:lumMod val="75000"/>
                  </a:schemeClr>
                </a:solidFill>
                <a:sym typeface="Wingdings"/>
              </a:rPr>
              <a:t></a:t>
            </a:r>
            <a:endParaRPr lang="en-US" sz="2100" dirty="0">
              <a:solidFill>
                <a:schemeClr val="accent4">
                  <a:lumMod val="75000"/>
                </a:schemeClr>
              </a:solidFill>
            </a:endParaRPr>
          </a:p>
        </p:txBody>
      </p:sp>
      <p:sp>
        <p:nvSpPr>
          <p:cNvPr id="50" name="TextBox 49"/>
          <p:cNvSpPr txBox="1"/>
          <p:nvPr/>
        </p:nvSpPr>
        <p:spPr>
          <a:xfrm>
            <a:off x="7522526" y="4320820"/>
            <a:ext cx="542925" cy="323165"/>
          </a:xfrm>
          <a:prstGeom prst="rect">
            <a:avLst/>
          </a:prstGeom>
          <a:noFill/>
        </p:spPr>
        <p:txBody>
          <a:bodyPr wrap="square" lIns="0" tIns="0" rIns="0" bIns="0" rtlCol="0">
            <a:spAutoFit/>
          </a:bodyPr>
          <a:lstStyle/>
          <a:p>
            <a:pPr algn="ctr"/>
            <a:r>
              <a:rPr lang="en-US" sz="2100" dirty="0">
                <a:solidFill>
                  <a:schemeClr val="accent6">
                    <a:lumMod val="50000"/>
                  </a:schemeClr>
                </a:solidFill>
                <a:sym typeface="Wingdings"/>
              </a:rPr>
              <a:t></a:t>
            </a:r>
            <a:endParaRPr lang="en-US" sz="2100" dirty="0">
              <a:solidFill>
                <a:schemeClr val="accent6">
                  <a:lumMod val="50000"/>
                </a:schemeClr>
              </a:solidFill>
            </a:endParaRPr>
          </a:p>
        </p:txBody>
      </p:sp>
      <p:sp>
        <p:nvSpPr>
          <p:cNvPr id="51" name="Flowchart: Connector 50"/>
          <p:cNvSpPr/>
          <p:nvPr/>
        </p:nvSpPr>
        <p:spPr>
          <a:xfrm>
            <a:off x="212282" y="1124225"/>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1</a:t>
            </a:r>
          </a:p>
        </p:txBody>
      </p:sp>
      <p:sp>
        <p:nvSpPr>
          <p:cNvPr id="52" name="Flowchart: Connector 51"/>
          <p:cNvSpPr/>
          <p:nvPr/>
        </p:nvSpPr>
        <p:spPr>
          <a:xfrm>
            <a:off x="212282" y="1508329"/>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2</a:t>
            </a:r>
          </a:p>
        </p:txBody>
      </p:sp>
      <p:sp>
        <p:nvSpPr>
          <p:cNvPr id="53" name="Flowchart: Connector 52"/>
          <p:cNvSpPr/>
          <p:nvPr/>
        </p:nvSpPr>
        <p:spPr>
          <a:xfrm>
            <a:off x="212282" y="1906117"/>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3</a:t>
            </a:r>
          </a:p>
        </p:txBody>
      </p:sp>
      <p:sp>
        <p:nvSpPr>
          <p:cNvPr id="54" name="Flowchart: Connector 53"/>
          <p:cNvSpPr/>
          <p:nvPr/>
        </p:nvSpPr>
        <p:spPr>
          <a:xfrm>
            <a:off x="212282" y="2331921"/>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4</a:t>
            </a:r>
          </a:p>
        </p:txBody>
      </p:sp>
      <p:sp>
        <p:nvSpPr>
          <p:cNvPr id="55" name="Flowchart: Connector 54"/>
          <p:cNvSpPr/>
          <p:nvPr/>
        </p:nvSpPr>
        <p:spPr>
          <a:xfrm>
            <a:off x="212282" y="2717921"/>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5</a:t>
            </a:r>
          </a:p>
        </p:txBody>
      </p:sp>
      <p:sp>
        <p:nvSpPr>
          <p:cNvPr id="60" name="Flowchart: Connector 59"/>
          <p:cNvSpPr/>
          <p:nvPr/>
        </p:nvSpPr>
        <p:spPr>
          <a:xfrm>
            <a:off x="212282" y="3111150"/>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6</a:t>
            </a:r>
          </a:p>
        </p:txBody>
      </p:sp>
      <p:sp>
        <p:nvSpPr>
          <p:cNvPr id="62" name="Flowchart: Connector 61"/>
          <p:cNvSpPr/>
          <p:nvPr/>
        </p:nvSpPr>
        <p:spPr>
          <a:xfrm>
            <a:off x="212282" y="3511513"/>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7</a:t>
            </a:r>
          </a:p>
        </p:txBody>
      </p:sp>
      <p:sp>
        <p:nvSpPr>
          <p:cNvPr id="63" name="Flowchart: Connector 62"/>
          <p:cNvSpPr/>
          <p:nvPr/>
        </p:nvSpPr>
        <p:spPr>
          <a:xfrm>
            <a:off x="212282" y="3904742"/>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8</a:t>
            </a:r>
          </a:p>
        </p:txBody>
      </p:sp>
      <p:sp>
        <p:nvSpPr>
          <p:cNvPr id="64" name="Flowchart: Connector 63"/>
          <p:cNvSpPr/>
          <p:nvPr/>
        </p:nvSpPr>
        <p:spPr>
          <a:xfrm>
            <a:off x="212282" y="4297971"/>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9</a:t>
            </a:r>
          </a:p>
        </p:txBody>
      </p:sp>
    </p:spTree>
    <p:extLst>
      <p:ext uri="{BB962C8B-B14F-4D97-AF65-F5344CB8AC3E}">
        <p14:creationId xmlns:p14="http://schemas.microsoft.com/office/powerpoint/2010/main" val="4204103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the interim we are making tradeoffs and stretching team members/partners who can step in: impacts quality and timing.</a:t>
            </a:r>
            <a:endParaRPr lang="en-US" dirty="0"/>
          </a:p>
        </p:txBody>
      </p:sp>
      <p:sp>
        <p:nvSpPr>
          <p:cNvPr id="3" name="Rectangle 2"/>
          <p:cNvSpPr/>
          <p:nvPr/>
        </p:nvSpPr>
        <p:spPr>
          <a:xfrm>
            <a:off x="594360" y="1120721"/>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Marketing In A Box: Program, Assets, Limited Strategy</a:t>
            </a:r>
          </a:p>
        </p:txBody>
      </p:sp>
      <p:sp>
        <p:nvSpPr>
          <p:cNvPr id="56" name="Rectangle 55"/>
          <p:cNvSpPr/>
          <p:nvPr/>
        </p:nvSpPr>
        <p:spPr>
          <a:xfrm>
            <a:off x="594360" y="189482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Go to market integration documents &amp; early engagement tools</a:t>
            </a:r>
          </a:p>
        </p:txBody>
      </p:sp>
      <p:sp>
        <p:nvSpPr>
          <p:cNvPr id="57" name="Rectangle 56"/>
          <p:cNvSpPr/>
          <p:nvPr/>
        </p:nvSpPr>
        <p:spPr>
          <a:xfrm>
            <a:off x="594360" y="2297899"/>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International merchant compliance procedures and BD</a:t>
            </a:r>
          </a:p>
        </p:txBody>
      </p:sp>
      <p:sp>
        <p:nvSpPr>
          <p:cNvPr id="58" name="Rectangle 57"/>
          <p:cNvSpPr/>
          <p:nvPr/>
        </p:nvSpPr>
        <p:spPr>
          <a:xfrm>
            <a:off x="594360" y="270907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Merchant by merchant AB testing &amp; analytics insight support</a:t>
            </a:r>
          </a:p>
        </p:txBody>
      </p:sp>
      <p:sp>
        <p:nvSpPr>
          <p:cNvPr id="59" name="Rectangle 58"/>
          <p:cNvSpPr/>
          <p:nvPr/>
        </p:nvSpPr>
        <p:spPr>
          <a:xfrm>
            <a:off x="594360" y="311115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LE data self service tools &amp; Standard Operating Procedures</a:t>
            </a:r>
          </a:p>
        </p:txBody>
      </p:sp>
      <p:sp>
        <p:nvSpPr>
          <p:cNvPr id="61" name="Rectangle 60"/>
          <p:cNvSpPr/>
          <p:nvPr/>
        </p:nvSpPr>
        <p:spPr>
          <a:xfrm>
            <a:off x="600020" y="1508329"/>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Banner/Button Marketing Strategy (includes Campaign Studio)</a:t>
            </a:r>
          </a:p>
        </p:txBody>
      </p:sp>
      <p:sp>
        <p:nvSpPr>
          <p:cNvPr id="33" name="Rectangle 32"/>
          <p:cNvSpPr/>
          <p:nvPr/>
        </p:nvSpPr>
        <p:spPr>
          <a:xfrm>
            <a:off x="600020" y="3482760"/>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Merchant PMO: Contextual, Ubiquity, Billing Agreements, V.O</a:t>
            </a:r>
          </a:p>
        </p:txBody>
      </p:sp>
      <p:sp>
        <p:nvSpPr>
          <p:cNvPr id="34" name="Rectangle 33"/>
          <p:cNvSpPr/>
          <p:nvPr/>
        </p:nvSpPr>
        <p:spPr>
          <a:xfrm>
            <a:off x="598672" y="3876679"/>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Braintree Sales &amp; Marketing Enablement</a:t>
            </a:r>
          </a:p>
        </p:txBody>
      </p:sp>
      <p:sp>
        <p:nvSpPr>
          <p:cNvPr id="45" name="Rectangle 44"/>
          <p:cNvSpPr/>
          <p:nvPr/>
        </p:nvSpPr>
        <p:spPr>
          <a:xfrm>
            <a:off x="600020" y="4297971"/>
            <a:ext cx="5044440"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200" dirty="0" smtClean="0"/>
              <a:t>Payment Gateway Sales &amp; Marketing Enablement</a:t>
            </a:r>
          </a:p>
        </p:txBody>
      </p:sp>
      <p:sp>
        <p:nvSpPr>
          <p:cNvPr id="41" name="Rectangle 40"/>
          <p:cNvSpPr/>
          <p:nvPr/>
        </p:nvSpPr>
        <p:spPr>
          <a:xfrm>
            <a:off x="5796860" y="1120721"/>
            <a:ext cx="2972093" cy="3231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Deep partnership with LE Marketing + Milton Lai &amp; Eileen Byrne</a:t>
            </a:r>
          </a:p>
        </p:txBody>
      </p:sp>
      <p:sp>
        <p:nvSpPr>
          <p:cNvPr id="51" name="Rectangle 50"/>
          <p:cNvSpPr/>
          <p:nvPr/>
        </p:nvSpPr>
        <p:spPr>
          <a:xfrm>
            <a:off x="5796860" y="1894820"/>
            <a:ext cx="2972093" cy="323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HOLD</a:t>
            </a:r>
          </a:p>
        </p:txBody>
      </p:sp>
      <p:sp>
        <p:nvSpPr>
          <p:cNvPr id="52" name="Rectangle 51"/>
          <p:cNvSpPr/>
          <p:nvPr/>
        </p:nvSpPr>
        <p:spPr>
          <a:xfrm>
            <a:off x="5796860" y="2297899"/>
            <a:ext cx="2972093" cy="3231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Dana </a:t>
            </a:r>
            <a:r>
              <a:rPr lang="en-US" sz="1050" dirty="0" err="1" smtClean="0"/>
              <a:t>PMO’ing</a:t>
            </a:r>
            <a:r>
              <a:rPr lang="en-US" sz="1050" dirty="0" smtClean="0"/>
              <a:t> cross functional team, Claudia </a:t>
            </a:r>
            <a:r>
              <a:rPr lang="en-US" sz="1050" dirty="0" err="1" smtClean="0"/>
              <a:t>DeSaulniers</a:t>
            </a:r>
            <a:r>
              <a:rPr lang="en-US" sz="1050" dirty="0" smtClean="0"/>
              <a:t> leading on playbook</a:t>
            </a:r>
          </a:p>
        </p:txBody>
      </p:sp>
      <p:sp>
        <p:nvSpPr>
          <p:cNvPr id="53" name="Rectangle 52"/>
          <p:cNvSpPr/>
          <p:nvPr/>
        </p:nvSpPr>
        <p:spPr>
          <a:xfrm>
            <a:off x="5796860" y="2709070"/>
            <a:ext cx="2972093" cy="3231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Select support: Matt Geisler &amp; Eileen Bennett</a:t>
            </a:r>
          </a:p>
        </p:txBody>
      </p:sp>
      <p:sp>
        <p:nvSpPr>
          <p:cNvPr id="54" name="Rectangle 53"/>
          <p:cNvSpPr/>
          <p:nvPr/>
        </p:nvSpPr>
        <p:spPr>
          <a:xfrm>
            <a:off x="5796860" y="3111150"/>
            <a:ext cx="2972093" cy="323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HOLD</a:t>
            </a:r>
          </a:p>
        </p:txBody>
      </p:sp>
      <p:sp>
        <p:nvSpPr>
          <p:cNvPr id="55" name="Rectangle 54"/>
          <p:cNvSpPr/>
          <p:nvPr/>
        </p:nvSpPr>
        <p:spPr>
          <a:xfrm>
            <a:off x="5802520" y="1508329"/>
            <a:ext cx="2972093" cy="323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HOLD</a:t>
            </a:r>
          </a:p>
        </p:txBody>
      </p:sp>
      <p:sp>
        <p:nvSpPr>
          <p:cNvPr id="60" name="Rectangle 59"/>
          <p:cNvSpPr/>
          <p:nvPr/>
        </p:nvSpPr>
        <p:spPr>
          <a:xfrm>
            <a:off x="5802520" y="3489611"/>
            <a:ext cx="2972093" cy="3231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Contextual: Dana, Ubiquity: Claudia, BA: Jackie, V.O hold</a:t>
            </a:r>
          </a:p>
        </p:txBody>
      </p:sp>
      <p:sp>
        <p:nvSpPr>
          <p:cNvPr id="62" name="Rectangle 61"/>
          <p:cNvSpPr/>
          <p:nvPr/>
        </p:nvSpPr>
        <p:spPr>
          <a:xfrm>
            <a:off x="5801172" y="3876679"/>
            <a:ext cx="2972093" cy="3231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Dana lead, Claudia &amp; Melissa support</a:t>
            </a:r>
          </a:p>
        </p:txBody>
      </p:sp>
      <p:sp>
        <p:nvSpPr>
          <p:cNvPr id="63" name="Rectangle 62"/>
          <p:cNvSpPr/>
          <p:nvPr/>
        </p:nvSpPr>
        <p:spPr>
          <a:xfrm>
            <a:off x="5802520" y="4297971"/>
            <a:ext cx="2972093" cy="323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050" dirty="0" smtClean="0"/>
              <a:t>HOLD</a:t>
            </a:r>
          </a:p>
        </p:txBody>
      </p:sp>
      <p:sp>
        <p:nvSpPr>
          <p:cNvPr id="5" name="Flowchart: Connector 4"/>
          <p:cNvSpPr/>
          <p:nvPr/>
        </p:nvSpPr>
        <p:spPr>
          <a:xfrm>
            <a:off x="212282" y="1124225"/>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1</a:t>
            </a:r>
          </a:p>
        </p:txBody>
      </p:sp>
      <p:sp>
        <p:nvSpPr>
          <p:cNvPr id="64" name="Flowchart: Connector 63"/>
          <p:cNvSpPr/>
          <p:nvPr/>
        </p:nvSpPr>
        <p:spPr>
          <a:xfrm>
            <a:off x="212282" y="1508329"/>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2</a:t>
            </a:r>
          </a:p>
        </p:txBody>
      </p:sp>
      <p:sp>
        <p:nvSpPr>
          <p:cNvPr id="66" name="Flowchart: Connector 65"/>
          <p:cNvSpPr/>
          <p:nvPr/>
        </p:nvSpPr>
        <p:spPr>
          <a:xfrm>
            <a:off x="212282" y="1906117"/>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3</a:t>
            </a:r>
          </a:p>
        </p:txBody>
      </p:sp>
      <p:sp>
        <p:nvSpPr>
          <p:cNvPr id="67" name="Flowchart: Connector 66"/>
          <p:cNvSpPr/>
          <p:nvPr/>
        </p:nvSpPr>
        <p:spPr>
          <a:xfrm>
            <a:off x="212282" y="2331921"/>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4</a:t>
            </a:r>
          </a:p>
        </p:txBody>
      </p:sp>
      <p:sp>
        <p:nvSpPr>
          <p:cNvPr id="68" name="Flowchart: Connector 67"/>
          <p:cNvSpPr/>
          <p:nvPr/>
        </p:nvSpPr>
        <p:spPr>
          <a:xfrm>
            <a:off x="212282" y="2717921"/>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5</a:t>
            </a:r>
          </a:p>
        </p:txBody>
      </p:sp>
      <p:sp>
        <p:nvSpPr>
          <p:cNvPr id="69" name="Flowchart: Connector 68"/>
          <p:cNvSpPr/>
          <p:nvPr/>
        </p:nvSpPr>
        <p:spPr>
          <a:xfrm>
            <a:off x="212282" y="3111150"/>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6</a:t>
            </a:r>
          </a:p>
        </p:txBody>
      </p:sp>
      <p:sp>
        <p:nvSpPr>
          <p:cNvPr id="70" name="Flowchart: Connector 69"/>
          <p:cNvSpPr/>
          <p:nvPr/>
        </p:nvSpPr>
        <p:spPr>
          <a:xfrm>
            <a:off x="212282" y="3511513"/>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7</a:t>
            </a:r>
          </a:p>
        </p:txBody>
      </p:sp>
      <p:sp>
        <p:nvSpPr>
          <p:cNvPr id="71" name="Flowchart: Connector 70"/>
          <p:cNvSpPr/>
          <p:nvPr/>
        </p:nvSpPr>
        <p:spPr>
          <a:xfrm>
            <a:off x="212282" y="3904742"/>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8</a:t>
            </a:r>
          </a:p>
        </p:txBody>
      </p:sp>
      <p:sp>
        <p:nvSpPr>
          <p:cNvPr id="72" name="Flowchart: Connector 71"/>
          <p:cNvSpPr/>
          <p:nvPr/>
        </p:nvSpPr>
        <p:spPr>
          <a:xfrm>
            <a:off x="212282" y="4297971"/>
            <a:ext cx="303047" cy="267037"/>
          </a:xfrm>
          <a:prstGeom prst="flowChartConnector">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9</a:t>
            </a:r>
          </a:p>
        </p:txBody>
      </p:sp>
      <p:sp>
        <p:nvSpPr>
          <p:cNvPr id="6" name="Rectangle 5"/>
          <p:cNvSpPr/>
          <p:nvPr/>
        </p:nvSpPr>
        <p:spPr>
          <a:xfrm>
            <a:off x="6302612" y="4806669"/>
            <a:ext cx="792489" cy="12138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smtClean="0"/>
              <a:t>Slow moving</a:t>
            </a:r>
          </a:p>
        </p:txBody>
      </p:sp>
      <p:sp>
        <p:nvSpPr>
          <p:cNvPr id="73" name="Rectangle 72"/>
          <p:cNvSpPr/>
          <p:nvPr/>
        </p:nvSpPr>
        <p:spPr>
          <a:xfrm>
            <a:off x="7198949" y="4806669"/>
            <a:ext cx="792489" cy="1213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800" dirty="0" err="1" smtClean="0"/>
              <a:t>Aint</a:t>
            </a:r>
            <a:r>
              <a:rPr lang="en-US" sz="800" dirty="0" smtClean="0"/>
              <a:t> happening</a:t>
            </a:r>
          </a:p>
        </p:txBody>
      </p:sp>
    </p:spTree>
    <p:extLst>
      <p:ext uri="{BB962C8B-B14F-4D97-AF65-F5344CB8AC3E}">
        <p14:creationId xmlns:p14="http://schemas.microsoft.com/office/powerpoint/2010/main" val="119175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2017 </a:t>
            </a:r>
            <a:r>
              <a:rPr lang="en-US" dirty="0" smtClean="0"/>
              <a:t>Merchant Distribution Strategy </a:t>
            </a:r>
            <a:r>
              <a:rPr lang="en-US" dirty="0"/>
              <a:t>&amp; Prioritization</a:t>
            </a:r>
          </a:p>
        </p:txBody>
      </p:sp>
      <p:sp>
        <p:nvSpPr>
          <p:cNvPr id="12" name="TextBox 11"/>
          <p:cNvSpPr txBox="1"/>
          <p:nvPr/>
        </p:nvSpPr>
        <p:spPr>
          <a:xfrm>
            <a:off x="416462" y="787658"/>
            <a:ext cx="3105339" cy="246221"/>
          </a:xfrm>
          <a:prstGeom prst="rect">
            <a:avLst/>
          </a:prstGeom>
          <a:noFill/>
        </p:spPr>
        <p:txBody>
          <a:bodyPr wrap="square" lIns="0" tIns="0" rIns="0" bIns="0" rtlCol="0">
            <a:spAutoFit/>
          </a:bodyPr>
          <a:lstStyle/>
          <a:p>
            <a:pPr algn="ctr"/>
            <a:r>
              <a:rPr lang="en-US" sz="1600" dirty="0"/>
              <a:t>What We Know</a:t>
            </a:r>
          </a:p>
        </p:txBody>
      </p:sp>
      <p:cxnSp>
        <p:nvCxnSpPr>
          <p:cNvPr id="13" name="Straight Connector 12"/>
          <p:cNvCxnSpPr/>
          <p:nvPr/>
        </p:nvCxnSpPr>
        <p:spPr>
          <a:xfrm>
            <a:off x="706170" y="1131689"/>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6582" y="1240328"/>
            <a:ext cx="2915218" cy="3216265"/>
          </a:xfrm>
          <a:prstGeom prst="rect">
            <a:avLst/>
          </a:prstGeom>
          <a:noFill/>
        </p:spPr>
        <p:txBody>
          <a:bodyPr wrap="square" lIns="0" tIns="0" rIns="0" bIns="0" rtlCol="0">
            <a:spAutoFit/>
          </a:bodyPr>
          <a:lstStyle/>
          <a:p>
            <a:pPr marL="285743" indent="-285743">
              <a:buFont typeface="Arial" panose="020B0604020202020204" pitchFamily="34" charset="0"/>
              <a:buChar char="•"/>
            </a:pPr>
            <a:r>
              <a:rPr lang="en-US" sz="1100" b="1" dirty="0"/>
              <a:t>Merchant/Partner Insights:</a:t>
            </a:r>
          </a:p>
          <a:p>
            <a:pPr marL="461951" lvl="1" indent="-173034">
              <a:buFont typeface="Arial" panose="020B0604020202020204" pitchFamily="34" charset="0"/>
              <a:buChar char="•"/>
            </a:pPr>
            <a:r>
              <a:rPr lang="en-US" sz="1100" dirty="0"/>
              <a:t>Merchants want to grow their business but in the most efficient way possible</a:t>
            </a:r>
          </a:p>
          <a:p>
            <a:pPr marL="461951" lvl="1" indent="-173034">
              <a:buFont typeface="Arial" panose="020B0604020202020204" pitchFamily="34" charset="0"/>
              <a:buChar char="•"/>
            </a:pPr>
            <a:r>
              <a:rPr lang="en-US" sz="1100" dirty="0"/>
              <a:t>Partners want to differentiate their offering while increasing their rev share</a:t>
            </a:r>
          </a:p>
          <a:p>
            <a:pPr marL="461951" lvl="1" indent="-173034">
              <a:buFont typeface="Arial" panose="020B0604020202020204" pitchFamily="34" charset="0"/>
              <a:buChar char="•"/>
            </a:pPr>
            <a:r>
              <a:rPr lang="en-US" sz="1100" dirty="0"/>
              <a:t>Merchant sites &amp; checkout are precious resources, often monetized real estate</a:t>
            </a:r>
          </a:p>
          <a:p>
            <a:pPr marL="285743" indent="-285743">
              <a:buFont typeface="Arial" panose="020B0604020202020204" pitchFamily="34" charset="0"/>
              <a:buChar char="•"/>
            </a:pPr>
            <a:r>
              <a:rPr lang="en-US" sz="1100" b="1" dirty="0"/>
              <a:t>Competitive Knowledge</a:t>
            </a:r>
          </a:p>
          <a:p>
            <a:pPr marL="452427" lvl="1" indent="-163509">
              <a:buFont typeface="Arial" panose="020B0604020202020204" pitchFamily="34" charset="0"/>
              <a:buChar char="•"/>
            </a:pPr>
            <a:r>
              <a:rPr lang="en-US" sz="1100" dirty="0"/>
              <a:t>Relatively new entrants are focusing on the merchant value prop and potentially paying for integrations</a:t>
            </a:r>
          </a:p>
          <a:p>
            <a:pPr marL="285743" indent="-285743">
              <a:buFont typeface="Arial" panose="020B0604020202020204" pitchFamily="34" charset="0"/>
              <a:buChar char="•"/>
            </a:pPr>
            <a:r>
              <a:rPr lang="en-US" sz="1100" b="1" dirty="0"/>
              <a:t>PYPL P&amp;L</a:t>
            </a:r>
          </a:p>
          <a:p>
            <a:pPr marL="461951" lvl="1" indent="-173034">
              <a:buFont typeface="Arial" panose="020B0604020202020204" pitchFamily="34" charset="0"/>
              <a:buChar char="•"/>
            </a:pPr>
            <a:r>
              <a:rPr lang="en-US" sz="1100" dirty="0"/>
              <a:t>Credit as a core driver of margin</a:t>
            </a:r>
          </a:p>
          <a:p>
            <a:pPr marL="461951" lvl="1" indent="-173034">
              <a:buFont typeface="Arial" panose="020B0604020202020204" pitchFamily="34" charset="0"/>
              <a:buChar char="•"/>
            </a:pPr>
            <a:r>
              <a:rPr lang="en-US" sz="1100" dirty="0"/>
              <a:t>Merchants with </a:t>
            </a:r>
            <a:r>
              <a:rPr lang="en-US" sz="1100" dirty="0" err="1"/>
              <a:t>banners+buttons</a:t>
            </a:r>
            <a:r>
              <a:rPr lang="en-US" sz="1100" dirty="0"/>
              <a:t> have ~25% lift in Credit TPV</a:t>
            </a:r>
          </a:p>
          <a:p>
            <a:pPr marL="461951" lvl="1" indent="-173034">
              <a:buFont typeface="Arial" panose="020B0604020202020204" pitchFamily="34" charset="0"/>
              <a:buChar char="•"/>
            </a:pPr>
            <a:r>
              <a:rPr lang="en-US" sz="1100" dirty="0"/>
              <a:t>Payments + Credit is a differentiated SB &amp; MM Value Prop</a:t>
            </a:r>
          </a:p>
          <a:p>
            <a:pPr marL="461951" lvl="1" indent="-173034">
              <a:buFont typeface="Arial" panose="020B0604020202020204" pitchFamily="34" charset="0"/>
              <a:buChar char="•"/>
            </a:pPr>
            <a:r>
              <a:rPr lang="en-US" sz="1100" dirty="0"/>
              <a:t>Constrained resources across business</a:t>
            </a:r>
          </a:p>
          <a:p>
            <a:pPr marL="461951" lvl="1" indent="-173034">
              <a:buFont typeface="Arial" panose="020B0604020202020204" pitchFamily="34" charset="0"/>
              <a:buChar char="•"/>
            </a:pPr>
            <a:r>
              <a:rPr lang="en-US" sz="1100" dirty="0"/>
              <a:t>Opportunity for enhanced alignment</a:t>
            </a:r>
          </a:p>
        </p:txBody>
      </p:sp>
      <p:sp>
        <p:nvSpPr>
          <p:cNvPr id="15" name="Isosceles Triangle 14"/>
          <p:cNvSpPr/>
          <p:nvPr/>
        </p:nvSpPr>
        <p:spPr>
          <a:xfrm rot="5400000">
            <a:off x="2862682" y="2700867"/>
            <a:ext cx="3422210" cy="633742"/>
          </a:xfrm>
          <a:prstGeom prs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sp>
        <p:nvSpPr>
          <p:cNvPr id="16" name="TextBox 15"/>
          <p:cNvSpPr txBox="1"/>
          <p:nvPr/>
        </p:nvSpPr>
        <p:spPr>
          <a:xfrm>
            <a:off x="5177075" y="777099"/>
            <a:ext cx="3105339" cy="246221"/>
          </a:xfrm>
          <a:prstGeom prst="rect">
            <a:avLst/>
          </a:prstGeom>
          <a:noFill/>
        </p:spPr>
        <p:txBody>
          <a:bodyPr wrap="square" lIns="0" tIns="0" rIns="0" bIns="0" rtlCol="0">
            <a:spAutoFit/>
          </a:bodyPr>
          <a:lstStyle/>
          <a:p>
            <a:pPr algn="ctr"/>
            <a:r>
              <a:rPr lang="en-US" sz="1600" dirty="0"/>
              <a:t>What We Are Doing About It</a:t>
            </a:r>
          </a:p>
        </p:txBody>
      </p:sp>
      <p:cxnSp>
        <p:nvCxnSpPr>
          <p:cNvPr id="17" name="Straight Connector 16"/>
          <p:cNvCxnSpPr/>
          <p:nvPr/>
        </p:nvCxnSpPr>
        <p:spPr>
          <a:xfrm>
            <a:off x="5466784" y="1121130"/>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365689" y="1240329"/>
            <a:ext cx="2915218" cy="3385542"/>
          </a:xfrm>
          <a:prstGeom prst="rect">
            <a:avLst/>
          </a:prstGeom>
          <a:noFill/>
        </p:spPr>
        <p:txBody>
          <a:bodyPr wrap="square" lIns="0" tIns="0" rIns="0" bIns="0" rtlCol="0">
            <a:spAutoFit/>
          </a:bodyPr>
          <a:lstStyle/>
          <a:p>
            <a:pPr marL="285743" indent="-285743">
              <a:buFont typeface="Arial" panose="020B0604020202020204" pitchFamily="34" charset="0"/>
              <a:buChar char="•"/>
            </a:pPr>
            <a:r>
              <a:rPr lang="en-US" sz="1100" b="1" dirty="0"/>
              <a:t>Value Proposition </a:t>
            </a:r>
            <a:r>
              <a:rPr lang="en-US" sz="1100" dirty="0"/>
              <a:t>Re-define the merchant </a:t>
            </a:r>
            <a:r>
              <a:rPr lang="en-US" sz="1100" i="1" dirty="0"/>
              <a:t>differentiated</a:t>
            </a:r>
            <a:r>
              <a:rPr lang="en-US" sz="1100" dirty="0"/>
              <a:t> PPC value proposition with powerful, quantified proof points </a:t>
            </a:r>
          </a:p>
          <a:p>
            <a:pPr marL="285743" indent="-285743">
              <a:buFont typeface="Arial" panose="020B0604020202020204" pitchFamily="34" charset="0"/>
              <a:buChar char="•"/>
            </a:pPr>
            <a:endParaRPr lang="en-US" sz="1100" dirty="0"/>
          </a:p>
          <a:p>
            <a:pPr marL="285743" indent="-285743">
              <a:buFont typeface="Arial" panose="020B0604020202020204" pitchFamily="34" charset="0"/>
              <a:buChar char="•"/>
            </a:pPr>
            <a:r>
              <a:rPr lang="en-US" sz="1100" b="1" dirty="0"/>
              <a:t>Banners &amp; Buttons: </a:t>
            </a:r>
            <a:r>
              <a:rPr lang="en-US" sz="1100" dirty="0"/>
              <a:t>Enable PYPL sales and marketing to sell, enable and grow the banner and button merchant universe</a:t>
            </a:r>
          </a:p>
          <a:p>
            <a:pPr marL="285743" indent="-285743">
              <a:buFont typeface="Arial" panose="020B0604020202020204" pitchFamily="34" charset="0"/>
              <a:buChar char="•"/>
            </a:pPr>
            <a:endParaRPr lang="en-US" sz="1100" b="1" dirty="0"/>
          </a:p>
          <a:p>
            <a:pPr marL="285743" indent="-285743">
              <a:buFont typeface="Arial" panose="020B0604020202020204" pitchFamily="34" charset="0"/>
              <a:buChar char="•"/>
            </a:pPr>
            <a:r>
              <a:rPr lang="en-US" sz="1100" b="1" dirty="0"/>
              <a:t>Channel Partner Distribution</a:t>
            </a:r>
            <a:r>
              <a:rPr lang="en-US" sz="1100" dirty="0"/>
              <a:t>: Prioritize marketing of existing tools and launching contextual messaging to leverage channel (~60% of the SB &amp; MB base)</a:t>
            </a:r>
          </a:p>
          <a:p>
            <a:pPr marL="285743" indent="-285743">
              <a:buFont typeface="Arial" panose="020B0604020202020204" pitchFamily="34" charset="0"/>
              <a:buChar char="•"/>
            </a:pPr>
            <a:endParaRPr lang="en-US" sz="1100" b="1" dirty="0"/>
          </a:p>
          <a:p>
            <a:pPr marL="285743" indent="-285743">
              <a:buFont typeface="Arial" panose="020B0604020202020204" pitchFamily="34" charset="0"/>
              <a:buChar char="•"/>
            </a:pPr>
            <a:r>
              <a:rPr lang="en-US" sz="1100" b="1" dirty="0"/>
              <a:t>Enable Merchant Marketing: </a:t>
            </a:r>
            <a:r>
              <a:rPr lang="en-US" sz="1100" dirty="0"/>
              <a:t>Leverage loyal merchants to maximize awareness, engagement and acquisition efforts </a:t>
            </a:r>
            <a:r>
              <a:rPr lang="en-US" sz="1100" i="1" dirty="0"/>
              <a:t>(Risk)</a:t>
            </a:r>
            <a:endParaRPr lang="en-US" sz="1100" b="1" dirty="0"/>
          </a:p>
          <a:p>
            <a:pPr marL="285743" indent="-285743">
              <a:buFont typeface="Arial" panose="020B0604020202020204" pitchFamily="34" charset="0"/>
              <a:buChar char="•"/>
            </a:pPr>
            <a:endParaRPr lang="en-US" sz="1100" b="1" dirty="0"/>
          </a:p>
          <a:p>
            <a:pPr marL="285743" indent="-285743">
              <a:buFont typeface="Arial" panose="020B0604020202020204" pitchFamily="34" charset="0"/>
              <a:buChar char="•"/>
            </a:pPr>
            <a:r>
              <a:rPr lang="en-US" sz="1100" b="1" dirty="0"/>
              <a:t>Optimized Project management</a:t>
            </a:r>
            <a:r>
              <a:rPr lang="en-US" sz="1100" dirty="0"/>
              <a:t>: Align targets, and responsibilities across Merchant Services for maximized impact</a:t>
            </a:r>
          </a:p>
        </p:txBody>
      </p:sp>
    </p:spTree>
    <p:extLst>
      <p:ext uri="{BB962C8B-B14F-4D97-AF65-F5344CB8AC3E}">
        <p14:creationId xmlns:p14="http://schemas.microsoft.com/office/powerpoint/2010/main" val="196599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Re-Craft Our Message?</a:t>
            </a:r>
            <a:endParaRPr lang="en-US" dirty="0"/>
          </a:p>
        </p:txBody>
      </p:sp>
      <p:sp>
        <p:nvSpPr>
          <p:cNvPr id="11" name="TextBox 10"/>
          <p:cNvSpPr txBox="1"/>
          <p:nvPr/>
        </p:nvSpPr>
        <p:spPr>
          <a:xfrm>
            <a:off x="529867" y="805666"/>
            <a:ext cx="4695276" cy="2215991"/>
          </a:xfrm>
          <a:prstGeom prst="rect">
            <a:avLst/>
          </a:prstGeom>
          <a:noFill/>
        </p:spPr>
        <p:txBody>
          <a:bodyPr wrap="square" lIns="0" tIns="0" rIns="0" bIns="0" rtlCol="0">
            <a:spAutoFit/>
          </a:bodyPr>
          <a:lstStyle/>
          <a:p>
            <a:pPr marL="171450" indent="-171450">
              <a:buFont typeface="Arial"/>
              <a:buChar char="•"/>
            </a:pPr>
            <a:r>
              <a:rPr lang="en-US" sz="1200" b="1" dirty="0" smtClean="0"/>
              <a:t>We have a great story to tell, but we struggle telling it consistently.</a:t>
            </a:r>
          </a:p>
          <a:p>
            <a:pPr marL="171450" indent="-171450">
              <a:buFont typeface="Arial"/>
              <a:buChar char="•"/>
            </a:pPr>
            <a:endParaRPr lang="en-US" sz="1200" b="1" dirty="0"/>
          </a:p>
          <a:p>
            <a:pPr marL="171450" indent="-171450">
              <a:buFont typeface="Arial"/>
              <a:buChar char="•"/>
            </a:pPr>
            <a:r>
              <a:rPr lang="en-US" sz="1200" b="1" dirty="0" smtClean="0"/>
              <a:t>Internal constituents are asking for a clearer, differentiated story.</a:t>
            </a:r>
          </a:p>
          <a:p>
            <a:pPr marL="171450" indent="-171450">
              <a:buFont typeface="Arial"/>
              <a:buChar char="•"/>
            </a:pPr>
            <a:endParaRPr lang="en-US" sz="1200" b="1" dirty="0"/>
          </a:p>
          <a:p>
            <a:pPr marL="171450" indent="-171450">
              <a:buFont typeface="Arial"/>
              <a:buChar char="•"/>
            </a:pPr>
            <a:r>
              <a:rPr lang="en-US" sz="1200" b="1" dirty="0" smtClean="0"/>
              <a:t>We heard consistent themes from small merchants during case study interviews.</a:t>
            </a:r>
          </a:p>
          <a:p>
            <a:pPr marL="171450" indent="-171450">
              <a:buFont typeface="Arial"/>
              <a:buChar char="•"/>
            </a:pPr>
            <a:endParaRPr lang="en-US" sz="1200" b="1" dirty="0"/>
          </a:p>
          <a:p>
            <a:pPr marL="171450" indent="-171450">
              <a:buFont typeface="Arial"/>
              <a:buChar char="•"/>
            </a:pPr>
            <a:r>
              <a:rPr lang="en-US" sz="1200" b="1" dirty="0" smtClean="0"/>
              <a:t>Original messaging focused on flexibility, and we want to shift to financial value. </a:t>
            </a:r>
          </a:p>
          <a:p>
            <a:pPr marL="171450" indent="-171450">
              <a:buFont typeface="Arial"/>
              <a:buChar char="•"/>
            </a:pPr>
            <a:endParaRPr lang="en-US" sz="1200" b="1" dirty="0"/>
          </a:p>
          <a:p>
            <a:pPr marL="171450" indent="-171450">
              <a:buFont typeface="Arial"/>
              <a:buChar char="•"/>
            </a:pPr>
            <a:endParaRPr lang="en-US" sz="1200" b="1" dirty="0" smtClean="0"/>
          </a:p>
          <a:p>
            <a:pPr marL="171450" indent="-171450">
              <a:buFont typeface="Arial"/>
              <a:buChar char="•"/>
            </a:pPr>
            <a:endParaRPr lang="en-US" sz="1200" b="1" dirty="0"/>
          </a:p>
        </p:txBody>
      </p:sp>
      <p:pic>
        <p:nvPicPr>
          <p:cNvPr id="19" name="Picture 18" descr="PayPal_Mid Market_emails.pdf"/>
          <p:cNvPicPr>
            <a:picLocks noChangeAspect="1"/>
          </p:cNvPicPr>
          <p:nvPr/>
        </p:nvPicPr>
        <p:blipFill rotWithShape="1">
          <a:blip r:embed="rId3">
            <a:extLst>
              <a:ext uri="{28A0092B-C50C-407E-A947-70E740481C1C}">
                <a14:useLocalDpi xmlns:a14="http://schemas.microsoft.com/office/drawing/2010/main" val="0"/>
              </a:ext>
            </a:extLst>
          </a:blip>
          <a:srcRect l="12526" t="13178" r="11967" b="33389"/>
          <a:stretch/>
        </p:blipFill>
        <p:spPr>
          <a:xfrm>
            <a:off x="6069006" y="534995"/>
            <a:ext cx="2301450" cy="2748336"/>
          </a:xfrm>
          <a:prstGeom prst="rect">
            <a:avLst/>
          </a:prstGeom>
          <a:ln>
            <a:solidFill>
              <a:srgbClr val="009CDE"/>
            </a:solidFill>
          </a:ln>
          <a:effectLst>
            <a:outerShdw blurRad="50800" dist="38100" dir="2700000" algn="tl" rotWithShape="0">
              <a:srgbClr val="000000">
                <a:alpha val="43000"/>
              </a:srgbClr>
            </a:outerShdw>
          </a:effectLst>
        </p:spPr>
      </p:pic>
      <p:pic>
        <p:nvPicPr>
          <p:cNvPr id="5" name="Picture 4" descr="PayPal_email_MM_non_AM_Upstarts_Vortx_button_03112016.psd"/>
          <p:cNvPicPr>
            <a:picLocks noChangeAspect="1"/>
          </p:cNvPicPr>
          <p:nvPr/>
        </p:nvPicPr>
        <p:blipFill rotWithShape="1">
          <a:blip r:embed="rId4">
            <a:extLst>
              <a:ext uri="{28A0092B-C50C-407E-A947-70E740481C1C}">
                <a14:useLocalDpi xmlns:a14="http://schemas.microsoft.com/office/drawing/2010/main" val="0"/>
              </a:ext>
            </a:extLst>
          </a:blip>
          <a:srcRect l="12921" t="6796" r="12921" b="37532"/>
          <a:stretch/>
        </p:blipFill>
        <p:spPr>
          <a:xfrm>
            <a:off x="6929918" y="1866490"/>
            <a:ext cx="1926399" cy="2863512"/>
          </a:xfrm>
          <a:prstGeom prst="rect">
            <a:avLst/>
          </a:prstGeom>
          <a:ln>
            <a:solidFill>
              <a:srgbClr val="009CDE"/>
            </a:solidFill>
          </a:ln>
          <a:effectLst>
            <a:outerShdw blurRad="50800" dist="38100" dir="2700000" algn="tl" rotWithShape="0">
              <a:srgbClr val="000000">
                <a:alpha val="43000"/>
              </a:srgbClr>
            </a:outerShdw>
          </a:effectLst>
        </p:spPr>
      </p:pic>
      <p:pic>
        <p:nvPicPr>
          <p:cNvPr id="4" name="Picture 3" descr="Screen Shot 2016-12-14 at 5.16.50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1257" y="2564516"/>
            <a:ext cx="3907772" cy="2118468"/>
          </a:xfrm>
          <a:prstGeom prst="rect">
            <a:avLst/>
          </a:prstGeom>
          <a:ln>
            <a:solidFill>
              <a:srgbClr val="009CDE"/>
            </a:solidFill>
          </a:ln>
          <a:effectLst>
            <a:outerShdw blurRad="50800" dist="38100" dir="2700000" algn="tl" rotWithShape="0">
              <a:srgbClr val="000000">
                <a:alpha val="43000"/>
              </a:srgbClr>
            </a:outerShdw>
          </a:effectLst>
        </p:spPr>
      </p:pic>
      <p:sp>
        <p:nvSpPr>
          <p:cNvPr id="6" name="Rectangle 5"/>
          <p:cNvSpPr/>
          <p:nvPr/>
        </p:nvSpPr>
        <p:spPr>
          <a:xfrm>
            <a:off x="0" y="0"/>
            <a:ext cx="3077123" cy="3068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t>NEW SLIDE FROM NARRATIVE</a:t>
            </a:r>
            <a:endParaRPr lang="en-US" sz="1400" dirty="0" smtClean="0"/>
          </a:p>
        </p:txBody>
      </p:sp>
    </p:spTree>
    <p:extLst>
      <p:ext uri="{BB962C8B-B14F-4D97-AF65-F5344CB8AC3E}">
        <p14:creationId xmlns:p14="http://schemas.microsoft.com/office/powerpoint/2010/main" val="3082378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Messaging Framework Current </a:t>
            </a:r>
            <a:r>
              <a:rPr lang="en-US" i="1" dirty="0" smtClean="0"/>
              <a:t>Draft</a:t>
            </a:r>
            <a:endParaRPr lang="en-US" i="1" dirty="0"/>
          </a:p>
        </p:txBody>
      </p:sp>
      <p:sp>
        <p:nvSpPr>
          <p:cNvPr id="3" name="Rectangle 2"/>
          <p:cNvSpPr/>
          <p:nvPr/>
        </p:nvSpPr>
        <p:spPr>
          <a:xfrm>
            <a:off x="378629" y="963075"/>
            <a:ext cx="8230497" cy="15000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800" b="1" dirty="0" smtClean="0">
                <a:solidFill>
                  <a:schemeClr val="tx1"/>
                </a:solidFill>
                <a:latin typeface="PayPal Sans Small Medium"/>
                <a:cs typeface="PayPal Sans Small Medium"/>
              </a:rPr>
              <a:t>&lt;10-word: </a:t>
            </a:r>
            <a:r>
              <a:rPr lang="en-US" sz="1000" dirty="0" smtClean="0">
                <a:solidFill>
                  <a:schemeClr val="tx1"/>
                </a:solidFill>
              </a:rPr>
              <a:t>PayPal </a:t>
            </a:r>
            <a:r>
              <a:rPr lang="en-US" sz="1000" dirty="0">
                <a:solidFill>
                  <a:schemeClr val="tx1"/>
                </a:solidFill>
              </a:rPr>
              <a:t>Credit is a simple path to higher sales. </a:t>
            </a:r>
          </a:p>
          <a:p>
            <a:endParaRPr lang="en-US" sz="1000" dirty="0" smtClean="0">
              <a:solidFill>
                <a:schemeClr val="tx1"/>
              </a:solidFill>
            </a:endParaRPr>
          </a:p>
          <a:p>
            <a:r>
              <a:rPr lang="en-US" sz="800" b="1" dirty="0" smtClean="0">
                <a:solidFill>
                  <a:schemeClr val="tx1"/>
                </a:solidFill>
                <a:latin typeface="PayPal Sans Small Medium"/>
                <a:cs typeface="PayPal Sans Small Medium"/>
              </a:rPr>
              <a:t>&lt;50</a:t>
            </a:r>
            <a:r>
              <a:rPr lang="en-US" sz="800" b="1" dirty="0">
                <a:solidFill>
                  <a:schemeClr val="tx1"/>
                </a:solidFill>
                <a:latin typeface="PayPal Sans Small Medium"/>
                <a:cs typeface="PayPal Sans Small Medium"/>
              </a:rPr>
              <a:t>-word: </a:t>
            </a:r>
            <a:r>
              <a:rPr lang="en-US" sz="1000" dirty="0" smtClean="0">
                <a:solidFill>
                  <a:schemeClr val="tx1"/>
                </a:solidFill>
              </a:rPr>
              <a:t>PayPal </a:t>
            </a:r>
            <a:r>
              <a:rPr lang="en-US" sz="1000" dirty="0">
                <a:solidFill>
                  <a:schemeClr val="tx1"/>
                </a:solidFill>
              </a:rPr>
              <a:t>Credit is a simple path to higher sales. It offers easy financing options, so your customers can buy now and pay over time, while you get paid up-front. You’ll turn browsers into buyers and watch your average order size—and your business—grow. </a:t>
            </a:r>
          </a:p>
          <a:p>
            <a:endParaRPr lang="en-US" sz="1000" dirty="0" smtClean="0">
              <a:solidFill>
                <a:schemeClr val="tx1"/>
              </a:solidFill>
            </a:endParaRPr>
          </a:p>
          <a:p>
            <a:r>
              <a:rPr lang="en-US" sz="800" b="1" dirty="0">
                <a:solidFill>
                  <a:schemeClr val="tx1"/>
                </a:solidFill>
                <a:latin typeface="PayPal Sans Small Medium"/>
                <a:cs typeface="PayPal Sans Small Medium"/>
              </a:rPr>
              <a:t>&lt;</a:t>
            </a:r>
            <a:r>
              <a:rPr lang="en-US" sz="800" b="1" dirty="0" smtClean="0">
                <a:solidFill>
                  <a:schemeClr val="tx1"/>
                </a:solidFill>
                <a:latin typeface="PayPal Sans Small Medium"/>
                <a:cs typeface="PayPal Sans Small Medium"/>
              </a:rPr>
              <a:t>100-</a:t>
            </a:r>
            <a:r>
              <a:rPr lang="en-US" sz="800" b="1" dirty="0">
                <a:solidFill>
                  <a:schemeClr val="tx1"/>
                </a:solidFill>
                <a:latin typeface="PayPal Sans Small Medium"/>
                <a:cs typeface="PayPal Sans Small Medium"/>
              </a:rPr>
              <a:t>word: </a:t>
            </a:r>
            <a:r>
              <a:rPr lang="en-US" sz="1000" dirty="0" smtClean="0">
                <a:solidFill>
                  <a:schemeClr val="tx1"/>
                </a:solidFill>
              </a:rPr>
              <a:t>PayPal Credit is a simple path to higher sales. With PayPal Credit, you can offer quick and easy financing options to your customers, so they can spend more. They can buy what they want now and pay over time—all while you get paid up-front, with no risk. Plus, it’s simple for your customers to sign up and easy for you to get going, so it won’t disrupt your purchase process or create extra work. With PayPal Credit, you’ll turn browsers into buyers and watch your average order size—and your business—grow. </a:t>
            </a:r>
          </a:p>
          <a:p>
            <a:pPr algn="ctr"/>
            <a:endParaRPr lang="en-US" sz="1000" dirty="0" err="1" smtClean="0">
              <a:solidFill>
                <a:schemeClr val="tx1"/>
              </a:solidFill>
            </a:endParaRPr>
          </a:p>
        </p:txBody>
      </p:sp>
      <p:sp>
        <p:nvSpPr>
          <p:cNvPr id="5" name="Rectangle 4"/>
          <p:cNvSpPr/>
          <p:nvPr/>
        </p:nvSpPr>
        <p:spPr>
          <a:xfrm>
            <a:off x="378630" y="2530268"/>
            <a:ext cx="2724912" cy="5208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dirty="0">
                <a:solidFill>
                  <a:schemeClr val="tx1"/>
                </a:solidFill>
                <a:latin typeface="PayPal Sans Small Medium"/>
                <a:cs typeface="PayPal Sans Small Medium"/>
              </a:rPr>
              <a:t>MORE SALES</a:t>
            </a:r>
          </a:p>
          <a:p>
            <a:pPr algn="ctr"/>
            <a:r>
              <a:rPr lang="en-US" sz="1000" b="1" dirty="0">
                <a:solidFill>
                  <a:schemeClr val="tx1"/>
                </a:solidFill>
                <a:cs typeface="PayPal Sans Small Medium"/>
              </a:rPr>
              <a:t>When you give your customers more ways to pay, </a:t>
            </a:r>
            <a:r>
              <a:rPr lang="en-US" sz="1000" b="1" dirty="0">
                <a:solidFill>
                  <a:schemeClr val="tx1"/>
                </a:solidFill>
                <a:cs typeface="PayPal Sans Small Medium"/>
              </a:rPr>
              <a:t>y</a:t>
            </a:r>
            <a:r>
              <a:rPr lang="en-US" sz="1000" b="1" dirty="0" smtClean="0">
                <a:solidFill>
                  <a:schemeClr val="tx1"/>
                </a:solidFill>
                <a:cs typeface="PayPal Sans Small Medium"/>
              </a:rPr>
              <a:t>ou </a:t>
            </a:r>
            <a:r>
              <a:rPr lang="en-US" sz="1000" b="1" dirty="0">
                <a:solidFill>
                  <a:schemeClr val="tx1"/>
                </a:solidFill>
                <a:cs typeface="PayPal Sans Small Medium"/>
              </a:rPr>
              <a:t>can see more sales</a:t>
            </a:r>
            <a:r>
              <a:rPr lang="en-US" sz="1000" b="1" dirty="0" smtClean="0">
                <a:solidFill>
                  <a:schemeClr val="tx1"/>
                </a:solidFill>
                <a:cs typeface="PayPal Sans Small Medium"/>
              </a:rPr>
              <a:t>.</a:t>
            </a:r>
            <a:endParaRPr lang="en-US" sz="1000" b="1" dirty="0">
              <a:solidFill>
                <a:schemeClr val="tx1"/>
              </a:solidFill>
              <a:cs typeface="PayPal Sans Small Medium"/>
            </a:endParaRPr>
          </a:p>
        </p:txBody>
      </p:sp>
      <p:sp>
        <p:nvSpPr>
          <p:cNvPr id="6" name="Rectangle 5"/>
          <p:cNvSpPr/>
          <p:nvPr/>
        </p:nvSpPr>
        <p:spPr>
          <a:xfrm>
            <a:off x="3131422" y="2530268"/>
            <a:ext cx="2724912" cy="5208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dirty="0">
                <a:solidFill>
                  <a:schemeClr val="tx1"/>
                </a:solidFill>
                <a:latin typeface="PayPal Sans Small Medium"/>
                <a:cs typeface="PayPal Sans Small Medium"/>
              </a:rPr>
              <a:t>EASY FOR EVERYBODY</a:t>
            </a:r>
          </a:p>
          <a:p>
            <a:pPr algn="ctr"/>
            <a:r>
              <a:rPr lang="en-US" sz="1000" b="1" dirty="0">
                <a:solidFill>
                  <a:schemeClr val="tx1"/>
                </a:solidFill>
                <a:cs typeface="PayPal Sans Small Medium"/>
              </a:rPr>
              <a:t>Integration is easy for you, and signing up is easy </a:t>
            </a:r>
            <a:r>
              <a:rPr lang="en-US" sz="1000" b="1" dirty="0" smtClean="0">
                <a:solidFill>
                  <a:schemeClr val="tx1"/>
                </a:solidFill>
                <a:cs typeface="PayPal Sans Small Medium"/>
              </a:rPr>
              <a:t>for </a:t>
            </a:r>
            <a:r>
              <a:rPr lang="en-US" sz="1000" b="1" dirty="0">
                <a:solidFill>
                  <a:schemeClr val="tx1"/>
                </a:solidFill>
                <a:cs typeface="PayPal Sans Small Medium"/>
              </a:rPr>
              <a:t>your customers</a:t>
            </a:r>
            <a:r>
              <a:rPr lang="en-US" sz="1000" b="1" dirty="0" smtClean="0">
                <a:solidFill>
                  <a:schemeClr val="tx1"/>
                </a:solidFill>
                <a:cs typeface="PayPal Sans Small Medium"/>
              </a:rPr>
              <a:t>.</a:t>
            </a:r>
            <a:endParaRPr lang="en-US" sz="1000" b="1" dirty="0">
              <a:solidFill>
                <a:schemeClr val="tx1"/>
              </a:solidFill>
              <a:cs typeface="PayPal Sans Small Medium"/>
            </a:endParaRPr>
          </a:p>
        </p:txBody>
      </p:sp>
      <p:sp>
        <p:nvSpPr>
          <p:cNvPr id="7" name="Rectangle 6"/>
          <p:cNvSpPr/>
          <p:nvPr/>
        </p:nvSpPr>
        <p:spPr>
          <a:xfrm>
            <a:off x="5884214" y="2530268"/>
            <a:ext cx="2724912" cy="5208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b="1" dirty="0">
                <a:solidFill>
                  <a:schemeClr val="tx1"/>
                </a:solidFill>
                <a:latin typeface="PayPal Sans Small Medium"/>
                <a:cs typeface="PayPal Sans Small Medium"/>
              </a:rPr>
              <a:t>WORRY FREE</a:t>
            </a:r>
          </a:p>
          <a:p>
            <a:pPr algn="ctr"/>
            <a:r>
              <a:rPr lang="en-US" sz="1000" b="1" dirty="0">
                <a:solidFill>
                  <a:schemeClr val="tx1"/>
                </a:solidFill>
                <a:cs typeface="PayPal Sans Small Medium"/>
              </a:rPr>
              <a:t>Put your customers—and their purchases—in the hands of a trusted brand</a:t>
            </a:r>
            <a:r>
              <a:rPr lang="en-US" sz="1000" b="1" dirty="0" smtClean="0">
                <a:solidFill>
                  <a:schemeClr val="tx1"/>
                </a:solidFill>
                <a:cs typeface="PayPal Sans Small Medium"/>
              </a:rPr>
              <a:t>.</a:t>
            </a:r>
            <a:endParaRPr lang="en-US" sz="1000" b="1" dirty="0">
              <a:solidFill>
                <a:schemeClr val="tx1"/>
              </a:solidFill>
              <a:cs typeface="PayPal Sans Small Medium"/>
            </a:endParaRPr>
          </a:p>
        </p:txBody>
      </p:sp>
      <p:sp>
        <p:nvSpPr>
          <p:cNvPr id="10" name="Rectangle 9"/>
          <p:cNvSpPr/>
          <p:nvPr/>
        </p:nvSpPr>
        <p:spPr>
          <a:xfrm>
            <a:off x="378629" y="3117315"/>
            <a:ext cx="2724912" cy="12207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11125" indent="-111125">
              <a:spcAft>
                <a:spcPts val="300"/>
              </a:spcAft>
              <a:buFont typeface="Arial"/>
              <a:buChar char="•"/>
            </a:pPr>
            <a:r>
              <a:rPr lang="en-US" sz="1000" b="1" dirty="0" smtClean="0">
                <a:solidFill>
                  <a:schemeClr val="tx1"/>
                </a:solidFill>
                <a:cs typeface="PayPal Sans Small Medium"/>
              </a:rPr>
              <a:t>Give </a:t>
            </a:r>
            <a:r>
              <a:rPr lang="en-US" sz="1000" b="1" dirty="0">
                <a:solidFill>
                  <a:schemeClr val="tx1"/>
                </a:solidFill>
                <a:cs typeface="PayPal Sans Small Medium"/>
              </a:rPr>
              <a:t>your customers more buying power.</a:t>
            </a:r>
          </a:p>
          <a:p>
            <a:pPr marL="111125" indent="-111125">
              <a:spcAft>
                <a:spcPts val="300"/>
              </a:spcAft>
              <a:buFont typeface="Arial"/>
              <a:buChar char="•"/>
            </a:pPr>
            <a:r>
              <a:rPr lang="en-US" sz="1000" b="1" dirty="0">
                <a:solidFill>
                  <a:schemeClr val="tx1"/>
                </a:solidFill>
                <a:cs typeface="PayPal Sans Small Medium"/>
              </a:rPr>
              <a:t>Help boost sales and average order sizes. </a:t>
            </a:r>
          </a:p>
          <a:p>
            <a:pPr marL="111125" indent="-111125">
              <a:spcAft>
                <a:spcPts val="300"/>
              </a:spcAft>
              <a:buFont typeface="Arial"/>
              <a:buChar char="•"/>
            </a:pPr>
            <a:r>
              <a:rPr lang="en-US" sz="1000" b="1" dirty="0">
                <a:solidFill>
                  <a:schemeClr val="tx1"/>
                </a:solidFill>
                <a:cs typeface="PayPal Sans Small Medium"/>
              </a:rPr>
              <a:t>Get paid in full up front, with no extra charge. </a:t>
            </a:r>
          </a:p>
          <a:p>
            <a:pPr marL="111125" indent="-111125">
              <a:spcAft>
                <a:spcPts val="300"/>
              </a:spcAft>
              <a:buFont typeface="Arial"/>
              <a:buChar char="•"/>
            </a:pPr>
            <a:r>
              <a:rPr lang="en-US" sz="1000" b="1" dirty="0">
                <a:solidFill>
                  <a:schemeClr val="tx1"/>
                </a:solidFill>
                <a:cs typeface="PayPal Sans Small Medium"/>
              </a:rPr>
              <a:t>Turn more shoppers into buyers.</a:t>
            </a:r>
          </a:p>
          <a:p>
            <a:pPr marL="111125" indent="-111125">
              <a:spcAft>
                <a:spcPts val="300"/>
              </a:spcAft>
              <a:buFont typeface="Arial"/>
              <a:buChar char="•"/>
            </a:pPr>
            <a:r>
              <a:rPr lang="en-US" sz="1000" b="1" dirty="0">
                <a:solidFill>
                  <a:schemeClr val="tx1"/>
                </a:solidFill>
                <a:cs typeface="PayPal Sans Small Medium"/>
              </a:rPr>
              <a:t>Target the millennial customers you want.</a:t>
            </a:r>
          </a:p>
        </p:txBody>
      </p:sp>
      <p:sp>
        <p:nvSpPr>
          <p:cNvPr id="12" name="Rectangle 11"/>
          <p:cNvSpPr/>
          <p:nvPr/>
        </p:nvSpPr>
        <p:spPr>
          <a:xfrm>
            <a:off x="3131421" y="3117315"/>
            <a:ext cx="2724912" cy="12207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11125" indent="-111125">
              <a:spcAft>
                <a:spcPts val="300"/>
              </a:spcAft>
              <a:buFont typeface="Arial"/>
              <a:buChar char="•"/>
            </a:pPr>
            <a:r>
              <a:rPr lang="en-US" sz="1000" b="1" dirty="0" smtClean="0">
                <a:solidFill>
                  <a:schemeClr val="tx1"/>
                </a:solidFill>
                <a:cs typeface="PayPal Sans Small Medium"/>
              </a:rPr>
              <a:t>N</a:t>
            </a:r>
            <a:r>
              <a:rPr lang="en-US" sz="1000" b="1" dirty="0">
                <a:solidFill>
                  <a:schemeClr val="tx1"/>
                </a:solidFill>
                <a:cs typeface="PayPal Sans Small Medium"/>
              </a:rPr>
              <a:t>o </a:t>
            </a:r>
            <a:r>
              <a:rPr lang="en-US" sz="1000" b="1" dirty="0">
                <a:solidFill>
                  <a:schemeClr val="tx1"/>
                </a:solidFill>
                <a:cs typeface="PayPal Sans Small Medium"/>
              </a:rPr>
              <a:t>additional work. </a:t>
            </a:r>
          </a:p>
          <a:p>
            <a:pPr marL="111125" indent="-111125">
              <a:spcAft>
                <a:spcPts val="300"/>
              </a:spcAft>
              <a:buFont typeface="Arial"/>
              <a:buChar char="•"/>
            </a:pPr>
            <a:r>
              <a:rPr lang="en-US" sz="1000" b="1" dirty="0">
                <a:solidFill>
                  <a:schemeClr val="tx1"/>
                </a:solidFill>
                <a:cs typeface="PayPal Sans Small Medium"/>
              </a:rPr>
              <a:t>A fast, easy customer experience—across devices. </a:t>
            </a:r>
          </a:p>
          <a:p>
            <a:pPr marL="111125" indent="-111125">
              <a:spcAft>
                <a:spcPts val="300"/>
              </a:spcAft>
              <a:buFont typeface="Arial"/>
              <a:buChar char="•"/>
            </a:pPr>
            <a:r>
              <a:rPr lang="en-US" sz="1000" b="1" dirty="0" smtClean="0">
                <a:solidFill>
                  <a:schemeClr val="tx1"/>
                </a:solidFill>
                <a:cs typeface="PayPal Sans Small Medium"/>
              </a:rPr>
              <a:t>Free </a:t>
            </a:r>
            <a:r>
              <a:rPr lang="en-US" sz="1000" b="1" dirty="0">
                <a:solidFill>
                  <a:schemeClr val="tx1"/>
                </a:solidFill>
                <a:cs typeface="PayPal Sans Small Medium"/>
              </a:rPr>
              <a:t>and easy ways to promote to your customers.</a:t>
            </a:r>
          </a:p>
        </p:txBody>
      </p:sp>
      <p:sp>
        <p:nvSpPr>
          <p:cNvPr id="13" name="Rectangle 12"/>
          <p:cNvSpPr/>
          <p:nvPr/>
        </p:nvSpPr>
        <p:spPr>
          <a:xfrm>
            <a:off x="5884213" y="3117315"/>
            <a:ext cx="2724912" cy="12207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11125" indent="-111125">
              <a:spcAft>
                <a:spcPts val="300"/>
              </a:spcAft>
              <a:buFont typeface="Arial"/>
              <a:buChar char="•"/>
            </a:pPr>
            <a:r>
              <a:rPr lang="en-US" sz="1000" b="1" dirty="0" smtClean="0">
                <a:solidFill>
                  <a:schemeClr val="tx1"/>
                </a:solidFill>
                <a:cs typeface="PayPal Sans Small Medium"/>
              </a:rPr>
              <a:t>We </a:t>
            </a:r>
            <a:r>
              <a:rPr lang="en-US" sz="1000" b="1" dirty="0">
                <a:solidFill>
                  <a:schemeClr val="tx1"/>
                </a:solidFill>
                <a:cs typeface="PayPal Sans Small Medium"/>
              </a:rPr>
              <a:t>take on the risk.</a:t>
            </a:r>
          </a:p>
          <a:p>
            <a:pPr marL="111125" indent="-111125">
              <a:spcAft>
                <a:spcPts val="300"/>
              </a:spcAft>
              <a:buFont typeface="Arial"/>
              <a:buChar char="•"/>
            </a:pPr>
            <a:r>
              <a:rPr lang="en-US" sz="1000" b="1" dirty="0">
                <a:solidFill>
                  <a:schemeClr val="tx1"/>
                </a:solidFill>
                <a:cs typeface="PayPal Sans Small Medium"/>
              </a:rPr>
              <a:t>A brand your customers trust.</a:t>
            </a:r>
          </a:p>
          <a:p>
            <a:pPr marL="111125" indent="-111125">
              <a:spcAft>
                <a:spcPts val="300"/>
              </a:spcAft>
              <a:buFont typeface="Arial"/>
              <a:buChar char="•"/>
            </a:pPr>
            <a:r>
              <a:rPr lang="en-US" sz="1000" b="1" dirty="0" smtClean="0">
                <a:solidFill>
                  <a:schemeClr val="tx1"/>
                </a:solidFill>
                <a:cs typeface="PayPal Sans Small Medium"/>
              </a:rPr>
              <a:t>Don’t worry about security.</a:t>
            </a:r>
            <a:endParaRPr lang="en-US" sz="1000" b="1" dirty="0">
              <a:solidFill>
                <a:schemeClr val="tx1"/>
              </a:solidFill>
              <a:cs typeface="PayPal Sans Small Medium"/>
            </a:endParaRPr>
          </a:p>
        </p:txBody>
      </p:sp>
      <p:sp>
        <p:nvSpPr>
          <p:cNvPr id="14" name="Rectangle 13"/>
          <p:cNvSpPr/>
          <p:nvPr/>
        </p:nvSpPr>
        <p:spPr>
          <a:xfrm>
            <a:off x="0" y="0"/>
            <a:ext cx="3077123" cy="3068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t>NEW SLIDE FROM NARRATIVE</a:t>
            </a:r>
            <a:endParaRPr lang="en-US" sz="1400" dirty="0" smtClean="0"/>
          </a:p>
        </p:txBody>
      </p:sp>
    </p:spTree>
    <p:extLst>
      <p:ext uri="{BB962C8B-B14F-4D97-AF65-F5344CB8AC3E}">
        <p14:creationId xmlns:p14="http://schemas.microsoft.com/office/powerpoint/2010/main" val="9351442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a:endCxn id="40" idx="1"/>
          </p:cNvCxnSpPr>
          <p:nvPr/>
        </p:nvCxnSpPr>
        <p:spPr>
          <a:xfrm flipV="1">
            <a:off x="2226514" y="3600480"/>
            <a:ext cx="154660" cy="2885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36577" y="364641"/>
            <a:ext cx="8686241" cy="233363"/>
          </a:xfrm>
        </p:spPr>
        <p:txBody>
          <a:bodyPr/>
          <a:lstStyle/>
          <a:p>
            <a:r>
              <a:rPr lang="en-US" dirty="0" smtClean="0"/>
              <a:t>Enhance GTM Tools By Starting With The Customer: Kicked Off</a:t>
            </a:r>
            <a:endParaRPr lang="en-US" dirty="0"/>
          </a:p>
        </p:txBody>
      </p:sp>
      <p:sp>
        <p:nvSpPr>
          <p:cNvPr id="14" name="TextBox 13"/>
          <p:cNvSpPr txBox="1"/>
          <p:nvPr/>
        </p:nvSpPr>
        <p:spPr>
          <a:xfrm>
            <a:off x="354994" y="1420722"/>
            <a:ext cx="2564556" cy="2035173"/>
          </a:xfrm>
          <a:prstGeom prst="rect">
            <a:avLst/>
          </a:prstGeom>
          <a:noFill/>
        </p:spPr>
        <p:txBody>
          <a:bodyPr wrap="square" lIns="0" tIns="0" rIns="0" bIns="0" rtlCol="0">
            <a:spAutoFit/>
          </a:bodyPr>
          <a:lstStyle/>
          <a:p>
            <a:pPr>
              <a:spcBef>
                <a:spcPts val="450"/>
              </a:spcBef>
            </a:pPr>
            <a:r>
              <a:rPr lang="en-US" sz="975" b="1" u="sng" dirty="0"/>
              <a:t>FOCUS</a:t>
            </a:r>
          </a:p>
          <a:p>
            <a:pPr marL="128588" indent="-128588">
              <a:spcBef>
                <a:spcPts val="450"/>
              </a:spcBef>
              <a:buFont typeface="Arial" panose="020B0604020202020204" pitchFamily="34" charset="0"/>
              <a:buChar char="•"/>
            </a:pPr>
            <a:r>
              <a:rPr lang="en-US" sz="975" dirty="0"/>
              <a:t>Consistent Value Proposition</a:t>
            </a:r>
          </a:p>
          <a:p>
            <a:pPr marL="128588" indent="-128588">
              <a:spcBef>
                <a:spcPts val="450"/>
              </a:spcBef>
              <a:buFont typeface="Arial" panose="020B0604020202020204" pitchFamily="34" charset="0"/>
              <a:buChar char="•"/>
            </a:pPr>
            <a:r>
              <a:rPr lang="en-US" sz="975" dirty="0"/>
              <a:t>Aligned PPC Messaging</a:t>
            </a:r>
          </a:p>
          <a:p>
            <a:pPr marL="128588" indent="-128588">
              <a:spcBef>
                <a:spcPts val="450"/>
              </a:spcBef>
              <a:buFont typeface="Arial" panose="020B0604020202020204" pitchFamily="34" charset="0"/>
              <a:buChar char="•"/>
            </a:pPr>
            <a:r>
              <a:rPr lang="en-US" sz="975" dirty="0"/>
              <a:t>Optimized Prospect Targeting</a:t>
            </a:r>
          </a:p>
          <a:p>
            <a:pPr marL="128588" indent="-128588">
              <a:spcBef>
                <a:spcPts val="450"/>
              </a:spcBef>
              <a:buFont typeface="Arial" panose="020B0604020202020204" pitchFamily="34" charset="0"/>
              <a:buChar char="•"/>
            </a:pPr>
            <a:r>
              <a:rPr lang="en-US" sz="975" dirty="0"/>
              <a:t>Enhanced Cross Sell Strategies</a:t>
            </a:r>
          </a:p>
          <a:p>
            <a:pPr marL="128588" indent="-128588">
              <a:spcBef>
                <a:spcPts val="450"/>
              </a:spcBef>
              <a:buFont typeface="Arial" panose="020B0604020202020204" pitchFamily="34" charset="0"/>
              <a:buChar char="•"/>
            </a:pPr>
            <a:r>
              <a:rPr lang="en-US" sz="975" dirty="0"/>
              <a:t>Integrated into existing 2017 Marketing Calendar and Plans</a:t>
            </a:r>
          </a:p>
          <a:p>
            <a:pPr marL="128588" indent="-128588">
              <a:spcBef>
                <a:spcPts val="450"/>
              </a:spcBef>
              <a:buFont typeface="Arial" panose="020B0604020202020204" pitchFamily="34" charset="0"/>
              <a:buChar char="•"/>
            </a:pPr>
            <a:r>
              <a:rPr lang="en-US" sz="975" dirty="0"/>
              <a:t>Co-Create 2017 PPC Segment Based Marketing Plan</a:t>
            </a:r>
          </a:p>
          <a:p>
            <a:pPr marL="214313" indent="-214313">
              <a:buFont typeface="Arial" panose="020B0604020202020204" pitchFamily="34" charset="0"/>
              <a:buChar char="•"/>
            </a:pPr>
            <a:endParaRPr lang="en-US" sz="975" dirty="0"/>
          </a:p>
          <a:p>
            <a:pPr marL="214313" indent="-214313">
              <a:buFont typeface="Arial" panose="020B0604020202020204" pitchFamily="34" charset="0"/>
              <a:buChar char="•"/>
            </a:pPr>
            <a:endParaRPr lang="en-US" sz="975" dirty="0"/>
          </a:p>
        </p:txBody>
      </p:sp>
      <p:sp>
        <p:nvSpPr>
          <p:cNvPr id="16" name="TextBox 15"/>
          <p:cNvSpPr txBox="1"/>
          <p:nvPr/>
        </p:nvSpPr>
        <p:spPr>
          <a:xfrm>
            <a:off x="3253339" y="1489015"/>
            <a:ext cx="2168090" cy="3234219"/>
          </a:xfrm>
          <a:prstGeom prst="rect">
            <a:avLst/>
          </a:prstGeom>
          <a:noFill/>
        </p:spPr>
        <p:txBody>
          <a:bodyPr wrap="square" lIns="0" tIns="0" rIns="0" bIns="0" rtlCol="0">
            <a:spAutoFit/>
          </a:bodyPr>
          <a:lstStyle/>
          <a:p>
            <a:pPr>
              <a:spcBef>
                <a:spcPts val="450"/>
              </a:spcBef>
            </a:pPr>
            <a:r>
              <a:rPr lang="en-US" sz="975" b="1" dirty="0"/>
              <a:t>CONTENT</a:t>
            </a:r>
          </a:p>
          <a:p>
            <a:pPr marL="214313" indent="-214313">
              <a:spcBef>
                <a:spcPts val="450"/>
              </a:spcBef>
              <a:buFont typeface="Arial" panose="020B0604020202020204" pitchFamily="34" charset="0"/>
              <a:buChar char="•"/>
            </a:pPr>
            <a:r>
              <a:rPr lang="en-US" sz="975" dirty="0"/>
              <a:t>Merchant value prop</a:t>
            </a:r>
          </a:p>
          <a:p>
            <a:pPr marL="214313" indent="-214313">
              <a:spcBef>
                <a:spcPts val="450"/>
              </a:spcBef>
              <a:buFont typeface="Arial" panose="020B0604020202020204" pitchFamily="34" charset="0"/>
              <a:buChar char="•"/>
            </a:pPr>
            <a:r>
              <a:rPr lang="en-US" sz="975" dirty="0"/>
              <a:t>Segment nuances/ merchant feedback</a:t>
            </a:r>
          </a:p>
          <a:p>
            <a:pPr marL="214313" indent="-214313">
              <a:spcBef>
                <a:spcPts val="450"/>
              </a:spcBef>
              <a:buFont typeface="Arial" panose="020B0604020202020204" pitchFamily="34" charset="0"/>
              <a:buChar char="•"/>
            </a:pPr>
            <a:r>
              <a:rPr lang="en-US" sz="975" dirty="0"/>
              <a:t>Competitive Intelligence </a:t>
            </a:r>
          </a:p>
          <a:p>
            <a:pPr>
              <a:spcBef>
                <a:spcPts val="450"/>
              </a:spcBef>
            </a:pPr>
            <a:r>
              <a:rPr lang="en-US" sz="975" b="1" dirty="0"/>
              <a:t>DATA</a:t>
            </a:r>
          </a:p>
          <a:p>
            <a:pPr marL="214313" indent="-214313">
              <a:spcBef>
                <a:spcPts val="450"/>
              </a:spcBef>
              <a:buFont typeface="Arial" panose="020B0604020202020204" pitchFamily="34" charset="0"/>
              <a:buChar char="•"/>
            </a:pPr>
            <a:r>
              <a:rPr lang="en-US" sz="975" dirty="0"/>
              <a:t>Analytics to support ‘Why’ for the merchant; proof points</a:t>
            </a:r>
          </a:p>
          <a:p>
            <a:pPr>
              <a:spcBef>
                <a:spcPts val="450"/>
              </a:spcBef>
            </a:pPr>
            <a:r>
              <a:rPr lang="en-US" sz="975" b="1" dirty="0"/>
              <a:t>TOOLS</a:t>
            </a:r>
          </a:p>
          <a:p>
            <a:pPr marL="214313" indent="-214313">
              <a:spcBef>
                <a:spcPts val="450"/>
              </a:spcBef>
              <a:buFont typeface="Arial" panose="020B0604020202020204" pitchFamily="34" charset="0"/>
              <a:buChar char="•"/>
            </a:pPr>
            <a:r>
              <a:rPr lang="en-US" sz="975" dirty="0"/>
              <a:t>Case Studies</a:t>
            </a:r>
          </a:p>
          <a:p>
            <a:pPr marL="214313" indent="-214313">
              <a:spcBef>
                <a:spcPts val="450"/>
              </a:spcBef>
              <a:buFont typeface="Arial" panose="020B0604020202020204" pitchFamily="34" charset="0"/>
              <a:buChar char="•"/>
            </a:pPr>
            <a:r>
              <a:rPr lang="en-US" sz="975" dirty="0"/>
              <a:t>Refreshed Finance Portal</a:t>
            </a:r>
          </a:p>
          <a:p>
            <a:pPr marL="214313" indent="-214313">
              <a:spcBef>
                <a:spcPts val="450"/>
              </a:spcBef>
              <a:buFont typeface="Arial" panose="020B0604020202020204" pitchFamily="34" charset="0"/>
              <a:buChar char="•"/>
            </a:pPr>
            <a:r>
              <a:rPr lang="en-US" sz="975" dirty="0"/>
              <a:t>Training materials (internal/ </a:t>
            </a:r>
            <a:r>
              <a:rPr lang="en-US" sz="975" dirty="0" err="1"/>
              <a:t>ext</a:t>
            </a:r>
            <a:r>
              <a:rPr lang="en-US" sz="975" dirty="0"/>
              <a:t>)</a:t>
            </a:r>
          </a:p>
          <a:p>
            <a:pPr marL="214313" indent="-214313">
              <a:spcBef>
                <a:spcPts val="450"/>
              </a:spcBef>
              <a:buFont typeface="Arial" panose="020B0604020202020204" pitchFamily="34" charset="0"/>
              <a:buChar char="•"/>
            </a:pPr>
            <a:r>
              <a:rPr lang="en-US" sz="975" dirty="0"/>
              <a:t>Sales Tear Sheets </a:t>
            </a:r>
          </a:p>
          <a:p>
            <a:pPr marL="214313" indent="-214313">
              <a:spcBef>
                <a:spcPts val="450"/>
              </a:spcBef>
              <a:buFont typeface="Arial" panose="020B0604020202020204" pitchFamily="34" charset="0"/>
              <a:buChar char="•"/>
            </a:pPr>
            <a:r>
              <a:rPr lang="en-US" sz="975" dirty="0"/>
              <a:t>Tool kit with coms guidelines</a:t>
            </a:r>
          </a:p>
          <a:p>
            <a:pPr marL="214313" indent="-214313">
              <a:spcBef>
                <a:spcPts val="450"/>
              </a:spcBef>
              <a:buFont typeface="Arial" panose="020B0604020202020204" pitchFamily="34" charset="0"/>
              <a:buChar char="•"/>
            </a:pPr>
            <a:r>
              <a:rPr lang="en-US" sz="975" dirty="0"/>
              <a:t>Merchant integration marketing</a:t>
            </a:r>
          </a:p>
          <a:p>
            <a:pPr>
              <a:spcBef>
                <a:spcPts val="450"/>
              </a:spcBef>
            </a:pPr>
            <a:endParaRPr lang="en-US" sz="975" dirty="0"/>
          </a:p>
        </p:txBody>
      </p:sp>
      <p:sp>
        <p:nvSpPr>
          <p:cNvPr id="17" name="TextBox 16"/>
          <p:cNvSpPr txBox="1"/>
          <p:nvPr/>
        </p:nvSpPr>
        <p:spPr>
          <a:xfrm>
            <a:off x="5136254" y="1471080"/>
            <a:ext cx="967339" cy="150041"/>
          </a:xfrm>
          <a:prstGeom prst="rect">
            <a:avLst/>
          </a:prstGeom>
          <a:noFill/>
        </p:spPr>
        <p:txBody>
          <a:bodyPr wrap="square" lIns="0" tIns="0" rIns="0" bIns="0" rtlCol="0">
            <a:spAutoFit/>
          </a:bodyPr>
          <a:lstStyle/>
          <a:p>
            <a:pPr algn="ctr"/>
            <a:r>
              <a:rPr lang="en-US" sz="975" b="1" dirty="0"/>
              <a:t>TIMELINE</a:t>
            </a:r>
          </a:p>
        </p:txBody>
      </p:sp>
      <p:sp>
        <p:nvSpPr>
          <p:cNvPr id="18" name="TextBox 17"/>
          <p:cNvSpPr txBox="1"/>
          <p:nvPr/>
        </p:nvSpPr>
        <p:spPr>
          <a:xfrm>
            <a:off x="5136254" y="1675801"/>
            <a:ext cx="967339" cy="150041"/>
          </a:xfrm>
          <a:prstGeom prst="rect">
            <a:avLst/>
          </a:prstGeom>
          <a:noFill/>
        </p:spPr>
        <p:txBody>
          <a:bodyPr wrap="square" lIns="0" tIns="0" rIns="0" bIns="0" rtlCol="0">
            <a:spAutoFit/>
          </a:bodyPr>
          <a:lstStyle/>
          <a:p>
            <a:pPr algn="ctr"/>
            <a:r>
              <a:rPr lang="en-US" sz="975" dirty="0"/>
              <a:t>Dec ‘16</a:t>
            </a:r>
          </a:p>
        </p:txBody>
      </p:sp>
      <p:sp>
        <p:nvSpPr>
          <p:cNvPr id="19" name="TextBox 18"/>
          <p:cNvSpPr txBox="1"/>
          <p:nvPr/>
        </p:nvSpPr>
        <p:spPr>
          <a:xfrm>
            <a:off x="5128006" y="3411248"/>
            <a:ext cx="967339" cy="150041"/>
          </a:xfrm>
          <a:prstGeom prst="rect">
            <a:avLst/>
          </a:prstGeom>
          <a:noFill/>
        </p:spPr>
        <p:txBody>
          <a:bodyPr wrap="square" lIns="0" tIns="0" rIns="0" bIns="0" rtlCol="0">
            <a:spAutoFit/>
          </a:bodyPr>
          <a:lstStyle/>
          <a:p>
            <a:pPr algn="ctr"/>
            <a:r>
              <a:rPr lang="en-US" sz="975" dirty="0"/>
              <a:t>V.2.0 Complete</a:t>
            </a:r>
          </a:p>
        </p:txBody>
      </p:sp>
      <p:sp>
        <p:nvSpPr>
          <p:cNvPr id="20" name="TextBox 19"/>
          <p:cNvSpPr txBox="1"/>
          <p:nvPr/>
        </p:nvSpPr>
        <p:spPr>
          <a:xfrm>
            <a:off x="5125779" y="3609843"/>
            <a:ext cx="967339" cy="150041"/>
          </a:xfrm>
          <a:prstGeom prst="rect">
            <a:avLst/>
          </a:prstGeom>
          <a:noFill/>
        </p:spPr>
        <p:txBody>
          <a:bodyPr wrap="square" lIns="0" tIns="0" rIns="0" bIns="0" rtlCol="0">
            <a:spAutoFit/>
          </a:bodyPr>
          <a:lstStyle/>
          <a:p>
            <a:pPr algn="ctr"/>
            <a:r>
              <a:rPr lang="en-US" sz="975" dirty="0"/>
              <a:t>Q1/2</a:t>
            </a:r>
          </a:p>
        </p:txBody>
      </p:sp>
      <p:sp>
        <p:nvSpPr>
          <p:cNvPr id="21" name="TextBox 20"/>
          <p:cNvSpPr txBox="1"/>
          <p:nvPr/>
        </p:nvSpPr>
        <p:spPr>
          <a:xfrm>
            <a:off x="5125779" y="3840505"/>
            <a:ext cx="967339" cy="150041"/>
          </a:xfrm>
          <a:prstGeom prst="rect">
            <a:avLst/>
          </a:prstGeom>
          <a:noFill/>
        </p:spPr>
        <p:txBody>
          <a:bodyPr wrap="square" lIns="0" tIns="0" rIns="0" bIns="0" rtlCol="0">
            <a:spAutoFit/>
          </a:bodyPr>
          <a:lstStyle/>
          <a:p>
            <a:pPr algn="ctr"/>
            <a:r>
              <a:rPr lang="en-US" sz="975" dirty="0"/>
              <a:t>TBD</a:t>
            </a:r>
          </a:p>
        </p:txBody>
      </p:sp>
      <p:sp>
        <p:nvSpPr>
          <p:cNvPr id="22" name="TextBox 21"/>
          <p:cNvSpPr txBox="1"/>
          <p:nvPr/>
        </p:nvSpPr>
        <p:spPr>
          <a:xfrm>
            <a:off x="5125779" y="4251960"/>
            <a:ext cx="967339" cy="150041"/>
          </a:xfrm>
          <a:prstGeom prst="rect">
            <a:avLst/>
          </a:prstGeom>
          <a:noFill/>
        </p:spPr>
        <p:txBody>
          <a:bodyPr wrap="square" lIns="0" tIns="0" rIns="0" bIns="0" rtlCol="0">
            <a:spAutoFit/>
          </a:bodyPr>
          <a:lstStyle/>
          <a:p>
            <a:pPr algn="ctr"/>
            <a:r>
              <a:rPr lang="en-US" sz="975" dirty="0"/>
              <a:t>TBD</a:t>
            </a:r>
          </a:p>
        </p:txBody>
      </p:sp>
      <p:sp>
        <p:nvSpPr>
          <p:cNvPr id="23" name="TextBox 22"/>
          <p:cNvSpPr txBox="1"/>
          <p:nvPr/>
        </p:nvSpPr>
        <p:spPr>
          <a:xfrm>
            <a:off x="5136254" y="2651604"/>
            <a:ext cx="967339" cy="150041"/>
          </a:xfrm>
          <a:prstGeom prst="rect">
            <a:avLst/>
          </a:prstGeom>
          <a:noFill/>
        </p:spPr>
        <p:txBody>
          <a:bodyPr wrap="square" lIns="0" tIns="0" rIns="0" bIns="0" rtlCol="0">
            <a:spAutoFit/>
          </a:bodyPr>
          <a:lstStyle/>
          <a:p>
            <a:pPr algn="ctr"/>
            <a:r>
              <a:rPr lang="en-US" sz="975" dirty="0"/>
              <a:t>Pulsed</a:t>
            </a:r>
          </a:p>
        </p:txBody>
      </p:sp>
      <p:sp>
        <p:nvSpPr>
          <p:cNvPr id="24" name="TextBox 23"/>
          <p:cNvSpPr txBox="1"/>
          <p:nvPr/>
        </p:nvSpPr>
        <p:spPr>
          <a:xfrm>
            <a:off x="5136254" y="3216255"/>
            <a:ext cx="967339" cy="150041"/>
          </a:xfrm>
          <a:prstGeom prst="rect">
            <a:avLst/>
          </a:prstGeom>
          <a:noFill/>
        </p:spPr>
        <p:txBody>
          <a:bodyPr wrap="square" lIns="0" tIns="0" rIns="0" bIns="0" rtlCol="0">
            <a:spAutoFit/>
          </a:bodyPr>
          <a:lstStyle/>
          <a:p>
            <a:pPr algn="ctr"/>
            <a:r>
              <a:rPr lang="en-US" sz="975" dirty="0"/>
              <a:t>Complete</a:t>
            </a:r>
          </a:p>
        </p:txBody>
      </p:sp>
      <p:sp>
        <p:nvSpPr>
          <p:cNvPr id="29" name="TextBox 28"/>
          <p:cNvSpPr txBox="1"/>
          <p:nvPr/>
        </p:nvSpPr>
        <p:spPr>
          <a:xfrm>
            <a:off x="5135054" y="1855070"/>
            <a:ext cx="967339" cy="150041"/>
          </a:xfrm>
          <a:prstGeom prst="rect">
            <a:avLst/>
          </a:prstGeom>
          <a:noFill/>
        </p:spPr>
        <p:txBody>
          <a:bodyPr wrap="square" lIns="0" tIns="0" rIns="0" bIns="0" rtlCol="0">
            <a:spAutoFit/>
          </a:bodyPr>
          <a:lstStyle/>
          <a:p>
            <a:pPr algn="ctr"/>
            <a:r>
              <a:rPr lang="en-US" sz="975" dirty="0"/>
              <a:t>Q1</a:t>
            </a:r>
          </a:p>
        </p:txBody>
      </p:sp>
      <p:sp>
        <p:nvSpPr>
          <p:cNvPr id="32" name="TextBox 31"/>
          <p:cNvSpPr txBox="1"/>
          <p:nvPr/>
        </p:nvSpPr>
        <p:spPr>
          <a:xfrm>
            <a:off x="5139006" y="2259157"/>
            <a:ext cx="967339" cy="150041"/>
          </a:xfrm>
          <a:prstGeom prst="rect">
            <a:avLst/>
          </a:prstGeom>
          <a:noFill/>
        </p:spPr>
        <p:txBody>
          <a:bodyPr wrap="square" lIns="0" tIns="0" rIns="0" bIns="0" rtlCol="0">
            <a:spAutoFit/>
          </a:bodyPr>
          <a:lstStyle/>
          <a:p>
            <a:pPr algn="ctr"/>
            <a:r>
              <a:rPr lang="en-US" sz="975" dirty="0"/>
              <a:t>Q1</a:t>
            </a:r>
          </a:p>
        </p:txBody>
      </p:sp>
      <p:sp>
        <p:nvSpPr>
          <p:cNvPr id="33" name="TextBox 32"/>
          <p:cNvSpPr txBox="1"/>
          <p:nvPr/>
        </p:nvSpPr>
        <p:spPr>
          <a:xfrm>
            <a:off x="5125779" y="4026987"/>
            <a:ext cx="967339" cy="150041"/>
          </a:xfrm>
          <a:prstGeom prst="rect">
            <a:avLst/>
          </a:prstGeom>
          <a:noFill/>
        </p:spPr>
        <p:txBody>
          <a:bodyPr wrap="square" lIns="0" tIns="0" rIns="0" bIns="0" rtlCol="0">
            <a:spAutoFit/>
          </a:bodyPr>
          <a:lstStyle/>
          <a:p>
            <a:pPr algn="ctr"/>
            <a:r>
              <a:rPr lang="en-US" sz="975" dirty="0"/>
              <a:t>TBD</a:t>
            </a:r>
          </a:p>
        </p:txBody>
      </p:sp>
      <p:pic>
        <p:nvPicPr>
          <p:cNvPr id="159" name="Picture 158"/>
          <p:cNvPicPr>
            <a:picLocks noChangeAspect="1"/>
          </p:cNvPicPr>
          <p:nvPr/>
        </p:nvPicPr>
        <p:blipFill rotWithShape="1">
          <a:blip r:embed="rId2"/>
          <a:srcRect l="5035" b="3740"/>
          <a:stretch/>
        </p:blipFill>
        <p:spPr>
          <a:xfrm>
            <a:off x="257436" y="3216254"/>
            <a:ext cx="2026181" cy="1155272"/>
          </a:xfrm>
          <a:prstGeom prst="rect">
            <a:avLst/>
          </a:prstGeom>
          <a:ln>
            <a:solidFill>
              <a:schemeClr val="tx1"/>
            </a:solidFill>
          </a:ln>
        </p:spPr>
      </p:pic>
      <p:sp>
        <p:nvSpPr>
          <p:cNvPr id="7" name="Pentagon 6"/>
          <p:cNvSpPr/>
          <p:nvPr/>
        </p:nvSpPr>
        <p:spPr>
          <a:xfrm>
            <a:off x="336577" y="881400"/>
            <a:ext cx="2654818" cy="43686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t>Segment GTM Strategy</a:t>
            </a:r>
          </a:p>
        </p:txBody>
      </p:sp>
      <p:sp>
        <p:nvSpPr>
          <p:cNvPr id="8" name="Chevron 7"/>
          <p:cNvSpPr/>
          <p:nvPr/>
        </p:nvSpPr>
        <p:spPr>
          <a:xfrm>
            <a:off x="3252655" y="881400"/>
            <a:ext cx="2698373" cy="4368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bg1"/>
                </a:solidFill>
              </a:rPr>
              <a:t>PPC Marketing Tools</a:t>
            </a:r>
          </a:p>
        </p:txBody>
      </p:sp>
      <p:sp>
        <p:nvSpPr>
          <p:cNvPr id="37" name="Chevron 36"/>
          <p:cNvSpPr/>
          <p:nvPr/>
        </p:nvSpPr>
        <p:spPr>
          <a:xfrm>
            <a:off x="6144837" y="875987"/>
            <a:ext cx="2698373" cy="4368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bg1"/>
                </a:solidFill>
              </a:rPr>
              <a:t>Enhanced Outcomes</a:t>
            </a:r>
          </a:p>
        </p:txBody>
      </p:sp>
      <p:sp>
        <p:nvSpPr>
          <p:cNvPr id="40" name="TextBox 39"/>
          <p:cNvSpPr txBox="1"/>
          <p:nvPr/>
        </p:nvSpPr>
        <p:spPr>
          <a:xfrm>
            <a:off x="2381174" y="3311939"/>
            <a:ext cx="660401" cy="577081"/>
          </a:xfrm>
          <a:prstGeom prst="rect">
            <a:avLst/>
          </a:prstGeom>
          <a:noFill/>
          <a:ln>
            <a:solidFill>
              <a:schemeClr val="accent1"/>
            </a:solidFill>
          </a:ln>
        </p:spPr>
        <p:txBody>
          <a:bodyPr wrap="square" lIns="0" tIns="0" rIns="0" bIns="0" rtlCol="0">
            <a:spAutoFit/>
          </a:bodyPr>
          <a:lstStyle/>
          <a:p>
            <a:pPr algn="ctr"/>
            <a:r>
              <a:rPr lang="en-US" sz="750" dirty="0"/>
              <a:t>Integrating PPC into marketing calendars &amp; enhancing message</a:t>
            </a:r>
          </a:p>
        </p:txBody>
      </p:sp>
      <p:sp>
        <p:nvSpPr>
          <p:cNvPr id="41" name="TextBox 40"/>
          <p:cNvSpPr txBox="1"/>
          <p:nvPr/>
        </p:nvSpPr>
        <p:spPr>
          <a:xfrm>
            <a:off x="6211745" y="1410848"/>
            <a:ext cx="2564556" cy="2891817"/>
          </a:xfrm>
          <a:prstGeom prst="rect">
            <a:avLst/>
          </a:prstGeom>
          <a:noFill/>
        </p:spPr>
        <p:txBody>
          <a:bodyPr wrap="square" lIns="0" tIns="0" rIns="0" bIns="0" rtlCol="0">
            <a:spAutoFit/>
          </a:bodyPr>
          <a:lstStyle/>
          <a:p>
            <a:pPr>
              <a:spcBef>
                <a:spcPts val="450"/>
              </a:spcBef>
            </a:pPr>
            <a:r>
              <a:rPr lang="en-US" sz="975" b="1" u="sng" dirty="0"/>
              <a:t>Shared SB &amp; MM Targets:</a:t>
            </a:r>
            <a:endParaRPr lang="en-US" sz="975" dirty="0"/>
          </a:p>
          <a:p>
            <a:pPr marL="384572" indent="-214313">
              <a:spcBef>
                <a:spcPts val="450"/>
              </a:spcBef>
              <a:buFont typeface="Arial" panose="020B0604020202020204" pitchFamily="34" charset="0"/>
              <a:buChar char="•"/>
            </a:pPr>
            <a:r>
              <a:rPr lang="en-US" sz="975" dirty="0"/>
              <a:t>TPV: $2.3B:</a:t>
            </a:r>
          </a:p>
          <a:p>
            <a:pPr marL="384572" indent="-214313">
              <a:spcBef>
                <a:spcPts val="450"/>
              </a:spcBef>
              <a:buFont typeface="Arial" panose="020B0604020202020204" pitchFamily="34" charset="0"/>
              <a:buChar char="•"/>
            </a:pPr>
            <a:r>
              <a:rPr lang="en-US" sz="975" dirty="0"/>
              <a:t>New Accounts: 175K</a:t>
            </a:r>
          </a:p>
          <a:p>
            <a:pPr marL="384572" indent="-214313">
              <a:spcBef>
                <a:spcPts val="450"/>
              </a:spcBef>
              <a:buFont typeface="Arial" panose="020B0604020202020204" pitchFamily="34" charset="0"/>
              <a:buChar char="•"/>
            </a:pPr>
            <a:r>
              <a:rPr lang="en-US" sz="975" dirty="0"/>
              <a:t>Product Penetration: 37K</a:t>
            </a:r>
          </a:p>
          <a:p>
            <a:pPr>
              <a:spcBef>
                <a:spcPts val="450"/>
              </a:spcBef>
            </a:pPr>
            <a:endParaRPr lang="en-US" sz="975" dirty="0"/>
          </a:p>
          <a:p>
            <a:pPr>
              <a:spcBef>
                <a:spcPts val="450"/>
              </a:spcBef>
            </a:pPr>
            <a:r>
              <a:rPr lang="en-US" sz="975" b="1" u="sng" dirty="0"/>
              <a:t>Initiative TPV Targets:</a:t>
            </a:r>
          </a:p>
          <a:p>
            <a:pPr>
              <a:spcBef>
                <a:spcPts val="450"/>
              </a:spcBef>
            </a:pPr>
            <a:r>
              <a:rPr lang="en-US" sz="975" i="1" dirty="0"/>
              <a:t>Current targets presume investment, working to see where we can optimize (existing marketing base, Merchant Services resources)</a:t>
            </a:r>
          </a:p>
          <a:p>
            <a:pPr marL="429816" indent="-214313">
              <a:spcBef>
                <a:spcPts val="450"/>
              </a:spcBef>
              <a:buFont typeface="Arial" panose="020B0604020202020204" pitchFamily="34" charset="0"/>
              <a:buChar char="•"/>
            </a:pPr>
            <a:r>
              <a:rPr lang="en-US" sz="975" dirty="0"/>
              <a:t>GTM: $28M</a:t>
            </a:r>
          </a:p>
          <a:p>
            <a:pPr marL="429816" indent="-214313">
              <a:spcBef>
                <a:spcPts val="450"/>
              </a:spcBef>
              <a:buFont typeface="Arial" panose="020B0604020202020204" pitchFamily="34" charset="0"/>
              <a:buChar char="•"/>
            </a:pPr>
            <a:r>
              <a:rPr lang="en-US" sz="975" dirty="0"/>
              <a:t>Hawk: $13M</a:t>
            </a:r>
          </a:p>
          <a:p>
            <a:pPr marL="429816" indent="-214313">
              <a:spcBef>
                <a:spcPts val="450"/>
              </a:spcBef>
              <a:buFont typeface="Arial" panose="020B0604020202020204" pitchFamily="34" charset="0"/>
              <a:buChar char="•"/>
            </a:pPr>
            <a:r>
              <a:rPr lang="en-US" sz="975" dirty="0"/>
              <a:t>Contextual: ~$50M </a:t>
            </a:r>
            <a:r>
              <a:rPr lang="en-US" sz="975" i="1" dirty="0"/>
              <a:t>(pending final business case)</a:t>
            </a:r>
            <a:endParaRPr lang="en-US" sz="975" dirty="0"/>
          </a:p>
          <a:p>
            <a:pPr>
              <a:spcBef>
                <a:spcPts val="450"/>
              </a:spcBef>
            </a:pPr>
            <a:endParaRPr lang="en-US" sz="975" dirty="0"/>
          </a:p>
          <a:p>
            <a:pPr marL="214313" indent="-214313">
              <a:buFont typeface="Arial" panose="020B0604020202020204" pitchFamily="34" charset="0"/>
              <a:buChar char="•"/>
            </a:pPr>
            <a:endParaRPr lang="en-US" sz="975" dirty="0"/>
          </a:p>
        </p:txBody>
      </p:sp>
    </p:spTree>
    <p:extLst>
      <p:ext uri="{BB962C8B-B14F-4D97-AF65-F5344CB8AC3E}">
        <p14:creationId xmlns:p14="http://schemas.microsoft.com/office/powerpoint/2010/main" val="202868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43508" y="2317291"/>
            <a:ext cx="861586" cy="7119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err="1"/>
          </a:p>
        </p:txBody>
      </p:sp>
      <p:sp>
        <p:nvSpPr>
          <p:cNvPr id="2" name="Title 1"/>
          <p:cNvSpPr>
            <a:spLocks noGrp="1"/>
          </p:cNvSpPr>
          <p:nvPr>
            <p:ph type="title"/>
          </p:nvPr>
        </p:nvSpPr>
        <p:spPr/>
        <p:txBody>
          <a:bodyPr/>
          <a:lstStyle/>
          <a:p>
            <a:r>
              <a:rPr lang="en-US" dirty="0" smtClean="0"/>
              <a:t>Enhanced Tools Delivered: Case Studies– Kent</a:t>
            </a:r>
            <a:endParaRPr lang="en-US" dirty="0"/>
          </a:p>
        </p:txBody>
      </p:sp>
      <p:pic>
        <p:nvPicPr>
          <p:cNvPr id="36" name="Picture 35"/>
          <p:cNvPicPr>
            <a:picLocks noChangeAspect="1"/>
          </p:cNvPicPr>
          <p:nvPr/>
        </p:nvPicPr>
        <p:blipFill rotWithShape="1">
          <a:blip r:embed="rId2"/>
          <a:srcRect l="33280" t="17335" r="30591" b="4480"/>
          <a:stretch/>
        </p:blipFill>
        <p:spPr>
          <a:xfrm>
            <a:off x="180886" y="1192838"/>
            <a:ext cx="2620467" cy="3189795"/>
          </a:xfrm>
          <a:prstGeom prst="rect">
            <a:avLst/>
          </a:prstGeom>
        </p:spPr>
        <p:style>
          <a:lnRef idx="2">
            <a:schemeClr val="accent1"/>
          </a:lnRef>
          <a:fillRef idx="1">
            <a:schemeClr val="lt1"/>
          </a:fillRef>
          <a:effectRef idx="0">
            <a:schemeClr val="accent1"/>
          </a:effectRef>
          <a:fontRef idx="minor">
            <a:schemeClr val="dk1"/>
          </a:fontRef>
        </p:style>
      </p:pic>
      <p:pic>
        <p:nvPicPr>
          <p:cNvPr id="37" name="Picture 36"/>
          <p:cNvPicPr>
            <a:picLocks noChangeAspect="1"/>
          </p:cNvPicPr>
          <p:nvPr/>
        </p:nvPicPr>
        <p:blipFill rotWithShape="1">
          <a:blip r:embed="rId3"/>
          <a:srcRect l="32957" t="16475" r="31881" b="21871"/>
          <a:stretch/>
        </p:blipFill>
        <p:spPr>
          <a:xfrm>
            <a:off x="1886873" y="2329778"/>
            <a:ext cx="2461140" cy="2427494"/>
          </a:xfrm>
          <a:prstGeom prst="rect">
            <a:avLst/>
          </a:prstGeom>
          <a:ln>
            <a:solidFill>
              <a:schemeClr val="accent1"/>
            </a:solidFill>
          </a:ln>
        </p:spPr>
      </p:pic>
      <p:sp>
        <p:nvSpPr>
          <p:cNvPr id="39" name="TextBox 38"/>
          <p:cNvSpPr txBox="1"/>
          <p:nvPr/>
        </p:nvSpPr>
        <p:spPr>
          <a:xfrm>
            <a:off x="577826" y="787658"/>
            <a:ext cx="3105339" cy="246221"/>
          </a:xfrm>
          <a:prstGeom prst="rect">
            <a:avLst/>
          </a:prstGeom>
          <a:noFill/>
        </p:spPr>
        <p:txBody>
          <a:bodyPr wrap="square" lIns="0" tIns="0" rIns="0" bIns="0" rtlCol="0">
            <a:spAutoFit/>
          </a:bodyPr>
          <a:lstStyle/>
          <a:p>
            <a:pPr algn="ctr"/>
            <a:r>
              <a:rPr lang="en-US" sz="1600" dirty="0"/>
              <a:t>Data Based Merchant Stories</a:t>
            </a:r>
          </a:p>
        </p:txBody>
      </p:sp>
      <p:cxnSp>
        <p:nvCxnSpPr>
          <p:cNvPr id="40" name="Straight Connector 39"/>
          <p:cNvCxnSpPr/>
          <p:nvPr/>
        </p:nvCxnSpPr>
        <p:spPr>
          <a:xfrm>
            <a:off x="706170" y="1131689"/>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77075" y="777099"/>
            <a:ext cx="3105339" cy="246221"/>
          </a:xfrm>
          <a:prstGeom prst="rect">
            <a:avLst/>
          </a:prstGeom>
          <a:noFill/>
        </p:spPr>
        <p:txBody>
          <a:bodyPr wrap="square" lIns="0" tIns="0" rIns="0" bIns="0" rtlCol="0">
            <a:spAutoFit/>
          </a:bodyPr>
          <a:lstStyle/>
          <a:p>
            <a:pPr algn="ctr"/>
            <a:r>
              <a:rPr lang="en-US" sz="1600" dirty="0"/>
              <a:t>Cross Channel Enablement</a:t>
            </a:r>
          </a:p>
        </p:txBody>
      </p:sp>
      <p:cxnSp>
        <p:nvCxnSpPr>
          <p:cNvPr id="42" name="Straight Connector 41"/>
          <p:cNvCxnSpPr/>
          <p:nvPr/>
        </p:nvCxnSpPr>
        <p:spPr>
          <a:xfrm>
            <a:off x="5466784" y="1121130"/>
            <a:ext cx="2926080" cy="0"/>
          </a:xfrm>
          <a:prstGeom prst="line">
            <a:avLst/>
          </a:prstGeom>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rotWithShape="1">
          <a:blip r:embed="rId4"/>
          <a:srcRect l="18118" t="11840" r="28925" b="7301"/>
          <a:stretch/>
        </p:blipFill>
        <p:spPr>
          <a:xfrm>
            <a:off x="4723319" y="1218989"/>
            <a:ext cx="3482077" cy="2990697"/>
          </a:xfrm>
          <a:prstGeom prst="rect">
            <a:avLst/>
          </a:prstGeom>
          <a:ln>
            <a:solidFill>
              <a:schemeClr val="accent1"/>
            </a:solidFill>
          </a:ln>
        </p:spPr>
      </p:pic>
      <p:sp>
        <p:nvSpPr>
          <p:cNvPr id="3" name="TextBox 2"/>
          <p:cNvSpPr txBox="1"/>
          <p:nvPr/>
        </p:nvSpPr>
        <p:spPr>
          <a:xfrm>
            <a:off x="8360590" y="2396266"/>
            <a:ext cx="627423" cy="553998"/>
          </a:xfrm>
          <a:prstGeom prst="rect">
            <a:avLst/>
          </a:prstGeom>
          <a:noFill/>
        </p:spPr>
        <p:txBody>
          <a:bodyPr wrap="square" lIns="0" tIns="0" rIns="0" bIns="0" rtlCol="0">
            <a:spAutoFit/>
          </a:bodyPr>
          <a:lstStyle/>
          <a:p>
            <a:pPr algn="ctr"/>
            <a:r>
              <a:rPr lang="en-US" sz="900" dirty="0">
                <a:solidFill>
                  <a:schemeClr val="bg1"/>
                </a:solidFill>
              </a:rPr>
              <a:t>Studies Launch On PayPal.com Jan 2017</a:t>
            </a:r>
          </a:p>
        </p:txBody>
      </p:sp>
      <p:cxnSp>
        <p:nvCxnSpPr>
          <p:cNvPr id="6" name="Straight Connector 5"/>
          <p:cNvCxnSpPr/>
          <p:nvPr/>
        </p:nvCxnSpPr>
        <p:spPr>
          <a:xfrm>
            <a:off x="8205396" y="1218990"/>
            <a:ext cx="468905" cy="1019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2"/>
          </p:cNvCxnSpPr>
          <p:nvPr/>
        </p:nvCxnSpPr>
        <p:spPr>
          <a:xfrm flipV="1">
            <a:off x="8205395" y="3029239"/>
            <a:ext cx="468906" cy="118044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0954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014_NAR_PAY_CaseStudy_BlockBuster Costumes_r6.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3523" y="1217941"/>
            <a:ext cx="2177454" cy="2817887"/>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5" name="Picture 14" descr="2014_NAR_PAY_CaseStudy_DavesGuitarShop_r9.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5577" y="4222409"/>
            <a:ext cx="600595" cy="777240"/>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sp>
        <p:nvSpPr>
          <p:cNvPr id="4" name="Rectangle 3"/>
          <p:cNvSpPr/>
          <p:nvPr/>
        </p:nvSpPr>
        <p:spPr>
          <a:xfrm>
            <a:off x="8243508" y="2402521"/>
            <a:ext cx="861586" cy="7119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err="1"/>
          </a:p>
        </p:txBody>
      </p:sp>
      <p:sp>
        <p:nvSpPr>
          <p:cNvPr id="2" name="Title 1"/>
          <p:cNvSpPr>
            <a:spLocks noGrp="1"/>
          </p:cNvSpPr>
          <p:nvPr>
            <p:ph type="title"/>
          </p:nvPr>
        </p:nvSpPr>
        <p:spPr/>
        <p:txBody>
          <a:bodyPr/>
          <a:lstStyle/>
          <a:p>
            <a:r>
              <a:rPr lang="en-US" dirty="0" smtClean="0"/>
              <a:t>Enhanced Tools Delivered: Case Studies– Kent</a:t>
            </a:r>
            <a:endParaRPr lang="en-US" dirty="0"/>
          </a:p>
        </p:txBody>
      </p:sp>
      <p:sp>
        <p:nvSpPr>
          <p:cNvPr id="39" name="TextBox 38"/>
          <p:cNvSpPr txBox="1"/>
          <p:nvPr/>
        </p:nvSpPr>
        <p:spPr>
          <a:xfrm>
            <a:off x="893214" y="787658"/>
            <a:ext cx="3105339" cy="246221"/>
          </a:xfrm>
          <a:prstGeom prst="rect">
            <a:avLst/>
          </a:prstGeom>
          <a:noFill/>
        </p:spPr>
        <p:txBody>
          <a:bodyPr wrap="square" lIns="0" tIns="0" rIns="0" bIns="0" rtlCol="0">
            <a:spAutoFit/>
          </a:bodyPr>
          <a:lstStyle/>
          <a:p>
            <a:pPr algn="ctr"/>
            <a:r>
              <a:rPr lang="en-US" sz="1600" dirty="0"/>
              <a:t>Data Based Merchant Stories</a:t>
            </a:r>
          </a:p>
        </p:txBody>
      </p:sp>
      <p:cxnSp>
        <p:nvCxnSpPr>
          <p:cNvPr id="40" name="Straight Connector 39"/>
          <p:cNvCxnSpPr/>
          <p:nvPr/>
        </p:nvCxnSpPr>
        <p:spPr>
          <a:xfrm>
            <a:off x="1021558" y="1131689"/>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364603" y="777099"/>
            <a:ext cx="3105339" cy="246221"/>
          </a:xfrm>
          <a:prstGeom prst="rect">
            <a:avLst/>
          </a:prstGeom>
          <a:noFill/>
        </p:spPr>
        <p:txBody>
          <a:bodyPr wrap="square" lIns="0" tIns="0" rIns="0" bIns="0" rtlCol="0">
            <a:spAutoFit/>
          </a:bodyPr>
          <a:lstStyle/>
          <a:p>
            <a:pPr algn="ctr"/>
            <a:r>
              <a:rPr lang="en-US" sz="1600" dirty="0"/>
              <a:t>Cross Channel Enablement</a:t>
            </a:r>
          </a:p>
        </p:txBody>
      </p:sp>
      <p:cxnSp>
        <p:nvCxnSpPr>
          <p:cNvPr id="42" name="Straight Connector 41"/>
          <p:cNvCxnSpPr/>
          <p:nvPr/>
        </p:nvCxnSpPr>
        <p:spPr>
          <a:xfrm>
            <a:off x="5466784" y="1121130"/>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360590" y="2481496"/>
            <a:ext cx="627423" cy="553998"/>
          </a:xfrm>
          <a:prstGeom prst="rect">
            <a:avLst/>
          </a:prstGeom>
          <a:noFill/>
        </p:spPr>
        <p:txBody>
          <a:bodyPr wrap="square" lIns="0" tIns="0" rIns="0" bIns="0" rtlCol="0">
            <a:spAutoFit/>
          </a:bodyPr>
          <a:lstStyle/>
          <a:p>
            <a:pPr algn="ctr"/>
            <a:r>
              <a:rPr lang="en-US" sz="900" dirty="0">
                <a:solidFill>
                  <a:schemeClr val="bg1"/>
                </a:solidFill>
              </a:rPr>
              <a:t>Studies Launch On PayPal.com Jan 2017</a:t>
            </a:r>
          </a:p>
        </p:txBody>
      </p:sp>
      <p:cxnSp>
        <p:nvCxnSpPr>
          <p:cNvPr id="6" name="Straight Connector 5"/>
          <p:cNvCxnSpPr/>
          <p:nvPr/>
        </p:nvCxnSpPr>
        <p:spPr>
          <a:xfrm>
            <a:off x="8205396" y="1304220"/>
            <a:ext cx="468905" cy="1019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2"/>
          </p:cNvCxnSpPr>
          <p:nvPr/>
        </p:nvCxnSpPr>
        <p:spPr>
          <a:xfrm flipV="1">
            <a:off x="8205395" y="3114469"/>
            <a:ext cx="468906" cy="1180448"/>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2014_NAR_PAY_Case Study-WebPage_r9.pdf"/>
          <p:cNvPicPr>
            <a:picLocks noChangeAspect="1"/>
          </p:cNvPicPr>
          <p:nvPr/>
        </p:nvPicPr>
        <p:blipFill rotWithShape="1">
          <a:blip r:embed="rId4">
            <a:extLst>
              <a:ext uri="{28A0092B-C50C-407E-A947-70E740481C1C}">
                <a14:useLocalDpi xmlns:a14="http://schemas.microsoft.com/office/drawing/2010/main" val="0"/>
              </a:ext>
            </a:extLst>
          </a:blip>
          <a:srcRect t="1879" b="36536"/>
          <a:stretch/>
        </p:blipFill>
        <p:spPr>
          <a:xfrm>
            <a:off x="5767846" y="1245940"/>
            <a:ext cx="2429025" cy="3167595"/>
          </a:xfrm>
          <a:prstGeom prst="rect">
            <a:avLst/>
          </a:prstGeom>
          <a:ln>
            <a:solidFill>
              <a:schemeClr val="accent1"/>
            </a:solidFill>
          </a:ln>
          <a:effectLst>
            <a:outerShdw blurRad="50800" dist="38100" dir="2700000" algn="tl" rotWithShape="0">
              <a:srgbClr val="000000">
                <a:alpha val="43000"/>
              </a:srgbClr>
            </a:outerShdw>
          </a:effectLst>
        </p:spPr>
      </p:pic>
      <p:pic>
        <p:nvPicPr>
          <p:cNvPr id="7" name="Picture 6" descr="2014_NAR_PAY_CaseStudy_BlockBuster Costumes_r6.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068" y="1217941"/>
            <a:ext cx="2186752" cy="2829915"/>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1" name="Picture 10" descr="2014 NAR PAY_Case Study_Airbeds_r13.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7843" y="4241368"/>
            <a:ext cx="596164" cy="771506"/>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0" name="Picture 9" descr="2014 NAR PAY_Case Study_Airbeds_r13.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90359" y="4142269"/>
            <a:ext cx="596164" cy="771506"/>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3" name="Picture 12" descr="2014_NAR_PAY_CaseStudy_CP Performance_r7.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08541" y="4213340"/>
            <a:ext cx="600595" cy="777240"/>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2" name="Picture 11" descr="2014_NAR_PAY_CaseStudy_CP Performance_r7.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97958" y="4120857"/>
            <a:ext cx="600595" cy="777240"/>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4" name="Picture 13" descr="2014_NAR_PAY_CaseStudy_DavesGuitarShop_r9.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76817" y="4136535"/>
            <a:ext cx="600595" cy="777240"/>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sp>
        <p:nvSpPr>
          <p:cNvPr id="26" name="Rectangle 25"/>
          <p:cNvSpPr/>
          <p:nvPr/>
        </p:nvSpPr>
        <p:spPr>
          <a:xfrm>
            <a:off x="0" y="0"/>
            <a:ext cx="3077123" cy="3068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t>NEW SLIDE FROM NARRATIVE</a:t>
            </a:r>
            <a:endParaRPr lang="en-US" sz="1400" dirty="0" smtClean="0"/>
          </a:p>
        </p:txBody>
      </p:sp>
    </p:spTree>
    <p:extLst>
      <p:ext uri="{BB962C8B-B14F-4D97-AF65-F5344CB8AC3E}">
        <p14:creationId xmlns:p14="http://schemas.microsoft.com/office/powerpoint/2010/main" val="3734707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2014_NAR_PAY_CaseStudy_DavesGuitarShop_r9.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3785" y="2653340"/>
            <a:ext cx="713648" cy="923544"/>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9" name="Picture 8" descr="2014_NAR_PAY_CaseStudy_BlockBuster Costumes_r6.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49" y="1717408"/>
            <a:ext cx="2177454" cy="2817887"/>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sp>
        <p:nvSpPr>
          <p:cNvPr id="4" name="Rectangle 3"/>
          <p:cNvSpPr/>
          <p:nvPr/>
        </p:nvSpPr>
        <p:spPr>
          <a:xfrm>
            <a:off x="8243508" y="2402521"/>
            <a:ext cx="861586" cy="7119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err="1"/>
          </a:p>
        </p:txBody>
      </p:sp>
      <p:sp>
        <p:nvSpPr>
          <p:cNvPr id="2" name="Title 1"/>
          <p:cNvSpPr>
            <a:spLocks noGrp="1"/>
          </p:cNvSpPr>
          <p:nvPr>
            <p:ph type="title"/>
          </p:nvPr>
        </p:nvSpPr>
        <p:spPr/>
        <p:txBody>
          <a:bodyPr/>
          <a:lstStyle/>
          <a:p>
            <a:r>
              <a:rPr lang="en-US" dirty="0" smtClean="0"/>
              <a:t>Enhanced Tools Delivered: Case Studies– Kent</a:t>
            </a:r>
            <a:endParaRPr lang="en-US" dirty="0"/>
          </a:p>
        </p:txBody>
      </p:sp>
      <p:sp>
        <p:nvSpPr>
          <p:cNvPr id="39" name="TextBox 38"/>
          <p:cNvSpPr txBox="1"/>
          <p:nvPr/>
        </p:nvSpPr>
        <p:spPr>
          <a:xfrm>
            <a:off x="577826" y="787658"/>
            <a:ext cx="3105339" cy="246221"/>
          </a:xfrm>
          <a:prstGeom prst="rect">
            <a:avLst/>
          </a:prstGeom>
          <a:noFill/>
        </p:spPr>
        <p:txBody>
          <a:bodyPr wrap="square" lIns="0" tIns="0" rIns="0" bIns="0" rtlCol="0">
            <a:spAutoFit/>
          </a:bodyPr>
          <a:lstStyle/>
          <a:p>
            <a:pPr algn="ctr"/>
            <a:r>
              <a:rPr lang="en-US" sz="1600" dirty="0"/>
              <a:t>Data Based Merchant Stories</a:t>
            </a:r>
          </a:p>
        </p:txBody>
      </p:sp>
      <p:cxnSp>
        <p:nvCxnSpPr>
          <p:cNvPr id="40" name="Straight Connector 39"/>
          <p:cNvCxnSpPr/>
          <p:nvPr/>
        </p:nvCxnSpPr>
        <p:spPr>
          <a:xfrm>
            <a:off x="706170" y="1131689"/>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347555" y="777099"/>
            <a:ext cx="3105339" cy="246221"/>
          </a:xfrm>
          <a:prstGeom prst="rect">
            <a:avLst/>
          </a:prstGeom>
          <a:noFill/>
        </p:spPr>
        <p:txBody>
          <a:bodyPr wrap="square" lIns="0" tIns="0" rIns="0" bIns="0" rtlCol="0">
            <a:spAutoFit/>
          </a:bodyPr>
          <a:lstStyle/>
          <a:p>
            <a:pPr algn="ctr"/>
            <a:r>
              <a:rPr lang="en-US" sz="1600" dirty="0"/>
              <a:t>Cross Channel Enablement</a:t>
            </a:r>
          </a:p>
        </p:txBody>
      </p:sp>
      <p:cxnSp>
        <p:nvCxnSpPr>
          <p:cNvPr id="42" name="Straight Connector 41"/>
          <p:cNvCxnSpPr/>
          <p:nvPr/>
        </p:nvCxnSpPr>
        <p:spPr>
          <a:xfrm>
            <a:off x="5466784" y="1121130"/>
            <a:ext cx="292608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360590" y="2481496"/>
            <a:ext cx="627423" cy="553998"/>
          </a:xfrm>
          <a:prstGeom prst="rect">
            <a:avLst/>
          </a:prstGeom>
          <a:noFill/>
        </p:spPr>
        <p:txBody>
          <a:bodyPr wrap="square" lIns="0" tIns="0" rIns="0" bIns="0" rtlCol="0">
            <a:spAutoFit/>
          </a:bodyPr>
          <a:lstStyle/>
          <a:p>
            <a:pPr algn="ctr"/>
            <a:r>
              <a:rPr lang="en-US" sz="900" dirty="0">
                <a:solidFill>
                  <a:schemeClr val="bg1"/>
                </a:solidFill>
              </a:rPr>
              <a:t>Studies Launch On PayPal.com Jan 2017</a:t>
            </a:r>
          </a:p>
        </p:txBody>
      </p:sp>
      <p:cxnSp>
        <p:nvCxnSpPr>
          <p:cNvPr id="6" name="Straight Connector 5"/>
          <p:cNvCxnSpPr/>
          <p:nvPr/>
        </p:nvCxnSpPr>
        <p:spPr>
          <a:xfrm>
            <a:off x="8205396" y="1304220"/>
            <a:ext cx="468905" cy="1019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2"/>
          </p:cNvCxnSpPr>
          <p:nvPr/>
        </p:nvCxnSpPr>
        <p:spPr>
          <a:xfrm flipV="1">
            <a:off x="8205395" y="3114469"/>
            <a:ext cx="468906" cy="1180448"/>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2014_NAR_PAY_Case Study-WebPage_r9.pdf"/>
          <p:cNvPicPr>
            <a:picLocks noChangeAspect="1"/>
          </p:cNvPicPr>
          <p:nvPr/>
        </p:nvPicPr>
        <p:blipFill rotWithShape="1">
          <a:blip r:embed="rId4">
            <a:extLst>
              <a:ext uri="{28A0092B-C50C-407E-A947-70E740481C1C}">
                <a14:useLocalDpi xmlns:a14="http://schemas.microsoft.com/office/drawing/2010/main" val="0"/>
              </a:ext>
            </a:extLst>
          </a:blip>
          <a:srcRect t="1879" b="36536"/>
          <a:stretch/>
        </p:blipFill>
        <p:spPr>
          <a:xfrm>
            <a:off x="5767846" y="1245940"/>
            <a:ext cx="2429025" cy="3167595"/>
          </a:xfrm>
          <a:prstGeom prst="rect">
            <a:avLst/>
          </a:prstGeom>
          <a:ln>
            <a:solidFill>
              <a:schemeClr val="accent1"/>
            </a:solidFill>
          </a:ln>
          <a:effectLst>
            <a:outerShdw blurRad="50800" dist="38100" dir="2700000" algn="tl" rotWithShape="0">
              <a:srgbClr val="000000">
                <a:alpha val="43000"/>
              </a:srgbClr>
            </a:outerShdw>
          </a:effectLst>
        </p:spPr>
      </p:pic>
      <p:pic>
        <p:nvPicPr>
          <p:cNvPr id="7" name="Picture 6" descr="2014_NAR_PAY_CaseStudy_BlockBuster Costumes_r6.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068" y="1294648"/>
            <a:ext cx="2186752" cy="2829915"/>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1" name="Picture 10" descr="2014 NAR PAY_Case Study_Airbeds_r13.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2509" y="1393747"/>
            <a:ext cx="713648" cy="923544"/>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0" name="Picture 9" descr="2014 NAR PAY_Case Study_Airbeds_r13.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85025" y="1294648"/>
            <a:ext cx="713648" cy="923544"/>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3" name="Picture 12" descr="2014_NAR_PAY_CaseStudy_CP Performance_r7.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95608" y="3840398"/>
            <a:ext cx="713648" cy="923544"/>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2" name="Picture 11" descr="2014_NAR_PAY_CaseStudy_CP Performance_r7.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85025" y="3747915"/>
            <a:ext cx="713648" cy="923544"/>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pic>
        <p:nvPicPr>
          <p:cNvPr id="14" name="Picture 13" descr="2014_NAR_PAY_CaseStudy_DavesGuitarShop_r9.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85025" y="2567466"/>
            <a:ext cx="713648" cy="923544"/>
          </a:xfrm>
          <a:prstGeom prst="rect">
            <a:avLst/>
          </a:prstGeom>
          <a:solidFill>
            <a:srgbClr val="FFFFFF"/>
          </a:solidFill>
          <a:ln>
            <a:solidFill>
              <a:schemeClr val="accent1"/>
            </a:solidFill>
          </a:ln>
          <a:effectLst>
            <a:outerShdw blurRad="50800" dist="38100" dir="2700000" algn="tl" rotWithShape="0">
              <a:srgbClr val="000000">
                <a:alpha val="43000"/>
              </a:srgbClr>
            </a:outerShdw>
          </a:effectLst>
        </p:spPr>
      </p:pic>
      <p:sp>
        <p:nvSpPr>
          <p:cNvPr id="20" name="Rectangle 19"/>
          <p:cNvSpPr/>
          <p:nvPr/>
        </p:nvSpPr>
        <p:spPr>
          <a:xfrm>
            <a:off x="0" y="0"/>
            <a:ext cx="3077123" cy="3068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t>NEW SLIDE FROM NARRATIVE</a:t>
            </a:r>
            <a:endParaRPr lang="en-US" sz="1400" dirty="0" smtClean="0"/>
          </a:p>
        </p:txBody>
      </p:sp>
    </p:spTree>
    <p:extLst>
      <p:ext uri="{BB962C8B-B14F-4D97-AF65-F5344CB8AC3E}">
        <p14:creationId xmlns:p14="http://schemas.microsoft.com/office/powerpoint/2010/main" val="425631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Enhanced Tools Delivered: Finance Portal– Claudia</a:t>
            </a:r>
            <a:endParaRPr lang="en-US" dirty="0"/>
          </a:p>
        </p:txBody>
      </p:sp>
      <p:sp>
        <p:nvSpPr>
          <p:cNvPr id="5" name="Rounded Rectangle 4"/>
          <p:cNvSpPr/>
          <p:nvPr/>
        </p:nvSpPr>
        <p:spPr>
          <a:xfrm>
            <a:off x="1883457" y="1481101"/>
            <a:ext cx="1612899" cy="241971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6" name="Right Arrow 5"/>
          <p:cNvSpPr/>
          <p:nvPr/>
        </p:nvSpPr>
        <p:spPr>
          <a:xfrm>
            <a:off x="2080573" y="893351"/>
            <a:ext cx="1256579" cy="56738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7" name="TextBox 6"/>
          <p:cNvSpPr txBox="1"/>
          <p:nvPr/>
        </p:nvSpPr>
        <p:spPr>
          <a:xfrm>
            <a:off x="2323788" y="1078518"/>
            <a:ext cx="774553" cy="207749"/>
          </a:xfrm>
          <a:prstGeom prst="rect">
            <a:avLst/>
          </a:prstGeom>
          <a:noFill/>
        </p:spPr>
        <p:txBody>
          <a:bodyPr wrap="square" lIns="0" tIns="0" rIns="0" bIns="0" rtlCol="0">
            <a:spAutoFit/>
          </a:bodyPr>
          <a:lstStyle/>
          <a:p>
            <a:pPr algn="ctr"/>
            <a:r>
              <a:rPr lang="en-US" sz="1350" b="1" dirty="0">
                <a:solidFill>
                  <a:schemeClr val="bg1"/>
                </a:solidFill>
              </a:rPr>
              <a:t>1.5</a:t>
            </a:r>
          </a:p>
        </p:txBody>
      </p:sp>
      <p:sp>
        <p:nvSpPr>
          <p:cNvPr id="8" name="Rectangle 7"/>
          <p:cNvSpPr/>
          <p:nvPr/>
        </p:nvSpPr>
        <p:spPr>
          <a:xfrm>
            <a:off x="547572" y="1955522"/>
            <a:ext cx="1172718" cy="43205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tx1"/>
                </a:solidFill>
              </a:rPr>
              <a:t>Update:</a:t>
            </a:r>
          </a:p>
        </p:txBody>
      </p:sp>
      <p:sp>
        <p:nvSpPr>
          <p:cNvPr id="9" name="TextBox 8"/>
          <p:cNvSpPr txBox="1"/>
          <p:nvPr/>
        </p:nvSpPr>
        <p:spPr>
          <a:xfrm>
            <a:off x="1931463" y="1942284"/>
            <a:ext cx="1550909" cy="369332"/>
          </a:xfrm>
          <a:prstGeom prst="rect">
            <a:avLst/>
          </a:prstGeom>
          <a:noFill/>
        </p:spPr>
        <p:txBody>
          <a:bodyPr wrap="square" lIns="0" tIns="0" rIns="0" bIns="0" rtlCol="0">
            <a:spAutoFit/>
          </a:bodyPr>
          <a:lstStyle/>
          <a:p>
            <a:pPr algn="ctr"/>
            <a:r>
              <a:rPr lang="en-US" sz="1200" dirty="0">
                <a:solidFill>
                  <a:schemeClr val="bg1"/>
                </a:solidFill>
              </a:rPr>
              <a:t>Update G24 disclosures</a:t>
            </a:r>
          </a:p>
          <a:p>
            <a:pPr algn="ctr"/>
            <a:r>
              <a:rPr lang="en-US" sz="1200" dirty="0">
                <a:solidFill>
                  <a:schemeClr val="bg1"/>
                </a:solidFill>
              </a:rPr>
              <a:t>Add updated lift stats</a:t>
            </a:r>
          </a:p>
        </p:txBody>
      </p:sp>
      <p:sp>
        <p:nvSpPr>
          <p:cNvPr id="10" name="Rectangle 9"/>
          <p:cNvSpPr/>
          <p:nvPr/>
        </p:nvSpPr>
        <p:spPr>
          <a:xfrm>
            <a:off x="547572" y="2677422"/>
            <a:ext cx="1172718" cy="43205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tx1"/>
                </a:solidFill>
              </a:rPr>
              <a:t>Team Responsible:</a:t>
            </a:r>
          </a:p>
        </p:txBody>
      </p:sp>
      <p:sp>
        <p:nvSpPr>
          <p:cNvPr id="11" name="Rectangle 10"/>
          <p:cNvSpPr/>
          <p:nvPr/>
        </p:nvSpPr>
        <p:spPr>
          <a:xfrm>
            <a:off x="552144" y="3254348"/>
            <a:ext cx="1172718" cy="43205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50" dirty="0">
                <a:solidFill>
                  <a:schemeClr val="tx1"/>
                </a:solidFill>
              </a:rPr>
              <a:t>Timing:</a:t>
            </a:r>
          </a:p>
        </p:txBody>
      </p:sp>
      <p:sp>
        <p:nvSpPr>
          <p:cNvPr id="12" name="TextBox 11"/>
          <p:cNvSpPr txBox="1"/>
          <p:nvPr/>
        </p:nvSpPr>
        <p:spPr>
          <a:xfrm>
            <a:off x="1931462" y="2783728"/>
            <a:ext cx="1550909" cy="184666"/>
          </a:xfrm>
          <a:prstGeom prst="rect">
            <a:avLst/>
          </a:prstGeom>
          <a:noFill/>
        </p:spPr>
        <p:txBody>
          <a:bodyPr wrap="square" lIns="0" tIns="0" rIns="0" bIns="0" rtlCol="0">
            <a:spAutoFit/>
          </a:bodyPr>
          <a:lstStyle/>
          <a:p>
            <a:pPr algn="ctr"/>
            <a:r>
              <a:rPr lang="en-US" sz="1200" dirty="0">
                <a:solidFill>
                  <a:schemeClr val="bg1"/>
                </a:solidFill>
              </a:rPr>
              <a:t>DE team</a:t>
            </a:r>
          </a:p>
        </p:txBody>
      </p:sp>
      <p:sp>
        <p:nvSpPr>
          <p:cNvPr id="13" name="TextBox 12"/>
          <p:cNvSpPr txBox="1"/>
          <p:nvPr/>
        </p:nvSpPr>
        <p:spPr>
          <a:xfrm>
            <a:off x="1931463" y="3357672"/>
            <a:ext cx="1550909" cy="184666"/>
          </a:xfrm>
          <a:prstGeom prst="rect">
            <a:avLst/>
          </a:prstGeom>
          <a:noFill/>
        </p:spPr>
        <p:txBody>
          <a:bodyPr wrap="square" lIns="0" tIns="0" rIns="0" bIns="0" rtlCol="0">
            <a:spAutoFit/>
          </a:bodyPr>
          <a:lstStyle/>
          <a:p>
            <a:pPr algn="ctr"/>
            <a:r>
              <a:rPr lang="en-US" sz="1200" dirty="0">
                <a:solidFill>
                  <a:schemeClr val="bg1"/>
                </a:solidFill>
              </a:rPr>
              <a:t>September</a:t>
            </a:r>
          </a:p>
        </p:txBody>
      </p:sp>
      <p:sp>
        <p:nvSpPr>
          <p:cNvPr id="14" name="Rounded Rectangle 13"/>
          <p:cNvSpPr/>
          <p:nvPr/>
        </p:nvSpPr>
        <p:spPr>
          <a:xfrm>
            <a:off x="3621165" y="1485673"/>
            <a:ext cx="1650923" cy="241538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15" name="Right Arrow 14"/>
          <p:cNvSpPr/>
          <p:nvPr/>
        </p:nvSpPr>
        <p:spPr>
          <a:xfrm>
            <a:off x="3818281" y="897923"/>
            <a:ext cx="1395821" cy="56738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16" name="TextBox 15"/>
          <p:cNvSpPr txBox="1"/>
          <p:nvPr/>
        </p:nvSpPr>
        <p:spPr>
          <a:xfrm>
            <a:off x="4043128" y="1083090"/>
            <a:ext cx="898301" cy="207749"/>
          </a:xfrm>
          <a:prstGeom prst="rect">
            <a:avLst/>
          </a:prstGeom>
          <a:noFill/>
        </p:spPr>
        <p:txBody>
          <a:bodyPr wrap="square" lIns="0" tIns="0" rIns="0" bIns="0" rtlCol="0">
            <a:spAutoFit/>
          </a:bodyPr>
          <a:lstStyle/>
          <a:p>
            <a:pPr algn="ctr"/>
            <a:r>
              <a:rPr lang="en-US" sz="1350" b="1" dirty="0">
                <a:solidFill>
                  <a:schemeClr val="bg1"/>
                </a:solidFill>
              </a:rPr>
              <a:t>2.0</a:t>
            </a:r>
          </a:p>
        </p:txBody>
      </p:sp>
      <p:sp>
        <p:nvSpPr>
          <p:cNvPr id="17" name="TextBox 16"/>
          <p:cNvSpPr txBox="1"/>
          <p:nvPr/>
        </p:nvSpPr>
        <p:spPr>
          <a:xfrm>
            <a:off x="3681418" y="1900249"/>
            <a:ext cx="1544930" cy="553998"/>
          </a:xfrm>
          <a:prstGeom prst="rect">
            <a:avLst/>
          </a:prstGeom>
          <a:noFill/>
        </p:spPr>
        <p:txBody>
          <a:bodyPr wrap="square" lIns="0" tIns="0" rIns="0" bIns="0" rtlCol="0">
            <a:spAutoFit/>
          </a:bodyPr>
          <a:lstStyle/>
          <a:p>
            <a:pPr algn="ctr"/>
            <a:r>
              <a:rPr lang="en-US" sz="1200" dirty="0">
                <a:solidFill>
                  <a:schemeClr val="bg1"/>
                </a:solidFill>
              </a:rPr>
              <a:t>Refresh/Reskin, </a:t>
            </a:r>
          </a:p>
          <a:p>
            <a:pPr algn="ctr"/>
            <a:r>
              <a:rPr lang="en-US" sz="1200" dirty="0">
                <a:solidFill>
                  <a:schemeClr val="bg1"/>
                </a:solidFill>
              </a:rPr>
              <a:t>add 3 holiday banners for SB team</a:t>
            </a:r>
          </a:p>
        </p:txBody>
      </p:sp>
      <p:sp>
        <p:nvSpPr>
          <p:cNvPr id="18" name="TextBox 17"/>
          <p:cNvSpPr txBox="1"/>
          <p:nvPr/>
        </p:nvSpPr>
        <p:spPr>
          <a:xfrm>
            <a:off x="3669170" y="2788300"/>
            <a:ext cx="1587473" cy="184666"/>
          </a:xfrm>
          <a:prstGeom prst="rect">
            <a:avLst/>
          </a:prstGeom>
          <a:noFill/>
        </p:spPr>
        <p:txBody>
          <a:bodyPr wrap="square" lIns="0" tIns="0" rIns="0" bIns="0" rtlCol="0">
            <a:spAutoFit/>
          </a:bodyPr>
          <a:lstStyle/>
          <a:p>
            <a:pPr algn="ctr"/>
            <a:r>
              <a:rPr lang="en-US" sz="1200" dirty="0">
                <a:solidFill>
                  <a:schemeClr val="bg1"/>
                </a:solidFill>
              </a:rPr>
              <a:t>BGC/DE team</a:t>
            </a:r>
          </a:p>
        </p:txBody>
      </p:sp>
      <p:sp>
        <p:nvSpPr>
          <p:cNvPr id="19" name="TextBox 18"/>
          <p:cNvSpPr txBox="1"/>
          <p:nvPr/>
        </p:nvSpPr>
        <p:spPr>
          <a:xfrm>
            <a:off x="3669171" y="3362244"/>
            <a:ext cx="1587473" cy="184666"/>
          </a:xfrm>
          <a:prstGeom prst="rect">
            <a:avLst/>
          </a:prstGeom>
          <a:noFill/>
        </p:spPr>
        <p:txBody>
          <a:bodyPr wrap="square" lIns="0" tIns="0" rIns="0" bIns="0" rtlCol="0">
            <a:spAutoFit/>
          </a:bodyPr>
          <a:lstStyle/>
          <a:p>
            <a:pPr algn="ctr"/>
            <a:r>
              <a:rPr lang="en-US" sz="1200" dirty="0">
                <a:solidFill>
                  <a:schemeClr val="bg1"/>
                </a:solidFill>
              </a:rPr>
              <a:t>November</a:t>
            </a:r>
          </a:p>
        </p:txBody>
      </p:sp>
      <p:sp>
        <p:nvSpPr>
          <p:cNvPr id="20" name="Rounded Rectangle 19"/>
          <p:cNvSpPr/>
          <p:nvPr/>
        </p:nvSpPr>
        <p:spPr>
          <a:xfrm>
            <a:off x="7151922" y="1492532"/>
            <a:ext cx="1653082" cy="2398059"/>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21" name="Right Arrow 20"/>
          <p:cNvSpPr/>
          <p:nvPr/>
        </p:nvSpPr>
        <p:spPr>
          <a:xfrm>
            <a:off x="7447834" y="904781"/>
            <a:ext cx="1274133" cy="56738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22" name="TextBox 21"/>
          <p:cNvSpPr txBox="1"/>
          <p:nvPr/>
        </p:nvSpPr>
        <p:spPr>
          <a:xfrm>
            <a:off x="7458076" y="1089948"/>
            <a:ext cx="934706" cy="207749"/>
          </a:xfrm>
          <a:prstGeom prst="rect">
            <a:avLst/>
          </a:prstGeom>
          <a:noFill/>
        </p:spPr>
        <p:txBody>
          <a:bodyPr wrap="square" lIns="0" tIns="0" rIns="0" bIns="0" rtlCol="0">
            <a:spAutoFit/>
          </a:bodyPr>
          <a:lstStyle/>
          <a:p>
            <a:pPr algn="ctr"/>
            <a:r>
              <a:rPr lang="en-US" sz="1350" b="1" dirty="0">
                <a:solidFill>
                  <a:schemeClr val="bg1"/>
                </a:solidFill>
              </a:rPr>
              <a:t>3.0</a:t>
            </a:r>
          </a:p>
        </p:txBody>
      </p:sp>
      <p:sp>
        <p:nvSpPr>
          <p:cNvPr id="23" name="TextBox 22"/>
          <p:cNvSpPr txBox="1"/>
          <p:nvPr/>
        </p:nvSpPr>
        <p:spPr>
          <a:xfrm>
            <a:off x="7188024" y="1953714"/>
            <a:ext cx="1589548" cy="369332"/>
          </a:xfrm>
          <a:prstGeom prst="rect">
            <a:avLst/>
          </a:prstGeom>
          <a:noFill/>
        </p:spPr>
        <p:txBody>
          <a:bodyPr wrap="square" lIns="0" tIns="0" rIns="0" bIns="0" rtlCol="0">
            <a:spAutoFit/>
          </a:bodyPr>
          <a:lstStyle/>
          <a:p>
            <a:pPr algn="ctr"/>
            <a:r>
              <a:rPr lang="en-US" sz="1200" dirty="0">
                <a:solidFill>
                  <a:schemeClr val="bg1"/>
                </a:solidFill>
              </a:rPr>
              <a:t>Incorporate Banners into Hawk</a:t>
            </a:r>
          </a:p>
        </p:txBody>
      </p:sp>
      <p:sp>
        <p:nvSpPr>
          <p:cNvPr id="24" name="TextBox 23"/>
          <p:cNvSpPr txBox="1"/>
          <p:nvPr/>
        </p:nvSpPr>
        <p:spPr>
          <a:xfrm>
            <a:off x="7188023" y="2795158"/>
            <a:ext cx="1589548" cy="184666"/>
          </a:xfrm>
          <a:prstGeom prst="rect">
            <a:avLst/>
          </a:prstGeom>
          <a:noFill/>
        </p:spPr>
        <p:txBody>
          <a:bodyPr wrap="square" lIns="0" tIns="0" rIns="0" bIns="0" rtlCol="0">
            <a:spAutoFit/>
          </a:bodyPr>
          <a:lstStyle/>
          <a:p>
            <a:pPr algn="ctr"/>
            <a:r>
              <a:rPr lang="en-US" sz="1200" dirty="0">
                <a:solidFill>
                  <a:schemeClr val="bg1"/>
                </a:solidFill>
              </a:rPr>
              <a:t>TBD</a:t>
            </a:r>
          </a:p>
        </p:txBody>
      </p:sp>
      <p:sp>
        <p:nvSpPr>
          <p:cNvPr id="25" name="TextBox 24"/>
          <p:cNvSpPr txBox="1"/>
          <p:nvPr/>
        </p:nvSpPr>
        <p:spPr>
          <a:xfrm>
            <a:off x="7188024" y="3369102"/>
            <a:ext cx="1589548" cy="184666"/>
          </a:xfrm>
          <a:prstGeom prst="rect">
            <a:avLst/>
          </a:prstGeom>
          <a:noFill/>
        </p:spPr>
        <p:txBody>
          <a:bodyPr wrap="square" lIns="0" tIns="0" rIns="0" bIns="0" rtlCol="0">
            <a:spAutoFit/>
          </a:bodyPr>
          <a:lstStyle/>
          <a:p>
            <a:pPr algn="ctr"/>
            <a:r>
              <a:rPr lang="en-US" sz="1200" dirty="0">
                <a:solidFill>
                  <a:schemeClr val="bg1"/>
                </a:solidFill>
              </a:rPr>
              <a:t>TBD</a:t>
            </a:r>
          </a:p>
        </p:txBody>
      </p:sp>
      <p:sp>
        <p:nvSpPr>
          <p:cNvPr id="26" name="TextBox 25"/>
          <p:cNvSpPr txBox="1"/>
          <p:nvPr/>
        </p:nvSpPr>
        <p:spPr>
          <a:xfrm>
            <a:off x="1724862" y="4015506"/>
            <a:ext cx="7165951" cy="807913"/>
          </a:xfrm>
          <a:prstGeom prst="rect">
            <a:avLst/>
          </a:prstGeom>
          <a:noFill/>
        </p:spPr>
        <p:txBody>
          <a:bodyPr wrap="square" lIns="0" tIns="0" rIns="0" bIns="0" rtlCol="0">
            <a:spAutoFit/>
          </a:bodyPr>
          <a:lstStyle/>
          <a:p>
            <a:pPr marL="214313" indent="-214313">
              <a:buFont typeface="Arial" panose="020B0604020202020204" pitchFamily="34" charset="0"/>
              <a:buChar char="•"/>
            </a:pPr>
            <a:r>
              <a:rPr lang="en-US" sz="1050" dirty="0"/>
              <a:t>1.5 update brought the portal into compliance</a:t>
            </a:r>
          </a:p>
          <a:p>
            <a:pPr marL="214313" indent="-214313">
              <a:buFont typeface="Arial" panose="020B0604020202020204" pitchFamily="34" charset="0"/>
              <a:buChar char="•"/>
            </a:pPr>
            <a:r>
              <a:rPr lang="en-US" sz="1050" dirty="0"/>
              <a:t>2.0 update reskinned the look and feel to bring up to brand standards + added holiday banners</a:t>
            </a:r>
          </a:p>
          <a:p>
            <a:pPr marL="214313" indent="-214313">
              <a:buFont typeface="Arial" panose="020B0604020202020204" pitchFamily="34" charset="0"/>
              <a:buChar char="•"/>
            </a:pPr>
            <a:r>
              <a:rPr lang="en-US" sz="1050" dirty="0"/>
              <a:t>2.5 update will improve customer experience and volumes: value prop, ease of use, enhanced banners, textual messaging and 2</a:t>
            </a:r>
            <a:r>
              <a:rPr lang="en-US" sz="1050" baseline="30000" dirty="0"/>
              <a:t>nd</a:t>
            </a:r>
            <a:r>
              <a:rPr lang="en-US" sz="1050" dirty="0"/>
              <a:t> button integration docs + critically reporting  + add more banners</a:t>
            </a:r>
          </a:p>
          <a:p>
            <a:pPr marL="214313" indent="-214313">
              <a:buFont typeface="Arial" panose="020B0604020202020204" pitchFamily="34" charset="0"/>
              <a:buChar char="•"/>
            </a:pPr>
            <a:r>
              <a:rPr lang="en-US" sz="1050" dirty="0"/>
              <a:t>3.0 Integrate the end to end credit merchant prospect and customer experience with core PYPL tools aka Falcon, Hawk </a:t>
            </a:r>
          </a:p>
        </p:txBody>
      </p:sp>
      <p:sp>
        <p:nvSpPr>
          <p:cNvPr id="27" name="32-Point Star 26"/>
          <p:cNvSpPr/>
          <p:nvPr/>
        </p:nvSpPr>
        <p:spPr>
          <a:xfrm>
            <a:off x="1663763" y="989994"/>
            <a:ext cx="884847" cy="407656"/>
          </a:xfrm>
          <a:prstGeom prst="star3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750" dirty="0"/>
              <a:t>Complete!</a:t>
            </a:r>
          </a:p>
        </p:txBody>
      </p:sp>
      <p:sp>
        <p:nvSpPr>
          <p:cNvPr id="28" name="32-Point Star 27"/>
          <p:cNvSpPr/>
          <p:nvPr/>
        </p:nvSpPr>
        <p:spPr>
          <a:xfrm>
            <a:off x="3403009" y="973212"/>
            <a:ext cx="884847" cy="407656"/>
          </a:xfrm>
          <a:prstGeom prst="star3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750" dirty="0"/>
              <a:t>Complete!</a:t>
            </a:r>
          </a:p>
        </p:txBody>
      </p:sp>
      <p:sp>
        <p:nvSpPr>
          <p:cNvPr id="29" name="Rounded Rectangle 28"/>
          <p:cNvSpPr/>
          <p:nvPr/>
        </p:nvSpPr>
        <p:spPr>
          <a:xfrm>
            <a:off x="5388675" y="1489759"/>
            <a:ext cx="1650923" cy="241538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30" name="Right Arrow 29"/>
          <p:cNvSpPr/>
          <p:nvPr/>
        </p:nvSpPr>
        <p:spPr>
          <a:xfrm>
            <a:off x="5585791" y="902009"/>
            <a:ext cx="1395821" cy="56738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350" dirty="0"/>
          </a:p>
        </p:txBody>
      </p:sp>
      <p:sp>
        <p:nvSpPr>
          <p:cNvPr id="31" name="TextBox 30"/>
          <p:cNvSpPr txBox="1"/>
          <p:nvPr/>
        </p:nvSpPr>
        <p:spPr>
          <a:xfrm>
            <a:off x="5810638" y="1087176"/>
            <a:ext cx="898301" cy="207749"/>
          </a:xfrm>
          <a:prstGeom prst="rect">
            <a:avLst/>
          </a:prstGeom>
          <a:noFill/>
        </p:spPr>
        <p:txBody>
          <a:bodyPr wrap="square" lIns="0" tIns="0" rIns="0" bIns="0" rtlCol="0">
            <a:spAutoFit/>
          </a:bodyPr>
          <a:lstStyle/>
          <a:p>
            <a:pPr algn="ctr"/>
            <a:r>
              <a:rPr lang="en-US" sz="1350" b="1" dirty="0">
                <a:solidFill>
                  <a:schemeClr val="bg1"/>
                </a:solidFill>
              </a:rPr>
              <a:t>2.5</a:t>
            </a:r>
          </a:p>
        </p:txBody>
      </p:sp>
      <p:sp>
        <p:nvSpPr>
          <p:cNvPr id="32" name="TextBox 31"/>
          <p:cNvSpPr txBox="1"/>
          <p:nvPr/>
        </p:nvSpPr>
        <p:spPr>
          <a:xfrm>
            <a:off x="5436681" y="1732891"/>
            <a:ext cx="1587473" cy="923330"/>
          </a:xfrm>
          <a:prstGeom prst="rect">
            <a:avLst/>
          </a:prstGeom>
          <a:noFill/>
        </p:spPr>
        <p:txBody>
          <a:bodyPr wrap="square" lIns="0" tIns="0" rIns="0" bIns="0" rtlCol="0">
            <a:spAutoFit/>
          </a:bodyPr>
          <a:lstStyle/>
          <a:p>
            <a:pPr algn="ctr"/>
            <a:r>
              <a:rPr lang="en-US" sz="1200" dirty="0">
                <a:solidFill>
                  <a:schemeClr val="bg1"/>
                </a:solidFill>
              </a:rPr>
              <a:t>Add new merchant testimonials, tutorial, merchant example, add contextual banners, 2</a:t>
            </a:r>
            <a:r>
              <a:rPr lang="en-US" sz="1200" baseline="30000" dirty="0">
                <a:solidFill>
                  <a:schemeClr val="bg1"/>
                </a:solidFill>
              </a:rPr>
              <a:t>nd</a:t>
            </a:r>
            <a:r>
              <a:rPr lang="en-US" sz="1200" dirty="0">
                <a:solidFill>
                  <a:schemeClr val="bg1"/>
                </a:solidFill>
              </a:rPr>
              <a:t> button integration docs</a:t>
            </a:r>
          </a:p>
        </p:txBody>
      </p:sp>
      <p:sp>
        <p:nvSpPr>
          <p:cNvPr id="33" name="TextBox 32"/>
          <p:cNvSpPr txBox="1"/>
          <p:nvPr/>
        </p:nvSpPr>
        <p:spPr>
          <a:xfrm>
            <a:off x="5436680" y="2792386"/>
            <a:ext cx="1587473" cy="184666"/>
          </a:xfrm>
          <a:prstGeom prst="rect">
            <a:avLst/>
          </a:prstGeom>
          <a:noFill/>
        </p:spPr>
        <p:txBody>
          <a:bodyPr wrap="square" lIns="0" tIns="0" rIns="0" bIns="0" rtlCol="0">
            <a:spAutoFit/>
          </a:bodyPr>
          <a:lstStyle/>
          <a:p>
            <a:pPr algn="ctr"/>
            <a:r>
              <a:rPr lang="en-US" sz="1200" dirty="0">
                <a:solidFill>
                  <a:schemeClr val="bg1"/>
                </a:solidFill>
              </a:rPr>
              <a:t>BGC/DE team</a:t>
            </a:r>
          </a:p>
        </p:txBody>
      </p:sp>
      <p:sp>
        <p:nvSpPr>
          <p:cNvPr id="34" name="TextBox 33"/>
          <p:cNvSpPr txBox="1"/>
          <p:nvPr/>
        </p:nvSpPr>
        <p:spPr>
          <a:xfrm>
            <a:off x="5436681" y="3366330"/>
            <a:ext cx="1587473" cy="184666"/>
          </a:xfrm>
          <a:prstGeom prst="rect">
            <a:avLst/>
          </a:prstGeom>
          <a:noFill/>
        </p:spPr>
        <p:txBody>
          <a:bodyPr wrap="square" lIns="0" tIns="0" rIns="0" bIns="0" rtlCol="0">
            <a:spAutoFit/>
          </a:bodyPr>
          <a:lstStyle/>
          <a:p>
            <a:pPr algn="ctr"/>
            <a:r>
              <a:rPr lang="en-US" sz="1200" dirty="0">
                <a:solidFill>
                  <a:schemeClr val="bg1"/>
                </a:solidFill>
              </a:rPr>
              <a:t>Q1</a:t>
            </a:r>
          </a:p>
        </p:txBody>
      </p:sp>
    </p:spTree>
    <p:extLst>
      <p:ext uri="{BB962C8B-B14F-4D97-AF65-F5344CB8AC3E}">
        <p14:creationId xmlns:p14="http://schemas.microsoft.com/office/powerpoint/2010/main" val="300676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5_Blue Gradient Section">
  <a:themeElements>
    <a:clrScheme name="PYL">
      <a:dk1>
        <a:sysClr val="windowText" lastClr="000000"/>
      </a:dk1>
      <a:lt1>
        <a:sysClr val="window" lastClr="FFFFFF"/>
      </a:lt1>
      <a:dk2>
        <a:srgbClr val="333333"/>
      </a:dk2>
      <a:lt2>
        <a:srgbClr val="808080"/>
      </a:lt2>
      <a:accent1>
        <a:srgbClr val="009CDE"/>
      </a:accent1>
      <a:accent2>
        <a:srgbClr val="003087"/>
      </a:accent2>
      <a:accent3>
        <a:srgbClr val="640487"/>
      </a:accent3>
      <a:accent4>
        <a:srgbClr val="DE0063"/>
      </a:accent4>
      <a:accent5>
        <a:srgbClr val="FF9600"/>
      </a:accent5>
      <a:accent6>
        <a:srgbClr val="00CF92"/>
      </a:accent6>
      <a:hlink>
        <a:srgbClr val="009CDE"/>
      </a:hlink>
      <a:folHlink>
        <a:srgbClr val="640487"/>
      </a:folHlink>
    </a:clrScheme>
    <a:fontScheme name="PYL">
      <a:majorFont>
        <a:latin typeface="PayPal Sans Big"/>
        <a:ea typeface=""/>
        <a:cs typeface=""/>
      </a:majorFont>
      <a:minorFont>
        <a:latin typeface="PayPal Sans Big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ctr">
          <a:defRPr dirty="0"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5_Default Theme">
  <a:themeElements>
    <a:clrScheme name="PYPL Theme">
      <a:dk1>
        <a:srgbClr val="003087"/>
      </a:dk1>
      <a:lt1>
        <a:sysClr val="window" lastClr="FFFFFF"/>
      </a:lt1>
      <a:dk2>
        <a:srgbClr val="009CDE"/>
      </a:dk2>
      <a:lt2>
        <a:srgbClr val="808080"/>
      </a:lt2>
      <a:accent1>
        <a:srgbClr val="009CDE"/>
      </a:accent1>
      <a:accent2>
        <a:srgbClr val="003087"/>
      </a:accent2>
      <a:accent3>
        <a:srgbClr val="640487"/>
      </a:accent3>
      <a:accent4>
        <a:srgbClr val="DE0063"/>
      </a:accent4>
      <a:accent5>
        <a:srgbClr val="FF9600"/>
      </a:accent5>
      <a:accent6>
        <a:srgbClr val="00CF92"/>
      </a:accent6>
      <a:hlink>
        <a:srgbClr val="003087"/>
      </a:hlink>
      <a:folHlink>
        <a:srgbClr val="640487"/>
      </a:folHlink>
    </a:clrScheme>
    <a:fontScheme name="PYL">
      <a:majorFont>
        <a:latin typeface="PayPal Sans Big"/>
        <a:ea typeface=""/>
        <a:cs typeface=""/>
      </a:majorFont>
      <a:minorFont>
        <a:latin typeface="PayPal Sans Big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ctr">
          <a:defRPr dirty="0"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YPL Theme">
    <a:dk1>
      <a:srgbClr val="003087"/>
    </a:dk1>
    <a:lt1>
      <a:sysClr val="window" lastClr="FFFFFF"/>
    </a:lt1>
    <a:dk2>
      <a:srgbClr val="009CDE"/>
    </a:dk2>
    <a:lt2>
      <a:srgbClr val="808080"/>
    </a:lt2>
    <a:accent1>
      <a:srgbClr val="009CDE"/>
    </a:accent1>
    <a:accent2>
      <a:srgbClr val="003087"/>
    </a:accent2>
    <a:accent3>
      <a:srgbClr val="640487"/>
    </a:accent3>
    <a:accent4>
      <a:srgbClr val="DE0063"/>
    </a:accent4>
    <a:accent5>
      <a:srgbClr val="FF9600"/>
    </a:accent5>
    <a:accent6>
      <a:srgbClr val="00CF92"/>
    </a:accent6>
    <a:hlink>
      <a:srgbClr val="003087"/>
    </a:hlink>
    <a:folHlink>
      <a:srgbClr val="640487"/>
    </a:folHlink>
  </a:clrScheme>
</a:themeOverride>
</file>

<file path=docProps/app.xml><?xml version="1.0" encoding="utf-8"?>
<Properties xmlns="http://schemas.openxmlformats.org/officeDocument/2006/extended-properties" xmlns:vt="http://schemas.openxmlformats.org/officeDocument/2006/docPropsVTypes">
  <Template>Default Theme.thmx</Template>
  <TotalTime>49249</TotalTime>
  <Words>2580</Words>
  <Application>Microsoft Macintosh PowerPoint</Application>
  <PresentationFormat>On-screen Show (16:9)</PresentationFormat>
  <Paragraphs>460</Paragraphs>
  <Slides>18</Slides>
  <Notes>8</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5_Blue Gradient Section</vt:lpstr>
      <vt:lpstr>5_Default Theme</vt:lpstr>
      <vt:lpstr>Special Topic –Merchant Distribution Update</vt:lpstr>
      <vt:lpstr>2017 Merchant Distribution Strategy &amp; Prioritization</vt:lpstr>
      <vt:lpstr>Why Re-Craft Our Message?</vt:lpstr>
      <vt:lpstr>Messaging Framework Current Draft</vt:lpstr>
      <vt:lpstr>Enhance GTM Tools By Starting With The Customer: Kicked Off</vt:lpstr>
      <vt:lpstr>Enhanced Tools Delivered: Case Studies– Kent</vt:lpstr>
      <vt:lpstr>Enhanced Tools Delivered: Case Studies– Kent</vt:lpstr>
      <vt:lpstr>Enhanced Tools Delivered: Case Studies– Kent</vt:lpstr>
      <vt:lpstr>Enhanced Tools Delivered: Finance Portal– Claudia</vt:lpstr>
      <vt:lpstr>Channel Partner Distribution: Building Momentum </vt:lpstr>
      <vt:lpstr>Proposed Merchant Services Shared Goals</vt:lpstr>
      <vt:lpstr>Critical Merchant Distribution Next Steps Before EOY:</vt:lpstr>
      <vt:lpstr>Appendix</vt:lpstr>
      <vt:lpstr>Channel Partner Go To Market Approach: BigCommerce Use Case</vt:lpstr>
      <vt:lpstr>Contextual Messaging/MUSE</vt:lpstr>
      <vt:lpstr>Special Topic –  Headcount Decisions &amp; Implications</vt:lpstr>
      <vt:lpstr>There are several baseline and strategic initiatives that are not staffed given resourcing decisions that have an impact on strategy &amp; impact.</vt:lpstr>
      <vt:lpstr>In the interim we are making tradeoffs and stretching team members/partners who can step in: impacts quality and timing.</vt:lpstr>
    </vt:vector>
  </TitlesOfParts>
  <Company>PayPal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 PayPal CREDIT  MARKETING  |  CONSUMER</dc:title>
  <dc:creator>Matt Schreier</dc:creator>
  <cp:lastModifiedBy>Scott Grand</cp:lastModifiedBy>
  <cp:revision>1677</cp:revision>
  <cp:lastPrinted>2016-07-11T13:22:17Z</cp:lastPrinted>
  <dcterms:created xsi:type="dcterms:W3CDTF">2016-02-08T17:32:42Z</dcterms:created>
  <dcterms:modified xsi:type="dcterms:W3CDTF">2016-12-14T23:36:31Z</dcterms:modified>
</cp:coreProperties>
</file>